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26"/>
  </p:notesMasterIdLst>
  <p:handoutMasterIdLst>
    <p:handoutMasterId r:id="rId27"/>
  </p:handoutMasterIdLst>
  <p:sldIdLst>
    <p:sldId id="415" r:id="rId6"/>
    <p:sldId id="416" r:id="rId7"/>
    <p:sldId id="408" r:id="rId8"/>
    <p:sldId id="409" r:id="rId9"/>
    <p:sldId id="410" r:id="rId10"/>
    <p:sldId id="379" r:id="rId11"/>
    <p:sldId id="376" r:id="rId12"/>
    <p:sldId id="381" r:id="rId13"/>
    <p:sldId id="377" r:id="rId14"/>
    <p:sldId id="373" r:id="rId15"/>
    <p:sldId id="404" r:id="rId16"/>
    <p:sldId id="403" r:id="rId17"/>
    <p:sldId id="393" r:id="rId18"/>
    <p:sldId id="405" r:id="rId19"/>
    <p:sldId id="385" r:id="rId20"/>
    <p:sldId id="406" r:id="rId21"/>
    <p:sldId id="411" r:id="rId22"/>
    <p:sldId id="412" r:id="rId23"/>
    <p:sldId id="413" r:id="rId24"/>
    <p:sldId id="414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009900"/>
    <a:srgbClr val="FF99FF"/>
    <a:srgbClr val="047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83926" autoAdjust="0"/>
  </p:normalViewPr>
  <p:slideViewPr>
    <p:cSldViewPr>
      <p:cViewPr varScale="1">
        <p:scale>
          <a:sx n="62" d="100"/>
          <a:sy n="62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Основные ГРС</c:v>
                </c:pt>
                <c:pt idx="1">
                  <c:v>Мини-ГРС</c:v>
                </c:pt>
                <c:pt idx="2">
                  <c:v>РП-10</c:v>
                </c:pt>
                <c:pt idx="3">
                  <c:v>БРГ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44</c:v>
                </c:pt>
                <c:pt idx="2">
                  <c:v>129</c:v>
                </c:pt>
                <c:pt idx="3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Свердловская область</c:v>
                </c:pt>
                <c:pt idx="1">
                  <c:v>ХМАО-Югра</c:v>
                </c:pt>
                <c:pt idx="2">
                  <c:v>ЯНАО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19</c:v>
                </c:pt>
                <c:pt idx="2">
                  <c:v>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4"/>
              <c:layout>
                <c:manualLayout>
                  <c:x val="2.4659653200926338E-2"/>
                  <c:y val="0.113977337746536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Вахтенная</c:v>
                </c:pt>
                <c:pt idx="1">
                  <c:v>Надомная</c:v>
                </c:pt>
                <c:pt idx="2">
                  <c:v>Периодическая</c:v>
                </c:pt>
                <c:pt idx="3">
                  <c:v>Централизованная</c:v>
                </c:pt>
                <c:pt idx="4">
                  <c:v>Необслуживаемые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30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10 лет вкл.</c:v>
                </c:pt>
                <c:pt idx="1">
                  <c:v>11-20 лет</c:v>
                </c:pt>
                <c:pt idx="2">
                  <c:v>21-30 лет</c:v>
                </c:pt>
                <c:pt idx="3">
                  <c:v>31 год и более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23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6757649851969E-2"/>
          <c:y val="9.8178569851936737E-2"/>
          <c:w val="0.83262888111964517"/>
          <c:h val="0.89709195736613834"/>
        </c:manualLayout>
      </c:layout>
      <c:pie3DChart>
        <c:varyColors val="1"/>
        <c:ser>
          <c:idx val="0"/>
          <c:order val="0"/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3"/>
          <c:dPt>
            <c:idx val="0"/>
            <c:bubble3D val="0"/>
            <c:spPr>
              <a:solidFill>
                <a:srgbClr val="3333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bubble3D val="0"/>
            <c:spPr>
              <a:solidFill>
                <a:srgbClr val="FFFFFF">
                  <a:lumMod val="75000"/>
                </a:srgb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2"/>
            <c:bubble3D val="0"/>
            <c:spPr>
              <a:solidFill>
                <a:srgbClr val="99CC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3"/>
            <c:bubble3D val="0"/>
            <c:spPr>
              <a:solidFill>
                <a:srgbClr val="FFCC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0"/>
              <c:layout>
                <c:manualLayout>
                  <c:x val="-0.1502038019929571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До 10 лет
429км; 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8665367118857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11-20 лет
1382 км; 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081476957834716"/>
                  <c:y val="-3.796351271117828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21-30 лет</a:t>
                    </a:r>
                  </a:p>
                  <a:p>
                    <a: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12452 км; 45%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93269742489708"/>
                  <c:y val="0.1706055126751947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Свыше</a:t>
                    </a:r>
                    <a:b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</a:br>
                    <a:r>
                      <a:rPr lang="ru-RU" sz="1400" b="1" kern="1200"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rPr>
                      <a:t> 31 года
13557 км; 49%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 kern="120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Sheet1!$A$8:$A$11</c:f>
              <c:strCache>
                <c:ptCount val="4"/>
                <c:pt idx="0">
                  <c:v>до 10 лет
(428,87км)</c:v>
                </c:pt>
                <c:pt idx="1">
                  <c:v>11 - 20 лет
(1381,97 км)</c:v>
                </c:pt>
                <c:pt idx="2">
                  <c:v>21 - 30 лет
(12451,6 км)</c:v>
                </c:pt>
                <c:pt idx="3">
                  <c:v>Свыше 31 года
(13557,89 км)</c:v>
                </c:pt>
              </c:strCache>
            </c:strRef>
          </c:cat>
          <c:val>
            <c:numRef>
              <c:f>Sheet1!$C$8:$C$11</c:f>
              <c:numCache>
                <c:formatCode>#0.0%</c:formatCode>
                <c:ptCount val="4"/>
                <c:pt idx="0">
                  <c:v>1.5415812824650175E-2</c:v>
                </c:pt>
                <c:pt idx="1">
                  <c:v>4.967482413041114E-2</c:v>
                </c:pt>
                <c:pt idx="2">
                  <c:v>0.44757197344531863</c:v>
                </c:pt>
                <c:pt idx="3">
                  <c:v>0.48733738959962153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Sheet1!$A$8:$A$11</c:f>
              <c:strCache>
                <c:ptCount val="4"/>
                <c:pt idx="0">
                  <c:v>до 10 лет
(428,87км)</c:v>
                </c:pt>
                <c:pt idx="1">
                  <c:v>11 - 20 лет
(1381,97 км)</c:v>
                </c:pt>
                <c:pt idx="2">
                  <c:v>21 - 30 лет
(12451,6 км)</c:v>
                </c:pt>
                <c:pt idx="3">
                  <c:v>Свыше 31 года
(13557,89 км)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  <a:effectLst>
      <a:outerShdw blurRad="50800" dist="38100" dir="2700000" sx="1000" sy="1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8.2065953887850901E-2"/>
                  <c:y val="0.22391330845176258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050" b="0" i="0" u="none" strike="noStrike" kern="1200" baseline="0">
                      <a:solidFill>
                        <a:srgbClr val="002060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062104439143636"/>
                  <c:y val="-0.1556677060559727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050" b="0" i="0" u="none" strike="noStrike" kern="1200" baseline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defRPr>
                    </a:pPr>
                    <a:r>
                      <a:rPr lang="ru-RU" sz="1050" b="0" dirty="0">
                        <a:solidFill>
                          <a:schemeClr val="bg1"/>
                        </a:solidFill>
                      </a:rPr>
                      <a:t>Протяженность трубопроводов, работающих на давлении 55 кгс/см2
16%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00063165929904"/>
                  <c:y val="8.17759491052612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5817009846324"/>
                  <c:y val="-0.151584011855447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3759953541784746E-3"/>
                  <c:y val="-7.96069959827489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400" b="0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Протяженность трубопроводов, работающих на давлении 75 кгс/см2</c:v>
                </c:pt>
                <c:pt idx="1">
                  <c:v>Протяженность трубопроводов, работающих на давлении 55 кгс/см2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23388.5</c:v>
                </c:pt>
                <c:pt idx="1">
                  <c:v>4319.7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62051618547685E-2"/>
          <c:y val="0.12307362572669073"/>
          <c:w val="0.95952270283395158"/>
          <c:h val="0.740582824343218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Технически возможная производительность ГТС, млрд. м3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</c:spPr>
          </c:marker>
          <c:dPt>
            <c:idx val="5"/>
            <c:bubble3D val="0"/>
            <c:spPr>
              <a:ln>
                <a:solidFill>
                  <a:srgbClr val="00B050"/>
                </a:solidFill>
                <a:prstDash val="solid"/>
              </a:ln>
            </c:spPr>
          </c:dPt>
          <c:dPt>
            <c:idx val="6"/>
            <c:bubble3D val="0"/>
            <c:spPr>
              <a:ln>
                <a:solidFill>
                  <a:srgbClr val="00B05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530</c:v>
                </c:pt>
                <c:pt idx="1">
                  <c:v>530</c:v>
                </c:pt>
                <c:pt idx="2">
                  <c:v>530.1</c:v>
                </c:pt>
                <c:pt idx="3">
                  <c:v>531.29999999999995</c:v>
                </c:pt>
                <c:pt idx="4">
                  <c:v>531.5</c:v>
                </c:pt>
                <c:pt idx="5">
                  <c:v>531.5</c:v>
                </c:pt>
                <c:pt idx="6">
                  <c:v>531.5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Проектная производительность ГТС, млрд. м3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0</c:formatCode>
                <c:ptCount val="7"/>
                <c:pt idx="0">
                  <c:v>505</c:v>
                </c:pt>
                <c:pt idx="1">
                  <c:v>505</c:v>
                </c:pt>
                <c:pt idx="2">
                  <c:v>505</c:v>
                </c:pt>
                <c:pt idx="3">
                  <c:v>505</c:v>
                </c:pt>
                <c:pt idx="4">
                  <c:v>505</c:v>
                </c:pt>
                <c:pt idx="5">
                  <c:v>505</c:v>
                </c:pt>
                <c:pt idx="6">
                  <c:v>505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Заявленый объём поступления газа в ГТС, млрд. м3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 w="0">
                <a:solidFill>
                  <a:schemeClr val="tx1"/>
                </a:solidFill>
              </a:ln>
            </c:spPr>
          </c:marker>
          <c:dLbls>
            <c:dLbl>
              <c:idx val="1"/>
              <c:layout>
                <c:manualLayout>
                  <c:x val="-3.1170166229221322E-2"/>
                  <c:y val="4.3977849731400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520559930008748E-3"/>
                  <c:y val="-2.75112223121642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392388451443571E-2"/>
                  <c:y val="3.4632055338877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447944006999128E-2"/>
                  <c:y val="3.9304952535138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 smtClean="0"/>
                      <a:t>383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b" anchorCtr="0"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476</c:v>
                </c:pt>
                <c:pt idx="1">
                  <c:v>466</c:v>
                </c:pt>
                <c:pt idx="2">
                  <c:v>492</c:v>
                </c:pt>
                <c:pt idx="3">
                  <c:v>440</c:v>
                </c:pt>
                <c:pt idx="4">
                  <c:v>455</c:v>
                </c:pt>
                <c:pt idx="5">
                  <c:v>432.6</c:v>
                </c:pt>
                <c:pt idx="6">
                  <c:v>383.4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Фактическое поступление газа в ГТС, млрд. м3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 w="38100">
                <a:noFill/>
              </a:ln>
            </c:spPr>
          </c:marker>
          <c:dLbls>
            <c:dLbl>
              <c:idx val="0"/>
              <c:layout>
                <c:manualLayout>
                  <c:x val="-2.8392388451443571E-2"/>
                  <c:y val="4.39778497314003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470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483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/>
                      <a:t>457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/>
                      <a:t>450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 smtClean="0"/>
                      <a:t>401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381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7030A0"/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rgbClr val="7030A0"/>
                        </a:solidFill>
                      </a:rPr>
                      <a:t>400</a:t>
                    </a:r>
                    <a:endParaRPr lang="ru-RU" b="1" dirty="0" smtClean="0">
                      <a:solidFill>
                        <a:srgbClr val="7030A0"/>
                      </a:solidFill>
                    </a:endParaRPr>
                  </a:p>
                  <a:p>
                    <a:pPr>
                      <a:defRPr sz="1600" b="1">
                        <a:solidFill>
                          <a:srgbClr val="7030A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7030A0"/>
                        </a:solidFill>
                      </a:rPr>
                      <a:t>план</a:t>
                    </a:r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numFmt formatCode="#,##0.00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Лист1!$E$2:$E$8</c:f>
              <c:numCache>
                <c:formatCode>0.000</c:formatCode>
                <c:ptCount val="7"/>
                <c:pt idx="0">
                  <c:v>470.39</c:v>
                </c:pt>
                <c:pt idx="1">
                  <c:v>482.78500000000003</c:v>
                </c:pt>
                <c:pt idx="2">
                  <c:v>457.37</c:v>
                </c:pt>
                <c:pt idx="3">
                  <c:v>449.83600000000001</c:v>
                </c:pt>
                <c:pt idx="4">
                  <c:v>401.16800000000001</c:v>
                </c:pt>
                <c:pt idx="5">
                  <c:v>380.7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Плановый объём поступления газа в ГТС, млрд. м3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Pt>
            <c:idx val="6"/>
            <c:bubble3D val="0"/>
            <c:spPr>
              <a:ln>
                <a:solidFill>
                  <a:srgbClr val="7030A0"/>
                </a:solidFill>
                <a:prstDash val="dash"/>
              </a:ln>
            </c:spPr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7030A0"/>
                        </a:solidFill>
                      </a:rPr>
                      <a:t>400</a:t>
                    </a:r>
                    <a:br>
                      <a:rPr lang="ru-RU" b="1" dirty="0" smtClean="0">
                        <a:solidFill>
                          <a:srgbClr val="7030A0"/>
                        </a:solidFill>
                      </a:rPr>
                    </a:br>
                    <a:r>
                      <a:rPr lang="ru-RU" b="1" dirty="0" smtClean="0">
                        <a:solidFill>
                          <a:srgbClr val="7030A0"/>
                        </a:solidFill>
                      </a:rPr>
                      <a:t>план</a:t>
                    </a:r>
                    <a:endParaRPr lang="ru-RU" dirty="0" smtClean="0">
                      <a:solidFill>
                        <a:srgbClr val="7030A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Лист1!$F$2:$F$8</c:f>
              <c:numCache>
                <c:formatCode>General</c:formatCode>
                <c:ptCount val="7"/>
                <c:pt idx="5" formatCode="0.000">
                  <c:v>380.7</c:v>
                </c:pt>
                <c:pt idx="6" formatCode="0.000">
                  <c:v>416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124864"/>
        <c:axId val="27126400"/>
      </c:lineChart>
      <c:catAx>
        <c:axId val="271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27126400"/>
        <c:crosses val="autoZero"/>
        <c:auto val="1"/>
        <c:lblAlgn val="ctr"/>
        <c:lblOffset val="100"/>
        <c:noMultiLvlLbl val="0"/>
      </c:catAx>
      <c:valAx>
        <c:axId val="27126400"/>
        <c:scaling>
          <c:orientation val="minMax"/>
          <c:min val="300"/>
        </c:scaling>
        <c:delete val="1"/>
        <c:axPos val="l"/>
        <c:numFmt formatCode="0" sourceLinked="1"/>
        <c:majorTickMark val="out"/>
        <c:minorTickMark val="none"/>
        <c:tickLblPos val="none"/>
        <c:crossAx val="2712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277777777777781E-2"/>
          <c:y val="0.5661341280938017"/>
          <c:w val="0.50774311023622043"/>
          <c:h val="0.298351791890499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0.26003</cdr:y>
    </cdr:from>
    <cdr:to>
      <cdr:x>1</cdr:x>
      <cdr:y>0.37274</cdr:y>
    </cdr:to>
    <cdr:sp macro="" textlink="">
      <cdr:nvSpPr>
        <cdr:cNvPr id="3" name="Выноска 2 2"/>
        <cdr:cNvSpPr/>
      </cdr:nvSpPr>
      <cdr:spPr bwMode="auto">
        <a:xfrm xmlns:a="http://schemas.openxmlformats.org/drawingml/2006/main">
          <a:off x="8676456" y="1413396"/>
          <a:ext cx="914400" cy="612648"/>
        </a:xfrm>
        <a:prstGeom xmlns:a="http://schemas.openxmlformats.org/drawingml/2006/main" prst="borderCallout2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0.7205</cdr:x>
      <cdr:y>0.29977</cdr:y>
    </cdr:from>
    <cdr:to>
      <cdr:x>0.96462</cdr:x>
      <cdr:y>0.419</cdr:y>
    </cdr:to>
    <cdr:sp macro="" textlink="">
      <cdr:nvSpPr>
        <cdr:cNvPr id="4" name="Выноска 2 3"/>
        <cdr:cNvSpPr/>
      </cdr:nvSpPr>
      <cdr:spPr bwMode="auto">
        <a:xfrm xmlns:a="http://schemas.openxmlformats.org/drawingml/2006/main">
          <a:off x="6588253" y="1629430"/>
          <a:ext cx="2232220" cy="648062"/>
        </a:xfrm>
        <a:prstGeom xmlns:a="http://schemas.openxmlformats.org/drawingml/2006/main" prst="borderCallout2">
          <a:avLst>
            <a:gd name="adj1" fmla="val -1409"/>
            <a:gd name="adj2" fmla="val 60351"/>
            <a:gd name="adj3" fmla="val -21569"/>
            <a:gd name="adj4" fmla="val 58806"/>
            <a:gd name="adj5" fmla="val -20782"/>
            <a:gd name="adj6" fmla="val 52875"/>
          </a:avLst>
        </a:prstGeom>
        <a:ln xmlns:a="http://schemas.openxmlformats.org/drawingml/2006/main">
          <a:solidFill>
            <a:srgbClr val="7030A0"/>
          </a:solidFill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rgbClr val="7030A0"/>
              </a:solidFill>
            </a:rPr>
            <a:t>500 млрд.м3 – Тех. возможная производительности ГТС без системы «55» планируемой к выводу</a:t>
          </a:r>
          <a:endParaRPr lang="ru-RU" dirty="0">
            <a:solidFill>
              <a:srgbClr val="7030A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BA0A872-ADF1-4BFE-8E14-3273D3FD5AAC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FC0B8E5C-E11C-457D-A05A-F3AA93607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33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0E5688B8-15CA-4BEA-93BE-66A5F8DE91EE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528836"/>
            <a:ext cx="5143500" cy="3859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7" y="4532064"/>
            <a:ext cx="5671397" cy="5040560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FB3F8A3-DD1B-4390-9C02-94C3D77CF6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549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28638"/>
            <a:ext cx="5143500" cy="3859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A3D5D-CF56-4A97-8D12-807AFFDDD77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EF52B2-2E86-4C17-8EA4-E1E7CCADB349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8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Переход с 55 на 75 систему предлагаем провести в 2 этапа. На первом этапе будут задействованы 12 ГРС, на втором этапе – 7 ГРС и 3 УРГ. Объем финансирования по обоим этапом оценивается в 1,3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млрд.руб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В итоге реализации двух этапов позволит вывести из эксплуатации 2784 км системы «55» (без учета предложений, не согласованных ПАО «Газпром», протяженностью 295 км).</a:t>
            </a:r>
            <a:endPara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189C49-B0B0-4E86-AD39-A3720FC61E96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3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Несмотря на внушительные затраты, это даст многократную отдачу: с учетом всех работ по эксплуатации системы экономический эффект составит почти 13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млрд.руб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0E60D0-C418-4A31-B0CA-E09E4A18A9EC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детально расчет 1-го этапа представлен на слайде 12.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B33491-1A6B-4879-B2C3-48E58627DC1A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технологической схеме это выглядит следующим образом.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F7EFC9-74A1-4C2F-AAE5-B94DDE8EDE4F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детально расчет 1-го этапа представлен на слайде 14.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CA7C0F-7C0E-498D-BB57-B6B671FE159E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8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второго этапа показаны на данной схеме.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D5B3D0-49E1-453D-82D3-6180FEA818FA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6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основные моменты предлагаемой программы представлены Вашему вниманию на данном слайде.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A8627A-8A6A-4D1B-B725-1E246C8A8CB0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4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большинстве своем ГРС Общества в течении года загружены на 10-15 %, только в зимний период загрузка приближается к 50%. Таких ГРС в ООО «Газпром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трансгаз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Югорск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43 шт. или 71,67%. При этом оборудование работает в основном неустойчиво, поэтому в течении эксплуатации приходилось заменять регуляторы, узлы учета расхода газа и др. на оборудование с характеристиками, максимально приближенными к фактическим.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A8627A-8A6A-4D1B-B725-1E246C8A8CB0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основные моменты предлагаемой программы представлены Вашему вниманию на данном слайде.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A8627A-8A6A-4D1B-B725-1E246C8A8CB0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8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Наиболее распространенными являются АГРС проектной производительностью 10 тыс.нм</a:t>
            </a:r>
            <a:r>
              <a:rPr lang="ru-RU" sz="1400" kern="1200" baseline="30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/час. Если, к примеру, будем привязывать АГРС «Исток», потребуется площадка размерами 6 х 5,6 м, если АГРС «Волга» - 11 х 6 м.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же применить предлагаемый подход, можно поставить блоки производительностью 5 тыс.нм</a:t>
            </a:r>
            <a:r>
              <a:rPr lang="ru-RU" sz="1400" kern="1200" baseline="30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/час, сократив требуемую площадь в 2 раза – 6 х 2,8 м и 12,5 х 3,2 м соответственно.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A8627A-8A6A-4D1B-B725-1E246C8A8CB0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8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28638"/>
            <a:ext cx="5143500" cy="3859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настоящее время Обществом эксплуатирует 60 основных ГРС: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- 52 ГРС, принадлежащие ПАО «Газпром»;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- 7 ГРС, находящиеся на балансе потребителей;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- 1 ГРС, находящуюся в долевой собственности ПАО «Газпром» и Правительства Свердловской области.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газоснабжения технологических объектов (РРЛ, дома линейных обходчиков) на трассе магистральных газопроводов установлено: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- 44 Мини-ГРС типа «Урожай»;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- 129 редуцирующих пунктов РП-10.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Еще 16 блоков редуцирования газа для газоснабжения населения расположены на территории КС и других технологических площадках; 15 из них принадлежат ПАО «Газпром» и один – ООО «Газпром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трансгаз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Югорск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Таким образом, всего в эксплуатации общества находится 249 ГРС различной производительности и назначения.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A3D5D-CF56-4A97-8D12-807AFFDDD77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EF52B2-2E86-4C17-8EA4-E1E7CCADB349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15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основные моменты предлагаемой программы представлены Вашему вниманию на данном слайде.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F8A3-DD1B-4390-9C02-94C3D77CF6E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A8627A-8A6A-4D1B-B725-1E246C8A8CB0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28638"/>
            <a:ext cx="5143500" cy="3859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ГРС расположены в Свердловской области (26 шт. или 43%), ХМАО-Югра (19 шт. или 32%) и ЯНАО (15 шт. или 25%).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A3D5D-CF56-4A97-8D12-807AFFDDD77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EF52B2-2E86-4C17-8EA4-E1E7CCADB349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8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28638"/>
            <a:ext cx="5143500" cy="3859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них 17 ГРС с вахтенной формой обслуживания (28,33%), 30 ГРС – с надомной (50%), 3 ГРС – с централизованной (5%), 9 ГРС – с периодической (15%) и одна ГРС обслуживается собственником (1,67%).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A3D5D-CF56-4A97-8D12-807AFFDDD77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EF52B2-2E86-4C17-8EA4-E1E7CCADB349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6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28638"/>
            <a:ext cx="5143500" cy="3859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20 % ГРС эксплуатируются более 30 лет, еще 15% - от 21 до 30 лет. 38,33% ГРС находятся в работе 11-20 лет. С 2015 по 2017 г. проведен капитальный ремонт с полной заменой 12-и ГРС, что позволило сократить парк ГРС выпуска 70-80-х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г.г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и увеличить количество ГРС сроком эксплуатации менее 10 лет до 16 шт. (26,67%).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A3D5D-CF56-4A97-8D12-807AFFDDD77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EF52B2-2E86-4C17-8EA4-E1E7CCADB349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8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Поэтому были одобрены наши предложения по выводу из эксплуатации излишних газотранспортных мощностей - 16 компрессорных цехов системы «55», расположенных в 9 линейно-производственных управлениях. Поставлена задача дальнейшей эксплуатации линейной части МГ без компрессорных цехов и вопрос целесообразности несения затрат по содержанию и поддержанию работоспособного технического состояния системы «55».</a:t>
            </a:r>
            <a:endPara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D1CC54-5937-4408-A21A-FAE53643E813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4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528638"/>
            <a:ext cx="5143500" cy="38592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510643" y="4716951"/>
            <a:ext cx="5961413" cy="4467469"/>
          </a:xfrm>
          <a:noFill/>
          <a:ln/>
        </p:spPr>
        <p:txBody>
          <a:bodyPr/>
          <a:lstStyle/>
          <a:p>
            <a:pPr marL="344209" indent="-344209" algn="just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80000"/>
              <a:defRPr/>
            </a:pPr>
            <a:r>
              <a:rPr lang="ru-RU" dirty="0" smtClean="0"/>
              <a:t>Сегодня </a:t>
            </a:r>
            <a:r>
              <a:rPr lang="ru-RU" dirty="0"/>
              <a:t>предприятие эксплуатирует более 27,8 тысяч километров магистральных газопроводов.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При этом почти половина всей протяжённости линейной части (49 % - 13 557 км) </a:t>
            </a:r>
            <a:r>
              <a:rPr lang="ru-RU" dirty="0" smtClean="0"/>
              <a:t>эксплуатируется свыше </a:t>
            </a:r>
            <a:r>
              <a:rPr lang="ru-RU" dirty="0"/>
              <a:t>30 лет.</a:t>
            </a:r>
          </a:p>
          <a:p>
            <a:pPr marL="344209" indent="-344209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80000"/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344209" indent="-344209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SzPct val="80000"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9323"/>
            <a:fld id="{DA95B6DC-4FCA-4CC7-8C13-BDDAC342A105}" type="slidenum">
              <a:rPr lang="ru-RU" alt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defTabSz="959323"/>
              <a:t>7</a:t>
            </a:fld>
            <a:endParaRPr lang="ru-RU" altLang="ru-RU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9326A8-3604-473D-8F07-E33D841251EF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3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528638"/>
            <a:ext cx="5143500" cy="3859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предлагаем вывести из эксплуатации с последующей консервацией или ликвидацией трех участков ЛЧ МГ. Эти участки общей протяжённостью 295 километров не повлекут к значительному сокращению производительности, т.к. к ним не подключены крупные промышленные потребители (к газопроводам подключены газопроводы-отводы к ГРС г. Советский,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пгт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Игрим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Нарыкары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Общая же протяжённость системы «55» составляет более 4 тысяч 300 километров. Большую ее часть также можно вывести из эксплуатации безболезненно (без направления на Ухту, Екатеринбург и Чайковский), но это потребует дополнительных затрат на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переподключение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газораспределительных станций.</a:t>
            </a:r>
            <a:endPara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3DC2-5F87-4AB4-8B69-3C7D5AA3D37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B79925-28C3-4F07-9B45-7378D7F78455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0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528638"/>
            <a:ext cx="5143500" cy="38592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510643" y="4716951"/>
            <a:ext cx="5961413" cy="4467469"/>
          </a:xfrm>
          <a:noFill/>
          <a:ln/>
        </p:spPr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резерва подтверждается расчетами «НИИГАЗЭКОНОМИКИ».</a:t>
            </a:r>
            <a:endPara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9323"/>
            <a:fld id="{DA95B6DC-4FCA-4CC7-8C13-BDDAC342A105}" type="slidenum">
              <a:rPr lang="ru-RU" alt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defTabSz="959323"/>
              <a:t>9</a:t>
            </a:fld>
            <a:endParaRPr lang="ru-RU" altLang="ru-RU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B61ADF-8236-4C91-8E0E-2191AFA5EA18}" type="datetime1">
              <a:rPr lang="ru-RU" smtClean="0"/>
              <a:t>22.10.2018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5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1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9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3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0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5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3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3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0831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77465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96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80648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66050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875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7451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14305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4032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34641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518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1534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72539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88301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50734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090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71826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60058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66267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2730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87896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41373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6175" t="2051" r="8400" b="12479"/>
          <a:stretch>
            <a:fillRect/>
          </a:stretch>
        </p:blipFill>
        <p:spPr bwMode="auto">
          <a:xfrm>
            <a:off x="42863" y="0"/>
            <a:ext cx="1879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A495-6DAE-4944-8D83-D5B7EEDDBC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509240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90EF-30A2-4901-8DD3-2031D45CD2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351723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669E-772F-4469-9D8E-8BAE24D0B5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82620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586D-4996-485E-9D28-7E85740A7F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4217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32B1-D3B0-4E0C-B6F7-106F8F26CE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1932005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CF9F-AB30-4163-B872-EAA340A2A8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066448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A320-6EA6-4D7D-BE0A-B2DDA567F1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9138" y="6381750"/>
            <a:ext cx="7085012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404453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D70C-D51C-4BA3-9FF1-AD8BEAD695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023024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2C14-8228-484E-A947-A28683641D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1398782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1A41-2FBF-480B-AEC7-FF5388F935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1296654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2042-4301-443B-AA92-33D214ADB7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32348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1536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15372" name="Picture 16" descr="TransGazKazan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9240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8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215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21516" name="Picture 18" descr="TransGazKazan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40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09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FFFFFF"/>
                </a:solidFill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215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21516" name="Picture 18" descr="TransGazKazan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40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19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grpSp>
        <p:nvGrpSpPr>
          <p:cNvPr id="6246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624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B00E0-BCC0-429F-8E00-F816F4F5821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Организация бизнес-процесса капитального ремонта объектов транспорта и подземного хранения газа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</a:endParaRPr>
          </a:p>
        </p:txBody>
      </p:sp>
      <p:pic>
        <p:nvPicPr>
          <p:cNvPr id="62478" name="Picture 19" descr="TransGazKaza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5" y="90488"/>
            <a:ext cx="15605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3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14538" y="115888"/>
            <a:ext cx="7129462" cy="865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" y="1196752"/>
            <a:ext cx="8896988" cy="4903009"/>
          </a:xfr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83568" y="3501008"/>
            <a:ext cx="799288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РЕШЕНИЕ ВОПРОСОВ ГАЗОСНАБЖЕНИЯ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032" y="5315272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 Юрий Алексеевич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Заместитель начальника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ПОпоЭМГиГРС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ООО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«Газпром трансгаз Югорск»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Предлагаемая очередность вывода ЛЧ МГ из эксплуатации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99114"/>
              </p:ext>
            </p:extLst>
          </p:nvPr>
        </p:nvGraphicFramePr>
        <p:xfrm>
          <a:off x="107504" y="1124744"/>
          <a:ext cx="892899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936104"/>
                <a:gridCol w="1080120"/>
                <a:gridCol w="1008112"/>
                <a:gridCol w="936104"/>
              </a:tblGrid>
              <a:tr h="10324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Варианты оптимизации мощностей и этапы вывода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Количество ГРС на системе «55»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П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ереподключение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отводов ГРС, шт./км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Ориентировочная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сумма для реализации варианта (УРГ, КУ),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млн.руб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Протяженность под ликвидацию/консервацию, км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62198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Вывод из эксплуатации участков МГ на перегоне от Пунгинского ЛПУМГ (км 0) до Краснотурьинского ЛПУМГ (км 479) - всех газопроводов системы «55» с предварительным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переподключением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газопроводов-отводов и ГРС к системе «75».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15 шт. / 12 км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1605</a:t>
                      </a:r>
                    </a:p>
                  </a:txBody>
                  <a:tcPr/>
                </a:tc>
              </a:tr>
              <a:tr h="758824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Вывод из эксплуатации участков МГ «Надым –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Пунга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1» (L∑=571 км) и «Надым –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Пунга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2» (L∑=570 км) лупинг МГ «Надым –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Пунга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2» (L∑=37 км) на перегоне от Надымского ЛПУМГ (км 8) до Пунгинского ЛПУМГ (км 570) с предварительным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переподключением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газопроводов-отводов и ГРС к системе «75».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7+3 (УРГ КС «0» Надымского ЛПУМГ)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шт./ 1,15 км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367,25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1179</a:t>
                      </a:r>
                    </a:p>
                  </a:txBody>
                  <a:tcPr/>
                </a:tc>
              </a:tr>
              <a:tr h="378741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22+3 (УРГ КС «0»)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шт./13,15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1 297,25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2784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5301208"/>
            <a:ext cx="9001000" cy="877163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FFFFFF"/>
                </a:solidFill>
              </a:rPr>
              <a:t>Общая протяжённость </a:t>
            </a:r>
            <a:r>
              <a:rPr lang="ru-RU" sz="1700" b="1" dirty="0">
                <a:solidFill>
                  <a:srgbClr val="FFFFFF"/>
                </a:solidFill>
              </a:rPr>
              <a:t>ЛЧМГ системы «55</a:t>
            </a:r>
            <a:r>
              <a:rPr lang="ru-RU" sz="1700" b="1" dirty="0" smtClean="0">
                <a:solidFill>
                  <a:srgbClr val="FFFFFF"/>
                </a:solidFill>
              </a:rPr>
              <a:t>» - 4 319,7 км.</a:t>
            </a:r>
            <a:br>
              <a:rPr lang="ru-RU" sz="1700" b="1" dirty="0" smtClean="0">
                <a:solidFill>
                  <a:srgbClr val="FFFFFF"/>
                </a:solidFill>
              </a:rPr>
            </a:br>
            <a:r>
              <a:rPr lang="ru-RU" sz="1700" b="1" dirty="0" smtClean="0">
                <a:solidFill>
                  <a:srgbClr val="FFFFFF"/>
                </a:solidFill>
              </a:rPr>
              <a:t>При выполнении предложенных вариантов «Программы…» с </a:t>
            </a:r>
            <a:r>
              <a:rPr lang="ru-RU" sz="1700" b="1" dirty="0" err="1" smtClean="0">
                <a:solidFill>
                  <a:schemeClr val="bg1"/>
                </a:solidFill>
              </a:rPr>
              <a:t>переподключением</a:t>
            </a:r>
            <a:r>
              <a:rPr lang="ru-RU" sz="1700" b="1" dirty="0" smtClean="0">
                <a:solidFill>
                  <a:schemeClr val="bg1"/>
                </a:solidFill>
              </a:rPr>
              <a:t> 22 ГРС к системе «75» и реконструкции УРГ КС «0» </a:t>
            </a:r>
            <a:r>
              <a:rPr lang="ru-RU" sz="1700" b="1" dirty="0">
                <a:solidFill>
                  <a:schemeClr val="bg1"/>
                </a:solidFill>
              </a:rPr>
              <a:t>позв</a:t>
            </a:r>
            <a:r>
              <a:rPr lang="ru-RU" sz="1700" b="1" dirty="0">
                <a:solidFill>
                  <a:srgbClr val="FFFFFF"/>
                </a:solidFill>
              </a:rPr>
              <a:t>олит </a:t>
            </a:r>
            <a:r>
              <a:rPr lang="ru-RU" sz="1700" b="1" dirty="0" smtClean="0">
                <a:solidFill>
                  <a:srgbClr val="FFFFFF"/>
                </a:solidFill>
              </a:rPr>
              <a:t>дополнительно вывести 2784 км ЛЧ МГ.</a:t>
            </a:r>
            <a:endParaRPr lang="ru-RU" sz="1700" b="1"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002170"/>
              </p:ext>
            </p:extLst>
          </p:nvPr>
        </p:nvGraphicFramePr>
        <p:xfrm>
          <a:off x="0" y="1052737"/>
          <a:ext cx="9144000" cy="5037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266"/>
                <a:gridCol w="1193498"/>
                <a:gridCol w="888879"/>
                <a:gridCol w="879105"/>
                <a:gridCol w="892138"/>
                <a:gridCol w="803086"/>
                <a:gridCol w="638017"/>
                <a:gridCol w="840011"/>
              </a:tblGrid>
              <a:tr h="1053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Характеристики участков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протяженность, км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Предложения по  выводу из эксплуатации,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Затраты ДО на 5 лет, млн.руб.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Затраты на КР по текущему ТС обследованных участков МГ, </a:t>
                      </a:r>
                      <a:r>
                        <a:rPr lang="ru-RU" sz="900" dirty="0" err="1">
                          <a:effectLst/>
                        </a:rPr>
                        <a:t>млн.руб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Затраты на переподключение газопроводов-отводов ГРС, млн.руб.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ФОТ,  млн.руб./год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Суммарный  экономический эффект млн. руб.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442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Протяженность газопроводов системы "55" эксплуатируемая Обществом (МГ, газопроводы- отводы, перемычки)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4319,7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521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Протяженность газопроводов системы "55" предлагаемые к выводу из эксплуатации в период с 2017-2019 гг. (перечень от 10.10.2016)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2017-2020 (не согласовано ПАО)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702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Протяженность газопроводов системы "55" предлагаемых к консервации/ликвидации на перегоне от Пунгинского ЛПУМГ (км 0) до Краснотурьинского ЛПУМГ (км 479)  (консервация 1 этап)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1605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начиная с 2017 включение в ИП, вывод начиная с 2018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227,29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7420,14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6797,63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702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Протяженность газопроводов системы "55" предлагаемых к консервации/ликвидации на перегоне от Надымского ЛПУМГ (км 0) до Пунгинского ЛПУМГ (км 291) (консервация 2 этап)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1179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начиная с 2017 включение в ИП, вывод начиная с 2020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169,63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6209,28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367,25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114,9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6126,56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60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Протяженность газопроводов системы "55"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остающихся</a:t>
                      </a:r>
                      <a:r>
                        <a:rPr lang="ru-RU" sz="900" dirty="0">
                          <a:effectLst/>
                        </a:rPr>
                        <a:t> в эксплуатации в </a:t>
                      </a:r>
                      <a:r>
                        <a:rPr lang="ru-RU" sz="900" dirty="0" err="1" smtClean="0">
                          <a:effectLst/>
                        </a:rPr>
                        <a:t>т.ч</a:t>
                      </a:r>
                      <a:r>
                        <a:rPr lang="ru-RU" sz="900" dirty="0" smtClean="0">
                          <a:effectLst/>
                        </a:rPr>
                        <a:t>.: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1240,7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360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-на перегоне от Пунгинского ЛПУМГ (км 0) до Уральского ЛПУМГ (км 291) "направление ГТ Ухта"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592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-на перегоне от Краснотурьинского ЛПУМГ (км 479) до Нижнетуринского ЛПУМГ (км 692) "направление ГТ Екатеринбург и ГТ Чайковский" и газопроводы-отводы до ГРС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948,7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  <a:tr h="2331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Итого: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396,92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13629,42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1297,25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195,1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12924,19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79" marR="52779" marT="0" marB="0" anchor="ctr"/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Суммарный экономический эффект от вывода участков ЛЧ МГ системы «55» из эксплуатации в консервацию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6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668311"/>
              </p:ext>
            </p:extLst>
          </p:nvPr>
        </p:nvGraphicFramePr>
        <p:xfrm>
          <a:off x="35496" y="1052736"/>
          <a:ext cx="9073009" cy="4056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624"/>
                <a:gridCol w="566952"/>
                <a:gridCol w="459778"/>
                <a:gridCol w="261148"/>
                <a:gridCol w="259004"/>
                <a:gridCol w="439772"/>
                <a:gridCol w="478711"/>
                <a:gridCol w="342956"/>
                <a:gridCol w="439415"/>
                <a:gridCol w="342956"/>
                <a:gridCol w="439415"/>
                <a:gridCol w="342956"/>
                <a:gridCol w="573025"/>
                <a:gridCol w="533013"/>
                <a:gridCol w="330097"/>
                <a:gridCol w="459778"/>
                <a:gridCol w="544088"/>
                <a:gridCol w="577669"/>
                <a:gridCol w="334383"/>
                <a:gridCol w="334383"/>
                <a:gridCol w="341886"/>
              </a:tblGrid>
              <a:tr h="2160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600" dirty="0" smtClean="0">
                          <a:effectLst/>
                          <a:latin typeface="Arial Narrow" panose="020B0606020202030204" pitchFamily="34" charset="0"/>
                        </a:rPr>
                        <a:t>Наименование </a:t>
                      </a: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ЛПУ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Arial Narrow" panose="020B0606020202030204" pitchFamily="34" charset="0"/>
                        </a:rPr>
                        <a:t>Характеристики </a:t>
                      </a: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газопроводов-отводов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Подключение газопроводов - отводов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Arial Narrow" panose="020B0606020202030204" pitchFamily="34" charset="0"/>
                        </a:rPr>
                        <a:t>Характеристики </a:t>
                      </a: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ГРС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43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газопровода-отвода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ввода в эксплуатацию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 отвода, км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Ду</a:t>
                      </a: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отвода, мм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резервного подключения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</a:t>
                      </a: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подключение система 55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</a:t>
                      </a: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переподключение</a:t>
                      </a: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система 75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Резервное </a:t>
                      </a: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переподключение</a:t>
                      </a: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система 75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Протяжённость дополнительного отвода 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ГРС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Тип ГРС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ввода в эксплуатацию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Балансовая принадлежность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Подключение к объектам промышленности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ru-RU" sz="600" baseline="-250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вх</a:t>
                      </a: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МПа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ru-RU" sz="600" baseline="-250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вых</a:t>
                      </a: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МПа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Q</a:t>
                      </a:r>
                      <a:r>
                        <a:rPr lang="ru-RU" sz="600" baseline="-250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</a:t>
                      </a: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тыс.м</a:t>
                      </a:r>
                      <a:r>
                        <a:rPr lang="ru-RU" sz="600" baseline="300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/час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</a:tr>
              <a:tr h="2318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мг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мг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мг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проекту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проекту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проектное</a:t>
                      </a:r>
                      <a:b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проектное</a:t>
                      </a:r>
                      <a:b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проект. </a:t>
                      </a:r>
                      <a:r>
                        <a:rPr lang="ru-RU" sz="6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>
                    <a:solidFill>
                      <a:schemeClr val="accent1"/>
                    </a:solidFill>
                  </a:tcPr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Комсомольское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в/ч Югорск-2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1969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956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967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в/ч Югорск-2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1997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Комсомольское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600" dirty="0" smtClean="0">
                          <a:effectLst/>
                          <a:latin typeface="Arial Narrow" panose="020B0606020202030204" pitchFamily="34" charset="0"/>
                        </a:rPr>
                        <a:t>. Югорск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1991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955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957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г.Югорск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Урожай-30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1991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Комсомольское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п.Агириш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Игрим-Серов-</a:t>
                      </a:r>
                      <a:r>
                        <a:rPr lang="ru-RU" sz="600" dirty="0" err="1">
                          <a:effectLst/>
                          <a:latin typeface="Arial Narrow" panose="020B0606020202030204" pitchFamily="34" charset="0"/>
                        </a:rPr>
                        <a:t>Н.Тагил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122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882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891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п.Агириш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Arial Narrow" panose="020B0606020202030204" pitchFamily="34" charset="0"/>
                        </a:rPr>
                        <a:t>ПАО </a:t>
                      </a: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Газпром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Комсомольское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п.Пионерский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983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990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0,55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Пионерская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Урожай-10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2011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Комсомольское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п.Таёжный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229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996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1001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  <a:latin typeface="Arial Narrow" panose="020B0606020202030204" pitchFamily="34" charset="0"/>
                        </a:rPr>
                        <a:t>п.Таежный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Урожай-5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потребитель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15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Комсомольское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г.Советский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0,66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СРТО-Урал 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183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952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954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Советская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Урожай-30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Ивдельское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г.Ивдель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366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1130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1135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0,15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г.Ивдель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Урожай-20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2003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15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Краснотурьинское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Богословская ТЭЦ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530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СРТО-Урал 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469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1234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1239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БТЭЦ-1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Энергия-1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Краснотурьинское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Волчанская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453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1217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1222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Волчанская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0,6/1,2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Краснотурьинское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г. Краснотурьинск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1967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273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469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1234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1239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г. Краснотурьинск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Урожай-20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2001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15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Краснотурьинское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Североуральская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1966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273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СРТО-Урал 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429,7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1217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1222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Североуральская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Урожай-50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2002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15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Пелымское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п.Атымья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1997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СРТО-Урал 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255,1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1017,7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1012,7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п.Атымья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Урожай-М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1994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потребитель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0,25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23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Пелымское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п.Оус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Игрим-Серов-Н.Тагил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303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1067,6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1072,9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п.Оус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1980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  <a:tr h="15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Пелымское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  <a:latin typeface="Arial Narrow" panose="020B0606020202030204" pitchFamily="34" charset="0"/>
                        </a:rPr>
                        <a:t>п.Пелым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1970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СРТО-Урал 2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273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Уренгой-Петровск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1035,5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Уренгой-Новопсков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1041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п.Пелым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1970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0,3/0,3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  <a:endParaRPr lang="ru-RU" sz="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3603" marR="33603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696" y="80862"/>
            <a:ext cx="7308304" cy="10438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I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этап вывода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участков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линейной части МГ </a:t>
            </a:r>
            <a:b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системы «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55», </a:t>
            </a:r>
            <a:r>
              <a:rPr lang="ru-RU" sz="240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переподключение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газопроводов-отводов ГРС 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803522"/>
            <a:ext cx="5328592" cy="353943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FFFFFF"/>
                </a:solidFill>
              </a:rPr>
              <a:t>Затраты на реализацию </a:t>
            </a:r>
            <a:r>
              <a:rPr lang="ru-RU" sz="1700" b="1" dirty="0" smtClean="0">
                <a:solidFill>
                  <a:srgbClr val="FFFFFF"/>
                </a:solidFill>
              </a:rPr>
              <a:t>1 этапа </a:t>
            </a:r>
            <a:r>
              <a:rPr lang="ru-RU" sz="1700" b="1" dirty="0">
                <a:solidFill>
                  <a:srgbClr val="FFFFFF"/>
                </a:solidFill>
              </a:rPr>
              <a:t>составят </a:t>
            </a:r>
            <a:r>
              <a:rPr lang="ru-RU" sz="1700" b="1" dirty="0" smtClean="0">
                <a:solidFill>
                  <a:srgbClr val="FFFFFF"/>
                </a:solidFill>
              </a:rPr>
              <a:t> 930 </a:t>
            </a:r>
            <a:r>
              <a:rPr lang="ru-RU" sz="1700" b="1" dirty="0">
                <a:solidFill>
                  <a:srgbClr val="FFFFFF"/>
                </a:solidFill>
              </a:rPr>
              <a:t>млн. руб.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7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754372" y="5768654"/>
            <a:ext cx="7389628" cy="596560"/>
          </a:xfrm>
          <a:prstGeom prst="rect">
            <a:avLst/>
          </a:prstGeom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ПАСПОРТ ООО «ГАЗПРОМ ТРАНСГАЗ ЮГОРСК»</a:t>
            </a:r>
            <a:endParaRPr lang="ru-RU" sz="20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31" name="Рисунок 30" descr="map_1024_all_без ГТЮ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3130" y="1047364"/>
            <a:ext cx="9145392" cy="5251323"/>
          </a:xfrm>
          <a:prstGeom prst="rect">
            <a:avLst/>
          </a:prstGeom>
        </p:spPr>
      </p:pic>
      <p:grpSp>
        <p:nvGrpSpPr>
          <p:cNvPr id="2" name="Группа 23564"/>
          <p:cNvGrpSpPr/>
          <p:nvPr/>
        </p:nvGrpSpPr>
        <p:grpSpPr>
          <a:xfrm>
            <a:off x="-9524" y="2071678"/>
            <a:ext cx="3267074" cy="4774473"/>
            <a:chOff x="-9524" y="2075203"/>
            <a:chExt cx="3267074" cy="4233523"/>
          </a:xfrm>
        </p:grpSpPr>
        <p:sp>
          <p:nvSpPr>
            <p:cNvPr id="12" name="Номер слайда 13"/>
            <p:cNvSpPr txBox="1">
              <a:spLocks/>
            </p:cNvSpPr>
            <p:nvPr/>
          </p:nvSpPr>
          <p:spPr>
            <a:xfrm>
              <a:off x="0" y="5832079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sp>
          <p:nvSpPr>
            <p:cNvPr id="30" name="Номер слайда 13"/>
            <p:cNvSpPr txBox="1">
              <a:spLocks/>
            </p:cNvSpPr>
            <p:nvPr/>
          </p:nvSpPr>
          <p:spPr>
            <a:xfrm>
              <a:off x="-9524" y="5843192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000232" y="4608965"/>
              <a:ext cx="35719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967038" y="3820320"/>
              <a:ext cx="290512" cy="214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 flipH="1" flipV="1">
              <a:off x="2724161" y="4239400"/>
              <a:ext cx="447642" cy="3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785918" y="4608965"/>
              <a:ext cx="214314" cy="126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1528496" y="4921641"/>
              <a:ext cx="443407" cy="714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Скругленная прямоугольная выноска 40"/>
            <p:cNvSpPr/>
            <p:nvPr/>
          </p:nvSpPr>
          <p:spPr>
            <a:xfrm>
              <a:off x="185854" y="2075203"/>
              <a:ext cx="1814377" cy="948559"/>
            </a:xfrm>
            <a:prstGeom prst="wedgeRoundRectCallout">
              <a:avLst>
                <a:gd name="adj1" fmla="val 102647"/>
                <a:gd name="adj2" fmla="val 209909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Газопроводы на перегоне от КС 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Пунгинская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до КС 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Краснотурьинская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L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вывода=1605км</a:t>
              </a:r>
              <a:endParaRPr lang="ru-RU" sz="140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924050" y="80862"/>
            <a:ext cx="7219950" cy="784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I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этап вывода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участков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линейной части МГ </a:t>
            </a:r>
            <a:b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системы «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55»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357422" y="4786322"/>
            <a:ext cx="571504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87182"/>
              </p:ext>
            </p:extLst>
          </p:nvPr>
        </p:nvGraphicFramePr>
        <p:xfrm>
          <a:off x="4157218" y="3990803"/>
          <a:ext cx="497504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044"/>
                <a:gridCol w="684000"/>
                <a:gridCol w="684000"/>
                <a:gridCol w="684000"/>
                <a:gridCol w="684000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Варианты оптимизации мощностей и этапы вывода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Количество ГРС на системе «55»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Arial Narrow" panose="020B0606020202030204" pitchFamily="34" charset="0"/>
                        </a:rPr>
                        <a:t>П</a:t>
                      </a:r>
                      <a:r>
                        <a:rPr lang="ru-RU" sz="1000" baseline="0" dirty="0" err="1" smtClean="0">
                          <a:latin typeface="Arial Narrow" panose="020B0606020202030204" pitchFamily="34" charset="0"/>
                        </a:rPr>
                        <a:t>ереподключение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отводов ГРС, шт./км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Ориентировочная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сумма для реализации варианта (УРГ, КУ), </a:t>
                      </a:r>
                      <a:r>
                        <a:rPr lang="ru-RU" sz="1000" baseline="0" dirty="0" err="1" smtClean="0">
                          <a:latin typeface="Arial Narrow" panose="020B0606020202030204" pitchFamily="34" charset="0"/>
                        </a:rPr>
                        <a:t>млн.руб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Протяженность под ликвидацию/консервацию, км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744622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Вывод из эксплуатации участков МГ на перегоне от Пунгинского ЛПУМГ (км 0) до Краснотурьинского ЛПУМГ (км 479) - всех газопроводов системы «55» с предварительным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переподключением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газопроводов-отводов и ГРС к системе «75».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000" b="0" dirty="0" smtClean="0">
                          <a:latin typeface="Arial Narrow" panose="020B0606020202030204" pitchFamily="34" charset="0"/>
                        </a:rPr>
                        <a:t> шт./1</a:t>
                      </a:r>
                      <a:r>
                        <a:rPr lang="en-US" sz="1000" b="0" dirty="0" smtClean="0"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000" b="0" dirty="0" smtClean="0">
                          <a:latin typeface="Arial Narrow" panose="020B0606020202030204" pitchFamily="34" charset="0"/>
                        </a:rPr>
                        <a:t>км</a:t>
                      </a: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 Narrow" panose="020B0606020202030204" pitchFamily="34" charset="0"/>
                        </a:rPr>
                        <a:t>930</a:t>
                      </a: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Выноска 2 3"/>
          <p:cNvSpPr/>
          <p:nvPr/>
        </p:nvSpPr>
        <p:spPr>
          <a:xfrm>
            <a:off x="3419872" y="5200134"/>
            <a:ext cx="504056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6453"/>
              <a:gd name="adj6" fmla="val -9515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6 ГРС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4" name="Выноска 2 23"/>
          <p:cNvSpPr/>
          <p:nvPr/>
        </p:nvSpPr>
        <p:spPr>
          <a:xfrm>
            <a:off x="3257550" y="5452963"/>
            <a:ext cx="504056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6451"/>
              <a:gd name="adj6" fmla="val -17559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3 ГРС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5" name="Выноска 2 24"/>
          <p:cNvSpPr/>
          <p:nvPr/>
        </p:nvSpPr>
        <p:spPr>
          <a:xfrm>
            <a:off x="3095836" y="5661248"/>
            <a:ext cx="504056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1636"/>
              <a:gd name="adj6" fmla="val -25431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2 ГРС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6" name="Выноска 2 25"/>
          <p:cNvSpPr/>
          <p:nvPr/>
        </p:nvSpPr>
        <p:spPr>
          <a:xfrm>
            <a:off x="3095836" y="5949280"/>
            <a:ext cx="504056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2277"/>
              <a:gd name="adj6" fmla="val -2714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4 ГРС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71772"/>
              </p:ext>
            </p:extLst>
          </p:nvPr>
        </p:nvGraphicFramePr>
        <p:xfrm>
          <a:off x="0" y="980728"/>
          <a:ext cx="9108504" cy="4363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584"/>
                <a:gridCol w="413671"/>
                <a:gridCol w="470128"/>
                <a:gridCol w="280542"/>
                <a:gridCol w="276526"/>
                <a:gridCol w="449673"/>
                <a:gridCol w="489488"/>
                <a:gridCol w="350678"/>
                <a:gridCol w="472319"/>
                <a:gridCol w="302825"/>
                <a:gridCol w="449306"/>
                <a:gridCol w="264836"/>
                <a:gridCol w="585925"/>
                <a:gridCol w="486931"/>
                <a:gridCol w="337528"/>
                <a:gridCol w="470128"/>
                <a:gridCol w="556337"/>
                <a:gridCol w="590675"/>
                <a:gridCol w="341911"/>
                <a:gridCol w="341911"/>
                <a:gridCol w="349582"/>
              </a:tblGrid>
              <a:tr h="153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Характеристики газопроводов-отводов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Подключение газопроводов - отводов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 Характеристики ГРС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ЛПУ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газопровода-отвода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ввода в эксплуатацию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 отвода, км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Ду отвода, мм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резервного подключения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подключение система 55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</a:t>
                      </a: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переподключение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система 75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Резервное </a:t>
                      </a: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переподключение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система 75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Протяжённость дополнительного отвода 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ГРС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Тип ГРС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ввода в эксплуатацию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Балансовая принадлежность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Подключение к объектам промышленности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ru-RU" sz="700" baseline="-250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вх</a:t>
                      </a: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МПа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ru-RU" sz="700" baseline="-250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вых</a:t>
                      </a: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МПа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Q</a:t>
                      </a:r>
                      <a:r>
                        <a:rPr lang="ru-RU" sz="700" baseline="-250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</a:t>
                      </a: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тыс.м</a:t>
                      </a:r>
                      <a:r>
                        <a:rPr lang="ru-RU" sz="700" baseline="300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/час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</a:tr>
              <a:tr h="37577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мг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мг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мг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проекту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 проекту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проектное</a:t>
                      </a:r>
                      <a:b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проектное</a:t>
                      </a:r>
                      <a:b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проект. </a:t>
                      </a: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>
                    <a:solidFill>
                      <a:schemeClr val="accent1"/>
                    </a:solidFill>
                  </a:tcPr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Казымское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г.Белоярский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1972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г.Белоярский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1972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1,2/1,2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29,68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Казымское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ГТЭС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"ГТЭС"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1985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2,4/2,4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21,91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Казымское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п.Полноват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402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403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403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0,15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п.Полноват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Урожай-10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потребитель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 Narrow" panose="020B0606020202030204" pitchFamily="34" charset="0"/>
                        </a:rPr>
                        <a:t>Перегребненское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п.Перегребное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1981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Надым-</a:t>
                      </a:r>
                      <a:r>
                        <a:rPr lang="ru-RU" sz="700" dirty="0" err="1">
                          <a:effectLst/>
                          <a:latin typeface="Arial Narrow" panose="020B0606020202030204" pitchFamily="34" charset="0"/>
                        </a:rPr>
                        <a:t>Пунга</a:t>
                      </a: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 2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515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516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516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п.Перегребное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Урожай-5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1979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4,7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36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 Narrow" panose="020B0606020202030204" pitchFamily="34" charset="0"/>
                        </a:rPr>
                        <a:t>Перегребненское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п.СМУ-4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516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516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516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п.СМУ-4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АГРС-1/3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1977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7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0,4/0,4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4,7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 Narrow" panose="020B0606020202030204" pitchFamily="34" charset="0"/>
                        </a:rPr>
                        <a:t>Пунгинское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пгт.Игрим 1н.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Игрим-Пунга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530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СРТО-Торжок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709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п.Игрим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Урожай-15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2005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0,6/1,2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Arial Narrow" panose="020B0606020202030204" pitchFamily="34" charset="0"/>
                        </a:rPr>
                        <a:t>Пунгинское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пгт.Игрим 2н.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Игрим-Пунга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п. Нарыкары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Урожай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Надымское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СТПС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159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Г/отвод на г.Надым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реконстр</a:t>
                      </a: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. УРГ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АГРС СТПС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Ташкент-2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37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Надымское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г.Надым, ПЛЭС 107 км на р.Надым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1983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10,9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Г/отвод на г.Надым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31,6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реконстр</a:t>
                      </a: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. УРГ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г.Надым, ПЛЭС 107км на р. Надым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1983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0,6/2,5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Надымское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г.Надым, 1 н.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1973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29,5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325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реконстр</a:t>
                      </a: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. УРГ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г.Надым №4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инд.проект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1999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ПАО Газпром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1,2/0,3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  <a:tr h="25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Arial Narrow" panose="020B0606020202030204" pitchFamily="34" charset="0"/>
                        </a:rPr>
                        <a:t>Надымское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г.Надым, 2 н.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1988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34,6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325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2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Надым-Пунга 4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реконстр</a:t>
                      </a: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. УРГ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4200" marR="3420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-27384"/>
            <a:ext cx="7308304" cy="10438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II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этап вывода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участков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линейной части МГ </a:t>
            </a:r>
            <a:b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системы «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55», </a:t>
            </a:r>
            <a:r>
              <a:rPr lang="ru-RU" sz="2400" dirty="0" err="1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переподключение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 газопроводов-отводов ГРС 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803522"/>
            <a:ext cx="5616624" cy="353943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rgbClr val="FFFFFF"/>
                </a:solidFill>
              </a:rPr>
              <a:t>Затраты на реализацию </a:t>
            </a:r>
            <a:r>
              <a:rPr lang="ru-RU" sz="1700" b="1" dirty="0" smtClean="0">
                <a:solidFill>
                  <a:srgbClr val="FFFFFF"/>
                </a:solidFill>
              </a:rPr>
              <a:t>2 этапа </a:t>
            </a:r>
            <a:r>
              <a:rPr lang="ru-RU" sz="1700" b="1" dirty="0">
                <a:solidFill>
                  <a:srgbClr val="FFFFFF"/>
                </a:solidFill>
              </a:rPr>
              <a:t>составят </a:t>
            </a:r>
            <a:r>
              <a:rPr lang="ru-RU" sz="1700" b="1" dirty="0" smtClean="0">
                <a:solidFill>
                  <a:srgbClr val="FFFFFF"/>
                </a:solidFill>
              </a:rPr>
              <a:t> 367,25 </a:t>
            </a:r>
            <a:r>
              <a:rPr lang="ru-RU" sz="1700" b="1" dirty="0">
                <a:solidFill>
                  <a:srgbClr val="FFFFFF"/>
                </a:solidFill>
              </a:rPr>
              <a:t>млн. руб.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754372" y="5768654"/>
            <a:ext cx="7389628" cy="596560"/>
          </a:xfrm>
          <a:prstGeom prst="rect">
            <a:avLst/>
          </a:prstGeom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ПАСПОРТ ООО «ГАЗПРОМ ТРАНСГАЗ ЮГОРСК»</a:t>
            </a:r>
            <a:endParaRPr lang="ru-RU" sz="20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31" name="Рисунок 30" descr="map_1024_all_без ГТЮ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3130" y="1060850"/>
            <a:ext cx="9145392" cy="5251323"/>
          </a:xfrm>
          <a:prstGeom prst="rect">
            <a:avLst/>
          </a:prstGeom>
        </p:spPr>
      </p:pic>
      <p:grpSp>
        <p:nvGrpSpPr>
          <p:cNvPr id="2" name="Группа 23564"/>
          <p:cNvGrpSpPr/>
          <p:nvPr/>
        </p:nvGrpSpPr>
        <p:grpSpPr>
          <a:xfrm>
            <a:off x="-9524" y="1772816"/>
            <a:ext cx="5661644" cy="5073335"/>
            <a:chOff x="-9524" y="1810202"/>
            <a:chExt cx="5661644" cy="4498524"/>
          </a:xfrm>
        </p:grpSpPr>
        <p:sp>
          <p:nvSpPr>
            <p:cNvPr id="12" name="Номер слайда 13"/>
            <p:cNvSpPr txBox="1">
              <a:spLocks/>
            </p:cNvSpPr>
            <p:nvPr/>
          </p:nvSpPr>
          <p:spPr>
            <a:xfrm>
              <a:off x="0" y="5832079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sp>
          <p:nvSpPr>
            <p:cNvPr id="30" name="Номер слайда 13"/>
            <p:cNvSpPr txBox="1">
              <a:spLocks/>
            </p:cNvSpPr>
            <p:nvPr/>
          </p:nvSpPr>
          <p:spPr>
            <a:xfrm>
              <a:off x="-9524" y="5843192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83968" y="3286083"/>
              <a:ext cx="72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351669" y="2831794"/>
              <a:ext cx="300451" cy="1919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355976" y="3023762"/>
              <a:ext cx="995693" cy="2623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3995936" y="3286083"/>
              <a:ext cx="288032" cy="1842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3851920" y="3464698"/>
              <a:ext cx="144016" cy="197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Скругленная прямоугольная выноска 40"/>
            <p:cNvSpPr/>
            <p:nvPr/>
          </p:nvSpPr>
          <p:spPr>
            <a:xfrm>
              <a:off x="185854" y="1810202"/>
              <a:ext cx="1738195" cy="1213560"/>
            </a:xfrm>
            <a:prstGeom prst="wedgeRoundRectCallout">
              <a:avLst>
                <a:gd name="adj1" fmla="val 182806"/>
                <a:gd name="adj2" fmla="val 70384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МГ 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«Надым-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Пунга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1» </a:t>
              </a: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км 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8,2-529, «Надым-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Пунга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2»</a:t>
              </a: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 км 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5,1-529,  лупинг </a:t>
              </a: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«Надым –</a:t>
              </a:r>
              <a:r>
                <a:rPr lang="ru-RU" sz="1400" b="1" dirty="0" err="1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Пунга</a:t>
              </a: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 2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».  </a:t>
              </a:r>
              <a:r>
                <a:rPr lang="en-US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L</a:t>
              </a: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вывода=1073км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419872" y="3661839"/>
              <a:ext cx="432048" cy="127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924050" y="80862"/>
            <a:ext cx="721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II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 вывода </a:t>
            </a:r>
            <a:r>
              <a:rPr lang="ru-RU" sz="2400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участков линейной части МГ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системы «55»</a:t>
            </a: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652120" y="2708920"/>
            <a:ext cx="57150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97975"/>
              </p:ext>
            </p:extLst>
          </p:nvPr>
        </p:nvGraphicFramePr>
        <p:xfrm>
          <a:off x="3420000" y="4205479"/>
          <a:ext cx="572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756000"/>
                <a:gridCol w="756000"/>
                <a:gridCol w="756000"/>
                <a:gridCol w="756000"/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Варианты оптимизации мощностей и этапы вывода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Количество ГРС на системе «55»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Arial Narrow" panose="020B0606020202030204" pitchFamily="34" charset="0"/>
                        </a:rPr>
                        <a:t>П</a:t>
                      </a:r>
                      <a:r>
                        <a:rPr lang="ru-RU" sz="1000" baseline="0" dirty="0" err="1" smtClean="0">
                          <a:latin typeface="Arial Narrow" panose="020B0606020202030204" pitchFamily="34" charset="0"/>
                        </a:rPr>
                        <a:t>ереподключение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отводов ГРС, шт./км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Ориентировочная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сумма для реализации варианта (УРГ, КУ), </a:t>
                      </a:r>
                      <a:r>
                        <a:rPr lang="ru-RU" sz="1000" baseline="0" dirty="0" err="1" smtClean="0">
                          <a:latin typeface="Arial Narrow" panose="020B0606020202030204" pitchFamily="34" charset="0"/>
                        </a:rPr>
                        <a:t>млн.руб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Протяженность под ликвидацию/консервацию, км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105156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2. Вывод из эксплуатации участков МГ «Надым –</a:t>
                      </a:r>
                      <a:r>
                        <a:rPr lang="ru-RU" sz="1000" dirty="0" err="1" smtClean="0">
                          <a:latin typeface="Arial Narrow" panose="020B0606020202030204" pitchFamily="34" charset="0"/>
                        </a:rPr>
                        <a:t>Пунга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1» (L</a:t>
                      </a:r>
                      <a:r>
                        <a:rPr lang="ru-RU" sz="600" dirty="0" smtClean="0">
                          <a:latin typeface="Arial Narrow" panose="020B0606020202030204" pitchFamily="34" charset="0"/>
                        </a:rPr>
                        <a:t>∑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=571 км) и «Надым –</a:t>
                      </a:r>
                      <a:r>
                        <a:rPr lang="ru-RU" sz="1000" dirty="0" err="1" smtClean="0">
                          <a:latin typeface="Arial Narrow" panose="020B0606020202030204" pitchFamily="34" charset="0"/>
                        </a:rPr>
                        <a:t>Пунга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2» (L</a:t>
                      </a:r>
                      <a:r>
                        <a:rPr lang="ru-RU" sz="600" dirty="0" smtClean="0">
                          <a:latin typeface="Arial Narrow" panose="020B0606020202030204" pitchFamily="34" charset="0"/>
                        </a:rPr>
                        <a:t>∑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=570 км) лупинг МГ «Надым –</a:t>
                      </a:r>
                      <a:r>
                        <a:rPr lang="ru-RU" sz="1000" dirty="0" err="1" smtClean="0">
                          <a:latin typeface="Arial Narrow" panose="020B0606020202030204" pitchFamily="34" charset="0"/>
                        </a:rPr>
                        <a:t>Пунга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2» (L</a:t>
                      </a:r>
                      <a:r>
                        <a:rPr lang="ru-RU" sz="600" dirty="0" smtClean="0">
                          <a:latin typeface="Arial Narrow" panose="020B0606020202030204" pitchFamily="34" charset="0"/>
                        </a:rPr>
                        <a:t>∑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=37 км) на перегоне от Надымского ЛПУМГ (км 8) до Пунгинского ЛПУМГ (км 570) с предварительным </a:t>
                      </a:r>
                      <a:r>
                        <a:rPr lang="ru-RU" sz="1000" dirty="0" err="1" smtClean="0">
                          <a:latin typeface="Arial Narrow" panose="020B0606020202030204" pitchFamily="34" charset="0"/>
                        </a:rPr>
                        <a:t>переподключением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газопроводов-отводов и ГРС к системе «75».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000" b="0" dirty="0" smtClean="0">
                          <a:latin typeface="Arial Narrow" panose="020B0606020202030204" pitchFamily="34" charset="0"/>
                        </a:rPr>
                        <a:t>+3</a:t>
                      </a:r>
                      <a:r>
                        <a:rPr lang="ru-RU" sz="1000" b="0" baseline="0" dirty="0" smtClean="0">
                          <a:latin typeface="Arial Narrow" panose="020B0606020202030204" pitchFamily="34" charset="0"/>
                        </a:rPr>
                        <a:t> (УРГ КС «0» Надымского ЛПУМГ)</a:t>
                      </a: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anose="020B0606020202030204" pitchFamily="34" charset="0"/>
                        </a:rPr>
                        <a:t>7 шт./ 1,15 км</a:t>
                      </a: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367,25</a:t>
                      </a: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1179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Выноска 2 21"/>
          <p:cNvSpPr/>
          <p:nvPr/>
        </p:nvSpPr>
        <p:spPr>
          <a:xfrm>
            <a:off x="5868144" y="1844824"/>
            <a:ext cx="501930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3725"/>
              <a:gd name="adj6" fmla="val 6416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3 ГРС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Выноска 2 22"/>
          <p:cNvSpPr/>
          <p:nvPr/>
        </p:nvSpPr>
        <p:spPr>
          <a:xfrm>
            <a:off x="3995936" y="2582710"/>
            <a:ext cx="501930" cy="1262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2715"/>
              <a:gd name="adj6" fmla="val 676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3 ГРС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4" name="Выноска 2 23"/>
          <p:cNvSpPr/>
          <p:nvPr/>
        </p:nvSpPr>
        <p:spPr>
          <a:xfrm>
            <a:off x="2987824" y="3394386"/>
            <a:ext cx="501930" cy="126210"/>
          </a:xfrm>
          <a:prstGeom prst="borderCallout2">
            <a:avLst>
              <a:gd name="adj1" fmla="val 18750"/>
              <a:gd name="adj2" fmla="val -10052"/>
              <a:gd name="adj3" fmla="val 18750"/>
              <a:gd name="adj4" fmla="val -16667"/>
              <a:gd name="adj5" fmla="val 423491"/>
              <a:gd name="adj6" fmla="val 12603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2 ГРС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5" name="Выноска 2 24"/>
          <p:cNvSpPr/>
          <p:nvPr/>
        </p:nvSpPr>
        <p:spPr>
          <a:xfrm>
            <a:off x="2312732" y="3619502"/>
            <a:ext cx="501930" cy="126210"/>
          </a:xfrm>
          <a:prstGeom prst="borderCallout2">
            <a:avLst>
              <a:gd name="adj1" fmla="val 18750"/>
              <a:gd name="adj2" fmla="val -10052"/>
              <a:gd name="adj3" fmla="val 18750"/>
              <a:gd name="adj4" fmla="val -16667"/>
              <a:gd name="adj5" fmla="val 291387"/>
              <a:gd name="adj6" fmla="val 22227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2 ГРС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Обоснование необходимости вывода мощностей и экономическая целесообразность реализации предложенных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Избыточные мощности ГТС в Обществе более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чем на 30 % превышают достигнутые и планируемые объемы транспорта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газа;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 Участки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МГ предлагаемых к консервации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находятся в эксплуатации свыше 40 лет (введены в эксплуатацию в 1966-1975 годах);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Затраты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на поддержание ТС системы «55» в работоспособном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состоянии участков МГ по результатам ДО составляют 13 629,42 млн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рублей (КР 360,9 км участков с ТС «неработоспособное-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ремонтопригодное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СТО Газпром 2-2.3-292-2009);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4. Затраты на ДО участков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МГ предлагаемых к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консервации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составят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396,92 млн. рублей / 5 лет (без учета затрат на монтаж/демонтаж временных камер ВТУ);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Затраты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на оплату труда 206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человек, занятых эксплуатацией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предлагаемых к консервации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участков МГ, составляют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195,1 млн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рублей в год;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6.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Низкие затраты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на консервацию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мощностей,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 необходимости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остается возможность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расконсервации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дополнительных мощностей. 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Вывод: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суммарный экономический эффект от консервации избыточных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мощностей (2782 км)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составит 12 924,19 млн. рублей.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ГРС с пиковой загрузкой 50% и менее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00243"/>
              </p:ext>
            </p:extLst>
          </p:nvPr>
        </p:nvGraphicFramePr>
        <p:xfrm>
          <a:off x="467544" y="1412776"/>
          <a:ext cx="8280921" cy="4525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090"/>
                <a:gridCol w="954499"/>
                <a:gridCol w="1054821"/>
                <a:gridCol w="1421716"/>
                <a:gridCol w="1421716"/>
                <a:gridCol w="1135079"/>
              </a:tblGrid>
              <a:tr h="75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Наименование ГРС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Тип ГРС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Рвх, МПа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Q</a:t>
                      </a:r>
                      <a:r>
                        <a:rPr lang="ru-RU" sz="400" u="none" strike="noStrike" baseline="-25000">
                          <a:effectLst/>
                        </a:rPr>
                        <a:t>проект</a:t>
                      </a:r>
                      <a:r>
                        <a:rPr lang="ru-RU" sz="400" u="none" strike="noStrike">
                          <a:effectLst/>
                        </a:rPr>
                        <a:t>, тыс.м</a:t>
                      </a:r>
                      <a:r>
                        <a:rPr lang="ru-RU" sz="400" u="none" strike="noStrike" baseline="30000">
                          <a:effectLst/>
                        </a:rPr>
                        <a:t>3</a:t>
                      </a:r>
                      <a:r>
                        <a:rPr lang="ru-RU" sz="400" u="none" strike="noStrike">
                          <a:effectLst/>
                        </a:rPr>
                        <a:t>/час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Q </a:t>
                      </a:r>
                      <a:r>
                        <a:rPr lang="ru-RU" sz="400" u="none" strike="noStrike">
                          <a:effectLst/>
                        </a:rPr>
                        <a:t>факт, тыс.м3/час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Степень загрузки</a:t>
                      </a:r>
                      <a:br>
                        <a:rPr lang="ru-RU" sz="400" u="none" strike="noStrike">
                          <a:effectLst/>
                        </a:rPr>
                      </a:br>
                      <a:r>
                        <a:rPr lang="ru-RU" sz="400" u="none" strike="noStrike">
                          <a:effectLst/>
                        </a:rPr>
                        <a:t>(пиковая), %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3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max </a:t>
                      </a:r>
                      <a:r>
                        <a:rPr lang="ru-RU" sz="400" u="none" strike="noStrike">
                          <a:effectLst/>
                        </a:rPr>
                        <a:t>разрешенное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проектная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max </a:t>
                      </a:r>
                      <a:r>
                        <a:rPr lang="ru-RU" sz="400" u="none" strike="noStrike">
                          <a:effectLst/>
                        </a:rPr>
                        <a:t>достигнутое(пиковое)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п.Казым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0,668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11,13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г.Ивдель-1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г.Ивдель-2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4,61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23,05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п. Полуночное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Энергия-1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0,193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1,93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1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"ГТЭС" "Надым-Пунга 3"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11,592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28,98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п.Полноват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0,688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6,88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АГРС п. Пионерский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4,16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41,60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Югорска-2 </a:t>
                      </a:r>
                      <a:r>
                        <a:rPr lang="en-US" sz="500" u="none" strike="noStrike">
                          <a:effectLst/>
                        </a:rPr>
                        <a:t>B</a:t>
                      </a:r>
                      <a:r>
                        <a:rPr lang="ru-RU" sz="500" u="none" strike="noStrike">
                          <a:effectLst/>
                        </a:rPr>
                        <a:t>оинская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0,55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34,38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п.Агириш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0,67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13,40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п.Таежный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0,89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17,80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Воронцовский ГОК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1,39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27,80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1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г. </a:t>
                      </a:r>
                      <a:r>
                        <a:rPr lang="en-US" sz="500" u="none" strike="noStrike">
                          <a:effectLst/>
                        </a:rPr>
                        <a:t>B</a:t>
                      </a:r>
                      <a:r>
                        <a:rPr lang="ru-RU" sz="500" u="none" strike="noStrike">
                          <a:effectLst/>
                        </a:rPr>
                        <a:t>олчанск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15,01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21,44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п.Лобвы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1,26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3,15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99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"Краснотуринская"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95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Серовской птицефабрики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0,583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11,66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1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Северопесчанская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17,20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в п.Харп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4,29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10,73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г.Лабытанги-2-я оч.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9,82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14,03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99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г.Лабытнанги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12,59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17,99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г.Салехард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27,95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46,58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ст. Обская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3,62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18,10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СТПС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Ташкент-2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95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ГPC ПЛЭС 107км на р. Надым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9,49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47,45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г.</a:t>
                      </a:r>
                      <a:r>
                        <a:rPr lang="en-US" sz="500" u="none" strike="noStrike">
                          <a:effectLst/>
                        </a:rPr>
                        <a:t>H</a:t>
                      </a:r>
                      <a:r>
                        <a:rPr lang="ru-RU" sz="500" u="none" strike="noStrike">
                          <a:effectLst/>
                        </a:rPr>
                        <a:t>адым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27,46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19,61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г.</a:t>
                      </a:r>
                      <a:r>
                        <a:rPr lang="en-US" sz="500" u="none" strike="noStrike">
                          <a:effectLst/>
                        </a:rPr>
                        <a:t>K</a:t>
                      </a:r>
                      <a:r>
                        <a:rPr lang="ru-RU" sz="500" u="none" strike="noStrike">
                          <a:effectLst/>
                        </a:rPr>
                        <a:t>расноуральска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20,12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16,10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г.</a:t>
                      </a:r>
                      <a:r>
                        <a:rPr lang="en-US" sz="500" u="none" strike="noStrike">
                          <a:effectLst/>
                        </a:rPr>
                        <a:t>B</a:t>
                      </a:r>
                      <a:r>
                        <a:rPr lang="ru-RU" sz="500" u="none" strike="noStrike">
                          <a:effectLst/>
                        </a:rPr>
                        <a:t>ерхняя </a:t>
                      </a:r>
                      <a:r>
                        <a:rPr lang="en-US" sz="500" u="none" strike="noStrike">
                          <a:effectLst/>
                        </a:rPr>
                        <a:t>T</a:t>
                      </a:r>
                      <a:r>
                        <a:rPr lang="ru-RU" sz="500" u="none" strike="noStrike">
                          <a:effectLst/>
                        </a:rPr>
                        <a:t>ура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4,49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8,98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15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п.Баранча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39,04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3,155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8,08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г. Нижняя Тура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23,125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23,13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Кушвинский кирпичный завод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0,616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12,32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19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Новая Ляля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Энергия-1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19,95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г. Кушва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19,24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19,24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АГРС-1 "Южная"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42,47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33,98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АГРС-2 "Северная"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БК-ГРС-</a:t>
                      </a:r>
                      <a:r>
                        <a:rPr lang="en-US" sz="500" u="none" strike="noStrike">
                          <a:effectLst/>
                        </a:rPr>
                        <a:t>I-150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24,174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16,12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Б-6 г.Ново-Уренгой (резерв)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10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АГРС-1.Уренгойское НГКМ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БК-ГРС-</a:t>
                      </a:r>
                      <a:r>
                        <a:rPr lang="en-US" sz="500" u="none" strike="noStrike">
                          <a:effectLst/>
                        </a:rPr>
                        <a:t>II-160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37,9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23,69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АГРС п. Ныда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Ташкент-2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0,479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3,19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99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п.Пангоды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инд.проект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8,757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29,19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п.</a:t>
                      </a:r>
                      <a:r>
                        <a:rPr lang="en-US" sz="500" u="none" strike="noStrike">
                          <a:effectLst/>
                        </a:rPr>
                        <a:t>O</a:t>
                      </a:r>
                      <a:r>
                        <a:rPr lang="ru-RU" sz="500" u="none" strike="noStrike">
                          <a:effectLst/>
                        </a:rPr>
                        <a:t>ус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0,709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44,31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</a:t>
                      </a:r>
                      <a:r>
                        <a:rPr lang="en-US" sz="500" u="none" strike="noStrike">
                          <a:effectLst/>
                        </a:rPr>
                        <a:t>PC </a:t>
                      </a:r>
                      <a:r>
                        <a:rPr lang="ru-RU" sz="500" u="none" strike="noStrike">
                          <a:effectLst/>
                        </a:rPr>
                        <a:t>п.Перегребное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4,7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1,96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41,70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п.СМУ-4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4,7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1,151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24,49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п.Шеркалы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0,858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28,60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91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Игрим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46,00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  <a:tr h="80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ГРС п. Нарыкары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Урожай-1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0,342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34,20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8" marR="3988" marT="3988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Шаги при заказе оборудования ГРС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2809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mtClean="0">
                <a:solidFill>
                  <a:schemeClr val="bg1"/>
                </a:solidFill>
              </a:rPr>
              <a:t>1. Трубопроводы </a:t>
            </a:r>
            <a:r>
              <a:rPr lang="ru-RU" b="1" dirty="0">
                <a:solidFill>
                  <a:schemeClr val="bg1"/>
                </a:solidFill>
              </a:rPr>
              <a:t>блока переключения и трубопроводы между блоками рассчитывать на максимальную (проектную при строительстве) производительность и давление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2. Как правило, все блоки имеют рабочую и резервную линии одинаковой производительности и однотипное оборудование. Предлагаем оборудование и трубопроводы в блоках рассчитывать на 50%-ю от максимальной производительность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3. Заводы-изготовители в документации указывают максимальную производительность, исходя из работы обеих линий в каждом блоке. В качестве номинальной указывают производительность при работе одной линии в каждом блоке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Такой подход формально не меняет характеристики ГРС, по факту же позволяет снизить затраты на КР, обеспечить устойчивую работу оборудования, не усложнять заводскую конструкцию, сделать ГРС компактнее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itchFamily="18" charset="0"/>
              </a:rPr>
              <a:t>Габаритные размеры АГРС различных заводов-изготовителей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05041"/>
              </p:ext>
            </p:extLst>
          </p:nvPr>
        </p:nvGraphicFramePr>
        <p:xfrm>
          <a:off x="467544" y="1556794"/>
          <a:ext cx="8208912" cy="4176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734"/>
                <a:gridCol w="1153441"/>
                <a:gridCol w="1093523"/>
                <a:gridCol w="1123483"/>
                <a:gridCol w="1333200"/>
                <a:gridCol w="1827531"/>
              </a:tblGrid>
              <a:tr h="534758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100" u="none" strike="noStrike" dirty="0">
                          <a:effectLst/>
                        </a:rPr>
                        <a:t>Наименование АГРС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Производительность, м3/час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20000, 30000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50000, 75000-80000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"Исток"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5,5х2,8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6,0х2,8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6,0х5,6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7,0х5,6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8,0х5,6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"Волга"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11,0х3,2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12,5х3,2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11,0х6,0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12,5х6,0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12,5х7,2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"Сигнал"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8,0х3,0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8,0х3,0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11,7х3,0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11,7х3,0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15,0х4,0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"Голубое пламя"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12,0х3,0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17,0х3,0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19,0х3,0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25,0х3,0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34,0х3,0-6,0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"Газпроммаш"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14,8х3,0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15,2х3,0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21,3х3,0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21,3-22,3х3,0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22,3х3,0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0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14538" y="115888"/>
            <a:ext cx="7129462" cy="865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1185211"/>
              </p:ext>
            </p:extLst>
          </p:nvPr>
        </p:nvGraphicFramePr>
        <p:xfrm>
          <a:off x="395536" y="1397000"/>
          <a:ext cx="8280920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5696" y="363815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Общее количество ГРС ООО «Газпром </a:t>
            </a:r>
            <a:r>
              <a:rPr 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трансгаз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Югорск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2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85938" y="0"/>
            <a:ext cx="7358062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 !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1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14538" y="115888"/>
            <a:ext cx="7129462" cy="865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26731248"/>
              </p:ext>
            </p:extLst>
          </p:nvPr>
        </p:nvGraphicFramePr>
        <p:xfrm>
          <a:off x="467544" y="1397000"/>
          <a:ext cx="820891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14538" y="363815"/>
            <a:ext cx="691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ГРС на территории субъектов РФ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3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14538" y="115888"/>
            <a:ext cx="7129462" cy="865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22247519"/>
              </p:ext>
            </p:extLst>
          </p:nvPr>
        </p:nvGraphicFramePr>
        <p:xfrm>
          <a:off x="467544" y="1412776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5696" y="363815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ГРС по формам обслуживания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179512" y="638175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4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4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14538" y="115888"/>
            <a:ext cx="7129462" cy="865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83314978"/>
              </p:ext>
            </p:extLst>
          </p:nvPr>
        </p:nvGraphicFramePr>
        <p:xfrm>
          <a:off x="467544" y="1397000"/>
          <a:ext cx="810207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5696" y="363815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ГРС по сроку эксплуатации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5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338338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1933574" y="1033499"/>
            <a:ext cx="7219950" cy="4769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71650" y="1249884"/>
            <a:ext cx="7381876" cy="66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ru-RU" sz="2400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Схема ГТС и территория ответственности</a:t>
            </a:r>
            <a:br>
              <a:rPr lang="ru-RU" altLang="ru-RU" sz="2400" kern="0" smtClean="0">
                <a:solidFill>
                  <a:srgbClr val="FFFFFF"/>
                </a:solidFill>
                <a:cs typeface="Times New Roman" panose="02020603050405020304" pitchFamily="18" charset="0"/>
              </a:rPr>
            </a:br>
            <a:r>
              <a:rPr lang="ru-RU" altLang="ru-RU" sz="2400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ООО «Газпром трансгаз Югорск»</a:t>
            </a:r>
            <a:endParaRPr lang="ru-RU" sz="2400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1076326"/>
            <a:ext cx="9153524" cy="5283946"/>
            <a:chOff x="-9524" y="1683084"/>
            <a:chExt cx="9153524" cy="5143499"/>
          </a:xfrm>
        </p:grpSpPr>
        <p:sp>
          <p:nvSpPr>
            <p:cNvPr id="12" name="Номер слайда 13"/>
            <p:cNvSpPr txBox="1">
              <a:spLocks/>
            </p:cNvSpPr>
            <p:nvPr/>
          </p:nvSpPr>
          <p:spPr>
            <a:xfrm>
              <a:off x="-9524" y="6361049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pic>
          <p:nvPicPr>
            <p:cNvPr id="13" name="Рисунок 12" descr="map_1024_all_без ГТЮ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1392" y="1683084"/>
              <a:ext cx="9145392" cy="5143499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1720509" y="5948069"/>
              <a:ext cx="218856" cy="1694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50">
                <a:solidFill>
                  <a:srgbClr val="FFFFFF"/>
                </a:solidFill>
              </a:endParaRPr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>
            <a:xfrm>
              <a:off x="3418968" y="5712995"/>
              <a:ext cx="1577343" cy="378042"/>
            </a:xfrm>
            <a:prstGeom prst="wedgeRoundRectCallout">
              <a:avLst>
                <a:gd name="adj1" fmla="val -149180"/>
                <a:gd name="adj2" fmla="val 35581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КС </a:t>
              </a:r>
              <a:r>
                <a:rPr lang="ru-RU" sz="105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Краснотурьинская</a:t>
              </a:r>
              <a:endPara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КЦ-2</a:t>
              </a:r>
              <a:endParaRPr lang="ru-RU" sz="105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4038" y="5273524"/>
              <a:ext cx="218856" cy="1694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50">
                <a:solidFill>
                  <a:srgbClr val="FFFFFF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220321" y="5442965"/>
              <a:ext cx="218856" cy="1694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50">
                <a:solidFill>
                  <a:srgbClr val="FFFFFF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253283" y="6523085"/>
              <a:ext cx="218856" cy="1694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50">
                <a:solidFill>
                  <a:srgbClr val="FFFFFF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58609" y="5585933"/>
              <a:ext cx="218856" cy="1694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50">
                <a:solidFill>
                  <a:srgbClr val="FFFFFF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23930" y="4470857"/>
              <a:ext cx="218856" cy="1694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050">
                <a:solidFill>
                  <a:srgbClr val="FFFFFF"/>
                </a:solidFill>
              </a:endParaRPr>
            </a:p>
          </p:txBody>
        </p:sp>
        <p:sp>
          <p:nvSpPr>
            <p:cNvPr id="22" name="Скругленная прямоугольная выноска 21"/>
            <p:cNvSpPr/>
            <p:nvPr/>
          </p:nvSpPr>
          <p:spPr>
            <a:xfrm>
              <a:off x="295595" y="4578869"/>
              <a:ext cx="1035893" cy="378042"/>
            </a:xfrm>
            <a:prstGeom prst="wedgeRoundRectCallout">
              <a:avLst>
                <a:gd name="adj1" fmla="val 146283"/>
                <a:gd name="adj2" fmla="val 204896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КС </a:t>
              </a:r>
              <a:r>
                <a:rPr lang="ru-RU" sz="105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Пелымская</a:t>
              </a:r>
              <a:endPara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КЦ-3</a:t>
              </a:r>
              <a:endParaRPr lang="ru-RU" sz="105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Скругленная прямоугольная выноска 22"/>
            <p:cNvSpPr/>
            <p:nvPr/>
          </p:nvSpPr>
          <p:spPr>
            <a:xfrm>
              <a:off x="674168" y="2365925"/>
              <a:ext cx="1423526" cy="378042"/>
            </a:xfrm>
            <a:prstGeom prst="wedgeRoundRectCallout">
              <a:avLst>
                <a:gd name="adj1" fmla="val 120961"/>
                <a:gd name="adj2" fmla="val 735844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КС Комсомольская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КЦ-1, КЦ-2, КЦ-3</a:t>
              </a:r>
              <a:endParaRPr lang="ru-RU" sz="105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Скругленная прямоугольная выноска 23"/>
            <p:cNvSpPr/>
            <p:nvPr/>
          </p:nvSpPr>
          <p:spPr>
            <a:xfrm>
              <a:off x="2769262" y="6199049"/>
              <a:ext cx="1701961" cy="378042"/>
            </a:xfrm>
            <a:prstGeom prst="wedgeRoundRectCallout">
              <a:avLst>
                <a:gd name="adj1" fmla="val -130090"/>
                <a:gd name="adj2" fmla="val 5715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КС </a:t>
              </a:r>
              <a:r>
                <a:rPr lang="ru-RU" sz="105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Нижнетуринская</a:t>
              </a:r>
              <a:endPara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КЦ-2, КЦ-3</a:t>
              </a:r>
              <a:endParaRPr lang="ru-RU" sz="105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ая прямоугольная выноска 24"/>
            <p:cNvSpPr/>
            <p:nvPr/>
          </p:nvSpPr>
          <p:spPr>
            <a:xfrm>
              <a:off x="-9524" y="5388959"/>
              <a:ext cx="1262807" cy="378042"/>
            </a:xfrm>
            <a:prstGeom prst="wedgeRoundRectCallout">
              <a:avLst>
                <a:gd name="adj1" fmla="val 100287"/>
                <a:gd name="adj2" fmla="val 26006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КС </a:t>
              </a:r>
              <a:r>
                <a:rPr lang="ru-RU" sz="105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Ивдельская</a:t>
              </a:r>
              <a:endPara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КЦ-2, КЦ-3</a:t>
              </a:r>
              <a:endParaRPr lang="ru-RU" sz="105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ая прямоугольная выноска 25"/>
            <p:cNvSpPr/>
            <p:nvPr/>
          </p:nvSpPr>
          <p:spPr>
            <a:xfrm>
              <a:off x="1620947" y="1911218"/>
              <a:ext cx="991631" cy="378041"/>
            </a:xfrm>
            <a:prstGeom prst="wedgeRoundRectCallout">
              <a:avLst>
                <a:gd name="adj1" fmla="val 100444"/>
                <a:gd name="adj2" fmla="val 642752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КС </a:t>
              </a:r>
              <a:r>
                <a:rPr lang="ru-RU" sz="105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Пунгинская</a:t>
              </a:r>
              <a:endPara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КЦ-2</a:t>
              </a:r>
              <a:endParaRPr lang="ru-RU" sz="105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Скругленная прямоугольная выноска 27"/>
          <p:cNvSpPr/>
          <p:nvPr/>
        </p:nvSpPr>
        <p:spPr>
          <a:xfrm>
            <a:off x="4273904" y="1353540"/>
            <a:ext cx="983895" cy="346048"/>
          </a:xfrm>
          <a:prstGeom prst="wedgeRoundRectCallout">
            <a:avLst>
              <a:gd name="adj1" fmla="val 33795"/>
              <a:gd name="adj2" fmla="val 5534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КС </a:t>
            </a:r>
            <a:r>
              <a:rPr lang="ru-RU" sz="105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Сорумская</a:t>
            </a:r>
            <a:endParaRPr lang="ru-RU" sz="1050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КЦ-1, КЦ-2</a:t>
            </a:r>
            <a:endParaRPr lang="ru-RU" sz="10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001294" y="3340561"/>
            <a:ext cx="218629" cy="155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>
              <a:solidFill>
                <a:srgbClr val="FFFFFF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067050" y="1439265"/>
            <a:ext cx="1009650" cy="346048"/>
          </a:xfrm>
          <a:prstGeom prst="wedgeRoundRectCallout">
            <a:avLst>
              <a:gd name="adj1" fmla="val 73738"/>
              <a:gd name="adj2" fmla="val 50762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КС </a:t>
            </a:r>
            <a:r>
              <a:rPr lang="ru-RU" sz="105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Казымская</a:t>
            </a:r>
            <a:endParaRPr lang="ru-RU" sz="1050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КЦ-1, КЦ-2</a:t>
            </a:r>
            <a:endParaRPr lang="ru-RU" sz="10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1436" y="3263011"/>
            <a:ext cx="218629" cy="155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>
              <a:solidFill>
                <a:srgbClr val="FFFFFF"/>
              </a:solidFill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359753" y="1372590"/>
            <a:ext cx="1383945" cy="346048"/>
          </a:xfrm>
          <a:prstGeom prst="wedgeRoundRectCallout">
            <a:avLst>
              <a:gd name="adj1" fmla="val -17037"/>
              <a:gd name="adj2" fmla="val 43913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КС </a:t>
            </a:r>
            <a:r>
              <a:rPr lang="ru-RU" sz="105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Лонг-Юганская</a:t>
            </a:r>
            <a:endParaRPr lang="ru-RU" sz="1050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КЦ-1, КЦ-2</a:t>
            </a:r>
            <a:endParaRPr lang="ru-RU" sz="10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16386" y="2988833"/>
            <a:ext cx="218629" cy="155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77561" y="116632"/>
            <a:ext cx="721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Компрессорные цеха системы «55</a:t>
            </a:r>
            <a:r>
              <a:rPr lang="ru-RU" sz="2400" dirty="0" smtClean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», согласованные </a:t>
            </a:r>
            <a:r>
              <a:rPr lang="ru-RU" sz="2400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к выводу из </a:t>
            </a:r>
            <a:r>
              <a:rPr lang="ru-RU" sz="2400" dirty="0" smtClean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эксплуатации</a:t>
            </a:r>
            <a:endParaRPr lang="ru-RU" sz="2400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8591"/>
              </p:ext>
            </p:extLst>
          </p:nvPr>
        </p:nvGraphicFramePr>
        <p:xfrm>
          <a:off x="5362878" y="4221088"/>
          <a:ext cx="3673618" cy="200627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97502"/>
                <a:gridCol w="776116"/>
              </a:tblGrid>
              <a:tr h="49091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Согласованная</a:t>
                      </a:r>
                      <a:r>
                        <a:rPr lang="ru-RU" sz="1400" baseline="0" dirty="0" smtClean="0">
                          <a:latin typeface="+mn-lt"/>
                        </a:rPr>
                        <a:t> ПАО «Газпром» очередность вывода КЦ системы 55 из эксплуатации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5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+mn-lt"/>
                        </a:rPr>
                        <a:t>Вывод в консервацию/ликвидацию</a:t>
                      </a:r>
                      <a:br>
                        <a:rPr lang="ru-RU" sz="1200" dirty="0" smtClean="0">
                          <a:latin typeface="+mn-lt"/>
                        </a:rPr>
                      </a:br>
                      <a:r>
                        <a:rPr lang="ru-RU" sz="1200" dirty="0" smtClean="0">
                          <a:latin typeface="+mn-lt"/>
                        </a:rPr>
                        <a:t>в 2018 году, шт.: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latin typeface="+mn-lt"/>
                        </a:rPr>
                        <a:t>6	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5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+mn-lt"/>
                        </a:rPr>
                        <a:t>Вывод в консервацию/ликвидацию</a:t>
                      </a:r>
                      <a:br>
                        <a:rPr lang="ru-RU" sz="1200" dirty="0" smtClean="0">
                          <a:latin typeface="+mn-lt"/>
                        </a:rPr>
                      </a:br>
                      <a:r>
                        <a:rPr lang="ru-RU" sz="1200" dirty="0" smtClean="0">
                          <a:latin typeface="+mn-lt"/>
                        </a:rPr>
                        <a:t>в 2019 году, шт.:</a:t>
                      </a:r>
                      <a:endParaRPr lang="ru-RU" sz="12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latin typeface="+mn-lt"/>
                        </a:rPr>
                        <a:t>5	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54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 в консервацию/ликвидацию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2020 году, шт.: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843446" y="6403099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4788" y="3933055"/>
            <a:ext cx="6167412" cy="237911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>
            <a:outerShdw dist="35921" dir="2700000" sx="1000" sy="1000" algn="ctr" rotWithShape="0">
              <a:schemeClr val="bg2"/>
            </a:outerShdw>
          </a:effectLst>
        </p:spPr>
        <p:txBody>
          <a:bodyPr wrap="none" anchor="t"/>
          <a:lstStyle/>
          <a:p>
            <a:pPr eaLnBrk="0" fontAlgn="base" hangingPunct="0">
              <a:spcAft>
                <a:spcPct val="0"/>
              </a:spcAft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Протяженность ЛЧМГ        </a:t>
            </a:r>
            <a:r>
              <a:rPr lang="en-US" b="1" dirty="0" smtClean="0">
                <a:solidFill>
                  <a:srgbClr val="002060"/>
                </a:solidFill>
              </a:rPr>
              <a:t>	             </a:t>
            </a:r>
            <a:r>
              <a:rPr lang="ru-RU" b="1" dirty="0" smtClean="0">
                <a:solidFill>
                  <a:srgbClr val="002060"/>
                </a:solidFill>
              </a:rPr>
              <a:t>27 812,0 км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т.ч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</a:rPr>
              <a:t>системы «75»		             23 492,3 км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системы «55»		               4 319,7 км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Протяжённость газопроводов-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отводов (в составе ЛЧМГ)		858,8 км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r" eaLnBrk="0" fontAlgn="base" hangingPunct="0"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24050" y="0"/>
            <a:ext cx="7219952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Times New Roman" pitchFamily="18" charset="0"/>
              </a:rPr>
              <a:t>Основные характеристики газотранспортных </a:t>
            </a:r>
            <a:r>
              <a:rPr lang="ru-RU" altLang="ru-RU" sz="2400" dirty="0" smtClean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Times New Roman" pitchFamily="18" charset="0"/>
              </a:rPr>
              <a:t>мощностей</a:t>
            </a:r>
            <a:endParaRPr lang="ru-RU" sz="2400" dirty="0">
              <a:solidFill>
                <a:srgbClr val="FFFFFF">
                  <a:lumMod val="95000"/>
                </a:srgb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1268760"/>
            <a:ext cx="288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2060"/>
                </a:solidFill>
              </a:rPr>
              <a:t>Возрастная структура </a:t>
            </a:r>
            <a:r>
              <a:rPr lang="ru-RU" b="1" u="sng" dirty="0" smtClean="0">
                <a:solidFill>
                  <a:srgbClr val="002060"/>
                </a:solidFill>
              </a:rPr>
              <a:t>ЛЧМГ</a:t>
            </a:r>
            <a:endParaRPr lang="ru-RU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501871"/>
              </p:ext>
            </p:extLst>
          </p:nvPr>
        </p:nvGraphicFramePr>
        <p:xfrm>
          <a:off x="4800632" y="1758658"/>
          <a:ext cx="4126832" cy="222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52428963"/>
              </p:ext>
            </p:extLst>
          </p:nvPr>
        </p:nvGraphicFramePr>
        <p:xfrm>
          <a:off x="467544" y="1488349"/>
          <a:ext cx="4333088" cy="259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89936" y="6416159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754372" y="5768654"/>
            <a:ext cx="7389628" cy="596560"/>
          </a:xfrm>
          <a:prstGeom prst="rect">
            <a:avLst/>
          </a:prstGeom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ПАСПОРТ ООО «ГАЗПРОМ ТРАНСГАЗ ЮГОРСК»</a:t>
            </a:r>
            <a:endParaRPr lang="ru-RU" sz="20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31" name="Рисунок 30" descr="map_1024_all_без ГТЮ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3130" y="1060850"/>
            <a:ext cx="9145392" cy="5251323"/>
          </a:xfrm>
          <a:prstGeom prst="rect">
            <a:avLst/>
          </a:prstGeom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19446"/>
              </p:ext>
            </p:extLst>
          </p:nvPr>
        </p:nvGraphicFramePr>
        <p:xfrm>
          <a:off x="3753292" y="4242833"/>
          <a:ext cx="5369442" cy="2040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0958"/>
                <a:gridCol w="629501"/>
                <a:gridCol w="1510724"/>
                <a:gridCol w="590233"/>
                <a:gridCol w="598026"/>
              </a:tblGrid>
              <a:tr h="4920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газотранспортной системы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Участок ГТС, км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газопровода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Участок,</a:t>
                      </a:r>
                      <a:r>
                        <a:rPr lang="ru-RU" sz="1200" baseline="0" dirty="0" smtClean="0"/>
                        <a:t> предлагаемый к выводу (км)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92209"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Начало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Конец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marL="36000" marR="36000"/>
                </a:tc>
              </a:tr>
              <a:tr h="286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КС </a:t>
                      </a:r>
                      <a:r>
                        <a:rPr lang="ru-RU" sz="1200" u="none" strike="noStrike" dirty="0" err="1">
                          <a:effectLst/>
                        </a:rPr>
                        <a:t>Перегребненская</a:t>
                      </a:r>
                      <a:r>
                        <a:rPr lang="ru-RU" sz="1200" u="none" strike="noStrike" dirty="0">
                          <a:effectLst/>
                        </a:rPr>
                        <a:t> - КС </a:t>
                      </a:r>
                      <a:r>
                        <a:rPr lang="ru-RU" sz="1200" u="none" strike="noStrike" dirty="0" err="1">
                          <a:effectLst/>
                        </a:rPr>
                        <a:t>Пунгинская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117–180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Игрим</a:t>
                      </a:r>
                      <a:r>
                        <a:rPr lang="ru-RU" sz="1200" u="none" strike="noStrike" dirty="0">
                          <a:effectLst/>
                        </a:rPr>
                        <a:t> - </a:t>
                      </a:r>
                      <a:r>
                        <a:rPr lang="ru-RU" sz="1200" u="none" strike="noStrike" dirty="0" err="1">
                          <a:effectLst/>
                        </a:rPr>
                        <a:t>Пунга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</a:tr>
              <a:tr h="286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КС Пунгинская - КС Комсомольская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569-745,5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Надым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Пунга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–</a:t>
                      </a:r>
                      <a:b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Н.Тура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</a:tr>
              <a:tr h="286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КС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Краснотурьинская</a:t>
                      </a:r>
                      <a:r>
                        <a:rPr lang="ru-RU" sz="1200" u="none" strike="noStrike" dirty="0" smtClean="0">
                          <a:effectLst/>
                        </a:rPr>
                        <a:t> -КС </a:t>
                      </a:r>
                      <a:r>
                        <a:rPr lang="ru-RU" sz="1200" u="none" strike="noStrike" dirty="0" err="1">
                          <a:effectLst/>
                        </a:rPr>
                        <a:t>Нижнетуринская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534 </a:t>
                      </a:r>
                      <a:r>
                        <a:rPr lang="ru-RU" sz="1200" u="none" strike="noStrike" dirty="0">
                          <a:effectLst/>
                        </a:rPr>
                        <a:t>- 617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СРТО </a:t>
                      </a:r>
                      <a:r>
                        <a:rPr lang="ru-RU" sz="1200" u="none" strike="noStrike" dirty="0">
                          <a:effectLst/>
                        </a:rPr>
                        <a:t>- Урал </a:t>
                      </a:r>
                      <a:r>
                        <a:rPr lang="ru-RU" sz="1200" u="none" strike="noStrike" dirty="0" smtClean="0">
                          <a:effectLst/>
                        </a:rPr>
                        <a:t>2 (Лупинг 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534,5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9525" marB="0" anchor="ctr"/>
                </a:tc>
              </a:tr>
            </a:tbl>
          </a:graphicData>
        </a:graphic>
      </p:graphicFrame>
      <p:grpSp>
        <p:nvGrpSpPr>
          <p:cNvPr id="23565" name="Группа 23564"/>
          <p:cNvGrpSpPr/>
          <p:nvPr/>
        </p:nvGrpSpPr>
        <p:grpSpPr>
          <a:xfrm>
            <a:off x="-9524" y="1057275"/>
            <a:ext cx="4244974" cy="5788876"/>
            <a:chOff x="-9524" y="1175733"/>
            <a:chExt cx="4244974" cy="5132993"/>
          </a:xfrm>
        </p:grpSpPr>
        <p:sp>
          <p:nvSpPr>
            <p:cNvPr id="12" name="Номер слайда 13"/>
            <p:cNvSpPr txBox="1">
              <a:spLocks/>
            </p:cNvSpPr>
            <p:nvPr/>
          </p:nvSpPr>
          <p:spPr>
            <a:xfrm>
              <a:off x="0" y="5832079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sp>
          <p:nvSpPr>
            <p:cNvPr id="30" name="Номер слайда 13"/>
            <p:cNvSpPr txBox="1">
              <a:spLocks/>
            </p:cNvSpPr>
            <p:nvPr/>
          </p:nvSpPr>
          <p:spPr>
            <a:xfrm>
              <a:off x="-9524" y="5843192"/>
              <a:ext cx="1647204" cy="46553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endParaRPr lang="ru-RU" sz="1050" b="1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  <p:sp>
          <p:nvSpPr>
            <p:cNvPr id="33" name="Скругленная прямоугольная выноска 32"/>
            <p:cNvSpPr/>
            <p:nvPr/>
          </p:nvSpPr>
          <p:spPr>
            <a:xfrm>
              <a:off x="2279650" y="1175733"/>
              <a:ext cx="1955800" cy="392773"/>
            </a:xfrm>
            <a:prstGeom prst="wedgeRoundRectCallout">
              <a:avLst>
                <a:gd name="adj1" fmla="val 4544"/>
                <a:gd name="adj2" fmla="val 624426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МГ 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Игрим-Пунга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км 144,3-180</a:t>
              </a:r>
              <a:endParaRPr lang="ru-RU" sz="140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257550" y="3820320"/>
              <a:ext cx="162322" cy="384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967038" y="3820320"/>
              <a:ext cx="290512" cy="2143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2967038" y="4034634"/>
              <a:ext cx="0" cy="336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Скругленная прямоугольная выноска 37"/>
            <p:cNvSpPr/>
            <p:nvPr/>
          </p:nvSpPr>
          <p:spPr>
            <a:xfrm>
              <a:off x="383170" y="1568506"/>
              <a:ext cx="1955800" cy="612242"/>
            </a:xfrm>
            <a:prstGeom prst="wedgeRoundRectCallout">
              <a:avLst>
                <a:gd name="adj1" fmla="val 82671"/>
                <a:gd name="adj2" fmla="val 349992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МГ Надым-</a:t>
              </a: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Пунга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-</a:t>
              </a:r>
              <a:b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</a:br>
              <a:r>
                <a:rPr lang="ru-RU" sz="1400" b="1" dirty="0" err="1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Н.Тура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 3,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к</a:t>
              </a: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м 569-745,39</a:t>
              </a:r>
              <a:endParaRPr lang="ru-RU" sz="140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437111" y="5475651"/>
              <a:ext cx="72628" cy="2293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Скругленная прямоугольная выноска 40"/>
            <p:cNvSpPr/>
            <p:nvPr/>
          </p:nvSpPr>
          <p:spPr>
            <a:xfrm>
              <a:off x="185855" y="2467942"/>
              <a:ext cx="1579150" cy="555820"/>
            </a:xfrm>
            <a:prstGeom prst="wedgeRoundRectCallout">
              <a:avLst>
                <a:gd name="adj1" fmla="val 29337"/>
                <a:gd name="adj2" fmla="val 512976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Лупинг МГ СРТО-Урал 2,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FF00"/>
                  </a:solidFill>
                  <a:cs typeface="Times New Roman" panose="02020603050405020304" pitchFamily="18" charset="0"/>
                </a:rPr>
                <a:t>км 534,5-617,3</a:t>
              </a:r>
              <a:endParaRPr lang="ru-RU" sz="1400" b="1" dirty="0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924050" y="80862"/>
            <a:ext cx="721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Предложения </a:t>
            </a:r>
            <a:r>
              <a:rPr lang="ru-RU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по выводу участков линейной части МГ </a:t>
            </a:r>
            <a:r>
              <a:rPr lang="ru-RU" sz="24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системы «55» ООО </a:t>
            </a:r>
            <a:r>
              <a:rPr lang="ru-RU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«Газпром трансгаз Югорск</a:t>
            </a:r>
            <a:r>
              <a:rPr lang="ru-RU" sz="24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52603" y="3561492"/>
            <a:ext cx="5379659" cy="615553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FFFFFF"/>
                </a:solidFill>
              </a:rPr>
              <a:t>Общая протяжённость </a:t>
            </a:r>
            <a:r>
              <a:rPr lang="ru-RU" sz="1700" b="1" dirty="0">
                <a:solidFill>
                  <a:srgbClr val="FFFFFF"/>
                </a:solidFill>
              </a:rPr>
              <a:t>ЛЧМГ системы «55</a:t>
            </a:r>
            <a:r>
              <a:rPr lang="ru-RU" sz="1700" b="1" dirty="0" smtClean="0">
                <a:solidFill>
                  <a:srgbClr val="FFFFFF"/>
                </a:solidFill>
              </a:rPr>
              <a:t>» - 4 319,7 км</a:t>
            </a:r>
            <a:br>
              <a:rPr lang="ru-RU" sz="1700" b="1" dirty="0" smtClean="0">
                <a:solidFill>
                  <a:srgbClr val="FFFFFF"/>
                </a:solidFill>
              </a:rPr>
            </a:br>
            <a:r>
              <a:rPr lang="ru-RU" sz="1700" b="1" dirty="0" smtClean="0">
                <a:solidFill>
                  <a:srgbClr val="FFFFFF"/>
                </a:solidFill>
              </a:rPr>
              <a:t>К системе «55» подключены 42 ГРС</a:t>
            </a:r>
            <a:endParaRPr lang="ru-RU" sz="17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7038" y="6398975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772150"/>
            <a:ext cx="9144000" cy="5492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4051" y="0"/>
            <a:ext cx="7219950" cy="10668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altLang="ru-RU" sz="2400" kern="1200" dirty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Times New Roman" pitchFamily="18" charset="0"/>
              </a:rPr>
              <a:t>Технически возможная, проектная</a:t>
            </a:r>
            <a:br>
              <a:rPr lang="ru-RU" altLang="ru-RU" sz="2400" kern="1200" dirty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ru-RU" altLang="ru-RU" sz="2400" kern="1200" dirty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Times New Roman" pitchFamily="18" charset="0"/>
              </a:rPr>
              <a:t> и фактическая производительность </a:t>
            </a:r>
            <a:r>
              <a:rPr lang="ru-RU" altLang="ru-RU" sz="2400" kern="1200" dirty="0" smtClean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Times New Roman" pitchFamily="18" charset="0"/>
              </a:rPr>
              <a:t>ГТС по годам</a:t>
            </a:r>
            <a:endParaRPr lang="ru-RU" sz="2400" kern="1200" dirty="0">
              <a:solidFill>
                <a:srgbClr val="FFFFFF">
                  <a:lumMod val="95000"/>
                </a:srgb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8B74-F1B4-4E94-95EC-7A2F7C8A0D6E}" type="slidenum">
              <a:rPr lang="en-US" sz="2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20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58747724"/>
              </p:ext>
            </p:extLst>
          </p:nvPr>
        </p:nvGraphicFramePr>
        <p:xfrm>
          <a:off x="0" y="1079500"/>
          <a:ext cx="9144000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00076" y="1139905"/>
            <a:ext cx="7896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</a:rPr>
              <a:t>Технически возможная производительность ГТС по расчётам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</a:rPr>
              <a:t>ООО «НИИГАЗЭКОНОМИКИ» составляет 530-532 млрд.  м</a:t>
            </a:r>
            <a:r>
              <a:rPr lang="ru-RU" sz="1600" b="1" baseline="30000" dirty="0" smtClean="0">
                <a:solidFill>
                  <a:prstClr val="black"/>
                </a:solidFill>
              </a:rPr>
              <a:t>3</a:t>
            </a:r>
            <a:endParaRPr lang="ru-RU" sz="2000" b="1" baseline="30000" dirty="0">
              <a:solidFill>
                <a:prstClr val="black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7092280" y="2564904"/>
            <a:ext cx="1224136" cy="0"/>
          </a:xfrm>
          <a:prstGeom prst="line">
            <a:avLst/>
          </a:prstGeom>
          <a:noFill/>
          <a:ln w="349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89936" y="6390839"/>
            <a:ext cx="52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ПАО «Газпром» г. Горно-Алтайск,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0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9875</TotalTime>
  <Words>3711</Words>
  <Application>Microsoft Office PowerPoint</Application>
  <PresentationFormat>Экран (4:3)</PresentationFormat>
  <Paragraphs>1265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15_Специальное оформление</vt:lpstr>
      <vt:lpstr>9_Специальное оформление</vt:lpstr>
      <vt:lpstr>10_Специальное оформление</vt:lpstr>
      <vt:lpstr>8_Специальное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 возможная, проектная  и фактическая производительность ГТС по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Буденный Игорь Александрович</dc:creator>
  <cp:lastModifiedBy>User</cp:lastModifiedBy>
  <cp:revision>529</cp:revision>
  <cp:lastPrinted>2016-12-06T14:10:25Z</cp:lastPrinted>
  <dcterms:modified xsi:type="dcterms:W3CDTF">2018-10-22T15:10:57Z</dcterms:modified>
</cp:coreProperties>
</file>