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45" r:id="rId2"/>
    <p:sldMasterId id="2147483739" r:id="rId3"/>
    <p:sldMasterId id="2147483742" r:id="rId4"/>
  </p:sldMasterIdLst>
  <p:notesMasterIdLst>
    <p:notesMasterId r:id="rId26"/>
  </p:notesMasterIdLst>
  <p:sldIdLst>
    <p:sldId id="279" r:id="rId5"/>
    <p:sldId id="359" r:id="rId6"/>
    <p:sldId id="361" r:id="rId7"/>
    <p:sldId id="341" r:id="rId8"/>
    <p:sldId id="350" r:id="rId9"/>
    <p:sldId id="348" r:id="rId10"/>
    <p:sldId id="353" r:id="rId11"/>
    <p:sldId id="372" r:id="rId12"/>
    <p:sldId id="368" r:id="rId13"/>
    <p:sldId id="370" r:id="rId14"/>
    <p:sldId id="349" r:id="rId15"/>
    <p:sldId id="367" r:id="rId16"/>
    <p:sldId id="369" r:id="rId17"/>
    <p:sldId id="332" r:id="rId18"/>
    <p:sldId id="373" r:id="rId19"/>
    <p:sldId id="365" r:id="rId20"/>
    <p:sldId id="366" r:id="rId21"/>
    <p:sldId id="371" r:id="rId22"/>
    <p:sldId id="363" r:id="rId23"/>
    <p:sldId id="364" r:id="rId24"/>
    <p:sldId id="280" r:id="rId25"/>
  </p:sldIdLst>
  <p:sldSz cx="12195175" cy="6859588"/>
  <p:notesSz cx="6858000" cy="9144000"/>
  <p:defaultTextStyle>
    <a:defPPr>
      <a:defRPr lang="ru-RU"/>
    </a:defPPr>
    <a:lvl1pPr marL="0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388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776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3164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7552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1940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6328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10716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5104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F3300"/>
    <a:srgbClr val="F5FFE7"/>
    <a:srgbClr val="F1FFDD"/>
    <a:srgbClr val="E4FDC2"/>
    <a:srgbClr val="F5FFE6"/>
    <a:srgbClr val="CAD7AD"/>
    <a:srgbClr val="DCE0B2"/>
    <a:srgbClr val="D3DAB8"/>
    <a:srgbClr val="95C1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6678" autoAdjust="0"/>
  </p:normalViewPr>
  <p:slideViewPr>
    <p:cSldViewPr>
      <p:cViewPr>
        <p:scale>
          <a:sx n="120" d="100"/>
          <a:sy n="120" d="100"/>
        </p:scale>
        <p:origin x="-192" y="60"/>
      </p:cViewPr>
      <p:guideLst>
        <p:guide orient="horz" pos="2160"/>
        <p:guide pos="3841"/>
      </p:guideLst>
    </p:cSldViewPr>
  </p:slideViewPr>
  <p:outlineViewPr>
    <p:cViewPr>
      <p:scale>
        <a:sx n="33" d="100"/>
        <a:sy n="33" d="100"/>
      </p:scale>
      <p:origin x="42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-381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56F7CA-366E-4D1E-90B6-7221FA469ADD}" type="datetimeFigureOut">
              <a:rPr lang="ru-RU" smtClean="0"/>
              <a:t>30.09.2019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B6CCF4-FA83-4125-B445-7C6FA2B745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064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4388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88776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33164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77552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21940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6328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10716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5104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6CCF4-FA83-4125-B445-7C6FA2B7450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961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6CCF4-FA83-4125-B445-7C6FA2B74505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725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6CCF4-FA83-4125-B445-7C6FA2B74505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1679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609759" y="6357824"/>
            <a:ext cx="2845541" cy="365210"/>
          </a:xfrm>
          <a:prstGeom prst="rect">
            <a:avLst/>
          </a:prstGeom>
        </p:spPr>
        <p:txBody>
          <a:bodyPr/>
          <a:lstStyle/>
          <a:p>
            <a:fld id="{5BDBC0C9-EF5F-4649-B1FB-1C7AFEBA0827}" type="datetimeFigureOut">
              <a:rPr lang="ru-RU" smtClean="0"/>
              <a:t>30.09.2019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166685" y="6357824"/>
            <a:ext cx="3861805" cy="36521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39875" y="6357824"/>
            <a:ext cx="2845541" cy="365210"/>
          </a:xfrm>
          <a:prstGeom prst="rect">
            <a:avLst/>
          </a:prstGeom>
        </p:spPr>
        <p:txBody>
          <a:bodyPr/>
          <a:lstStyle/>
          <a:p>
            <a:fld id="{30575147-E189-44D3-BE9F-1A15504F01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118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609759" y="6357824"/>
            <a:ext cx="2845541" cy="365210"/>
          </a:xfrm>
          <a:prstGeom prst="rect">
            <a:avLst/>
          </a:prstGeom>
        </p:spPr>
        <p:txBody>
          <a:bodyPr/>
          <a:lstStyle/>
          <a:p>
            <a:fld id="{5BDBC0C9-EF5F-4649-B1FB-1C7AFEBA0827}" type="datetimeFigureOut">
              <a:rPr lang="ru-RU" smtClean="0"/>
              <a:t>30.09.2019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166685" y="6357824"/>
            <a:ext cx="3861805" cy="36521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39875" y="6357824"/>
            <a:ext cx="2845541" cy="365210"/>
          </a:xfrm>
          <a:prstGeom prst="rect">
            <a:avLst/>
          </a:prstGeom>
        </p:spPr>
        <p:txBody>
          <a:bodyPr/>
          <a:lstStyle/>
          <a:p>
            <a:fld id="{30575147-E189-44D3-BE9F-1A15504F01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38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 hasCustomPrompt="1"/>
          </p:nvPr>
        </p:nvSpPr>
        <p:spPr>
          <a:xfrm>
            <a:off x="299257" y="0"/>
            <a:ext cx="10478849" cy="332509"/>
          </a:xfrm>
          <a:prstGeom prst="rect">
            <a:avLst/>
          </a:prstGeom>
        </p:spPr>
        <p:txBody>
          <a:bodyPr anchor="ctr"/>
          <a:lstStyle>
            <a:lvl1pPr algn="ctr">
              <a:defRPr sz="1400">
                <a:latin typeface="+mn-lt"/>
              </a:defRPr>
            </a:lvl1pPr>
          </a:lstStyle>
          <a:p>
            <a:r>
              <a:rPr lang="ru-RU" dirty="0" smtClean="0"/>
              <a:t>Тема презентации</a:t>
            </a:r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1849115" y="333450"/>
            <a:ext cx="7344816" cy="504057"/>
          </a:xfrm>
          <a:prstGeom prst="rect">
            <a:avLst/>
          </a:prstGeom>
        </p:spPr>
        <p:txBody>
          <a:bodyPr anchor="ctr"/>
          <a:lstStyle>
            <a:lvl1pPr algn="ctr">
              <a:defRPr sz="20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0093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609759" y="6357824"/>
            <a:ext cx="2845541" cy="365210"/>
          </a:xfrm>
          <a:prstGeom prst="rect">
            <a:avLst/>
          </a:prstGeom>
        </p:spPr>
        <p:txBody>
          <a:bodyPr/>
          <a:lstStyle/>
          <a:p>
            <a:fld id="{5BDBC0C9-EF5F-4649-B1FB-1C7AFEBA0827}" type="datetimeFigureOut">
              <a:rPr lang="ru-RU" smtClean="0"/>
              <a:t>30.09.2019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166685" y="6357824"/>
            <a:ext cx="3861805" cy="36521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39875" y="6357824"/>
            <a:ext cx="2845541" cy="365210"/>
          </a:xfrm>
          <a:prstGeom prst="rect">
            <a:avLst/>
          </a:prstGeom>
        </p:spPr>
        <p:txBody>
          <a:bodyPr/>
          <a:lstStyle/>
          <a:p>
            <a:fld id="{30575147-E189-44D3-BE9F-1A15504F01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344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 hasCustomPrompt="1"/>
          </p:nvPr>
        </p:nvSpPr>
        <p:spPr>
          <a:xfrm>
            <a:off x="264939" y="1053530"/>
            <a:ext cx="10334834" cy="4536504"/>
          </a:xfrm>
          <a:prstGeom prst="rect">
            <a:avLst/>
          </a:prstGeom>
        </p:spPr>
        <p:txBody>
          <a:bodyPr anchor="ctr"/>
          <a:lstStyle>
            <a:lvl1pPr algn="ctr">
              <a:defRPr sz="3600" b="1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ru-RU" dirty="0" smtClean="0"/>
              <a:t>Тема презентации</a:t>
            </a:r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2137147" y="6166098"/>
            <a:ext cx="7272337" cy="576064"/>
          </a:xfrm>
          <a:prstGeom prst="rect">
            <a:avLst/>
          </a:prstGeom>
        </p:spPr>
        <p:txBody>
          <a:bodyPr anchor="ctr"/>
          <a:lstStyle>
            <a:lvl1pPr algn="ctr">
              <a:defRPr sz="20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Дата</a:t>
            </a:r>
          </a:p>
          <a:p>
            <a:pPr lvl="0"/>
            <a:r>
              <a:rPr lang="ru-RU" dirty="0" smtClean="0"/>
              <a:t>Место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3575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609759" y="6357824"/>
            <a:ext cx="2845541" cy="365210"/>
          </a:xfrm>
          <a:prstGeom prst="rect">
            <a:avLst/>
          </a:prstGeom>
        </p:spPr>
        <p:txBody>
          <a:bodyPr/>
          <a:lstStyle/>
          <a:p>
            <a:fld id="{5BDBC0C9-EF5F-4649-B1FB-1C7AFEBA0827}" type="datetimeFigureOut">
              <a:rPr lang="ru-RU" smtClean="0"/>
              <a:t>30.09.2019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166685" y="6357824"/>
            <a:ext cx="3861805" cy="36521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39875" y="6357824"/>
            <a:ext cx="2845541" cy="365210"/>
          </a:xfrm>
          <a:prstGeom prst="rect">
            <a:avLst/>
          </a:prstGeom>
        </p:spPr>
        <p:txBody>
          <a:bodyPr/>
          <a:lstStyle/>
          <a:p>
            <a:fld id="{30575147-E189-44D3-BE9F-1A15504F01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4362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 hasCustomPrompt="1"/>
          </p:nvPr>
        </p:nvSpPr>
        <p:spPr>
          <a:xfrm>
            <a:off x="264939" y="1053530"/>
            <a:ext cx="10334834" cy="4536504"/>
          </a:xfrm>
          <a:prstGeom prst="rect">
            <a:avLst/>
          </a:prstGeom>
        </p:spPr>
        <p:txBody>
          <a:bodyPr anchor="ctr"/>
          <a:lstStyle>
            <a:lvl1pPr algn="ctr">
              <a:defRPr sz="3600" b="1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ru-RU" dirty="0" smtClean="0"/>
              <a:t>Тема презентации</a:t>
            </a:r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2137147" y="6166098"/>
            <a:ext cx="7272337" cy="576064"/>
          </a:xfrm>
          <a:prstGeom prst="rect">
            <a:avLst/>
          </a:prstGeom>
        </p:spPr>
        <p:txBody>
          <a:bodyPr anchor="ctr"/>
          <a:lstStyle>
            <a:lvl1pPr algn="ctr">
              <a:defRPr sz="20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 smtClean="0"/>
              <a:t>Дата</a:t>
            </a:r>
          </a:p>
          <a:p>
            <a:pPr lvl="0"/>
            <a:r>
              <a:rPr lang="ru-RU" dirty="0" smtClean="0"/>
              <a:t>Место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0723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0806796" y="873763"/>
            <a:ext cx="1391840" cy="5985825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-10677" y="1"/>
            <a:ext cx="12205852" cy="87376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dirty="0"/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10806796" y="1"/>
            <a:ext cx="1402517" cy="873762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7" name="Line 10"/>
          <p:cNvSpPr>
            <a:spLocks noChangeShapeType="1"/>
          </p:cNvSpPr>
          <p:nvPr/>
        </p:nvSpPr>
        <p:spPr bwMode="auto">
          <a:xfrm>
            <a:off x="10793807" y="-2551"/>
            <a:ext cx="0" cy="1439667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21" name="Line 17"/>
          <p:cNvSpPr>
            <a:spLocks noChangeShapeType="1"/>
          </p:cNvSpPr>
          <p:nvPr/>
        </p:nvSpPr>
        <p:spPr bwMode="auto">
          <a:xfrm>
            <a:off x="0" y="873764"/>
            <a:ext cx="12195175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24" name="Номер слайда 3"/>
          <p:cNvSpPr txBox="1">
            <a:spLocks/>
          </p:cNvSpPr>
          <p:nvPr/>
        </p:nvSpPr>
        <p:spPr>
          <a:xfrm>
            <a:off x="10863630" y="72611"/>
            <a:ext cx="1331547" cy="635148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ctr" defTabSz="12194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74F02-7521-4F9B-A76E-13D583AC38B1}" type="slidenum">
              <a:rPr kumimoji="0" lang="ru-RU" sz="27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ctr" defTabSz="1219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7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 cstate="print">
            <a:lum bright="-2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970" y="1221038"/>
            <a:ext cx="984367" cy="118485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000" contrast="10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629" y="2800514"/>
            <a:ext cx="1278175" cy="21647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Line 17"/>
          <p:cNvSpPr>
            <a:spLocks noChangeShapeType="1"/>
          </p:cNvSpPr>
          <p:nvPr/>
        </p:nvSpPr>
        <p:spPr bwMode="auto">
          <a:xfrm>
            <a:off x="264939" y="333450"/>
            <a:ext cx="10250959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</p:sldLayoutIdLst>
  <p:timing>
    <p:tnLst>
      <p:par>
        <p:cTn id="1" dur="indefinite" restart="never" nodeType="tmRoot"/>
      </p:par>
    </p:tnLst>
  </p:timing>
  <p:txStyles>
    <p:titleStyle>
      <a:lvl1pPr algn="l" defTabSz="1219444" rtl="0" eaLnBrk="1" latinLnBrk="0" hangingPunct="1">
        <a:spcBef>
          <a:spcPct val="0"/>
        </a:spcBef>
        <a:buNone/>
        <a:defRPr kumimoji="0" lang="ru-RU" sz="3500" b="0" i="0" u="none" strike="noStrike" kern="120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Arial Narrow" pitchFamily="34" charset="0"/>
          <a:ea typeface="+mj-ea"/>
          <a:cs typeface="+mj-cs"/>
        </a:defRPr>
      </a:lvl1pPr>
    </p:titleStyle>
    <p:bodyStyle>
      <a:lvl1pPr marL="0" indent="0" algn="l" defTabSz="1219444" rtl="0" eaLnBrk="1" latinLnBrk="0" hangingPunct="1">
        <a:spcBef>
          <a:spcPct val="20000"/>
        </a:spcBef>
        <a:buFont typeface="Arial" pitchFamily="34" charset="0"/>
        <a:buNone/>
        <a:defRPr sz="3500" b="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1pPr>
      <a:lvl2pPr marL="990798" indent="-381076" algn="l" defTabSz="1219444" rtl="0" eaLnBrk="1" latinLnBrk="0" hangingPunct="1">
        <a:spcBef>
          <a:spcPct val="20000"/>
        </a:spcBef>
        <a:buFont typeface="Arial" pitchFamily="34" charset="0"/>
        <a:buNone/>
        <a:defRPr sz="27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2pPr>
      <a:lvl3pPr marL="1524305" indent="-304861" algn="l" defTabSz="1219444" rtl="0" eaLnBrk="1" latinLnBrk="0" hangingPunct="1">
        <a:spcBef>
          <a:spcPct val="20000"/>
        </a:spcBef>
        <a:buFont typeface="Arial" pitchFamily="34" charset="0"/>
        <a:buNone/>
        <a:defRPr sz="27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3pPr>
      <a:lvl4pPr marL="2134027" indent="-304861" algn="l" defTabSz="1219444" rtl="0" eaLnBrk="1" latinLnBrk="0" hangingPunct="1">
        <a:spcBef>
          <a:spcPct val="20000"/>
        </a:spcBef>
        <a:buFont typeface="Arial" pitchFamily="34" charset="0"/>
        <a:buNone/>
        <a:defRPr sz="27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4pPr>
      <a:lvl5pPr marL="2743749" indent="-304861" algn="l" defTabSz="1219444" rtl="0" eaLnBrk="1" latinLnBrk="0" hangingPunct="1">
        <a:spcBef>
          <a:spcPct val="20000"/>
        </a:spcBef>
        <a:buFont typeface="Arial" pitchFamily="34" charset="0"/>
        <a:buNone/>
        <a:defRPr sz="27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5pPr>
      <a:lvl6pPr marL="3353471" indent="-304861" algn="l" defTabSz="121944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3192" indent="-304861" algn="l" defTabSz="121944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914" indent="-304861" algn="l" defTabSz="121944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2636" indent="-304861" algn="l" defTabSz="121944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722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444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9166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888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610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8332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8053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775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1019970" y="873763"/>
            <a:ext cx="1178666" cy="5985825"/>
          </a:xfrm>
          <a:prstGeom prst="rect">
            <a:avLst/>
          </a:prstGeom>
          <a:gradFill>
            <a:gsLst>
              <a:gs pos="0">
                <a:srgbClr val="4F89AF"/>
              </a:gs>
              <a:gs pos="100000">
                <a:srgbClr val="4F89AF"/>
              </a:gs>
            </a:gsLst>
            <a:lin ang="0" scaled="0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-10677" y="1"/>
            <a:ext cx="12205852" cy="873762"/>
          </a:xfrm>
          <a:prstGeom prst="rect">
            <a:avLst/>
          </a:prstGeom>
          <a:solidFill>
            <a:srgbClr val="7AB2D7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dirty="0"/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11019970" y="1"/>
            <a:ext cx="1189343" cy="873762"/>
          </a:xfrm>
          <a:prstGeom prst="rect">
            <a:avLst/>
          </a:prstGeom>
          <a:solidFill>
            <a:srgbClr val="2C638A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7" name="Line 10"/>
          <p:cNvSpPr>
            <a:spLocks noChangeShapeType="1"/>
          </p:cNvSpPr>
          <p:nvPr/>
        </p:nvSpPr>
        <p:spPr bwMode="auto">
          <a:xfrm>
            <a:off x="11020531" y="-12075"/>
            <a:ext cx="0" cy="6871663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21" name="Line 17"/>
          <p:cNvSpPr>
            <a:spLocks noChangeShapeType="1"/>
          </p:cNvSpPr>
          <p:nvPr/>
        </p:nvSpPr>
        <p:spPr bwMode="auto">
          <a:xfrm>
            <a:off x="0" y="873764"/>
            <a:ext cx="12195175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24" name="Номер слайда 3"/>
          <p:cNvSpPr txBox="1">
            <a:spLocks/>
          </p:cNvSpPr>
          <p:nvPr/>
        </p:nvSpPr>
        <p:spPr>
          <a:xfrm>
            <a:off x="11020531" y="72611"/>
            <a:ext cx="1174646" cy="635148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ctr" defTabSz="12194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74F02-7521-4F9B-A76E-13D583AC38B1}" type="slidenum">
              <a:rPr kumimoji="0" lang="ru-RU" sz="27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ctr" defTabSz="1219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7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 cstate="print">
            <a:lum bright="-2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5276" y="1221410"/>
            <a:ext cx="741415" cy="89241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000" contrast="10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202" y="2493690"/>
            <a:ext cx="1165303" cy="19736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Line 17"/>
          <p:cNvSpPr>
            <a:spLocks noChangeShapeType="1"/>
          </p:cNvSpPr>
          <p:nvPr/>
        </p:nvSpPr>
        <p:spPr bwMode="auto">
          <a:xfrm>
            <a:off x="264939" y="333450"/>
            <a:ext cx="10513168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8574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</p:sldLayoutIdLst>
  <p:timing>
    <p:tnLst>
      <p:par>
        <p:cTn id="1" dur="indefinite" restart="never" nodeType="tmRoot"/>
      </p:par>
    </p:tnLst>
  </p:timing>
  <p:txStyles>
    <p:titleStyle>
      <a:lvl1pPr algn="l" defTabSz="1219444" rtl="0" eaLnBrk="1" latinLnBrk="0" hangingPunct="1">
        <a:spcBef>
          <a:spcPct val="0"/>
        </a:spcBef>
        <a:buNone/>
        <a:defRPr kumimoji="0" lang="ru-RU" sz="3500" b="0" i="0" u="none" strike="noStrike" kern="120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Arial Narrow" pitchFamily="34" charset="0"/>
          <a:ea typeface="+mj-ea"/>
          <a:cs typeface="+mj-cs"/>
        </a:defRPr>
      </a:lvl1pPr>
    </p:titleStyle>
    <p:bodyStyle>
      <a:lvl1pPr marL="0" indent="0" algn="l" defTabSz="1219444" rtl="0" eaLnBrk="1" latinLnBrk="0" hangingPunct="1">
        <a:spcBef>
          <a:spcPct val="20000"/>
        </a:spcBef>
        <a:buFont typeface="Arial" pitchFamily="34" charset="0"/>
        <a:buNone/>
        <a:defRPr sz="3500" b="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1pPr>
      <a:lvl2pPr marL="990798" indent="-381076" algn="l" defTabSz="1219444" rtl="0" eaLnBrk="1" latinLnBrk="0" hangingPunct="1">
        <a:spcBef>
          <a:spcPct val="20000"/>
        </a:spcBef>
        <a:buFont typeface="Arial" pitchFamily="34" charset="0"/>
        <a:buNone/>
        <a:defRPr sz="27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2pPr>
      <a:lvl3pPr marL="1524305" indent="-304861" algn="l" defTabSz="1219444" rtl="0" eaLnBrk="1" latinLnBrk="0" hangingPunct="1">
        <a:spcBef>
          <a:spcPct val="20000"/>
        </a:spcBef>
        <a:buFont typeface="Arial" pitchFamily="34" charset="0"/>
        <a:buNone/>
        <a:defRPr sz="27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3pPr>
      <a:lvl4pPr marL="2134027" indent="-304861" algn="l" defTabSz="1219444" rtl="0" eaLnBrk="1" latinLnBrk="0" hangingPunct="1">
        <a:spcBef>
          <a:spcPct val="20000"/>
        </a:spcBef>
        <a:buFont typeface="Arial" pitchFamily="34" charset="0"/>
        <a:buNone/>
        <a:defRPr sz="27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4pPr>
      <a:lvl5pPr marL="2743749" indent="-304861" algn="l" defTabSz="1219444" rtl="0" eaLnBrk="1" latinLnBrk="0" hangingPunct="1">
        <a:spcBef>
          <a:spcPct val="20000"/>
        </a:spcBef>
        <a:buFont typeface="Arial" pitchFamily="34" charset="0"/>
        <a:buNone/>
        <a:defRPr sz="27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5pPr>
      <a:lvl6pPr marL="3353471" indent="-304861" algn="l" defTabSz="121944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3192" indent="-304861" algn="l" defTabSz="121944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914" indent="-304861" algn="l" defTabSz="121944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2636" indent="-304861" algn="l" defTabSz="121944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722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444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9166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888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610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8332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8053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775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-10677" y="5964240"/>
            <a:ext cx="12205852" cy="89534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dirty="0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0806796" y="873763"/>
            <a:ext cx="1391840" cy="5985825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-10677" y="1"/>
            <a:ext cx="12205852" cy="87376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dirty="0"/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10806796" y="1"/>
            <a:ext cx="1402517" cy="873761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7" name="Line 10"/>
          <p:cNvSpPr>
            <a:spLocks noChangeShapeType="1"/>
          </p:cNvSpPr>
          <p:nvPr/>
        </p:nvSpPr>
        <p:spPr bwMode="auto">
          <a:xfrm>
            <a:off x="10793807" y="-2551"/>
            <a:ext cx="0" cy="6862139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21" name="Line 17"/>
          <p:cNvSpPr>
            <a:spLocks noChangeShapeType="1"/>
          </p:cNvSpPr>
          <p:nvPr/>
        </p:nvSpPr>
        <p:spPr bwMode="auto">
          <a:xfrm>
            <a:off x="0" y="873764"/>
            <a:ext cx="12195175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24" name="Номер слайда 3"/>
          <p:cNvSpPr txBox="1">
            <a:spLocks/>
          </p:cNvSpPr>
          <p:nvPr/>
        </p:nvSpPr>
        <p:spPr>
          <a:xfrm>
            <a:off x="10863630" y="72611"/>
            <a:ext cx="1331547" cy="635148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ctr" defTabSz="12194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74F02-7521-4F9B-A76E-13D583AC38B1}" type="slidenum">
              <a:rPr kumimoji="0" lang="ru-RU" sz="27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ctr" defTabSz="1219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7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 cstate="print">
            <a:lum bright="-2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970" y="1221038"/>
            <a:ext cx="984367" cy="118485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000" contrast="10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629" y="2800514"/>
            <a:ext cx="1278175" cy="21647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Line 17"/>
          <p:cNvSpPr>
            <a:spLocks noChangeShapeType="1"/>
          </p:cNvSpPr>
          <p:nvPr/>
        </p:nvSpPr>
        <p:spPr bwMode="auto">
          <a:xfrm>
            <a:off x="14138" y="5964240"/>
            <a:ext cx="12181037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140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</p:sldLayoutIdLst>
  <p:timing>
    <p:tnLst>
      <p:par>
        <p:cTn id="1" dur="indefinite" restart="never" nodeType="tmRoot"/>
      </p:par>
    </p:tnLst>
  </p:timing>
  <p:txStyles>
    <p:titleStyle>
      <a:lvl1pPr algn="l" defTabSz="1219444" rtl="0" eaLnBrk="1" latinLnBrk="0" hangingPunct="1">
        <a:spcBef>
          <a:spcPct val="0"/>
        </a:spcBef>
        <a:buNone/>
        <a:defRPr kumimoji="0" lang="ru-RU" sz="3500" b="0" i="0" u="none" strike="noStrike" kern="120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Arial Narrow" pitchFamily="34" charset="0"/>
          <a:ea typeface="+mj-ea"/>
          <a:cs typeface="+mj-cs"/>
        </a:defRPr>
      </a:lvl1pPr>
    </p:titleStyle>
    <p:bodyStyle>
      <a:lvl1pPr marL="0" indent="0" algn="l" defTabSz="1219444" rtl="0" eaLnBrk="1" latinLnBrk="0" hangingPunct="1">
        <a:spcBef>
          <a:spcPct val="20000"/>
        </a:spcBef>
        <a:buFont typeface="Arial" pitchFamily="34" charset="0"/>
        <a:buNone/>
        <a:defRPr sz="3500" b="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1pPr>
      <a:lvl2pPr marL="990798" indent="-381076" algn="l" defTabSz="1219444" rtl="0" eaLnBrk="1" latinLnBrk="0" hangingPunct="1">
        <a:spcBef>
          <a:spcPct val="20000"/>
        </a:spcBef>
        <a:buFont typeface="Arial" pitchFamily="34" charset="0"/>
        <a:buNone/>
        <a:defRPr sz="27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2pPr>
      <a:lvl3pPr marL="1524305" indent="-304861" algn="l" defTabSz="1219444" rtl="0" eaLnBrk="1" latinLnBrk="0" hangingPunct="1">
        <a:spcBef>
          <a:spcPct val="20000"/>
        </a:spcBef>
        <a:buFont typeface="Arial" pitchFamily="34" charset="0"/>
        <a:buNone/>
        <a:defRPr sz="27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3pPr>
      <a:lvl4pPr marL="2134027" indent="-304861" algn="l" defTabSz="1219444" rtl="0" eaLnBrk="1" latinLnBrk="0" hangingPunct="1">
        <a:spcBef>
          <a:spcPct val="20000"/>
        </a:spcBef>
        <a:buFont typeface="Arial" pitchFamily="34" charset="0"/>
        <a:buNone/>
        <a:defRPr sz="27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4pPr>
      <a:lvl5pPr marL="2743749" indent="-304861" algn="l" defTabSz="1219444" rtl="0" eaLnBrk="1" latinLnBrk="0" hangingPunct="1">
        <a:spcBef>
          <a:spcPct val="20000"/>
        </a:spcBef>
        <a:buFont typeface="Arial" pitchFamily="34" charset="0"/>
        <a:buNone/>
        <a:defRPr sz="27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5pPr>
      <a:lvl6pPr marL="3353471" indent="-304861" algn="l" defTabSz="121944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3192" indent="-304861" algn="l" defTabSz="121944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914" indent="-304861" algn="l" defTabSz="121944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2636" indent="-304861" algn="l" defTabSz="121944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722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444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9166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888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610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8332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8053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775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-10676" y="5964240"/>
            <a:ext cx="11035878" cy="895348"/>
          </a:xfrm>
          <a:prstGeom prst="rect">
            <a:avLst/>
          </a:prstGeom>
          <a:solidFill>
            <a:srgbClr val="7AB2D7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dirty="0"/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-10677" y="1"/>
            <a:ext cx="12205852" cy="873762"/>
          </a:xfrm>
          <a:prstGeom prst="rect">
            <a:avLst/>
          </a:prstGeom>
          <a:solidFill>
            <a:srgbClr val="7AB2D7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dirty="0"/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11020531" y="5975033"/>
            <a:ext cx="1188782" cy="884555"/>
          </a:xfrm>
          <a:prstGeom prst="rect">
            <a:avLst/>
          </a:prstGeom>
          <a:solidFill>
            <a:srgbClr val="2C638A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1019970" y="873764"/>
            <a:ext cx="1178666" cy="5101270"/>
          </a:xfrm>
          <a:prstGeom prst="rect">
            <a:avLst/>
          </a:prstGeom>
          <a:solidFill>
            <a:srgbClr val="4F89A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11019970" y="1"/>
            <a:ext cx="1189343" cy="873762"/>
          </a:xfrm>
          <a:prstGeom prst="rect">
            <a:avLst/>
          </a:prstGeom>
          <a:solidFill>
            <a:srgbClr val="2C638A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/>
          </a:p>
        </p:txBody>
      </p:sp>
      <p:sp>
        <p:nvSpPr>
          <p:cNvPr id="22" name="Line 10"/>
          <p:cNvSpPr>
            <a:spLocks noChangeShapeType="1"/>
          </p:cNvSpPr>
          <p:nvPr/>
        </p:nvSpPr>
        <p:spPr bwMode="auto">
          <a:xfrm>
            <a:off x="11020531" y="-12075"/>
            <a:ext cx="0" cy="6871663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23" name="Номер слайда 3"/>
          <p:cNvSpPr txBox="1">
            <a:spLocks/>
          </p:cNvSpPr>
          <p:nvPr/>
        </p:nvSpPr>
        <p:spPr>
          <a:xfrm>
            <a:off x="11020531" y="72611"/>
            <a:ext cx="1174646" cy="635148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marL="0" marR="0" lvl="0" indent="0" algn="ctr" defTabSz="12194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74F02-7521-4F9B-A76E-13D583AC38B1}" type="slidenum">
              <a:rPr kumimoji="0" lang="ru-RU" sz="27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ctr" defTabSz="1219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27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4" cstate="print">
            <a:lum bright="-2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5276" y="1221410"/>
            <a:ext cx="741415" cy="89241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000" contrast="10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202" y="2493690"/>
            <a:ext cx="1165303" cy="19736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1" name="Line 17"/>
          <p:cNvSpPr>
            <a:spLocks noChangeShapeType="1"/>
          </p:cNvSpPr>
          <p:nvPr/>
        </p:nvSpPr>
        <p:spPr bwMode="auto">
          <a:xfrm>
            <a:off x="0" y="873764"/>
            <a:ext cx="12195175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3" name="Line 17"/>
          <p:cNvSpPr>
            <a:spLocks noChangeShapeType="1"/>
          </p:cNvSpPr>
          <p:nvPr/>
        </p:nvSpPr>
        <p:spPr bwMode="auto">
          <a:xfrm>
            <a:off x="14138" y="5964240"/>
            <a:ext cx="12195175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947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</p:sldLayoutIdLst>
  <p:timing>
    <p:tnLst>
      <p:par>
        <p:cTn id="1" dur="indefinite" restart="never" nodeType="tmRoot"/>
      </p:par>
    </p:tnLst>
  </p:timing>
  <p:txStyles>
    <p:titleStyle>
      <a:lvl1pPr algn="l" defTabSz="1219444" rtl="0" eaLnBrk="1" latinLnBrk="0" hangingPunct="1">
        <a:spcBef>
          <a:spcPct val="0"/>
        </a:spcBef>
        <a:buNone/>
        <a:defRPr kumimoji="0" lang="ru-RU" sz="3500" b="0" i="0" u="none" strike="noStrike" kern="120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Arial Narrow" pitchFamily="34" charset="0"/>
          <a:ea typeface="+mj-ea"/>
          <a:cs typeface="+mj-cs"/>
        </a:defRPr>
      </a:lvl1pPr>
    </p:titleStyle>
    <p:bodyStyle>
      <a:lvl1pPr marL="0" indent="0" algn="l" defTabSz="1219444" rtl="0" eaLnBrk="1" latinLnBrk="0" hangingPunct="1">
        <a:spcBef>
          <a:spcPct val="20000"/>
        </a:spcBef>
        <a:buFont typeface="Arial" pitchFamily="34" charset="0"/>
        <a:buNone/>
        <a:defRPr sz="3500" b="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1pPr>
      <a:lvl2pPr marL="990798" indent="-381076" algn="l" defTabSz="1219444" rtl="0" eaLnBrk="1" latinLnBrk="0" hangingPunct="1">
        <a:spcBef>
          <a:spcPct val="20000"/>
        </a:spcBef>
        <a:buFont typeface="Arial" pitchFamily="34" charset="0"/>
        <a:buNone/>
        <a:defRPr sz="27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2pPr>
      <a:lvl3pPr marL="1524305" indent="-304861" algn="l" defTabSz="1219444" rtl="0" eaLnBrk="1" latinLnBrk="0" hangingPunct="1">
        <a:spcBef>
          <a:spcPct val="20000"/>
        </a:spcBef>
        <a:buFont typeface="Arial" pitchFamily="34" charset="0"/>
        <a:buNone/>
        <a:defRPr sz="27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3pPr>
      <a:lvl4pPr marL="2134027" indent="-304861" algn="l" defTabSz="1219444" rtl="0" eaLnBrk="1" latinLnBrk="0" hangingPunct="1">
        <a:spcBef>
          <a:spcPct val="20000"/>
        </a:spcBef>
        <a:buFont typeface="Arial" pitchFamily="34" charset="0"/>
        <a:buNone/>
        <a:defRPr sz="27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4pPr>
      <a:lvl5pPr marL="2743749" indent="-304861" algn="l" defTabSz="1219444" rtl="0" eaLnBrk="1" latinLnBrk="0" hangingPunct="1">
        <a:spcBef>
          <a:spcPct val="20000"/>
        </a:spcBef>
        <a:buFont typeface="Arial" pitchFamily="34" charset="0"/>
        <a:buNone/>
        <a:defRPr sz="27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5pPr>
      <a:lvl6pPr marL="3353471" indent="-304861" algn="l" defTabSz="121944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3192" indent="-304861" algn="l" defTabSz="121944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914" indent="-304861" algn="l" defTabSz="121944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2636" indent="-304861" algn="l" defTabSz="121944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722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444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9166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888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610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8332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8053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775" algn="l" defTabSz="121944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5" Type="http://schemas.openxmlformats.org/officeDocument/2006/relationships/image" Target="../media/image25.tiff"/><Relationship Id="rId10" Type="http://schemas.openxmlformats.org/officeDocument/2006/relationships/image" Target="../media/image30.jpe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939" y="1053530"/>
            <a:ext cx="10441160" cy="4536504"/>
          </a:xfrm>
        </p:spPr>
        <p:txBody>
          <a:bodyPr/>
          <a:lstStyle/>
          <a:p>
            <a:r>
              <a:rPr lang="ru-RU" dirty="0" smtClean="0">
                <a:ln w="0"/>
                <a:solidFill>
                  <a:schemeClr val="tx1"/>
                </a:solidFill>
              </a:rPr>
              <a:t>О создании отечественной системы управления </a:t>
            </a:r>
            <a:r>
              <a:rPr lang="ru-RU" dirty="0" smtClean="0">
                <a:ln w="0"/>
                <a:solidFill>
                  <a:schemeClr val="tx1"/>
                </a:solidFill>
              </a:rPr>
              <a:t>подводного добычного комплекса</a:t>
            </a:r>
            <a:endParaRPr lang="ru-RU" sz="2800" dirty="0">
              <a:ln w="0"/>
              <a:solidFill>
                <a:schemeClr val="tx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120923" y="6166098"/>
            <a:ext cx="10729192" cy="576064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г. Санкт-Петербург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02 октября 2019 г.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64939" y="0"/>
            <a:ext cx="10441160" cy="837506"/>
          </a:xfrm>
          <a:prstGeom prst="rect">
            <a:avLst/>
          </a:prstGeom>
        </p:spPr>
        <p:txBody>
          <a:bodyPr anchor="ctr"/>
          <a:lstStyle>
            <a:lvl1pPr algn="ctr" defTabSz="1219444" rtl="0" eaLnBrk="1" latinLnBrk="0" hangingPunct="1">
              <a:spcBef>
                <a:spcPct val="0"/>
              </a:spcBef>
              <a:buNone/>
              <a:defRPr kumimoji="0" lang="ru-RU" sz="36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r>
              <a:rPr lang="ru-RU" sz="1800" dirty="0" smtClean="0">
                <a:ln w="0"/>
                <a:solidFill>
                  <a:schemeClr val="tx1"/>
                </a:solidFill>
              </a:rPr>
              <a:t>Федеральное государственное унитарное предприятие </a:t>
            </a:r>
          </a:p>
          <a:p>
            <a:r>
              <a:rPr lang="ru-RU" sz="1800" dirty="0" smtClean="0">
                <a:ln w="0"/>
                <a:solidFill>
                  <a:schemeClr val="tx1"/>
                </a:solidFill>
              </a:rPr>
              <a:t>«Научно-производственный центр автоматики и приборостроения имени академика Н.А. Пилюгина»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85519" y="4941962"/>
            <a:ext cx="49685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n w="0"/>
                <a:cs typeface="Times New Roman" panose="02020603050405020304" pitchFamily="18" charset="0"/>
              </a:rPr>
              <a:t>Докладчик:     заместитель  генерального</a:t>
            </a:r>
          </a:p>
          <a:p>
            <a:r>
              <a:rPr lang="ru-RU" sz="2000" b="1" dirty="0">
                <a:ln w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n w="0"/>
                <a:cs typeface="Times New Roman" panose="02020603050405020304" pitchFamily="18" charset="0"/>
              </a:rPr>
              <a:t>                           конструктора   Иванов Б.И. </a:t>
            </a:r>
            <a:endParaRPr lang="ru-RU" sz="2000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29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9"/>
          <a:stretch/>
        </p:blipFill>
        <p:spPr bwMode="auto">
          <a:xfrm>
            <a:off x="624979" y="978329"/>
            <a:ext cx="3888432" cy="556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n w="0"/>
              </a:rPr>
              <a:t>О ходе работ по выполнению ОКР «Системы управления СПД»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Блок электрооборудования</a:t>
            </a:r>
            <a:r>
              <a:rPr lang="en-US" dirty="0" smtClean="0"/>
              <a:t> </a:t>
            </a:r>
            <a:r>
              <a:rPr lang="ru-RU" dirty="0" smtClean="0"/>
              <a:t>ПМУ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EC069EA-32F8-4234-A765-DAF08E383307}"/>
              </a:ext>
            </a:extLst>
          </p:cNvPr>
          <p:cNvSpPr txBox="1"/>
          <p:nvPr/>
        </p:nvSpPr>
        <p:spPr>
          <a:xfrm>
            <a:off x="5017467" y="981522"/>
            <a:ext cx="5904656" cy="526297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400"/>
            </a:lvl1pPr>
          </a:lstStyle>
          <a:p>
            <a:pPr algn="just">
              <a:lnSpc>
                <a:spcPct val="150000"/>
              </a:lnSpc>
            </a:pPr>
            <a:r>
              <a:rPr lang="ru-RU" sz="1600" dirty="0" smtClean="0"/>
              <a:t>Предназначен </a:t>
            </a:r>
            <a:r>
              <a:rPr lang="ru-RU" sz="1600" dirty="0"/>
              <a:t>для </a:t>
            </a:r>
            <a:r>
              <a:rPr lang="ru-RU" sz="1600" dirty="0" smtClean="0"/>
              <a:t>сбора </a:t>
            </a:r>
            <a:r>
              <a:rPr lang="ru-RU" sz="1600" dirty="0"/>
              <a:t>информации с датчиков, передачи информации на береговой </a:t>
            </a:r>
            <a:r>
              <a:rPr lang="ru-RU" sz="1600" dirty="0" smtClean="0"/>
              <a:t>комплекс и </a:t>
            </a:r>
            <a:r>
              <a:rPr lang="ru-RU" sz="1600" dirty="0"/>
              <a:t>управления электромагнитными клапанами </a:t>
            </a:r>
            <a:r>
              <a:rPr lang="ru-RU" sz="1600" dirty="0" smtClean="0"/>
              <a:t>ПМУ. </a:t>
            </a:r>
          </a:p>
          <a:p>
            <a:pPr algn="just">
              <a:lnSpc>
                <a:spcPct val="150000"/>
              </a:lnSpc>
            </a:pPr>
            <a:endParaRPr lang="ru-RU" sz="1600" dirty="0"/>
          </a:p>
          <a:p>
            <a:pPr>
              <a:lnSpc>
                <a:spcPct val="150000"/>
              </a:lnSpc>
            </a:pPr>
            <a:r>
              <a:rPr lang="ru-RU" sz="1600" b="1" dirty="0"/>
              <a:t>Характеристики</a:t>
            </a:r>
            <a:r>
              <a:rPr lang="ru-RU" sz="1600" b="1" dirty="0" smtClean="0"/>
              <a:t>: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 smtClean="0"/>
              <a:t>2 независимых канала управления;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 smtClean="0"/>
              <a:t>Электроника размещена в четырёх герметичных контейнерах электроники, испытанных на работу под давлением до 5</a:t>
            </a:r>
            <a:r>
              <a:rPr lang="en-US" sz="1600" dirty="0" smtClean="0"/>
              <a:t> </a:t>
            </a:r>
            <a:r>
              <a:rPr lang="ru-RU" sz="1600" dirty="0" smtClean="0"/>
              <a:t>МПа;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 smtClean="0"/>
              <a:t>Оптические каналы связи, обеспечивающие высокую скорость обмена данными с береговым комплексом;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 smtClean="0"/>
              <a:t>32-разрядная цифровая вычислительная машина со встроенным </a:t>
            </a:r>
            <a:r>
              <a:rPr lang="ru-RU" sz="1600" dirty="0"/>
              <a:t>ПО позволяет осуществлять функции локального управления и самодиагностики.</a:t>
            </a:r>
          </a:p>
          <a:p>
            <a:pPr>
              <a:lnSpc>
                <a:spcPct val="150000"/>
              </a:lnSpc>
            </a:pP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340326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 создании отечественной системы управления СПД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Основание ПМУ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889675" y="1650850"/>
            <a:ext cx="388843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dirty="0"/>
              <a:t>Предназначено для установки ПМУ на фонтанной арматуре или манифольде, а также для подключения гидравлических линий и электрических линий датчиков</a:t>
            </a:r>
            <a:r>
              <a:rPr lang="ru-RU" sz="1600" dirty="0" smtClean="0"/>
              <a:t>.</a:t>
            </a:r>
          </a:p>
          <a:p>
            <a:pPr>
              <a:lnSpc>
                <a:spcPct val="150000"/>
              </a:lnSpc>
            </a:pPr>
            <a:endParaRPr lang="ru-RU" sz="1600" dirty="0"/>
          </a:p>
          <a:p>
            <a:pPr>
              <a:lnSpc>
                <a:spcPct val="150000"/>
              </a:lnSpc>
            </a:pPr>
            <a:r>
              <a:rPr lang="ru-RU" sz="1600" b="1" dirty="0"/>
              <a:t>Характеристики: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/>
              <a:t>Коммутация до 24 шт. гидравлических линий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/>
              <a:t>3 электрических соединителя подводной стыковки для подключения </a:t>
            </a:r>
            <a:r>
              <a:rPr lang="ru-RU" sz="1600" dirty="0" smtClean="0"/>
              <a:t>датчиков</a:t>
            </a:r>
            <a:endParaRPr lang="ru-RU" sz="16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31" y="1656580"/>
            <a:ext cx="6408712" cy="402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075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n w="0"/>
              </a:rPr>
              <a:t>О ходе работ по выполнению ОКР «Системы управления СПД»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Подводный модуль распределения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153371" y="1557586"/>
            <a:ext cx="640871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/>
              <a:t>Предназначен для распределения электрического питания на модули ПМУ, а также для передачи и усиления оптических сигналов связи.</a:t>
            </a:r>
          </a:p>
          <a:p>
            <a:pPr algn="just">
              <a:lnSpc>
                <a:spcPct val="150000"/>
              </a:lnSpc>
            </a:pPr>
            <a:endParaRPr lang="ru-RU" sz="1600" dirty="0" smtClean="0"/>
          </a:p>
          <a:p>
            <a:pPr algn="just">
              <a:lnSpc>
                <a:spcPct val="150000"/>
              </a:lnSpc>
            </a:pPr>
            <a:r>
              <a:rPr lang="ru-RU" sz="1600" b="1" dirty="0" smtClean="0"/>
              <a:t>Характеристики:</a:t>
            </a:r>
            <a:endParaRPr lang="ru-RU" sz="1600" dirty="0" smtClean="0"/>
          </a:p>
          <a:p>
            <a:pPr marL="360000" indent="36000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600" dirty="0" smtClean="0"/>
              <a:t>Расчетная глубина установки – 500 м;</a:t>
            </a:r>
          </a:p>
          <a:p>
            <a:pPr marL="360000" indent="36000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600" dirty="0" smtClean="0"/>
              <a:t>Максимальное количество подключаемых ПМУ – 48 шт.;</a:t>
            </a:r>
          </a:p>
          <a:p>
            <a:pPr marL="360000" indent="36000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600" dirty="0" smtClean="0"/>
              <a:t>Габаритные размеры – Ø1150х2300мм;</a:t>
            </a:r>
          </a:p>
          <a:p>
            <a:pPr marL="360000" indent="36000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600" dirty="0" smtClean="0"/>
              <a:t>Максимальная электрическая мощность – 120 кВт.</a:t>
            </a:r>
          </a:p>
          <a:p>
            <a:pPr marL="360000" indent="360000">
              <a:buFont typeface="Arial" pitchFamily="34" charset="0"/>
              <a:buChar char="•"/>
            </a:pPr>
            <a:endParaRPr lang="ru-RU" sz="1600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1" t="4524" r="23174"/>
          <a:stretch/>
        </p:blipFill>
        <p:spPr bwMode="auto">
          <a:xfrm>
            <a:off x="624979" y="957293"/>
            <a:ext cx="2844800" cy="5887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902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n w="0"/>
              </a:rPr>
              <a:t>О ходе работ по выполнению ОКР «Системы управления СПД»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264939" y="333450"/>
            <a:ext cx="10585176" cy="504057"/>
          </a:xfrm>
        </p:spPr>
        <p:txBody>
          <a:bodyPr/>
          <a:lstStyle/>
          <a:p>
            <a:r>
              <a:rPr lang="ru-RU" dirty="0" smtClean="0"/>
              <a:t>Система передачи оптического сигнала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EC069EA-32F8-4234-A765-DAF08E383307}"/>
              </a:ext>
            </a:extLst>
          </p:cNvPr>
          <p:cNvSpPr txBox="1"/>
          <p:nvPr/>
        </p:nvSpPr>
        <p:spPr>
          <a:xfrm>
            <a:off x="4801443" y="1053530"/>
            <a:ext cx="6115158" cy="526297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400"/>
            </a:lvl1pPr>
          </a:lstStyle>
          <a:p>
            <a:r>
              <a:rPr lang="ru-RU" sz="1600" dirty="0" smtClean="0"/>
              <a:t>Обеспечивает преобразование, </a:t>
            </a:r>
            <a:r>
              <a:rPr lang="ru-RU" sz="1600" dirty="0"/>
              <a:t>разделение и надежную передачу оптического сигнала</a:t>
            </a:r>
            <a:r>
              <a:rPr lang="ru-RU" sz="1600" dirty="0" smtClean="0"/>
              <a:t>.</a:t>
            </a:r>
          </a:p>
          <a:p>
            <a:endParaRPr lang="ru-RU" sz="1600" dirty="0"/>
          </a:p>
          <a:p>
            <a:pPr algn="just"/>
            <a:r>
              <a:rPr lang="ru-RU" sz="1600" b="1" dirty="0"/>
              <a:t>Состав:</a:t>
            </a:r>
          </a:p>
          <a:p>
            <a:pPr algn="just"/>
            <a:endParaRPr lang="ru-RU" sz="1600" dirty="0" smtClean="0"/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 smtClean="0"/>
              <a:t>Подводный разветвитель оптического сигнала;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 smtClean="0"/>
              <a:t>Преобразователи оптического сигнала;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 smtClean="0"/>
              <a:t>Кабели с герметичными оптическими соединителями сухой стыковки.</a:t>
            </a:r>
            <a:endParaRPr lang="ru-RU" sz="1600" dirty="0"/>
          </a:p>
          <a:p>
            <a:endParaRPr lang="ru-RU" sz="1600" dirty="0"/>
          </a:p>
          <a:p>
            <a:r>
              <a:rPr lang="ru-RU" sz="1600" b="1" dirty="0"/>
              <a:t>Характеристики</a:t>
            </a:r>
            <a:r>
              <a:rPr lang="ru-RU" sz="1600" b="1" dirty="0" smtClean="0"/>
              <a:t>:</a:t>
            </a:r>
          </a:p>
          <a:p>
            <a:endParaRPr lang="ru-RU" sz="1600" dirty="0"/>
          </a:p>
          <a:p>
            <a:r>
              <a:rPr lang="ru-RU" sz="1600" b="1" dirty="0"/>
              <a:t>Разветвители оптического сигнала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/>
              <a:t>Обеспечивают разделение оптического сигнала и электрического питание на из 1 на 4 канала;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/>
              <a:t>Срок эксплуатации не менее 30 лет без замены.</a:t>
            </a:r>
          </a:p>
          <a:p>
            <a:pPr algn="ctr"/>
            <a:endParaRPr lang="ru-RU" sz="1600" dirty="0"/>
          </a:p>
          <a:p>
            <a:r>
              <a:rPr lang="ru-RU" sz="1600" b="1" dirty="0"/>
              <a:t>Кабели с герметичными оптическими соединителями сухой стыковки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/>
              <a:t>Количество контактов – 2 или 12;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/>
              <a:t>Максимальные потери сигнала – не более 1,5 </a:t>
            </a:r>
            <a:r>
              <a:rPr lang="ru-RU" sz="1600" dirty="0" err="1"/>
              <a:t>дБа</a:t>
            </a:r>
            <a:r>
              <a:rPr lang="ru-RU" sz="1600" dirty="0"/>
              <a:t>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3" y="1413570"/>
            <a:ext cx="4320480" cy="2506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623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 создании отечественной системы управления СПД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841003" y="333450"/>
            <a:ext cx="9649072" cy="504057"/>
          </a:xfrm>
        </p:spPr>
        <p:txBody>
          <a:bodyPr/>
          <a:lstStyle/>
          <a:p>
            <a:r>
              <a:rPr lang="ru-RU" dirty="0" smtClean="0"/>
              <a:t>Подводная кабельная сеть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665539" y="981522"/>
            <a:ext cx="525658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/>
              <a:t>Обеспечивает надежную </a:t>
            </a:r>
            <a:r>
              <a:rPr lang="ru-RU" sz="1600" dirty="0"/>
              <a:t>передачу оптического сигнала и электрического питания под водой</a:t>
            </a:r>
            <a:r>
              <a:rPr lang="ru-RU" sz="1600" dirty="0" smtClean="0"/>
              <a:t>.</a:t>
            </a:r>
          </a:p>
          <a:p>
            <a:pPr algn="just"/>
            <a:endParaRPr lang="ru-RU" sz="1600" dirty="0" smtClean="0"/>
          </a:p>
          <a:p>
            <a:pPr algn="just"/>
            <a:r>
              <a:rPr lang="ru-RU" sz="1600" b="1" dirty="0" smtClean="0"/>
              <a:t>Состав:</a:t>
            </a:r>
          </a:p>
          <a:p>
            <a:pPr algn="just"/>
            <a:endParaRPr lang="ru-RU" sz="1600" b="1" dirty="0" smtClean="0"/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 smtClean="0"/>
              <a:t>Электрические и оптические соединители подводной стыковки;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/>
              <a:t>Электрические и оптические </a:t>
            </a:r>
            <a:r>
              <a:rPr lang="ru-RU" sz="1600" dirty="0" smtClean="0"/>
              <a:t>подводные перемычки;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 smtClean="0"/>
              <a:t>Подводный электрический разветвитель.</a:t>
            </a:r>
            <a:endParaRPr lang="ru-RU" sz="1600" dirty="0"/>
          </a:p>
          <a:p>
            <a:pPr algn="just"/>
            <a:endParaRPr lang="ru-RU" sz="1600" b="1" dirty="0" smtClean="0"/>
          </a:p>
          <a:p>
            <a:pPr algn="just"/>
            <a:r>
              <a:rPr lang="ru-RU" sz="1600" b="1" dirty="0" smtClean="0"/>
              <a:t>Характеристики:</a:t>
            </a:r>
          </a:p>
          <a:p>
            <a:pPr algn="just"/>
            <a:endParaRPr lang="ru-RU" sz="1600" b="1" dirty="0" smtClean="0"/>
          </a:p>
          <a:p>
            <a:pPr algn="ctr"/>
            <a:r>
              <a:rPr lang="ru-RU" sz="1600" b="1" dirty="0" smtClean="0"/>
              <a:t>Электрические </a:t>
            </a:r>
            <a:r>
              <a:rPr lang="ru-RU" sz="1600" b="1" dirty="0"/>
              <a:t>соединители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/>
              <a:t>Количество электрических контактов – 4, 12;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/>
              <a:t>Максимальный рабочий ток на каждый контакт – 24 А;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 smtClean="0"/>
              <a:t>Количество операций </a:t>
            </a:r>
            <a:r>
              <a:rPr lang="ru-RU" sz="1600" dirty="0"/>
              <a:t>соединения/отсоединения под водой - не менее </a:t>
            </a:r>
            <a:r>
              <a:rPr lang="ru-RU" sz="1600" dirty="0" smtClean="0"/>
              <a:t>200.</a:t>
            </a:r>
          </a:p>
          <a:p>
            <a:pPr marL="285750" indent="-285750" algn="just">
              <a:buClr>
                <a:schemeClr val="accent1"/>
              </a:buClr>
              <a:buFont typeface="Arial" pitchFamily="34" charset="0"/>
              <a:buChar char="•"/>
            </a:pPr>
            <a:endParaRPr lang="ru-RU" sz="1600" dirty="0" smtClean="0"/>
          </a:p>
          <a:p>
            <a:pPr algn="ctr"/>
            <a:r>
              <a:rPr lang="ru-RU" sz="1600" b="1" dirty="0"/>
              <a:t>Оптические соединители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/>
              <a:t>Количество контактов – 2, 12;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/>
              <a:t>Максимальные потери сигнала – 1,5 </a:t>
            </a:r>
            <a:r>
              <a:rPr lang="ru-RU" sz="1600" dirty="0" err="1"/>
              <a:t>дБа</a:t>
            </a:r>
            <a:r>
              <a:rPr lang="ru-RU" sz="1600" dirty="0" smtClean="0"/>
              <a:t>.</a:t>
            </a:r>
            <a:endParaRPr lang="ru-RU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39" y="1019945"/>
            <a:ext cx="4968552" cy="3726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39" y="4293890"/>
            <a:ext cx="2958387" cy="2238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074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 создании отечественной системы управления СПД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Имитационные стенды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377507" y="1701602"/>
            <a:ext cx="514151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3538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+mn-lt"/>
                <a:cs typeface="+mn-cs"/>
              </a:rPr>
              <a:t>В состав комплекта имитационных стендов входят: </a:t>
            </a: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ru-RU" sz="1600" dirty="0"/>
              <a:t>имитационный стенд ПМУ;</a:t>
            </a:r>
          </a:p>
          <a:p>
            <a:pPr marL="285750" indent="-2857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dirty="0" smtClean="0">
                <a:latin typeface="+mn-lt"/>
                <a:cs typeface="+mn-cs"/>
              </a:rPr>
              <a:t>имитационный </a:t>
            </a:r>
            <a:r>
              <a:rPr lang="ru-RU" sz="1600" dirty="0">
                <a:latin typeface="+mn-lt"/>
                <a:cs typeface="+mn-cs"/>
              </a:rPr>
              <a:t>стенд  контрольно-измерительных приборов (КИП);</a:t>
            </a:r>
          </a:p>
          <a:p>
            <a:pPr marL="285750" indent="-2857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dirty="0" smtClean="0">
                <a:latin typeface="+mn-lt"/>
                <a:cs typeface="+mn-cs"/>
              </a:rPr>
              <a:t>имитационный </a:t>
            </a:r>
            <a:r>
              <a:rPr lang="ru-RU" sz="1600" dirty="0">
                <a:latin typeface="+mn-lt"/>
                <a:cs typeface="+mn-cs"/>
              </a:rPr>
              <a:t>стенд берегового комплекса</a:t>
            </a:r>
            <a:r>
              <a:rPr lang="ru-RU" sz="1600" dirty="0" smtClean="0">
                <a:latin typeface="+mn-lt"/>
                <a:cs typeface="+mn-cs"/>
              </a:rPr>
              <a:t>.</a:t>
            </a:r>
          </a:p>
          <a:p>
            <a:pPr marL="285750" indent="-2857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1600" dirty="0">
              <a:latin typeface="+mn-lt"/>
              <a:cs typeface="+mn-cs"/>
            </a:endParaRPr>
          </a:p>
          <a:p>
            <a:pPr indent="363538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+mn-lt"/>
                <a:cs typeface="+mn-cs"/>
              </a:rPr>
              <a:t>Стенды предназначены для имитации работы КИП, ПМУ, оборудования берегового комплекса при автономных </a:t>
            </a:r>
            <a:r>
              <a:rPr lang="ru-RU" sz="1600" dirty="0" smtClean="0">
                <a:latin typeface="+mn-lt"/>
                <a:cs typeface="+mn-cs"/>
              </a:rPr>
              <a:t>электрогидравлических  испытаниях  компонентов </a:t>
            </a:r>
            <a:r>
              <a:rPr lang="ru-RU" sz="1600" dirty="0">
                <a:latin typeface="+mn-lt"/>
                <a:cs typeface="+mn-cs"/>
              </a:rPr>
              <a:t>СУ СПД</a:t>
            </a:r>
            <a:r>
              <a:rPr lang="ru-RU" sz="1600" dirty="0" smtClean="0">
                <a:latin typeface="+mn-lt"/>
                <a:cs typeface="+mn-cs"/>
              </a:rPr>
              <a:t>.</a:t>
            </a:r>
            <a:endParaRPr lang="ru-RU" sz="1600" dirty="0">
              <a:latin typeface="+mn-lt"/>
              <a:cs typeface="+mn-cs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22" y="900456"/>
            <a:ext cx="3002956" cy="3105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147" y="3164974"/>
            <a:ext cx="3045329" cy="3643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915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n w="0"/>
              </a:rPr>
              <a:t>О ходе работ по выполнению ОКР «Системы управления СПД»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Комплексный стенд СУ СПД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051" y="971050"/>
            <a:ext cx="8575838" cy="579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77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n w="0"/>
              </a:rPr>
              <a:t>О ходе работ по выполнению ОКР «Системы управления СПД»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Программное  обеспечение  СУ  СПД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93531" y="1729979"/>
            <a:ext cx="509257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3538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+mn-lt"/>
                <a:cs typeface="+mn-cs"/>
              </a:rPr>
              <a:t>Программное обеспечение СУ </a:t>
            </a:r>
            <a:r>
              <a:rPr lang="ru-RU" sz="1600" dirty="0" smtClean="0">
                <a:latin typeface="+mn-lt"/>
                <a:cs typeface="+mn-cs"/>
              </a:rPr>
              <a:t>СПД </a:t>
            </a:r>
            <a:r>
              <a:rPr lang="ru-RU" sz="1600" dirty="0">
                <a:latin typeface="+mn-lt"/>
                <a:cs typeface="+mn-cs"/>
              </a:rPr>
              <a:t>состоит из: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dirty="0">
                <a:latin typeface="+mn-lt"/>
                <a:cs typeface="+mn-cs"/>
              </a:rPr>
              <a:t>Типовых программ контроллера ПМУ;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dirty="0">
                <a:latin typeface="+mn-lt"/>
                <a:cs typeface="+mn-cs"/>
              </a:rPr>
              <a:t>Типовой </a:t>
            </a:r>
            <a:r>
              <a:rPr lang="en-US" sz="1600" dirty="0">
                <a:latin typeface="+mn-lt"/>
                <a:cs typeface="+mn-cs"/>
              </a:rPr>
              <a:t>SCADA </a:t>
            </a:r>
            <a:r>
              <a:rPr lang="ru-RU" sz="1600" dirty="0" smtClean="0">
                <a:latin typeface="+mn-lt"/>
                <a:cs typeface="+mn-cs"/>
              </a:rPr>
              <a:t>СУ;</a:t>
            </a:r>
            <a:endParaRPr lang="ru-RU" sz="1600" dirty="0">
              <a:latin typeface="+mn-lt"/>
              <a:cs typeface="+mn-cs"/>
            </a:endParaRP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dirty="0">
                <a:latin typeface="+mn-lt"/>
                <a:cs typeface="+mn-cs"/>
              </a:rPr>
              <a:t>ПО тренажера оператора СУ </a:t>
            </a:r>
            <a:r>
              <a:rPr lang="ru-RU" sz="1600" dirty="0" smtClean="0">
                <a:latin typeface="+mn-lt"/>
                <a:cs typeface="+mn-cs"/>
              </a:rPr>
              <a:t>;</a:t>
            </a:r>
            <a:endParaRPr lang="ru-RU" sz="1600" dirty="0">
              <a:latin typeface="+mn-lt"/>
              <a:cs typeface="+mn-cs"/>
            </a:endParaRP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dirty="0">
                <a:latin typeface="+mn-lt"/>
                <a:cs typeface="+mn-cs"/>
              </a:rPr>
              <a:t>ПО управляющего контроллера НМУ;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dirty="0">
                <a:latin typeface="+mn-lt"/>
                <a:cs typeface="+mn-cs"/>
              </a:rPr>
              <a:t>ПО имитационных стендов СУ </a:t>
            </a:r>
            <a:r>
              <a:rPr lang="ru-RU" sz="1600" dirty="0" smtClean="0">
                <a:latin typeface="+mn-lt"/>
                <a:cs typeface="+mn-cs"/>
              </a:rPr>
              <a:t>.</a:t>
            </a:r>
            <a:endParaRPr lang="ru-RU" sz="1600" dirty="0">
              <a:latin typeface="+mn-lt"/>
              <a:cs typeface="+mn-cs"/>
            </a:endParaRP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  <a:defRPr/>
            </a:pPr>
            <a:endParaRPr lang="ru-RU" sz="1600" dirty="0">
              <a:latin typeface="+mn-lt"/>
              <a:cs typeface="+mn-cs"/>
            </a:endParaRPr>
          </a:p>
          <a:p>
            <a:pPr indent="354013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+mn-lt"/>
                <a:cs typeface="+mn-cs"/>
              </a:rPr>
              <a:t>Программное обеспечение СУ </a:t>
            </a:r>
            <a:r>
              <a:rPr lang="ru-RU" sz="1600" dirty="0" smtClean="0">
                <a:latin typeface="+mn-lt"/>
                <a:cs typeface="+mn-cs"/>
              </a:rPr>
              <a:t>СПД </a:t>
            </a:r>
            <a:r>
              <a:rPr lang="ru-RU" sz="1600" dirty="0">
                <a:latin typeface="+mn-lt"/>
                <a:cs typeface="+mn-cs"/>
              </a:rPr>
              <a:t>разработано </a:t>
            </a:r>
            <a:r>
              <a:rPr lang="ru-RU" sz="1600" dirty="0" smtClean="0">
                <a:latin typeface="+mn-lt"/>
                <a:cs typeface="+mn-cs"/>
              </a:rPr>
              <a:t>ФГУП «НПЦАП» и ООО «Газпром 335» с </a:t>
            </a:r>
            <a:r>
              <a:rPr lang="ru-RU" sz="1600" dirty="0">
                <a:latin typeface="+mn-lt"/>
                <a:cs typeface="+mn-cs"/>
              </a:rPr>
              <a:t>использованием </a:t>
            </a:r>
            <a:r>
              <a:rPr lang="ru-RU" sz="1600" dirty="0" smtClean="0">
                <a:latin typeface="+mn-lt"/>
                <a:cs typeface="+mn-cs"/>
              </a:rPr>
              <a:t>отечественной среды </a:t>
            </a:r>
            <a:r>
              <a:rPr lang="ru-RU" sz="1600" dirty="0">
                <a:latin typeface="+mn-lt"/>
                <a:cs typeface="+mn-cs"/>
              </a:rPr>
              <a:t>динамического моделирования технических систем </a:t>
            </a:r>
            <a:r>
              <a:rPr lang="en-US" sz="1600" dirty="0" err="1">
                <a:latin typeface="+mn-lt"/>
                <a:cs typeface="+mn-cs"/>
              </a:rPr>
              <a:t>SimInTech</a:t>
            </a:r>
            <a:r>
              <a:rPr lang="en-US" sz="1600" dirty="0">
                <a:latin typeface="+mn-lt"/>
                <a:cs typeface="+mn-cs"/>
              </a:rPr>
              <a:t>, </a:t>
            </a:r>
            <a:r>
              <a:rPr lang="ru-RU" sz="1600" dirty="0">
                <a:latin typeface="+mn-lt"/>
                <a:cs typeface="+mn-cs"/>
              </a:rPr>
              <a:t>позволяющей сократить время разработки и отладки ПО. Типовые программы контроллера ПМУ создаются в среде разработки на языке </a:t>
            </a:r>
            <a:r>
              <a:rPr lang="ru-RU" sz="1600" dirty="0" smtClean="0">
                <a:latin typeface="+mn-lt"/>
                <a:cs typeface="+mn-cs"/>
              </a:rPr>
              <a:t>«С» </a:t>
            </a:r>
            <a:r>
              <a:rPr lang="ru-RU" sz="1600" dirty="0">
                <a:latin typeface="+mn-lt"/>
                <a:cs typeface="+mn-cs"/>
              </a:rPr>
              <a:t>с последующей интеграцией</a:t>
            </a:r>
            <a:r>
              <a:rPr lang="en-US" sz="1600" dirty="0">
                <a:latin typeface="+mn-lt"/>
                <a:cs typeface="+mn-cs"/>
              </a:rPr>
              <a:t> </a:t>
            </a:r>
            <a:r>
              <a:rPr lang="ru-RU" sz="1600" dirty="0">
                <a:latin typeface="+mn-lt"/>
                <a:cs typeface="+mn-cs"/>
              </a:rPr>
              <a:t>блоков подпрограмм в среду </a:t>
            </a:r>
            <a:r>
              <a:rPr lang="en-US" sz="1600" dirty="0" err="1">
                <a:latin typeface="+mn-lt"/>
                <a:cs typeface="+mn-cs"/>
              </a:rPr>
              <a:t>SimInTech</a:t>
            </a:r>
            <a:r>
              <a:rPr lang="en-US" sz="1600" dirty="0">
                <a:latin typeface="+mn-lt"/>
                <a:cs typeface="+mn-cs"/>
              </a:rPr>
              <a:t>.</a:t>
            </a:r>
            <a:r>
              <a:rPr lang="ru-RU" sz="1600" dirty="0">
                <a:latin typeface="+mn-lt"/>
                <a:cs typeface="+mn-cs"/>
              </a:rPr>
              <a:t> 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719" y="1053530"/>
            <a:ext cx="4077740" cy="309634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26559" y="3501802"/>
            <a:ext cx="3993524" cy="302433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065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 создании отечественной системы управления СПД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Контрактная </a:t>
            </a:r>
            <a:r>
              <a:rPr lang="ru-RU" dirty="0" smtClean="0"/>
              <a:t>схема СУ СПД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D09E446-051A-4747-B6C6-247EAED310DF}"/>
              </a:ext>
            </a:extLst>
          </p:cNvPr>
          <p:cNvSpPr txBox="1"/>
          <p:nvPr/>
        </p:nvSpPr>
        <p:spPr>
          <a:xfrm>
            <a:off x="6384099" y="1958213"/>
            <a:ext cx="2170248" cy="1061829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400" dirty="0"/>
              <a:t>РАЗРАБОТКА И ИЗГОТОВЛЕНИЕ СИСТЕМЫ ЭЛЕКТРОПИТАНИЯ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="" xmlns:a16="http://schemas.microsoft.com/office/drawing/2014/main" id="{140276B9-14D3-4794-BF24-94BAA6E14387}"/>
              </a:ext>
            </a:extLst>
          </p:cNvPr>
          <p:cNvGrpSpPr/>
          <p:nvPr/>
        </p:nvGrpSpPr>
        <p:grpSpPr>
          <a:xfrm>
            <a:off x="2186203" y="1958213"/>
            <a:ext cx="2615240" cy="1062841"/>
            <a:chOff x="4608047" y="2058612"/>
            <a:chExt cx="5374231" cy="1062841"/>
          </a:xfrm>
        </p:grpSpPr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36FAF3C3-63C6-4CC1-B982-A8C32B424FAF}"/>
                </a:ext>
              </a:extLst>
            </p:cNvPr>
            <p:cNvSpPr txBox="1"/>
            <p:nvPr/>
          </p:nvSpPr>
          <p:spPr>
            <a:xfrm>
              <a:off x="4608047" y="2059624"/>
              <a:ext cx="5078283" cy="1061829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ru-RU" sz="1400" dirty="0"/>
                <a:t>РАЗРАБОТКА И ИЗГОТОВЛЕНИЕ ГИДРАВЛИЧЕСКОЙ СИСТЕМЫ И КОРПУСОВ ПМУ И ПМР</a:t>
              </a:r>
            </a:p>
          </p:txBody>
        </p:sp>
        <p:cxnSp>
          <p:nvCxnSpPr>
            <p:cNvPr id="13" name="Прямая соединительная линия 12">
              <a:extLst>
                <a:ext uri="{FF2B5EF4-FFF2-40B4-BE49-F238E27FC236}">
                  <a16:creationId xmlns="" xmlns:a16="http://schemas.microsoft.com/office/drawing/2014/main" id="{3DDB6964-16E9-4507-AD95-AD96312EC3B4}"/>
                </a:ext>
              </a:extLst>
            </p:cNvPr>
            <p:cNvCxnSpPr/>
            <p:nvPr/>
          </p:nvCxnSpPr>
          <p:spPr>
            <a:xfrm flipV="1">
              <a:off x="4608049" y="2058612"/>
              <a:ext cx="5374229" cy="22930"/>
            </a:xfrm>
            <a:prstGeom prst="line">
              <a:avLst/>
            </a:prstGeom>
            <a:ln>
              <a:solidFill>
                <a:srgbClr val="0390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B12254B-707D-4328-AC4F-6BF14B66763D}"/>
              </a:ext>
            </a:extLst>
          </p:cNvPr>
          <p:cNvSpPr txBox="1"/>
          <p:nvPr/>
        </p:nvSpPr>
        <p:spPr>
          <a:xfrm>
            <a:off x="-98928" y="2006277"/>
            <a:ext cx="2151268" cy="738664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400" dirty="0"/>
              <a:t>ЭКСПЕРТНЫЕ УСЛУГИ И РАЗРАБОТКА ПО СУ СПД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61078888-5D24-4024-837D-68F321AC8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97" y="1189647"/>
            <a:ext cx="1430192" cy="698507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="" xmlns:a16="http://schemas.microsoft.com/office/drawing/2014/main" id="{19298578-9560-4FB4-A39F-D539DD723010}"/>
              </a:ext>
            </a:extLst>
          </p:cNvPr>
          <p:cNvGrpSpPr/>
          <p:nvPr/>
        </p:nvGrpSpPr>
        <p:grpSpPr>
          <a:xfrm>
            <a:off x="2388646" y="4857384"/>
            <a:ext cx="1901999" cy="1108769"/>
            <a:chOff x="3937023" y="1908355"/>
            <a:chExt cx="3908546" cy="1108769"/>
          </a:xfrm>
        </p:grpSpPr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350A92E2-003C-43FB-8A66-00958DEC681E}"/>
                </a:ext>
              </a:extLst>
            </p:cNvPr>
            <p:cNvSpPr txBox="1"/>
            <p:nvPr/>
          </p:nvSpPr>
          <p:spPr>
            <a:xfrm>
              <a:off x="3937023" y="1955295"/>
              <a:ext cx="3862745" cy="1061829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ru-RU" sz="1400" dirty="0"/>
                <a:t>РАЗРАБОТКА И ИЗГОТОВЛЕНИЕ КАБЕЛЬНОЙ СЕТИ</a:t>
              </a:r>
            </a:p>
          </p:txBody>
        </p:sp>
        <p:cxnSp>
          <p:nvCxnSpPr>
            <p:cNvPr id="20" name="Прямая соединительная линия 19">
              <a:extLst>
                <a:ext uri="{FF2B5EF4-FFF2-40B4-BE49-F238E27FC236}">
                  <a16:creationId xmlns="" xmlns:a16="http://schemas.microsoft.com/office/drawing/2014/main" id="{BF3DC648-6A7F-4D4D-8442-6083EEC1CADC}"/>
                </a:ext>
              </a:extLst>
            </p:cNvPr>
            <p:cNvCxnSpPr/>
            <p:nvPr/>
          </p:nvCxnSpPr>
          <p:spPr>
            <a:xfrm>
              <a:off x="4223524" y="1908355"/>
              <a:ext cx="3622045" cy="0"/>
            </a:xfrm>
            <a:prstGeom prst="line">
              <a:avLst/>
            </a:prstGeom>
            <a:ln>
              <a:solidFill>
                <a:srgbClr val="0079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Прямая соединительная линия 23">
            <a:extLst>
              <a:ext uri="{FF2B5EF4-FFF2-40B4-BE49-F238E27FC236}">
                <a16:creationId xmlns="" xmlns:a16="http://schemas.microsoft.com/office/drawing/2014/main" id="{AF960CC3-5DE5-4D54-8DDD-7120D101A539}"/>
              </a:ext>
            </a:extLst>
          </p:cNvPr>
          <p:cNvCxnSpPr/>
          <p:nvPr/>
        </p:nvCxnSpPr>
        <p:spPr>
          <a:xfrm>
            <a:off x="9073456" y="4859244"/>
            <a:ext cx="1788453" cy="0"/>
          </a:xfrm>
          <a:prstGeom prst="line">
            <a:avLst/>
          </a:prstGeom>
          <a:ln>
            <a:solidFill>
              <a:srgbClr val="0079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Группа 25">
            <a:extLst>
              <a:ext uri="{FF2B5EF4-FFF2-40B4-BE49-F238E27FC236}">
                <a16:creationId xmlns="" xmlns:a16="http://schemas.microsoft.com/office/drawing/2014/main" id="{0529D456-E094-4782-92C5-7788C75F1032}"/>
              </a:ext>
            </a:extLst>
          </p:cNvPr>
          <p:cNvGrpSpPr/>
          <p:nvPr/>
        </p:nvGrpSpPr>
        <p:grpSpPr>
          <a:xfrm>
            <a:off x="1398592" y="5081392"/>
            <a:ext cx="9286360" cy="367660"/>
            <a:chOff x="1398592" y="2577046"/>
            <a:chExt cx="9286360" cy="367660"/>
          </a:xfrm>
        </p:grpSpPr>
        <p:sp>
          <p:nvSpPr>
            <p:cNvPr id="27" name="Прямоугольник 26">
              <a:extLst>
                <a:ext uri="{FF2B5EF4-FFF2-40B4-BE49-F238E27FC236}">
                  <a16:creationId xmlns="" xmlns:a16="http://schemas.microsoft.com/office/drawing/2014/main" id="{7681CF69-2471-4638-8430-8798C601A155}"/>
                </a:ext>
              </a:extLst>
            </p:cNvPr>
            <p:cNvSpPr/>
            <p:nvPr/>
          </p:nvSpPr>
          <p:spPr>
            <a:xfrm>
              <a:off x="1398592" y="2583922"/>
              <a:ext cx="360784" cy="36078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="" xmlns:a16="http://schemas.microsoft.com/office/drawing/2014/main" id="{20F48624-B5D0-4774-9743-ABB4800DB52A}"/>
                </a:ext>
              </a:extLst>
            </p:cNvPr>
            <p:cNvSpPr/>
            <p:nvPr/>
          </p:nvSpPr>
          <p:spPr>
            <a:xfrm>
              <a:off x="3590343" y="2583922"/>
              <a:ext cx="360784" cy="36078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="" xmlns:a16="http://schemas.microsoft.com/office/drawing/2014/main" id="{37F2019A-148D-4C49-91DA-203DFAEA592F}"/>
                </a:ext>
              </a:extLst>
            </p:cNvPr>
            <p:cNvSpPr/>
            <p:nvPr/>
          </p:nvSpPr>
          <p:spPr>
            <a:xfrm>
              <a:off x="5837278" y="2583922"/>
              <a:ext cx="360784" cy="36078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="" xmlns:a16="http://schemas.microsoft.com/office/drawing/2014/main" id="{1714347C-2B92-455D-B1C3-13F1CC3DF7CE}"/>
                </a:ext>
              </a:extLst>
            </p:cNvPr>
            <p:cNvSpPr/>
            <p:nvPr/>
          </p:nvSpPr>
          <p:spPr>
            <a:xfrm>
              <a:off x="8153558" y="2583922"/>
              <a:ext cx="360784" cy="36078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="" xmlns:a16="http://schemas.microsoft.com/office/drawing/2014/main" id="{CC7DC27B-59D8-4FA3-95FB-1B5181250F19}"/>
                </a:ext>
              </a:extLst>
            </p:cNvPr>
            <p:cNvSpPr/>
            <p:nvPr/>
          </p:nvSpPr>
          <p:spPr>
            <a:xfrm>
              <a:off x="10324168" y="2577046"/>
              <a:ext cx="360784" cy="36078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2" name="Picture 2" descr="&amp;Ncy;&amp;Pcy;&amp;TScy;&amp;Acy;&amp;P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679" y="2093093"/>
            <a:ext cx="2304215" cy="230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:\New_logo\logo_OKB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330" y="4014615"/>
            <a:ext cx="2035614" cy="649149"/>
          </a:xfrm>
          <a:prstGeom prst="rect">
            <a:avLst/>
          </a:prstGeom>
          <a:noFill/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748" y="1463525"/>
            <a:ext cx="2979213" cy="371944"/>
          </a:xfrm>
          <a:prstGeom prst="rect">
            <a:avLst/>
          </a:prstGeom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181" y="1436858"/>
            <a:ext cx="1742219" cy="355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381" y="4003133"/>
            <a:ext cx="1290753" cy="816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ECE88C47-B76E-450A-ABD7-81364981FB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13614" y="1345100"/>
            <a:ext cx="1981626" cy="543054"/>
          </a:xfrm>
          <a:prstGeom prst="rect">
            <a:avLst/>
          </a:prstGeom>
        </p:spPr>
      </p:pic>
      <p:pic>
        <p:nvPicPr>
          <p:cNvPr id="38" name="Picture 3" descr="G:\Пользователи\Гусев К.Ю\Газпром\Документы\2018-08-22 - Совещание\Презентация\medium_8938abb69b7ffec5274d9d74d72b70fb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28" y="3749898"/>
            <a:ext cx="1204556" cy="120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Группа 38">
            <a:extLst>
              <a:ext uri="{FF2B5EF4-FFF2-40B4-BE49-F238E27FC236}">
                <a16:creationId xmlns="" xmlns:a16="http://schemas.microsoft.com/office/drawing/2014/main" id="{064AD75A-4073-47FE-A22E-34CE3C8A44F1}"/>
              </a:ext>
            </a:extLst>
          </p:cNvPr>
          <p:cNvGrpSpPr/>
          <p:nvPr/>
        </p:nvGrpSpPr>
        <p:grpSpPr>
          <a:xfrm>
            <a:off x="-50772" y="4857384"/>
            <a:ext cx="2185124" cy="1384995"/>
            <a:chOff x="3576928" y="2385211"/>
            <a:chExt cx="3816806" cy="1384995"/>
          </a:xfrm>
        </p:grpSpPr>
        <p:cxnSp>
          <p:nvCxnSpPr>
            <p:cNvPr id="40" name="Прямая соединительная линия 39">
              <a:extLst>
                <a:ext uri="{FF2B5EF4-FFF2-40B4-BE49-F238E27FC236}">
                  <a16:creationId xmlns="" xmlns:a16="http://schemas.microsoft.com/office/drawing/2014/main" id="{AF960CC3-5DE5-4D54-8DDD-7120D101A539}"/>
                </a:ext>
              </a:extLst>
            </p:cNvPr>
            <p:cNvCxnSpPr/>
            <p:nvPr/>
          </p:nvCxnSpPr>
          <p:spPr>
            <a:xfrm>
              <a:off x="4242297" y="2386565"/>
              <a:ext cx="2632682" cy="506"/>
            </a:xfrm>
            <a:prstGeom prst="line">
              <a:avLst/>
            </a:prstGeom>
            <a:ln>
              <a:solidFill>
                <a:srgbClr val="0079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F1075844-2C03-47C5-B2B8-9435005660B6}"/>
                </a:ext>
              </a:extLst>
            </p:cNvPr>
            <p:cNvSpPr txBox="1"/>
            <p:nvPr/>
          </p:nvSpPr>
          <p:spPr>
            <a:xfrm>
              <a:off x="3576928" y="2385211"/>
              <a:ext cx="3816806" cy="138499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36000" rIns="36000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ru-RU" sz="1400" dirty="0"/>
                <a:t>РАЗРАБОТКА ПО НА БАЗЕ МАТЕМАТИЧЕСКОЙ МОДЕЛИ АЛГОРИТМОВ СУ СПД В СРЕДЕ</a:t>
              </a:r>
              <a:r>
                <a:rPr lang="en-US" sz="1400" dirty="0"/>
                <a:t> SYMINTECH</a:t>
              </a:r>
              <a:endParaRPr lang="ru-RU" sz="1400" dirty="0"/>
            </a:p>
          </p:txBody>
        </p:sp>
      </p:grpSp>
      <p:grpSp>
        <p:nvGrpSpPr>
          <p:cNvPr id="42" name="Группа 41">
            <a:extLst>
              <a:ext uri="{FF2B5EF4-FFF2-40B4-BE49-F238E27FC236}">
                <a16:creationId xmlns="" xmlns:a16="http://schemas.microsoft.com/office/drawing/2014/main" id="{BCC2DF52-73CA-42BF-A6FB-9EB7B3D2C20A}"/>
              </a:ext>
            </a:extLst>
          </p:cNvPr>
          <p:cNvGrpSpPr/>
          <p:nvPr/>
        </p:nvGrpSpPr>
        <p:grpSpPr>
          <a:xfrm>
            <a:off x="4465679" y="4257590"/>
            <a:ext cx="2555609" cy="1281877"/>
            <a:chOff x="4934776" y="1746151"/>
            <a:chExt cx="3689259" cy="1541370"/>
          </a:xfrm>
        </p:grpSpPr>
        <p:sp>
          <p:nvSpPr>
            <p:cNvPr id="43" name="TextBox 42">
              <a:extLst>
                <a:ext uri="{FF2B5EF4-FFF2-40B4-BE49-F238E27FC236}">
                  <a16:creationId xmlns="" xmlns:a16="http://schemas.microsoft.com/office/drawing/2014/main" id="{BB627B4B-886E-4022-B184-38DADBBFC26F}"/>
                </a:ext>
              </a:extLst>
            </p:cNvPr>
            <p:cNvSpPr txBox="1"/>
            <p:nvPr/>
          </p:nvSpPr>
          <p:spPr>
            <a:xfrm>
              <a:off x="4953671" y="1746151"/>
              <a:ext cx="3670364" cy="370081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36000" rIns="36000" rtlCol="0">
              <a:spAutoFit/>
            </a:bodyPr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+mj-lt"/>
                </a:rPr>
                <a:t>ГОЛОВНОЙ ИСПОЛНИТЕЛЬ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CE8EFAF9-57C9-471A-A13F-3AFB9268B355}"/>
                </a:ext>
              </a:extLst>
            </p:cNvPr>
            <p:cNvSpPr txBox="1"/>
            <p:nvPr/>
          </p:nvSpPr>
          <p:spPr>
            <a:xfrm>
              <a:off x="4934776" y="2010744"/>
              <a:ext cx="3480028" cy="1276777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ru-RU" sz="1400" b="1" dirty="0"/>
                <a:t>ПРОЕКТИРОВАНИЕ СУ СПД</a:t>
              </a:r>
            </a:p>
            <a:p>
              <a:pPr algn="ctr">
                <a:lnSpc>
                  <a:spcPct val="150000"/>
                </a:lnSpc>
              </a:pPr>
              <a:r>
                <a:rPr lang="ru-RU" sz="1400" b="1" dirty="0"/>
                <a:t>И ИЗГОТОВЛЕНИЕ ВХОДЯЩИХ БЛОКОВ</a:t>
              </a:r>
            </a:p>
          </p:txBody>
        </p:sp>
      </p:grpSp>
      <p:sp>
        <p:nvSpPr>
          <p:cNvPr id="45" name="Прямоугольник 44"/>
          <p:cNvSpPr/>
          <p:nvPr/>
        </p:nvSpPr>
        <p:spPr>
          <a:xfrm>
            <a:off x="8938219" y="4846970"/>
            <a:ext cx="21146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400" dirty="0"/>
              <a:t>РАЗРАБОТКА И ИЗГОТОВЛЕНИЕ НАЗЕМНОГО МОДУЛЯ УПРАВЛЕНИЯ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F1075844-2C03-47C5-B2B8-9435005660B6}"/>
              </a:ext>
            </a:extLst>
          </p:cNvPr>
          <p:cNvSpPr txBox="1"/>
          <p:nvPr/>
        </p:nvSpPr>
        <p:spPr>
          <a:xfrm>
            <a:off x="8658134" y="2015389"/>
            <a:ext cx="2335997" cy="106182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36000" rIns="3600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400" dirty="0"/>
              <a:t>РАЗРАБОТКА ТЕХНОЛОГИИ МОНТАЖА ПОДВОДНЫХ МОДУЛЕЙ НА МАНИФОЛЬДЕ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7A1F807A-D37F-49B0-B5CA-49A8CDCD3BB1}"/>
              </a:ext>
            </a:extLst>
          </p:cNvPr>
          <p:cNvSpPr txBox="1"/>
          <p:nvPr/>
        </p:nvSpPr>
        <p:spPr>
          <a:xfrm>
            <a:off x="6890654" y="4846970"/>
            <a:ext cx="2145704" cy="1061829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400" dirty="0"/>
              <a:t>РАЗРАБОТКА И ИЗГОТОВЛЕНИЕ СИСТЕМЫ ОПТИЧЕСКОЙ ПЕРЕДАЧИ</a:t>
            </a:r>
          </a:p>
        </p:txBody>
      </p:sp>
      <p:pic>
        <p:nvPicPr>
          <p:cNvPr id="49" name="Picture 4" descr="G:\Пользователи\Гусев К.Ю\Газпром\Документы\2018-08-22 - Совещание\Презентация\Fizpribor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1550" y="4119401"/>
            <a:ext cx="1923690" cy="70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Прямая соединительная линия 45">
            <a:extLst>
              <a:ext uri="{FF2B5EF4-FFF2-40B4-BE49-F238E27FC236}">
                <a16:creationId xmlns="" xmlns:a16="http://schemas.microsoft.com/office/drawing/2014/main" id="{AF960CC3-5DE5-4D54-8DDD-7120D101A539}"/>
              </a:ext>
            </a:extLst>
          </p:cNvPr>
          <p:cNvCxnSpPr/>
          <p:nvPr/>
        </p:nvCxnSpPr>
        <p:spPr>
          <a:xfrm flipV="1">
            <a:off x="18206" y="1978290"/>
            <a:ext cx="1819158" cy="5704"/>
          </a:xfrm>
          <a:prstGeom prst="line">
            <a:avLst/>
          </a:prstGeom>
          <a:ln>
            <a:solidFill>
              <a:srgbClr val="0079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>
            <a:extLst>
              <a:ext uri="{FF2B5EF4-FFF2-40B4-BE49-F238E27FC236}">
                <a16:creationId xmlns="" xmlns:a16="http://schemas.microsoft.com/office/drawing/2014/main" id="{AF960CC3-5DE5-4D54-8DDD-7120D101A539}"/>
              </a:ext>
            </a:extLst>
          </p:cNvPr>
          <p:cNvCxnSpPr/>
          <p:nvPr/>
        </p:nvCxnSpPr>
        <p:spPr>
          <a:xfrm>
            <a:off x="6558181" y="1968666"/>
            <a:ext cx="1822085" cy="1012"/>
          </a:xfrm>
          <a:prstGeom prst="line">
            <a:avLst/>
          </a:prstGeom>
          <a:ln>
            <a:solidFill>
              <a:srgbClr val="0079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="" xmlns:a16="http://schemas.microsoft.com/office/drawing/2014/main" id="{AF960CC3-5DE5-4D54-8DDD-7120D101A539}"/>
              </a:ext>
            </a:extLst>
          </p:cNvPr>
          <p:cNvCxnSpPr/>
          <p:nvPr/>
        </p:nvCxnSpPr>
        <p:spPr>
          <a:xfrm>
            <a:off x="7123461" y="4861706"/>
            <a:ext cx="1822085" cy="1012"/>
          </a:xfrm>
          <a:prstGeom prst="line">
            <a:avLst/>
          </a:prstGeom>
          <a:ln>
            <a:solidFill>
              <a:srgbClr val="0079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="" xmlns:a16="http://schemas.microsoft.com/office/drawing/2014/main" id="{AF960CC3-5DE5-4D54-8DDD-7120D101A539}"/>
              </a:ext>
            </a:extLst>
          </p:cNvPr>
          <p:cNvCxnSpPr/>
          <p:nvPr/>
        </p:nvCxnSpPr>
        <p:spPr>
          <a:xfrm>
            <a:off x="8938219" y="1991350"/>
            <a:ext cx="1822085" cy="1012"/>
          </a:xfrm>
          <a:prstGeom prst="line">
            <a:avLst/>
          </a:prstGeom>
          <a:ln>
            <a:solidFill>
              <a:srgbClr val="0079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 flipH="1">
            <a:off x="1041790" y="3429000"/>
            <a:ext cx="3423889" cy="0"/>
          </a:xfrm>
          <a:prstGeom prst="line">
            <a:avLst/>
          </a:prstGeom>
          <a:ln w="1905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/>
          <p:nvPr/>
        </p:nvCxnSpPr>
        <p:spPr>
          <a:xfrm>
            <a:off x="1041790" y="2853730"/>
            <a:ext cx="0" cy="1008112"/>
          </a:xfrm>
          <a:prstGeom prst="line">
            <a:avLst/>
          </a:prstGeom>
          <a:ln w="19050"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/>
          <p:nvPr/>
        </p:nvCxnSpPr>
        <p:spPr>
          <a:xfrm>
            <a:off x="3221137" y="3048531"/>
            <a:ext cx="0" cy="872120"/>
          </a:xfrm>
          <a:prstGeom prst="line">
            <a:avLst/>
          </a:prstGeom>
          <a:ln w="19050"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/>
          <p:cNvCxnSpPr/>
          <p:nvPr/>
        </p:nvCxnSpPr>
        <p:spPr>
          <a:xfrm flipH="1">
            <a:off x="6890654" y="3429000"/>
            <a:ext cx="2893910" cy="0"/>
          </a:xfrm>
          <a:prstGeom prst="line">
            <a:avLst/>
          </a:prstGeom>
          <a:ln w="19050"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/>
          <p:nvPr/>
        </p:nvCxnSpPr>
        <p:spPr>
          <a:xfrm>
            <a:off x="7753771" y="3077218"/>
            <a:ext cx="0" cy="672680"/>
          </a:xfrm>
          <a:prstGeom prst="line">
            <a:avLst/>
          </a:prstGeom>
          <a:ln w="19050"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/>
          <p:nvPr/>
        </p:nvCxnSpPr>
        <p:spPr>
          <a:xfrm>
            <a:off x="9784564" y="3048531"/>
            <a:ext cx="0" cy="813311"/>
          </a:xfrm>
          <a:prstGeom prst="line">
            <a:avLst/>
          </a:prstGeom>
          <a:ln w="19050"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>
            <a:extLst>
              <a:ext uri="{FF2B5EF4-FFF2-40B4-BE49-F238E27FC236}">
                <a16:creationId xmlns="" xmlns:a16="http://schemas.microsoft.com/office/drawing/2014/main" id="{BF3DC648-6A7F-4D4D-8442-6083EEC1CADC}"/>
              </a:ext>
            </a:extLst>
          </p:cNvPr>
          <p:cNvCxnSpPr/>
          <p:nvPr/>
        </p:nvCxnSpPr>
        <p:spPr>
          <a:xfrm>
            <a:off x="160500" y="4857384"/>
            <a:ext cx="1762580" cy="0"/>
          </a:xfrm>
          <a:prstGeom prst="line">
            <a:avLst/>
          </a:prstGeom>
          <a:ln>
            <a:solidFill>
              <a:srgbClr val="0079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9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Долгосрочный договор: направление СУ СПД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1777107" y="319463"/>
            <a:ext cx="7344816" cy="504057"/>
          </a:xfrm>
        </p:spPr>
        <p:txBody>
          <a:bodyPr/>
          <a:lstStyle/>
          <a:p>
            <a:r>
              <a:rPr lang="ru-RU" sz="2400" dirty="0" smtClean="0"/>
              <a:t>Модернизация опытного образца СУ СПД</a:t>
            </a:r>
            <a:endParaRPr lang="ru-RU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118" y="1986814"/>
            <a:ext cx="4022007" cy="4022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17467" y="873874"/>
            <a:ext cx="590465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Разработка малогабаритных электромагнитов пилотных клапанов;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Применение малогабаритных датчиков давления с </a:t>
            </a:r>
            <a:r>
              <a:rPr lang="ru-RU" sz="1600" dirty="0" smtClean="0"/>
              <a:t>уменьшенными в 2-3 раза габаритами и протоколом </a:t>
            </a:r>
            <a:r>
              <a:rPr lang="ru-RU" sz="1600" dirty="0"/>
              <a:t>передачи данных </a:t>
            </a:r>
            <a:r>
              <a:rPr lang="ru-RU" sz="1600" dirty="0" smtClean="0"/>
              <a:t>I2C;</a:t>
            </a:r>
            <a:endParaRPr lang="ru-RU" sz="1600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Применение турбинных расходомеров вместо шестеренчатых;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Применение более компактных фильтров на линии высокого и низкого давления;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Оптимизация конструкции компенсатора внешнего давления;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Уменьшение габаритных размеров соединителей подводной стыковки;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Уменьшение габаритных размеров контейнеров электроники за счет улучшенной компоновки приборов;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Применение уменьшенных трансформаторов</a:t>
            </a:r>
            <a:r>
              <a:rPr lang="ru-RU" sz="1600" dirty="0" smtClean="0"/>
              <a:t>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dirty="0" smtClean="0"/>
              <a:t>Повышение надежности оборудования</a:t>
            </a:r>
          </a:p>
          <a:p>
            <a:pPr lvl="0" algn="just">
              <a:buClr>
                <a:schemeClr val="accent1"/>
              </a:buClr>
            </a:pPr>
            <a:endParaRPr lang="ru-RU" sz="1600" dirty="0" smtClean="0"/>
          </a:p>
          <a:p>
            <a:pPr lvl="0" algn="just">
              <a:buClr>
                <a:schemeClr val="accent1"/>
              </a:buClr>
            </a:pPr>
            <a:r>
              <a:rPr lang="ru-RU" sz="1600" b="1" dirty="0" smtClean="0"/>
              <a:t>Новые компоненты: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Система передачи сигнала по цепям питания (</a:t>
            </a:r>
            <a:r>
              <a:rPr lang="en-US" sz="1600" dirty="0"/>
              <a:t>PLC</a:t>
            </a:r>
            <a:r>
              <a:rPr lang="ru-RU" sz="1600" dirty="0" smtClean="0"/>
              <a:t>);</a:t>
            </a:r>
            <a:endParaRPr lang="ru-RU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/>
              <a:t>Дополнительные </a:t>
            </a:r>
            <a:r>
              <a:rPr lang="ru-RU" sz="1600" dirty="0"/>
              <a:t>датчики, в том числе датчик контроля морской воды</a:t>
            </a:r>
            <a:r>
              <a:rPr lang="ru-RU" sz="1600" dirty="0" smtClean="0"/>
              <a:t>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/>
              <a:t>Расширение номенклатуры соединителей подводной стыковки.</a:t>
            </a:r>
            <a:endParaRPr lang="ru-RU" sz="1600" dirty="0"/>
          </a:p>
          <a:p>
            <a:pPr lvl="0" algn="just">
              <a:buClr>
                <a:schemeClr val="accent1"/>
              </a:buClr>
            </a:pPr>
            <a:endParaRPr lang="ru-RU" sz="1600" dirty="0" smtClean="0"/>
          </a:p>
          <a:p>
            <a:pPr marL="285750" lvl="0" indent="-285750" algn="just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ru-RU" sz="1600" dirty="0"/>
          </a:p>
        </p:txBody>
      </p:sp>
      <p:sp>
        <p:nvSpPr>
          <p:cNvPr id="6" name="Стрелка: вправо 9">
            <a:extLst>
              <a:ext uri="{FF2B5EF4-FFF2-40B4-BE49-F238E27FC236}">
                <a16:creationId xmlns:a16="http://schemas.microsoft.com/office/drawing/2014/main" xmlns="" id="{D6253125-0013-4CCF-B078-3C20D30F1574}"/>
              </a:ext>
            </a:extLst>
          </p:cNvPr>
          <p:cNvSpPr/>
          <p:nvPr/>
        </p:nvSpPr>
        <p:spPr>
          <a:xfrm>
            <a:off x="2251980" y="3781675"/>
            <a:ext cx="758481" cy="3143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5D4402C-C75C-4714-98E5-F8F507BB0BB9}"/>
              </a:ext>
            </a:extLst>
          </p:cNvPr>
          <p:cNvSpPr txBox="1"/>
          <p:nvPr/>
        </p:nvSpPr>
        <p:spPr>
          <a:xfrm>
            <a:off x="-485505" y="5870938"/>
            <a:ext cx="349596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dirty="0"/>
              <a:t>Опытный образец ПМУ</a:t>
            </a:r>
          </a:p>
          <a:p>
            <a:pPr algn="ctr"/>
            <a:r>
              <a:rPr lang="ru-RU" sz="1200" dirty="0" smtClean="0"/>
              <a:t> Габариты - Ø1150х2300мм</a:t>
            </a:r>
            <a:endParaRPr lang="ru-RU" sz="1200" dirty="0"/>
          </a:p>
          <a:p>
            <a:pPr lvl="0" algn="ctr"/>
            <a:r>
              <a:rPr lang="ru-RU" sz="1200" dirty="0" smtClean="0"/>
              <a:t>Масса – 4200 кг</a:t>
            </a:r>
            <a:endParaRPr lang="ru-RU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B2F661B-C3DB-4FC6-BB60-1FAA76028E4F}"/>
              </a:ext>
            </a:extLst>
          </p:cNvPr>
          <p:cNvSpPr txBox="1"/>
          <p:nvPr/>
        </p:nvSpPr>
        <p:spPr>
          <a:xfrm>
            <a:off x="2065139" y="5865784"/>
            <a:ext cx="349596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dirty="0"/>
              <a:t>Серийный образец ПМУ</a:t>
            </a:r>
          </a:p>
          <a:p>
            <a:pPr lvl="0" algn="ctr"/>
            <a:r>
              <a:rPr lang="ru-RU" sz="1200" dirty="0"/>
              <a:t>Габариты </a:t>
            </a:r>
            <a:r>
              <a:rPr lang="ru-RU" sz="1200" dirty="0" smtClean="0"/>
              <a:t>– Ø800х1800мм </a:t>
            </a:r>
            <a:endParaRPr lang="ru-RU" sz="1200" dirty="0"/>
          </a:p>
          <a:p>
            <a:pPr lvl="0" algn="ctr"/>
            <a:r>
              <a:rPr lang="ru-RU" sz="1200" dirty="0"/>
              <a:t>масса </a:t>
            </a:r>
            <a:r>
              <a:rPr lang="ru-RU" sz="1200" dirty="0" smtClean="0"/>
              <a:t>– 2700 кг</a:t>
            </a:r>
            <a:endParaRPr lang="ru-RU" sz="120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32" y="1485578"/>
            <a:ext cx="2121163" cy="4448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212713" y="870036"/>
            <a:ext cx="2918043" cy="464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buClr>
                <a:schemeClr val="accent1"/>
              </a:buClr>
            </a:pPr>
            <a:r>
              <a:rPr lang="ru-RU" sz="1800" b="1" dirty="0"/>
              <a:t>Сроки работ: 2019 - 2020 гг.</a:t>
            </a:r>
          </a:p>
        </p:txBody>
      </p:sp>
    </p:spTree>
    <p:extLst>
      <p:ext uri="{BB962C8B-B14F-4D97-AF65-F5344CB8AC3E}">
        <p14:creationId xmlns:p14="http://schemas.microsoft.com/office/powerpoint/2010/main" val="426830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Заголовок 1"/>
          <p:cNvSpPr>
            <a:spLocks noGrp="1"/>
          </p:cNvSpPr>
          <p:nvPr>
            <p:ph type="title"/>
          </p:nvPr>
        </p:nvSpPr>
        <p:spPr>
          <a:xfrm>
            <a:off x="-1" y="10588"/>
            <a:ext cx="10994131" cy="332509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 dirty="0"/>
              <a:t>О создании отечественной системы управления СПД</a:t>
            </a:r>
            <a:endParaRPr lang="ru-RU" dirty="0">
              <a:ln w="0"/>
            </a:endParaRPr>
          </a:p>
        </p:txBody>
      </p:sp>
      <p:sp>
        <p:nvSpPr>
          <p:cNvPr id="47" name="Текст 4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sz="2400" dirty="0" smtClean="0">
                <a:cs typeface="Times New Roman" panose="02020603050405020304" pitchFamily="18" charset="0"/>
              </a:rPr>
              <a:t>О </a:t>
            </a:r>
            <a:r>
              <a:rPr lang="ru-RU" sz="2400" dirty="0" smtClean="0">
                <a:ln w="0"/>
                <a:cs typeface="Times New Roman" panose="02020603050405020304" pitchFamily="18" charset="0"/>
              </a:rPr>
              <a:t>ФГУП </a:t>
            </a:r>
            <a:r>
              <a:rPr lang="ru-RU" sz="2400" dirty="0">
                <a:ln w="0"/>
                <a:cs typeface="Times New Roman" panose="02020603050405020304" pitchFamily="18" charset="0"/>
              </a:rPr>
              <a:t>«НПЦАП» </a:t>
            </a:r>
            <a:endParaRPr lang="ru-RU" sz="2400" dirty="0">
              <a:cs typeface="Times New Roman" panose="02020603050405020304" pitchFamily="18" charset="0"/>
            </a:endParaRPr>
          </a:p>
        </p:txBody>
      </p:sp>
      <p:sp>
        <p:nvSpPr>
          <p:cNvPr id="181" name="Заголовок 1"/>
          <p:cNvSpPr txBox="1">
            <a:spLocks/>
          </p:cNvSpPr>
          <p:nvPr/>
        </p:nvSpPr>
        <p:spPr>
          <a:xfrm>
            <a:off x="1625866" y="366543"/>
            <a:ext cx="7899847" cy="49006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444" rtl="0" eaLnBrk="1" latinLnBrk="0" hangingPunct="1">
              <a:spcBef>
                <a:spcPct val="0"/>
              </a:spcBef>
              <a:buNone/>
              <a:def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25179" y="5590034"/>
            <a:ext cx="1440160" cy="10801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38" y="1294028"/>
            <a:ext cx="5904656" cy="4219688"/>
          </a:xfrm>
          <a:prstGeom prst="rect">
            <a:avLst/>
          </a:prstGeom>
          <a:noFill/>
          <a:ln w="25400">
            <a:solidFill>
              <a:srgbClr val="3465A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385619" y="1229985"/>
            <a:ext cx="4536504" cy="4401205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just">
              <a:buClr>
                <a:srgbClr val="C00000"/>
              </a:buClr>
              <a:buSzPct val="150000"/>
            </a:pPr>
            <a:r>
              <a:rPr lang="ru-RU" sz="1400" b="1" dirty="0" smtClean="0">
                <a:cs typeface="Arial" pitchFamily="34" charset="0"/>
              </a:rPr>
              <a:t>ФГУП «Научно-производственный центр автоматики и приборостроения  им. академика Н.А. Пилюгина» </a:t>
            </a:r>
            <a:r>
              <a:rPr lang="ru-RU" sz="1400" dirty="0" smtClean="0">
                <a:cs typeface="Arial" pitchFamily="34" charset="0"/>
              </a:rPr>
              <a:t>- </a:t>
            </a:r>
          </a:p>
          <a:p>
            <a:pPr algn="just">
              <a:buClr>
                <a:srgbClr val="C00000"/>
              </a:buClr>
              <a:buSzPct val="150000"/>
            </a:pPr>
            <a:r>
              <a:rPr lang="ru-RU" sz="1400" dirty="0" smtClean="0">
                <a:cs typeface="Arial" pitchFamily="34" charset="0"/>
              </a:rPr>
              <a:t>один из лидеров ракетно-космической отрасли России и единственное в стране предприятие, осуществляющее комплексную разработку систем управления для ракетно-космической техники: от создания теории управления полётом, проектирования и изготовления всех необходимых компонентов до испытаний и эксплуатационного обслуживания.</a:t>
            </a:r>
          </a:p>
          <a:p>
            <a:pPr algn="ctr">
              <a:buClr>
                <a:srgbClr val="C00000"/>
              </a:buClr>
              <a:buSzPct val="150000"/>
            </a:pPr>
            <a:endParaRPr lang="ru-RU" sz="1400" dirty="0" smtClean="0">
              <a:cs typeface="Arial" pitchFamily="34" charset="0"/>
            </a:endParaRPr>
          </a:p>
          <a:p>
            <a:pPr algn="ctr">
              <a:buClr>
                <a:srgbClr val="C00000"/>
              </a:buClr>
              <a:buSzPct val="150000"/>
            </a:pPr>
            <a:r>
              <a:rPr lang="ru-RU" sz="1400" dirty="0" smtClean="0">
                <a:cs typeface="Arial" pitchFamily="34" charset="0"/>
              </a:rPr>
              <a:t>На базе </a:t>
            </a:r>
            <a:r>
              <a:rPr lang="ru-RU" sz="1400" b="1" dirty="0" smtClean="0">
                <a:cs typeface="Arial" pitchFamily="34" charset="0"/>
              </a:rPr>
              <a:t>ФГУП «НПЦАП»</a:t>
            </a:r>
            <a:r>
              <a:rPr lang="ru-RU" sz="1400" dirty="0" smtClean="0">
                <a:cs typeface="Arial" pitchFamily="34" charset="0"/>
              </a:rPr>
              <a:t> (г. Москва) создана интегрированная структура в составе:</a:t>
            </a:r>
          </a:p>
          <a:p>
            <a:pPr marL="171450" indent="-171450">
              <a:buClr>
                <a:srgbClr val="C00000"/>
              </a:buClr>
              <a:buSzPct val="150000"/>
              <a:buFont typeface="Arial" pitchFamily="34" charset="0"/>
              <a:buChar char="•"/>
            </a:pPr>
            <a:r>
              <a:rPr lang="ru-RU" sz="1400" b="1" dirty="0" smtClean="0">
                <a:cs typeface="Arial" pitchFamily="34" charset="0"/>
              </a:rPr>
              <a:t>ФГУП «ПО «Корпус»</a:t>
            </a:r>
            <a:r>
              <a:rPr lang="ru-RU" sz="1400" dirty="0" smtClean="0">
                <a:cs typeface="Arial" pitchFamily="34" charset="0"/>
              </a:rPr>
              <a:t> (г. Саратов)</a:t>
            </a:r>
          </a:p>
          <a:p>
            <a:pPr marL="171450" indent="-171450">
              <a:buClr>
                <a:srgbClr val="C00000"/>
              </a:buClr>
              <a:buSzPct val="150000"/>
              <a:buFont typeface="Arial" pitchFamily="34" charset="0"/>
              <a:buChar char="•"/>
            </a:pPr>
            <a:r>
              <a:rPr lang="ru-RU" sz="1400" b="1" dirty="0" smtClean="0">
                <a:cs typeface="Arial" pitchFamily="34" charset="0"/>
              </a:rPr>
              <a:t>ФГУП «Завод «Звезда»</a:t>
            </a:r>
            <a:r>
              <a:rPr lang="ru-RU" sz="1400" dirty="0" smtClean="0">
                <a:cs typeface="Arial" pitchFamily="34" charset="0"/>
              </a:rPr>
              <a:t> (г. Осташков)</a:t>
            </a:r>
          </a:p>
          <a:p>
            <a:pPr marL="171450" indent="-171450">
              <a:buClr>
                <a:srgbClr val="C00000"/>
              </a:buClr>
              <a:buSzPct val="150000"/>
              <a:buFont typeface="Arial" pitchFamily="34" charset="0"/>
              <a:buChar char="•"/>
            </a:pPr>
            <a:r>
              <a:rPr lang="ru-RU" sz="1400" b="1" dirty="0" smtClean="0">
                <a:cs typeface="Arial" pitchFamily="34" charset="0"/>
              </a:rPr>
              <a:t>ФГУП «Сосенский приборостроительный завод»</a:t>
            </a:r>
            <a:r>
              <a:rPr lang="ru-RU" sz="1400" dirty="0" smtClean="0">
                <a:cs typeface="Arial" pitchFamily="34" charset="0"/>
              </a:rPr>
              <a:t>  (г. Сосенский)</a:t>
            </a:r>
          </a:p>
          <a:p>
            <a:pPr algn="ctr">
              <a:buClr>
                <a:srgbClr val="C00000"/>
              </a:buClr>
              <a:buSzPct val="150000"/>
            </a:pPr>
            <a:endParaRPr lang="ru-RU" sz="1400" dirty="0">
              <a:cs typeface="Arial" pitchFamily="34" charset="0"/>
            </a:endParaRPr>
          </a:p>
          <a:p>
            <a:pPr>
              <a:buClr>
                <a:srgbClr val="C00000"/>
              </a:buClr>
              <a:buSzPct val="150000"/>
            </a:pPr>
            <a:r>
              <a:rPr lang="ru-RU" sz="1400" dirty="0">
                <a:cs typeface="Arial" pitchFamily="34" charset="0"/>
              </a:rPr>
              <a:t>Ч</a:t>
            </a:r>
            <a:r>
              <a:rPr lang="ru-RU" sz="1400" dirty="0" smtClean="0">
                <a:cs typeface="Arial" pitchFamily="34" charset="0"/>
              </a:rPr>
              <a:t>исленность сотрудников:  10 тыс.  чел.</a:t>
            </a:r>
          </a:p>
          <a:p>
            <a:pPr>
              <a:buClr>
                <a:srgbClr val="C00000"/>
              </a:buClr>
              <a:buSzPct val="150000"/>
            </a:pPr>
            <a:r>
              <a:rPr lang="ru-RU" sz="1400" dirty="0">
                <a:cs typeface="Arial" pitchFamily="34" charset="0"/>
              </a:rPr>
              <a:t>Здания и сооружения: 375 зданий на площади 154 га.</a:t>
            </a:r>
          </a:p>
          <a:p>
            <a:pPr>
              <a:buClr>
                <a:srgbClr val="C00000"/>
              </a:buClr>
              <a:buSzPct val="150000"/>
            </a:pPr>
            <a:r>
              <a:rPr lang="ru-RU" sz="1400" dirty="0" smtClean="0">
                <a:cs typeface="Arial" pitchFamily="34" charset="0"/>
              </a:rPr>
              <a:t>Объем продукции в 2018 г.: 21,1 млрд. рублей.</a:t>
            </a:r>
          </a:p>
        </p:txBody>
      </p:sp>
    </p:spTree>
    <p:extLst>
      <p:ext uri="{BB962C8B-B14F-4D97-AF65-F5344CB8AC3E}">
        <p14:creationId xmlns:p14="http://schemas.microsoft.com/office/powerpoint/2010/main" val="400504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n w="0"/>
              </a:rPr>
              <a:t>О ходе работ по выполнению ОКР «Системы управления СПД»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264939" y="333450"/>
            <a:ext cx="10441160" cy="504057"/>
          </a:xfrm>
        </p:spPr>
        <p:txBody>
          <a:bodyPr/>
          <a:lstStyle/>
          <a:p>
            <a:r>
              <a:rPr lang="ru-RU" dirty="0" smtClean="0"/>
              <a:t>Создание полностью электрической СУ СПД</a:t>
            </a:r>
            <a:endParaRPr lang="ru-RU" dirty="0"/>
          </a:p>
        </p:txBody>
      </p:sp>
      <p:sp>
        <p:nvSpPr>
          <p:cNvPr id="5" name="CustomShape 3"/>
          <p:cNvSpPr/>
          <p:nvPr/>
        </p:nvSpPr>
        <p:spPr>
          <a:xfrm>
            <a:off x="4513411" y="1078920"/>
            <a:ext cx="6401691" cy="55192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25000"/>
              </a:lnSpc>
            </a:pPr>
            <a:r>
              <a:rPr lang="ru-RU" sz="18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Концепция создания </a:t>
            </a:r>
          </a:p>
          <a:p>
            <a:pPr marL="285840" indent="-285480">
              <a:lnSpc>
                <a:spcPct val="125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ea typeface="Calibri"/>
              </a:rPr>
              <a:t>Применение электрических приводов на основе вентильных электродвигателей подводного применения  вместо гидравлических</a:t>
            </a:r>
          </a:p>
          <a:p>
            <a:pPr marL="285840" indent="-285480">
              <a:lnSpc>
                <a:spcPct val="125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Отсутствие гидравлических трубопроводов высокого давления в подводных </a:t>
            </a:r>
            <a:r>
              <a:rPr lang="ru-RU" sz="16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шлангокабелях</a:t>
            </a:r>
            <a:endParaRPr lang="ru-RU" sz="16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 marL="285840" indent="-285480">
              <a:lnSpc>
                <a:spcPct val="125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Экономия электроэнергии и обеспечение автономности </a:t>
            </a:r>
            <a:r>
              <a:rPr lang="ru-RU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р</a:t>
            </a:r>
            <a:r>
              <a:rPr lang="ru-RU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аботы за счет применения</a:t>
            </a:r>
            <a:r>
              <a:rPr lang="ru-RU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ea typeface="Calibri"/>
              </a:rPr>
              <a:t> </a:t>
            </a:r>
            <a:r>
              <a:rPr lang="ru-RU" sz="16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ea typeface="Calibri"/>
              </a:rPr>
              <a:t>суперконденсаторов</a:t>
            </a:r>
            <a:endParaRPr lang="ru-RU" sz="16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  <a:ea typeface="Calibri"/>
            </a:endParaRPr>
          </a:p>
          <a:p>
            <a:pPr marL="285840" indent="-285480">
              <a:lnSpc>
                <a:spcPct val="125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Возможность увеличения расстояния до месторождения от берегового комплекса</a:t>
            </a:r>
            <a:endParaRPr lang="ru-RU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 marL="285840" indent="-285480">
              <a:lnSpc>
                <a:spcPct val="125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Calibri"/>
              </a:rPr>
              <a:t>Система дублирующего механического  управления </a:t>
            </a:r>
            <a:r>
              <a:rPr lang="ru-RU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Calibri"/>
              </a:rPr>
              <a:t>кранами  </a:t>
            </a:r>
            <a:r>
              <a:rPr lang="ru-RU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Calibri"/>
              </a:rPr>
              <a:t>и быстрый демонтаж при помощи робота </a:t>
            </a:r>
            <a:endParaRPr lang="ru-RU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85840" indent="-285480">
              <a:lnSpc>
                <a:spcPct val="125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ea typeface="Calibri"/>
              </a:rPr>
              <a:t>Система </a:t>
            </a:r>
            <a:r>
              <a:rPr lang="ru-RU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ea typeface="Calibri"/>
              </a:rPr>
              <a:t>защиты от перегрузки и информирования оператора о текущем состоянии </a:t>
            </a:r>
            <a:r>
              <a:rPr lang="ru-RU" sz="16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ea typeface="Calibri"/>
              </a:rPr>
              <a:t>приводов</a:t>
            </a:r>
            <a:endParaRPr lang="ru-RU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 marL="285840" indent="-285480">
              <a:lnSpc>
                <a:spcPct val="125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ea typeface="Calibri"/>
              </a:rPr>
              <a:t>Программируемая </a:t>
            </a:r>
            <a:r>
              <a:rPr lang="ru-RU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ea typeface="Calibri"/>
              </a:rPr>
              <a:t>циклограмма работы</a:t>
            </a:r>
            <a:endParaRPr lang="ru-RU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 marL="285840" indent="-285480">
              <a:lnSpc>
                <a:spcPct val="125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ea typeface="Calibri"/>
              </a:rPr>
              <a:t>Искусственный </a:t>
            </a:r>
            <a:r>
              <a:rPr lang="ru-RU" sz="16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ea typeface="Calibri"/>
              </a:rPr>
              <a:t>интеллект с с</a:t>
            </a:r>
            <a:r>
              <a:rPr lang="ru-RU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истемой предсказания отказов</a:t>
            </a:r>
            <a:endParaRPr lang="ru-RU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23" y="981522"/>
            <a:ext cx="4145689" cy="5878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211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64939" y="1053530"/>
            <a:ext cx="10513168" cy="4536504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Спасибо за внимание!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57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 создании отечественной системы управления СПД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График работ по созданию СУ СПД</a:t>
            </a:r>
            <a:endParaRPr lang="ru-RU" dirty="0"/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10634E0B-E38F-49BD-A895-D546F279D20A}"/>
              </a:ext>
            </a:extLst>
          </p:cNvPr>
          <p:cNvGrpSpPr/>
          <p:nvPr/>
        </p:nvGrpSpPr>
        <p:grpSpPr>
          <a:xfrm>
            <a:off x="91975" y="4587150"/>
            <a:ext cx="10937670" cy="410781"/>
            <a:chOff x="3758495" y="2861893"/>
            <a:chExt cx="8674436" cy="297335"/>
          </a:xfrm>
        </p:grpSpPr>
        <p:cxnSp>
          <p:nvCxnSpPr>
            <p:cNvPr id="5" name="Прямая со стрелкой 4">
              <a:extLst>
                <a:ext uri="{FF2B5EF4-FFF2-40B4-BE49-F238E27FC236}">
                  <a16:creationId xmlns="" xmlns:a16="http://schemas.microsoft.com/office/drawing/2014/main" id="{A13D8B64-D038-484F-9406-589476266076}"/>
                </a:ext>
              </a:extLst>
            </p:cNvPr>
            <p:cNvCxnSpPr>
              <a:cxnSpLocks/>
            </p:cNvCxnSpPr>
            <p:nvPr/>
          </p:nvCxnSpPr>
          <p:spPr>
            <a:xfrm>
              <a:off x="3781452" y="2935007"/>
              <a:ext cx="853457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Овал 5">
              <a:extLst>
                <a:ext uri="{FF2B5EF4-FFF2-40B4-BE49-F238E27FC236}">
                  <a16:creationId xmlns="" xmlns:a16="http://schemas.microsoft.com/office/drawing/2014/main" id="{94E7EB98-47B8-4B9C-B875-E2D27C0B4DE9}"/>
                </a:ext>
              </a:extLst>
            </p:cNvPr>
            <p:cNvSpPr/>
            <p:nvPr/>
          </p:nvSpPr>
          <p:spPr>
            <a:xfrm>
              <a:off x="3824070" y="2870812"/>
              <a:ext cx="143069" cy="143069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7" name="Овал 6">
              <a:extLst>
                <a:ext uri="{FF2B5EF4-FFF2-40B4-BE49-F238E27FC236}">
                  <a16:creationId xmlns="" xmlns:a16="http://schemas.microsoft.com/office/drawing/2014/main" id="{D7F4F392-9860-423E-89D2-00E53748E0F1}"/>
                </a:ext>
              </a:extLst>
            </p:cNvPr>
            <p:cNvSpPr/>
            <p:nvPr/>
          </p:nvSpPr>
          <p:spPr>
            <a:xfrm>
              <a:off x="6390457" y="2861893"/>
              <a:ext cx="143069" cy="143069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8" name="Овал 7">
              <a:extLst>
                <a:ext uri="{FF2B5EF4-FFF2-40B4-BE49-F238E27FC236}">
                  <a16:creationId xmlns="" xmlns:a16="http://schemas.microsoft.com/office/drawing/2014/main" id="{77122400-FFFE-44BA-8CE3-090218FB8735}"/>
                </a:ext>
              </a:extLst>
            </p:cNvPr>
            <p:cNvSpPr/>
            <p:nvPr/>
          </p:nvSpPr>
          <p:spPr>
            <a:xfrm>
              <a:off x="8474936" y="2870812"/>
              <a:ext cx="163154" cy="15970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9" name="Овал 8">
              <a:extLst>
                <a:ext uri="{FF2B5EF4-FFF2-40B4-BE49-F238E27FC236}">
                  <a16:creationId xmlns="" xmlns:a16="http://schemas.microsoft.com/office/drawing/2014/main" id="{BD7311B1-4A7C-4983-83E1-0A9D42ACFA94}"/>
                </a:ext>
              </a:extLst>
            </p:cNvPr>
            <p:cNvSpPr/>
            <p:nvPr/>
          </p:nvSpPr>
          <p:spPr>
            <a:xfrm>
              <a:off x="11959480" y="2869588"/>
              <a:ext cx="143069" cy="143069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444B4F2D-1D4F-4D95-8443-0CD4DA56879D}"/>
                </a:ext>
              </a:extLst>
            </p:cNvPr>
            <p:cNvSpPr txBox="1"/>
            <p:nvPr/>
          </p:nvSpPr>
          <p:spPr>
            <a:xfrm>
              <a:off x="3758495" y="2935007"/>
              <a:ext cx="678025" cy="189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>
                  <a:latin typeface="+mj-lt"/>
                </a:rPr>
                <a:t>2017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058FF65E-8AE4-46C4-81D6-F13CD6AA4C7D}"/>
                </a:ext>
              </a:extLst>
            </p:cNvPr>
            <p:cNvSpPr txBox="1"/>
            <p:nvPr/>
          </p:nvSpPr>
          <p:spPr>
            <a:xfrm>
              <a:off x="6342618" y="2942163"/>
              <a:ext cx="678025" cy="189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>
                  <a:latin typeface="+mj-lt"/>
                </a:rPr>
                <a:t>2018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2E8A29CC-E644-4518-864C-B2A9C89E38ED}"/>
                </a:ext>
              </a:extLst>
            </p:cNvPr>
            <p:cNvSpPr txBox="1"/>
            <p:nvPr/>
          </p:nvSpPr>
          <p:spPr>
            <a:xfrm>
              <a:off x="8378829" y="2969867"/>
              <a:ext cx="678025" cy="189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>
                  <a:latin typeface="+mj-lt"/>
                </a:rPr>
                <a:t>2019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33063161-1436-484D-9F4E-FEB5C5C1FC0E}"/>
                </a:ext>
              </a:extLst>
            </p:cNvPr>
            <p:cNvSpPr txBox="1"/>
            <p:nvPr/>
          </p:nvSpPr>
          <p:spPr>
            <a:xfrm>
              <a:off x="11754906" y="2953087"/>
              <a:ext cx="678025" cy="189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>
                  <a:latin typeface="+mj-lt"/>
                </a:rPr>
                <a:t>2020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DEC069EA-32F8-4234-A765-DAF08E383307}"/>
              </a:ext>
            </a:extLst>
          </p:cNvPr>
          <p:cNvSpPr txBox="1"/>
          <p:nvPr/>
        </p:nvSpPr>
        <p:spPr>
          <a:xfrm>
            <a:off x="2856211" y="3581904"/>
            <a:ext cx="1612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Разработка эскизного и технического проектов</a:t>
            </a:r>
            <a:endParaRPr lang="ru-RU" sz="1200" dirty="0"/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DEC069EA-32F8-4234-A765-DAF08E383307}"/>
              </a:ext>
            </a:extLst>
          </p:cNvPr>
          <p:cNvSpPr txBox="1"/>
          <p:nvPr/>
        </p:nvSpPr>
        <p:spPr>
          <a:xfrm>
            <a:off x="9754148" y="3959128"/>
            <a:ext cx="12754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Сдача ОКР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94CAE93B-FF40-491B-83BF-74252A58F1BD}"/>
              </a:ext>
            </a:extLst>
          </p:cNvPr>
          <p:cNvSpPr txBox="1"/>
          <p:nvPr/>
        </p:nvSpPr>
        <p:spPr>
          <a:xfrm>
            <a:off x="9739962" y="4294134"/>
            <a:ext cx="13038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+mj-lt"/>
              </a:rPr>
              <a:t>5 Декабря </a:t>
            </a:r>
            <a:r>
              <a:rPr lang="ru-RU" sz="1100" dirty="0" smtClean="0">
                <a:latin typeface="+mj-lt"/>
              </a:rPr>
              <a:t>2019 г.</a:t>
            </a:r>
            <a:endParaRPr lang="ru-RU" sz="1100" dirty="0">
              <a:latin typeface="+mj-lt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DEC069EA-32F8-4234-A765-DAF08E383307}"/>
              </a:ext>
            </a:extLst>
          </p:cNvPr>
          <p:cNvSpPr txBox="1"/>
          <p:nvPr/>
        </p:nvSpPr>
        <p:spPr>
          <a:xfrm>
            <a:off x="8795913" y="5099942"/>
            <a:ext cx="1443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Комплексные</a:t>
            </a:r>
            <a:endParaRPr lang="en-US" sz="1200" dirty="0"/>
          </a:p>
          <a:p>
            <a:r>
              <a:rPr lang="ru-RU" sz="1200" dirty="0"/>
              <a:t>испытания СУ </a:t>
            </a:r>
            <a:r>
              <a:rPr lang="ru-RU" sz="1200" dirty="0" smtClean="0"/>
              <a:t>СПД</a:t>
            </a:r>
            <a:endParaRPr lang="ru-RU" sz="1200" dirty="0"/>
          </a:p>
        </p:txBody>
      </p:sp>
      <p:sp>
        <p:nvSpPr>
          <p:cNvPr id="58" name="Скругленный прямоугольник 8">
            <a:extLst>
              <a:ext uri="{FF2B5EF4-FFF2-40B4-BE49-F238E27FC236}">
                <a16:creationId xmlns="" xmlns:a16="http://schemas.microsoft.com/office/drawing/2014/main" id="{D5E43EDF-D073-4AC2-886C-A4845E3AE895}"/>
              </a:ext>
            </a:extLst>
          </p:cNvPr>
          <p:cNvSpPr/>
          <p:nvPr/>
        </p:nvSpPr>
        <p:spPr>
          <a:xfrm>
            <a:off x="9759699" y="4256894"/>
            <a:ext cx="1168896" cy="45719"/>
          </a:xfrm>
          <a:prstGeom prst="roundRect">
            <a:avLst>
              <a:gd name="adj" fmla="val 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рямоугольник 63"/>
          <p:cNvSpPr/>
          <p:nvPr/>
        </p:nvSpPr>
        <p:spPr>
          <a:xfrm>
            <a:off x="4297387" y="1483538"/>
            <a:ext cx="6508309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Создание опытного образца СУ СПД велось в рамках государственного контракта с Минпромторгом России, заключенного в 2017 году.</a:t>
            </a:r>
            <a:endParaRPr lang="ru-RU" dirty="0"/>
          </a:p>
        </p:txBody>
      </p:sp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78" y="981522"/>
            <a:ext cx="3728378" cy="220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DEC069EA-32F8-4234-A765-DAF08E383307}"/>
              </a:ext>
            </a:extLst>
          </p:cNvPr>
          <p:cNvSpPr txBox="1"/>
          <p:nvPr/>
        </p:nvSpPr>
        <p:spPr>
          <a:xfrm>
            <a:off x="7208484" y="3618962"/>
            <a:ext cx="1275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Изготовление компонентов системы СУ СПД</a:t>
            </a:r>
            <a:endParaRPr lang="ru-RU" sz="1200" dirty="0"/>
          </a:p>
        </p:txBody>
      </p: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DEC069EA-32F8-4234-A765-DAF08E383307}"/>
              </a:ext>
            </a:extLst>
          </p:cNvPr>
          <p:cNvSpPr txBox="1"/>
          <p:nvPr/>
        </p:nvSpPr>
        <p:spPr>
          <a:xfrm>
            <a:off x="755304" y="3589796"/>
            <a:ext cx="1408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Заключение государственного контракта</a:t>
            </a:r>
            <a:endParaRPr lang="ru-RU" sz="1200" dirty="0"/>
          </a:p>
        </p:txBody>
      </p: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DEC069EA-32F8-4234-A765-DAF08E383307}"/>
              </a:ext>
            </a:extLst>
          </p:cNvPr>
          <p:cNvSpPr txBox="1"/>
          <p:nvPr/>
        </p:nvSpPr>
        <p:spPr>
          <a:xfrm>
            <a:off x="656273" y="5167728"/>
            <a:ext cx="1751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Анализ технических требований Заказчика, участие в конкурсе </a:t>
            </a:r>
            <a:endParaRPr lang="ru-RU" sz="1200" dirty="0"/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DEC069EA-32F8-4234-A765-DAF08E383307}"/>
              </a:ext>
            </a:extLst>
          </p:cNvPr>
          <p:cNvSpPr txBox="1"/>
          <p:nvPr/>
        </p:nvSpPr>
        <p:spPr>
          <a:xfrm>
            <a:off x="7340430" y="5163091"/>
            <a:ext cx="1275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Создание комплексного стенда СУ СПД</a:t>
            </a:r>
            <a:endParaRPr lang="ru-RU" sz="1200" dirty="0"/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DEC069EA-32F8-4234-A765-DAF08E383307}"/>
              </a:ext>
            </a:extLst>
          </p:cNvPr>
          <p:cNvSpPr txBox="1"/>
          <p:nvPr/>
        </p:nvSpPr>
        <p:spPr>
          <a:xfrm>
            <a:off x="9125798" y="2646944"/>
            <a:ext cx="1578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Испытания в составе опытных образцов манифольда и фонтанной арматуры</a:t>
            </a:r>
            <a:endParaRPr lang="ru-RU" sz="1200" dirty="0"/>
          </a:p>
        </p:txBody>
      </p:sp>
      <p:sp>
        <p:nvSpPr>
          <p:cNvPr id="46" name="Скругленный прямоугольник 8">
            <a:extLst>
              <a:ext uri="{FF2B5EF4-FFF2-40B4-BE49-F238E27FC236}">
                <a16:creationId xmlns="" xmlns:a16="http://schemas.microsoft.com/office/drawing/2014/main" id="{D5E43EDF-D073-4AC2-886C-A4845E3AE895}"/>
              </a:ext>
            </a:extLst>
          </p:cNvPr>
          <p:cNvSpPr/>
          <p:nvPr/>
        </p:nvSpPr>
        <p:spPr>
          <a:xfrm>
            <a:off x="844437" y="5057715"/>
            <a:ext cx="1168896" cy="45719"/>
          </a:xfrm>
          <a:prstGeom prst="roundRect">
            <a:avLst>
              <a:gd name="adj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кругленный прямоугольник 8">
            <a:extLst>
              <a:ext uri="{FF2B5EF4-FFF2-40B4-BE49-F238E27FC236}">
                <a16:creationId xmlns="" xmlns:a16="http://schemas.microsoft.com/office/drawing/2014/main" id="{D5E43EDF-D073-4AC2-886C-A4845E3AE895}"/>
              </a:ext>
            </a:extLst>
          </p:cNvPr>
          <p:cNvSpPr/>
          <p:nvPr/>
        </p:nvSpPr>
        <p:spPr>
          <a:xfrm>
            <a:off x="8838683" y="5081719"/>
            <a:ext cx="1168896" cy="45719"/>
          </a:xfrm>
          <a:prstGeom prst="roundRect">
            <a:avLst>
              <a:gd name="adj" fmla="val 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кругленный прямоугольник 8">
            <a:extLst>
              <a:ext uri="{FF2B5EF4-FFF2-40B4-BE49-F238E27FC236}">
                <a16:creationId xmlns="" xmlns:a16="http://schemas.microsoft.com/office/drawing/2014/main" id="{D5E43EDF-D073-4AC2-886C-A4845E3AE895}"/>
              </a:ext>
            </a:extLst>
          </p:cNvPr>
          <p:cNvSpPr/>
          <p:nvPr/>
        </p:nvSpPr>
        <p:spPr>
          <a:xfrm>
            <a:off x="7261785" y="4249679"/>
            <a:ext cx="1168896" cy="45719"/>
          </a:xfrm>
          <a:prstGeom prst="roundRect">
            <a:avLst>
              <a:gd name="adj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кругленный прямоугольник 8">
            <a:extLst>
              <a:ext uri="{FF2B5EF4-FFF2-40B4-BE49-F238E27FC236}">
                <a16:creationId xmlns="" xmlns:a16="http://schemas.microsoft.com/office/drawing/2014/main" id="{D5E43EDF-D073-4AC2-886C-A4845E3AE895}"/>
              </a:ext>
            </a:extLst>
          </p:cNvPr>
          <p:cNvSpPr/>
          <p:nvPr/>
        </p:nvSpPr>
        <p:spPr>
          <a:xfrm>
            <a:off x="7393731" y="5077988"/>
            <a:ext cx="1168896" cy="45719"/>
          </a:xfrm>
          <a:prstGeom prst="roundRect">
            <a:avLst>
              <a:gd name="adj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кругленный прямоугольник 8">
            <a:extLst>
              <a:ext uri="{FF2B5EF4-FFF2-40B4-BE49-F238E27FC236}">
                <a16:creationId xmlns="" xmlns:a16="http://schemas.microsoft.com/office/drawing/2014/main" id="{D5E43EDF-D073-4AC2-886C-A4845E3AE895}"/>
              </a:ext>
            </a:extLst>
          </p:cNvPr>
          <p:cNvSpPr/>
          <p:nvPr/>
        </p:nvSpPr>
        <p:spPr>
          <a:xfrm>
            <a:off x="9198723" y="3487179"/>
            <a:ext cx="1456296" cy="49379"/>
          </a:xfrm>
          <a:prstGeom prst="roundRect">
            <a:avLst>
              <a:gd name="adj" fmla="val 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xmlns="" id="{B523BBF4-1BC6-41B0-BDB7-4827A079CDAA}"/>
              </a:ext>
            </a:extLst>
          </p:cNvPr>
          <p:cNvCxnSpPr>
            <a:cxnSpLocks/>
          </p:cNvCxnSpPr>
          <p:nvPr/>
        </p:nvCxnSpPr>
        <p:spPr>
          <a:xfrm>
            <a:off x="2286821" y="4279754"/>
            <a:ext cx="0" cy="3575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xmlns="" id="{B523BBF4-1BC6-41B0-BDB7-4827A079CDAA}"/>
              </a:ext>
            </a:extLst>
          </p:cNvPr>
          <p:cNvCxnSpPr>
            <a:cxnSpLocks/>
          </p:cNvCxnSpPr>
          <p:nvPr/>
        </p:nvCxnSpPr>
        <p:spPr>
          <a:xfrm>
            <a:off x="7203995" y="4265293"/>
            <a:ext cx="0" cy="3630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94CAE93B-FF40-491B-83BF-74252A58F1BD}"/>
              </a:ext>
            </a:extLst>
          </p:cNvPr>
          <p:cNvSpPr txBox="1"/>
          <p:nvPr/>
        </p:nvSpPr>
        <p:spPr>
          <a:xfrm>
            <a:off x="805947" y="4320329"/>
            <a:ext cx="12028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+mj-lt"/>
              </a:rPr>
              <a:t>Октябрь 2017 г.</a:t>
            </a:r>
            <a:endParaRPr lang="ru-RU" sz="1100" dirty="0">
              <a:latin typeface="+mj-lt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94CAE93B-FF40-491B-83BF-74252A58F1BD}"/>
              </a:ext>
            </a:extLst>
          </p:cNvPr>
          <p:cNvSpPr txBox="1"/>
          <p:nvPr/>
        </p:nvSpPr>
        <p:spPr>
          <a:xfrm>
            <a:off x="2916640" y="4295346"/>
            <a:ext cx="12028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+mj-lt"/>
              </a:rPr>
              <a:t>Этап 1</a:t>
            </a:r>
            <a:endParaRPr lang="ru-RU" sz="1100" dirty="0">
              <a:latin typeface="+mj-lt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94CAE93B-FF40-491B-83BF-74252A58F1BD}"/>
              </a:ext>
            </a:extLst>
          </p:cNvPr>
          <p:cNvSpPr txBox="1"/>
          <p:nvPr/>
        </p:nvSpPr>
        <p:spPr>
          <a:xfrm>
            <a:off x="8821722" y="4820109"/>
            <a:ext cx="12028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+mj-lt"/>
              </a:rPr>
              <a:t>Октябрь 2019 г.</a:t>
            </a:r>
            <a:endParaRPr lang="ru-RU" sz="1100" dirty="0">
              <a:latin typeface="+mj-lt"/>
            </a:endParaRPr>
          </a:p>
        </p:txBody>
      </p:sp>
      <p:sp>
        <p:nvSpPr>
          <p:cNvPr id="78" name="Скругленный прямоугольник 8">
            <a:extLst>
              <a:ext uri="{FF2B5EF4-FFF2-40B4-BE49-F238E27FC236}">
                <a16:creationId xmlns="" xmlns:a16="http://schemas.microsoft.com/office/drawing/2014/main" id="{D5E43EDF-D073-4AC2-886C-A4845E3AE895}"/>
              </a:ext>
            </a:extLst>
          </p:cNvPr>
          <p:cNvSpPr/>
          <p:nvPr/>
        </p:nvSpPr>
        <p:spPr>
          <a:xfrm>
            <a:off x="836680" y="4271275"/>
            <a:ext cx="1378133" cy="45719"/>
          </a:xfrm>
          <a:prstGeom prst="roundRect">
            <a:avLst>
              <a:gd name="adj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xmlns="" id="{B523BBF4-1BC6-41B0-BDB7-4827A079CDAA}"/>
              </a:ext>
            </a:extLst>
          </p:cNvPr>
          <p:cNvCxnSpPr>
            <a:cxnSpLocks/>
          </p:cNvCxnSpPr>
          <p:nvPr/>
        </p:nvCxnSpPr>
        <p:spPr>
          <a:xfrm>
            <a:off x="2837161" y="4270821"/>
            <a:ext cx="0" cy="3575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Скругленный прямоугольник 8">
            <a:extLst>
              <a:ext uri="{FF2B5EF4-FFF2-40B4-BE49-F238E27FC236}">
                <a16:creationId xmlns="" xmlns:a16="http://schemas.microsoft.com/office/drawing/2014/main" id="{D5E43EDF-D073-4AC2-886C-A4845E3AE895}"/>
              </a:ext>
            </a:extLst>
          </p:cNvPr>
          <p:cNvSpPr/>
          <p:nvPr/>
        </p:nvSpPr>
        <p:spPr>
          <a:xfrm>
            <a:off x="2913477" y="4256895"/>
            <a:ext cx="1664753" cy="45719"/>
          </a:xfrm>
          <a:prstGeom prst="roundRect">
            <a:avLst>
              <a:gd name="adj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TextBox 81">
            <a:extLst>
              <a:ext uri="{FF2B5EF4-FFF2-40B4-BE49-F238E27FC236}">
                <a16:creationId xmlns="" xmlns:a16="http://schemas.microsoft.com/office/drawing/2014/main" id="{DEC069EA-32F8-4234-A765-DAF08E383307}"/>
              </a:ext>
            </a:extLst>
          </p:cNvPr>
          <p:cNvSpPr txBox="1"/>
          <p:nvPr/>
        </p:nvSpPr>
        <p:spPr>
          <a:xfrm>
            <a:off x="4422565" y="5159736"/>
            <a:ext cx="22972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Разработка </a:t>
            </a:r>
            <a:r>
              <a:rPr lang="ru-RU" sz="1200" dirty="0" smtClean="0"/>
              <a:t>РКД на опытный образец, типовых программ для контроллеров управления оборудованием СПД, типовой </a:t>
            </a:r>
            <a:r>
              <a:rPr lang="en-US" sz="1200" dirty="0" smtClean="0"/>
              <a:t>SCADA</a:t>
            </a:r>
            <a:endParaRPr lang="ru-RU" sz="1200" dirty="0"/>
          </a:p>
        </p:txBody>
      </p:sp>
      <p:sp>
        <p:nvSpPr>
          <p:cNvPr id="83" name="Скругленный прямоугольник 8">
            <a:extLst>
              <a:ext uri="{FF2B5EF4-FFF2-40B4-BE49-F238E27FC236}">
                <a16:creationId xmlns="" xmlns:a16="http://schemas.microsoft.com/office/drawing/2014/main" id="{D5E43EDF-D073-4AC2-886C-A4845E3AE895}"/>
              </a:ext>
            </a:extLst>
          </p:cNvPr>
          <p:cNvSpPr/>
          <p:nvPr/>
        </p:nvSpPr>
        <p:spPr>
          <a:xfrm>
            <a:off x="4468698" y="5069997"/>
            <a:ext cx="2052586" cy="45719"/>
          </a:xfrm>
          <a:prstGeom prst="roundRect">
            <a:avLst>
              <a:gd name="adj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TextBox 83">
            <a:extLst>
              <a:ext uri="{FF2B5EF4-FFF2-40B4-BE49-F238E27FC236}">
                <a16:creationId xmlns="" xmlns:a16="http://schemas.microsoft.com/office/drawing/2014/main" id="{94CAE93B-FF40-491B-83BF-74252A58F1BD}"/>
              </a:ext>
            </a:extLst>
          </p:cNvPr>
          <p:cNvSpPr txBox="1"/>
          <p:nvPr/>
        </p:nvSpPr>
        <p:spPr>
          <a:xfrm>
            <a:off x="4468698" y="4810973"/>
            <a:ext cx="12028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+mj-lt"/>
              </a:rPr>
              <a:t>Этап 2</a:t>
            </a:r>
            <a:endParaRPr lang="ru-RU" sz="1100" dirty="0">
              <a:latin typeface="+mj-lt"/>
            </a:endParaRPr>
          </a:p>
        </p:txBody>
      </p:sp>
      <p:cxnSp>
        <p:nvCxnSpPr>
          <p:cNvPr id="85" name="Прямая соединительная линия 84">
            <a:extLst>
              <a:ext uri="{FF2B5EF4-FFF2-40B4-BE49-F238E27FC236}">
                <a16:creationId xmlns:a16="http://schemas.microsoft.com/office/drawing/2014/main" xmlns="" id="{B523BBF4-1BC6-41B0-BDB7-4827A079CDAA}"/>
              </a:ext>
            </a:extLst>
          </p:cNvPr>
          <p:cNvCxnSpPr>
            <a:cxnSpLocks/>
          </p:cNvCxnSpPr>
          <p:nvPr/>
        </p:nvCxnSpPr>
        <p:spPr>
          <a:xfrm>
            <a:off x="4413886" y="4763003"/>
            <a:ext cx="0" cy="3575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>
            <a:extLst>
              <a:ext uri="{FF2B5EF4-FFF2-40B4-BE49-F238E27FC236}">
                <a16:creationId xmlns:a16="http://schemas.microsoft.com/office/drawing/2014/main" xmlns="" id="{B523BBF4-1BC6-41B0-BDB7-4827A079CDAA}"/>
              </a:ext>
            </a:extLst>
          </p:cNvPr>
          <p:cNvCxnSpPr>
            <a:cxnSpLocks/>
          </p:cNvCxnSpPr>
          <p:nvPr/>
        </p:nvCxnSpPr>
        <p:spPr>
          <a:xfrm>
            <a:off x="768995" y="4758890"/>
            <a:ext cx="0" cy="3575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>
            <a:extLst>
              <a:ext uri="{FF2B5EF4-FFF2-40B4-BE49-F238E27FC236}">
                <a16:creationId xmlns:a16="http://schemas.microsoft.com/office/drawing/2014/main" xmlns="" id="{B523BBF4-1BC6-41B0-BDB7-4827A079CDAA}"/>
              </a:ext>
            </a:extLst>
          </p:cNvPr>
          <p:cNvCxnSpPr>
            <a:cxnSpLocks/>
          </p:cNvCxnSpPr>
          <p:nvPr/>
        </p:nvCxnSpPr>
        <p:spPr>
          <a:xfrm>
            <a:off x="9121923" y="3487179"/>
            <a:ext cx="0" cy="11673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>
            <a:extLst>
              <a:ext uri="{FF2B5EF4-FFF2-40B4-BE49-F238E27FC236}">
                <a16:creationId xmlns:a16="http://schemas.microsoft.com/office/drawing/2014/main" xmlns="" id="{B523BBF4-1BC6-41B0-BDB7-4827A079CDAA}"/>
              </a:ext>
            </a:extLst>
          </p:cNvPr>
          <p:cNvCxnSpPr>
            <a:cxnSpLocks/>
          </p:cNvCxnSpPr>
          <p:nvPr/>
        </p:nvCxnSpPr>
        <p:spPr>
          <a:xfrm>
            <a:off x="8617867" y="4736899"/>
            <a:ext cx="0" cy="3795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="" xmlns:a16="http://schemas.microsoft.com/office/drawing/2014/main" id="{94CAE93B-FF40-491B-83BF-74252A58F1BD}"/>
              </a:ext>
            </a:extLst>
          </p:cNvPr>
          <p:cNvSpPr txBox="1"/>
          <p:nvPr/>
        </p:nvSpPr>
        <p:spPr>
          <a:xfrm>
            <a:off x="7376769" y="4806860"/>
            <a:ext cx="12028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+mj-lt"/>
              </a:rPr>
              <a:t>Сентябрь 2019 г.</a:t>
            </a:r>
            <a:endParaRPr lang="ru-RU" sz="1100" dirty="0">
              <a:latin typeface="+mj-lt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="" xmlns:a16="http://schemas.microsoft.com/office/drawing/2014/main" id="{94CAE93B-FF40-491B-83BF-74252A58F1BD}"/>
              </a:ext>
            </a:extLst>
          </p:cNvPr>
          <p:cNvSpPr txBox="1"/>
          <p:nvPr/>
        </p:nvSpPr>
        <p:spPr>
          <a:xfrm>
            <a:off x="9189078" y="3537242"/>
            <a:ext cx="12028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+mj-lt"/>
              </a:rPr>
              <a:t>ноябрь 2019 г.</a:t>
            </a:r>
            <a:endParaRPr lang="ru-RU" sz="1100" dirty="0">
              <a:latin typeface="+mj-lt"/>
            </a:endParaRPr>
          </a:p>
        </p:txBody>
      </p:sp>
      <p:cxnSp>
        <p:nvCxnSpPr>
          <p:cNvPr id="93" name="Прямая соединительная линия 92">
            <a:extLst>
              <a:ext uri="{FF2B5EF4-FFF2-40B4-BE49-F238E27FC236}">
                <a16:creationId xmlns:a16="http://schemas.microsoft.com/office/drawing/2014/main" xmlns="" id="{B523BBF4-1BC6-41B0-BDB7-4827A079CDAA}"/>
              </a:ext>
            </a:extLst>
          </p:cNvPr>
          <p:cNvCxnSpPr>
            <a:cxnSpLocks/>
          </p:cNvCxnSpPr>
          <p:nvPr/>
        </p:nvCxnSpPr>
        <p:spPr>
          <a:xfrm>
            <a:off x="9697987" y="4274226"/>
            <a:ext cx="0" cy="3630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>
            <a:extLst>
              <a:ext uri="{FF2B5EF4-FFF2-40B4-BE49-F238E27FC236}">
                <a16:creationId xmlns:a16="http://schemas.microsoft.com/office/drawing/2014/main" xmlns="" id="{B523BBF4-1BC6-41B0-BDB7-4827A079CDAA}"/>
              </a:ext>
            </a:extLst>
          </p:cNvPr>
          <p:cNvCxnSpPr>
            <a:cxnSpLocks/>
          </p:cNvCxnSpPr>
          <p:nvPr/>
        </p:nvCxnSpPr>
        <p:spPr>
          <a:xfrm>
            <a:off x="8785169" y="4736175"/>
            <a:ext cx="0" cy="3795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199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 создании отечественной системы управления СПД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Система управления СПД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0"/>
          <a:stretch/>
        </p:blipFill>
        <p:spPr bwMode="auto">
          <a:xfrm>
            <a:off x="264939" y="909513"/>
            <a:ext cx="5328592" cy="569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4FCEE23-5A3D-5340-9620-3A1F216C5C6A}"/>
              </a:ext>
            </a:extLst>
          </p:cNvPr>
          <p:cNvSpPr txBox="1"/>
          <p:nvPr/>
        </p:nvSpPr>
        <p:spPr>
          <a:xfrm>
            <a:off x="5809555" y="1133476"/>
            <a:ext cx="518457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1500" dirty="0" smtClean="0"/>
              <a:t>Предназначена </a:t>
            </a:r>
            <a:r>
              <a:rPr lang="ru-RU" sz="1500" dirty="0"/>
              <a:t>для управления добычей на шельфовых месторождениях и контроля всех технологических </a:t>
            </a:r>
            <a:r>
              <a:rPr lang="ru-RU" sz="1500" dirty="0" smtClean="0"/>
              <a:t>процессов.</a:t>
            </a:r>
            <a:endParaRPr lang="en-US" sz="1500" dirty="0" smtClean="0"/>
          </a:p>
          <a:p>
            <a:pPr algn="just">
              <a:lnSpc>
                <a:spcPct val="120000"/>
              </a:lnSpc>
            </a:pPr>
            <a:endParaRPr lang="ru-RU" sz="1500" dirty="0" smtClean="0"/>
          </a:p>
          <a:p>
            <a:pPr>
              <a:lnSpc>
                <a:spcPct val="120000"/>
              </a:lnSpc>
            </a:pPr>
            <a:r>
              <a:rPr lang="ru-RU" sz="1500" b="1" dirty="0"/>
              <a:t>Функции:</a:t>
            </a:r>
          </a:p>
          <a:p>
            <a:pPr marL="285750" indent="-285750" algn="just">
              <a:lnSpc>
                <a:spcPct val="120000"/>
              </a:lnSpc>
              <a:buFont typeface="Arial" pitchFamily="34" charset="0"/>
              <a:buChar char="•"/>
            </a:pPr>
            <a:r>
              <a:rPr lang="ru-RU" sz="1500" dirty="0" smtClean="0"/>
              <a:t>Регистрация </a:t>
            </a:r>
            <a:r>
              <a:rPr lang="ru-RU" sz="1500" dirty="0"/>
              <a:t>и обработка данных подводного контрольно-измерительного оборудования;</a:t>
            </a:r>
          </a:p>
          <a:p>
            <a:pPr marL="285750" indent="-285750" algn="just">
              <a:lnSpc>
                <a:spcPct val="120000"/>
              </a:lnSpc>
              <a:buFont typeface="Arial" pitchFamily="34" charset="0"/>
              <a:buChar char="•"/>
            </a:pPr>
            <a:r>
              <a:rPr lang="ru-RU" sz="1500" dirty="0" smtClean="0"/>
              <a:t>Передача </a:t>
            </a:r>
            <a:r>
              <a:rPr lang="ru-RU" sz="1500" dirty="0"/>
              <a:t>данных между подводным и надводным оборудованием;</a:t>
            </a:r>
          </a:p>
          <a:p>
            <a:pPr marL="285750" indent="-285750" algn="just">
              <a:lnSpc>
                <a:spcPct val="120000"/>
              </a:lnSpc>
              <a:buFont typeface="Arial" pitchFamily="34" charset="0"/>
              <a:buChar char="•"/>
            </a:pPr>
            <a:r>
              <a:rPr lang="ru-RU" sz="1500" dirty="0" smtClean="0"/>
              <a:t>Управление </a:t>
            </a:r>
            <a:r>
              <a:rPr lang="ru-RU" sz="1500" dirty="0"/>
              <a:t>по команде оператора задвижками, кранами и дросселями подводной фонтанной арматуры и манифольда.</a:t>
            </a:r>
            <a:endParaRPr lang="en-US" sz="1500" dirty="0"/>
          </a:p>
          <a:p>
            <a:pPr>
              <a:lnSpc>
                <a:spcPct val="120000"/>
              </a:lnSpc>
            </a:pPr>
            <a:endParaRPr lang="ru-RU" sz="1500" dirty="0"/>
          </a:p>
          <a:p>
            <a:pPr>
              <a:lnSpc>
                <a:spcPct val="120000"/>
              </a:lnSpc>
            </a:pPr>
            <a:r>
              <a:rPr lang="ru-RU" sz="1500" b="1" dirty="0"/>
              <a:t>Основные характеристики СУ СПД</a:t>
            </a:r>
            <a:r>
              <a:rPr lang="ru-RU" sz="1500" b="1" dirty="0" smtClean="0"/>
              <a:t>:</a:t>
            </a:r>
            <a:endParaRPr lang="ru-RU" sz="1500" b="1" dirty="0"/>
          </a:p>
          <a:p>
            <a:pPr marL="285750" indent="-285750">
              <a:lnSpc>
                <a:spcPct val="120000"/>
              </a:lnSpc>
              <a:buFont typeface="Arial" pitchFamily="34" charset="0"/>
              <a:buChar char="•"/>
            </a:pPr>
            <a:r>
              <a:rPr lang="ru-RU" sz="1500" dirty="0"/>
              <a:t>Глубина установки подводного </a:t>
            </a:r>
            <a:r>
              <a:rPr lang="ru-RU" sz="1500" dirty="0" smtClean="0"/>
              <a:t>оборудования - до </a:t>
            </a:r>
            <a:r>
              <a:rPr lang="ru-RU" sz="1500" dirty="0"/>
              <a:t>500 </a:t>
            </a:r>
            <a:r>
              <a:rPr lang="ru-RU" sz="1500" dirty="0" smtClean="0"/>
              <a:t>м;</a:t>
            </a:r>
            <a:endParaRPr lang="ru-RU" sz="1500" dirty="0"/>
          </a:p>
          <a:p>
            <a:pPr marL="285750" indent="-285750">
              <a:lnSpc>
                <a:spcPct val="120000"/>
              </a:lnSpc>
              <a:buFont typeface="Arial" pitchFamily="34" charset="0"/>
              <a:buChar char="•"/>
            </a:pPr>
            <a:r>
              <a:rPr lang="ru-RU" sz="1500" dirty="0"/>
              <a:t>Расчетный срок </a:t>
            </a:r>
            <a:r>
              <a:rPr lang="ru-RU" sz="1500" dirty="0" smtClean="0"/>
              <a:t>эксплуатации - 30 лет;</a:t>
            </a:r>
            <a:endParaRPr lang="ru-RU" sz="1500" dirty="0"/>
          </a:p>
          <a:p>
            <a:pPr marL="285750" indent="-285750">
              <a:lnSpc>
                <a:spcPct val="120000"/>
              </a:lnSpc>
              <a:buFont typeface="Arial" pitchFamily="34" charset="0"/>
              <a:buChar char="•"/>
            </a:pPr>
            <a:r>
              <a:rPr lang="ru-RU" sz="1500" dirty="0"/>
              <a:t>Максимальное количество </a:t>
            </a:r>
            <a:r>
              <a:rPr lang="ru-RU" sz="1500" dirty="0" smtClean="0"/>
              <a:t>подключаемых ПМУ -  48 </a:t>
            </a:r>
            <a:r>
              <a:rPr lang="ru-RU" sz="1500" dirty="0"/>
              <a:t>шт</a:t>
            </a:r>
            <a:r>
              <a:rPr lang="ru-RU" sz="1500" dirty="0" smtClean="0"/>
              <a:t>.;</a:t>
            </a:r>
            <a:endParaRPr lang="ru-RU" sz="1500" dirty="0"/>
          </a:p>
          <a:p>
            <a:pPr marL="285750" indent="-285750">
              <a:lnSpc>
                <a:spcPct val="120000"/>
              </a:lnSpc>
              <a:buFont typeface="Arial" pitchFamily="34" charset="0"/>
              <a:buChar char="•"/>
            </a:pPr>
            <a:r>
              <a:rPr lang="ru-RU" sz="1500" dirty="0"/>
              <a:t>Максимальное удаление от </a:t>
            </a:r>
            <a:r>
              <a:rPr lang="ru-RU" sz="1500" dirty="0" smtClean="0"/>
              <a:t>берега - 70 </a:t>
            </a:r>
            <a:r>
              <a:rPr lang="ru-RU" sz="1500" dirty="0"/>
              <a:t>км</a:t>
            </a:r>
            <a:r>
              <a:rPr lang="ru-RU" sz="15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65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 создании отечественной системы управления СПД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Рабочая станция оператора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809555" y="1286041"/>
            <a:ext cx="46085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3538" algn="just">
              <a:lnSpc>
                <a:spcPct val="150000"/>
              </a:lnSpc>
            </a:pPr>
            <a:r>
              <a:rPr lang="ru-RU" sz="1600" dirty="0" smtClean="0"/>
              <a:t>Предназначена для отображения текущего состояния СПД оператору в виде мнемосхем, выдачи команд оператором СПД и выполнения технологических работ.</a:t>
            </a:r>
          </a:p>
          <a:p>
            <a:pPr lvl="0" indent="363538" algn="just">
              <a:lnSpc>
                <a:spcPct val="150000"/>
              </a:lnSpc>
            </a:pPr>
            <a:r>
              <a:rPr lang="ru-RU" sz="1600" dirty="0" smtClean="0"/>
              <a:t>Промышленный компьютер РСО построен на основе процессорного модуля МП 210 (на базе процессора </a:t>
            </a:r>
            <a:r>
              <a:rPr lang="en-US" sz="1600" dirty="0" smtClean="0"/>
              <a:t>Intel Atom E3845).</a:t>
            </a:r>
            <a:endParaRPr lang="ru-RU" sz="1600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31" y="1125538"/>
            <a:ext cx="5512887" cy="5611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063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n w="0"/>
              </a:rPr>
              <a:t>О ходе работ по выполнению ОКР «Системы управления СПД»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Наземный модуль управления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297387" y="1086515"/>
            <a:ext cx="63367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3538" algn="just">
              <a:lnSpc>
                <a:spcPct val="150000"/>
              </a:lnSpc>
            </a:pPr>
            <a:r>
              <a:rPr lang="ru-RU" sz="1600" dirty="0" smtClean="0"/>
              <a:t>Предназначен </a:t>
            </a:r>
            <a:r>
              <a:rPr lang="ru-RU" sz="1600" dirty="0"/>
              <a:t>для </a:t>
            </a:r>
            <a:r>
              <a:rPr lang="ru-RU" sz="1600" dirty="0" smtClean="0"/>
              <a:t>контроля состояния датчиков ФА, манифольда, ПМУ, </a:t>
            </a:r>
            <a:r>
              <a:rPr lang="ru-RU" sz="1600" dirty="0"/>
              <a:t>НМОГП</a:t>
            </a:r>
            <a:r>
              <a:rPr lang="ru-RU" sz="1600" dirty="0" smtClean="0"/>
              <a:t>, НМОБП и НМОЭП, </a:t>
            </a:r>
            <a:r>
              <a:rPr lang="ru-RU" sz="1600" dirty="0"/>
              <a:t>хранения информации с датчиков, передачи в ПМУ выданных оператором СПД команд </a:t>
            </a:r>
            <a:r>
              <a:rPr lang="ru-RU" sz="1600" dirty="0" smtClean="0"/>
              <a:t>управления, </a:t>
            </a:r>
            <a:r>
              <a:rPr lang="ru-RU" sz="1600" dirty="0"/>
              <a:t>передачи информации о состоянии </a:t>
            </a:r>
            <a:r>
              <a:rPr lang="ru-RU" sz="1600" dirty="0" smtClean="0"/>
              <a:t>датчиков на рабочую станцию оператора (РСО).</a:t>
            </a:r>
          </a:p>
          <a:p>
            <a:pPr lvl="0" indent="363538" algn="just">
              <a:lnSpc>
                <a:spcPct val="150000"/>
              </a:lnSpc>
            </a:pPr>
            <a:endParaRPr lang="ru-RU" sz="1600" dirty="0"/>
          </a:p>
          <a:p>
            <a:pPr algn="just">
              <a:lnSpc>
                <a:spcPct val="150000"/>
              </a:lnSpc>
            </a:pPr>
            <a:r>
              <a:rPr lang="ru-RU" sz="1600" b="1" dirty="0"/>
              <a:t>Характеристики</a:t>
            </a:r>
            <a:r>
              <a:rPr lang="ru-RU" sz="1600" b="1" dirty="0" smtClean="0"/>
              <a:t>:</a:t>
            </a:r>
            <a:endParaRPr lang="ru-RU" sz="1600" dirty="0"/>
          </a:p>
          <a:p>
            <a:pPr marL="266700" indent="-2667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600" dirty="0" smtClean="0"/>
              <a:t>Однократно </a:t>
            </a:r>
            <a:r>
              <a:rPr lang="ru-RU" sz="1600" dirty="0"/>
              <a:t>резервированный процессорный</a:t>
            </a:r>
            <a:r>
              <a:rPr lang="en-US" sz="1600" dirty="0"/>
              <a:t> </a:t>
            </a:r>
            <a:r>
              <a:rPr lang="ru-RU" sz="1600" dirty="0"/>
              <a:t>модуль МП 100 на основе процессора </a:t>
            </a:r>
            <a:r>
              <a:rPr lang="en-US" sz="1600" dirty="0" smtClean="0"/>
              <a:t>PowerPC</a:t>
            </a:r>
            <a:r>
              <a:rPr lang="ru-RU" sz="1600" dirty="0" smtClean="0"/>
              <a:t>;</a:t>
            </a:r>
            <a:endParaRPr lang="ru-RU" sz="1600" dirty="0"/>
          </a:p>
          <a:p>
            <a:pPr marL="266700" indent="-2667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600" dirty="0" smtClean="0"/>
              <a:t>Однократно </a:t>
            </a:r>
            <a:r>
              <a:rPr lang="ru-RU" sz="1600" dirty="0"/>
              <a:t>резервированный архивный сервер</a:t>
            </a:r>
            <a:r>
              <a:rPr lang="en-US" sz="1600" dirty="0"/>
              <a:t> c</a:t>
            </a:r>
            <a:r>
              <a:rPr lang="ru-RU" sz="1600" dirty="0"/>
              <a:t> процессорным модулем МП 200 на основе процессора </a:t>
            </a:r>
            <a:r>
              <a:rPr lang="en-US" sz="1600" dirty="0"/>
              <a:t>Intel </a:t>
            </a:r>
            <a:r>
              <a:rPr lang="en-US" sz="1600" dirty="0" smtClean="0"/>
              <a:t>Atom</a:t>
            </a:r>
            <a:r>
              <a:rPr lang="ru-RU" sz="1600" dirty="0" smtClean="0"/>
              <a:t>;</a:t>
            </a:r>
            <a:endParaRPr lang="en-US" sz="1600" dirty="0"/>
          </a:p>
          <a:p>
            <a:pPr marL="266700" indent="-2667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600" dirty="0"/>
              <a:t>Выполнен в двух 19</a:t>
            </a:r>
            <a:r>
              <a:rPr lang="en-US" sz="1600" dirty="0"/>
              <a:t>” </a:t>
            </a:r>
            <a:r>
              <a:rPr lang="ru-RU" sz="1600" dirty="0" smtClean="0"/>
              <a:t>стойках.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87" y="981522"/>
            <a:ext cx="2314571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035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n w="0"/>
              </a:rPr>
              <a:t>О ходе работ по выполнению ОКР «Системы управления СПД»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Наземный модуль обеспечения гидравлического питания</a:t>
            </a:r>
          </a:p>
        </p:txBody>
      </p:sp>
      <p:pic>
        <p:nvPicPr>
          <p:cNvPr id="4" name="Picture 2" descr="F:\Пользователи\Гусев К.Ю\Газпром\Документы СУ СПД\2019-06-13 - фото КНГ\IMG_62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47" y="1701602"/>
            <a:ext cx="4129987" cy="309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801443" y="1485578"/>
            <a:ext cx="60486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8288" algn="just">
              <a:lnSpc>
                <a:spcPct val="150000"/>
              </a:lnSpc>
            </a:pPr>
            <a:r>
              <a:rPr lang="ru-RU" sz="1600" dirty="0" smtClean="0"/>
              <a:t>Предназначен для подачи гидравлического давления на ПМУ.</a:t>
            </a:r>
          </a:p>
          <a:p>
            <a:pPr indent="268288" algn="just">
              <a:lnSpc>
                <a:spcPct val="150000"/>
              </a:lnSpc>
            </a:pPr>
            <a:endParaRPr lang="ru-RU" sz="1600" dirty="0" smtClean="0"/>
          </a:p>
          <a:p>
            <a:pPr algn="just">
              <a:lnSpc>
                <a:spcPct val="150000"/>
              </a:lnSpc>
            </a:pPr>
            <a:r>
              <a:rPr lang="ru-RU" sz="1600" b="1" dirty="0" smtClean="0"/>
              <a:t>Характеристики:</a:t>
            </a:r>
            <a:endParaRPr lang="ru-RU" sz="1600" dirty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600" dirty="0" smtClean="0"/>
              <a:t>Потребляемая мощность, </a:t>
            </a:r>
            <a:r>
              <a:rPr lang="ru-RU" sz="1600" dirty="0"/>
              <a:t>не более </a:t>
            </a:r>
            <a:r>
              <a:rPr lang="ru-RU" sz="1600" dirty="0" smtClean="0"/>
              <a:t>30 кВт;</a:t>
            </a:r>
            <a:endParaRPr lang="ru-RU" sz="1600" dirty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600" dirty="0"/>
              <a:t>Габаритные размеры </a:t>
            </a:r>
            <a:r>
              <a:rPr lang="ru-RU" sz="1600" dirty="0" smtClean="0"/>
              <a:t>– </a:t>
            </a:r>
            <a:r>
              <a:rPr lang="ru-RU" sz="1600" dirty="0"/>
              <a:t>2700х2700х2000 </a:t>
            </a:r>
            <a:r>
              <a:rPr lang="ru-RU" sz="1600" dirty="0" smtClean="0"/>
              <a:t>мм;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600" dirty="0" smtClean="0"/>
              <a:t>Давление в линиях высокого давления – 69 МПа;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600" dirty="0" smtClean="0"/>
              <a:t>Давление в линиях низкого давления – 34,5 МПа;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600" dirty="0" err="1" smtClean="0"/>
              <a:t>Всеклиматическое</a:t>
            </a:r>
            <a:r>
              <a:rPr lang="ru-RU" sz="1600" dirty="0" smtClean="0"/>
              <a:t> исполнение.</a:t>
            </a:r>
          </a:p>
          <a:p>
            <a:pPr>
              <a:lnSpc>
                <a:spcPct val="150000"/>
              </a:lnSpc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00735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n w="0"/>
              </a:rPr>
              <a:t>О ходе работ по выполнению ОКР «Системы управления СПД»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Наземный модуль обеспечения питания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EC069EA-32F8-4234-A765-DAF08E383307}"/>
              </a:ext>
            </a:extLst>
          </p:cNvPr>
          <p:cNvSpPr txBox="1"/>
          <p:nvPr/>
        </p:nvSpPr>
        <p:spPr>
          <a:xfrm>
            <a:off x="6138390" y="1053530"/>
            <a:ext cx="4752528" cy="530914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400"/>
            </a:lvl1pPr>
          </a:lstStyle>
          <a:p>
            <a:pPr algn="just">
              <a:lnSpc>
                <a:spcPts val="2700"/>
              </a:lnSpc>
            </a:pPr>
            <a:r>
              <a:rPr lang="ru-RU" sz="1600" dirty="0"/>
              <a:t>П</a:t>
            </a:r>
            <a:r>
              <a:rPr lang="ru-RU" sz="1600" dirty="0" smtClean="0"/>
              <a:t>редназначен </a:t>
            </a:r>
            <a:r>
              <a:rPr lang="ru-RU" sz="1600" dirty="0"/>
              <a:t>для обеспечения системы управления бесперебойным питанием</a:t>
            </a:r>
            <a:r>
              <a:rPr lang="ru-RU" sz="1600" dirty="0" smtClean="0"/>
              <a:t>.</a:t>
            </a:r>
          </a:p>
          <a:p>
            <a:pPr>
              <a:lnSpc>
                <a:spcPts val="2700"/>
              </a:lnSpc>
            </a:pPr>
            <a:r>
              <a:rPr lang="ru-RU" sz="1600" b="1" dirty="0" smtClean="0"/>
              <a:t>Характеристики</a:t>
            </a:r>
            <a:r>
              <a:rPr lang="ru-RU" sz="1600" b="1" dirty="0"/>
              <a:t>:</a:t>
            </a:r>
          </a:p>
          <a:p>
            <a:pPr marL="285750" indent="-285750">
              <a:lnSpc>
                <a:spcPts val="2700"/>
              </a:lnSpc>
              <a:buFont typeface="Arial" pitchFamily="34" charset="0"/>
              <a:buChar char="•"/>
            </a:pPr>
            <a:r>
              <a:rPr lang="ru-RU" sz="1600" dirty="0"/>
              <a:t>Выходная мощность – до 120 </a:t>
            </a:r>
            <a:r>
              <a:rPr lang="ru-RU" sz="1600" dirty="0" smtClean="0"/>
              <a:t>кВт;</a:t>
            </a:r>
            <a:endParaRPr lang="ru-RU" sz="1600" dirty="0"/>
          </a:p>
          <a:p>
            <a:pPr marL="285750" indent="-285750">
              <a:lnSpc>
                <a:spcPts val="2700"/>
              </a:lnSpc>
              <a:buFont typeface="Arial" pitchFamily="34" charset="0"/>
              <a:buChar char="•"/>
            </a:pPr>
            <a:r>
              <a:rPr lang="ru-RU" sz="1600" dirty="0"/>
              <a:t>Напряжение входного тока – 380 В, 50 </a:t>
            </a:r>
            <a:r>
              <a:rPr lang="ru-RU" sz="1600" dirty="0" smtClean="0"/>
              <a:t>Гц;</a:t>
            </a:r>
            <a:endParaRPr lang="ru-RU" sz="1600" dirty="0"/>
          </a:p>
          <a:p>
            <a:pPr marL="285750" indent="-285750">
              <a:lnSpc>
                <a:spcPts val="2700"/>
              </a:lnSpc>
              <a:buFont typeface="Arial" pitchFamily="34" charset="0"/>
              <a:buChar char="•"/>
            </a:pPr>
            <a:r>
              <a:rPr lang="ru-RU" sz="1600" dirty="0"/>
              <a:t>Напряжение выходного тока – 216 В постоянного тока, 220 В 50 Гц переменного </a:t>
            </a:r>
            <a:r>
              <a:rPr lang="ru-RU" sz="1600" dirty="0" smtClean="0"/>
              <a:t>тока;</a:t>
            </a:r>
            <a:endParaRPr lang="ru-RU" sz="1600" dirty="0"/>
          </a:p>
          <a:p>
            <a:pPr marL="285750" indent="-285750">
              <a:lnSpc>
                <a:spcPts val="2700"/>
              </a:lnSpc>
              <a:buFont typeface="Arial" pitchFamily="34" charset="0"/>
              <a:buChar char="•"/>
            </a:pPr>
            <a:r>
              <a:rPr lang="ru-RU" sz="1600" dirty="0"/>
              <a:t>Время работы – не менее 60 </a:t>
            </a:r>
            <a:r>
              <a:rPr lang="ru-RU" sz="1600" dirty="0" smtClean="0"/>
              <a:t>мин.;</a:t>
            </a:r>
          </a:p>
          <a:p>
            <a:pPr marL="285750" indent="-285750">
              <a:lnSpc>
                <a:spcPts val="2700"/>
              </a:lnSpc>
              <a:buFont typeface="Arial" pitchFamily="34" charset="0"/>
              <a:buChar char="•"/>
            </a:pPr>
            <a:r>
              <a:rPr lang="ru-RU" sz="1600" dirty="0" smtClean="0"/>
              <a:t>Замер более 300 параметров:</a:t>
            </a:r>
          </a:p>
          <a:p>
            <a:pPr>
              <a:lnSpc>
                <a:spcPts val="2700"/>
              </a:lnSpc>
            </a:pPr>
            <a:r>
              <a:rPr lang="ru-RU" sz="1600" dirty="0" smtClean="0"/>
              <a:t>       -     условий окружающей среды</a:t>
            </a:r>
          </a:p>
          <a:p>
            <a:pPr>
              <a:lnSpc>
                <a:spcPts val="2700"/>
              </a:lnSpc>
            </a:pPr>
            <a:r>
              <a:rPr lang="ru-RU" sz="1600" dirty="0" smtClean="0"/>
              <a:t>       -     напряжения сети, тока нагрузки</a:t>
            </a:r>
          </a:p>
          <a:p>
            <a:pPr>
              <a:lnSpc>
                <a:spcPts val="2700"/>
              </a:lnSpc>
            </a:pPr>
            <a:r>
              <a:rPr lang="ru-RU" sz="1600" dirty="0"/>
              <a:t> </a:t>
            </a:r>
            <a:r>
              <a:rPr lang="ru-RU" sz="1600" dirty="0" smtClean="0"/>
              <a:t>      -     остаточного напряжения  батарей и </a:t>
            </a:r>
            <a:r>
              <a:rPr lang="ru-RU" sz="1600" dirty="0"/>
              <a:t>ресурса </a:t>
            </a:r>
            <a:r>
              <a:rPr lang="ru-RU" sz="1600" dirty="0" smtClean="0"/>
              <a:t>;</a:t>
            </a:r>
          </a:p>
          <a:p>
            <a:pPr marL="285750" indent="-285750">
              <a:lnSpc>
                <a:spcPts val="2700"/>
              </a:lnSpc>
              <a:buFont typeface="Arial" pitchFamily="34" charset="0"/>
              <a:buChar char="•"/>
            </a:pPr>
            <a:r>
              <a:rPr lang="ru-RU" sz="1600" dirty="0" smtClean="0">
                <a:cs typeface="Arial" pitchFamily="34" charset="0"/>
              </a:rPr>
              <a:t>Встроенная интеллектуальная система прогнозирования состояния.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endParaRPr lang="ru-RU" sz="1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4" r="11950"/>
          <a:stretch/>
        </p:blipFill>
        <p:spPr bwMode="auto">
          <a:xfrm>
            <a:off x="120923" y="1619871"/>
            <a:ext cx="5854313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271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n w="0"/>
              </a:rPr>
              <a:t>О ходе работ по выполнению ОКР «Системы управления СПД»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Подводный модуль управления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EC069EA-32F8-4234-A765-DAF08E383307}"/>
              </a:ext>
            </a:extLst>
          </p:cNvPr>
          <p:cNvSpPr txBox="1"/>
          <p:nvPr/>
        </p:nvSpPr>
        <p:spPr>
          <a:xfrm>
            <a:off x="4441403" y="912273"/>
            <a:ext cx="6408712" cy="536557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400"/>
            </a:lvl1pPr>
          </a:lstStyle>
          <a:p>
            <a:pPr algn="just">
              <a:lnSpc>
                <a:spcPct val="150000"/>
              </a:lnSpc>
            </a:pPr>
            <a:r>
              <a:rPr lang="ru-RU" sz="1600" dirty="0"/>
              <a:t>Предназначен для подачи и сброса управляющего давления с приводов задвижек и кранов фонтанной арматуры или </a:t>
            </a:r>
            <a:r>
              <a:rPr lang="ru-RU" sz="1600" dirty="0" err="1"/>
              <a:t>манифольда</a:t>
            </a:r>
            <a:r>
              <a:rPr lang="ru-RU" sz="1600" dirty="0"/>
              <a:t> по команде с панели оператора СУ </a:t>
            </a:r>
            <a:r>
              <a:rPr lang="ru-RU" sz="1600" dirty="0" smtClean="0"/>
              <a:t>СПД, </a:t>
            </a:r>
            <a:r>
              <a:rPr lang="ru-RU" sz="1600" dirty="0"/>
              <a:t>а также сбора и передачи данных с датчиков, установленных как в ПМУ, так и на фонтанной арматуре или </a:t>
            </a:r>
            <a:r>
              <a:rPr lang="ru-RU" sz="1600" dirty="0" err="1"/>
              <a:t>манифольде</a:t>
            </a:r>
            <a:r>
              <a:rPr lang="ru-RU" sz="1600" dirty="0"/>
              <a:t>.</a:t>
            </a:r>
          </a:p>
          <a:p>
            <a:pPr algn="just">
              <a:lnSpc>
                <a:spcPct val="150000"/>
              </a:lnSpc>
              <a:spcBef>
                <a:spcPts val="750"/>
              </a:spcBef>
            </a:pPr>
            <a:r>
              <a:rPr lang="ru-RU" sz="1600" b="1" dirty="0"/>
              <a:t>Характеристики: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/>
              <a:t>Расчетная глубина установки – 500 м;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/>
              <a:t>Количество гидравлических линий – 24 шт.;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/>
              <a:t>Рабочее давление в линиях:</a:t>
            </a:r>
          </a:p>
          <a:p>
            <a:pPr marL="450000">
              <a:lnSpc>
                <a:spcPct val="150000"/>
              </a:lnSpc>
            </a:pPr>
            <a:r>
              <a:rPr lang="ru-RU" sz="1600" dirty="0"/>
              <a:t>высокого давления – 69 Мпа;</a:t>
            </a:r>
          </a:p>
          <a:p>
            <a:pPr marL="450000">
              <a:lnSpc>
                <a:spcPct val="150000"/>
              </a:lnSpc>
            </a:pPr>
            <a:r>
              <a:rPr lang="ru-RU" sz="1600" dirty="0"/>
              <a:t>низкого давления – 34,5 МПа;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/>
              <a:t>Потребляемая мощность, не более – 1,1 КВт;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/>
              <a:t>Габаритные размеры: Ø1150х2300 мм;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/>
              <a:t>Масса: 4800 кг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707" y="1053530"/>
            <a:ext cx="2448272" cy="5697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333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НПЦАП - Лист с заголовком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НПЦАП - Лист с заголовком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НПЦАП - Титульный лист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НПЦАП - Титульный лист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 НПЦАП</Template>
  <TotalTime>8845</TotalTime>
  <Words>1654</Words>
  <Application>Microsoft Office PowerPoint</Application>
  <PresentationFormat>Произвольный</PresentationFormat>
  <Paragraphs>240</Paragraphs>
  <Slides>21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НПЦАП - Лист с заголовком</vt:lpstr>
      <vt:lpstr>1_НПЦАП - Лист с заголовком</vt:lpstr>
      <vt:lpstr>НПЦАП - Титульный лист</vt:lpstr>
      <vt:lpstr>1_НПЦАП - Титульный лист</vt:lpstr>
      <vt:lpstr>О создании отечественной системы управления подводного добычного комплекса</vt:lpstr>
      <vt:lpstr>О создании отечественной системы управления СПД</vt:lpstr>
      <vt:lpstr>О создании отечественной системы управления СПД</vt:lpstr>
      <vt:lpstr>О создании отечественной системы управления СПД</vt:lpstr>
      <vt:lpstr>О создании отечественной системы управления СПД</vt:lpstr>
      <vt:lpstr>О ходе работ по выполнению ОКР «Системы управления СПД»</vt:lpstr>
      <vt:lpstr>О ходе работ по выполнению ОКР «Системы управления СПД»</vt:lpstr>
      <vt:lpstr>О ходе работ по выполнению ОКР «Системы управления СПД»</vt:lpstr>
      <vt:lpstr>О ходе работ по выполнению ОКР «Системы управления СПД»</vt:lpstr>
      <vt:lpstr>О ходе работ по выполнению ОКР «Системы управления СПД»</vt:lpstr>
      <vt:lpstr>О создании отечественной системы управления СПД</vt:lpstr>
      <vt:lpstr>О ходе работ по выполнению ОКР «Системы управления СПД»</vt:lpstr>
      <vt:lpstr>О ходе работ по выполнению ОКР «Системы управления СПД»</vt:lpstr>
      <vt:lpstr>О создании отечественной системы управления СПД</vt:lpstr>
      <vt:lpstr>О создании отечественной системы управления СПД</vt:lpstr>
      <vt:lpstr>О ходе работ по выполнению ОКР «Системы управления СПД»</vt:lpstr>
      <vt:lpstr>О ходе работ по выполнению ОКР «Системы управления СПД»</vt:lpstr>
      <vt:lpstr>О создании отечественной системы управления СПД</vt:lpstr>
      <vt:lpstr>Долгосрочный договор: направление СУ СПД</vt:lpstr>
      <vt:lpstr>О ходе работ по выполнению ОКР «Системы управления СПД»</vt:lpstr>
      <vt:lpstr>Спасибо за внимание!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Константиниди Р.В.</dc:creator>
  <cp:lastModifiedBy>Иванов Борис Иванович</cp:lastModifiedBy>
  <cp:revision>756</cp:revision>
  <cp:lastPrinted>2018-04-06T11:02:50Z</cp:lastPrinted>
  <dcterms:created xsi:type="dcterms:W3CDTF">2017-10-16T08:29:54Z</dcterms:created>
  <dcterms:modified xsi:type="dcterms:W3CDTF">2019-09-30T13:49:24Z</dcterms:modified>
</cp:coreProperties>
</file>