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361" r:id="rId3"/>
    <p:sldId id="338" r:id="rId4"/>
    <p:sldId id="340" r:id="rId5"/>
    <p:sldId id="344" r:id="rId6"/>
    <p:sldId id="346" r:id="rId7"/>
    <p:sldId id="349" r:id="rId8"/>
    <p:sldId id="350" r:id="rId9"/>
    <p:sldId id="352" r:id="rId10"/>
    <p:sldId id="3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B9D0FF"/>
    <a:srgbClr val="003399"/>
    <a:srgbClr val="0B3CA3"/>
    <a:srgbClr val="2337CB"/>
    <a:srgbClr val="2173CD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1771" autoAdjust="0"/>
  </p:normalViewPr>
  <p:slideViewPr>
    <p:cSldViewPr>
      <p:cViewPr>
        <p:scale>
          <a:sx n="86" d="100"/>
          <a:sy n="86" d="100"/>
        </p:scale>
        <p:origin x="-58" y="6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2A50F-AD10-42AB-9753-EE0BC5357C6B}" type="doc">
      <dgm:prSet loTypeId="urn:microsoft.com/office/officeart/2005/8/layout/vList3#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0BAB533-FF39-4FEE-9886-918E7F1766BC}">
      <dgm:prSet custT="1"/>
      <dgm:spPr>
        <a:xfrm rot="10800000">
          <a:off x="280762" y="1123947"/>
          <a:ext cx="5955586" cy="865017"/>
        </a:xfrm>
        <a:prstGeom prst="homePlate">
          <a:avLst/>
        </a:prstGeom>
      </dgm:spPr>
      <dgm:t>
        <a:bodyPr/>
        <a:lstStyle/>
        <a:p>
          <a:pPr rtl="0"/>
          <a:r>
            <a:rPr lang="ru-RU" sz="20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Повышение уровня промышленной и экологической безопасности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5E1A4353-13B2-43B9-AA63-AF8B2461FF94}" type="parTrans" cxnId="{EF2862B9-3EFF-4010-BB2B-4C3428EAE982}">
      <dgm:prSet/>
      <dgm:spPr/>
      <dgm:t>
        <a:bodyPr/>
        <a:lstStyle/>
        <a:p>
          <a:endParaRPr lang="ru-RU"/>
        </a:p>
      </dgm:t>
    </dgm:pt>
    <dgm:pt modelId="{4BCFD870-D644-4CDB-9498-B75031B34E65}" type="sibTrans" cxnId="{EF2862B9-3EFF-4010-BB2B-4C3428EAE982}">
      <dgm:prSet/>
      <dgm:spPr/>
      <dgm:t>
        <a:bodyPr/>
        <a:lstStyle/>
        <a:p>
          <a:endParaRPr lang="ru-RU"/>
        </a:p>
      </dgm:t>
    </dgm:pt>
    <dgm:pt modelId="{1C693EED-8C3E-4A7B-A29E-F4A55F1AD792}">
      <dgm:prSet custT="1"/>
      <dgm:spPr>
        <a:xfrm rot="10800000">
          <a:off x="304826" y="2101960"/>
          <a:ext cx="5931523" cy="865017"/>
        </a:xfrm>
        <a:prstGeom prst="homePlate">
          <a:avLst/>
        </a:prstGeom>
      </dgm:spPr>
      <dgm:t>
        <a:bodyPr/>
        <a:lstStyle/>
        <a:p>
          <a:pPr rtl="0"/>
          <a:r>
            <a:rPr lang="ru-RU" sz="20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Снижение затрат и повышение рентабельности при бурении и эксплуатации нефтяных и газовых скважин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719F09CC-12AD-4D46-A938-0C4DC013950A}" type="parTrans" cxnId="{3F97C841-93E2-433D-B658-09D6C9DE4332}">
      <dgm:prSet/>
      <dgm:spPr/>
      <dgm:t>
        <a:bodyPr/>
        <a:lstStyle/>
        <a:p>
          <a:endParaRPr lang="ru-RU"/>
        </a:p>
      </dgm:t>
    </dgm:pt>
    <dgm:pt modelId="{05C69A10-ABA7-45BD-BDD6-E787EF4D3F48}" type="sibTrans" cxnId="{3F97C841-93E2-433D-B658-09D6C9DE4332}">
      <dgm:prSet/>
      <dgm:spPr/>
      <dgm:t>
        <a:bodyPr/>
        <a:lstStyle/>
        <a:p>
          <a:endParaRPr lang="ru-RU"/>
        </a:p>
      </dgm:t>
    </dgm:pt>
    <dgm:pt modelId="{8317DF3A-F784-4645-8581-0D9105B8EB06}">
      <dgm:prSet custT="1"/>
      <dgm:spPr>
        <a:xfrm rot="10800000">
          <a:off x="91208" y="3084021"/>
          <a:ext cx="6145140" cy="865017"/>
        </a:xfrm>
        <a:prstGeom prst="homePlate">
          <a:avLst/>
        </a:prstGeom>
      </dgm:spPr>
      <dgm:t>
        <a:bodyPr/>
        <a:lstStyle/>
        <a:p>
          <a:pPr rtl="0"/>
          <a:r>
            <a:rPr lang="ru-RU" sz="20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Интенсификация притока 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718B65B0-427A-4815-8E96-83E254FE7033}" type="parTrans" cxnId="{E13D9C8C-6D0F-4D0A-BF6C-14A9C264D420}">
      <dgm:prSet/>
      <dgm:spPr/>
      <dgm:t>
        <a:bodyPr/>
        <a:lstStyle/>
        <a:p>
          <a:endParaRPr lang="ru-RU"/>
        </a:p>
      </dgm:t>
    </dgm:pt>
    <dgm:pt modelId="{B101CF40-CFDC-4093-BF41-F5DD9B70E53A}" type="sibTrans" cxnId="{E13D9C8C-6D0F-4D0A-BF6C-14A9C264D420}">
      <dgm:prSet/>
      <dgm:spPr/>
      <dgm:t>
        <a:bodyPr/>
        <a:lstStyle/>
        <a:p>
          <a:endParaRPr lang="ru-RU"/>
        </a:p>
      </dgm:t>
    </dgm:pt>
    <dgm:pt modelId="{C98EB053-82ED-44CC-8548-1036C60552D1}" type="pres">
      <dgm:prSet presAssocID="{F202A50F-AD10-42AB-9753-EE0BC5357C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933A78-3286-4752-AB3C-A004741ECC82}" type="pres">
      <dgm:prSet presAssocID="{90BAB533-FF39-4FEE-9886-918E7F1766BC}" presName="composite" presStyleCnt="0"/>
      <dgm:spPr/>
      <dgm:t>
        <a:bodyPr/>
        <a:lstStyle/>
        <a:p>
          <a:endParaRPr lang="ru-RU"/>
        </a:p>
      </dgm:t>
    </dgm:pt>
    <dgm:pt modelId="{8FF05A3C-9A06-4891-A60D-EE8C08C67357}" type="pres">
      <dgm:prSet presAssocID="{90BAB533-FF39-4FEE-9886-918E7F1766BC}" presName="imgShp" presStyleLbl="fgImgPlace1" presStyleIdx="0" presStyleCnt="3" custLinFactNeighborX="-36796" custLinFactNeighborY="-171"/>
      <dgm:spPr>
        <a:xfrm>
          <a:off x="225615" y="1123947"/>
          <a:ext cx="865017" cy="8650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18EFC-F5BE-43D5-B07F-192FE005DDB6}" type="pres">
      <dgm:prSet presAssocID="{90BAB533-FF39-4FEE-9886-918E7F1766BC}" presName="txShp" presStyleLbl="node1" presStyleIdx="0" presStyleCnt="3" custScaleX="141071" custLinFactNeighborX="199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184F4-1742-4B87-B21C-7040CC418846}" type="pres">
      <dgm:prSet presAssocID="{4BCFD870-D644-4CDB-9498-B75031B34E65}" presName="spacing" presStyleCnt="0"/>
      <dgm:spPr/>
      <dgm:t>
        <a:bodyPr/>
        <a:lstStyle/>
        <a:p>
          <a:endParaRPr lang="ru-RU"/>
        </a:p>
      </dgm:t>
    </dgm:pt>
    <dgm:pt modelId="{1D7673DD-6A92-47C6-BAD0-A657464A3A63}" type="pres">
      <dgm:prSet presAssocID="{1C693EED-8C3E-4A7B-A29E-F4A55F1AD792}" presName="composite" presStyleCnt="0"/>
      <dgm:spPr/>
      <dgm:t>
        <a:bodyPr/>
        <a:lstStyle/>
        <a:p>
          <a:endParaRPr lang="ru-RU"/>
        </a:p>
      </dgm:t>
    </dgm:pt>
    <dgm:pt modelId="{3CC775B3-99F8-4991-A7CA-71A17A052609}" type="pres">
      <dgm:prSet presAssocID="{1C693EED-8C3E-4A7B-A29E-F4A55F1AD792}" presName="imgShp" presStyleLbl="fgImgPlace1" presStyleIdx="1" presStyleCnt="3" custLinFactNeighborX="-23199" custLinFactNeighborY="-14002"/>
      <dgm:spPr>
        <a:xfrm>
          <a:off x="106606" y="2101951"/>
          <a:ext cx="865017" cy="8650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02BC54-EF50-49DC-8C1C-F9F2F895398C}" type="pres">
      <dgm:prSet presAssocID="{1C693EED-8C3E-4A7B-A29E-F4A55F1AD792}" presName="txShp" presStyleLbl="node1" presStyleIdx="1" presStyleCnt="3" custScaleX="140501" custLinFactNeighborX="2283" custLinFactNeighborY="-16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DCD8F-4DCD-4A35-BC52-622E054ED9BE}" type="pres">
      <dgm:prSet presAssocID="{05C69A10-ABA7-45BD-BDD6-E787EF4D3F48}" presName="spacing" presStyleCnt="0"/>
      <dgm:spPr/>
      <dgm:t>
        <a:bodyPr/>
        <a:lstStyle/>
        <a:p>
          <a:endParaRPr lang="ru-RU"/>
        </a:p>
      </dgm:t>
    </dgm:pt>
    <dgm:pt modelId="{2D0A9AD7-B8C5-4E85-BBEE-8007B476D16B}" type="pres">
      <dgm:prSet presAssocID="{8317DF3A-F784-4645-8581-0D9105B8EB06}" presName="composite" presStyleCnt="0"/>
      <dgm:spPr/>
      <dgm:t>
        <a:bodyPr/>
        <a:lstStyle/>
        <a:p>
          <a:endParaRPr lang="ru-RU"/>
        </a:p>
      </dgm:t>
    </dgm:pt>
    <dgm:pt modelId="{AE255287-647B-4C00-80E5-259B561F4E7C}" type="pres">
      <dgm:prSet presAssocID="{8317DF3A-F784-4645-8581-0D9105B8EB06}" presName="imgShp" presStyleLbl="fgImgPlace1" presStyleIdx="2" presStyleCnt="3" custLinFactNeighborX="-88610" custLinFactNeighborY="-33108"/>
      <dgm:spPr>
        <a:xfrm>
          <a:off x="0" y="3084021"/>
          <a:ext cx="865017" cy="8650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EA96202-2AC6-46FE-983C-35F20ED0229F}" type="pres">
      <dgm:prSet presAssocID="{8317DF3A-F784-4645-8581-0D9105B8EB06}" presName="txShp" presStyleLbl="node1" presStyleIdx="2" presStyleCnt="3" custScaleX="145561" custLinFactNeighborX="-247" custLinFactNeighborY="-3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96D0A-AF02-4899-A9E1-68DA0C1E406A}" type="presOf" srcId="{1C693EED-8C3E-4A7B-A29E-F4A55F1AD792}" destId="{7702BC54-EF50-49DC-8C1C-F9F2F895398C}" srcOrd="0" destOrd="0" presId="urn:microsoft.com/office/officeart/2005/8/layout/vList3#1"/>
    <dgm:cxn modelId="{3DBDD1B3-B75B-49E7-8803-CB4C83756050}" type="presOf" srcId="{90BAB533-FF39-4FEE-9886-918E7F1766BC}" destId="{01118EFC-F5BE-43D5-B07F-192FE005DDB6}" srcOrd="0" destOrd="0" presId="urn:microsoft.com/office/officeart/2005/8/layout/vList3#1"/>
    <dgm:cxn modelId="{56B47488-10F8-47A6-9F15-FE82CBFC1847}" type="presOf" srcId="{8317DF3A-F784-4645-8581-0D9105B8EB06}" destId="{2EA96202-2AC6-46FE-983C-35F20ED0229F}" srcOrd="0" destOrd="0" presId="urn:microsoft.com/office/officeart/2005/8/layout/vList3#1"/>
    <dgm:cxn modelId="{3F97C841-93E2-433D-B658-09D6C9DE4332}" srcId="{F202A50F-AD10-42AB-9753-EE0BC5357C6B}" destId="{1C693EED-8C3E-4A7B-A29E-F4A55F1AD792}" srcOrd="1" destOrd="0" parTransId="{719F09CC-12AD-4D46-A938-0C4DC013950A}" sibTransId="{05C69A10-ABA7-45BD-BDD6-E787EF4D3F48}"/>
    <dgm:cxn modelId="{C6109C92-C0C2-4D33-B75A-793E84589EBC}" type="presOf" srcId="{F202A50F-AD10-42AB-9753-EE0BC5357C6B}" destId="{C98EB053-82ED-44CC-8548-1036C60552D1}" srcOrd="0" destOrd="0" presId="urn:microsoft.com/office/officeart/2005/8/layout/vList3#1"/>
    <dgm:cxn modelId="{E13D9C8C-6D0F-4D0A-BF6C-14A9C264D420}" srcId="{F202A50F-AD10-42AB-9753-EE0BC5357C6B}" destId="{8317DF3A-F784-4645-8581-0D9105B8EB06}" srcOrd="2" destOrd="0" parTransId="{718B65B0-427A-4815-8E96-83E254FE7033}" sibTransId="{B101CF40-CFDC-4093-BF41-F5DD9B70E53A}"/>
    <dgm:cxn modelId="{EF2862B9-3EFF-4010-BB2B-4C3428EAE982}" srcId="{F202A50F-AD10-42AB-9753-EE0BC5357C6B}" destId="{90BAB533-FF39-4FEE-9886-918E7F1766BC}" srcOrd="0" destOrd="0" parTransId="{5E1A4353-13B2-43B9-AA63-AF8B2461FF94}" sibTransId="{4BCFD870-D644-4CDB-9498-B75031B34E65}"/>
    <dgm:cxn modelId="{56053DE9-0065-4AA5-BF4B-7A2F896AD170}" type="presParOf" srcId="{C98EB053-82ED-44CC-8548-1036C60552D1}" destId="{04933A78-3286-4752-AB3C-A004741ECC82}" srcOrd="0" destOrd="0" presId="urn:microsoft.com/office/officeart/2005/8/layout/vList3#1"/>
    <dgm:cxn modelId="{4F03055B-C9A0-4607-8B46-8C260F5DF24B}" type="presParOf" srcId="{04933A78-3286-4752-AB3C-A004741ECC82}" destId="{8FF05A3C-9A06-4891-A60D-EE8C08C67357}" srcOrd="0" destOrd="0" presId="urn:microsoft.com/office/officeart/2005/8/layout/vList3#1"/>
    <dgm:cxn modelId="{E471BA1F-25B3-41BB-911B-F2FF6604EA6C}" type="presParOf" srcId="{04933A78-3286-4752-AB3C-A004741ECC82}" destId="{01118EFC-F5BE-43D5-B07F-192FE005DDB6}" srcOrd="1" destOrd="0" presId="urn:microsoft.com/office/officeart/2005/8/layout/vList3#1"/>
    <dgm:cxn modelId="{047B80AA-04E7-4172-8159-267327C6DC0D}" type="presParOf" srcId="{C98EB053-82ED-44CC-8548-1036C60552D1}" destId="{28F184F4-1742-4B87-B21C-7040CC418846}" srcOrd="1" destOrd="0" presId="urn:microsoft.com/office/officeart/2005/8/layout/vList3#1"/>
    <dgm:cxn modelId="{6EBBD713-1D06-43C1-988F-3DD7076CD063}" type="presParOf" srcId="{C98EB053-82ED-44CC-8548-1036C60552D1}" destId="{1D7673DD-6A92-47C6-BAD0-A657464A3A63}" srcOrd="2" destOrd="0" presId="urn:microsoft.com/office/officeart/2005/8/layout/vList3#1"/>
    <dgm:cxn modelId="{ACD1A11B-DD72-4B40-BD96-214F795EDD90}" type="presParOf" srcId="{1D7673DD-6A92-47C6-BAD0-A657464A3A63}" destId="{3CC775B3-99F8-4991-A7CA-71A17A052609}" srcOrd="0" destOrd="0" presId="urn:microsoft.com/office/officeart/2005/8/layout/vList3#1"/>
    <dgm:cxn modelId="{45530FFA-2A16-437E-B2BA-22BFDE6CF791}" type="presParOf" srcId="{1D7673DD-6A92-47C6-BAD0-A657464A3A63}" destId="{7702BC54-EF50-49DC-8C1C-F9F2F895398C}" srcOrd="1" destOrd="0" presId="urn:microsoft.com/office/officeart/2005/8/layout/vList3#1"/>
    <dgm:cxn modelId="{99AB355B-8720-45E8-ACD7-F3534DE2BA3A}" type="presParOf" srcId="{C98EB053-82ED-44CC-8548-1036C60552D1}" destId="{CC2DCD8F-4DCD-4A35-BC52-622E054ED9BE}" srcOrd="3" destOrd="0" presId="urn:microsoft.com/office/officeart/2005/8/layout/vList3#1"/>
    <dgm:cxn modelId="{3BE23997-FD99-4270-9353-D900F292F58D}" type="presParOf" srcId="{C98EB053-82ED-44CC-8548-1036C60552D1}" destId="{2D0A9AD7-B8C5-4E85-BBEE-8007B476D16B}" srcOrd="4" destOrd="0" presId="urn:microsoft.com/office/officeart/2005/8/layout/vList3#1"/>
    <dgm:cxn modelId="{E7FB113C-F106-45FF-92BC-55387EBD9F94}" type="presParOf" srcId="{2D0A9AD7-B8C5-4E85-BBEE-8007B476D16B}" destId="{AE255287-647B-4C00-80E5-259B561F4E7C}" srcOrd="0" destOrd="0" presId="urn:microsoft.com/office/officeart/2005/8/layout/vList3#1"/>
    <dgm:cxn modelId="{EE2AF8CF-9B97-45E5-93E7-597914C1D2A3}" type="presParOf" srcId="{2D0A9AD7-B8C5-4E85-BBEE-8007B476D16B}" destId="{2EA96202-2AC6-46FE-983C-35F20ED0229F}" srcOrd="1" destOrd="0" presId="urn:microsoft.com/office/officeart/2005/8/layout/vList3#1"/>
  </dgm:cxnLst>
  <dgm:bg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18EFC-F5BE-43D5-B07F-192FE005DDB6}">
      <dsp:nvSpPr>
        <dsp:cNvPr id="0" name=""/>
        <dsp:cNvSpPr/>
      </dsp:nvSpPr>
      <dsp:spPr>
        <a:xfrm rot="10800000">
          <a:off x="280762" y="173"/>
          <a:ext cx="5955586" cy="1177587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Повышение уровня промышленной и экологической безопасности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10800000">
        <a:off x="575159" y="173"/>
        <a:ext cx="5661189" cy="1177587"/>
      </dsp:txXfrm>
    </dsp:sp>
    <dsp:sp modelId="{8FF05A3C-9A06-4891-A60D-EE8C08C67357}">
      <dsp:nvSpPr>
        <dsp:cNvPr id="0" name=""/>
        <dsp:cNvSpPr/>
      </dsp:nvSpPr>
      <dsp:spPr>
        <a:xfrm>
          <a:off x="41260" y="0"/>
          <a:ext cx="1177587" cy="1177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2BC54-EF50-49DC-8C1C-F9F2F895398C}">
      <dsp:nvSpPr>
        <dsp:cNvPr id="0" name=""/>
        <dsp:cNvSpPr/>
      </dsp:nvSpPr>
      <dsp:spPr>
        <a:xfrm rot="10800000">
          <a:off x="304826" y="1331585"/>
          <a:ext cx="5931523" cy="1177587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Снижение затрат и повышение рентабельности при бурении и эксплуатации нефтяных и газовых скважин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10800000">
        <a:off x="599223" y="1331585"/>
        <a:ext cx="5637126" cy="1177587"/>
      </dsp:txXfrm>
    </dsp:sp>
    <dsp:sp modelId="{3CC775B3-99F8-4991-A7CA-71A17A052609}">
      <dsp:nvSpPr>
        <dsp:cNvPr id="0" name=""/>
        <dsp:cNvSpPr/>
      </dsp:nvSpPr>
      <dsp:spPr>
        <a:xfrm>
          <a:off x="201377" y="1364393"/>
          <a:ext cx="1177587" cy="11775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96202-2AC6-46FE-983C-35F20ED0229F}">
      <dsp:nvSpPr>
        <dsp:cNvPr id="0" name=""/>
        <dsp:cNvSpPr/>
      </dsp:nvSpPr>
      <dsp:spPr>
        <a:xfrm rot="10800000">
          <a:off x="91208" y="2668509"/>
          <a:ext cx="6145140" cy="1177587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Интенсификация притока 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10800000">
        <a:off x="385605" y="2668509"/>
        <a:ext cx="5850743" cy="1177587"/>
      </dsp:txXfrm>
    </dsp:sp>
    <dsp:sp modelId="{AE255287-647B-4C00-80E5-259B561F4E7C}">
      <dsp:nvSpPr>
        <dsp:cNvPr id="0" name=""/>
        <dsp:cNvSpPr/>
      </dsp:nvSpPr>
      <dsp:spPr>
        <a:xfrm>
          <a:off x="0" y="2668509"/>
          <a:ext cx="1177587" cy="11775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A515C7-AE47-4374-8C89-04202B4D1E8A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07456B-32B2-49AB-9B69-C31BC2AF3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2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DE40E-F8EA-4084-ABBA-1A6599554429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2F99-2A13-4B0A-B0CC-3EE2F20B9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5E496-50B7-4B7F-884B-881DD440287E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6F0CB-C31D-4028-85B9-58EE88424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34E04-2B30-4BEF-928E-F54ABF5E41EF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D02F7-D122-4B54-A064-5A8EB61BDC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1761A-C2F2-4804-9131-C052BBF597DB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8783E-86DC-4181-8C9E-EE44A7A03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D5D10-F5C8-4A36-9D27-44227964B216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086C6-30FB-4C7D-8873-024692E60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9D9A8-8A6C-4672-9DAA-7D97AD9298B7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2168-3B38-4CE2-88D9-D6432E9AB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B7156-7D23-4902-9394-5D8D1D234B40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2C322-E436-4074-90BE-FD067BE8D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50C85-7557-47CE-9396-59AD9B816B72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3508D-84C3-4F12-A9C5-4B1496AE54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628F-6BB6-43BA-BCF3-E2F3A6B8C352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4CB2F-E87A-4CFA-AE6F-2AD9CBCA6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C618F-B426-449F-859D-508AC05BEBAB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067DC-7309-4004-8F96-6867D32E69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05C87-46A5-46DF-B51E-4E92CB956A46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90EEC-CFCF-40D0-90F2-FEA657E8C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470530-0E4B-4CE5-9753-6638CD18DECE}" type="datetimeFigureOut">
              <a:rPr lang="ru-RU" smtClean="0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9DA163-E614-4506-A897-DCC07D69C8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6048672" cy="5832648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16720080"/>
              </p:ext>
            </p:extLst>
          </p:nvPr>
        </p:nvGraphicFramePr>
        <p:xfrm>
          <a:off x="2699792" y="1916832"/>
          <a:ext cx="6348413" cy="423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928900"/>
            <a:ext cx="4032448" cy="64807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«ПКФ «Недра-С»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Пользователь\Desktop\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764703"/>
            <a:ext cx="3066916" cy="22527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92.168.0.195\personal\Газиев С.Ю\Thunder_horse,_oil_platform,_sinking,_July_2005_U_S__Coast_Guard_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784740" cy="2980987"/>
          </a:xfrm>
          <a:prstGeom prst="rect">
            <a:avLst/>
          </a:prstGeom>
          <a:effectLst>
            <a:softEdge rad="317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4925790" y="3017477"/>
            <a:ext cx="3384376" cy="277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5276996" y="3072418"/>
            <a:ext cx="26819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Пренебрежение диагностикой межпластовых и межколонных 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перетоков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вопросами ограничения и ликвидации МКД приводит к последствиям, которые могут развиться в экологическую катастрофу и усугубится человеческими жертвами</a:t>
            </a:r>
            <a:endParaRPr lang="ru-RU" sz="1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Пользователь\Desktop\fa81ee1c5758594a27881156a68292f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9" y="3867467"/>
            <a:ext cx="3566634" cy="23777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04000" y="5825152"/>
            <a:ext cx="59766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SimSun" pitchFamily="2"/>
                <a:cs typeface="Courier New" pitchFamily="49" charset="0"/>
              </a:rPr>
              <a:t>Спасибо за внимание</a:t>
            </a:r>
            <a:endParaRPr lang="ru-RU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192.168.0.195\Personal\Шушунов МА\Малайзия\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9" y="1853952"/>
            <a:ext cx="7061102" cy="39421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7704" y="6026968"/>
            <a:ext cx="352293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11760" y="5972962"/>
            <a:ext cx="2664296" cy="324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География работ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06611" y="724309"/>
            <a:ext cx="7725829" cy="4036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Наши  партнеры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8" y="1188073"/>
            <a:ext cx="987263" cy="6046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0" y="1853952"/>
            <a:ext cx="988063" cy="760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0" y="2730940"/>
            <a:ext cx="988063" cy="30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0" y="3149692"/>
            <a:ext cx="983053" cy="33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8" y="3573016"/>
            <a:ext cx="980176" cy="73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8" y="4375229"/>
            <a:ext cx="980176" cy="78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8" y="5261322"/>
            <a:ext cx="959866" cy="4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1" y="5846948"/>
            <a:ext cx="97396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640960" cy="52565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63487" y="1223932"/>
            <a:ext cx="8484368" cy="5184576"/>
          </a:xfrm>
          <a:prstGeom prst="roundRect">
            <a:avLst>
              <a:gd name="adj" fmla="val 0"/>
            </a:avLst>
          </a:prstGeom>
          <a:solidFill>
            <a:schemeClr val="bg1">
              <a:alpha val="21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922902"/>
            <a:ext cx="8496944" cy="4036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Направления    </a:t>
            </a:r>
            <a:r>
              <a:rPr lang="ru-RU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деятельности</a:t>
            </a:r>
            <a:endParaRPr lang="ru-RU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76083" y="2107208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2052"/>
            <a:ext cx="1800200" cy="1800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1655" y="1673119"/>
            <a:ext cx="2383860" cy="66513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SimSun" pitchFamily="2"/>
                <a:cs typeface="Courier New" pitchFamily="49" charset="0"/>
              </a:rPr>
              <a:t>Геофизические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SimSun" pitchFamily="2"/>
                <a:cs typeface="Courier New" pitchFamily="49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SimSun" pitchFamily="2"/>
                <a:cs typeface="Courier New" pitchFamily="49" charset="0"/>
              </a:rPr>
              <a:t>исследования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1700808"/>
            <a:ext cx="1492025" cy="18020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560002" y="3505906"/>
            <a:ext cx="35830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Волновая технология 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использованием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генератора упругих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волн (УГСВ)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Picture 2" descr="C:\Users\Пользователь\Desktop\манометр\манометр optimize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1736739" cy="205107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3"/>
          <p:cNvSpPr>
            <a:spLocks noGrp="1"/>
          </p:cNvSpPr>
          <p:nvPr>
            <p:ph idx="1"/>
          </p:nvPr>
        </p:nvSpPr>
        <p:spPr>
          <a:xfrm>
            <a:off x="1907704" y="3879668"/>
            <a:ext cx="2664296" cy="1600438"/>
          </a:xfrm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Ликвидация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межколонных давлений 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МКД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8292" y="764704"/>
            <a:ext cx="8092179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Возможности Трехкомпонентного геоакустического каротажа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определение наличия и направления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заколонных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 межколонных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перетоков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изучение профиля притока в интервалах перфорации;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обнаружение мест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негерметичности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элементов конструкции скважины;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определение техногенных залежей;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определение типа потока флюида;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определение внутрипластовых движений флюидов;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обнаружение участков интенсивного поглощения, как в открытом стволе, так и за колоннами;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ыявление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продуктивных коллекторов в неперфорированных интервалах обсаженных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скважин.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8292" y="4213543"/>
            <a:ext cx="8092179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Возможности Спектрального трехкомпонентного каротажа микровибраций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геосреды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701" y="501317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определение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заколонных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перетоков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и  обнаружения  техногенных  залежей  газа;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выявление  движения  флюидов  в  пластах-коллекторах, без выхода в скважину;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выделение работающих интервалов в действующих скважинах и мест нарушения герметичности эксплуатационных колонн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793068"/>
            <a:ext cx="8496944" cy="8357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Волновая технология с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использованием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генератора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упругих  волн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(УГСВ)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673224" y="1844154"/>
            <a:ext cx="6923112" cy="4712059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увеличения дебита скважин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увеличения приемистости скважин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очистки внутренних поверхностей бурильных и насосно-компрессорных труб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повышения качества цементирования обсадных колонн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уплотнения цементного моста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ликвидации «прилипания» бурильных труб</a:t>
            </a:r>
          </a:p>
          <a:p>
            <a:pPr eaLnBrk="1" fontAlgn="auto" hangingPunct="1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азрабатывается технология создания противофильтрационных завес на горных выработках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основе технологии  УГСВ лежит создание в скважине с помощью генератора упругих волн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который смонтирован на устье) волны  сжатия заданной направленности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3548" y="692696"/>
            <a:ext cx="8460940" cy="5748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Характеристика генераторов </a:t>
            </a:r>
            <a:r>
              <a:rPr lang="ru-RU" sz="3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силовых</a:t>
            </a:r>
            <a:r>
              <a:rPr lang="ru-RU" sz="37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 волн</a:t>
            </a:r>
            <a:endParaRPr lang="ru-RU" sz="40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28526"/>
              </p:ext>
            </p:extLst>
          </p:nvPr>
        </p:nvGraphicFramePr>
        <p:xfrm>
          <a:off x="971600" y="2420888"/>
          <a:ext cx="7189788" cy="396254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52196"/>
                <a:gridCol w="1933439"/>
                <a:gridCol w="2304153"/>
              </a:tblGrid>
              <a:tr h="3273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Характеристика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УГСВ-1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УГСВ-3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/>
                </a:tc>
              </a:tr>
              <a:tr h="3273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Мощность (кДж)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0,13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  <a:tr h="3273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Энергия волны (Дж)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до 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5 - 1500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  <a:tr h="3273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Глубина скважины (м)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до 1500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до 5000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  <a:tr h="7262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Рабочий агент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вода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Жидкость,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неспособ-ная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кольматировать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пласт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  <a:tr h="3273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Радиус действия волны (м)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150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до 400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  <a:tr h="3273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Шаг обработки (м)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0,5 - 1,5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0,5 - 1,5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  <a:tr h="3273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Интервал  обработки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Без ограничений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Без ограничений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  <a:tr h="79875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Привод генератора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Компрессор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Р = 0,7 - 1,0Мпа,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Q=10-20 м/мин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дизель+НШ-100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6" marR="91436" anchor="ctr"/>
                </a:tc>
              </a:tr>
            </a:tbl>
          </a:graphicData>
        </a:graphic>
      </p:graphicFrame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99593" y="1300987"/>
            <a:ext cx="72728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настоящее время в работах используются две модификации УГСВ, отличающиеся друг от друга габаритами и энергией удара.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3700"/>
          <a:stretch/>
        </p:blipFill>
        <p:spPr bwMode="auto">
          <a:xfrm>
            <a:off x="322765" y="1492714"/>
            <a:ext cx="3600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6018" y="848312"/>
            <a:ext cx="8460940" cy="5748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Улучшение качества цементирования колонн</a:t>
            </a:r>
            <a:endParaRPr lang="ru-RU" sz="40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3435" y="1556792"/>
            <a:ext cx="4642049" cy="320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35" y="4304715"/>
            <a:ext cx="4642049" cy="22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4558461" y="1488782"/>
            <a:ext cx="417099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Для получения лучшего контакта на границах колонна/цемент,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порода/цемент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а также для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улучшения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качества цементного камня, предлагается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применять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волновое воздействие на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цементный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раствор с применением УГСВ.</a:t>
            </a:r>
          </a:p>
          <a:p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УГСВ монтируется на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цементировочную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головку и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запускается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работу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после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окончания закачки цементного раствора и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промывочной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жидкости в скважину. Обработка упругими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вол-нами производится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течении 15-20 минут. В результате происходит </a:t>
            </a:r>
            <a:r>
              <a:rPr lang="ru-RU" sz="13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замещение </a:t>
            </a:r>
            <a:r>
              <a:rPr lang="ru-RU" sz="1300" b="1" dirty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глинистого раствора цементом и улучшается контакт.</a:t>
            </a:r>
          </a:p>
        </p:txBody>
      </p:sp>
    </p:spTree>
    <p:extLst>
      <p:ext uri="{BB962C8B-B14F-4D97-AF65-F5344CB8AC3E}">
        <p14:creationId xmlns:p14="http://schemas.microsoft.com/office/powerpoint/2010/main" val="31201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11960" y="1556792"/>
            <a:ext cx="4824536" cy="320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355976" y="1593027"/>
            <a:ext cx="4176786" cy="252028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1600" b="1" dirty="0" smtClean="0">
                <a:solidFill>
                  <a:srgbClr val="0B3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 установке цементных мостов в процессе ремонта или ликвидации скважин производится  уплотнение цементного моста аналогичным способом как и повышение качества цементирования.</a:t>
            </a:r>
          </a:p>
        </p:txBody>
      </p:sp>
      <p:pic>
        <p:nvPicPr>
          <p:cNvPr id="41987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000" y="1494000"/>
            <a:ext cx="3600000" cy="5040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5619" y="836712"/>
            <a:ext cx="8460940" cy="5748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Уплотнение цементного моста</a:t>
            </a:r>
          </a:p>
        </p:txBody>
      </p:sp>
      <p:pic>
        <p:nvPicPr>
          <p:cNvPr id="4098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13306"/>
            <a:ext cx="4824536" cy="22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195\Personal\Бахталов ВН\Буровой портал фото\P1030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240"/>
            <a:ext cx="5616624" cy="38884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51520" y="764704"/>
            <a:ext cx="8784976" cy="6633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ahoma" pitchFamily="34" charset="0"/>
                <a:cs typeface="Courier New" pitchFamily="49" charset="0"/>
              </a:rPr>
              <a:t>Проведение работ по ликвидации МКД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2081" y="1521176"/>
            <a:ext cx="3744416" cy="3772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2" y="1628800"/>
            <a:ext cx="37444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Данная технология основана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 закачке</a:t>
            </a:r>
          </a:p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МКП с устья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скважины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специальных герметизирующих составов (ВСН,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WARP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,ЩВПС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имеющих соответствующие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сертификаты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с целью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ликвидации путей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миграции флюида в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полостях и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микротрещинах цементного камня.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Закачка происходит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 принципу нагнетания состава в МКП через межколонный отвод с его проникновением в микро- и </a:t>
            </a:r>
            <a:r>
              <a:rPr lang="ru-RU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макродефекты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цементного камня, что приводит к ликвидации фильтрационных каналов. 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5" y="5157192"/>
            <a:ext cx="8640961" cy="161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63045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</a:t>
            </a:r>
          </a:p>
          <a:p>
            <a:pPr indent="457200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окончании закачки выдаются  рекомендации по осуществлению контроля за состоянием межколонного пространства в процессе эксплуатации скважины.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Для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повышения эффективности проводимых работ применяется установка генератора силовых волн (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УГСВ),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которая создает волновое (виброакустическое) воздействие на межколонную среду и благодаря этому улучшается проникновение герметизирующего состава в микротрещины, а также его равномерное распределение в МКП.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</TotalTime>
  <Words>509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Геофизические 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установке цементных мостов в процессе ремонта или ликвидации скважин производится  уплотнение цементного моста аналогичным способом как и повышение качества цементирования.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LenovoPCu</dc:creator>
  <cp:lastModifiedBy>Пользователь</cp:lastModifiedBy>
  <cp:revision>373</cp:revision>
  <cp:lastPrinted>2015-11-05T06:28:40Z</cp:lastPrinted>
  <dcterms:created xsi:type="dcterms:W3CDTF">2011-03-16T12:23:45Z</dcterms:created>
  <dcterms:modified xsi:type="dcterms:W3CDTF">2016-09-28T06:16:45Z</dcterms:modified>
</cp:coreProperties>
</file>