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5" r:id="rId1"/>
  </p:sldMasterIdLst>
  <p:notesMasterIdLst>
    <p:notesMasterId r:id="rId35"/>
  </p:notesMasterIdLst>
  <p:sldIdLst>
    <p:sldId id="533" r:id="rId2"/>
    <p:sldId id="716" r:id="rId3"/>
    <p:sldId id="715" r:id="rId4"/>
    <p:sldId id="549" r:id="rId5"/>
    <p:sldId id="712" r:id="rId6"/>
    <p:sldId id="714" r:id="rId7"/>
    <p:sldId id="539" r:id="rId8"/>
    <p:sldId id="580" r:id="rId9"/>
    <p:sldId id="726" r:id="rId10"/>
    <p:sldId id="727" r:id="rId11"/>
    <p:sldId id="728" r:id="rId12"/>
    <p:sldId id="729" r:id="rId13"/>
    <p:sldId id="730" r:id="rId14"/>
    <p:sldId id="788" r:id="rId15"/>
    <p:sldId id="732" r:id="rId16"/>
    <p:sldId id="733" r:id="rId17"/>
    <p:sldId id="734" r:id="rId18"/>
    <p:sldId id="735" r:id="rId19"/>
    <p:sldId id="736" r:id="rId20"/>
    <p:sldId id="737" r:id="rId21"/>
    <p:sldId id="738" r:id="rId22"/>
    <p:sldId id="739" r:id="rId23"/>
    <p:sldId id="740" r:id="rId24"/>
    <p:sldId id="741" r:id="rId25"/>
    <p:sldId id="742" r:id="rId26"/>
    <p:sldId id="743" r:id="rId27"/>
    <p:sldId id="744" r:id="rId28"/>
    <p:sldId id="632" r:id="rId29"/>
    <p:sldId id="783" r:id="rId30"/>
    <p:sldId id="784" r:id="rId31"/>
    <p:sldId id="786" r:id="rId32"/>
    <p:sldId id="787" r:id="rId33"/>
    <p:sldId id="711" r:id="rId34"/>
  </p:sldIdLst>
  <p:sldSz cx="9144000" cy="6858000" type="screen4x3"/>
  <p:notesSz cx="7315200" cy="96012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51" autoAdjust="0"/>
    <p:restoredTop sz="94969" autoAdjust="0"/>
  </p:normalViewPr>
  <p:slideViewPr>
    <p:cSldViewPr>
      <p:cViewPr varScale="1">
        <p:scale>
          <a:sx n="107" d="100"/>
          <a:sy n="107" d="100"/>
        </p:scale>
        <p:origin x="-103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648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136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ell\AppData\Local\Microsoft\Windows\INetCache\Content.Outlook\AMARR0UW\Timing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philippbelyaev1:Library:Caches:TemporaryItems:Outlook%20Temp:&#1089;&#1088;&#1072;&#1074;&#1085;&#1077;&#1085;&#1080;&#1077;%20&#1090;&#1077;&#1093;&#1085;&#1086;&#1083;&#1086;&#1075;&#1080;&#1081;%5b6%5d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327613735783027"/>
          <c:y val="0.123478201469427"/>
          <c:w val="0.60588145231846"/>
          <c:h val="0.808655072233614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</c:spPr>
          </c:dPt>
          <c:dPt>
            <c:idx val="1"/>
            <c:bubble3D val="0"/>
            <c:spPr>
              <a:solidFill>
                <a:schemeClr val="tx2"/>
              </a:solidFill>
            </c:spPr>
          </c:dPt>
          <c:dPt>
            <c:idx val="2"/>
            <c:bubble3D val="0"/>
            <c:spPr>
              <a:solidFill>
                <a:srgbClr val="00B050"/>
              </a:solidFill>
            </c:spPr>
          </c:dPt>
          <c:dLbls>
            <c:dLbl>
              <c:idx val="0"/>
              <c:layout>
                <c:manualLayout>
                  <c:x val="-0.159895559930009"/>
                  <c:y val="0.218302042999201"/>
                </c:manualLayout>
              </c:layout>
              <c:tx>
                <c:rich>
                  <a:bodyPr/>
                  <a:lstStyle/>
                  <a:p>
                    <a:r>
                      <a:rPr lang="en-US" sz="1800" smtClean="0"/>
                      <a:t>16</a:t>
                    </a:r>
                    <a:r>
                      <a:rPr lang="ru-RU" sz="1800" smtClean="0"/>
                      <a:t> часов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178844706911636"/>
                  <c:y val="-0.194766274165448"/>
                </c:manualLayout>
              </c:layout>
              <c:tx>
                <c:rich>
                  <a:bodyPr/>
                  <a:lstStyle/>
                  <a:p>
                    <a:r>
                      <a:rPr lang="en-US" sz="1800" smtClean="0"/>
                      <a:t>21</a:t>
                    </a:r>
                    <a:r>
                      <a:rPr lang="ru-RU" sz="1800" baseline="0" smtClean="0"/>
                      <a:t> час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111236220472441"/>
                  <c:y val="-0.026268759020444"/>
                </c:manualLayout>
              </c:layout>
              <c:tx>
                <c:rich>
                  <a:bodyPr/>
                  <a:lstStyle/>
                  <a:p>
                    <a:r>
                      <a:rPr lang="en-US" sz="1800" smtClean="0"/>
                      <a:t>36</a:t>
                    </a:r>
                    <a:r>
                      <a:rPr lang="ru-RU" sz="1800" smtClean="0"/>
                      <a:t> часов 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Лист1!$H$15:$H$17</c:f>
              <c:strCache>
                <c:ptCount val="3"/>
                <c:pt idx="0">
                  <c:v>ГРП</c:v>
                </c:pt>
                <c:pt idx="1">
                  <c:v>ГНКТ Mongoose</c:v>
                </c:pt>
                <c:pt idx="2">
                  <c:v>Шаблонирующий спуск и финальная промывка</c:v>
                </c:pt>
              </c:strCache>
            </c:strRef>
          </c:cat>
          <c:val>
            <c:numRef>
              <c:f>Лист1!$L$15:$L$17</c:f>
              <c:numCache>
                <c:formatCode>General</c:formatCode>
                <c:ptCount val="3"/>
                <c:pt idx="0">
                  <c:v>16.5</c:v>
                </c:pt>
                <c:pt idx="1">
                  <c:v>21.26</c:v>
                </c:pt>
                <c:pt idx="2">
                  <c:v>36.0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52222003499563"/>
          <c:y val="0.209834210661523"/>
          <c:w val="0.347777996500437"/>
          <c:h val="0.550671833327884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663900592241888"/>
          <c:y val="0.0275489760396993"/>
          <c:w val="0.917028212439834"/>
          <c:h val="0.798311854238418"/>
        </c:manualLayout>
      </c:layout>
      <c:lineChart>
        <c:grouping val="standard"/>
        <c:varyColors val="0"/>
        <c:ser>
          <c:idx val="0"/>
          <c:order val="0"/>
          <c:marker>
            <c:symbol val="none"/>
          </c:marker>
          <c:dLbls>
            <c:txPr>
              <a:bodyPr/>
              <a:lstStyle/>
              <a:p>
                <a:pPr>
                  <a:defRPr sz="1200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'в формате руспетро'!$A$15:$A$25</c:f>
              <c:strCache>
                <c:ptCount val="11"/>
                <c:pt idx="0">
                  <c:v>5портов</c:v>
                </c:pt>
                <c:pt idx="1">
                  <c:v>6портов</c:v>
                </c:pt>
                <c:pt idx="2">
                  <c:v>7портов</c:v>
                </c:pt>
                <c:pt idx="3">
                  <c:v>8портов</c:v>
                </c:pt>
                <c:pt idx="4">
                  <c:v>9портов</c:v>
                </c:pt>
                <c:pt idx="5">
                  <c:v>10портов</c:v>
                </c:pt>
                <c:pt idx="6">
                  <c:v>11портов</c:v>
                </c:pt>
                <c:pt idx="7">
                  <c:v>12портов</c:v>
                </c:pt>
                <c:pt idx="8">
                  <c:v>13портов</c:v>
                </c:pt>
                <c:pt idx="9">
                  <c:v>14портов</c:v>
                </c:pt>
                <c:pt idx="10">
                  <c:v>15портов</c:v>
                </c:pt>
              </c:strCache>
            </c:strRef>
          </c:cat>
          <c:val>
            <c:numRef>
              <c:f>'в формате руспетро'!$D$15:$D$25</c:f>
              <c:numCache>
                <c:formatCode>0%</c:formatCode>
                <c:ptCount val="11"/>
                <c:pt idx="0" formatCode="0.0%">
                  <c:v>0.119032100516248</c:v>
                </c:pt>
                <c:pt idx="1">
                  <c:v>0.18422320567663</c:v>
                </c:pt>
                <c:pt idx="2">
                  <c:v>0.236996865054792</c:v>
                </c:pt>
                <c:pt idx="3">
                  <c:v>0.269553014389213</c:v>
                </c:pt>
                <c:pt idx="4">
                  <c:v>0.306758766868369</c:v>
                </c:pt>
                <c:pt idx="5">
                  <c:v>0.338493052821317</c:v>
                </c:pt>
                <c:pt idx="6">
                  <c:v>0.365880152381521</c:v>
                </c:pt>
                <c:pt idx="7">
                  <c:v>0.389756067239771</c:v>
                </c:pt>
                <c:pt idx="8">
                  <c:v>0.410755351920858</c:v>
                </c:pt>
                <c:pt idx="9">
                  <c:v>0.432931373819919</c:v>
                </c:pt>
                <c:pt idx="10">
                  <c:v>0.445979929208729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84722600"/>
        <c:axId val="-2085506648"/>
      </c:lineChart>
      <c:catAx>
        <c:axId val="-208472260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chemeClr val="tx1"/>
                </a:solidFill>
              </a:defRPr>
            </a:pPr>
            <a:endParaRPr lang="ru-RU"/>
          </a:p>
        </c:txPr>
        <c:crossAx val="-2085506648"/>
        <c:crosses val="autoZero"/>
        <c:auto val="1"/>
        <c:lblAlgn val="ctr"/>
        <c:lblOffset val="100"/>
        <c:noMultiLvlLbl val="0"/>
      </c:catAx>
      <c:valAx>
        <c:axId val="-2085506648"/>
        <c:scaling>
          <c:orientation val="minMax"/>
        </c:scaling>
        <c:delete val="0"/>
        <c:axPos val="l"/>
        <c:majorGridlines/>
        <c:numFmt formatCode="0.0%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solidFill>
                  <a:schemeClr val="tx1"/>
                </a:solidFill>
              </a:defRPr>
            </a:pPr>
            <a:endParaRPr lang="ru-RU"/>
          </a:p>
        </c:txPr>
        <c:crossAx val="-208472260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59079509-8591-4D46-AE10-1F906284F992}" type="datetimeFigureOut">
              <a:rPr lang="nl-NL"/>
              <a:pPr>
                <a:defRPr/>
              </a:pPr>
              <a:t>06.10.16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nl-NL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l-NL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951F2283-4CA5-4AE4-928D-C2AF734BF68C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20565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1F2283-4CA5-4AE4-928D-C2AF734BF68C}" type="slidenum">
              <a:rPr lang="nl-NL" smtClean="0"/>
              <a:pPr>
                <a:defRPr/>
              </a:pPr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4882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nl-NL" dirty="0" smtClean="0"/>
              <a:t> </a:t>
            </a:r>
            <a:endParaRPr lang="ru-RU" dirty="0" smtClean="0"/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ABE6ADF-AD4C-41D2-9BE5-9D0450BBE401}" type="slidenum">
              <a:rPr lang="nl-NL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nl-NL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796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D975622-7EEF-46AB-B8CA-C0771E2789A8}" type="slidenum">
              <a:rPr lang="nl-NL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nl-NL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9343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1F2283-4CA5-4AE4-928D-C2AF734BF68C}" type="slidenum">
              <a:rPr lang="nl-NL" smtClean="0"/>
              <a:pPr>
                <a:defRPr/>
              </a:pPr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48824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1F2283-4CA5-4AE4-928D-C2AF734BF68C}" type="slidenum">
              <a:rPr lang="nl-NL" smtClean="0"/>
              <a:pPr>
                <a:defRPr/>
              </a:pPr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48824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1F2283-4CA5-4AE4-928D-C2AF734BF68C}" type="slidenum">
              <a:rPr lang="nl-NL" smtClean="0"/>
              <a:pPr>
                <a:defRPr/>
              </a:pPr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70527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1F2283-4CA5-4AE4-928D-C2AF734BF68C}" type="slidenum">
              <a:rPr lang="nl-NL" smtClean="0"/>
              <a:pPr>
                <a:defRPr/>
              </a:pPr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48824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1F2283-4CA5-4AE4-928D-C2AF734BF68C}" type="slidenum">
              <a:rPr lang="nl-NL" smtClean="0"/>
              <a:pPr>
                <a:defRPr/>
              </a:pPr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4882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593DAD-13A4-4DD2-9B83-9A29BAC75FF8}" type="datetimeFigureOut">
              <a:rPr lang="ru-RU" smtClean="0"/>
              <a:pPr>
                <a:defRPr/>
              </a:pPr>
              <a:t>06.10.16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9D9A5D-E2F9-43DC-9B32-DB260C63F16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3028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1B5A7D-1F30-4B6A-AD39-25F88B2692E4}" type="datetimeFigureOut">
              <a:rPr lang="ru-RU" smtClean="0"/>
              <a:pPr>
                <a:defRPr/>
              </a:pPr>
              <a:t>06.10.16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2FBA45-0533-415B-8CE2-369B279BC66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083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0877215-39B5-4A00-9080-BFF03627A99E}" type="datetimeFigureOut">
              <a:rPr lang="ru-RU" smtClean="0"/>
              <a:pPr>
                <a:defRPr/>
              </a:pPr>
              <a:t>06.10.16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0C9358-912B-4E58-BA77-6884E42BA73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19935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 descr="wbilogorev-screen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643688" y="71438"/>
            <a:ext cx="2000250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3CDDA09-F4AD-4D62-9690-C07615177AC1}" type="datetimeFigureOut">
              <a:rPr lang="en-US"/>
              <a:pPr>
                <a:defRPr/>
              </a:pPr>
              <a:t>06.10.16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554C330-BCE7-497E-B6EF-3620D17E301A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3876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938" y="889000"/>
            <a:ext cx="8886825" cy="1155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34938" y="2116138"/>
            <a:ext cx="4371975" cy="199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59313" y="2116138"/>
            <a:ext cx="4371975" cy="199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134938" y="4259263"/>
            <a:ext cx="8896350" cy="19923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54C908-EC69-4D81-989B-C98895F9C3F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827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261A7E-F780-41C3-BB45-C7D631CE66FE}" type="datetimeFigureOut">
              <a:rPr lang="ru-RU" smtClean="0"/>
              <a:pPr>
                <a:defRPr/>
              </a:pPr>
              <a:t>06.10.16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C93A88-20E0-444C-82F1-2DA70958AB9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8095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A8C3D4-E2D0-4255-BF78-A6D83C4A7885}" type="datetimeFigureOut">
              <a:rPr lang="ru-RU" smtClean="0"/>
              <a:pPr>
                <a:defRPr/>
              </a:pPr>
              <a:t>06.10.16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A96BE9-ED93-497A-85AC-BCE48BC3972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8456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16B46E-F55C-461D-82A8-802710A38B2F}" type="datetimeFigureOut">
              <a:rPr lang="ru-RU" smtClean="0"/>
              <a:pPr>
                <a:defRPr/>
              </a:pPr>
              <a:t>06.10.16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94687C-405C-40DF-92E4-218D9BE0647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4634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C837B79-8135-4C73-AE18-C1165D5DF2F0}" type="datetimeFigureOut">
              <a:rPr lang="ru-RU" smtClean="0"/>
              <a:pPr>
                <a:defRPr/>
              </a:pPr>
              <a:t>06.10.16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09B72A-681D-454A-A5D2-1B043F35112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4721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F7BE02-7440-458E-A558-668EC427510D}" type="datetimeFigureOut">
              <a:rPr lang="ru-RU" smtClean="0"/>
              <a:pPr>
                <a:defRPr/>
              </a:pPr>
              <a:t>06.10.16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51928D-8981-48C2-89FF-26C6F3E96AA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3078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91A255A-8F0D-4F84-B147-354E38A79302}" type="datetimeFigureOut">
              <a:rPr lang="ru-RU" smtClean="0"/>
              <a:pPr>
                <a:defRPr/>
              </a:pPr>
              <a:t>06.10.16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4D39F9-27CA-47B4-A0E9-988DD265C7B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5915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06CC796-9083-4055-9D76-06F2EBA1A64D}" type="datetimeFigureOut">
              <a:rPr lang="ru-RU" smtClean="0"/>
              <a:pPr>
                <a:defRPr/>
              </a:pPr>
              <a:t>06.10.16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6E4BCE-1568-4CDA-AAA0-D92FA08779C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2047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575FC9-7BD0-44A4-A9C2-388BF66E0238}" type="datetimeFigureOut">
              <a:rPr lang="ru-RU" smtClean="0"/>
              <a:pPr>
                <a:defRPr/>
              </a:pPr>
              <a:t>06.10.16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EFC0E4-EB0C-4DC2-9F2E-585F7C1D8AD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5959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FAD7F4B-A92A-436F-BC08-734438763D2C}" type="datetimeFigureOut">
              <a:rPr lang="ru-RU" smtClean="0"/>
              <a:pPr>
                <a:defRPr/>
              </a:pPr>
              <a:t>06.10.16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F3BFF47-FA47-4990-9E2F-278F45D053C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4491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13" r:id="rId12"/>
    <p:sldLayoutId id="2147483727" r:id="rId13"/>
    <p:sldLayoutId id="2147483728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36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Relationship Id="rId3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8.jpeg"/><Relationship Id="rId3" Type="http://schemas.openxmlformats.org/officeDocument/2006/relationships/image" Target="../media/image59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Relationship Id="rId3" Type="http://schemas.openxmlformats.org/officeDocument/2006/relationships/hyperlink" Target="mailto:EWS-RF@EWSHLD.COM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7.png"/><Relationship Id="rId12" Type="http://schemas.openxmlformats.org/officeDocument/2006/relationships/image" Target="../media/image18.jpeg"/><Relationship Id="rId13" Type="http://schemas.openxmlformats.org/officeDocument/2006/relationships/image" Target="../media/image19.png"/><Relationship Id="rId14" Type="http://schemas.openxmlformats.org/officeDocument/2006/relationships/image" Target="../media/image20.jpg"/><Relationship Id="rId15" Type="http://schemas.openxmlformats.org/officeDocument/2006/relationships/image" Target="../media/image21.png"/><Relationship Id="rId16" Type="http://schemas.microsoft.com/office/2007/relationships/hdphoto" Target="../media/hdphoto2.wdp"/><Relationship Id="rId17" Type="http://schemas.openxmlformats.org/officeDocument/2006/relationships/image" Target="../media/image22.png"/><Relationship Id="rId18" Type="http://schemas.openxmlformats.org/officeDocument/2006/relationships/image" Target="../media/image23.gif"/><Relationship Id="rId19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0.jpeg"/><Relationship Id="rId4" Type="http://schemas.openxmlformats.org/officeDocument/2006/relationships/image" Target="../media/image11.gif"/><Relationship Id="rId5" Type="http://schemas.openxmlformats.org/officeDocument/2006/relationships/image" Target="../media/image12.jpeg"/><Relationship Id="rId6" Type="http://schemas.openxmlformats.org/officeDocument/2006/relationships/image" Target="../media/image13.jpeg"/><Relationship Id="rId7" Type="http://schemas.openxmlformats.org/officeDocument/2006/relationships/image" Target="../media/image14.jpg"/><Relationship Id="rId8" Type="http://schemas.openxmlformats.org/officeDocument/2006/relationships/image" Target="../media/image15.png"/><Relationship Id="rId9" Type="http://schemas.microsoft.com/office/2007/relationships/hdphoto" Target="../media/hdphoto1.wdp"/><Relationship Id="rId10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6" Type="http://schemas.openxmlformats.org/officeDocument/2006/relationships/image" Target="../media/image28.jpeg"/><Relationship Id="rId7" Type="http://schemas.openxmlformats.org/officeDocument/2006/relationships/image" Target="../media/image29.jpeg"/><Relationship Id="rId8" Type="http://schemas.openxmlformats.org/officeDocument/2006/relationships/image" Target="../media/image30.jpeg"/><Relationship Id="rId9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-72652" y="0"/>
            <a:ext cx="9217024" cy="764704"/>
          </a:xfrm>
        </p:spPr>
        <p:txBody>
          <a:bodyPr>
            <a:normAutofit fontScale="92500"/>
          </a:bodyPr>
          <a:lstStyle/>
          <a:p>
            <a:pPr fontAlgn="base">
              <a:spcAft>
                <a:spcPct val="0"/>
              </a:spcAft>
            </a:pPr>
            <a:r>
              <a:rPr lang="ru-RU" dirty="0" smtClean="0">
                <a:solidFill>
                  <a:schemeClr val="bg1"/>
                </a:solidFill>
              </a:rPr>
              <a:t>Технологии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ООО </a:t>
            </a:r>
            <a:r>
              <a:rPr lang="en-US" dirty="0" smtClean="0">
                <a:solidFill>
                  <a:schemeClr val="bg1"/>
                </a:solidFill>
              </a:rPr>
              <a:t>“</a:t>
            </a:r>
            <a:r>
              <a:rPr lang="ru-RU" dirty="0" smtClean="0">
                <a:solidFill>
                  <a:schemeClr val="bg1"/>
                </a:solidFill>
              </a:rPr>
              <a:t>ЕВС</a:t>
            </a:r>
            <a:r>
              <a:rPr lang="en-US" dirty="0" smtClean="0">
                <a:solidFill>
                  <a:schemeClr val="bg1"/>
                </a:solidFill>
              </a:rPr>
              <a:t>”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/>
          <a:srcRect t="1918"/>
          <a:stretch/>
        </p:blipFill>
        <p:spPr bwMode="auto">
          <a:xfrm>
            <a:off x="899592" y="1556792"/>
            <a:ext cx="7416824" cy="4166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08005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9585" y="97631"/>
            <a:ext cx="9145016" cy="59506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fontAlgn="base">
              <a:spcAft>
                <a:spcPct val="0"/>
              </a:spcAft>
            </a:pPr>
            <a:r>
              <a:rPr lang="en-US" sz="4400" b="0" dirty="0" smtClean="0">
                <a:solidFill>
                  <a:schemeClr val="bg1"/>
                </a:solidFill>
              </a:rPr>
              <a:t> </a:t>
            </a:r>
            <a:r>
              <a:rPr lang="ru-RU" sz="4400" b="0" dirty="0" smtClean="0">
                <a:solidFill>
                  <a:schemeClr val="bg1"/>
                </a:solidFill>
              </a:rPr>
              <a:t>ЧАСТЬ </a:t>
            </a:r>
            <a:r>
              <a:rPr lang="en-US" sz="4400" b="0" dirty="0" smtClean="0">
                <a:solidFill>
                  <a:schemeClr val="bg1"/>
                </a:solidFill>
              </a:rPr>
              <a:t>I</a:t>
            </a:r>
            <a:endParaRPr lang="ru-RU" sz="4400" b="0" dirty="0">
              <a:solidFill>
                <a:schemeClr val="bg1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2348880"/>
            <a:ext cx="8568952" cy="1800200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  <a:spcBef>
                <a:spcPts val="0"/>
              </a:spcBef>
            </a:pPr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ЧТО ТАКОЕ 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MONGOOSE</a:t>
            </a:r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?</a:t>
            </a:r>
            <a:endParaRPr lang="en-US" sz="5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340993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372" y="0"/>
            <a:ext cx="8229600" cy="783825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Что такое «</a:t>
            </a:r>
            <a:r>
              <a:rPr lang="en-US" dirty="0" smtClean="0">
                <a:solidFill>
                  <a:schemeClr val="bg1"/>
                </a:solidFill>
              </a:rPr>
              <a:t>Mongoose</a:t>
            </a:r>
            <a:r>
              <a:rPr lang="ru-RU" dirty="0" smtClean="0">
                <a:solidFill>
                  <a:schemeClr val="bg1"/>
                </a:solidFill>
              </a:rPr>
              <a:t>»</a:t>
            </a:r>
            <a:r>
              <a:rPr lang="en-US" dirty="0">
                <a:solidFill>
                  <a:schemeClr val="bg1"/>
                </a:solidFill>
              </a:rPr>
              <a:t>?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16329" y="1678810"/>
            <a:ext cx="1617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alibri"/>
                <a:cs typeface="Calibri"/>
              </a:rPr>
              <a:t>Л</a:t>
            </a:r>
            <a:r>
              <a:rPr lang="ru-RU" dirty="0" smtClean="0">
                <a:latin typeface="Calibri"/>
                <a:cs typeface="Calibri"/>
              </a:rPr>
              <a:t>окатор муфт «</a:t>
            </a:r>
            <a:r>
              <a:rPr lang="en-US" dirty="0" smtClean="0">
                <a:latin typeface="Calibri"/>
                <a:cs typeface="Calibri"/>
              </a:rPr>
              <a:t>Vulcan</a:t>
            </a:r>
            <a:r>
              <a:rPr lang="ru-RU" dirty="0" smtClean="0">
                <a:latin typeface="Calibri"/>
                <a:cs typeface="Calibri"/>
              </a:rPr>
              <a:t>»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08512" y="2083330"/>
            <a:ext cx="205763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dirty="0" err="1" smtClean="0">
                <a:latin typeface="Calibri"/>
                <a:cs typeface="Calibri"/>
              </a:rPr>
              <a:t>Пакер</a:t>
            </a:r>
            <a:r>
              <a:rPr lang="ru-RU" dirty="0" smtClean="0">
                <a:latin typeface="Calibri"/>
                <a:cs typeface="Calibri"/>
              </a:rPr>
              <a:t> многоразового использования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65712" y="4150649"/>
            <a:ext cx="1825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dirty="0" smtClean="0">
                <a:latin typeface="Calibri"/>
                <a:cs typeface="Calibri"/>
              </a:rPr>
              <a:t>Уравнительный клапан</a:t>
            </a:r>
            <a:endParaRPr lang="en-US" dirty="0">
              <a:latin typeface="Calibri"/>
              <a:cs typeface="Calibri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6825120" y="2645517"/>
            <a:ext cx="0" cy="343125"/>
          </a:xfrm>
          <a:prstGeom prst="line">
            <a:avLst/>
          </a:prstGeom>
          <a:ln w="6350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566616" y="2637328"/>
            <a:ext cx="0" cy="306993"/>
          </a:xfrm>
          <a:prstGeom prst="line">
            <a:avLst/>
          </a:prstGeom>
          <a:ln w="6350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endCxn id="11" idx="0"/>
          </p:cNvCxnSpPr>
          <p:nvPr/>
        </p:nvCxnSpPr>
        <p:spPr>
          <a:xfrm flipH="1">
            <a:off x="3378557" y="3734415"/>
            <a:ext cx="537707" cy="416234"/>
          </a:xfrm>
          <a:prstGeom prst="line">
            <a:avLst/>
          </a:prstGeom>
          <a:ln w="6350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85150" y="1916442"/>
            <a:ext cx="22072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dirty="0" smtClean="0">
                <a:latin typeface="Calibri"/>
                <a:cs typeface="Calibri"/>
              </a:rPr>
              <a:t>Перфорационный патрубок</a:t>
            </a:r>
            <a:endParaRPr lang="en-US" dirty="0">
              <a:latin typeface="Calibri"/>
              <a:cs typeface="Calibri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1899127" y="2637328"/>
            <a:ext cx="0" cy="343125"/>
          </a:xfrm>
          <a:prstGeom prst="line">
            <a:avLst/>
          </a:prstGeom>
          <a:ln w="6350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311474" y="3795964"/>
            <a:ext cx="241601" cy="343125"/>
          </a:xfrm>
          <a:prstGeom prst="line">
            <a:avLst/>
          </a:prstGeom>
          <a:ln w="6350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653302" y="4166451"/>
            <a:ext cx="1825689" cy="326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dirty="0" smtClean="0">
                <a:latin typeface="Calibri"/>
                <a:cs typeface="Calibri"/>
              </a:rPr>
              <a:t>Плашки</a:t>
            </a:r>
            <a:endParaRPr lang="en-US" dirty="0">
              <a:latin typeface="Calibri"/>
              <a:cs typeface="Calibri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7791450" y="3845667"/>
            <a:ext cx="424320" cy="304982"/>
          </a:xfrm>
          <a:prstGeom prst="line">
            <a:avLst/>
          </a:prstGeom>
          <a:ln w="6350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825120" y="4160919"/>
            <a:ext cx="210186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dirty="0" smtClean="0">
                <a:latin typeface="Calibri"/>
                <a:cs typeface="Calibri"/>
              </a:rPr>
              <a:t> Патрубок с перепускным клапаном</a:t>
            </a:r>
            <a:endParaRPr lang="en-US" dirty="0" smtClean="0">
              <a:latin typeface="Calibri"/>
              <a:cs typeface="Calibri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1144244" y="3717032"/>
            <a:ext cx="122581" cy="422056"/>
          </a:xfrm>
          <a:prstGeom prst="line">
            <a:avLst/>
          </a:prstGeom>
          <a:ln w="6350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57199" y="4202907"/>
            <a:ext cx="182568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dirty="0" smtClean="0">
                <a:latin typeface="Calibri"/>
                <a:cs typeface="Calibri"/>
              </a:rPr>
              <a:t>Аварийный разъединитель ГТ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23" name="Picture 22" descr="Multistage Assembly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88" y="3073536"/>
            <a:ext cx="8511235" cy="64349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775199" y="5382284"/>
            <a:ext cx="4169664" cy="78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dirty="0" smtClean="0">
                <a:latin typeface="Calibri"/>
                <a:cs typeface="Calibri"/>
              </a:rPr>
              <a:t>Датчики давления и температуры устанавливаются над и под инструментом «</a:t>
            </a:r>
            <a:r>
              <a:rPr lang="en-US" dirty="0" smtClean="0">
                <a:latin typeface="Calibri"/>
                <a:cs typeface="Calibri"/>
              </a:rPr>
              <a:t>Mongoose</a:t>
            </a:r>
            <a:r>
              <a:rPr lang="ru-RU" dirty="0" smtClean="0">
                <a:latin typeface="Calibri"/>
                <a:cs typeface="Calibri"/>
              </a:rPr>
              <a:t>»</a:t>
            </a:r>
            <a:endParaRPr lang="en-US" dirty="0" smtClean="0">
              <a:latin typeface="Calibri"/>
              <a:cs typeface="Calibri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4860031" y="3643705"/>
            <a:ext cx="2800880" cy="16781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4026853" y="3599377"/>
            <a:ext cx="808667" cy="17224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397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84" y="1973762"/>
            <a:ext cx="8523727" cy="974141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63152" y="1215807"/>
            <a:ext cx="8532494" cy="523743"/>
            <a:chOff x="401679" y="2832720"/>
            <a:chExt cx="8532494" cy="566193"/>
          </a:xfrm>
        </p:grpSpPr>
        <p:sp>
          <p:nvSpPr>
            <p:cNvPr id="15" name="Text Box 11"/>
            <p:cNvSpPr txBox="1">
              <a:spLocks noChangeArrowheads="1"/>
            </p:cNvSpPr>
            <p:nvPr/>
          </p:nvSpPr>
          <p:spPr bwMode="auto">
            <a:xfrm>
              <a:off x="401679" y="2877079"/>
              <a:ext cx="1306553" cy="52183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200">
                  <a:solidFill>
                    <a:schemeClr val="bg2"/>
                  </a:solidFill>
                  <a:latin typeface="Tahoma" pitchFamily="34" charset="0"/>
                </a:defRPr>
              </a:lvl1pPr>
              <a:lvl2pPr marL="742950" indent="-285750">
                <a:defRPr sz="3200">
                  <a:solidFill>
                    <a:schemeClr val="bg2"/>
                  </a:solidFill>
                  <a:latin typeface="Tahoma" pitchFamily="34" charset="0"/>
                </a:defRPr>
              </a:lvl2pPr>
              <a:lvl3pPr marL="1143000" indent="-228600">
                <a:defRPr sz="3200">
                  <a:solidFill>
                    <a:schemeClr val="bg2"/>
                  </a:solidFill>
                  <a:latin typeface="Tahoma" pitchFamily="34" charset="0"/>
                </a:defRPr>
              </a:lvl3pPr>
              <a:lvl4pPr marL="1600200" indent="-228600">
                <a:defRPr sz="3200">
                  <a:solidFill>
                    <a:schemeClr val="bg2"/>
                  </a:solidFill>
                  <a:latin typeface="Tahoma" pitchFamily="34" charset="0"/>
                </a:defRPr>
              </a:lvl4pPr>
              <a:lvl5pPr marL="2057400" indent="-228600">
                <a:defRPr sz="3200">
                  <a:solidFill>
                    <a:schemeClr val="bg2"/>
                  </a:solidFill>
                  <a:latin typeface="Tahom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2"/>
                  </a:solidFill>
                  <a:latin typeface="Tahom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2"/>
                  </a:solidFill>
                  <a:latin typeface="Tahom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2"/>
                  </a:solidFill>
                  <a:latin typeface="Tahom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2"/>
                  </a:solidFill>
                  <a:latin typeface="Tahoma" pitchFamily="34" charset="0"/>
                </a:defRPr>
              </a:lvl9pPr>
            </a:lstStyle>
            <a:p>
              <a:pPr algn="ctr"/>
              <a:r>
                <a:rPr lang="ru-RU" sz="1600" dirty="0" smtClean="0">
                  <a:solidFill>
                    <a:srgbClr val="7F7F7F"/>
                  </a:solidFill>
                  <a:effectLst/>
                  <a:latin typeface="+mn-lt"/>
                </a:rPr>
                <a:t>Верх муфты</a:t>
              </a:r>
              <a:endParaRPr lang="en-CA" sz="1600" dirty="0">
                <a:solidFill>
                  <a:srgbClr val="7F7F7F"/>
                </a:solidFill>
                <a:effectLst/>
                <a:latin typeface="+mn-lt"/>
              </a:endParaRPr>
            </a:p>
          </p:txBody>
        </p:sp>
        <p:sp>
          <p:nvSpPr>
            <p:cNvPr id="16" name="Text Box 21"/>
            <p:cNvSpPr txBox="1">
              <a:spLocks noChangeArrowheads="1"/>
            </p:cNvSpPr>
            <p:nvPr/>
          </p:nvSpPr>
          <p:spPr bwMode="auto">
            <a:xfrm>
              <a:off x="1708232" y="2917242"/>
              <a:ext cx="1610102" cy="44150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200">
                  <a:solidFill>
                    <a:schemeClr val="bg2"/>
                  </a:solidFill>
                  <a:latin typeface="Tahoma" pitchFamily="34" charset="0"/>
                </a:defRPr>
              </a:lvl1pPr>
              <a:lvl2pPr marL="742950" indent="-285750">
                <a:defRPr sz="3200">
                  <a:solidFill>
                    <a:schemeClr val="bg2"/>
                  </a:solidFill>
                  <a:latin typeface="Tahoma" pitchFamily="34" charset="0"/>
                </a:defRPr>
              </a:lvl2pPr>
              <a:lvl3pPr marL="1143000" indent="-228600">
                <a:defRPr sz="3200">
                  <a:solidFill>
                    <a:schemeClr val="bg2"/>
                  </a:solidFill>
                  <a:latin typeface="Tahoma" pitchFamily="34" charset="0"/>
                </a:defRPr>
              </a:lvl3pPr>
              <a:lvl4pPr marL="1600200" indent="-228600">
                <a:defRPr sz="3200">
                  <a:solidFill>
                    <a:schemeClr val="bg2"/>
                  </a:solidFill>
                  <a:latin typeface="Tahoma" pitchFamily="34" charset="0"/>
                </a:defRPr>
              </a:lvl4pPr>
              <a:lvl5pPr marL="2057400" indent="-228600">
                <a:defRPr sz="3200">
                  <a:solidFill>
                    <a:schemeClr val="bg2"/>
                  </a:solidFill>
                  <a:latin typeface="Tahom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2"/>
                  </a:solidFill>
                  <a:latin typeface="Tahom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2"/>
                  </a:solidFill>
                  <a:latin typeface="Tahom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2"/>
                  </a:solidFill>
                  <a:latin typeface="Tahom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2"/>
                  </a:solidFill>
                  <a:latin typeface="Tahoma" pitchFamily="34" charset="0"/>
                </a:defRPr>
              </a:lvl9pPr>
            </a:lstStyle>
            <a:p>
              <a:pPr algn="ctr"/>
              <a:r>
                <a:rPr lang="ru-RU" sz="1600" dirty="0" smtClean="0">
                  <a:solidFill>
                    <a:srgbClr val="7F7F7F"/>
                  </a:solidFill>
                  <a:latin typeface="+mn-lt"/>
                </a:rPr>
                <a:t>Переводник</a:t>
              </a:r>
              <a:endParaRPr lang="en-CA" sz="1600" dirty="0">
                <a:solidFill>
                  <a:srgbClr val="7F7F7F"/>
                </a:solidFill>
                <a:effectLst/>
                <a:latin typeface="+mn-lt"/>
              </a:endParaRPr>
            </a:p>
          </p:txBody>
        </p:sp>
        <p:sp>
          <p:nvSpPr>
            <p:cNvPr id="17" name="Text Box 20"/>
            <p:cNvSpPr txBox="1">
              <a:spLocks noChangeArrowheads="1"/>
            </p:cNvSpPr>
            <p:nvPr/>
          </p:nvSpPr>
          <p:spPr bwMode="auto">
            <a:xfrm>
              <a:off x="4301725" y="2832720"/>
              <a:ext cx="1479634" cy="4572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200">
                  <a:solidFill>
                    <a:schemeClr val="bg2"/>
                  </a:solidFill>
                  <a:latin typeface="Tahoma" pitchFamily="34" charset="0"/>
                </a:defRPr>
              </a:lvl1pPr>
              <a:lvl2pPr marL="742950" indent="-285750">
                <a:defRPr sz="3200">
                  <a:solidFill>
                    <a:schemeClr val="bg2"/>
                  </a:solidFill>
                  <a:latin typeface="Tahoma" pitchFamily="34" charset="0"/>
                </a:defRPr>
              </a:lvl2pPr>
              <a:lvl3pPr marL="1143000" indent="-228600">
                <a:defRPr sz="3200">
                  <a:solidFill>
                    <a:schemeClr val="bg2"/>
                  </a:solidFill>
                  <a:latin typeface="Tahoma" pitchFamily="34" charset="0"/>
                </a:defRPr>
              </a:lvl3pPr>
              <a:lvl4pPr marL="1600200" indent="-228600">
                <a:defRPr sz="3200">
                  <a:solidFill>
                    <a:schemeClr val="bg2"/>
                  </a:solidFill>
                  <a:latin typeface="Tahoma" pitchFamily="34" charset="0"/>
                </a:defRPr>
              </a:lvl4pPr>
              <a:lvl5pPr marL="2057400" indent="-228600">
                <a:defRPr sz="3200">
                  <a:solidFill>
                    <a:schemeClr val="bg2"/>
                  </a:solidFill>
                  <a:latin typeface="Tahom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2"/>
                  </a:solidFill>
                  <a:latin typeface="Tahom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2"/>
                  </a:solidFill>
                  <a:latin typeface="Tahom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2"/>
                  </a:solidFill>
                  <a:latin typeface="Tahom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2"/>
                  </a:solidFill>
                  <a:latin typeface="Tahoma" pitchFamily="34" charset="0"/>
                </a:defRPr>
              </a:lvl9pPr>
            </a:lstStyle>
            <a:p>
              <a:pPr algn="ctr"/>
              <a:r>
                <a:rPr lang="ru-RU" sz="1600" dirty="0" smtClean="0">
                  <a:solidFill>
                    <a:srgbClr val="7F7F7F"/>
                  </a:solidFill>
                  <a:latin typeface="+mn-lt"/>
                </a:rPr>
                <a:t>Порты ГРП</a:t>
              </a:r>
              <a:endParaRPr lang="en-CA" sz="1600" dirty="0">
                <a:solidFill>
                  <a:srgbClr val="7F7F7F"/>
                </a:solidFill>
                <a:effectLst/>
                <a:latin typeface="+mn-lt"/>
              </a:endParaRPr>
            </a:p>
          </p:txBody>
        </p:sp>
        <p:sp>
          <p:nvSpPr>
            <p:cNvPr id="18" name="Text Box 12"/>
            <p:cNvSpPr txBox="1">
              <a:spLocks noChangeArrowheads="1"/>
            </p:cNvSpPr>
            <p:nvPr/>
          </p:nvSpPr>
          <p:spPr bwMode="auto">
            <a:xfrm>
              <a:off x="7369562" y="2901551"/>
              <a:ext cx="1564611" cy="4572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200">
                  <a:solidFill>
                    <a:schemeClr val="bg2"/>
                  </a:solidFill>
                  <a:latin typeface="Tahoma" pitchFamily="34" charset="0"/>
                </a:defRPr>
              </a:lvl1pPr>
              <a:lvl2pPr marL="742950" indent="-285750">
                <a:defRPr sz="3200">
                  <a:solidFill>
                    <a:schemeClr val="bg2"/>
                  </a:solidFill>
                  <a:latin typeface="Tahoma" pitchFamily="34" charset="0"/>
                </a:defRPr>
              </a:lvl2pPr>
              <a:lvl3pPr marL="1143000" indent="-228600">
                <a:defRPr sz="3200">
                  <a:solidFill>
                    <a:schemeClr val="bg2"/>
                  </a:solidFill>
                  <a:latin typeface="Tahoma" pitchFamily="34" charset="0"/>
                </a:defRPr>
              </a:lvl3pPr>
              <a:lvl4pPr marL="1600200" indent="-228600">
                <a:defRPr sz="3200">
                  <a:solidFill>
                    <a:schemeClr val="bg2"/>
                  </a:solidFill>
                  <a:latin typeface="Tahoma" pitchFamily="34" charset="0"/>
                </a:defRPr>
              </a:lvl4pPr>
              <a:lvl5pPr marL="2057400" indent="-228600">
                <a:defRPr sz="3200">
                  <a:solidFill>
                    <a:schemeClr val="bg2"/>
                  </a:solidFill>
                  <a:latin typeface="Tahom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2"/>
                  </a:solidFill>
                  <a:latin typeface="Tahom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2"/>
                  </a:solidFill>
                  <a:latin typeface="Tahom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2"/>
                  </a:solidFill>
                  <a:latin typeface="Tahom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2"/>
                  </a:solidFill>
                  <a:latin typeface="Tahoma" pitchFamily="34" charset="0"/>
                </a:defRPr>
              </a:lvl9pPr>
            </a:lstStyle>
            <a:p>
              <a:pPr algn="ctr"/>
              <a:r>
                <a:rPr lang="ru-RU" sz="1600" dirty="0" smtClean="0">
                  <a:solidFill>
                    <a:srgbClr val="7F7F7F"/>
                  </a:solidFill>
                  <a:effectLst/>
                  <a:latin typeface="+mn-lt"/>
                </a:rPr>
                <a:t>Низ муфты</a:t>
              </a:r>
              <a:endParaRPr lang="en-CA" sz="1600" dirty="0">
                <a:solidFill>
                  <a:srgbClr val="7F7F7F"/>
                </a:solidFill>
                <a:effectLst/>
                <a:latin typeface="+mn-lt"/>
              </a:endParaRPr>
            </a:p>
          </p:txBody>
        </p:sp>
      </p:grp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399569" y="44624"/>
            <a:ext cx="8287231" cy="792089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Что такое сдвижная муфта ГРП?</a:t>
            </a:r>
            <a:r>
              <a:rPr lang="en-CA" dirty="0" smtClean="0">
                <a:solidFill>
                  <a:schemeClr val="bg1"/>
                </a:solidFill>
              </a:rPr>
              <a:t> </a:t>
            </a:r>
            <a:endParaRPr lang="en-CA" sz="5400" dirty="0">
              <a:solidFill>
                <a:schemeClr val="bg1"/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" t="8871" r="1773" b="13074"/>
          <a:stretch>
            <a:fillRect/>
          </a:stretch>
        </p:blipFill>
        <p:spPr bwMode="auto">
          <a:xfrm>
            <a:off x="714493" y="4320067"/>
            <a:ext cx="7847918" cy="1221903"/>
          </a:xfrm>
          <a:prstGeom prst="rect">
            <a:avLst/>
          </a:prstGeom>
          <a:solidFill>
            <a:srgbClr val="0E4C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1564645" y="3395772"/>
            <a:ext cx="22256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bg2"/>
                </a:solidFill>
                <a:latin typeface="Tahoma" pitchFamily="34" charset="0"/>
              </a:defRPr>
            </a:lvl1pPr>
            <a:lvl2pPr marL="742950" indent="-285750">
              <a:defRPr sz="3200">
                <a:solidFill>
                  <a:schemeClr val="bg2"/>
                </a:solidFill>
                <a:latin typeface="Tahoma" pitchFamily="34" charset="0"/>
              </a:defRPr>
            </a:lvl2pPr>
            <a:lvl3pPr marL="1143000" indent="-228600">
              <a:defRPr sz="3200">
                <a:solidFill>
                  <a:schemeClr val="bg2"/>
                </a:solidFill>
                <a:latin typeface="Tahoma" pitchFamily="34" charset="0"/>
              </a:defRPr>
            </a:lvl3pPr>
            <a:lvl4pPr marL="1600200" indent="-228600">
              <a:defRPr sz="3200">
                <a:solidFill>
                  <a:schemeClr val="bg2"/>
                </a:solidFill>
                <a:latin typeface="Tahoma" pitchFamily="34" charset="0"/>
              </a:defRPr>
            </a:lvl4pPr>
            <a:lvl5pPr marL="2057400" indent="-228600">
              <a:defRPr sz="3200">
                <a:solidFill>
                  <a:schemeClr val="bg2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sz="1800" dirty="0" smtClean="0">
                <a:solidFill>
                  <a:srgbClr val="7F7F7F"/>
                </a:solidFill>
                <a:latin typeface="Calibri"/>
              </a:rPr>
              <a:t>Срезные шпильки</a:t>
            </a:r>
            <a:endParaRPr lang="en-CA" sz="1800" dirty="0">
              <a:solidFill>
                <a:srgbClr val="7F7F7F"/>
              </a:solidFill>
              <a:latin typeface="Calibri"/>
            </a:endParaRPr>
          </a:p>
        </p:txBody>
      </p:sp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1189641" y="6156012"/>
            <a:ext cx="212445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bg2"/>
                </a:solidFill>
                <a:latin typeface="Tahoma" pitchFamily="34" charset="0"/>
              </a:defRPr>
            </a:lvl1pPr>
            <a:lvl2pPr marL="742950" indent="-285750">
              <a:defRPr sz="3200">
                <a:solidFill>
                  <a:schemeClr val="bg2"/>
                </a:solidFill>
                <a:latin typeface="Tahoma" pitchFamily="34" charset="0"/>
              </a:defRPr>
            </a:lvl2pPr>
            <a:lvl3pPr marL="1143000" indent="-228600">
              <a:defRPr sz="3200">
                <a:solidFill>
                  <a:schemeClr val="bg2"/>
                </a:solidFill>
                <a:latin typeface="Tahoma" pitchFamily="34" charset="0"/>
              </a:defRPr>
            </a:lvl3pPr>
            <a:lvl4pPr marL="1600200" indent="-228600">
              <a:defRPr sz="3200">
                <a:solidFill>
                  <a:schemeClr val="bg2"/>
                </a:solidFill>
                <a:latin typeface="Tahoma" pitchFamily="34" charset="0"/>
              </a:defRPr>
            </a:lvl4pPr>
            <a:lvl5pPr marL="2057400" indent="-228600">
              <a:defRPr sz="3200">
                <a:solidFill>
                  <a:schemeClr val="bg2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sz="1800" dirty="0" smtClean="0">
                <a:solidFill>
                  <a:srgbClr val="7F7F7F"/>
                </a:solidFill>
                <a:latin typeface="Calibri"/>
              </a:rPr>
              <a:t>Порты ГРП</a:t>
            </a:r>
            <a:endParaRPr lang="en-CA" sz="1800" dirty="0">
              <a:solidFill>
                <a:srgbClr val="7F7F7F"/>
              </a:solidFill>
              <a:latin typeface="Calibri"/>
            </a:endParaRPr>
          </a:p>
        </p:txBody>
      </p: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3790320" y="3395772"/>
            <a:ext cx="254342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bg2"/>
                </a:solidFill>
                <a:latin typeface="Tahoma" pitchFamily="34" charset="0"/>
              </a:defRPr>
            </a:lvl1pPr>
            <a:lvl2pPr marL="742950" indent="-285750">
              <a:defRPr sz="3200">
                <a:solidFill>
                  <a:schemeClr val="bg2"/>
                </a:solidFill>
                <a:latin typeface="Tahoma" pitchFamily="34" charset="0"/>
              </a:defRPr>
            </a:lvl2pPr>
            <a:lvl3pPr marL="1143000" indent="-228600">
              <a:defRPr sz="3200">
                <a:solidFill>
                  <a:schemeClr val="bg2"/>
                </a:solidFill>
                <a:latin typeface="Tahoma" pitchFamily="34" charset="0"/>
              </a:defRPr>
            </a:lvl3pPr>
            <a:lvl4pPr marL="1600200" indent="-228600">
              <a:defRPr sz="3200">
                <a:solidFill>
                  <a:schemeClr val="bg2"/>
                </a:solidFill>
                <a:latin typeface="Tahoma" pitchFamily="34" charset="0"/>
              </a:defRPr>
            </a:lvl4pPr>
            <a:lvl5pPr marL="2057400" indent="-228600">
              <a:defRPr sz="3200">
                <a:solidFill>
                  <a:schemeClr val="bg2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sz="1800" dirty="0" smtClean="0">
                <a:solidFill>
                  <a:srgbClr val="7F7F7F"/>
                </a:solidFill>
                <a:latin typeface="Calibri"/>
              </a:rPr>
              <a:t>Сдвижная часть</a:t>
            </a:r>
            <a:endParaRPr lang="en-CA" sz="1800" dirty="0">
              <a:solidFill>
                <a:srgbClr val="7F7F7F"/>
              </a:solidFill>
              <a:latin typeface="Calibri"/>
            </a:endParaRPr>
          </a:p>
        </p:txBody>
      </p: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3335115" y="6129134"/>
            <a:ext cx="247376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bg2"/>
                </a:solidFill>
                <a:latin typeface="Tahoma" pitchFamily="34" charset="0"/>
              </a:defRPr>
            </a:lvl1pPr>
            <a:lvl2pPr marL="742950" indent="-285750">
              <a:defRPr sz="3200">
                <a:solidFill>
                  <a:schemeClr val="bg2"/>
                </a:solidFill>
                <a:latin typeface="Tahoma" pitchFamily="34" charset="0"/>
              </a:defRPr>
            </a:lvl2pPr>
            <a:lvl3pPr marL="1143000" indent="-228600">
              <a:defRPr sz="3200">
                <a:solidFill>
                  <a:schemeClr val="bg2"/>
                </a:solidFill>
                <a:latin typeface="Tahoma" pitchFamily="34" charset="0"/>
              </a:defRPr>
            </a:lvl3pPr>
            <a:lvl4pPr marL="1600200" indent="-228600">
              <a:defRPr sz="3200">
                <a:solidFill>
                  <a:schemeClr val="bg2"/>
                </a:solidFill>
                <a:latin typeface="Tahoma" pitchFamily="34" charset="0"/>
              </a:defRPr>
            </a:lvl4pPr>
            <a:lvl5pPr marL="2057400" indent="-228600">
              <a:defRPr sz="3200">
                <a:solidFill>
                  <a:schemeClr val="bg2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sz="1800" dirty="0" smtClean="0">
                <a:solidFill>
                  <a:srgbClr val="7F7F7F"/>
                </a:solidFill>
                <a:latin typeface="Calibri" pitchFamily="34" charset="0"/>
              </a:rPr>
              <a:t>Наружная труба</a:t>
            </a:r>
            <a:endParaRPr lang="en-CA" sz="1800" dirty="0">
              <a:solidFill>
                <a:srgbClr val="7F7F7F"/>
              </a:solidFill>
              <a:latin typeface="Calibri" pitchFamily="34" charset="0"/>
            </a:endParaRPr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5528119" y="6144900"/>
            <a:ext cx="222728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bg2"/>
                </a:solidFill>
                <a:latin typeface="Tahoma" pitchFamily="34" charset="0"/>
              </a:defRPr>
            </a:lvl1pPr>
            <a:lvl2pPr marL="742950" indent="-285750">
              <a:defRPr sz="3200">
                <a:solidFill>
                  <a:schemeClr val="bg2"/>
                </a:solidFill>
                <a:latin typeface="Tahoma" pitchFamily="34" charset="0"/>
              </a:defRPr>
            </a:lvl2pPr>
            <a:lvl3pPr marL="1143000" indent="-228600">
              <a:defRPr sz="3200">
                <a:solidFill>
                  <a:schemeClr val="bg2"/>
                </a:solidFill>
                <a:latin typeface="Tahoma" pitchFamily="34" charset="0"/>
              </a:defRPr>
            </a:lvl3pPr>
            <a:lvl4pPr marL="1600200" indent="-228600">
              <a:defRPr sz="3200">
                <a:solidFill>
                  <a:schemeClr val="bg2"/>
                </a:solidFill>
                <a:latin typeface="Tahoma" pitchFamily="34" charset="0"/>
              </a:defRPr>
            </a:lvl4pPr>
            <a:lvl5pPr marL="2057400" indent="-228600">
              <a:defRPr sz="3200">
                <a:solidFill>
                  <a:schemeClr val="bg2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sz="1800" dirty="0" smtClean="0">
                <a:solidFill>
                  <a:srgbClr val="7F7F7F"/>
                </a:solidFill>
                <a:latin typeface="Calibri" pitchFamily="34" charset="0"/>
              </a:rPr>
              <a:t>Запорное кольцо</a:t>
            </a:r>
            <a:endParaRPr lang="en-CA" sz="1800" dirty="0">
              <a:solidFill>
                <a:srgbClr val="7F7F7F"/>
              </a:solidFill>
              <a:latin typeface="Calibri" pitchFamily="34" charset="0"/>
            </a:endParaRPr>
          </a:p>
        </p:txBody>
      </p:sp>
      <p:sp>
        <p:nvSpPr>
          <p:cNvPr id="27" name="Text Box 5"/>
          <p:cNvSpPr txBox="1">
            <a:spLocks noChangeArrowheads="1"/>
          </p:cNvSpPr>
          <p:nvPr/>
        </p:nvSpPr>
        <p:spPr bwMode="auto">
          <a:xfrm>
            <a:off x="7083085" y="3514939"/>
            <a:ext cx="176349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bg2"/>
                </a:solidFill>
                <a:latin typeface="Tahoma" pitchFamily="34" charset="0"/>
              </a:defRPr>
            </a:lvl1pPr>
            <a:lvl2pPr marL="742950" indent="-285750">
              <a:defRPr sz="3200">
                <a:solidFill>
                  <a:schemeClr val="bg2"/>
                </a:solidFill>
                <a:latin typeface="Tahoma" pitchFamily="34" charset="0"/>
              </a:defRPr>
            </a:lvl2pPr>
            <a:lvl3pPr marL="1143000" indent="-228600">
              <a:defRPr sz="3200">
                <a:solidFill>
                  <a:schemeClr val="bg2"/>
                </a:solidFill>
                <a:latin typeface="Tahoma" pitchFamily="34" charset="0"/>
              </a:defRPr>
            </a:lvl3pPr>
            <a:lvl4pPr marL="1600200" indent="-228600">
              <a:defRPr sz="3200">
                <a:solidFill>
                  <a:schemeClr val="bg2"/>
                </a:solidFill>
                <a:latin typeface="Tahoma" pitchFamily="34" charset="0"/>
              </a:defRPr>
            </a:lvl4pPr>
            <a:lvl5pPr marL="2057400" indent="-228600">
              <a:defRPr sz="3200">
                <a:solidFill>
                  <a:schemeClr val="bg2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sz="1800" dirty="0" smtClean="0">
                <a:solidFill>
                  <a:srgbClr val="7F7F7F"/>
                </a:solidFill>
                <a:latin typeface="Calibri"/>
              </a:rPr>
              <a:t>Низ муфты</a:t>
            </a:r>
            <a:endParaRPr lang="en-CA" sz="1800" dirty="0">
              <a:solidFill>
                <a:srgbClr val="7F7F7F"/>
              </a:solidFill>
              <a:latin typeface="Calibri"/>
            </a:endParaRPr>
          </a:p>
        </p:txBody>
      </p:sp>
      <p:sp>
        <p:nvSpPr>
          <p:cNvPr id="28" name="Line 12"/>
          <p:cNvSpPr>
            <a:spLocks noChangeShapeType="1"/>
          </p:cNvSpPr>
          <p:nvPr/>
        </p:nvSpPr>
        <p:spPr bwMode="auto">
          <a:xfrm rot="9345417" flipH="1" flipV="1">
            <a:off x="1168129" y="3800398"/>
            <a:ext cx="115888" cy="70167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CA">
              <a:solidFill>
                <a:prstClr val="black"/>
              </a:solidFill>
            </a:endParaRPr>
          </a:p>
        </p:txBody>
      </p:sp>
      <p:sp>
        <p:nvSpPr>
          <p:cNvPr id="29" name="Line 12"/>
          <p:cNvSpPr>
            <a:spLocks noChangeShapeType="1"/>
          </p:cNvSpPr>
          <p:nvPr/>
        </p:nvSpPr>
        <p:spPr bwMode="auto">
          <a:xfrm rot="9345417" flipV="1">
            <a:off x="2184401" y="3725997"/>
            <a:ext cx="244475" cy="53975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CA">
              <a:solidFill>
                <a:prstClr val="black"/>
              </a:solidFill>
            </a:endParaRPr>
          </a:p>
        </p:txBody>
      </p:sp>
      <p:sp>
        <p:nvSpPr>
          <p:cNvPr id="30" name="Line 12"/>
          <p:cNvSpPr>
            <a:spLocks noChangeShapeType="1"/>
          </p:cNvSpPr>
          <p:nvPr/>
        </p:nvSpPr>
        <p:spPr bwMode="auto">
          <a:xfrm rot="9345417" flipV="1">
            <a:off x="4456053" y="3832447"/>
            <a:ext cx="233696" cy="523349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CA">
              <a:solidFill>
                <a:prstClr val="black"/>
              </a:solidFill>
            </a:endParaRPr>
          </a:p>
        </p:txBody>
      </p:sp>
      <p:sp>
        <p:nvSpPr>
          <p:cNvPr id="31" name="Line 12"/>
          <p:cNvSpPr>
            <a:spLocks noChangeShapeType="1"/>
          </p:cNvSpPr>
          <p:nvPr/>
        </p:nvSpPr>
        <p:spPr bwMode="auto">
          <a:xfrm rot="9345417" flipV="1">
            <a:off x="7776766" y="3928784"/>
            <a:ext cx="244475" cy="53975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CA">
              <a:solidFill>
                <a:prstClr val="black"/>
              </a:solidFill>
            </a:endParaRPr>
          </a:p>
        </p:txBody>
      </p:sp>
      <p:sp>
        <p:nvSpPr>
          <p:cNvPr id="32" name="Line 12"/>
          <p:cNvSpPr>
            <a:spLocks noChangeShapeType="1"/>
          </p:cNvSpPr>
          <p:nvPr/>
        </p:nvSpPr>
        <p:spPr bwMode="auto">
          <a:xfrm rot="12254583">
            <a:off x="2130425" y="5609912"/>
            <a:ext cx="242888" cy="53975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CA">
              <a:solidFill>
                <a:prstClr val="black"/>
              </a:solidFill>
            </a:endParaRPr>
          </a:p>
        </p:txBody>
      </p:sp>
      <p:sp>
        <p:nvSpPr>
          <p:cNvPr id="33" name="Line 12"/>
          <p:cNvSpPr>
            <a:spLocks noChangeShapeType="1"/>
          </p:cNvSpPr>
          <p:nvPr/>
        </p:nvSpPr>
        <p:spPr bwMode="auto">
          <a:xfrm rot="12254583">
            <a:off x="4449763" y="5554350"/>
            <a:ext cx="244475" cy="54133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CA">
              <a:solidFill>
                <a:prstClr val="black"/>
              </a:solidFill>
            </a:endParaRPr>
          </a:p>
        </p:txBody>
      </p:sp>
      <p:sp>
        <p:nvSpPr>
          <p:cNvPr id="34" name="Line 12"/>
          <p:cNvSpPr>
            <a:spLocks noChangeShapeType="1"/>
          </p:cNvSpPr>
          <p:nvPr/>
        </p:nvSpPr>
        <p:spPr bwMode="auto">
          <a:xfrm rot="12254583">
            <a:off x="6102350" y="5479737"/>
            <a:ext cx="442913" cy="56515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CA">
              <a:solidFill>
                <a:prstClr val="black"/>
              </a:solidFill>
            </a:endParaRPr>
          </a:p>
        </p:txBody>
      </p:sp>
      <p:sp>
        <p:nvSpPr>
          <p:cNvPr id="35" name="Text Box 5"/>
          <p:cNvSpPr txBox="1">
            <a:spLocks noChangeArrowheads="1"/>
          </p:cNvSpPr>
          <p:nvPr/>
        </p:nvSpPr>
        <p:spPr bwMode="auto">
          <a:xfrm>
            <a:off x="29588" y="3421352"/>
            <a:ext cx="19991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bg2"/>
                </a:solidFill>
                <a:latin typeface="Tahoma" pitchFamily="34" charset="0"/>
              </a:defRPr>
            </a:lvl1pPr>
            <a:lvl2pPr marL="742950" indent="-285750">
              <a:defRPr sz="3200">
                <a:solidFill>
                  <a:schemeClr val="bg2"/>
                </a:solidFill>
                <a:latin typeface="Tahoma" pitchFamily="34" charset="0"/>
              </a:defRPr>
            </a:lvl2pPr>
            <a:lvl3pPr marL="1143000" indent="-228600">
              <a:defRPr sz="3200">
                <a:solidFill>
                  <a:schemeClr val="bg2"/>
                </a:solidFill>
                <a:latin typeface="Tahoma" pitchFamily="34" charset="0"/>
              </a:defRPr>
            </a:lvl3pPr>
            <a:lvl4pPr marL="1600200" indent="-228600">
              <a:defRPr sz="3200">
                <a:solidFill>
                  <a:schemeClr val="bg2"/>
                </a:solidFill>
                <a:latin typeface="Tahoma" pitchFamily="34" charset="0"/>
              </a:defRPr>
            </a:lvl4pPr>
            <a:lvl5pPr marL="2057400" indent="-228600">
              <a:defRPr sz="3200">
                <a:solidFill>
                  <a:schemeClr val="bg2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sz="1800" dirty="0" smtClean="0">
                <a:solidFill>
                  <a:srgbClr val="7F7F7F"/>
                </a:solidFill>
                <a:latin typeface="Calibri"/>
              </a:rPr>
              <a:t>Верх муфты  </a:t>
            </a:r>
            <a:endParaRPr lang="en-CA" sz="1800" dirty="0">
              <a:solidFill>
                <a:srgbClr val="7F7F7F"/>
              </a:solidFill>
              <a:latin typeface="Calibri"/>
            </a:endParaRPr>
          </a:p>
        </p:txBody>
      </p:sp>
      <p:sp>
        <p:nvSpPr>
          <p:cNvPr id="36" name="Line 12"/>
          <p:cNvSpPr>
            <a:spLocks noChangeShapeType="1"/>
          </p:cNvSpPr>
          <p:nvPr/>
        </p:nvSpPr>
        <p:spPr bwMode="auto">
          <a:xfrm rot="9345417" flipV="1">
            <a:off x="2480441" y="1623213"/>
            <a:ext cx="188631" cy="417309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CA">
              <a:solidFill>
                <a:prstClr val="black"/>
              </a:solidFill>
            </a:endParaRPr>
          </a:p>
        </p:txBody>
      </p:sp>
      <p:sp>
        <p:nvSpPr>
          <p:cNvPr id="37" name="Line 12"/>
          <p:cNvSpPr>
            <a:spLocks noChangeShapeType="1"/>
          </p:cNvSpPr>
          <p:nvPr/>
        </p:nvSpPr>
        <p:spPr bwMode="auto">
          <a:xfrm rot="9345417" flipV="1">
            <a:off x="1038685" y="1649126"/>
            <a:ext cx="188631" cy="417309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CA">
              <a:ln>
                <a:solidFill>
                  <a:schemeClr val="tx1"/>
                </a:solidFill>
              </a:ln>
              <a:solidFill>
                <a:prstClr val="black"/>
              </a:solidFill>
            </a:endParaRPr>
          </a:p>
        </p:txBody>
      </p:sp>
      <p:sp>
        <p:nvSpPr>
          <p:cNvPr id="38" name="Line 12"/>
          <p:cNvSpPr>
            <a:spLocks noChangeShapeType="1"/>
          </p:cNvSpPr>
          <p:nvPr/>
        </p:nvSpPr>
        <p:spPr bwMode="auto">
          <a:xfrm rot="9345417" flipV="1">
            <a:off x="4987842" y="1577118"/>
            <a:ext cx="188631" cy="417309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CA">
              <a:solidFill>
                <a:prstClr val="black"/>
              </a:solidFill>
            </a:endParaRPr>
          </a:p>
        </p:txBody>
      </p:sp>
      <p:sp>
        <p:nvSpPr>
          <p:cNvPr id="39" name="Line 12"/>
          <p:cNvSpPr>
            <a:spLocks noChangeShapeType="1"/>
          </p:cNvSpPr>
          <p:nvPr/>
        </p:nvSpPr>
        <p:spPr bwMode="auto">
          <a:xfrm rot="9345417" flipV="1">
            <a:off x="8119026" y="1659057"/>
            <a:ext cx="188631" cy="417309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894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56" y="1639888"/>
            <a:ext cx="8839200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" t="8871" r="1773" b="13074"/>
          <a:stretch>
            <a:fillRect/>
          </a:stretch>
        </p:blipFill>
        <p:spPr bwMode="auto">
          <a:xfrm>
            <a:off x="208756" y="3952875"/>
            <a:ext cx="8728075" cy="1403350"/>
          </a:xfrm>
          <a:prstGeom prst="rect">
            <a:avLst/>
          </a:prstGeom>
          <a:solidFill>
            <a:srgbClr val="0E4C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1" name="TextBox 34"/>
          <p:cNvSpPr txBox="1">
            <a:spLocks noChangeArrowheads="1"/>
          </p:cNvSpPr>
          <p:nvPr/>
        </p:nvSpPr>
        <p:spPr bwMode="auto">
          <a:xfrm>
            <a:off x="2980791" y="1126688"/>
            <a:ext cx="30501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bg2"/>
                </a:solidFill>
                <a:latin typeface="Tahoma" pitchFamily="34" charset="0"/>
              </a:defRPr>
            </a:lvl1pPr>
            <a:lvl2pPr marL="742950" indent="-285750">
              <a:defRPr sz="3200">
                <a:solidFill>
                  <a:schemeClr val="bg2"/>
                </a:solidFill>
                <a:latin typeface="Tahoma" pitchFamily="34" charset="0"/>
              </a:defRPr>
            </a:lvl2pPr>
            <a:lvl3pPr marL="1143000" indent="-228600">
              <a:defRPr sz="3200">
                <a:solidFill>
                  <a:schemeClr val="bg2"/>
                </a:solidFill>
                <a:latin typeface="Tahoma" pitchFamily="34" charset="0"/>
              </a:defRPr>
            </a:lvl3pPr>
            <a:lvl4pPr marL="1600200" indent="-228600">
              <a:defRPr sz="3200">
                <a:solidFill>
                  <a:schemeClr val="bg2"/>
                </a:solidFill>
                <a:latin typeface="Tahoma" pitchFamily="34" charset="0"/>
              </a:defRPr>
            </a:lvl4pPr>
            <a:lvl5pPr marL="2057400" indent="-228600">
              <a:defRPr sz="3200">
                <a:solidFill>
                  <a:schemeClr val="bg2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Tahoma" pitchFamily="34" charset="0"/>
              </a:defRPr>
            </a:lvl9pPr>
          </a:lstStyle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Calibri" pitchFamily="34" charset="0"/>
              </a:rPr>
              <a:t>Закрытое </a:t>
            </a:r>
            <a:r>
              <a:rPr lang="ru-RU" sz="2400" b="1" dirty="0">
                <a:solidFill>
                  <a:schemeClr val="tx1"/>
                </a:solidFill>
                <a:latin typeface="Calibri" pitchFamily="34" charset="0"/>
              </a:rPr>
              <a:t>положение</a:t>
            </a:r>
          </a:p>
        </p:txBody>
      </p:sp>
      <p:sp>
        <p:nvSpPr>
          <p:cNvPr id="35862" name="TextBox 44"/>
          <p:cNvSpPr txBox="1">
            <a:spLocks noChangeArrowheads="1"/>
          </p:cNvSpPr>
          <p:nvPr/>
        </p:nvSpPr>
        <p:spPr bwMode="auto">
          <a:xfrm>
            <a:off x="330788" y="3276062"/>
            <a:ext cx="83501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bg2"/>
                </a:solidFill>
                <a:latin typeface="Tahoma" pitchFamily="34" charset="0"/>
              </a:defRPr>
            </a:lvl1pPr>
            <a:lvl2pPr marL="742950" indent="-285750">
              <a:defRPr sz="3200">
                <a:solidFill>
                  <a:schemeClr val="bg2"/>
                </a:solidFill>
                <a:latin typeface="Tahoma" pitchFamily="34" charset="0"/>
              </a:defRPr>
            </a:lvl2pPr>
            <a:lvl3pPr marL="1143000" indent="-228600">
              <a:defRPr sz="3200">
                <a:solidFill>
                  <a:schemeClr val="bg2"/>
                </a:solidFill>
                <a:latin typeface="Tahoma" pitchFamily="34" charset="0"/>
              </a:defRPr>
            </a:lvl3pPr>
            <a:lvl4pPr marL="1600200" indent="-228600">
              <a:defRPr sz="3200">
                <a:solidFill>
                  <a:schemeClr val="bg2"/>
                </a:solidFill>
                <a:latin typeface="Tahoma" pitchFamily="34" charset="0"/>
              </a:defRPr>
            </a:lvl4pPr>
            <a:lvl5pPr marL="2057400" indent="-228600">
              <a:defRPr sz="3200">
                <a:solidFill>
                  <a:schemeClr val="bg2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Tahoma" pitchFamily="34" charset="0"/>
              </a:defRPr>
            </a:lvl9pPr>
          </a:lstStyle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Calibri" pitchFamily="34" charset="0"/>
              </a:rPr>
              <a:t>Открытое положение</a:t>
            </a:r>
          </a:p>
        </p:txBody>
      </p:sp>
      <p:sp>
        <p:nvSpPr>
          <p:cNvPr id="43" name="TextBox 44"/>
          <p:cNvSpPr txBox="1">
            <a:spLocks noChangeArrowheads="1"/>
          </p:cNvSpPr>
          <p:nvPr/>
        </p:nvSpPr>
        <p:spPr bwMode="auto">
          <a:xfrm>
            <a:off x="1844490" y="5596773"/>
            <a:ext cx="506529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bg2"/>
                </a:solidFill>
                <a:latin typeface="Tahoma" pitchFamily="34" charset="0"/>
              </a:defRPr>
            </a:lvl1pPr>
            <a:lvl2pPr marL="742950" indent="-285750">
              <a:defRPr sz="3200">
                <a:solidFill>
                  <a:schemeClr val="bg2"/>
                </a:solidFill>
                <a:latin typeface="Tahoma" pitchFamily="34" charset="0"/>
              </a:defRPr>
            </a:lvl2pPr>
            <a:lvl3pPr marL="1143000" indent="-228600">
              <a:defRPr sz="3200">
                <a:solidFill>
                  <a:schemeClr val="bg2"/>
                </a:solidFill>
                <a:latin typeface="Tahoma" pitchFamily="34" charset="0"/>
              </a:defRPr>
            </a:lvl3pPr>
            <a:lvl4pPr marL="1600200" indent="-228600">
              <a:defRPr sz="3200">
                <a:solidFill>
                  <a:schemeClr val="bg2"/>
                </a:solidFill>
                <a:latin typeface="Tahoma" pitchFamily="34" charset="0"/>
              </a:defRPr>
            </a:lvl4pPr>
            <a:lvl5pPr marL="2057400" indent="-228600">
              <a:defRPr sz="3200">
                <a:solidFill>
                  <a:schemeClr val="bg2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Tahoma" pitchFamily="34" charset="0"/>
              </a:defRPr>
            </a:lvl9pPr>
          </a:lstStyle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Calibri" pitchFamily="34" charset="0"/>
              </a:rPr>
              <a:t>Внутренняя сдвижная труба</a:t>
            </a:r>
            <a:endParaRPr lang="ru-RU" sz="2400" b="1" dirty="0">
              <a:solidFill>
                <a:schemeClr val="tx1"/>
              </a:solidFill>
              <a:latin typeface="Calibri" pitchFamily="34" charset="0"/>
            </a:endParaRPr>
          </a:p>
          <a:p>
            <a:pPr algn="ctr"/>
            <a:r>
              <a:rPr lang="en-CA" sz="2400" b="1" dirty="0" smtClean="0">
                <a:solidFill>
                  <a:srgbClr val="FF0000"/>
                </a:solidFill>
                <a:latin typeface="Calibri" pitchFamily="34" charset="0"/>
              </a:rPr>
              <a:t>(</a:t>
            </a:r>
            <a:r>
              <a:rPr lang="ru-RU" sz="2400" b="1" dirty="0" smtClean="0">
                <a:solidFill>
                  <a:srgbClr val="FF0000"/>
                </a:solidFill>
                <a:latin typeface="Calibri" pitchFamily="34" charset="0"/>
              </a:rPr>
              <a:t>Выделен красным</a:t>
            </a:r>
            <a:r>
              <a:rPr lang="en-CA" sz="2400" b="1" dirty="0" smtClean="0">
                <a:solidFill>
                  <a:srgbClr val="FF0000"/>
                </a:solidFill>
                <a:latin typeface="Calibri" pitchFamily="34" charset="0"/>
              </a:rPr>
              <a:t>) </a:t>
            </a:r>
            <a:r>
              <a:rPr lang="ru-RU" sz="2400" b="1" dirty="0" smtClean="0">
                <a:solidFill>
                  <a:schemeClr val="tx1"/>
                </a:solidFill>
                <a:latin typeface="Calibri" pitchFamily="34" charset="0"/>
              </a:rPr>
              <a:t>сдвигается вниз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924300" y="4654550"/>
            <a:ext cx="905668" cy="0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74372" y="0"/>
            <a:ext cx="8229600" cy="78382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fontAlgn="base">
              <a:spcAft>
                <a:spcPct val="0"/>
              </a:spcAft>
            </a:pPr>
            <a:r>
              <a:rPr lang="ru-RU" dirty="0" smtClean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Открываемая/закрываемая муфта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16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51520" y="0"/>
            <a:ext cx="8712968" cy="78382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fontAlgn="base">
              <a:spcAft>
                <a:spcPct val="0"/>
              </a:spcAft>
            </a:pPr>
            <a:r>
              <a:rPr lang="ru-RU" dirty="0" smtClean="0">
                <a:solidFill>
                  <a:schemeClr val="bg1"/>
                </a:solidFill>
              </a:rPr>
              <a:t>Визуализация технологии «</a:t>
            </a:r>
            <a:r>
              <a:rPr lang="en-US" dirty="0" smtClean="0">
                <a:solidFill>
                  <a:schemeClr val="bg1"/>
                </a:solidFill>
              </a:rPr>
              <a:t>Mongoose</a:t>
            </a:r>
            <a:r>
              <a:rPr lang="ru-RU" dirty="0" smtClean="0">
                <a:solidFill>
                  <a:schemeClr val="bg1"/>
                </a:solidFill>
              </a:rPr>
              <a:t>»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MultiCycleCompletionPresentati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3" y="1160750"/>
            <a:ext cx="8136903" cy="488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71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886206"/>
              </p:ext>
            </p:extLst>
          </p:nvPr>
        </p:nvGraphicFramePr>
        <p:xfrm>
          <a:off x="1187622" y="-27384"/>
          <a:ext cx="6840760" cy="738783"/>
        </p:xfrm>
        <a:graphic>
          <a:graphicData uri="http://schemas.openxmlformats.org/drawingml/2006/table">
            <a:tbl>
              <a:tblPr/>
              <a:tblGrid>
                <a:gridCol w="6840760"/>
              </a:tblGrid>
              <a:tr h="717746"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Сравнительный анализ стандартного заканчивания </a:t>
                      </a:r>
                      <a:r>
                        <a:rPr lang="ru-RU" sz="2400" b="0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скважин с шарами/муфтами</a:t>
                      </a:r>
                      <a:endParaRPr lang="ru-RU" sz="2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63" marR="7263" marT="7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427230"/>
              </p:ext>
            </p:extLst>
          </p:nvPr>
        </p:nvGraphicFramePr>
        <p:xfrm>
          <a:off x="251520" y="1268760"/>
          <a:ext cx="8640962" cy="4536504"/>
        </p:xfrm>
        <a:graphic>
          <a:graphicData uri="http://schemas.openxmlformats.org/drawingml/2006/table">
            <a:tbl>
              <a:tblPr/>
              <a:tblGrid>
                <a:gridCol w="402671"/>
                <a:gridCol w="3235627"/>
                <a:gridCol w="1634153"/>
                <a:gridCol w="1872959"/>
                <a:gridCol w="1495552"/>
              </a:tblGrid>
              <a:tr h="78226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Факторы </a:t>
                      </a:r>
                      <a:endParaRPr lang="ru-RU" sz="1200" b="1" i="0" u="none" strike="noStrike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выбора </a:t>
                      </a:r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технологии</a:t>
                      </a:r>
                    </a:p>
                  </a:txBody>
                  <a:tcPr marL="6423" marR="6423" marT="6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МГРП </a:t>
                      </a:r>
                      <a:endParaRPr lang="ru-RU" sz="1200" b="1" i="0" u="none" strike="noStrike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 </a:t>
                      </a:r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применением разбуриваемых портов</a:t>
                      </a:r>
                    </a:p>
                  </a:txBody>
                  <a:tcPr marL="6423" marR="6423" marT="6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МГРП с</a:t>
                      </a:r>
                      <a:r>
                        <a:rPr lang="ru-RU" sz="12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открывающимися/закрывающимися муфтами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23" marR="6423" marT="6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МГРП </a:t>
                      </a:r>
                      <a:endParaRPr lang="ru-RU" sz="1200" b="1" i="0" u="none" strike="noStrike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 </a:t>
                      </a:r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технологии "Мангуст"</a:t>
                      </a:r>
                    </a:p>
                  </a:txBody>
                  <a:tcPr marL="6423" marR="6423" marT="6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8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423" marR="6423" marT="6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Сроки выполнения комплекса работ, </a:t>
                      </a:r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час.</a:t>
                      </a:r>
                    </a:p>
                  </a:txBody>
                  <a:tcPr marL="6423" marR="6423" marT="6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232</a:t>
                      </a:r>
                      <a:endParaRPr lang="ru-RU" sz="105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23" marR="6423" marT="6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146</a:t>
                      </a:r>
                      <a:endParaRPr lang="ru-RU" sz="105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23" marR="6423" marT="6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 smtClean="0">
                          <a:solidFill>
                            <a:srgbClr val="00E9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</a:t>
                      </a:r>
                      <a:endParaRPr lang="ru-RU" sz="1050" b="1" i="0" u="none" strike="noStrike" dirty="0">
                        <a:solidFill>
                          <a:srgbClr val="00E9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23" marR="6423" marT="6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23" marR="6423" marT="6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Равнопроходной ствол</a:t>
                      </a:r>
                    </a:p>
                  </a:txBody>
                  <a:tcPr marL="6423" marR="6423" marT="6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НЕТ</a:t>
                      </a:r>
                      <a:endParaRPr lang="ru-RU" sz="105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23" marR="6423" marT="6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 smtClean="0">
                          <a:solidFill>
                            <a:srgbClr val="00E9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</a:t>
                      </a:r>
                      <a:endParaRPr lang="ru-RU" sz="1050" b="1" i="0" u="none" strike="noStrike" dirty="0">
                        <a:solidFill>
                          <a:srgbClr val="00E9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23" marR="6423" marT="6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 smtClean="0">
                          <a:solidFill>
                            <a:srgbClr val="00E9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</a:t>
                      </a:r>
                      <a:endParaRPr lang="ru-RU" sz="1050" b="1" i="0" u="none" strike="noStrike" dirty="0">
                        <a:solidFill>
                          <a:srgbClr val="00E9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23" marR="6423" marT="6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0365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23" marR="6423" marT="6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Возможность мгновенного вымыва проппанта при получении "СТОПА" во время проведения  </a:t>
                      </a:r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ГРП</a:t>
                      </a:r>
                    </a:p>
                  </a:txBody>
                  <a:tcPr marL="6423" marR="6423" marT="6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НЕТ</a:t>
                      </a:r>
                      <a:endParaRPr lang="ru-RU" sz="105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23" marR="6423" marT="6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НЕТ</a:t>
                      </a:r>
                      <a:endParaRPr lang="ru-RU" sz="105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23" marR="6423" marT="6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 smtClean="0">
                          <a:solidFill>
                            <a:srgbClr val="00E9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</a:t>
                      </a:r>
                      <a:endParaRPr lang="ru-RU" sz="1050" b="1" i="0" u="none" strike="noStrike" dirty="0">
                        <a:solidFill>
                          <a:srgbClr val="00E9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23" marR="6423" marT="6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0365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23" marR="6423" marT="6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Снижение рисков, связанных с прихватами инструмента во время фрезерования портов </a:t>
                      </a:r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МГРП</a:t>
                      </a:r>
                    </a:p>
                  </a:txBody>
                  <a:tcPr marL="6423" marR="6423" marT="6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НЕТ</a:t>
                      </a:r>
                      <a:endParaRPr lang="ru-RU" sz="105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23" marR="6423" marT="6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 smtClean="0">
                          <a:solidFill>
                            <a:srgbClr val="00E9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</a:t>
                      </a:r>
                      <a:endParaRPr lang="ru-RU" sz="1050" b="1" i="0" u="none" strike="noStrike" dirty="0">
                        <a:solidFill>
                          <a:srgbClr val="00E9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23" marR="6423" marT="6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 smtClean="0">
                          <a:solidFill>
                            <a:srgbClr val="00E9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</a:t>
                      </a:r>
                      <a:endParaRPr lang="ru-RU" sz="1050" b="1" i="0" u="none" strike="noStrike" dirty="0">
                        <a:solidFill>
                          <a:srgbClr val="00E9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23" marR="6423" marT="6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6028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23" marR="6423" marT="6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Неограниченное количество </a:t>
                      </a:r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стадий и добавление стадий в реальном времени</a:t>
                      </a:r>
                    </a:p>
                  </a:txBody>
                  <a:tcPr marL="6423" marR="6423" marT="6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НЕТ</a:t>
                      </a:r>
                      <a:endParaRPr lang="ru-RU" sz="105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23" marR="6423" marT="6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НЕТ</a:t>
                      </a:r>
                      <a:endParaRPr lang="ru-RU" sz="105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23" marR="6423" marT="6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 smtClean="0">
                          <a:solidFill>
                            <a:srgbClr val="00E9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</a:t>
                      </a:r>
                      <a:endParaRPr lang="ru-RU" sz="1050" b="1" i="0" u="none" strike="noStrike" dirty="0">
                        <a:solidFill>
                          <a:srgbClr val="00E9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23" marR="6423" marT="6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652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23" marR="6423" marT="6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Возможность</a:t>
                      </a:r>
                      <a:r>
                        <a:rPr lang="ru-RU" sz="11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закрытия портов после проведения ГРП</a:t>
                      </a:r>
                      <a:endParaRPr lang="ru-RU" sz="1100" b="1" i="0" u="none" strike="noStrike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23" marR="6423" marT="6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НЕТ</a:t>
                      </a:r>
                      <a:endParaRPr lang="ru-RU" sz="1050" b="1" i="0" u="none" strike="noStrike" baseline="0" dirty="0" smtClean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23" marR="6423" marT="6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i="0" u="none" strike="noStrike" dirty="0" smtClean="0">
                          <a:solidFill>
                            <a:srgbClr val="00E9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</a:t>
                      </a:r>
                      <a:endParaRPr lang="ru-RU" sz="1050" b="1" i="0" u="none" strike="noStrike" baseline="0" dirty="0" smtClean="0">
                        <a:solidFill>
                          <a:srgbClr val="00E9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23" marR="6423" marT="6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 smtClean="0">
                          <a:solidFill>
                            <a:srgbClr val="00E9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</a:t>
                      </a:r>
                      <a:endParaRPr lang="ru-RU" sz="1050" b="1" i="0" u="none" strike="noStrike" dirty="0">
                        <a:solidFill>
                          <a:srgbClr val="00E9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23" marR="6423" marT="6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814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23" marR="6423" marT="6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Показания</a:t>
                      </a:r>
                      <a:r>
                        <a:rPr lang="ru-RU" sz="11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давления в зоне гидроразрыва в реальном времени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23" marR="6423" marT="6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НЕТ</a:t>
                      </a:r>
                      <a:endParaRPr lang="ru-RU" sz="105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23" marR="6423" marT="6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НЕТ</a:t>
                      </a:r>
                      <a:endParaRPr lang="ru-RU" sz="105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23" marR="6423" marT="6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 smtClean="0">
                          <a:solidFill>
                            <a:srgbClr val="00E9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</a:t>
                      </a:r>
                      <a:endParaRPr lang="ru-RU" sz="1050" b="1" i="0" u="none" strike="noStrike" dirty="0">
                        <a:solidFill>
                          <a:srgbClr val="00E9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23" marR="6423" marT="6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546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23" marR="6423" marT="6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Система многоразового </a:t>
                      </a:r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использования. Возможность проведения селективного</a:t>
                      </a:r>
                      <a:r>
                        <a:rPr lang="ru-RU" sz="11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ГРП</a:t>
                      </a:r>
                      <a:endParaRPr lang="ru-RU" sz="1100" b="1" i="0" u="none" strike="noStrike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23" marR="6423" marT="6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НЕТ</a:t>
                      </a:r>
                      <a:endParaRPr lang="ru-RU" sz="105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23" marR="6423" marT="6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 smtClean="0">
                          <a:solidFill>
                            <a:srgbClr val="00E9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</a:t>
                      </a:r>
                      <a:endParaRPr lang="ru-RU" sz="1050" b="1" i="0" u="none" strike="noStrike" dirty="0">
                        <a:solidFill>
                          <a:srgbClr val="00E9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23" marR="6423" marT="6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 smtClean="0">
                          <a:solidFill>
                            <a:srgbClr val="00E9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</a:t>
                      </a:r>
                      <a:endParaRPr lang="ru-RU" sz="1050" b="1" i="0" u="none" strike="noStrike" dirty="0">
                        <a:solidFill>
                          <a:srgbClr val="00E9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23" marR="6423" marT="6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23" marR="6423" marT="6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Повторная</a:t>
                      </a:r>
                      <a:r>
                        <a:rPr lang="ru-RU" sz="11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стимуляция скважины</a:t>
                      </a:r>
                      <a:endParaRPr lang="ru-RU" sz="1100" b="1" i="0" u="none" strike="noStrike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23" marR="6423" marT="6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НЕТ</a:t>
                      </a:r>
                      <a:endParaRPr lang="ru-RU" sz="105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23" marR="6423" marT="6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НЕТ</a:t>
                      </a:r>
                      <a:endParaRPr lang="ru-RU" sz="105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23" marR="6423" marT="6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 smtClean="0">
                          <a:solidFill>
                            <a:srgbClr val="00E9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</a:t>
                      </a:r>
                      <a:endParaRPr lang="ru-RU" sz="1050" b="1" i="0" u="none" strike="noStrike" dirty="0">
                        <a:solidFill>
                          <a:srgbClr val="00E9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23" marR="6423" marT="6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8700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9585" y="97631"/>
            <a:ext cx="9145016" cy="59506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fontAlgn="base">
              <a:spcAft>
                <a:spcPct val="0"/>
              </a:spcAft>
            </a:pPr>
            <a:r>
              <a:rPr lang="en-US" sz="4400" b="0" dirty="0" smtClean="0">
                <a:solidFill>
                  <a:schemeClr val="bg1"/>
                </a:solidFill>
              </a:rPr>
              <a:t> </a:t>
            </a:r>
            <a:r>
              <a:rPr lang="ru-RU" sz="4400" b="0" dirty="0" smtClean="0">
                <a:solidFill>
                  <a:schemeClr val="bg1"/>
                </a:solidFill>
              </a:rPr>
              <a:t>ЧАСТЬ </a:t>
            </a:r>
            <a:r>
              <a:rPr lang="en-US" sz="4400" b="0" dirty="0" smtClean="0">
                <a:solidFill>
                  <a:schemeClr val="bg1"/>
                </a:solidFill>
              </a:rPr>
              <a:t>I</a:t>
            </a:r>
            <a:r>
              <a:rPr lang="en-US" sz="4400" b="0" dirty="0">
                <a:solidFill>
                  <a:schemeClr val="bg1"/>
                </a:solidFill>
              </a:rPr>
              <a:t>I</a:t>
            </a:r>
            <a:endParaRPr lang="ru-RU" sz="4400" b="0" dirty="0">
              <a:solidFill>
                <a:schemeClr val="bg1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2348880"/>
            <a:ext cx="8568952" cy="1800200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  <a:spcBef>
                <a:spcPts val="0"/>
              </a:spcBef>
            </a:pPr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СТАТИСТИКА</a:t>
            </a:r>
            <a:endParaRPr lang="en-US" sz="5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168409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 txBox="1">
            <a:spLocks/>
          </p:cNvSpPr>
          <p:nvPr/>
        </p:nvSpPr>
        <p:spPr>
          <a:xfrm>
            <a:off x="419580" y="1209428"/>
            <a:ext cx="7679912" cy="52439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62" indent="-257162" algn="l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</a:rPr>
              <a:t>Установлено  более 91 106 муфт</a:t>
            </a:r>
            <a:endParaRPr lang="ru-RU" sz="1400" dirty="0">
              <a:solidFill>
                <a:schemeClr val="tx1"/>
              </a:solidFill>
            </a:endParaRPr>
          </a:p>
          <a:p>
            <a:pPr marL="257162" indent="-257162" algn="l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>
                <a:solidFill>
                  <a:schemeClr val="tx1"/>
                </a:solidFill>
              </a:rPr>
              <a:t>Закончено скважин муфтами  - </a:t>
            </a:r>
            <a:r>
              <a:rPr lang="ru-RU" sz="1400" dirty="0" smtClean="0">
                <a:solidFill>
                  <a:schemeClr val="tx1"/>
                </a:solidFill>
              </a:rPr>
              <a:t>4 552 </a:t>
            </a:r>
            <a:endParaRPr lang="ru-RU" sz="1400" dirty="0">
              <a:solidFill>
                <a:schemeClr val="tx1"/>
              </a:solidFill>
            </a:endParaRPr>
          </a:p>
          <a:p>
            <a:pPr marL="257162" indent="-257162" algn="l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>
                <a:solidFill>
                  <a:schemeClr val="tx1"/>
                </a:solidFill>
              </a:rPr>
              <a:t>Проведено стадий  </a:t>
            </a:r>
            <a:r>
              <a:rPr lang="ru-RU" sz="1400" dirty="0" smtClean="0">
                <a:solidFill>
                  <a:schemeClr val="tx1"/>
                </a:solidFill>
              </a:rPr>
              <a:t>131 573 </a:t>
            </a:r>
            <a:endParaRPr lang="ru-RU" sz="1400" dirty="0">
              <a:solidFill>
                <a:schemeClr val="tx1"/>
              </a:solidFill>
            </a:endParaRPr>
          </a:p>
          <a:p>
            <a:pPr marL="257162" indent="-257162" algn="l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</a:rPr>
              <a:t>Максимально стадий </a:t>
            </a:r>
            <a:r>
              <a:rPr lang="ru-RU" sz="1400" dirty="0">
                <a:solidFill>
                  <a:schemeClr val="tx1"/>
                </a:solidFill>
              </a:rPr>
              <a:t>проведено за 1 СПО - 93 </a:t>
            </a:r>
          </a:p>
          <a:p>
            <a:pPr marL="257162" lvl="0" indent="-257162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</a:rPr>
              <a:t>Максимально спущено </a:t>
            </a:r>
            <a:r>
              <a:rPr lang="ru-RU" sz="1400" dirty="0">
                <a:solidFill>
                  <a:schemeClr val="tx1"/>
                </a:solidFill>
              </a:rPr>
              <a:t>в одной </a:t>
            </a:r>
            <a:r>
              <a:rPr lang="ru-RU" sz="1400" dirty="0" smtClean="0">
                <a:solidFill>
                  <a:schemeClr val="tx1"/>
                </a:solidFill>
              </a:rPr>
              <a:t>скважине муфт - </a:t>
            </a:r>
            <a:r>
              <a:rPr lang="en-CA" sz="1400" dirty="0" smtClean="0">
                <a:solidFill>
                  <a:schemeClr val="tx1"/>
                </a:solidFill>
              </a:rPr>
              <a:t>116</a:t>
            </a:r>
            <a:endParaRPr lang="ru-RU" sz="1400" dirty="0">
              <a:solidFill>
                <a:schemeClr val="tx1"/>
              </a:solidFill>
            </a:endParaRPr>
          </a:p>
          <a:p>
            <a:pPr marL="257162" indent="-257162" algn="l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</a:rPr>
              <a:t>40 </a:t>
            </a:r>
            <a:r>
              <a:rPr lang="ru-RU" sz="1400" dirty="0">
                <a:solidFill>
                  <a:schemeClr val="tx1"/>
                </a:solidFill>
              </a:rPr>
              <a:t>Стадий за 24 часа </a:t>
            </a:r>
          </a:p>
          <a:p>
            <a:pPr marL="257162" indent="-257162" algn="l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</a:rPr>
              <a:t>87 </a:t>
            </a:r>
            <a:r>
              <a:rPr lang="ru-RU" sz="1400" dirty="0">
                <a:solidFill>
                  <a:schemeClr val="tx1"/>
                </a:solidFill>
              </a:rPr>
              <a:t>Стадий за 60 часов</a:t>
            </a:r>
          </a:p>
          <a:p>
            <a:pPr marL="257162" indent="-257162" algn="l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</a:rPr>
              <a:t>1.86 </a:t>
            </a:r>
            <a:r>
              <a:rPr lang="ru-RU" sz="1400" dirty="0">
                <a:solidFill>
                  <a:schemeClr val="tx1"/>
                </a:solidFill>
              </a:rPr>
              <a:t>миллиарда тонн </a:t>
            </a:r>
            <a:r>
              <a:rPr lang="ru-RU" sz="1400" dirty="0" err="1">
                <a:solidFill>
                  <a:schemeClr val="tx1"/>
                </a:solidFill>
              </a:rPr>
              <a:t>пропанта</a:t>
            </a:r>
            <a:r>
              <a:rPr lang="ru-RU" sz="1400" dirty="0">
                <a:solidFill>
                  <a:schemeClr val="tx1"/>
                </a:solidFill>
              </a:rPr>
              <a:t> закачено</a:t>
            </a:r>
          </a:p>
          <a:p>
            <a:pPr marL="257162" indent="-257162" algn="l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</a:rPr>
              <a:t>4.4 </a:t>
            </a:r>
            <a:r>
              <a:rPr lang="ru-RU" sz="1400" dirty="0">
                <a:solidFill>
                  <a:schemeClr val="tx1"/>
                </a:solidFill>
              </a:rPr>
              <a:t>миллиона </a:t>
            </a:r>
            <a:r>
              <a:rPr lang="ru-RU" sz="1400" dirty="0" err="1">
                <a:solidFill>
                  <a:schemeClr val="tx1"/>
                </a:solidFill>
              </a:rPr>
              <a:t>пропанта</a:t>
            </a:r>
            <a:r>
              <a:rPr lang="ru-RU" sz="1400" dirty="0">
                <a:solidFill>
                  <a:schemeClr val="tx1"/>
                </a:solidFill>
              </a:rPr>
              <a:t> закачено через один КНК “</a:t>
            </a:r>
            <a:r>
              <a:rPr lang="ru-RU" sz="1400" dirty="0" err="1">
                <a:solidFill>
                  <a:schemeClr val="tx1"/>
                </a:solidFill>
              </a:rPr>
              <a:t>Mongoose</a:t>
            </a:r>
            <a:r>
              <a:rPr lang="ru-RU" sz="1400" dirty="0">
                <a:solidFill>
                  <a:schemeClr val="tx1"/>
                </a:solidFill>
              </a:rPr>
              <a:t>”</a:t>
            </a:r>
          </a:p>
          <a:p>
            <a:pPr marL="257162" indent="-257162" algn="l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</a:rPr>
              <a:t>4 </a:t>
            </a:r>
            <a:r>
              <a:rPr lang="ru-RU" sz="1400" dirty="0">
                <a:solidFill>
                  <a:schemeClr val="tx1"/>
                </a:solidFill>
              </a:rPr>
              <a:t>817 промывки “</a:t>
            </a:r>
            <a:r>
              <a:rPr lang="ru-RU" sz="1400" dirty="0" err="1">
                <a:solidFill>
                  <a:schemeClr val="tx1"/>
                </a:solidFill>
              </a:rPr>
              <a:t>СТОП”ов</a:t>
            </a:r>
            <a:r>
              <a:rPr lang="ru-RU" sz="1400" dirty="0">
                <a:solidFill>
                  <a:schemeClr val="tx1"/>
                </a:solidFill>
              </a:rPr>
              <a:t> без дополнительных спусков</a:t>
            </a:r>
          </a:p>
          <a:p>
            <a:pPr marL="257162" indent="-257162" algn="l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</a:rPr>
              <a:t>6158 </a:t>
            </a:r>
            <a:r>
              <a:rPr lang="ru-RU" sz="1400" dirty="0">
                <a:solidFill>
                  <a:schemeClr val="tx1"/>
                </a:solidFill>
              </a:rPr>
              <a:t>метров максимальная глубина скважины по стволу </a:t>
            </a:r>
          </a:p>
          <a:p>
            <a:pPr marL="257162" indent="-257162" algn="l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</a:rPr>
              <a:t>4607 </a:t>
            </a:r>
            <a:r>
              <a:rPr lang="ru-RU" sz="1400" dirty="0">
                <a:solidFill>
                  <a:schemeClr val="tx1"/>
                </a:solidFill>
              </a:rPr>
              <a:t>метров максимальная глубина скважины по вертикали</a:t>
            </a:r>
          </a:p>
          <a:p>
            <a:pPr marL="257162" indent="-257162" algn="l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</a:rPr>
              <a:t>18 </a:t>
            </a:r>
            <a:r>
              <a:rPr lang="ru-RU" sz="1400" dirty="0">
                <a:solidFill>
                  <a:schemeClr val="tx1"/>
                </a:solidFill>
              </a:rPr>
              <a:t>000 км общих спусков </a:t>
            </a:r>
            <a:r>
              <a:rPr lang="ru-RU" sz="1400" dirty="0" smtClean="0">
                <a:solidFill>
                  <a:schemeClr val="tx1"/>
                </a:solidFill>
              </a:rPr>
              <a:t>ГНКТ</a:t>
            </a:r>
          </a:p>
          <a:p>
            <a:pPr marL="257162" indent="-257162" algn="l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</a:rPr>
              <a:t>В октябре 2015 года – закачано 6 500 тонн </a:t>
            </a:r>
            <a:r>
              <a:rPr lang="ru-RU" sz="1400" dirty="0" err="1" smtClean="0">
                <a:solidFill>
                  <a:schemeClr val="tx1"/>
                </a:solidFill>
              </a:rPr>
              <a:t>пропанта</a:t>
            </a:r>
            <a:r>
              <a:rPr lang="ru-RU" sz="1400" dirty="0" smtClean="0">
                <a:solidFill>
                  <a:schemeClr val="tx1"/>
                </a:solidFill>
              </a:rPr>
              <a:t> на 52 стадии в одну скважину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741366" y="860624"/>
            <a:ext cx="3962400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 b="1" dirty="0">
              <a:latin typeface="+mn-lt"/>
            </a:endParaRPr>
          </a:p>
        </p:txBody>
      </p:sp>
      <p:pic>
        <p:nvPicPr>
          <p:cNvPr id="1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024" y="2697636"/>
            <a:ext cx="1487051" cy="1420316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2651" y="4157788"/>
            <a:ext cx="1872208" cy="1592113"/>
          </a:xfrm>
          <a:prstGeom prst="rect">
            <a:avLst/>
          </a:prstGeom>
        </p:spPr>
      </p:pic>
      <p:pic>
        <p:nvPicPr>
          <p:cNvPr id="1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024" y="1140692"/>
            <a:ext cx="1467138" cy="1371400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708512" y="0"/>
            <a:ext cx="7867650" cy="7838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eaLnBrk="1" latinLnBrk="0" hangingPunct="1">
              <a:buNone/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Мировая статистика</a:t>
            </a:r>
            <a:endParaRPr lang="en-US" dirty="0"/>
          </a:p>
        </p:txBody>
      </p:sp>
      <p:pic>
        <p:nvPicPr>
          <p:cNvPr id="9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273521"/>
            <a:ext cx="1333101" cy="1333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78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0528" y="44624"/>
            <a:ext cx="9289032" cy="792088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z="4000" dirty="0" smtClean="0">
                <a:solidFill>
                  <a:schemeClr val="bg1"/>
                </a:solidFill>
              </a:rPr>
              <a:t>Статистика успешности активации муфт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6" name="Content Placeholder 4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5333"/>
            <a:ext cx="9144000" cy="4896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57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82380" y="1102154"/>
            <a:ext cx="4824536" cy="4614217"/>
          </a:xfrm>
        </p:spPr>
        <p:txBody>
          <a:bodyPr>
            <a:noAutofit/>
          </a:bodyPr>
          <a:lstStyle/>
          <a:p>
            <a:pPr marL="457200" indent="-457200" algn="l"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  <a:cs typeface="Arial" panose="020B0604020202020204" pitchFamily="34" charset="0"/>
              </a:rPr>
              <a:t>Установлено 188 муфт</a:t>
            </a:r>
            <a:endParaRPr lang="en-CA" sz="16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457200" indent="-457200" algn="l"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  <a:cs typeface="Arial" panose="020B0604020202020204" pitchFamily="34" charset="0"/>
              </a:rPr>
              <a:t>36 ГПП</a:t>
            </a:r>
            <a:endParaRPr lang="en-CA" sz="16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457200" indent="-457200" algn="l"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  <a:cs typeface="Arial" panose="020B0604020202020204" pitchFamily="34" charset="0"/>
              </a:rPr>
              <a:t>Более 200 стадий ГРП проведено</a:t>
            </a:r>
            <a:endParaRPr lang="en-CA" sz="16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457200" indent="-457200" algn="l"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  <a:cs typeface="Arial" panose="020B0604020202020204" pitchFamily="34" charset="0"/>
              </a:rPr>
              <a:t>Максимально закачано 150 тонн проппанта за 1 стадию ГРП</a:t>
            </a:r>
            <a:endParaRPr lang="en-CA" sz="16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457200" indent="-457200" algn="l"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  <a:cs typeface="Arial" panose="020B0604020202020204" pitchFamily="34" charset="0"/>
              </a:rPr>
              <a:t>Максимальная концентрация проппанта 1400 кг/</a:t>
            </a:r>
            <a:r>
              <a:rPr lang="ru-RU" sz="1600" dirty="0">
                <a:solidFill>
                  <a:schemeClr val="tx1"/>
                </a:solidFill>
                <a:cs typeface="Arial" panose="020B0604020202020204" pitchFamily="34" charset="0"/>
              </a:rPr>
              <a:t>м</a:t>
            </a:r>
            <a:r>
              <a:rPr lang="ru-RU" sz="1600" dirty="0" smtClean="0">
                <a:solidFill>
                  <a:schemeClr val="tx1"/>
                </a:solidFill>
                <a:cs typeface="Arial" panose="020B0604020202020204" pitchFamily="34" charset="0"/>
              </a:rPr>
              <a:t>3</a:t>
            </a:r>
            <a:endParaRPr lang="en-CA" sz="16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457200" indent="-457200" algn="l">
              <a:buFont typeface="Arial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</a:rPr>
              <a:t>Закончено скважин муфтами</a:t>
            </a:r>
            <a:r>
              <a:rPr lang="ru-RU" sz="1600" dirty="0" smtClean="0">
                <a:solidFill>
                  <a:schemeClr val="tx1"/>
                </a:solidFill>
                <a:cs typeface="Arial" panose="020B0604020202020204" pitchFamily="34" charset="0"/>
              </a:rPr>
              <a:t> – 1</a:t>
            </a:r>
            <a:r>
              <a:rPr lang="ru-RU" sz="1600" dirty="0">
                <a:solidFill>
                  <a:schemeClr val="tx1"/>
                </a:solidFill>
                <a:cs typeface="Arial" panose="020B0604020202020204" pitchFamily="34" charset="0"/>
              </a:rPr>
              <a:t>6</a:t>
            </a:r>
            <a:r>
              <a:rPr lang="ru-RU" sz="1600" dirty="0" smtClean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cs typeface="Arial" panose="020B0604020202020204" pitchFamily="34" charset="0"/>
              </a:rPr>
              <a:t>7</a:t>
            </a:r>
            <a:r>
              <a:rPr lang="ru-RU" sz="1600" dirty="0" smtClean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cs typeface="Arial" panose="020B0604020202020204" pitchFamily="34" charset="0"/>
              </a:rPr>
              <a:t>СТОПов</a:t>
            </a:r>
            <a:r>
              <a:rPr lang="ru-RU" sz="1600" dirty="0">
                <a:solidFill>
                  <a:schemeClr val="tx1"/>
                </a:solidFill>
                <a:cs typeface="Arial" panose="020B0604020202020204" pitchFamily="34" charset="0"/>
              </a:rPr>
              <a:t> было бы вымыто без доп. </a:t>
            </a:r>
            <a:r>
              <a:rPr lang="ru-RU" sz="1600" dirty="0" smtClean="0">
                <a:solidFill>
                  <a:schemeClr val="tx1"/>
                </a:solidFill>
                <a:cs typeface="Arial" panose="020B0604020202020204" pitchFamily="34" charset="0"/>
              </a:rPr>
              <a:t>СПО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  <a:cs typeface="Arial" panose="020B0604020202020204" pitchFamily="34" charset="0"/>
              </a:rPr>
              <a:t>Максимальное количество стадий на 1 скважине – </a:t>
            </a:r>
            <a:r>
              <a:rPr lang="en-US" sz="1600" dirty="0" smtClean="0">
                <a:solidFill>
                  <a:schemeClr val="tx1"/>
                </a:solidFill>
                <a:cs typeface="Arial" panose="020B0604020202020204" pitchFamily="34" charset="0"/>
              </a:rPr>
              <a:t>30</a:t>
            </a:r>
            <a:endParaRPr lang="ru-RU" sz="1600" dirty="0" smtClean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457200" indent="-457200" algn="l"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  <a:cs typeface="Arial" panose="020B0604020202020204" pitchFamily="34" charset="0"/>
              </a:rPr>
              <a:t>Максимальное количество ГРП в сутки – </a:t>
            </a:r>
            <a:r>
              <a:rPr lang="en-US" sz="1600" dirty="0">
                <a:solidFill>
                  <a:schemeClr val="tx1"/>
                </a:solidFill>
                <a:cs typeface="Arial" panose="020B0604020202020204" pitchFamily="34" charset="0"/>
              </a:rPr>
              <a:t>7</a:t>
            </a:r>
            <a:endParaRPr lang="ru-RU" sz="1600" dirty="0" smtClean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457200" indent="-457200" algn="l"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  <a:cs typeface="Arial" panose="020B0604020202020204" pitchFamily="34" charset="0"/>
              </a:rPr>
              <a:t>Максимальное количество закаченного проппанта в 1 скважину - </a:t>
            </a:r>
            <a:r>
              <a:rPr lang="en-US" sz="1600" dirty="0" smtClean="0">
                <a:solidFill>
                  <a:schemeClr val="tx1"/>
                </a:solidFill>
                <a:cs typeface="Arial" panose="020B0604020202020204" pitchFamily="34" charset="0"/>
              </a:rPr>
              <a:t>12</a:t>
            </a:r>
            <a:r>
              <a:rPr lang="ru-RU" sz="1600" dirty="0" smtClean="0">
                <a:solidFill>
                  <a:schemeClr val="tx1"/>
                </a:solidFill>
                <a:cs typeface="Arial" panose="020B0604020202020204" pitchFamily="34" charset="0"/>
              </a:rPr>
              <a:t>00 тонн 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  <a:cs typeface="Arial" panose="020B0604020202020204" pitchFamily="34" charset="0"/>
              </a:rPr>
              <a:t>Максимальная глубина по стволу скважины – 4</a:t>
            </a:r>
            <a:r>
              <a:rPr lang="en-US" sz="1600" dirty="0" smtClean="0">
                <a:solidFill>
                  <a:schemeClr val="tx1"/>
                </a:solidFill>
                <a:cs typeface="Arial" panose="020B0604020202020204" pitchFamily="34" charset="0"/>
              </a:rPr>
              <a:t>680</a:t>
            </a:r>
            <a:r>
              <a:rPr lang="ru-RU" sz="1600" dirty="0" smtClean="0">
                <a:solidFill>
                  <a:schemeClr val="tx1"/>
                </a:solidFill>
                <a:cs typeface="Arial" panose="020B0604020202020204" pitchFamily="34" charset="0"/>
              </a:rPr>
              <a:t> метров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741366" y="860624"/>
            <a:ext cx="3962400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 b="1" dirty="0">
              <a:latin typeface="+mn-lt"/>
            </a:endParaRPr>
          </a:p>
        </p:txBody>
      </p:sp>
      <p:pic>
        <p:nvPicPr>
          <p:cNvPr id="9" name="Изображение 8" descr="18764_BnHover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8" r="14003"/>
          <a:stretch/>
        </p:blipFill>
        <p:spPr>
          <a:xfrm>
            <a:off x="395537" y="5886065"/>
            <a:ext cx="1116342" cy="855303"/>
          </a:xfrm>
          <a:prstGeom prst="rect">
            <a:avLst/>
          </a:prstGeom>
        </p:spPr>
      </p:pic>
      <p:pic>
        <p:nvPicPr>
          <p:cNvPr id="10" name="Изображение 9" descr="i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6190729"/>
            <a:ext cx="1916183" cy="450850"/>
          </a:xfrm>
          <a:prstGeom prst="rect">
            <a:avLst/>
          </a:prstGeom>
        </p:spPr>
      </p:pic>
      <p:pic>
        <p:nvPicPr>
          <p:cNvPr id="11" name="Изображение 10" descr="gazprom-neft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5885981"/>
            <a:ext cx="1522754" cy="746448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708512" y="0"/>
            <a:ext cx="7867650" cy="7838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eaLnBrk="1" latinLnBrk="0" hangingPunct="1">
              <a:buNone/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Статистика в РФ</a:t>
            </a:r>
            <a:endParaRPr lang="en-US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366" y="6055391"/>
            <a:ext cx="1967876" cy="61303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56583"/>
            <a:ext cx="3345830" cy="473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16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 bwMode="auto">
          <a:xfrm>
            <a:off x="539552" y="1124744"/>
            <a:ext cx="8496943" cy="496855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ru-RU" sz="3600" dirty="0"/>
              <a:t>РАЗДЕЛ</a:t>
            </a:r>
            <a:r>
              <a:rPr lang="en-US" sz="3600" dirty="0" smtClean="0"/>
              <a:t>   </a:t>
            </a:r>
            <a:r>
              <a:rPr lang="en-US" sz="3600" dirty="0"/>
              <a:t>I </a:t>
            </a:r>
            <a:r>
              <a:rPr lang="en-US" sz="3600" dirty="0" smtClean="0"/>
              <a:t>– </a:t>
            </a:r>
            <a:r>
              <a:rPr lang="ru-RU" sz="3600" dirty="0" smtClean="0"/>
              <a:t>Общая информация о компании</a:t>
            </a:r>
            <a:endParaRPr lang="en-US" sz="3600" dirty="0" smtClean="0"/>
          </a:p>
          <a:p>
            <a:pPr algn="l"/>
            <a:r>
              <a:rPr lang="ru-RU" sz="3600" dirty="0" smtClean="0"/>
              <a:t>РАЗДЕЛ</a:t>
            </a:r>
            <a:r>
              <a:rPr lang="en-US" sz="3600" dirty="0" smtClean="0"/>
              <a:t>  I</a:t>
            </a:r>
            <a:r>
              <a:rPr lang="ru-RU" sz="3600" dirty="0" err="1"/>
              <a:t>I</a:t>
            </a:r>
            <a:r>
              <a:rPr lang="en-US" sz="3600" dirty="0" smtClean="0"/>
              <a:t> – </a:t>
            </a:r>
            <a:r>
              <a:rPr lang="ru-RU" sz="3600" dirty="0" smtClean="0"/>
              <a:t>Многостадийный ГРП</a:t>
            </a:r>
            <a:endParaRPr lang="en-US" sz="3600" dirty="0"/>
          </a:p>
          <a:p>
            <a:pPr algn="l"/>
            <a:r>
              <a:rPr lang="ru-RU" sz="3600" dirty="0"/>
              <a:t>РАЗДЕЛ</a:t>
            </a:r>
            <a:r>
              <a:rPr lang="en-US" sz="3600" dirty="0" smtClean="0"/>
              <a:t> II – </a:t>
            </a:r>
            <a:r>
              <a:rPr lang="ru-RU" sz="3600" dirty="0" smtClean="0"/>
              <a:t>Повторный ГРП -</a:t>
            </a:r>
            <a:r>
              <a:rPr lang="ru-RU" sz="3600" dirty="0"/>
              <a:t> </a:t>
            </a:r>
            <a:r>
              <a:rPr lang="ru-RU" sz="3600" dirty="0" smtClean="0"/>
              <a:t>технология «</a:t>
            </a:r>
            <a:r>
              <a:rPr lang="en-US" sz="3600" dirty="0" err="1" smtClean="0"/>
              <a:t>SpotFrac</a:t>
            </a:r>
            <a:r>
              <a:rPr lang="ru-RU" sz="3600" dirty="0" smtClean="0"/>
              <a:t>»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7504" y="44624"/>
            <a:ext cx="8928991" cy="769441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nl-NL"/>
            </a:defPPr>
            <a:lvl1pPr algn="ctr"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dirty="0" smtClean="0"/>
              <a:t>СОДЕРЖАНИЕ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6408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9585" y="97631"/>
            <a:ext cx="9145016" cy="59506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fontAlgn="base">
              <a:spcAft>
                <a:spcPct val="0"/>
              </a:spcAft>
            </a:pPr>
            <a:r>
              <a:rPr lang="en-US" sz="4400" b="0" dirty="0" smtClean="0">
                <a:solidFill>
                  <a:schemeClr val="bg1"/>
                </a:solidFill>
              </a:rPr>
              <a:t> </a:t>
            </a:r>
            <a:r>
              <a:rPr lang="ru-RU" sz="4400" b="0" dirty="0" smtClean="0">
                <a:solidFill>
                  <a:schemeClr val="bg1"/>
                </a:solidFill>
              </a:rPr>
              <a:t>ЧАСТЬ </a:t>
            </a:r>
            <a:r>
              <a:rPr lang="en-US" sz="4400" b="0" dirty="0" smtClean="0">
                <a:solidFill>
                  <a:schemeClr val="bg1"/>
                </a:solidFill>
              </a:rPr>
              <a:t>II</a:t>
            </a:r>
            <a:r>
              <a:rPr lang="en-US" sz="4400" b="0" dirty="0">
                <a:solidFill>
                  <a:schemeClr val="bg1"/>
                </a:solidFill>
              </a:rPr>
              <a:t>I</a:t>
            </a:r>
            <a:endParaRPr lang="ru-RU" sz="4400" b="0" dirty="0">
              <a:solidFill>
                <a:schemeClr val="bg1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87624" y="1484784"/>
            <a:ext cx="6696744" cy="1800200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  <a:spcBef>
                <a:spcPts val="0"/>
              </a:spcBef>
            </a:pPr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ОПЫТ ПРОВЕДЕНИЯ РАБОТ В РФ</a:t>
            </a:r>
            <a:endParaRPr lang="en-US" sz="5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770207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8" y="44624"/>
            <a:ext cx="9036496" cy="7920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fontAlgn="base">
              <a:spcAft>
                <a:spcPct val="0"/>
              </a:spcAft>
            </a:pPr>
            <a:r>
              <a:rPr lang="ru-RU" dirty="0" smtClean="0">
                <a:solidFill>
                  <a:schemeClr val="bg1"/>
                </a:solidFill>
              </a:rPr>
              <a:t>Пример типовой скважины в ХМАО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21882" t="18435" r="64168" b="13754"/>
          <a:stretch/>
        </p:blipFill>
        <p:spPr bwMode="auto">
          <a:xfrm>
            <a:off x="4860032" y="980729"/>
            <a:ext cx="3985146" cy="49819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/>
          <a:srcRect l="20149" t="16245" r="67267" b="9133"/>
          <a:stretch/>
        </p:blipFill>
        <p:spPr bwMode="auto">
          <a:xfrm>
            <a:off x="535140" y="2476500"/>
            <a:ext cx="3604812" cy="42648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365262" y="1076030"/>
            <a:ext cx="4350754" cy="14401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r>
              <a:rPr lang="ru-RU" sz="1600" dirty="0" smtClean="0">
                <a:cs typeface="Arial" panose="020B0604020202020204" pitchFamily="34" charset="0"/>
              </a:rPr>
              <a:t>Горизонтальный участок – 1000м</a:t>
            </a:r>
          </a:p>
          <a:p>
            <a:pPr marL="457200" indent="-457200"/>
            <a:r>
              <a:rPr lang="ru-RU" sz="1600" dirty="0" smtClean="0">
                <a:cs typeface="Arial" panose="020B0604020202020204" pitchFamily="34" charset="0"/>
              </a:rPr>
              <a:t>Хвостовик 114</a:t>
            </a:r>
            <a:r>
              <a:rPr lang="en-US" sz="1600" dirty="0" smtClean="0">
                <a:cs typeface="Arial" panose="020B0604020202020204" pitchFamily="34" charset="0"/>
              </a:rPr>
              <a:t> </a:t>
            </a:r>
            <a:r>
              <a:rPr lang="ru-RU" sz="1600" dirty="0" smtClean="0">
                <a:cs typeface="Arial" panose="020B0604020202020204" pitchFamily="34" charset="0"/>
              </a:rPr>
              <a:t>мм</a:t>
            </a:r>
            <a:endParaRPr lang="en-CA" sz="1600" dirty="0" smtClean="0">
              <a:cs typeface="Arial" panose="020B0604020202020204" pitchFamily="34" charset="0"/>
            </a:endParaRPr>
          </a:p>
          <a:p>
            <a:pPr marL="457200" indent="-457200"/>
            <a:r>
              <a:rPr lang="ru-RU" sz="1600" dirty="0" smtClean="0">
                <a:cs typeface="Arial" panose="020B0604020202020204" pitchFamily="34" charset="0"/>
              </a:rPr>
              <a:t>Глубина по вертикали – 2679</a:t>
            </a:r>
            <a:r>
              <a:rPr lang="ru-RU" sz="1600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ru-RU" sz="1600" dirty="0" smtClean="0">
                <a:cs typeface="Arial" panose="020B0604020202020204" pitchFamily="34" charset="0"/>
              </a:rPr>
              <a:t>м</a:t>
            </a:r>
            <a:endParaRPr lang="en-CA" sz="1600" dirty="0" smtClean="0">
              <a:cs typeface="Arial" panose="020B0604020202020204" pitchFamily="34" charset="0"/>
            </a:endParaRPr>
          </a:p>
          <a:p>
            <a:pPr marL="457200" indent="-457200"/>
            <a:r>
              <a:rPr lang="ru-RU" sz="1600" dirty="0">
                <a:cs typeface="Arial" panose="020B0604020202020204" pitchFamily="34" charset="0"/>
              </a:rPr>
              <a:t>Глубина по </a:t>
            </a:r>
            <a:r>
              <a:rPr lang="ru-RU" sz="1600" dirty="0" smtClean="0">
                <a:cs typeface="Arial" panose="020B0604020202020204" pitchFamily="34" charset="0"/>
              </a:rPr>
              <a:t>стволу скважины </a:t>
            </a:r>
            <a:r>
              <a:rPr lang="ru-RU" sz="1600" dirty="0">
                <a:cs typeface="Arial" panose="020B0604020202020204" pitchFamily="34" charset="0"/>
              </a:rPr>
              <a:t>– 4 </a:t>
            </a:r>
            <a:r>
              <a:rPr lang="ru-RU" sz="1600" dirty="0" smtClean="0">
                <a:cs typeface="Arial" panose="020B0604020202020204" pitchFamily="34" charset="0"/>
              </a:rPr>
              <a:t>000 </a:t>
            </a:r>
            <a:r>
              <a:rPr lang="ru-RU" sz="1600" dirty="0">
                <a:cs typeface="Arial" panose="020B0604020202020204" pitchFamily="34" charset="0"/>
              </a:rPr>
              <a:t>м</a:t>
            </a:r>
            <a:endParaRPr lang="en-CA" sz="1600" dirty="0">
              <a:cs typeface="Arial" panose="020B0604020202020204" pitchFamily="34" charset="0"/>
            </a:endParaRPr>
          </a:p>
          <a:p>
            <a:pPr marL="457200" indent="-457200"/>
            <a:r>
              <a:rPr lang="ru-RU" sz="1600" dirty="0">
                <a:cs typeface="Arial" panose="020B0604020202020204" pitchFamily="34" charset="0"/>
              </a:rPr>
              <a:t>Установлено 11 сдвижных </a:t>
            </a:r>
            <a:r>
              <a:rPr lang="ru-RU" sz="1600" dirty="0" smtClean="0">
                <a:cs typeface="Arial" panose="020B0604020202020204" pitchFamily="34" charset="0"/>
              </a:rPr>
              <a:t>муфт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30558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72008" y="116632"/>
            <a:ext cx="9324528" cy="562074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Минимальные требования к подготовке скважины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196752"/>
            <a:ext cx="4320480" cy="4968552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ru-RU" sz="1600" dirty="0" smtClean="0">
                <a:cs typeface="Arial" panose="020B0604020202020204" pitchFamily="34" charset="0"/>
              </a:rPr>
              <a:t>Совместный подбор скважины кандидата; 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ru-RU" sz="1600" dirty="0" smtClean="0">
                <a:cs typeface="Arial" panose="020B0604020202020204" pitchFamily="34" charset="0"/>
              </a:rPr>
              <a:t>Согласование </a:t>
            </a:r>
            <a:r>
              <a:rPr lang="ru-RU" sz="1600" dirty="0">
                <a:cs typeface="Arial" panose="020B0604020202020204" pitchFamily="34" charset="0"/>
              </a:rPr>
              <a:t>с Подрядчиком Планов работ для подготовки скважины </a:t>
            </a:r>
            <a:r>
              <a:rPr lang="ru-RU" sz="1600" dirty="0" smtClean="0">
                <a:cs typeface="Arial" panose="020B0604020202020204" pitchFamily="34" charset="0"/>
              </a:rPr>
              <a:t>(цементирование</a:t>
            </a:r>
            <a:r>
              <a:rPr lang="ru-RU" sz="1600" dirty="0">
                <a:cs typeface="Arial" panose="020B0604020202020204" pitchFamily="34" charset="0"/>
              </a:rPr>
              <a:t>, спуск хвостовика, спуск НКТ</a:t>
            </a:r>
            <a:r>
              <a:rPr lang="ru-RU" sz="1600" dirty="0" smtClean="0">
                <a:cs typeface="Arial" panose="020B0604020202020204" pitchFamily="34" charset="0"/>
              </a:rPr>
              <a:t>);</a:t>
            </a:r>
            <a:endParaRPr lang="ru-RU" sz="1600" dirty="0">
              <a:cs typeface="Arial" panose="020B0604020202020204" pitchFamily="34" charset="0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ru-RU" sz="1600" dirty="0" smtClean="0">
                <a:cs typeface="Arial" panose="020B0604020202020204" pitchFamily="34" charset="0"/>
              </a:rPr>
              <a:t>Согласование </a:t>
            </a:r>
            <a:r>
              <a:rPr lang="ru-RU" sz="1600" dirty="0">
                <a:cs typeface="Arial" panose="020B0604020202020204" pitchFamily="34" charset="0"/>
              </a:rPr>
              <a:t>с Подрядчиком </a:t>
            </a:r>
            <a:r>
              <a:rPr lang="ru-RU" sz="1600" dirty="0" err="1">
                <a:cs typeface="Arial" panose="020B0604020202020204" pitchFamily="34" charset="0"/>
              </a:rPr>
              <a:t>инклинометрии</a:t>
            </a:r>
            <a:r>
              <a:rPr lang="ru-RU" sz="1600" dirty="0">
                <a:cs typeface="Arial" panose="020B0604020202020204" pitchFamily="34" charset="0"/>
              </a:rPr>
              <a:t> горизонтального </a:t>
            </a:r>
            <a:r>
              <a:rPr lang="ru-RU" sz="1600" dirty="0" smtClean="0">
                <a:cs typeface="Arial" panose="020B0604020202020204" pitchFamily="34" charset="0"/>
              </a:rPr>
              <a:t>участка; </a:t>
            </a:r>
            <a:endParaRPr lang="ru-RU" sz="1600" dirty="0">
              <a:cs typeface="Arial" panose="020B0604020202020204" pitchFamily="34" charset="0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ru-RU" sz="1600" dirty="0" err="1">
                <a:cs typeface="Arial" panose="020B0604020202020204" pitchFamily="34" charset="0"/>
              </a:rPr>
              <a:t>Шаблонирование</a:t>
            </a:r>
            <a:r>
              <a:rPr lang="ru-RU" sz="1600" dirty="0">
                <a:cs typeface="Arial" panose="020B0604020202020204" pitchFamily="34" charset="0"/>
              </a:rPr>
              <a:t> хвостовика и </a:t>
            </a:r>
            <a:r>
              <a:rPr lang="ru-RU" sz="1600" dirty="0" smtClean="0">
                <a:cs typeface="Arial" panose="020B0604020202020204" pitchFamily="34" charset="0"/>
              </a:rPr>
              <a:t>НКТ;</a:t>
            </a:r>
            <a:endParaRPr lang="ru-RU" sz="1600" dirty="0">
              <a:cs typeface="Arial" panose="020B0604020202020204" pitchFamily="34" charset="0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ru-RU" sz="1600" dirty="0">
                <a:cs typeface="Arial" panose="020B0604020202020204" pitchFamily="34" charset="0"/>
              </a:rPr>
              <a:t>Предварительная </a:t>
            </a:r>
            <a:r>
              <a:rPr lang="ru-RU" sz="1600" dirty="0" err="1">
                <a:cs typeface="Arial" panose="020B0604020202020204" pitchFamily="34" charset="0"/>
              </a:rPr>
              <a:t>опрессовка</a:t>
            </a:r>
            <a:r>
              <a:rPr lang="ru-RU" sz="1600" dirty="0">
                <a:cs typeface="Arial" panose="020B0604020202020204" pitchFamily="34" charset="0"/>
              </a:rPr>
              <a:t> лифта </a:t>
            </a:r>
            <a:r>
              <a:rPr lang="ru-RU" sz="1600" dirty="0" smtClean="0">
                <a:cs typeface="Arial" panose="020B0604020202020204" pitchFamily="34" charset="0"/>
              </a:rPr>
              <a:t>НКТ;</a:t>
            </a:r>
            <a:endParaRPr lang="ru-RU" sz="1600" dirty="0">
              <a:cs typeface="Arial" panose="020B0604020202020204" pitchFamily="34" charset="0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ru-RU" sz="1600" dirty="0" smtClean="0">
                <a:cs typeface="Arial" panose="020B0604020202020204" pitchFamily="34" charset="0"/>
              </a:rPr>
              <a:t>Наличие </a:t>
            </a:r>
            <a:r>
              <a:rPr lang="ru-RU" sz="1600" dirty="0" err="1" smtClean="0">
                <a:cs typeface="Arial" panose="020B0604020202020204" pitchFamily="34" charset="0"/>
              </a:rPr>
              <a:t>полнопроходного</a:t>
            </a:r>
            <a:r>
              <a:rPr lang="ru-RU" sz="1600" dirty="0" smtClean="0">
                <a:cs typeface="Arial" panose="020B0604020202020204" pitchFamily="34" charset="0"/>
              </a:rPr>
              <a:t> стингера.</a:t>
            </a:r>
          </a:p>
          <a:p>
            <a:pPr marL="0" indent="0">
              <a:lnSpc>
                <a:spcPct val="150000"/>
              </a:lnSpc>
              <a:buNone/>
            </a:pP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315368"/>
            <a:ext cx="4032448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64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96" y="0"/>
            <a:ext cx="9108504" cy="836712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Распространенные ошибки при подготовке скважины заказчиком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11960" y="1340768"/>
            <a:ext cx="4690864" cy="424847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1600" dirty="0" err="1">
                <a:cs typeface="Arial" panose="020B0604020202020204" pitchFamily="34" charset="0"/>
              </a:rPr>
              <a:t>Негерметичность</a:t>
            </a:r>
            <a:r>
              <a:rPr lang="ru-RU" sz="1600" dirty="0">
                <a:cs typeface="Arial" panose="020B0604020202020204" pitchFamily="34" charset="0"/>
              </a:rPr>
              <a:t> стингера и/или </a:t>
            </a:r>
            <a:r>
              <a:rPr lang="ru-RU" sz="1600" dirty="0" smtClean="0">
                <a:cs typeface="Arial" panose="020B0604020202020204" pitchFamily="34" charset="0"/>
              </a:rPr>
              <a:t>НКТ;</a:t>
            </a:r>
            <a:endParaRPr lang="ru-RU" sz="1600" dirty="0"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600" dirty="0" smtClean="0">
                <a:cs typeface="Arial" panose="020B0604020202020204" pitchFamily="34" charset="0"/>
              </a:rPr>
              <a:t>Некачественный </a:t>
            </a:r>
            <a:r>
              <a:rPr lang="ru-RU" sz="1600" dirty="0" err="1" smtClean="0">
                <a:cs typeface="Arial" panose="020B0604020202020204" pitchFamily="34" charset="0"/>
              </a:rPr>
              <a:t>цементаж</a:t>
            </a:r>
            <a:r>
              <a:rPr lang="ru-RU" sz="1600" dirty="0" smtClean="0">
                <a:cs typeface="Arial" panose="020B0604020202020204" pitchFamily="34" charset="0"/>
              </a:rPr>
              <a:t> (цемент </a:t>
            </a:r>
            <a:r>
              <a:rPr lang="ru-RU" sz="1600" dirty="0">
                <a:cs typeface="Arial" panose="020B0604020202020204" pitchFamily="34" charset="0"/>
              </a:rPr>
              <a:t>в </a:t>
            </a:r>
            <a:r>
              <a:rPr lang="ru-RU" sz="1600" dirty="0" smtClean="0">
                <a:cs typeface="Arial" panose="020B0604020202020204" pitchFamily="34" charset="0"/>
              </a:rPr>
              <a:t>хвостовике);</a:t>
            </a:r>
            <a:endParaRPr lang="ru-RU" sz="1600" dirty="0"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600" dirty="0" err="1">
                <a:cs typeface="Arial" panose="020B0604020202020204" pitchFamily="34" charset="0"/>
              </a:rPr>
              <a:t>Непроход</a:t>
            </a:r>
            <a:r>
              <a:rPr lang="ru-RU" sz="1600" dirty="0">
                <a:cs typeface="Arial" panose="020B0604020202020204" pitchFamily="34" charset="0"/>
              </a:rPr>
              <a:t> КНК в </a:t>
            </a:r>
            <a:r>
              <a:rPr lang="ru-RU" sz="1600" dirty="0" smtClean="0">
                <a:cs typeface="Arial" panose="020B0604020202020204" pitchFamily="34" charset="0"/>
              </a:rPr>
              <a:t>НКТ/хвостовике при спуске инструмента «</a:t>
            </a:r>
            <a:r>
              <a:rPr lang="en-US" sz="1600" dirty="0" smtClean="0">
                <a:cs typeface="Arial" panose="020B0604020202020204" pitchFamily="34" charset="0"/>
              </a:rPr>
              <a:t>Mongoose</a:t>
            </a:r>
            <a:r>
              <a:rPr lang="ru-RU" sz="1600" dirty="0" smtClean="0">
                <a:cs typeface="Arial" panose="020B0604020202020204" pitchFamily="34" charset="0"/>
              </a:rPr>
              <a:t>», как следствие, необходимо дополнительное СПО фрезы;</a:t>
            </a:r>
          </a:p>
          <a:p>
            <a:pPr>
              <a:lnSpc>
                <a:spcPct val="150000"/>
              </a:lnSpc>
            </a:pPr>
            <a:r>
              <a:rPr lang="ru-RU" sz="1600" dirty="0" smtClean="0">
                <a:cs typeface="Arial" panose="020B0604020202020204" pitchFamily="34" charset="0"/>
              </a:rPr>
              <a:t>Расхождение </a:t>
            </a:r>
            <a:r>
              <a:rPr lang="ru-RU" sz="1600" dirty="0">
                <a:cs typeface="Arial" panose="020B0604020202020204" pitchFamily="34" charset="0"/>
              </a:rPr>
              <a:t>фактической и </a:t>
            </a:r>
            <a:r>
              <a:rPr lang="ru-RU" sz="1600" dirty="0" smtClean="0">
                <a:cs typeface="Arial" panose="020B0604020202020204" pitchFamily="34" charset="0"/>
              </a:rPr>
              <a:t>планируемой</a:t>
            </a:r>
            <a:r>
              <a:rPr lang="ru-RU" sz="1600" dirty="0" smtClean="0"/>
              <a:t> </a:t>
            </a:r>
            <a:r>
              <a:rPr lang="ru-RU" sz="1600" dirty="0" err="1" smtClean="0">
                <a:cs typeface="Arial" panose="020B0604020202020204" pitchFamily="34" charset="0"/>
              </a:rPr>
              <a:t>инклинометрии</a:t>
            </a:r>
            <a:r>
              <a:rPr lang="ru-RU" sz="1600" dirty="0" smtClean="0">
                <a:cs typeface="Arial" panose="020B0604020202020204" pitchFamily="34" charset="0"/>
              </a:rPr>
              <a:t>;</a:t>
            </a:r>
          </a:p>
          <a:p>
            <a:pPr>
              <a:lnSpc>
                <a:spcPct val="150000"/>
              </a:lnSpc>
            </a:pPr>
            <a:r>
              <a:rPr lang="ru-RU" sz="1600" dirty="0" smtClean="0">
                <a:cs typeface="Arial" panose="020B0604020202020204" pitchFamily="34" charset="0"/>
              </a:rPr>
              <a:t>Наличие посторонних предметов в горизонтальной части скважины после подготовки скважины;</a:t>
            </a:r>
          </a:p>
          <a:p>
            <a:pPr>
              <a:lnSpc>
                <a:spcPct val="150000"/>
              </a:lnSpc>
            </a:pPr>
            <a:endParaRPr lang="ru-RU" sz="1600" dirty="0" smtClean="0"/>
          </a:p>
          <a:p>
            <a:pPr marL="0" indent="0">
              <a:lnSpc>
                <a:spcPct val="150000"/>
              </a:lnSpc>
              <a:buNone/>
            </a:pPr>
            <a:endParaRPr lang="ru-RU" sz="1200" b="1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ru-RU" sz="1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40768"/>
            <a:ext cx="3744416" cy="28083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429"/>
          <a:stretch/>
        </p:blipFill>
        <p:spPr>
          <a:xfrm>
            <a:off x="353818" y="4653136"/>
            <a:ext cx="3744416" cy="164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30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75314" y="0"/>
            <a:ext cx="8229600" cy="7838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fontAlgn="base">
              <a:spcAft>
                <a:spcPct val="0"/>
              </a:spcAft>
            </a:pPr>
            <a:r>
              <a:rPr lang="ru-RU" sz="3200" dirty="0" smtClean="0">
                <a:solidFill>
                  <a:schemeClr val="bg1"/>
                </a:solidFill>
              </a:rPr>
              <a:t>График параметров проведения работ</a:t>
            </a:r>
            <a:endParaRPr lang="en-CA" sz="3200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82" y="1340768"/>
            <a:ext cx="8893914" cy="4147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Прямая со стрелкой 9"/>
          <p:cNvCxnSpPr/>
          <p:nvPr/>
        </p:nvCxnSpPr>
        <p:spPr>
          <a:xfrm flipH="1">
            <a:off x="5508104" y="1340768"/>
            <a:ext cx="1152128" cy="8640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6660232" y="1340768"/>
            <a:ext cx="72008" cy="8640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6660232" y="1340768"/>
            <a:ext cx="360040" cy="7200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6660232" y="1340768"/>
            <a:ext cx="576064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6660232" y="1340768"/>
            <a:ext cx="1296144" cy="8640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6660232" y="1340768"/>
            <a:ext cx="1584176" cy="8640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>
            <a:off x="5220072" y="1340768"/>
            <a:ext cx="1440160" cy="12241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6660232" y="1340768"/>
            <a:ext cx="2232248" cy="8640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6660232" y="1340768"/>
            <a:ext cx="2016224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>
            <a:off x="5004048" y="1340768"/>
            <a:ext cx="1656184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>
            <a:off x="4788024" y="1340768"/>
            <a:ext cx="1872208" cy="6120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35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7503" y="0"/>
            <a:ext cx="8919045" cy="7838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fontAlgn="base">
              <a:spcAft>
                <a:spcPct val="0"/>
              </a:spcAft>
            </a:pPr>
            <a:r>
              <a:rPr lang="ru-RU" sz="3200" dirty="0" smtClean="0">
                <a:solidFill>
                  <a:schemeClr val="bg1"/>
                </a:solidFill>
              </a:rPr>
              <a:t>График инициации при открытии/закрытии муфт</a:t>
            </a:r>
            <a:endParaRPr lang="en-CA" sz="32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26038" y="2348880"/>
            <a:ext cx="2249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1. Открытие муфты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42781" y="2888015"/>
            <a:ext cx="24837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2. Тест на приемистость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542781" y="3428906"/>
            <a:ext cx="3024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3. Закрытие муфты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542781" y="3954542"/>
            <a:ext cx="3024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4. </a:t>
            </a:r>
            <a:r>
              <a:rPr lang="ru-RU" sz="1600" dirty="0" err="1" smtClean="0"/>
              <a:t>Опрессовка</a:t>
            </a:r>
            <a:r>
              <a:rPr lang="ru-RU" sz="1600" dirty="0" smtClean="0"/>
              <a:t> муфты</a:t>
            </a:r>
            <a:endParaRPr lang="ru-RU" sz="1600" dirty="0"/>
          </a:p>
        </p:txBody>
      </p:sp>
      <p:pic>
        <p:nvPicPr>
          <p:cNvPr id="1030" name="Picture 6" descr="C:\Users\Dell\Desktop\ICOTA Moscow 2015\Graphs\Open-close sleeves\1 open sleev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15" y="1700808"/>
            <a:ext cx="5780112" cy="3947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Dell\Desktop\ICOTA Moscow 2015\Graphs\Open-close sleeves\2 pressurer tes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94" y="1634294"/>
            <a:ext cx="6222244" cy="426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Dell\Desktop\ICOTA Moscow 2015\Graphs\Open-close sleeves\close sleev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17" y="1634294"/>
            <a:ext cx="6169183" cy="4170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Dell\Desktop\ICOTA Moscow 2015\Graphs\Open-close sleeves\pressure test   closed sleev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44" y="1645307"/>
            <a:ext cx="6169493" cy="417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840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/>
      <p:bldP spid="21" grpId="0"/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Временной сценарий проведения работ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089" y="4550296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Пример проведения 11-го стадийного ГРП за 3 суток </a:t>
            </a:r>
            <a:endParaRPr lang="en-US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4860032" y="1549475"/>
            <a:ext cx="3960440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/>
              <a:t>Распространенные причины увеличения продолжительности операции:</a:t>
            </a:r>
            <a:endParaRPr lang="en-US" b="1" dirty="0" smtClean="0"/>
          </a:p>
          <a:p>
            <a:endParaRPr lang="ru-RU" b="1" dirty="0" smtClean="0"/>
          </a:p>
          <a:p>
            <a:pPr marL="342900" indent="-342900">
              <a:spcBef>
                <a:spcPts val="600"/>
              </a:spcBef>
              <a:buAutoNum type="arabicPeriod"/>
            </a:pPr>
            <a:r>
              <a:rPr lang="ru-RU" dirty="0" smtClean="0"/>
              <a:t>Отсутствие подготовленного ствола скважины для проведения работ;</a:t>
            </a:r>
          </a:p>
          <a:p>
            <a:pPr marL="342900" indent="-342900">
              <a:spcBef>
                <a:spcPts val="600"/>
              </a:spcBef>
              <a:buAutoNum type="arabicPeriod"/>
            </a:pPr>
            <a:r>
              <a:rPr lang="ru-RU" dirty="0" smtClean="0"/>
              <a:t>Отсутствие завоза необходимого количества проппанта и жидкости;</a:t>
            </a:r>
          </a:p>
          <a:p>
            <a:pPr marL="342900" indent="-342900">
              <a:spcBef>
                <a:spcPts val="600"/>
              </a:spcBef>
              <a:buAutoNum type="arabicPeriod"/>
            </a:pPr>
            <a:r>
              <a:rPr lang="ru-RU" dirty="0" smtClean="0"/>
              <a:t>Отсутствие 24-часовй работы бригады ГРП.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0089" y="5507940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(стадию ГРП можно проводить с периодичностью в 40 минут)</a:t>
            </a:r>
            <a:endParaRPr lang="ru-RU" dirty="0"/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79410386"/>
              </p:ext>
            </p:extLst>
          </p:nvPr>
        </p:nvGraphicFramePr>
        <p:xfrm>
          <a:off x="179512" y="1124744"/>
          <a:ext cx="4572000" cy="3425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776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2088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Сравнительный анализ стоимости стандартного способа заканчивания и МГРП Мангуст  </a:t>
            </a:r>
            <a:endParaRPr lang="ru-RU" sz="2400" dirty="0">
              <a:solidFill>
                <a:schemeClr val="bg1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5090967"/>
              </p:ext>
            </p:extLst>
          </p:nvPr>
        </p:nvGraphicFramePr>
        <p:xfrm>
          <a:off x="323528" y="1844824"/>
          <a:ext cx="8424936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11560" y="1196752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Разница по стоимости в процентах по сравнению со стандартным МГРП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909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 bwMode="auto">
          <a:xfrm>
            <a:off x="1259632" y="2083892"/>
            <a:ext cx="6552728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6000" b="1" dirty="0" smtClean="0"/>
              <a:t>Повторное ГРП</a:t>
            </a:r>
            <a:r>
              <a:rPr lang="en-US" sz="6000" b="1" dirty="0" smtClean="0"/>
              <a:t> – </a:t>
            </a:r>
            <a:r>
              <a:rPr lang="ru-RU" sz="6000" b="1" dirty="0" smtClean="0"/>
              <a:t>«</a:t>
            </a:r>
            <a:r>
              <a:rPr lang="en-US" sz="6000" b="1" dirty="0" err="1" smtClean="0"/>
              <a:t>SpotFrac</a:t>
            </a:r>
            <a:r>
              <a:rPr lang="ru-RU" sz="6000" b="1" dirty="0" smtClean="0"/>
              <a:t>»</a:t>
            </a:r>
            <a:endParaRPr lang="en-US" sz="6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1317" y="17867"/>
            <a:ext cx="7920880" cy="7694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eaLnBrk="1" latinLnBrk="0" hangingPunct="1">
              <a:buNone/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dirty="0" smtClean="0"/>
              <a:t>РАЗДЕЛ</a:t>
            </a:r>
            <a:r>
              <a:rPr lang="en-US" dirty="0" smtClean="0"/>
              <a:t> III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1942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35496" y="72008"/>
            <a:ext cx="9063553" cy="76470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fontAlgn="base">
              <a:spcAft>
                <a:spcPct val="0"/>
              </a:spcAft>
            </a:pPr>
            <a:r>
              <a:rPr lang="ru-RU" dirty="0" smtClean="0">
                <a:solidFill>
                  <a:schemeClr val="bg1"/>
                </a:solidFill>
              </a:rPr>
              <a:t>Сложности при повторном ГРП</a:t>
            </a:r>
            <a:r>
              <a:rPr lang="en-CA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                                               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25" name="TextBox 6"/>
          <p:cNvSpPr txBox="1"/>
          <p:nvPr/>
        </p:nvSpPr>
        <p:spPr>
          <a:xfrm>
            <a:off x="664243" y="1268760"/>
            <a:ext cx="792088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0"/>
              </a:spcAft>
              <a:buFont typeface="Arial"/>
              <a:buChar char="•"/>
              <a:tabLst>
                <a:tab pos="457200" algn="l"/>
              </a:tabLst>
            </a:pPr>
            <a:r>
              <a:rPr lang="ru-RU" sz="2400" dirty="0" smtClean="0">
                <a:latin typeface="+mn-lt"/>
                <a:ea typeface="Times New Roman"/>
                <a:cs typeface="Arial" pitchFamily="34" charset="0"/>
              </a:rPr>
              <a:t>Необходимость изоляции не стимулируемых интервалов во время ГРП</a:t>
            </a:r>
          </a:p>
          <a:p>
            <a:pPr lvl="0">
              <a:spcAft>
                <a:spcPts val="0"/>
              </a:spcAft>
              <a:tabLst>
                <a:tab pos="457200" algn="l"/>
              </a:tabLst>
            </a:pPr>
            <a:endParaRPr lang="ru-RU" sz="2400" dirty="0" smtClean="0">
              <a:latin typeface="+mn-lt"/>
              <a:ea typeface="Times New Roman"/>
              <a:cs typeface="Arial" pitchFamily="34" charset="0"/>
            </a:endParaRPr>
          </a:p>
          <a:p>
            <a:pPr marL="342900" lvl="0" indent="-342900">
              <a:spcAft>
                <a:spcPts val="0"/>
              </a:spcAft>
              <a:buFont typeface="Arial"/>
              <a:buChar char="•"/>
              <a:tabLst>
                <a:tab pos="457200" algn="l"/>
              </a:tabLst>
            </a:pPr>
            <a:r>
              <a:rPr lang="ru-RU" sz="2400" dirty="0" smtClean="0">
                <a:latin typeface="+mn-lt"/>
                <a:ea typeface="Times New Roman"/>
                <a:cs typeface="Arial" pitchFamily="34" charset="0"/>
              </a:rPr>
              <a:t>Проведение дополнительной перфорации</a:t>
            </a:r>
          </a:p>
          <a:p>
            <a:pPr lvl="0">
              <a:spcAft>
                <a:spcPts val="0"/>
              </a:spcAft>
              <a:tabLst>
                <a:tab pos="457200" algn="l"/>
              </a:tabLst>
            </a:pPr>
            <a:endParaRPr lang="ru-RU" sz="2400" dirty="0" smtClean="0">
              <a:latin typeface="+mn-lt"/>
              <a:ea typeface="Times New Roman"/>
              <a:cs typeface="Arial" pitchFamily="34" charset="0"/>
            </a:endParaRPr>
          </a:p>
          <a:p>
            <a:pPr marL="342900" lvl="0" indent="-342900">
              <a:spcAft>
                <a:spcPts val="0"/>
              </a:spcAft>
              <a:buFont typeface="Arial"/>
              <a:buChar char="•"/>
              <a:tabLst>
                <a:tab pos="457200" algn="l"/>
              </a:tabLst>
            </a:pPr>
            <a:r>
              <a:rPr lang="ru-RU" sz="2400" dirty="0" smtClean="0">
                <a:latin typeface="+mn-lt"/>
                <a:ea typeface="Times New Roman"/>
                <a:cs typeface="Arial" pitchFamily="34" charset="0"/>
              </a:rPr>
              <a:t>Требуется несколько стадий повторного ГРП за один подход</a:t>
            </a:r>
          </a:p>
          <a:p>
            <a:pPr marL="342900" lvl="0" indent="-342900">
              <a:spcAft>
                <a:spcPts val="0"/>
              </a:spcAft>
              <a:buFont typeface="Arial"/>
              <a:buChar char="•"/>
              <a:tabLst>
                <a:tab pos="457200" algn="l"/>
              </a:tabLst>
            </a:pPr>
            <a:endParaRPr lang="ru-RU" sz="2400" dirty="0">
              <a:latin typeface="+mn-lt"/>
              <a:ea typeface="Times New Roman"/>
              <a:cs typeface="Arial" pitchFamily="34" charset="0"/>
            </a:endParaRPr>
          </a:p>
          <a:p>
            <a:pPr marL="342900" lvl="0" indent="-342900">
              <a:spcAft>
                <a:spcPts val="0"/>
              </a:spcAft>
              <a:buFont typeface="Arial"/>
              <a:buChar char="•"/>
              <a:tabLst>
                <a:tab pos="457200" algn="l"/>
              </a:tabLst>
            </a:pPr>
            <a:r>
              <a:rPr lang="ru-RU" sz="2400" dirty="0" smtClean="0">
                <a:latin typeface="+mn-lt"/>
                <a:ea typeface="Times New Roman"/>
                <a:cs typeface="Arial" pitchFamily="34" charset="0"/>
              </a:rPr>
              <a:t>Технология повторного ГРП не приспособлена к Российским условиям</a:t>
            </a:r>
          </a:p>
        </p:txBody>
      </p:sp>
    </p:spTree>
    <p:extLst>
      <p:ext uri="{BB962C8B-B14F-4D97-AF65-F5344CB8AC3E}">
        <p14:creationId xmlns:p14="http://schemas.microsoft.com/office/powerpoint/2010/main" val="3704287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 bwMode="auto">
          <a:xfrm>
            <a:off x="611560" y="2132856"/>
            <a:ext cx="8064896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6000" b="1" dirty="0" smtClean="0"/>
              <a:t>Общая </a:t>
            </a:r>
            <a:r>
              <a:rPr lang="ru-RU" sz="6000" b="1" dirty="0"/>
              <a:t>и</a:t>
            </a:r>
            <a:r>
              <a:rPr lang="ru-RU" sz="6000" b="1" dirty="0" smtClean="0"/>
              <a:t>нформация о компании ООО </a:t>
            </a:r>
            <a:r>
              <a:rPr lang="en-US" sz="6000" b="1" dirty="0" smtClean="0"/>
              <a:t>“</a:t>
            </a:r>
            <a:r>
              <a:rPr lang="ru-RU" sz="6000" b="1" dirty="0" smtClean="0"/>
              <a:t>ЕВС</a:t>
            </a:r>
            <a:r>
              <a:rPr lang="en-US" sz="6000" b="1" dirty="0" smtClean="0"/>
              <a:t>”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7504" y="44624"/>
            <a:ext cx="8928991" cy="769441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nl-NL"/>
            </a:defPPr>
            <a:lvl1pPr algn="ctr"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dirty="0" smtClean="0"/>
              <a:t>РАЗДЕЛ</a:t>
            </a:r>
            <a:r>
              <a:rPr lang="en-US" dirty="0" smtClean="0"/>
              <a:t> I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0672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170770" y="1290826"/>
            <a:ext cx="4700771" cy="1130061"/>
            <a:chOff x="2082394" y="985060"/>
            <a:chExt cx="4835257" cy="1167953"/>
          </a:xfrm>
        </p:grpSpPr>
        <p:pic>
          <p:nvPicPr>
            <p:cNvPr id="23" name="Picture 22" descr="SpotFrac Perf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" r="72065"/>
            <a:stretch/>
          </p:blipFill>
          <p:spPr>
            <a:xfrm>
              <a:off x="2276597" y="1549509"/>
              <a:ext cx="4581144" cy="603504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2082394" y="985060"/>
              <a:ext cx="4835257" cy="57257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dirty="0"/>
                <a:t>Гидравлический </a:t>
              </a:r>
              <a:r>
                <a:rPr lang="ru-RU" dirty="0" smtClean="0"/>
                <a:t>якорь, манжетные </a:t>
              </a:r>
              <a:r>
                <a:rPr lang="ru-RU" dirty="0"/>
                <a:t>уплотнения и перфорационный </a:t>
              </a:r>
              <a:r>
                <a:rPr lang="ru-RU" dirty="0" smtClean="0"/>
                <a:t>патрубок</a:t>
              </a:r>
              <a:endParaRPr lang="ru-RU" dirty="0"/>
            </a:p>
          </p:txBody>
        </p:sp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5496" y="0"/>
            <a:ext cx="9073008" cy="8367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fontAlgn="base">
              <a:spcAft>
                <a:spcPct val="0"/>
              </a:spcAft>
            </a:pPr>
            <a:r>
              <a:rPr lang="ru-RU" dirty="0" smtClean="0">
                <a:solidFill>
                  <a:schemeClr val="bg1"/>
                </a:solidFill>
              </a:rPr>
              <a:t>КНК </a:t>
            </a:r>
            <a:r>
              <a:rPr lang="en-US" dirty="0" smtClean="0">
                <a:solidFill>
                  <a:schemeClr val="bg1"/>
                </a:solidFill>
              </a:rPr>
              <a:t>“</a:t>
            </a:r>
            <a:r>
              <a:rPr lang="en-US" dirty="0" err="1" smtClean="0">
                <a:solidFill>
                  <a:schemeClr val="bg1"/>
                </a:solidFill>
              </a:rPr>
              <a:t>SpotFrac</a:t>
            </a:r>
            <a:r>
              <a:rPr lang="en-US" dirty="0" smtClean="0">
                <a:solidFill>
                  <a:schemeClr val="bg1"/>
                </a:solidFill>
              </a:rPr>
              <a:t>”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723608" y="2636912"/>
            <a:ext cx="5609383" cy="860924"/>
            <a:chOff x="1716463" y="5456257"/>
            <a:chExt cx="5609383" cy="860924"/>
          </a:xfrm>
        </p:grpSpPr>
        <p:pic>
          <p:nvPicPr>
            <p:cNvPr id="10" name="Picture 21" descr="SpotFrac Perf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10" r="39310"/>
            <a:stretch/>
          </p:blipFill>
          <p:spPr>
            <a:xfrm>
              <a:off x="1716463" y="5733256"/>
              <a:ext cx="5609383" cy="58392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626172" y="5456257"/>
              <a:ext cx="4225325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dirty="0" smtClean="0"/>
                <a:t>Клапан ГРП</a:t>
              </a:r>
              <a:r>
                <a:rPr lang="en-US" dirty="0" smtClean="0"/>
                <a:t>/</a:t>
              </a:r>
              <a:r>
                <a:rPr lang="ru-RU" dirty="0" smtClean="0"/>
                <a:t>ГПП</a:t>
              </a: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1203158" y="3955122"/>
            <a:ext cx="6766554" cy="1137922"/>
            <a:chOff x="1547664" y="3955122"/>
            <a:chExt cx="6766554" cy="1137922"/>
          </a:xfrm>
        </p:grpSpPr>
        <p:pic>
          <p:nvPicPr>
            <p:cNvPr id="13" name="Picture 19" descr="SpotFrac Perf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441" r="-35"/>
            <a:stretch/>
          </p:blipFill>
          <p:spPr>
            <a:xfrm>
              <a:off x="1547664" y="4509120"/>
              <a:ext cx="6766554" cy="583924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2640855" y="3955122"/>
              <a:ext cx="4527499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dirty="0" smtClean="0"/>
                <a:t>Уравнительный клапан, многоразовый </a:t>
              </a:r>
              <a:r>
                <a:rPr lang="ru-RU" dirty="0" err="1" smtClean="0"/>
                <a:t>пакер</a:t>
              </a:r>
              <a:r>
                <a:rPr lang="ru-RU" dirty="0" smtClean="0"/>
                <a:t> и </a:t>
              </a:r>
              <a:r>
                <a:rPr lang="ru-RU" dirty="0"/>
                <a:t>локатор муфт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783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35496" y="72008"/>
            <a:ext cx="9063553" cy="76470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fontAlgn="base">
              <a:spcAft>
                <a:spcPct val="0"/>
              </a:spcAft>
            </a:pPr>
            <a:r>
              <a:rPr lang="ru-RU" dirty="0" smtClean="0">
                <a:solidFill>
                  <a:schemeClr val="bg1"/>
                </a:solidFill>
              </a:rPr>
              <a:t>Проведение повторного ГРП</a:t>
            </a:r>
            <a:r>
              <a:rPr lang="en-CA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                                               </a:t>
            </a:r>
            <a:endParaRPr lang="en-CA" dirty="0">
              <a:solidFill>
                <a:schemeClr val="bg1"/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178608" y="1840708"/>
            <a:ext cx="8924544" cy="1574122"/>
            <a:chOff x="178608" y="1840708"/>
            <a:chExt cx="8924544" cy="1574122"/>
          </a:xfrm>
        </p:grpSpPr>
        <p:pic>
          <p:nvPicPr>
            <p:cNvPr id="3" name="Picture 2" descr="SpotFrac Perf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608" y="3092961"/>
              <a:ext cx="8924544" cy="321869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5892076" y="2571437"/>
              <a:ext cx="1920283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200" i="1" dirty="0" smtClean="0">
                  <a:latin typeface="Arial"/>
                  <a:cs typeface="Arial"/>
                </a:rPr>
                <a:t>Многоразовый </a:t>
              </a:r>
              <a:r>
                <a:rPr lang="ru-RU" sz="1200" i="1" dirty="0" err="1" smtClean="0">
                  <a:latin typeface="Arial"/>
                  <a:cs typeface="Arial"/>
                </a:rPr>
                <a:t>пакер</a:t>
              </a:r>
              <a:r>
                <a:rPr lang="ru-RU" sz="1200" i="1" dirty="0" smtClean="0">
                  <a:latin typeface="Arial"/>
                  <a:cs typeface="Arial"/>
                </a:rPr>
                <a:t> не активирован</a:t>
              </a:r>
              <a:endParaRPr lang="ru-RU" sz="1200" i="1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779803" y="2513670"/>
              <a:ext cx="1118642" cy="36674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200" i="1" dirty="0">
                  <a:latin typeface="Arial"/>
                  <a:cs typeface="Arial"/>
                </a:rPr>
                <a:t>Порт ГРП </a:t>
              </a:r>
              <a:r>
                <a:rPr lang="ru-RU" sz="1200" i="1" dirty="0" smtClean="0">
                  <a:latin typeface="Arial"/>
                  <a:cs typeface="Arial"/>
                </a:rPr>
                <a:t>закрыт</a:t>
              </a:r>
              <a:endParaRPr lang="en-US" sz="1200" i="1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91856" y="2378831"/>
              <a:ext cx="1654033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200" i="1" dirty="0" err="1" smtClean="0">
                  <a:latin typeface="Arial"/>
                  <a:cs typeface="Arial"/>
                </a:rPr>
                <a:t>Гидравический</a:t>
              </a:r>
              <a:r>
                <a:rPr lang="ru-RU" sz="1200" i="1" dirty="0" smtClean="0">
                  <a:latin typeface="Arial"/>
                  <a:cs typeface="Arial"/>
                </a:rPr>
                <a:t> якорь </a:t>
              </a:r>
              <a:r>
                <a:rPr lang="ru-RU" sz="1200" i="1" dirty="0">
                  <a:latin typeface="Arial"/>
                  <a:cs typeface="Arial"/>
                </a:rPr>
                <a:t>приведен в действие</a:t>
              </a:r>
              <a:endParaRPr lang="en-US" sz="1200" i="1" dirty="0">
                <a:latin typeface="Arial"/>
                <a:cs typeface="Arial"/>
              </a:endParaRPr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1291620" y="2830974"/>
              <a:ext cx="0" cy="267866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4344217" y="2838862"/>
              <a:ext cx="0" cy="267866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6592264" y="2838862"/>
              <a:ext cx="0" cy="267866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3261361" y="1840708"/>
              <a:ext cx="2204926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dirty="0" smtClean="0"/>
                <a:t>2. Позиция </a:t>
              </a:r>
              <a:r>
                <a:rPr lang="ru-RU" dirty="0"/>
                <a:t>перфорации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145889" y="2563497"/>
              <a:ext cx="1299789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200" i="1" dirty="0" err="1" smtClean="0">
                  <a:latin typeface="Arial"/>
                  <a:cs typeface="Arial"/>
                </a:rPr>
                <a:t>Перф.патрубок</a:t>
              </a:r>
              <a:r>
                <a:rPr lang="ru-RU" sz="1200" i="1" dirty="0" smtClean="0">
                  <a:latin typeface="Arial"/>
                  <a:cs typeface="Arial"/>
                </a:rPr>
                <a:t> открыт</a:t>
              </a:r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2483768" y="2697041"/>
              <a:ext cx="0" cy="267866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Группа 4"/>
          <p:cNvGrpSpPr/>
          <p:nvPr/>
        </p:nvGrpSpPr>
        <p:grpSpPr>
          <a:xfrm>
            <a:off x="174505" y="3501008"/>
            <a:ext cx="8924544" cy="1444276"/>
            <a:chOff x="174505" y="3501008"/>
            <a:chExt cx="8924544" cy="1444276"/>
          </a:xfrm>
        </p:grpSpPr>
        <p:pic>
          <p:nvPicPr>
            <p:cNvPr id="2" name="Picture 1" descr="SpotFrac Frac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505" y="4603908"/>
              <a:ext cx="8924544" cy="341376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3446995" y="3501008"/>
              <a:ext cx="2090283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dirty="0" smtClean="0"/>
                <a:t>3. Позиция ГРП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069999" y="4153856"/>
              <a:ext cx="1742361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200" i="1" dirty="0" smtClean="0">
                  <a:latin typeface="Arial"/>
                  <a:cs typeface="Arial"/>
                </a:rPr>
                <a:t>Многоразовый </a:t>
              </a:r>
              <a:r>
                <a:rPr lang="ru-RU" sz="1200" i="1" dirty="0" err="1" smtClean="0">
                  <a:latin typeface="Arial"/>
                  <a:cs typeface="Arial"/>
                </a:rPr>
                <a:t>пакер</a:t>
              </a:r>
              <a:r>
                <a:rPr lang="ru-RU" sz="1200" i="1" dirty="0" smtClean="0">
                  <a:latin typeface="Arial"/>
                  <a:cs typeface="Arial"/>
                </a:rPr>
                <a:t> активирован</a:t>
              </a:r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6594796" y="4360687"/>
              <a:ext cx="0" cy="267866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4088817" y="4186449"/>
              <a:ext cx="144846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200" i="1" dirty="0" smtClean="0">
                  <a:latin typeface="Arial"/>
                  <a:cs typeface="Arial"/>
                </a:rPr>
                <a:t>Порт ГРП открыт</a:t>
              </a:r>
            </a:p>
          </p:txBody>
        </p:sp>
        <p:cxnSp>
          <p:nvCxnSpPr>
            <p:cNvPr id="40" name="Straight Connector 39"/>
            <p:cNvCxnSpPr/>
            <p:nvPr/>
          </p:nvCxnSpPr>
          <p:spPr>
            <a:xfrm>
              <a:off x="4638599" y="4371115"/>
              <a:ext cx="0" cy="267866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670401" y="3876857"/>
              <a:ext cx="198395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200" i="1" dirty="0" smtClean="0">
                  <a:latin typeface="Arial"/>
                  <a:cs typeface="Arial"/>
                </a:rPr>
                <a:t>Гидравлический якорь </a:t>
              </a:r>
              <a:r>
                <a:rPr lang="ru-RU" sz="1200" i="1" dirty="0">
                  <a:latin typeface="Arial"/>
                  <a:cs typeface="Arial"/>
                </a:rPr>
                <a:t>приведен в действие</a:t>
              </a:r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2145889" y="4356704"/>
              <a:ext cx="0" cy="267866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3203848" y="4336042"/>
              <a:ext cx="0" cy="267866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2672900" y="4179441"/>
              <a:ext cx="1251028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200" i="1" dirty="0" err="1" smtClean="0">
                  <a:latin typeface="Arial"/>
                  <a:cs typeface="Arial"/>
                </a:rPr>
                <a:t>Перф.патрубок</a:t>
              </a:r>
              <a:r>
                <a:rPr lang="ru-RU" sz="1200" i="1" dirty="0" smtClean="0">
                  <a:latin typeface="Arial"/>
                  <a:cs typeface="Arial"/>
                </a:rPr>
                <a:t> закрыт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3275856" y="980728"/>
            <a:ext cx="220492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dirty="0"/>
              <a:t>1</a:t>
            </a:r>
            <a:r>
              <a:rPr lang="ru-RU" dirty="0" smtClean="0"/>
              <a:t>. Спуск на НКТ/ГНКТ</a:t>
            </a:r>
            <a:endParaRPr lang="ru-RU" dirty="0"/>
          </a:p>
        </p:txBody>
      </p:sp>
      <p:sp>
        <p:nvSpPr>
          <p:cNvPr id="26" name="TextBox 25"/>
          <p:cNvSpPr txBox="1"/>
          <p:nvPr/>
        </p:nvSpPr>
        <p:spPr>
          <a:xfrm>
            <a:off x="3275856" y="5251266"/>
            <a:ext cx="2204926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dirty="0" smtClean="0"/>
              <a:t>4. Переход на следующий интервал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636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35496" y="72008"/>
            <a:ext cx="9063553" cy="76470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fontAlgn="base">
              <a:spcAft>
                <a:spcPct val="0"/>
              </a:spcAft>
            </a:pPr>
            <a:r>
              <a:rPr lang="ru-RU" dirty="0" smtClean="0">
                <a:solidFill>
                  <a:schemeClr val="bg1"/>
                </a:solidFill>
              </a:rPr>
              <a:t>Преимущества технологии </a:t>
            </a:r>
            <a:r>
              <a:rPr lang="en-US" dirty="0" err="1" smtClean="0">
                <a:solidFill>
                  <a:schemeClr val="bg1"/>
                </a:solidFill>
              </a:rPr>
              <a:t>SpotFrac</a:t>
            </a:r>
            <a:r>
              <a:rPr lang="en-CA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                                               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25" name="TextBox 6"/>
          <p:cNvSpPr txBox="1"/>
          <p:nvPr/>
        </p:nvSpPr>
        <p:spPr>
          <a:xfrm>
            <a:off x="664243" y="1268760"/>
            <a:ext cx="79208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0"/>
              </a:spcAft>
              <a:buFont typeface="Arial"/>
              <a:buChar char="•"/>
              <a:tabLst>
                <a:tab pos="457200" algn="l"/>
              </a:tabLst>
            </a:pPr>
            <a:r>
              <a:rPr lang="ru-RU" sz="2400" dirty="0" smtClean="0">
                <a:latin typeface="+mn-lt"/>
                <a:ea typeface="Times New Roman"/>
                <a:cs typeface="Arial" pitchFamily="34" charset="0"/>
              </a:rPr>
              <a:t>Временная изоляция не стимулируемых интервалов во время ГРП</a:t>
            </a:r>
          </a:p>
          <a:p>
            <a:pPr lvl="0">
              <a:spcAft>
                <a:spcPts val="0"/>
              </a:spcAft>
              <a:tabLst>
                <a:tab pos="457200" algn="l"/>
              </a:tabLst>
            </a:pPr>
            <a:endParaRPr lang="ru-RU" sz="2400" dirty="0" smtClean="0">
              <a:latin typeface="+mn-lt"/>
              <a:ea typeface="Times New Roman"/>
              <a:cs typeface="Arial" pitchFamily="34" charset="0"/>
            </a:endParaRPr>
          </a:p>
          <a:p>
            <a:pPr marL="342900" lvl="0" indent="-342900">
              <a:spcAft>
                <a:spcPts val="0"/>
              </a:spcAft>
              <a:buFont typeface="Arial"/>
              <a:buChar char="•"/>
              <a:tabLst>
                <a:tab pos="457200" algn="l"/>
              </a:tabLst>
            </a:pPr>
            <a:r>
              <a:rPr lang="ru-RU" sz="2400" dirty="0" smtClean="0">
                <a:latin typeface="+mn-lt"/>
                <a:ea typeface="Times New Roman"/>
                <a:cs typeface="Arial" pitchFamily="34" charset="0"/>
              </a:rPr>
              <a:t>Возможность проведения ГПП, если необходимо</a:t>
            </a:r>
          </a:p>
          <a:p>
            <a:pPr lvl="0">
              <a:spcAft>
                <a:spcPts val="0"/>
              </a:spcAft>
              <a:tabLst>
                <a:tab pos="457200" algn="l"/>
              </a:tabLst>
            </a:pPr>
            <a:endParaRPr lang="ru-RU" sz="2400" dirty="0" smtClean="0">
              <a:latin typeface="+mn-lt"/>
              <a:ea typeface="Times New Roman"/>
              <a:cs typeface="Arial" pitchFamily="34" charset="0"/>
            </a:endParaRPr>
          </a:p>
          <a:p>
            <a:pPr marL="342900" lvl="0" indent="-342900">
              <a:spcAft>
                <a:spcPts val="0"/>
              </a:spcAft>
              <a:buFont typeface="Arial"/>
              <a:buChar char="•"/>
              <a:tabLst>
                <a:tab pos="457200" algn="l"/>
              </a:tabLst>
            </a:pPr>
            <a:r>
              <a:rPr lang="ru-RU" sz="2400" dirty="0" smtClean="0">
                <a:latin typeface="+mn-lt"/>
                <a:ea typeface="Times New Roman"/>
                <a:cs typeface="Arial" pitchFamily="34" charset="0"/>
              </a:rPr>
              <a:t>Несколько стадий ГРП за одну СПО</a:t>
            </a:r>
          </a:p>
          <a:p>
            <a:pPr marL="342900" lvl="0" indent="-342900">
              <a:spcAft>
                <a:spcPts val="0"/>
              </a:spcAft>
              <a:buFont typeface="Arial"/>
              <a:buChar char="•"/>
              <a:tabLst>
                <a:tab pos="457200" algn="l"/>
              </a:tabLst>
            </a:pPr>
            <a:endParaRPr lang="ru-RU" sz="2400" dirty="0">
              <a:latin typeface="+mn-lt"/>
              <a:ea typeface="Times New Roman"/>
              <a:cs typeface="Arial" pitchFamily="34" charset="0"/>
            </a:endParaRPr>
          </a:p>
          <a:p>
            <a:pPr marL="342900" lvl="0" indent="-342900">
              <a:spcAft>
                <a:spcPts val="0"/>
              </a:spcAft>
              <a:buFont typeface="Arial"/>
              <a:buChar char="•"/>
              <a:tabLst>
                <a:tab pos="457200" algn="l"/>
              </a:tabLst>
            </a:pPr>
            <a:r>
              <a:rPr lang="ru-RU" sz="2400" dirty="0" smtClean="0">
                <a:latin typeface="+mn-lt"/>
                <a:ea typeface="Times New Roman"/>
                <a:cs typeface="Arial" pitchFamily="34" charset="0"/>
              </a:rPr>
              <a:t>Технология адаптирована под российские условия</a:t>
            </a:r>
          </a:p>
          <a:p>
            <a:pPr marL="342900" lvl="0" indent="-342900">
              <a:spcAft>
                <a:spcPts val="0"/>
              </a:spcAft>
              <a:buFont typeface="Arial"/>
              <a:buChar char="•"/>
              <a:tabLst>
                <a:tab pos="457200" algn="l"/>
              </a:tabLst>
            </a:pPr>
            <a:endParaRPr lang="ru-RU" sz="2400" dirty="0">
              <a:latin typeface="+mn-lt"/>
              <a:ea typeface="Times New Roman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22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TextBox 1"/>
          <p:cNvSpPr txBox="1">
            <a:spLocks noChangeArrowheads="1"/>
          </p:cNvSpPr>
          <p:nvPr/>
        </p:nvSpPr>
        <p:spPr bwMode="auto">
          <a:xfrm>
            <a:off x="0" y="72008"/>
            <a:ext cx="9144000" cy="836712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defPPr>
              <a:defRPr lang="nl-NL"/>
            </a:defPPr>
            <a:lvl1pPr algn="ctr" defTabSz="914400" eaLnBrk="1" latinLnBrk="0" hangingPunct="1">
              <a:buNone/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СПАСИБО ЗА ВНИМАНИЕ</a:t>
            </a:r>
            <a:endParaRPr lang="en-US" dirty="0" smtClean="0"/>
          </a:p>
          <a:p>
            <a:r>
              <a:rPr lang="ru-RU" dirty="0" smtClean="0"/>
              <a:t>И ДО СКОРЫХ ВСТРЕЧ</a:t>
            </a:r>
            <a:r>
              <a:rPr lang="en-US" dirty="0" smtClean="0"/>
              <a:t>! </a:t>
            </a:r>
            <a:endParaRPr lang="ru-RU" dirty="0"/>
          </a:p>
        </p:txBody>
      </p:sp>
      <p:pic>
        <p:nvPicPr>
          <p:cNvPr id="4" name="Изображение 3" descr="new1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128942"/>
            <a:ext cx="4824536" cy="304693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5796136" y="2744468"/>
            <a:ext cx="2856656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0" indent="0" algn="ctr">
              <a:buNone/>
            </a:pPr>
            <a:r>
              <a:rPr lang="en-US" sz="1400" dirty="0" smtClean="0">
                <a:latin typeface="+mn-lt"/>
                <a:hlinkClick r:id="rId3"/>
              </a:rPr>
              <a:t>EWS-RF@EWSHLD.COM</a:t>
            </a:r>
            <a:endParaRPr lang="ru-RU" sz="1400" dirty="0" smtClean="0">
              <a:latin typeface="+mn-lt"/>
            </a:endParaRPr>
          </a:p>
          <a:p>
            <a:pPr marL="0" lvl="0" indent="0" algn="ctr">
              <a:buNone/>
            </a:pPr>
            <a:endParaRPr lang="ru-RU" sz="1400" dirty="0">
              <a:latin typeface="+mn-lt"/>
            </a:endParaRPr>
          </a:p>
          <a:p>
            <a:pPr marL="0" lvl="0" indent="0" algn="ctr">
              <a:buNone/>
            </a:pPr>
            <a:r>
              <a:rPr lang="ru-RU" sz="1400" dirty="0" smtClean="0">
                <a:latin typeface="+mn-lt"/>
              </a:rPr>
              <a:t>Тел.: </a:t>
            </a:r>
            <a:r>
              <a:rPr lang="ru-RU" sz="1400" dirty="0">
                <a:latin typeface="+mn-lt"/>
              </a:rPr>
              <a:t>+7 495 225 81 01</a:t>
            </a:r>
          </a:p>
          <a:p>
            <a:pPr marL="0" lvl="0" indent="0" algn="ctr">
              <a:buNone/>
            </a:pPr>
            <a:r>
              <a:rPr lang="ru-RU" sz="1400" dirty="0" smtClean="0">
                <a:latin typeface="+mn-lt"/>
              </a:rPr>
              <a:t>Факс: </a:t>
            </a:r>
            <a:r>
              <a:rPr lang="ru-RU" sz="1400" dirty="0">
                <a:latin typeface="+mn-lt"/>
              </a:rPr>
              <a:t>+7 495 730 53 </a:t>
            </a:r>
            <a:r>
              <a:rPr lang="ru-RU" sz="1400" dirty="0" smtClean="0">
                <a:latin typeface="+mn-lt"/>
              </a:rPr>
              <a:t>26</a:t>
            </a:r>
            <a:endParaRPr lang="en-US" sz="1400" dirty="0" smtClean="0">
              <a:latin typeface="+mn-lt"/>
            </a:endParaRPr>
          </a:p>
          <a:p>
            <a:pPr marL="0" lvl="0" indent="0" algn="ctr">
              <a:buNone/>
            </a:pPr>
            <a:endParaRPr lang="en-US" sz="1400" dirty="0">
              <a:latin typeface="+mn-lt"/>
            </a:endParaRPr>
          </a:p>
          <a:p>
            <a:pPr marL="0" lvl="0" indent="0" algn="ctr">
              <a:buNone/>
            </a:pPr>
            <a:r>
              <a:rPr lang="ru-RU" sz="1400" dirty="0" smtClean="0">
                <a:latin typeface="+mn-lt"/>
              </a:rPr>
              <a:t>Адрес</a:t>
            </a:r>
            <a:r>
              <a:rPr lang="en-US" sz="1400" dirty="0" smtClean="0">
                <a:latin typeface="+mn-lt"/>
              </a:rPr>
              <a:t>: </a:t>
            </a:r>
            <a:r>
              <a:rPr lang="ru-RU" sz="1400" dirty="0" smtClean="0">
                <a:latin typeface="+mn-lt"/>
              </a:rPr>
              <a:t>Москва,</a:t>
            </a:r>
            <a:endParaRPr lang="en-US" sz="1400" dirty="0" smtClean="0">
              <a:latin typeface="+mn-lt"/>
            </a:endParaRPr>
          </a:p>
          <a:p>
            <a:pPr marL="0" lvl="0" indent="0" algn="ctr">
              <a:buNone/>
            </a:pPr>
            <a:r>
              <a:rPr lang="ru-RU" sz="1400" dirty="0" err="1" smtClean="0">
                <a:latin typeface="+mn-lt"/>
              </a:rPr>
              <a:t>Ул.Малая</a:t>
            </a:r>
            <a:r>
              <a:rPr lang="ru-RU" sz="1400" dirty="0" smtClean="0">
                <a:latin typeface="+mn-lt"/>
              </a:rPr>
              <a:t> </a:t>
            </a:r>
            <a:r>
              <a:rPr lang="ru-RU" sz="1400" dirty="0" err="1" smtClean="0">
                <a:latin typeface="+mn-lt"/>
              </a:rPr>
              <a:t>Пироговская</a:t>
            </a:r>
            <a:endParaRPr lang="en-US" sz="1400" dirty="0" smtClean="0">
              <a:latin typeface="+mn-lt"/>
            </a:endParaRPr>
          </a:p>
          <a:p>
            <a:pPr marL="0" lvl="0" indent="0" algn="ctr">
              <a:buNone/>
            </a:pPr>
            <a:r>
              <a:rPr lang="ru-RU" sz="1400" dirty="0" smtClean="0">
                <a:latin typeface="+mn-lt"/>
              </a:rPr>
              <a:t>Д.</a:t>
            </a:r>
            <a:r>
              <a:rPr lang="en-US" sz="1400" dirty="0" smtClean="0">
                <a:latin typeface="+mn-lt"/>
              </a:rPr>
              <a:t>14/1, </a:t>
            </a:r>
            <a:r>
              <a:rPr lang="ru-RU" sz="1400" dirty="0" smtClean="0">
                <a:latin typeface="+mn-lt"/>
              </a:rPr>
              <a:t>5 этаж</a:t>
            </a:r>
            <a:endParaRPr lang="en-US" sz="14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9657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9585" y="97631"/>
            <a:ext cx="9145016" cy="59506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 fontAlgn="base">
              <a:spcAft>
                <a:spcPct val="0"/>
              </a:spcAft>
            </a:pPr>
            <a:r>
              <a:rPr lang="en-US" sz="4400" b="0" dirty="0" smtClean="0">
                <a:solidFill>
                  <a:schemeClr val="bg1"/>
                </a:solidFill>
              </a:rPr>
              <a:t> </a:t>
            </a:r>
            <a:r>
              <a:rPr lang="ru-RU" sz="4400" dirty="0" smtClean="0">
                <a:solidFill>
                  <a:schemeClr val="bg1"/>
                </a:solidFill>
              </a:rPr>
              <a:t>Информация </a:t>
            </a:r>
            <a:r>
              <a:rPr lang="ru-RU" sz="4400" dirty="0">
                <a:solidFill>
                  <a:schemeClr val="bg1"/>
                </a:solidFill>
              </a:rPr>
              <a:t>о компании </a:t>
            </a:r>
            <a:endParaRPr lang="ru-RU" sz="4400" b="0" dirty="0">
              <a:solidFill>
                <a:schemeClr val="bg1"/>
              </a:solidFill>
            </a:endParaRPr>
          </a:p>
        </p:txBody>
      </p:sp>
      <p:pic>
        <p:nvPicPr>
          <p:cNvPr id="5" name="Содержимое 4" descr="4997_356877794419677_1289712370_n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052736"/>
            <a:ext cx="3888432" cy="2574444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8158" y="816465"/>
            <a:ext cx="4536504" cy="3044583"/>
          </a:xfrm>
        </p:spPr>
        <p:txBody>
          <a:bodyPr>
            <a:noAutofit/>
          </a:bodyPr>
          <a:lstStyle/>
          <a:p>
            <a:pPr algn="ctr">
              <a:lnSpc>
                <a:spcPct val="130000"/>
              </a:lnSpc>
              <a:spcBef>
                <a:spcPts val="0"/>
              </a:spcBef>
            </a:pPr>
            <a:r>
              <a:rPr lang="nl-NL" sz="1600" b="1" dirty="0"/>
              <a:t>2010</a:t>
            </a:r>
            <a:r>
              <a:rPr lang="nl-NL" sz="1600" dirty="0"/>
              <a:t>: </a:t>
            </a:r>
            <a:r>
              <a:rPr lang="ru-RU" sz="1600" dirty="0"/>
              <a:t>Учреждение компании в России</a:t>
            </a:r>
            <a:r>
              <a:rPr lang="en-US" sz="1600" dirty="0"/>
              <a:t> </a:t>
            </a:r>
          </a:p>
          <a:p>
            <a:pPr algn="ctr">
              <a:lnSpc>
                <a:spcPct val="130000"/>
              </a:lnSpc>
              <a:spcBef>
                <a:spcPts val="0"/>
              </a:spcBef>
            </a:pPr>
            <a:r>
              <a:rPr lang="ru-RU" sz="1600" b="1" dirty="0" smtClean="0"/>
              <a:t>Ноябрь</a:t>
            </a:r>
            <a:r>
              <a:rPr lang="en-US" sz="1600" dirty="0" smtClean="0"/>
              <a:t> </a:t>
            </a:r>
            <a:r>
              <a:rPr lang="en-US" sz="1600" b="1" dirty="0" smtClean="0"/>
              <a:t>2011</a:t>
            </a:r>
            <a:r>
              <a:rPr lang="nl-NL" sz="1600" dirty="0" smtClean="0"/>
              <a:t>:</a:t>
            </a:r>
            <a:r>
              <a:rPr lang="ru-RU" sz="1600" dirty="0" smtClean="0"/>
              <a:t> </a:t>
            </a:r>
            <a:r>
              <a:rPr lang="nl-NL" sz="1600" dirty="0"/>
              <a:t>1</a:t>
            </a:r>
            <a:r>
              <a:rPr lang="ru-RU" sz="1600" dirty="0"/>
              <a:t> </a:t>
            </a:r>
            <a:r>
              <a:rPr lang="ru-RU" sz="1600" dirty="0" smtClean="0"/>
              <a:t>флот ГНКТ</a:t>
            </a:r>
            <a:endParaRPr lang="nl-NL" sz="1600" dirty="0"/>
          </a:p>
          <a:p>
            <a:pPr algn="ctr">
              <a:lnSpc>
                <a:spcPct val="130000"/>
              </a:lnSpc>
              <a:spcBef>
                <a:spcPts val="0"/>
              </a:spcBef>
            </a:pPr>
            <a:r>
              <a:rPr lang="ru-RU" sz="1600" b="1" dirty="0" smtClean="0"/>
              <a:t>Апрель</a:t>
            </a:r>
            <a:r>
              <a:rPr lang="en-US" sz="1600" dirty="0" smtClean="0"/>
              <a:t> </a:t>
            </a:r>
            <a:r>
              <a:rPr lang="en-US" sz="1600" b="1" dirty="0" smtClean="0"/>
              <a:t>2012</a:t>
            </a:r>
            <a:r>
              <a:rPr lang="nl-NL" sz="1600" dirty="0" smtClean="0"/>
              <a:t>:</a:t>
            </a:r>
            <a:r>
              <a:rPr lang="ru-RU" sz="1600" dirty="0" smtClean="0"/>
              <a:t> </a:t>
            </a:r>
            <a:r>
              <a:rPr lang="nl-NL" sz="1600" dirty="0"/>
              <a:t>6</a:t>
            </a:r>
            <a:r>
              <a:rPr lang="ru-RU" sz="1600" dirty="0"/>
              <a:t> </a:t>
            </a:r>
            <a:r>
              <a:rPr lang="ru-RU" sz="1600" dirty="0" smtClean="0"/>
              <a:t>флотов ГНКТ</a:t>
            </a:r>
            <a:endParaRPr lang="en-US" sz="1600" dirty="0" smtClean="0"/>
          </a:p>
          <a:p>
            <a:pPr algn="ctr"/>
            <a:r>
              <a:rPr lang="en-US" sz="1600" b="1" dirty="0"/>
              <a:t>2012</a:t>
            </a:r>
            <a:r>
              <a:rPr lang="nl-NL" sz="1600" dirty="0"/>
              <a:t>: </a:t>
            </a:r>
            <a:r>
              <a:rPr lang="ru-RU" sz="1600" dirty="0"/>
              <a:t>Право эксклюзивного дистрибьютора </a:t>
            </a:r>
          </a:p>
          <a:p>
            <a:pPr algn="ctr"/>
            <a:r>
              <a:rPr lang="ru-RU" sz="1600" dirty="0"/>
              <a:t>в </a:t>
            </a:r>
            <a:r>
              <a:rPr lang="ru-RU" sz="1600" dirty="0" smtClean="0"/>
              <a:t>РФ и странах СНГ</a:t>
            </a:r>
            <a:endParaRPr lang="ru-RU" sz="1600" dirty="0"/>
          </a:p>
          <a:p>
            <a:pPr algn="ctr"/>
            <a:r>
              <a:rPr lang="ru-RU" sz="1600" dirty="0"/>
              <a:t>технологии МГРП </a:t>
            </a:r>
            <a:r>
              <a:rPr lang="ru-RU" sz="1600" dirty="0" smtClean="0"/>
              <a:t>«</a:t>
            </a:r>
            <a:r>
              <a:rPr lang="ru-RU" sz="1600" dirty="0" err="1" smtClean="0"/>
              <a:t>Mongoose</a:t>
            </a:r>
            <a:r>
              <a:rPr lang="ru-RU" sz="1600" dirty="0" smtClean="0"/>
              <a:t> </a:t>
            </a:r>
            <a:r>
              <a:rPr lang="nl-NL" sz="1600" dirty="0"/>
              <a:t>Multistage </a:t>
            </a:r>
            <a:r>
              <a:rPr lang="nl-NL" sz="1600" dirty="0" smtClean="0"/>
              <a:t>Unlimited</a:t>
            </a:r>
            <a:r>
              <a:rPr lang="ru-RU" sz="1600" dirty="0" smtClean="0"/>
              <a:t>» </a:t>
            </a:r>
            <a:r>
              <a:rPr lang="en-US" sz="1600" dirty="0" smtClean="0"/>
              <a:t> </a:t>
            </a:r>
            <a:endParaRPr lang="ru-RU" sz="1600" dirty="0"/>
          </a:p>
          <a:p>
            <a:pPr algn="ctr">
              <a:lnSpc>
                <a:spcPct val="130000"/>
              </a:lnSpc>
              <a:spcBef>
                <a:spcPts val="0"/>
              </a:spcBef>
            </a:pPr>
            <a:r>
              <a:rPr lang="ru-RU" sz="1600" b="1" dirty="0" smtClean="0"/>
              <a:t>Март</a:t>
            </a:r>
            <a:r>
              <a:rPr lang="en-US" sz="1600" dirty="0" smtClean="0"/>
              <a:t> </a:t>
            </a:r>
            <a:r>
              <a:rPr lang="en-US" sz="1600" b="1" dirty="0" smtClean="0"/>
              <a:t>2013</a:t>
            </a:r>
            <a:r>
              <a:rPr lang="en-US" sz="1600" dirty="0" smtClean="0"/>
              <a:t>: 1 </a:t>
            </a:r>
            <a:r>
              <a:rPr lang="ru-RU" sz="1600" dirty="0" smtClean="0"/>
              <a:t>флот ГРП</a:t>
            </a:r>
            <a:endParaRPr lang="en-US" sz="1600" dirty="0" smtClean="0"/>
          </a:p>
          <a:p>
            <a:pPr algn="ctr">
              <a:lnSpc>
                <a:spcPct val="130000"/>
              </a:lnSpc>
              <a:spcBef>
                <a:spcPts val="0"/>
              </a:spcBef>
            </a:pPr>
            <a:r>
              <a:rPr lang="ru-RU" sz="1600" b="1" dirty="0" smtClean="0"/>
              <a:t>Февраль</a:t>
            </a:r>
            <a:r>
              <a:rPr lang="en-US" sz="1600" dirty="0" smtClean="0"/>
              <a:t> </a:t>
            </a:r>
            <a:r>
              <a:rPr lang="en-US" sz="1600" b="1" dirty="0" smtClean="0"/>
              <a:t>2014</a:t>
            </a:r>
            <a:r>
              <a:rPr lang="en-US" sz="1600" dirty="0" smtClean="0"/>
              <a:t>: </a:t>
            </a:r>
            <a:r>
              <a:rPr lang="ru-RU" sz="1600" dirty="0" smtClean="0"/>
              <a:t>7 флотов ГНКТ</a:t>
            </a:r>
            <a:endParaRPr lang="en-US" sz="1600" dirty="0" smtClean="0"/>
          </a:p>
        </p:txBody>
      </p:sp>
      <p:pic>
        <p:nvPicPr>
          <p:cNvPr id="6" name="Изображение 2" descr="36494_356878164419640_854564943_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953303"/>
            <a:ext cx="4176464" cy="2616766"/>
          </a:xfrm>
          <a:prstGeom prst="rect">
            <a:avLst/>
          </a:prstGeom>
        </p:spPr>
      </p:pic>
      <p:sp>
        <p:nvSpPr>
          <p:cNvPr id="7" name="Содержимое 3"/>
          <p:cNvSpPr txBox="1">
            <a:spLocks/>
          </p:cNvSpPr>
          <p:nvPr/>
        </p:nvSpPr>
        <p:spPr>
          <a:xfrm>
            <a:off x="4499992" y="4077072"/>
            <a:ext cx="4464496" cy="72008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b="1" dirty="0"/>
              <a:t>Головной офис ООО «ЕВС» г. Москва</a:t>
            </a:r>
            <a:r>
              <a:rPr lang="en-US" sz="1800" b="1" dirty="0"/>
              <a:t> </a:t>
            </a:r>
            <a:r>
              <a:rPr lang="ru-RU" sz="1800" dirty="0"/>
              <a:t>Административно – управленческий персонал </a:t>
            </a:r>
            <a:r>
              <a:rPr lang="ru-RU" sz="1800" dirty="0" smtClean="0"/>
              <a:t>– 2</a:t>
            </a:r>
            <a:r>
              <a:rPr lang="nl-NL" sz="1800" dirty="0" smtClean="0"/>
              <a:t>5</a:t>
            </a:r>
            <a:r>
              <a:rPr lang="ru-RU" sz="1800" dirty="0" smtClean="0"/>
              <a:t> чел </a:t>
            </a:r>
            <a:endParaRPr lang="ru-RU" sz="1600" dirty="0"/>
          </a:p>
        </p:txBody>
      </p:sp>
      <p:sp>
        <p:nvSpPr>
          <p:cNvPr id="8" name="Содержимое 3"/>
          <p:cNvSpPr txBox="1">
            <a:spLocks/>
          </p:cNvSpPr>
          <p:nvPr/>
        </p:nvSpPr>
        <p:spPr>
          <a:xfrm>
            <a:off x="4716016" y="4869160"/>
            <a:ext cx="4080756" cy="129614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1800" b="1" dirty="0" smtClean="0"/>
              <a:t>Филиал в Сургуте</a:t>
            </a:r>
          </a:p>
          <a:p>
            <a:pPr marL="0" indent="0" algn="ctr">
              <a:buFont typeface="Arial" pitchFamily="34" charset="0"/>
              <a:buNone/>
            </a:pPr>
            <a:r>
              <a:rPr lang="ru-RU" sz="1800" dirty="0" smtClean="0"/>
              <a:t>Административный персонал– 41чел.  </a:t>
            </a:r>
          </a:p>
          <a:p>
            <a:pPr marL="0" indent="0" algn="ctr">
              <a:buFont typeface="Arial" pitchFamily="34" charset="0"/>
              <a:buNone/>
            </a:pPr>
            <a:r>
              <a:rPr lang="ru-RU" sz="1800" dirty="0" smtClean="0"/>
              <a:t>Бригады</a:t>
            </a:r>
            <a:r>
              <a:rPr lang="en-US" sz="1800" dirty="0" smtClean="0"/>
              <a:t>, </a:t>
            </a:r>
            <a:r>
              <a:rPr lang="ru-RU" sz="1800" dirty="0" smtClean="0"/>
              <a:t>инженерно-технический персонал– </a:t>
            </a:r>
            <a:r>
              <a:rPr lang="en-US" sz="1800" dirty="0" smtClean="0"/>
              <a:t>2</a:t>
            </a:r>
            <a:r>
              <a:rPr lang="nl-NL" sz="1800" dirty="0"/>
              <a:t>9</a:t>
            </a:r>
            <a:r>
              <a:rPr lang="nl-NL" sz="1800" dirty="0" smtClean="0"/>
              <a:t>2</a:t>
            </a:r>
            <a:r>
              <a:rPr lang="en-US" sz="1800" dirty="0" smtClean="0"/>
              <a:t> </a:t>
            </a:r>
            <a:r>
              <a:rPr lang="ru-RU" sz="1800" dirty="0" smtClean="0"/>
              <a:t>чел.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956196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14"/>
          <p:cNvSpPr>
            <a:spLocks noChangeArrowheads="1"/>
          </p:cNvSpPr>
          <p:nvPr/>
        </p:nvSpPr>
        <p:spPr bwMode="auto">
          <a:xfrm>
            <a:off x="170497" y="964014"/>
            <a:ext cx="4594955" cy="26119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2075" tIns="46038" rIns="92075" bIns="46038" anchor="t"/>
          <a:lstStyle/>
          <a:p>
            <a:pPr marL="285750" indent="-285750" algn="just" eaLnBrk="0" hangingPunct="0">
              <a:buFontTx/>
              <a:buChar char="-"/>
            </a:pPr>
            <a:r>
              <a:rPr lang="ru-RU" sz="1450" dirty="0"/>
              <a:t>Т</a:t>
            </a:r>
            <a:r>
              <a:rPr lang="ru-RU" sz="1450" dirty="0" smtClean="0"/>
              <a:t>ипоразмеры </a:t>
            </a:r>
            <a:r>
              <a:rPr lang="ru-RU" sz="1450" dirty="0"/>
              <a:t>ГНКТ от </a:t>
            </a:r>
            <a:r>
              <a:rPr lang="ru-RU" sz="1450" dirty="0" smtClean="0"/>
              <a:t>1 до </a:t>
            </a:r>
            <a:r>
              <a:rPr lang="en-US" sz="1450" dirty="0" smtClean="0"/>
              <a:t>2-3/8</a:t>
            </a:r>
            <a:r>
              <a:rPr lang="ru-RU" sz="1450" dirty="0"/>
              <a:t> </a:t>
            </a:r>
            <a:r>
              <a:rPr lang="ru-RU" sz="1450" dirty="0" smtClean="0"/>
              <a:t>дюйма </a:t>
            </a:r>
            <a:endParaRPr lang="en-US" sz="1450" dirty="0" smtClean="0"/>
          </a:p>
          <a:p>
            <a:pPr marL="285750" indent="-285750" algn="just" eaLnBrk="0" hangingPunct="0">
              <a:buFontTx/>
              <a:buChar char="-"/>
            </a:pPr>
            <a:r>
              <a:rPr lang="ru-RU" sz="1450" dirty="0"/>
              <a:t>Услуги мини ГНКТ размера ¼ до </a:t>
            </a:r>
            <a:r>
              <a:rPr lang="ru-RU" sz="1450" dirty="0" smtClean="0"/>
              <a:t>1-1/2 </a:t>
            </a:r>
            <a:r>
              <a:rPr lang="ru-RU" sz="1450" dirty="0" err="1" smtClean="0"/>
              <a:t>дюйма</a:t>
            </a:r>
            <a:r>
              <a:rPr lang="ru-RU" sz="1450" dirty="0" err="1" smtClean="0">
                <a:solidFill>
                  <a:schemeClr val="bg1"/>
                </a:solidFill>
              </a:rPr>
              <a:t>юйма</a:t>
            </a:r>
            <a:endParaRPr lang="nl-NL" sz="1450" dirty="0">
              <a:solidFill>
                <a:srgbClr val="00B0F0"/>
              </a:solidFill>
            </a:endParaRPr>
          </a:p>
          <a:p>
            <a:pPr marL="285750" indent="-285750" algn="just" eaLnBrk="0" hangingPunct="0">
              <a:buFontTx/>
              <a:buChar char="-"/>
            </a:pPr>
            <a:r>
              <a:rPr lang="ru-RU" sz="1450" dirty="0"/>
              <a:t>Промывка скважин и освоение азотом </a:t>
            </a:r>
          </a:p>
          <a:p>
            <a:pPr marL="285750" indent="-285750" algn="just" eaLnBrk="0" hangingPunct="0">
              <a:buFontTx/>
              <a:buChar char="-"/>
            </a:pPr>
            <a:r>
              <a:rPr lang="ru-RU" sz="1450" dirty="0" smtClean="0"/>
              <a:t>Фрезерование, </a:t>
            </a:r>
            <a:r>
              <a:rPr lang="ru-RU" sz="1450" dirty="0" err="1" smtClean="0"/>
              <a:t>ловильные</a:t>
            </a:r>
            <a:r>
              <a:rPr lang="ru-RU" sz="1450" dirty="0" smtClean="0"/>
              <a:t> работы, услуги по глушению скважины </a:t>
            </a:r>
            <a:endParaRPr lang="en-US" sz="1450" dirty="0" smtClean="0"/>
          </a:p>
          <a:p>
            <a:pPr marL="285750" indent="-285750" algn="just" eaLnBrk="0" hangingPunct="0">
              <a:buFontTx/>
              <a:buChar char="-"/>
            </a:pPr>
            <a:r>
              <a:rPr lang="ru-RU" sz="1450" dirty="0" smtClean="0"/>
              <a:t>ГПП </a:t>
            </a:r>
            <a:r>
              <a:rPr lang="ru-RU" sz="1450" dirty="0"/>
              <a:t>и </a:t>
            </a:r>
            <a:r>
              <a:rPr lang="ru-RU" sz="1450" dirty="0" smtClean="0"/>
              <a:t>кумулятивная перфорация</a:t>
            </a:r>
            <a:endParaRPr lang="en-US" sz="1450" dirty="0" smtClean="0"/>
          </a:p>
          <a:p>
            <a:pPr marL="285750" indent="-285750" algn="just" eaLnBrk="0" hangingPunct="0">
              <a:buFontTx/>
              <a:buChar char="-"/>
            </a:pPr>
            <a:r>
              <a:rPr lang="ru-RU" sz="1450" dirty="0" smtClean="0"/>
              <a:t>Операции по технологии «</a:t>
            </a:r>
            <a:r>
              <a:rPr lang="en-US" sz="1450" dirty="0" smtClean="0"/>
              <a:t>Plug and Perf</a:t>
            </a:r>
            <a:r>
              <a:rPr lang="ru-RU" sz="1450" dirty="0" smtClean="0"/>
              <a:t>»</a:t>
            </a:r>
            <a:endParaRPr lang="en-US" sz="1450" dirty="0"/>
          </a:p>
          <a:p>
            <a:pPr marL="285750" indent="-285750" eaLnBrk="0" hangingPunct="0">
              <a:buFontTx/>
              <a:buChar char="-"/>
            </a:pPr>
            <a:r>
              <a:rPr lang="ru-RU" sz="1450" dirty="0"/>
              <a:t>Установка </a:t>
            </a:r>
            <a:r>
              <a:rPr lang="ru-RU" sz="1450" dirty="0" smtClean="0"/>
              <a:t>набухающих </a:t>
            </a:r>
            <a:r>
              <a:rPr lang="ru-RU" sz="1450" dirty="0" err="1" smtClean="0"/>
              <a:t>пакеров</a:t>
            </a:r>
            <a:r>
              <a:rPr lang="ru-RU" sz="1450" dirty="0" smtClean="0"/>
              <a:t> и мостовых пробок Установка </a:t>
            </a:r>
            <a:r>
              <a:rPr lang="ru-RU" sz="1450" dirty="0"/>
              <a:t>цементных мостов </a:t>
            </a:r>
            <a:endParaRPr lang="ru-RU" sz="1450" dirty="0" smtClean="0"/>
          </a:p>
          <a:p>
            <a:pPr marL="285750" indent="-285750" algn="just" eaLnBrk="0" hangingPunct="0">
              <a:buFontTx/>
              <a:buChar char="-"/>
            </a:pPr>
            <a:r>
              <a:rPr lang="ru-RU" sz="1450" dirty="0" smtClean="0"/>
              <a:t>Резка НКТ/ОК</a:t>
            </a:r>
            <a:endParaRPr lang="en-US" sz="1450" dirty="0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225425" y="44624"/>
            <a:ext cx="8739063" cy="740030"/>
          </a:xfrm>
          <a:prstGeom prst="rect">
            <a:avLst/>
          </a:prstGeom>
        </p:spPr>
        <p:txBody>
          <a:bodyPr>
            <a:normAutofit lnSpcReduction="10000"/>
          </a:bodyPr>
          <a:lstStyle>
            <a:defPPr>
              <a:defRPr lang="nl-NL"/>
            </a:defPPr>
            <a:lvl1pPr algn="ctr" defTabSz="914400" eaLnBrk="1" latinLnBrk="0" hangingPunct="1">
              <a:buNone/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Услуги ГНКТ на суше и на шельфе</a:t>
            </a:r>
            <a:endParaRPr lang="ru-RU" dirty="0">
              <a:solidFill>
                <a:srgbClr val="00B0F0"/>
              </a:solidFill>
            </a:endParaRPr>
          </a:p>
        </p:txBody>
      </p:sp>
      <p:pic>
        <p:nvPicPr>
          <p:cNvPr id="2" name="Изображение 1" descr="408273_356877944419662_1728210680_n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124744"/>
            <a:ext cx="4032447" cy="2520280"/>
          </a:xfrm>
          <a:prstGeom prst="rect">
            <a:avLst/>
          </a:prstGeom>
        </p:spPr>
      </p:pic>
      <p:pic>
        <p:nvPicPr>
          <p:cNvPr id="9" name="Picture 7" descr="CIMG0000 (12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3933056"/>
            <a:ext cx="3240359" cy="2413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3667842" y="4002112"/>
            <a:ext cx="4594955" cy="21242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2075" tIns="46038" rIns="92075" bIns="46038" anchor="t"/>
          <a:lstStyle/>
          <a:p>
            <a:pPr marL="285750" indent="-285750" algn="just" eaLnBrk="0" hangingPunct="0">
              <a:buFontTx/>
              <a:buChar char="-"/>
            </a:pPr>
            <a:r>
              <a:rPr lang="ru-RU" sz="1450" dirty="0" smtClean="0"/>
              <a:t>ОПЗ</a:t>
            </a:r>
          </a:p>
          <a:p>
            <a:pPr marL="285750" indent="-285750" algn="just" eaLnBrk="0" hangingPunct="0">
              <a:buFontTx/>
              <a:buChar char="-"/>
            </a:pPr>
            <a:r>
              <a:rPr lang="ru-RU" sz="1450" dirty="0"/>
              <a:t>Комплексные инженерные услуги </a:t>
            </a:r>
          </a:p>
          <a:p>
            <a:pPr marL="285750" indent="-285750" algn="just" eaLnBrk="0" hangingPunct="0">
              <a:buFontTx/>
              <a:buChar char="-"/>
            </a:pPr>
            <a:r>
              <a:rPr lang="ru-RU" sz="1450" dirty="0" smtClean="0"/>
              <a:t>Интегрированные услуги</a:t>
            </a:r>
            <a:endParaRPr lang="en-US" sz="1450" dirty="0"/>
          </a:p>
          <a:p>
            <a:pPr marL="285750" indent="-285750" algn="just" eaLnBrk="0" hangingPunct="0">
              <a:buFontTx/>
              <a:buChar char="-"/>
            </a:pPr>
            <a:r>
              <a:rPr lang="ru-RU" sz="1450" dirty="0"/>
              <a:t>Бурение на ГНКТ (ЗБС) </a:t>
            </a:r>
          </a:p>
          <a:p>
            <a:pPr marL="285750" indent="-285750" algn="just" eaLnBrk="0" hangingPunct="0">
              <a:buFontTx/>
              <a:buChar char="-"/>
            </a:pPr>
            <a:r>
              <a:rPr lang="en-US" sz="1450" dirty="0" smtClean="0"/>
              <a:t>“</a:t>
            </a:r>
            <a:r>
              <a:rPr lang="ru-RU" sz="1450" dirty="0"/>
              <a:t>ГИС на ГНКТ “</a:t>
            </a:r>
            <a:r>
              <a:rPr lang="en-US" sz="1450" dirty="0" err="1"/>
              <a:t>IntelleCT</a:t>
            </a:r>
            <a:r>
              <a:rPr lang="en-US" sz="1450" dirty="0"/>
              <a:t>” </a:t>
            </a:r>
          </a:p>
          <a:p>
            <a:pPr marL="285750" indent="-285750" algn="just" eaLnBrk="0" hangingPunct="0">
              <a:buFontTx/>
              <a:buChar char="-"/>
            </a:pPr>
            <a:r>
              <a:rPr lang="ru-RU" sz="1450" dirty="0" smtClean="0"/>
              <a:t>Радиальное бурение</a:t>
            </a:r>
            <a:endParaRPr lang="en-US" sz="1450" dirty="0"/>
          </a:p>
          <a:p>
            <a:pPr marL="285750" indent="-285750" algn="just" eaLnBrk="0" hangingPunct="0">
              <a:buFontTx/>
              <a:buChar char="-"/>
            </a:pPr>
            <a:r>
              <a:rPr lang="ru-RU" sz="1450" dirty="0" smtClean="0"/>
              <a:t>МГРП </a:t>
            </a:r>
            <a:r>
              <a:rPr lang="ru-RU" sz="1450" dirty="0"/>
              <a:t>на ГНКТ по технологии </a:t>
            </a:r>
            <a:r>
              <a:rPr lang="ru-RU" sz="1450" dirty="0" smtClean="0"/>
              <a:t>“</a:t>
            </a:r>
            <a:r>
              <a:rPr lang="en-US" sz="1450" dirty="0" smtClean="0"/>
              <a:t>Mongoose</a:t>
            </a:r>
            <a:r>
              <a:rPr lang="ru-RU" sz="1450" dirty="0" smtClean="0"/>
              <a:t>”</a:t>
            </a:r>
            <a:endParaRPr lang="nl-NL" sz="1450" dirty="0"/>
          </a:p>
        </p:txBody>
      </p:sp>
    </p:spTree>
    <p:extLst>
      <p:ext uri="{BB962C8B-B14F-4D97-AF65-F5344CB8AC3E}">
        <p14:creationId xmlns:p14="http://schemas.microsoft.com/office/powerpoint/2010/main" val="1593141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1560" y="1256831"/>
            <a:ext cx="7943122" cy="4680520"/>
          </a:xfrm>
          <a:prstGeom prst="rect">
            <a:avLst/>
          </a:prstGeom>
          <a:solidFill>
            <a:schemeClr val="bg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220000" y="1080000"/>
            <a:ext cx="3456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OUR CUSTOMERS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0000" y="1080000"/>
            <a:ext cx="3456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НАШИ ЗАКАЗЧИКИ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736" y="1491387"/>
            <a:ext cx="1863107" cy="6629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1" t="7165" r="6640" b="6873"/>
          <a:stretch/>
        </p:blipFill>
        <p:spPr>
          <a:xfrm>
            <a:off x="3759990" y="4589889"/>
            <a:ext cx="1154437" cy="115443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503" y="980728"/>
            <a:ext cx="1760697" cy="176069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861048"/>
            <a:ext cx="1192214" cy="119221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5085184"/>
            <a:ext cx="3346518" cy="80061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70" y="4618324"/>
            <a:ext cx="1298033" cy="111630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99" t="23069" r="25563" b="25728"/>
          <a:stretch/>
        </p:blipFill>
        <p:spPr>
          <a:xfrm>
            <a:off x="2325469" y="4838197"/>
            <a:ext cx="1269950" cy="89643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51" y="3433750"/>
            <a:ext cx="1505051" cy="73722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038" y="2188759"/>
            <a:ext cx="1505051" cy="74055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385" y="3870602"/>
            <a:ext cx="2269662" cy="69224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87" y="2336210"/>
            <a:ext cx="2347516" cy="79427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30" y="1651858"/>
            <a:ext cx="1462508" cy="38887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833"/>
          <a:stretch/>
        </p:blipFill>
        <p:spPr>
          <a:xfrm>
            <a:off x="4644273" y="2442672"/>
            <a:ext cx="1842640" cy="66092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723" y="1472974"/>
            <a:ext cx="1718754" cy="75204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014" y="2567477"/>
            <a:ext cx="2185591" cy="9397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210" y="3205417"/>
            <a:ext cx="2030261" cy="63247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916081" y="24025"/>
            <a:ext cx="3456384" cy="769441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nl-NL"/>
            </a:defPPr>
            <a:lvl1pPr algn="ctr" defTabSz="914400" eaLnBrk="1" latinLnBrk="0" hangingPunct="1">
              <a:buNone/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ЗАКАЗЧИКИ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8939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5" name="Picture 1" descr="Mvc-015f.jpg"/>
          <p:cNvPicPr>
            <a:picLocks noChangeAspect="1"/>
          </p:cNvPicPr>
          <p:nvPr/>
        </p:nvPicPr>
        <p:blipFill rotWithShape="1">
          <a:blip r:embed="rId3"/>
          <a:srcRect b="14495"/>
          <a:stretch/>
        </p:blipFill>
        <p:spPr bwMode="auto">
          <a:xfrm>
            <a:off x="4716562" y="1145208"/>
            <a:ext cx="2438400" cy="156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6" name="Picture 2" descr="Mvc-016f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56176" y="2947665"/>
            <a:ext cx="2438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7" name="Picture 3" descr="Mvc-018f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9424" y="2947665"/>
            <a:ext cx="2438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8" name="Picture 5" descr="Mvc-020f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52799" y="2947665"/>
            <a:ext cx="2438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9" name="Picture 6" descr="Mvc-012f.jpg"/>
          <p:cNvPicPr>
            <a:picLocks noChangeAspect="1"/>
          </p:cNvPicPr>
          <p:nvPr/>
        </p:nvPicPr>
        <p:blipFill rotWithShape="1">
          <a:blip r:embed="rId7"/>
          <a:srcRect b="14495"/>
          <a:stretch/>
        </p:blipFill>
        <p:spPr bwMode="auto">
          <a:xfrm>
            <a:off x="1979712" y="1145208"/>
            <a:ext cx="2438400" cy="156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80" name="Picture 10" descr="Mvc-021f.jpg"/>
          <p:cNvPicPr>
            <a:picLocks noChangeAspect="1"/>
          </p:cNvPicPr>
          <p:nvPr/>
        </p:nvPicPr>
        <p:blipFill rotWithShape="1">
          <a:blip r:embed="rId8"/>
          <a:srcRect b="14624"/>
          <a:stretch/>
        </p:blipFill>
        <p:spPr bwMode="auto">
          <a:xfrm>
            <a:off x="1917576" y="4963988"/>
            <a:ext cx="2438400" cy="1561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81" name="Picture 11" descr="Mvc-022f.jpg"/>
          <p:cNvPicPr>
            <a:picLocks noChangeAspect="1"/>
          </p:cNvPicPr>
          <p:nvPr/>
        </p:nvPicPr>
        <p:blipFill rotWithShape="1">
          <a:blip r:embed="rId9"/>
          <a:srcRect b="14624"/>
          <a:stretch/>
        </p:blipFill>
        <p:spPr bwMode="auto">
          <a:xfrm>
            <a:off x="4797896" y="4963988"/>
            <a:ext cx="2438400" cy="1561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0" y="188640"/>
            <a:ext cx="9143999" cy="648072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defPPr>
              <a:defRPr lang="nl-NL"/>
            </a:defPPr>
            <a:lvl1pPr algn="ctr" defTabSz="914400" eaLnBrk="1" latinLnBrk="0" hangingPunct="1">
              <a:buNone/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Услуги ГНКТ на суше и на шельфе</a:t>
            </a:r>
            <a:endParaRPr lang="ru-RU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292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3608" y="3509969"/>
            <a:ext cx="70221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Calibri"/>
                <a:cs typeface="Calibri"/>
              </a:rPr>
              <a:t>Альтернатива</a:t>
            </a:r>
          </a:p>
          <a:p>
            <a:pPr algn="ctr"/>
            <a:r>
              <a:rPr lang="en-US" sz="2400" dirty="0" smtClean="0">
                <a:latin typeface="Calibri"/>
                <a:cs typeface="Calibri"/>
              </a:rPr>
              <a:t> </a:t>
            </a:r>
            <a:r>
              <a:rPr lang="ru-RU" sz="2400" dirty="0" smtClean="0">
                <a:latin typeface="Calibri"/>
                <a:cs typeface="Calibri"/>
              </a:rPr>
              <a:t>технологиям «</a:t>
            </a:r>
            <a:r>
              <a:rPr lang="en-US" sz="2400" dirty="0" smtClean="0">
                <a:latin typeface="Calibri"/>
                <a:cs typeface="Calibri"/>
              </a:rPr>
              <a:t>Plug &amp; Perf</a:t>
            </a:r>
            <a:r>
              <a:rPr lang="ru-RU" sz="2400" dirty="0" smtClean="0">
                <a:latin typeface="Calibri"/>
                <a:cs typeface="Calibri"/>
              </a:rPr>
              <a:t>» и стандартным компоновок МГР с шарами</a:t>
            </a:r>
            <a:endParaRPr lang="en-US" sz="2400" dirty="0" smtClean="0">
              <a:latin typeface="Calibri"/>
              <a:cs typeface="Calibri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1926411" y="1340768"/>
            <a:ext cx="5256584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6000" b="1" dirty="0" smtClean="0"/>
              <a:t>«</a:t>
            </a:r>
            <a:r>
              <a:rPr lang="en-US" sz="6000" b="1" dirty="0" smtClean="0"/>
              <a:t>Multistage</a:t>
            </a:r>
            <a:r>
              <a:rPr lang="ru-RU" sz="6000" b="1" dirty="0" smtClean="0"/>
              <a:t>»</a:t>
            </a:r>
            <a:endParaRPr lang="en-US" sz="6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07504" y="44624"/>
            <a:ext cx="8928991" cy="769441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nl-NL"/>
            </a:defPPr>
            <a:lvl1pPr algn="ctr"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dirty="0" smtClean="0"/>
              <a:t>РАЗДЕЛ</a:t>
            </a:r>
            <a:r>
              <a:rPr lang="en-US" dirty="0" smtClean="0"/>
              <a:t> II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5982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9585" y="97631"/>
            <a:ext cx="9145016" cy="59506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 fontAlgn="base">
              <a:spcAft>
                <a:spcPct val="0"/>
              </a:spcAft>
            </a:pPr>
            <a:r>
              <a:rPr lang="en-US" sz="4400" b="0" dirty="0" smtClean="0">
                <a:solidFill>
                  <a:schemeClr val="bg1"/>
                </a:solidFill>
              </a:rPr>
              <a:t> </a:t>
            </a:r>
            <a:r>
              <a:rPr lang="ru-RU" sz="4400" b="0" dirty="0" smtClean="0">
                <a:solidFill>
                  <a:schemeClr val="bg1"/>
                </a:solidFill>
              </a:rPr>
              <a:t>Содержание</a:t>
            </a:r>
            <a:endParaRPr lang="ru-RU" sz="4400" b="0" dirty="0">
              <a:solidFill>
                <a:schemeClr val="bg1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3568" y="1124744"/>
            <a:ext cx="8136904" cy="5328592"/>
          </a:xfrm>
        </p:spPr>
        <p:txBody>
          <a:bodyPr>
            <a:noAutofit/>
          </a:bodyPr>
          <a:lstStyle/>
          <a:p>
            <a:pPr marL="342900" indent="-342900">
              <a:lnSpc>
                <a:spcPct val="150000"/>
              </a:lnSpc>
              <a:spcBef>
                <a:spcPts val="0"/>
              </a:spcBef>
              <a:buAutoNum type="arabicPeriod"/>
            </a:pPr>
            <a:r>
              <a:rPr lang="ru-RU" sz="2800" dirty="0" smtClean="0"/>
              <a:t>Что такое </a:t>
            </a:r>
            <a:r>
              <a:rPr lang="en-US" sz="2800" dirty="0" smtClean="0"/>
              <a:t>Mongoose</a:t>
            </a:r>
            <a:endParaRPr lang="ru-RU" sz="2800" dirty="0" smtClean="0"/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AutoNum type="arabicPeriod"/>
            </a:pPr>
            <a:r>
              <a:rPr lang="ru-RU" sz="2800" dirty="0" smtClean="0"/>
              <a:t>Мировая и Российская статистика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AutoNum type="arabicPeriod"/>
            </a:pPr>
            <a:r>
              <a:rPr lang="ru-RU" sz="2800" dirty="0" smtClean="0"/>
              <a:t>Опыт проведения работ в РФ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4104257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8001</TotalTime>
  <Words>1132</Words>
  <Application>Microsoft Macintosh PowerPoint</Application>
  <PresentationFormat>Экран (4:3)</PresentationFormat>
  <Paragraphs>255</Paragraphs>
  <Slides>33</Slides>
  <Notes>8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Тема2</vt:lpstr>
      <vt:lpstr>Технологии ООО “ЕВС”</vt:lpstr>
      <vt:lpstr>Презентация PowerPoint</vt:lpstr>
      <vt:lpstr>Презентация PowerPoint</vt:lpstr>
      <vt:lpstr> Информация о компании </vt:lpstr>
      <vt:lpstr>Презентация PowerPoint</vt:lpstr>
      <vt:lpstr>Презентация PowerPoint</vt:lpstr>
      <vt:lpstr>Презентация PowerPoint</vt:lpstr>
      <vt:lpstr>Презентация PowerPoint</vt:lpstr>
      <vt:lpstr> Содержание</vt:lpstr>
      <vt:lpstr> ЧАСТЬ I</vt:lpstr>
      <vt:lpstr>Что такое «Mongoose»?</vt:lpstr>
      <vt:lpstr> Что такое сдвижная муфта ГРП? </vt:lpstr>
      <vt:lpstr>Открываемая/закрываемая муфта </vt:lpstr>
      <vt:lpstr>Визуализация технологии «Mongoose»</vt:lpstr>
      <vt:lpstr>Презентация PowerPoint</vt:lpstr>
      <vt:lpstr> ЧАСТЬ II</vt:lpstr>
      <vt:lpstr>Презентация PowerPoint</vt:lpstr>
      <vt:lpstr>Статистика успешности активации муфт</vt:lpstr>
      <vt:lpstr>Презентация PowerPoint</vt:lpstr>
      <vt:lpstr> ЧАСТЬ III</vt:lpstr>
      <vt:lpstr>Пример типовой скважины в ХМАО</vt:lpstr>
      <vt:lpstr>Минимальные требования к подготовке скважины</vt:lpstr>
      <vt:lpstr>Распространенные ошибки при подготовке скважины заказчиком</vt:lpstr>
      <vt:lpstr>График параметров проведения работ</vt:lpstr>
      <vt:lpstr>График инициации при открытии/закрытии муфт</vt:lpstr>
      <vt:lpstr>Временной сценарий проведения работ </vt:lpstr>
      <vt:lpstr>Сравнительный анализ стоимости стандартного способа заканчивания и МГРП Мангуст  </vt:lpstr>
      <vt:lpstr>Презентация PowerPoint</vt:lpstr>
      <vt:lpstr>Сложности при повторном ГРП                                                </vt:lpstr>
      <vt:lpstr>КНК “SpotFrac”</vt:lpstr>
      <vt:lpstr>Проведение повторного ГРП                                                </vt:lpstr>
      <vt:lpstr>Преимущества технологии SpotFrac                                                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Bos, Marcel</dc:creator>
  <cp:lastModifiedBy> Alexey Bairamov</cp:lastModifiedBy>
  <cp:revision>463</cp:revision>
  <cp:lastPrinted>2013-05-24T05:12:25Z</cp:lastPrinted>
  <dcterms:created xsi:type="dcterms:W3CDTF">2012-03-15T08:22:23Z</dcterms:created>
  <dcterms:modified xsi:type="dcterms:W3CDTF">2016-10-06T08:46:23Z</dcterms:modified>
</cp:coreProperties>
</file>