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38" r:id="rId2"/>
    <p:sldMasterId id="2147483853" r:id="rId3"/>
  </p:sldMasterIdLst>
  <p:notesMasterIdLst>
    <p:notesMasterId r:id="rId45"/>
  </p:notesMasterIdLst>
  <p:handoutMasterIdLst>
    <p:handoutMasterId r:id="rId46"/>
  </p:handoutMasterIdLst>
  <p:sldIdLst>
    <p:sldId id="574" r:id="rId4"/>
    <p:sldId id="484" r:id="rId5"/>
    <p:sldId id="362" r:id="rId6"/>
    <p:sldId id="400" r:id="rId7"/>
    <p:sldId id="365" r:id="rId8"/>
    <p:sldId id="557" r:id="rId9"/>
    <p:sldId id="579" r:id="rId10"/>
    <p:sldId id="580" r:id="rId11"/>
    <p:sldId id="584" r:id="rId12"/>
    <p:sldId id="585" r:id="rId13"/>
    <p:sldId id="589" r:id="rId14"/>
    <p:sldId id="590" r:id="rId15"/>
    <p:sldId id="592" r:id="rId16"/>
    <p:sldId id="593" r:id="rId17"/>
    <p:sldId id="594" r:id="rId18"/>
    <p:sldId id="595" r:id="rId19"/>
    <p:sldId id="596" r:id="rId20"/>
    <p:sldId id="597" r:id="rId21"/>
    <p:sldId id="598" r:id="rId22"/>
    <p:sldId id="601" r:id="rId23"/>
    <p:sldId id="603" r:id="rId24"/>
    <p:sldId id="607" r:id="rId25"/>
    <p:sldId id="608" r:id="rId26"/>
    <p:sldId id="609" r:id="rId27"/>
    <p:sldId id="610" r:id="rId28"/>
    <p:sldId id="611" r:id="rId29"/>
    <p:sldId id="612" r:id="rId30"/>
    <p:sldId id="401" r:id="rId31"/>
    <p:sldId id="363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624" r:id="rId41"/>
    <p:sldId id="625" r:id="rId42"/>
    <p:sldId id="626" r:id="rId43"/>
    <p:sldId id="568" r:id="rId44"/>
  </p:sldIdLst>
  <p:sldSz cx="10585450" cy="7200900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5059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1011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5178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20237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529703" algn="l" defTabSz="101188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3035642" algn="l" defTabSz="101188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541587" algn="l" defTabSz="101188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4047525" algn="l" defTabSz="101188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010"/>
    <a:srgbClr val="5F5F5F"/>
    <a:srgbClr val="FFFF66"/>
    <a:srgbClr val="00CCFF"/>
    <a:srgbClr val="87910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2" autoAdjust="0"/>
    <p:restoredTop sz="91290" autoAdjust="0"/>
  </p:normalViewPr>
  <p:slideViewPr>
    <p:cSldViewPr>
      <p:cViewPr varScale="1">
        <p:scale>
          <a:sx n="95" d="100"/>
          <a:sy n="95" d="100"/>
        </p:scale>
        <p:origin x="-198" y="-96"/>
      </p:cViewPr>
      <p:guideLst>
        <p:guide orient="horz" pos="2160"/>
        <p:guide orient="horz" pos="2268"/>
        <p:guide pos="2880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09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777"/>
            <a:ext cx="2984871" cy="5009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7777"/>
            <a:ext cx="2984871" cy="5009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359BEDE-579D-4FCD-9179-77BA12E243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197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09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25" y="750888"/>
            <a:ext cx="552291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8889"/>
            <a:ext cx="5051320" cy="45084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Нажмите кнопку, чтобы изменить стили основного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777"/>
            <a:ext cx="2984871" cy="5009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7777"/>
            <a:ext cx="2984871" cy="5009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9969EB0-669F-4FED-98E9-B1BBC3D78F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612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505941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01188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517823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02376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529703" algn="l" defTabSz="10118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5642" algn="l" defTabSz="10118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1587" algn="l" defTabSz="10118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7525" algn="l" defTabSz="10118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25" y="750888"/>
            <a:ext cx="552291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DDFD28-71B9-4BD2-BA1D-B395AF3763E5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5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25" y="750888"/>
            <a:ext cx="55229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69EB0-669F-4FED-98E9-B1BBC3D78F9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67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3575" y="744538"/>
            <a:ext cx="5470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69EB0-669F-4FED-98E9-B1BBC3D78F9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69EB0-669F-4FED-98E9-B1BBC3D78F9C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49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" y="45"/>
            <a:ext cx="10585450" cy="72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5323" y="720090"/>
            <a:ext cx="7498027" cy="1840230"/>
          </a:xfrm>
        </p:spPr>
        <p:txBody>
          <a:bodyPr/>
          <a:lstStyle>
            <a:lvl1pPr algn="r">
              <a:defRPr sz="4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0688" y="2240287"/>
            <a:ext cx="7498027" cy="208026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i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8529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ED202B6-4608-4D79-A904-28BC94A39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4927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9109" y="880125"/>
            <a:ext cx="2646363" cy="54406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" y="880125"/>
            <a:ext cx="7762663" cy="54406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5B72F9B-2620-4A43-A299-F70C373DA4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51288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94" y="288371"/>
            <a:ext cx="9526906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9294" y="1680236"/>
            <a:ext cx="4675240" cy="47522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80937" y="1680236"/>
            <a:ext cx="4675240" cy="47522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529295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16699" y="6557492"/>
            <a:ext cx="3352059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6239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D80EA8-F98F-43B0-9471-6373C5B86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5051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94" y="288371"/>
            <a:ext cx="9526906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29294" y="1680236"/>
            <a:ext cx="9526906" cy="475226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529295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16699" y="6557492"/>
            <a:ext cx="3352059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6239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3495944-4845-4D26-ACA6-2A562E968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6225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9294" y="288394"/>
            <a:ext cx="9526906" cy="61441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529295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16699" y="6557492"/>
            <a:ext cx="3352059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86239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7BFC52-40AA-4A4A-BBF8-A60447BF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06169"/>
      </p:ext>
    </p:extLst>
  </p:cSld>
  <p:clrMapOvr>
    <a:masterClrMapping/>
  </p:clrMapOvr>
  <p:transition spd="med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" y="45"/>
            <a:ext cx="10585450" cy="72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5323" y="720090"/>
            <a:ext cx="7498027" cy="1840230"/>
          </a:xfrm>
        </p:spPr>
        <p:txBody>
          <a:bodyPr/>
          <a:lstStyle>
            <a:lvl1pPr algn="r">
              <a:defRPr sz="53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0688" y="2240287"/>
            <a:ext cx="7498027" cy="208026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700" i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7857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403" y="273413"/>
            <a:ext cx="10607503" cy="72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59038" y="2163900"/>
            <a:ext cx="10409027" cy="352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F8F565C-AAC3-41C4-97E6-7CEB96DB5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92289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98" y="4627299"/>
            <a:ext cx="8997633" cy="143017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198" y="3052070"/>
            <a:ext cx="8997633" cy="1575196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083" indent="0">
              <a:buNone/>
              <a:defRPr sz="2200"/>
            </a:lvl2pPr>
            <a:lvl3pPr marL="1096164" indent="0">
              <a:buNone/>
              <a:defRPr sz="1900"/>
            </a:lvl3pPr>
            <a:lvl4pPr marL="1644249" indent="0">
              <a:buNone/>
              <a:defRPr sz="1700"/>
            </a:lvl4pPr>
            <a:lvl5pPr marL="2192333" indent="0">
              <a:buNone/>
              <a:defRPr sz="1700"/>
            </a:lvl5pPr>
            <a:lvl6pPr marL="2740410" indent="0">
              <a:buNone/>
              <a:defRPr sz="1700"/>
            </a:lvl6pPr>
            <a:lvl7pPr marL="3288492" indent="0">
              <a:buNone/>
              <a:defRPr sz="1700"/>
            </a:lvl7pPr>
            <a:lvl8pPr marL="3836579" indent="0">
              <a:buNone/>
              <a:defRPr sz="1700"/>
            </a:lvl8pPr>
            <a:lvl9pPr marL="4384659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A19736A-798B-4BC7-8622-A908602B9B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32610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2800365"/>
            <a:ext cx="5116301" cy="352044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47" y="2800365"/>
            <a:ext cx="5116301" cy="352044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77C4609-94E8-4972-9D5D-E1708C85F5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65555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94" y="288371"/>
            <a:ext cx="9526906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2" y="1611869"/>
            <a:ext cx="4677079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83" indent="0">
              <a:buNone/>
              <a:defRPr sz="2400" b="1"/>
            </a:lvl2pPr>
            <a:lvl3pPr marL="1096164" indent="0">
              <a:buNone/>
              <a:defRPr sz="2200" b="1"/>
            </a:lvl3pPr>
            <a:lvl4pPr marL="1644249" indent="0">
              <a:buNone/>
              <a:defRPr sz="1900" b="1"/>
            </a:lvl4pPr>
            <a:lvl5pPr marL="2192333" indent="0">
              <a:buNone/>
              <a:defRPr sz="1900" b="1"/>
            </a:lvl5pPr>
            <a:lvl6pPr marL="2740410" indent="0">
              <a:buNone/>
              <a:defRPr sz="1900" b="1"/>
            </a:lvl6pPr>
            <a:lvl7pPr marL="3288492" indent="0">
              <a:buNone/>
              <a:defRPr sz="1900" b="1"/>
            </a:lvl7pPr>
            <a:lvl8pPr marL="3836579" indent="0">
              <a:buNone/>
              <a:defRPr sz="1900" b="1"/>
            </a:lvl8pPr>
            <a:lvl9pPr marL="438465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2" y="2283619"/>
            <a:ext cx="4677079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7295" y="1611869"/>
            <a:ext cx="4678916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083" indent="0">
              <a:buNone/>
              <a:defRPr sz="2400" b="1"/>
            </a:lvl2pPr>
            <a:lvl3pPr marL="1096164" indent="0">
              <a:buNone/>
              <a:defRPr sz="2200" b="1"/>
            </a:lvl3pPr>
            <a:lvl4pPr marL="1644249" indent="0">
              <a:buNone/>
              <a:defRPr sz="1900" b="1"/>
            </a:lvl4pPr>
            <a:lvl5pPr marL="2192333" indent="0">
              <a:buNone/>
              <a:defRPr sz="1900" b="1"/>
            </a:lvl5pPr>
            <a:lvl6pPr marL="2740410" indent="0">
              <a:buNone/>
              <a:defRPr sz="1900" b="1"/>
            </a:lvl6pPr>
            <a:lvl7pPr marL="3288492" indent="0">
              <a:buNone/>
              <a:defRPr sz="1900" b="1"/>
            </a:lvl7pPr>
            <a:lvl8pPr marL="3836579" indent="0">
              <a:buNone/>
              <a:defRPr sz="1900" b="1"/>
            </a:lvl8pPr>
            <a:lvl9pPr marL="438465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77295" y="2283619"/>
            <a:ext cx="4678916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D28622E-BF47-49BE-9C9D-05F5D31279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94903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403" y="273413"/>
            <a:ext cx="10607503" cy="72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59034" y="2163900"/>
            <a:ext cx="10409027" cy="352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F8F565C-AAC3-41C4-97E6-7CEB96DB5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7099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3A805EB-C14B-445B-847D-8C6A0C4E8F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30013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0048C99-B63D-425B-90EB-CD28515987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52856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27" y="286723"/>
            <a:ext cx="3482540" cy="122015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8639" y="286721"/>
            <a:ext cx="5917561" cy="614576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327" y="1506859"/>
            <a:ext cx="3482540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48083" indent="0">
              <a:buNone/>
              <a:defRPr sz="1400"/>
            </a:lvl2pPr>
            <a:lvl3pPr marL="1096164" indent="0">
              <a:buNone/>
              <a:defRPr sz="1200"/>
            </a:lvl3pPr>
            <a:lvl4pPr marL="1644249" indent="0">
              <a:buNone/>
              <a:defRPr sz="1100"/>
            </a:lvl4pPr>
            <a:lvl5pPr marL="2192333" indent="0">
              <a:buNone/>
              <a:defRPr sz="1100"/>
            </a:lvl5pPr>
            <a:lvl6pPr marL="2740410" indent="0">
              <a:buNone/>
              <a:defRPr sz="1100"/>
            </a:lvl6pPr>
            <a:lvl7pPr marL="3288492" indent="0">
              <a:buNone/>
              <a:defRPr sz="1100"/>
            </a:lvl7pPr>
            <a:lvl8pPr marL="3836579" indent="0">
              <a:buNone/>
              <a:defRPr sz="1100"/>
            </a:lvl8pPr>
            <a:lvl9pPr marL="43846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83C32E0-8954-4F11-ADC1-C9097387D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819155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836" y="5040651"/>
            <a:ext cx="6351270" cy="5950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4836" y="643420"/>
            <a:ext cx="6351270" cy="4320540"/>
          </a:xfrm>
        </p:spPr>
        <p:txBody>
          <a:bodyPr/>
          <a:lstStyle>
            <a:lvl1pPr marL="0" indent="0">
              <a:buNone/>
              <a:defRPr sz="3900"/>
            </a:lvl1pPr>
            <a:lvl2pPr marL="548083" indent="0">
              <a:buNone/>
              <a:defRPr sz="3400"/>
            </a:lvl2pPr>
            <a:lvl3pPr marL="1096164" indent="0">
              <a:buNone/>
              <a:defRPr sz="2900"/>
            </a:lvl3pPr>
            <a:lvl4pPr marL="1644249" indent="0">
              <a:buNone/>
              <a:defRPr sz="2400"/>
            </a:lvl4pPr>
            <a:lvl5pPr marL="2192333" indent="0">
              <a:buNone/>
              <a:defRPr sz="2400"/>
            </a:lvl5pPr>
            <a:lvl6pPr marL="2740410" indent="0">
              <a:buNone/>
              <a:defRPr sz="2400"/>
            </a:lvl6pPr>
            <a:lvl7pPr marL="3288492" indent="0">
              <a:buNone/>
              <a:defRPr sz="2400"/>
            </a:lvl7pPr>
            <a:lvl8pPr marL="3836579" indent="0">
              <a:buNone/>
              <a:defRPr sz="2400"/>
            </a:lvl8pPr>
            <a:lvl9pPr marL="4384659" indent="0">
              <a:buNone/>
              <a:defRPr sz="24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4836" y="5635720"/>
            <a:ext cx="6351270" cy="845105"/>
          </a:xfrm>
        </p:spPr>
        <p:txBody>
          <a:bodyPr/>
          <a:lstStyle>
            <a:lvl1pPr marL="0" indent="0">
              <a:buNone/>
              <a:defRPr sz="1700"/>
            </a:lvl1pPr>
            <a:lvl2pPr marL="548083" indent="0">
              <a:buNone/>
              <a:defRPr sz="1400"/>
            </a:lvl2pPr>
            <a:lvl3pPr marL="1096164" indent="0">
              <a:buNone/>
              <a:defRPr sz="1200"/>
            </a:lvl3pPr>
            <a:lvl4pPr marL="1644249" indent="0">
              <a:buNone/>
              <a:defRPr sz="1100"/>
            </a:lvl4pPr>
            <a:lvl5pPr marL="2192333" indent="0">
              <a:buNone/>
              <a:defRPr sz="1100"/>
            </a:lvl5pPr>
            <a:lvl6pPr marL="2740410" indent="0">
              <a:buNone/>
              <a:defRPr sz="1100"/>
            </a:lvl6pPr>
            <a:lvl7pPr marL="3288492" indent="0">
              <a:buNone/>
              <a:defRPr sz="1100"/>
            </a:lvl7pPr>
            <a:lvl8pPr marL="3836579" indent="0">
              <a:buNone/>
              <a:defRPr sz="1100"/>
            </a:lvl8pPr>
            <a:lvl9pPr marL="43846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4B5E31-279E-4CAA-9BBE-7E36FC54C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6647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ED202B6-4608-4D79-A904-28BC94A39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489782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9109" y="880125"/>
            <a:ext cx="2646363" cy="54406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" y="880125"/>
            <a:ext cx="7762663" cy="54406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5B72F9B-2620-4A43-A299-F70C373DA4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76910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94" y="288371"/>
            <a:ext cx="9526906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9294" y="1680236"/>
            <a:ext cx="4675240" cy="47522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80937" y="1680236"/>
            <a:ext cx="4675240" cy="47522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529295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16699" y="6557492"/>
            <a:ext cx="3352059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6239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D80EA8-F98F-43B0-9471-6373C5B86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7806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94" y="288371"/>
            <a:ext cx="9526906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29294" y="1680236"/>
            <a:ext cx="9526906" cy="475226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529295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16699" y="6557492"/>
            <a:ext cx="3352059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6239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3495944-4845-4D26-ACA6-2A562E968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06369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9624" tIns="54811" rIns="109624" bIns="5481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9294" y="288396"/>
            <a:ext cx="9526906" cy="61441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529295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16699" y="6557492"/>
            <a:ext cx="3352059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86239" y="6557492"/>
            <a:ext cx="2469938" cy="50006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7BFC52-40AA-4A4A-BBF8-A60447BF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56703"/>
      </p:ext>
    </p:extLst>
  </p:cSld>
  <p:clrMapOvr>
    <a:masterClrMapping/>
  </p:clrMapOvr>
  <p:transition spd="med"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cifair_fro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2"/>
            <a:ext cx="10585450" cy="71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5310" y="720090"/>
            <a:ext cx="7498027" cy="1840230"/>
          </a:xfrm>
        </p:spPr>
        <p:txBody>
          <a:bodyPr/>
          <a:lstStyle>
            <a:lvl1pPr algn="r">
              <a:defRPr sz="4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0673" y="2240287"/>
            <a:ext cx="7498027" cy="208026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i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5574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98" y="4627305"/>
            <a:ext cx="8997633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198" y="3052070"/>
            <a:ext cx="8997633" cy="1575196"/>
          </a:xfrm>
        </p:spPr>
        <p:txBody>
          <a:bodyPr anchor="b"/>
          <a:lstStyle>
            <a:lvl1pPr marL="0" indent="0">
              <a:buNone/>
              <a:defRPr sz="2200"/>
            </a:lvl1pPr>
            <a:lvl2pPr marL="505941" indent="0">
              <a:buNone/>
              <a:defRPr sz="2000"/>
            </a:lvl2pPr>
            <a:lvl3pPr marL="1011880" indent="0">
              <a:buNone/>
              <a:defRPr sz="1800"/>
            </a:lvl3pPr>
            <a:lvl4pPr marL="1517823" indent="0">
              <a:buNone/>
              <a:defRPr sz="1600"/>
            </a:lvl4pPr>
            <a:lvl5pPr marL="2023765" indent="0">
              <a:buNone/>
              <a:defRPr sz="1600"/>
            </a:lvl5pPr>
            <a:lvl6pPr marL="2529703" indent="0">
              <a:buNone/>
              <a:defRPr sz="1600"/>
            </a:lvl6pPr>
            <a:lvl7pPr marL="3035642" indent="0">
              <a:buNone/>
              <a:defRPr sz="1600"/>
            </a:lvl7pPr>
            <a:lvl8pPr marL="3541587" indent="0">
              <a:buNone/>
              <a:defRPr sz="1600"/>
            </a:lvl8pPr>
            <a:lvl9pPr marL="4047525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A19736A-798B-4BC7-8622-A908602B9B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416633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2709FDD-9468-4D1F-BD69-5163AD56D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40107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78" y="4627280"/>
            <a:ext cx="8997632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178" y="3052051"/>
            <a:ext cx="8997632" cy="1575196"/>
          </a:xfrm>
        </p:spPr>
        <p:txBody>
          <a:bodyPr anchor="b"/>
          <a:lstStyle>
            <a:lvl1pPr marL="0" indent="0">
              <a:buNone/>
              <a:defRPr sz="2200"/>
            </a:lvl1pPr>
            <a:lvl2pPr marL="505896" indent="0">
              <a:buNone/>
              <a:defRPr sz="2000"/>
            </a:lvl2pPr>
            <a:lvl3pPr marL="1011789" indent="0">
              <a:buNone/>
              <a:defRPr sz="1800"/>
            </a:lvl3pPr>
            <a:lvl4pPr marL="1517687" indent="0">
              <a:buNone/>
              <a:defRPr sz="1600"/>
            </a:lvl4pPr>
            <a:lvl5pPr marL="2023583" indent="0">
              <a:buNone/>
              <a:defRPr sz="1600"/>
            </a:lvl5pPr>
            <a:lvl6pPr marL="2529475" indent="0">
              <a:buNone/>
              <a:defRPr sz="1600"/>
            </a:lvl6pPr>
            <a:lvl7pPr marL="3035369" indent="0">
              <a:buNone/>
              <a:defRPr sz="1600"/>
            </a:lvl7pPr>
            <a:lvl8pPr marL="3541268" indent="0">
              <a:buNone/>
              <a:defRPr sz="1600"/>
            </a:lvl8pPr>
            <a:lvl9pPr marL="4047161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6A599E-C5B9-4CDD-A756-AE90B69B2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290600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" y="2800354"/>
            <a:ext cx="5116300" cy="3520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27" y="2800354"/>
            <a:ext cx="5116300" cy="3520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E8B6946-D2B9-443E-90DB-D372CADF1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27252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80" y="288371"/>
            <a:ext cx="9526906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80" y="1611869"/>
            <a:ext cx="4677078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896" indent="0">
              <a:buNone/>
              <a:defRPr sz="2200" b="1"/>
            </a:lvl2pPr>
            <a:lvl3pPr marL="1011789" indent="0">
              <a:buNone/>
              <a:defRPr sz="2000" b="1"/>
            </a:lvl3pPr>
            <a:lvl4pPr marL="1517687" indent="0">
              <a:buNone/>
              <a:defRPr sz="1800" b="1"/>
            </a:lvl4pPr>
            <a:lvl5pPr marL="2023583" indent="0">
              <a:buNone/>
              <a:defRPr sz="1800" b="1"/>
            </a:lvl5pPr>
            <a:lvl6pPr marL="2529475" indent="0">
              <a:buNone/>
              <a:defRPr sz="1800" b="1"/>
            </a:lvl6pPr>
            <a:lvl7pPr marL="3035369" indent="0">
              <a:buNone/>
              <a:defRPr sz="1800" b="1"/>
            </a:lvl7pPr>
            <a:lvl8pPr marL="3541268" indent="0">
              <a:buNone/>
              <a:defRPr sz="1800" b="1"/>
            </a:lvl8pPr>
            <a:lvl9pPr marL="404716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80" y="2283619"/>
            <a:ext cx="4677078" cy="414885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7291" y="1611869"/>
            <a:ext cx="4678916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896" indent="0">
              <a:buNone/>
              <a:defRPr sz="2200" b="1"/>
            </a:lvl2pPr>
            <a:lvl3pPr marL="1011789" indent="0">
              <a:buNone/>
              <a:defRPr sz="2000" b="1"/>
            </a:lvl3pPr>
            <a:lvl4pPr marL="1517687" indent="0">
              <a:buNone/>
              <a:defRPr sz="1800" b="1"/>
            </a:lvl4pPr>
            <a:lvl5pPr marL="2023583" indent="0">
              <a:buNone/>
              <a:defRPr sz="1800" b="1"/>
            </a:lvl5pPr>
            <a:lvl6pPr marL="2529475" indent="0">
              <a:buNone/>
              <a:defRPr sz="1800" b="1"/>
            </a:lvl6pPr>
            <a:lvl7pPr marL="3035369" indent="0">
              <a:buNone/>
              <a:defRPr sz="1800" b="1"/>
            </a:lvl7pPr>
            <a:lvl8pPr marL="3541268" indent="0">
              <a:buNone/>
              <a:defRPr sz="1800" b="1"/>
            </a:lvl8pPr>
            <a:lvl9pPr marL="404716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77291" y="2283619"/>
            <a:ext cx="4678916" cy="414885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7BE4BD7-9BB3-41FB-ACD1-4019C71EF7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15240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93599AD-1663-4A06-B5BB-19827A6FCD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28963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FC7B941-B33C-45F4-BC16-D313DE94E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48365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10" y="286703"/>
            <a:ext cx="3482540" cy="122015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8624" y="286710"/>
            <a:ext cx="5917561" cy="614576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310" y="1506855"/>
            <a:ext cx="3482540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05896" indent="0">
              <a:buNone/>
              <a:defRPr sz="1300"/>
            </a:lvl2pPr>
            <a:lvl3pPr marL="1011789" indent="0">
              <a:buNone/>
              <a:defRPr sz="1100"/>
            </a:lvl3pPr>
            <a:lvl4pPr marL="1517687" indent="0">
              <a:buNone/>
              <a:defRPr sz="1000"/>
            </a:lvl4pPr>
            <a:lvl5pPr marL="2023583" indent="0">
              <a:buNone/>
              <a:defRPr sz="1000"/>
            </a:lvl5pPr>
            <a:lvl6pPr marL="2529475" indent="0">
              <a:buNone/>
              <a:defRPr sz="1000"/>
            </a:lvl6pPr>
            <a:lvl7pPr marL="3035369" indent="0">
              <a:buNone/>
              <a:defRPr sz="1000"/>
            </a:lvl7pPr>
            <a:lvl8pPr marL="3541268" indent="0">
              <a:buNone/>
              <a:defRPr sz="1000"/>
            </a:lvl8pPr>
            <a:lvl9pPr marL="40471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559EDEE-677F-41FE-A57A-5E06D14FD4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7219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830" y="5040631"/>
            <a:ext cx="6351270" cy="59507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4830" y="643420"/>
            <a:ext cx="6351270" cy="4320540"/>
          </a:xfrm>
        </p:spPr>
        <p:txBody>
          <a:bodyPr/>
          <a:lstStyle>
            <a:lvl1pPr marL="0" indent="0">
              <a:buNone/>
              <a:defRPr sz="3600"/>
            </a:lvl1pPr>
            <a:lvl2pPr marL="505896" indent="0">
              <a:buNone/>
              <a:defRPr sz="3100"/>
            </a:lvl2pPr>
            <a:lvl3pPr marL="1011789" indent="0">
              <a:buNone/>
              <a:defRPr sz="2700"/>
            </a:lvl3pPr>
            <a:lvl4pPr marL="1517687" indent="0">
              <a:buNone/>
              <a:defRPr sz="2200"/>
            </a:lvl4pPr>
            <a:lvl5pPr marL="2023583" indent="0">
              <a:buNone/>
              <a:defRPr sz="2200"/>
            </a:lvl5pPr>
            <a:lvl6pPr marL="2529475" indent="0">
              <a:buNone/>
              <a:defRPr sz="2200"/>
            </a:lvl6pPr>
            <a:lvl7pPr marL="3035369" indent="0">
              <a:buNone/>
              <a:defRPr sz="2200"/>
            </a:lvl7pPr>
            <a:lvl8pPr marL="3541268" indent="0">
              <a:buNone/>
              <a:defRPr sz="2200"/>
            </a:lvl8pPr>
            <a:lvl9pPr marL="4047161" indent="0">
              <a:buNone/>
              <a:defRPr sz="22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4830" y="5635712"/>
            <a:ext cx="6351270" cy="845105"/>
          </a:xfrm>
        </p:spPr>
        <p:txBody>
          <a:bodyPr/>
          <a:lstStyle>
            <a:lvl1pPr marL="0" indent="0">
              <a:buNone/>
              <a:defRPr sz="1600"/>
            </a:lvl1pPr>
            <a:lvl2pPr marL="505896" indent="0">
              <a:buNone/>
              <a:defRPr sz="1300"/>
            </a:lvl2pPr>
            <a:lvl3pPr marL="1011789" indent="0">
              <a:buNone/>
              <a:defRPr sz="1100"/>
            </a:lvl3pPr>
            <a:lvl4pPr marL="1517687" indent="0">
              <a:buNone/>
              <a:defRPr sz="1000"/>
            </a:lvl4pPr>
            <a:lvl5pPr marL="2023583" indent="0">
              <a:buNone/>
              <a:defRPr sz="1000"/>
            </a:lvl5pPr>
            <a:lvl6pPr marL="2529475" indent="0">
              <a:buNone/>
              <a:defRPr sz="1000"/>
            </a:lvl6pPr>
            <a:lvl7pPr marL="3035369" indent="0">
              <a:buNone/>
              <a:defRPr sz="1000"/>
            </a:lvl7pPr>
            <a:lvl8pPr marL="3541268" indent="0">
              <a:buNone/>
              <a:defRPr sz="1000"/>
            </a:lvl8pPr>
            <a:lvl9pPr marL="40471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329469-3846-4C4A-A324-AA9D3E58C6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097511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BE72DC8-E4FB-4176-9597-D3A55B99FE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45101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9088" y="880112"/>
            <a:ext cx="2646362" cy="54406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" y="880112"/>
            <a:ext cx="7762664" cy="54406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08FD5FD-D039-4D4B-B1F5-5A2ED46EC9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00075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2800365"/>
            <a:ext cx="5116301" cy="3520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47" y="2800365"/>
            <a:ext cx="5116301" cy="352044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77C4609-94E8-4972-9D5D-E1708C85F5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264508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80" y="288371"/>
            <a:ext cx="9526906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9272" y="1680218"/>
            <a:ext cx="4675241" cy="47522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80944" y="1680218"/>
            <a:ext cx="4675241" cy="47522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529281" y="6557494"/>
            <a:ext cx="2469938" cy="5000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16706" y="6557494"/>
            <a:ext cx="3352060" cy="5000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6240" y="6557494"/>
            <a:ext cx="2469938" cy="5000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83CF0C5-7035-43A9-9AD2-CA2893E18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97997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80" y="288371"/>
            <a:ext cx="9526906" cy="1200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29280" y="1680218"/>
            <a:ext cx="9526906" cy="475226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529281" y="6557494"/>
            <a:ext cx="2469938" cy="5000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16706" y="6557494"/>
            <a:ext cx="3352060" cy="5000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6240" y="6557494"/>
            <a:ext cx="2469938" cy="5000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383076-63CC-444B-A5DF-A7F017500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28156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2"/>
            <a:ext cx="10607503" cy="7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290102" y="1690218"/>
            <a:ext cx="8027299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82" tIns="50591" rIns="101182" bIns="50591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9280" y="288384"/>
            <a:ext cx="9526906" cy="61441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529281" y="6557494"/>
            <a:ext cx="2469938" cy="5000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16706" y="6557494"/>
            <a:ext cx="3352060" cy="5000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86240" y="6557494"/>
            <a:ext cx="2469938" cy="5000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C2EC516-A97A-4EB2-A3C9-F60FAE302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28989"/>
      </p:ext>
    </p:extLst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94" y="288371"/>
            <a:ext cx="9526906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2" y="1611869"/>
            <a:ext cx="4677079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941" indent="0">
              <a:buNone/>
              <a:defRPr sz="2200" b="1"/>
            </a:lvl2pPr>
            <a:lvl3pPr marL="1011880" indent="0">
              <a:buNone/>
              <a:defRPr sz="2000" b="1"/>
            </a:lvl3pPr>
            <a:lvl4pPr marL="1517823" indent="0">
              <a:buNone/>
              <a:defRPr sz="1800" b="1"/>
            </a:lvl4pPr>
            <a:lvl5pPr marL="2023765" indent="0">
              <a:buNone/>
              <a:defRPr sz="1800" b="1"/>
            </a:lvl5pPr>
            <a:lvl6pPr marL="2529703" indent="0">
              <a:buNone/>
              <a:defRPr sz="1800" b="1"/>
            </a:lvl6pPr>
            <a:lvl7pPr marL="3035642" indent="0">
              <a:buNone/>
              <a:defRPr sz="1800" b="1"/>
            </a:lvl7pPr>
            <a:lvl8pPr marL="3541587" indent="0">
              <a:buNone/>
              <a:defRPr sz="1800" b="1"/>
            </a:lvl8pPr>
            <a:lvl9pPr marL="404752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2" y="2283619"/>
            <a:ext cx="4677079" cy="414885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7295" y="1611869"/>
            <a:ext cx="4678916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5941" indent="0">
              <a:buNone/>
              <a:defRPr sz="2200" b="1"/>
            </a:lvl2pPr>
            <a:lvl3pPr marL="1011880" indent="0">
              <a:buNone/>
              <a:defRPr sz="2000" b="1"/>
            </a:lvl3pPr>
            <a:lvl4pPr marL="1517823" indent="0">
              <a:buNone/>
              <a:defRPr sz="1800" b="1"/>
            </a:lvl4pPr>
            <a:lvl5pPr marL="2023765" indent="0">
              <a:buNone/>
              <a:defRPr sz="1800" b="1"/>
            </a:lvl5pPr>
            <a:lvl6pPr marL="2529703" indent="0">
              <a:buNone/>
              <a:defRPr sz="1800" b="1"/>
            </a:lvl6pPr>
            <a:lvl7pPr marL="3035642" indent="0">
              <a:buNone/>
              <a:defRPr sz="1800" b="1"/>
            </a:lvl7pPr>
            <a:lvl8pPr marL="3541587" indent="0">
              <a:buNone/>
              <a:defRPr sz="1800" b="1"/>
            </a:lvl8pPr>
            <a:lvl9pPr marL="404752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77295" y="2283619"/>
            <a:ext cx="4678916" cy="414885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D28622E-BF47-49BE-9C9D-05F5D31279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09647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3A805EB-C14B-445B-847D-8C6A0C4E8F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40454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0048C99-B63D-425B-90EB-CD28515987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82518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23" y="286723"/>
            <a:ext cx="3482540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8639" y="286720"/>
            <a:ext cx="5917561" cy="614576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323" y="1506858"/>
            <a:ext cx="3482540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05941" indent="0">
              <a:buNone/>
              <a:defRPr sz="1300"/>
            </a:lvl2pPr>
            <a:lvl3pPr marL="1011880" indent="0">
              <a:buNone/>
              <a:defRPr sz="1100"/>
            </a:lvl3pPr>
            <a:lvl4pPr marL="1517823" indent="0">
              <a:buNone/>
              <a:defRPr sz="1000"/>
            </a:lvl4pPr>
            <a:lvl5pPr marL="2023765" indent="0">
              <a:buNone/>
              <a:defRPr sz="1000"/>
            </a:lvl5pPr>
            <a:lvl6pPr marL="2529703" indent="0">
              <a:buNone/>
              <a:defRPr sz="1000"/>
            </a:lvl6pPr>
            <a:lvl7pPr marL="3035642" indent="0">
              <a:buNone/>
              <a:defRPr sz="1000"/>
            </a:lvl7pPr>
            <a:lvl8pPr marL="3541587" indent="0">
              <a:buNone/>
              <a:defRPr sz="1000"/>
            </a:lvl8pPr>
            <a:lvl9pPr marL="40475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83C32E0-8954-4F11-ADC1-C9097387D2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88619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cifair_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" y="-5001"/>
            <a:ext cx="10607503" cy="72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290123" y="1690232"/>
            <a:ext cx="8027300" cy="20003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01191" tIns="50595" rIns="101191" bIns="50595" anchor="ctr"/>
          <a:lstStyle/>
          <a:p>
            <a:pPr eaLnBrk="0" hangingPunct="0">
              <a:defRPr/>
            </a:pPr>
            <a:endParaRPr lang="ru-RU" dirty="0">
              <a:solidFill>
                <a:srgbClr val="336666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836" y="5040651"/>
            <a:ext cx="6351270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4836" y="643420"/>
            <a:ext cx="6351270" cy="4320540"/>
          </a:xfrm>
        </p:spPr>
        <p:txBody>
          <a:bodyPr/>
          <a:lstStyle>
            <a:lvl1pPr marL="0" indent="0">
              <a:buNone/>
              <a:defRPr sz="3600"/>
            </a:lvl1pPr>
            <a:lvl2pPr marL="505941" indent="0">
              <a:buNone/>
              <a:defRPr sz="3100"/>
            </a:lvl2pPr>
            <a:lvl3pPr marL="1011880" indent="0">
              <a:buNone/>
              <a:defRPr sz="2700"/>
            </a:lvl3pPr>
            <a:lvl4pPr marL="1517823" indent="0">
              <a:buNone/>
              <a:defRPr sz="2200"/>
            </a:lvl4pPr>
            <a:lvl5pPr marL="2023765" indent="0">
              <a:buNone/>
              <a:defRPr sz="2200"/>
            </a:lvl5pPr>
            <a:lvl6pPr marL="2529703" indent="0">
              <a:buNone/>
              <a:defRPr sz="2200"/>
            </a:lvl6pPr>
            <a:lvl7pPr marL="3035642" indent="0">
              <a:buNone/>
              <a:defRPr sz="2200"/>
            </a:lvl7pPr>
            <a:lvl8pPr marL="3541587" indent="0">
              <a:buNone/>
              <a:defRPr sz="2200"/>
            </a:lvl8pPr>
            <a:lvl9pPr marL="4047525" indent="0">
              <a:buNone/>
              <a:defRPr sz="22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4836" y="5635720"/>
            <a:ext cx="6351270" cy="845105"/>
          </a:xfrm>
        </p:spPr>
        <p:txBody>
          <a:bodyPr/>
          <a:lstStyle>
            <a:lvl1pPr marL="0" indent="0">
              <a:buNone/>
              <a:defRPr sz="1600"/>
            </a:lvl1pPr>
            <a:lvl2pPr marL="505941" indent="0">
              <a:buNone/>
              <a:defRPr sz="1300"/>
            </a:lvl2pPr>
            <a:lvl3pPr marL="1011880" indent="0">
              <a:buNone/>
              <a:defRPr sz="1100"/>
            </a:lvl3pPr>
            <a:lvl4pPr marL="1517823" indent="0">
              <a:buNone/>
              <a:defRPr sz="1000"/>
            </a:lvl4pPr>
            <a:lvl5pPr marL="2023765" indent="0">
              <a:buNone/>
              <a:defRPr sz="1000"/>
            </a:lvl5pPr>
            <a:lvl6pPr marL="2529703" indent="0">
              <a:buNone/>
              <a:defRPr sz="1000"/>
            </a:lvl6pPr>
            <a:lvl7pPr marL="3035642" indent="0">
              <a:buNone/>
              <a:defRPr sz="1000"/>
            </a:lvl7pPr>
            <a:lvl8pPr marL="3541587" indent="0">
              <a:buNone/>
              <a:defRPr sz="1000"/>
            </a:lvl8pPr>
            <a:lvl9pPr marL="40475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4B5E31-279E-4CAA-9BBE-7E36FC54C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83101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scifair_INSID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006" y="500105"/>
            <a:ext cx="10607503" cy="72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" y="880110"/>
            <a:ext cx="1058545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91" tIns="50595" rIns="101191" bIns="505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876577" y="1710232"/>
            <a:ext cx="10409027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4451" y="6560840"/>
            <a:ext cx="220530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336666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3121" y="6560840"/>
            <a:ext cx="335205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336666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64251" y="6560840"/>
            <a:ext cx="149960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336666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2F9E142-CA2B-438B-81CF-05745CB34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13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505941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101188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517823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2023765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79453" indent="-379453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3600">
          <a:solidFill>
            <a:schemeClr val="tx2"/>
          </a:solidFill>
          <a:latin typeface="+mn-lt"/>
          <a:ea typeface="+mn-ea"/>
          <a:cs typeface="+mn-cs"/>
        </a:defRPr>
      </a:lvl1pPr>
      <a:lvl2pPr marL="822153" indent="-31622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900">
          <a:solidFill>
            <a:schemeClr val="tx2"/>
          </a:solidFill>
          <a:latin typeface="+mn-lt"/>
        </a:defRPr>
      </a:lvl2pPr>
      <a:lvl3pPr marL="1264851" indent="-252971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800">
          <a:solidFill>
            <a:schemeClr val="tx2"/>
          </a:solidFill>
          <a:latin typeface="+mn-lt"/>
        </a:defRPr>
      </a:lvl3pPr>
      <a:lvl4pPr marL="1770794" indent="-252971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4pPr>
      <a:lvl5pPr marL="2276735" indent="-252971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5pPr>
      <a:lvl6pPr marL="2782675" indent="-252971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6pPr>
      <a:lvl7pPr marL="3288616" indent="-252971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7pPr>
      <a:lvl8pPr marL="3794555" indent="-252971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8pPr>
      <a:lvl9pPr marL="4300499" indent="-252971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1011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41" algn="l" defTabSz="1011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880" algn="l" defTabSz="1011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23" algn="l" defTabSz="1011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765" algn="l" defTabSz="1011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03" algn="l" defTabSz="1011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642" algn="l" defTabSz="1011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587" algn="l" defTabSz="1011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525" algn="l" defTabSz="10118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scifair_INSID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006" y="500105"/>
            <a:ext cx="10607503" cy="72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" y="880110"/>
            <a:ext cx="1058545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91" tIns="50595" rIns="101191" bIns="505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876581" y="1710232"/>
            <a:ext cx="10409027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4451" y="6560840"/>
            <a:ext cx="220530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36666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3121" y="6560840"/>
            <a:ext cx="335205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336666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64251" y="6560840"/>
            <a:ext cx="149960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solidFill>
                  <a:srgbClr val="336666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2F9E142-CA2B-438B-81CF-05745CB34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3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34" charset="0"/>
        </a:defRPr>
      </a:lvl5pPr>
      <a:lvl6pPr marL="548083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34" charset="0"/>
        </a:defRPr>
      </a:lvl6pPr>
      <a:lvl7pPr marL="1096164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34" charset="0"/>
        </a:defRPr>
      </a:lvl7pPr>
      <a:lvl8pPr marL="1644249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34" charset="0"/>
        </a:defRPr>
      </a:lvl8pPr>
      <a:lvl9pPr marL="2192333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34" charset="0"/>
        </a:defRPr>
      </a:lvl9pPr>
    </p:titleStyle>
    <p:bodyStyle>
      <a:lvl1pPr marL="411058" indent="-411058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3900">
          <a:solidFill>
            <a:schemeClr val="tx2"/>
          </a:solidFill>
          <a:latin typeface="+mn-lt"/>
          <a:ea typeface="+mn-ea"/>
          <a:cs typeface="+mn-cs"/>
        </a:defRPr>
      </a:lvl1pPr>
      <a:lvl2pPr marL="890633" indent="-34256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370206" indent="-274041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900">
          <a:solidFill>
            <a:schemeClr val="tx2"/>
          </a:solidFill>
          <a:latin typeface="+mn-lt"/>
        </a:defRPr>
      </a:lvl3pPr>
      <a:lvl4pPr marL="1918290" indent="-274041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800">
          <a:solidFill>
            <a:schemeClr val="tx2"/>
          </a:solidFill>
          <a:latin typeface="+mn-lt"/>
        </a:defRPr>
      </a:lvl4pPr>
      <a:lvl5pPr marL="2466373" indent="-274041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5pPr>
      <a:lvl6pPr marL="3014454" indent="-274041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6pPr>
      <a:lvl7pPr marL="3562538" indent="-274041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7pPr>
      <a:lvl8pPr marL="4110618" indent="-274041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8pPr>
      <a:lvl9pPr marL="4658704" indent="-274041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1096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83" algn="l" defTabSz="1096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164" algn="l" defTabSz="1096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49" algn="l" defTabSz="1096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333" algn="l" defTabSz="1096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410" algn="l" defTabSz="1096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492" algn="l" defTabSz="1096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579" algn="l" defTabSz="1096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59" algn="l" defTabSz="10961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scifair_INSID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22046" y="-9973"/>
            <a:ext cx="10607503" cy="72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" y="880110"/>
            <a:ext cx="1058545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82" tIns="50591" rIns="101182" bIns="50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876598" y="1710221"/>
            <a:ext cx="10409027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82" tIns="50591" rIns="101182" bIns="50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4458" y="6560828"/>
            <a:ext cx="220530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82" tIns="50591" rIns="101182" bIns="505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336666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3128" y="6560828"/>
            <a:ext cx="335206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82" tIns="50591" rIns="101182" bIns="505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336666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64249" y="6560828"/>
            <a:ext cx="1499605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182" tIns="50591" rIns="101182" bIns="505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336666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E86173F-6AC5-4572-99FE-9154F148A7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36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505896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1011789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517687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2023583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79419" indent="-379419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3600">
          <a:solidFill>
            <a:schemeClr val="tx2"/>
          </a:solidFill>
          <a:latin typeface="+mn-lt"/>
          <a:ea typeface="+mn-ea"/>
          <a:cs typeface="+mn-cs"/>
        </a:defRPr>
      </a:lvl1pPr>
      <a:lvl2pPr marL="822079" indent="-316191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900">
          <a:solidFill>
            <a:schemeClr val="tx2"/>
          </a:solidFill>
          <a:latin typeface="+mn-lt"/>
        </a:defRPr>
      </a:lvl2pPr>
      <a:lvl3pPr marL="1264738" indent="-252948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800">
          <a:solidFill>
            <a:schemeClr val="tx2"/>
          </a:solidFill>
          <a:latin typeface="+mn-lt"/>
        </a:defRPr>
      </a:lvl3pPr>
      <a:lvl4pPr marL="1770635" indent="-252948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4pPr>
      <a:lvl5pPr marL="2276531" indent="-252948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5pPr>
      <a:lvl6pPr marL="2782424" indent="-252948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6pPr>
      <a:lvl7pPr marL="3288320" indent="-252948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7pPr>
      <a:lvl8pPr marL="3794214" indent="-252948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8pPr>
      <a:lvl9pPr marL="4300112" indent="-252948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10117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896" algn="l" defTabSz="10117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789" algn="l" defTabSz="10117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87" algn="l" defTabSz="10117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583" algn="l" defTabSz="10117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475" algn="l" defTabSz="10117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369" algn="l" defTabSz="10117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268" algn="l" defTabSz="10117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161" algn="l" defTabSz="10117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Gtk_srv@linknv.ru" TargetMode="External"/><Relationship Id="rId2" Type="http://schemas.openxmlformats.org/officeDocument/2006/relationships/hyperlink" Target="mailto:gtk-info@sovintel.ru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ctrTitle"/>
          </p:nvPr>
        </p:nvSpPr>
        <p:spPr>
          <a:xfrm>
            <a:off x="414789" y="802948"/>
            <a:ext cx="9629423" cy="811768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lang="ru-RU" b="1" dirty="0" smtClean="0">
                <a:latin typeface="+mn-lt"/>
              </a:rPr>
              <a:t>ООО «НТЦ ГЕОТЕХНОКИН»</a:t>
            </a:r>
            <a:endParaRPr lang="en-US" b="1" dirty="0">
              <a:latin typeface="+mn-lt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248110" y="2239511"/>
            <a:ext cx="10129543" cy="13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82" tIns="50591" rIns="101182" bIns="50591" numCol="1" rtlCol="0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Новые технологические подходы в области повышения производительности нефтяных и газовых скважин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sticker gtk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65" y="4129708"/>
            <a:ext cx="2303634" cy="21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21655" y="6266125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www.ntcgtk.ru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377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786329" y="284680"/>
            <a:ext cx="5413698" cy="604868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41" tIns="47772" rIns="95541" bIns="47772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2980" y="6389372"/>
            <a:ext cx="9839490" cy="575073"/>
            <a:chOff x="238654" y="6085112"/>
            <a:chExt cx="9004547" cy="547688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238654" y="6098502"/>
              <a:ext cx="9004547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21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02572" y="279750"/>
            <a:ext cx="6228830" cy="549330"/>
          </a:xfrm>
          <a:prstGeom prst="rect">
            <a:avLst/>
          </a:prstGeom>
          <a:noFill/>
          <a:ln>
            <a:noFill/>
          </a:ln>
        </p:spPr>
        <p:txBody>
          <a:bodyPr wrap="square" lIns="95963" tIns="47981" rIns="95963" bIns="4798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SzPct val="100000"/>
            </a:pPr>
            <a:r>
              <a:rPr lang="ru-RU" altLang="ru-RU" sz="2940" b="1" dirty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Эпоксидная композиция (ЭК)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2815" y="1011757"/>
            <a:ext cx="8591415" cy="204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381"/>
              </a:spcBef>
            </a:pPr>
            <a:r>
              <a:rPr lang="ru-RU" altLang="ru-RU" sz="1470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Смешение компонентов производится на устье скважины с использованием стандартной техники и оборудования непосредственно перед проведением РИР. Изоляционный состав относится к типу </a:t>
            </a:r>
            <a:r>
              <a:rPr lang="ru-RU" altLang="ru-RU" sz="1470" dirty="0" err="1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отверждающихся</a:t>
            </a:r>
            <a:r>
              <a:rPr lang="ru-RU" altLang="ru-RU" sz="1470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. </a:t>
            </a:r>
          </a:p>
          <a:p>
            <a:pPr algn="just">
              <a:lnSpc>
                <a:spcPct val="140000"/>
              </a:lnSpc>
              <a:spcBef>
                <a:spcPts val="381"/>
              </a:spcBef>
            </a:pPr>
            <a:r>
              <a:rPr lang="ru-RU" altLang="ru-RU" sz="1470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Приготовление осуществляется последовательным смешением компонентов, в количествах приведенных ниже, и тщательным перемешиванием смеси. Все три реагента имеют температуру замерзания не выше -40°С. Диапазон плотностей: от 1,02 до 1,08.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62814" y="2998995"/>
            <a:ext cx="8591415" cy="104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381"/>
              </a:spcBef>
            </a:pPr>
            <a:r>
              <a:rPr lang="ru-RU" altLang="ru-RU" sz="1470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По окончанию отверждения получается твердый материал, обладающий определенной упругостью, не подверженный усадке, расслоению, нерастворимый в большинстве кислотах, щелочах, растворителях. </a:t>
            </a:r>
          </a:p>
        </p:txBody>
      </p:sp>
      <p:pic>
        <p:nvPicPr>
          <p:cNvPr id="11" name="Рисунок 10" descr="F:\DCIM\101MSDCF\DSC037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466" y="3978492"/>
            <a:ext cx="3175553" cy="234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86054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1130665" y="349289"/>
            <a:ext cx="7787665" cy="680475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41" tIns="47772" rIns="95541" bIns="47772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372980" y="6389372"/>
            <a:ext cx="9768189" cy="575073"/>
            <a:chOff x="238654" y="6085112"/>
            <a:chExt cx="8939296" cy="547688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238654" y="6098502"/>
              <a:ext cx="893929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1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716440" y="6085112"/>
              <a:ext cx="8461510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978950" y="349289"/>
            <a:ext cx="8091097" cy="549330"/>
          </a:xfrm>
          <a:prstGeom prst="rect">
            <a:avLst/>
          </a:prstGeom>
          <a:noFill/>
          <a:ln>
            <a:noFill/>
          </a:ln>
        </p:spPr>
        <p:txBody>
          <a:bodyPr wrap="square" lIns="95963" tIns="47981" rIns="95963" bIns="47981">
            <a:spAutoFit/>
          </a:bodyPr>
          <a:lstStyle/>
          <a:p>
            <a:pPr algn="ctr">
              <a:buSzPct val="100000"/>
              <a:tabLst>
                <a:tab pos="0" algn="l"/>
                <a:tab pos="469820" algn="l"/>
                <a:tab pos="941309" algn="l"/>
                <a:tab pos="1412796" algn="l"/>
                <a:tab pos="1884283" algn="l"/>
                <a:tab pos="2355769" algn="l"/>
                <a:tab pos="2827254" algn="l"/>
                <a:tab pos="3298742" algn="l"/>
                <a:tab pos="3770229" algn="l"/>
                <a:tab pos="4241720" algn="l"/>
                <a:tab pos="4713202" algn="l"/>
                <a:tab pos="5184689" algn="l"/>
                <a:tab pos="5656177" algn="l"/>
                <a:tab pos="6127664" algn="l"/>
                <a:tab pos="6599151" algn="l"/>
                <a:tab pos="7070641" algn="l"/>
                <a:tab pos="7542124" algn="l"/>
                <a:tab pos="8013610" algn="l"/>
                <a:tab pos="8485098" algn="l"/>
                <a:tab pos="8956584" algn="l"/>
                <a:tab pos="9428070" algn="l"/>
              </a:tabLst>
            </a:pPr>
            <a:r>
              <a:rPr lang="ru-RU" altLang="ru-RU" sz="2940" b="1" dirty="0">
                <a:solidFill>
                  <a:schemeClr val="tx2"/>
                </a:solidFill>
                <a:latin typeface="+mn-lt"/>
                <a:cs typeface="Tahoma" panose="020B0604030504040204" pitchFamily="34" charset="0"/>
              </a:rPr>
              <a:t>Полимерно отверждающийся состав </a:t>
            </a:r>
            <a:r>
              <a:rPr lang="en-US" altLang="ru-RU" sz="2940" b="1" dirty="0">
                <a:solidFill>
                  <a:schemeClr val="tx2"/>
                </a:solidFill>
                <a:latin typeface="+mn-lt"/>
                <a:cs typeface="Tahoma" panose="020B0604030504040204" pitchFamily="34" charset="0"/>
              </a:rPr>
              <a:t>(</a:t>
            </a:r>
            <a:r>
              <a:rPr lang="ru-RU" altLang="ru-RU" sz="2940" b="1" dirty="0">
                <a:solidFill>
                  <a:schemeClr val="tx2"/>
                </a:solidFill>
                <a:latin typeface="+mn-lt"/>
                <a:cs typeface="Tahoma" panose="020B0604030504040204" pitchFamily="34" charset="0"/>
              </a:rPr>
              <a:t>ПОС</a:t>
            </a:r>
            <a:r>
              <a:rPr lang="en-US" altLang="ru-RU" sz="2940" b="1" dirty="0">
                <a:solidFill>
                  <a:schemeClr val="tx2"/>
                </a:solidFill>
                <a:latin typeface="+mn-lt"/>
                <a:cs typeface="Tahoma" panose="020B0604030504040204" pitchFamily="34" charset="0"/>
              </a:rPr>
              <a:t>)</a:t>
            </a:r>
            <a:endParaRPr lang="ru-RU" altLang="ru-RU" sz="2940" b="1" dirty="0">
              <a:solidFill>
                <a:schemeClr val="tx2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97601" y="2466325"/>
            <a:ext cx="7740999" cy="287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92" tIns="47796" rIns="95592" bIns="4779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27692" indent="-552631" defTabSz="955899">
              <a:lnSpc>
                <a:spcPct val="150000"/>
              </a:lnSpc>
              <a:buFont typeface="Wingdings" pitchFamily="2" charset="2"/>
              <a:buChar char="ü"/>
              <a:tabLst>
                <a:tab pos="932668" algn="l"/>
              </a:tabLst>
            </a:pPr>
            <a:r>
              <a:rPr lang="ru-RU" sz="1890" kern="0" dirty="0">
                <a:solidFill>
                  <a:srgbClr val="000000"/>
                </a:solidFill>
              </a:rPr>
              <a:t>Отключение отдельных интервалов и пропластков</a:t>
            </a:r>
          </a:p>
          <a:p>
            <a:pPr marL="927692" indent="-552631" defTabSz="955899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ü"/>
              <a:tabLst>
                <a:tab pos="932668" algn="l"/>
              </a:tabLst>
            </a:pPr>
            <a:r>
              <a:rPr lang="ru-RU" sz="1890" kern="0" dirty="0">
                <a:solidFill>
                  <a:srgbClr val="000000"/>
                </a:solidFill>
              </a:rPr>
              <a:t>Отключение отдельных пластов</a:t>
            </a:r>
          </a:p>
          <a:p>
            <a:pPr marL="927692" indent="-552631" defTabSz="955899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ü"/>
              <a:tabLst>
                <a:tab pos="932668" algn="l"/>
              </a:tabLst>
            </a:pPr>
            <a:r>
              <a:rPr lang="ru-RU" sz="1890" kern="0" dirty="0">
                <a:solidFill>
                  <a:srgbClr val="000000"/>
                </a:solidFill>
              </a:rPr>
              <a:t>Изоляция заколонной циркуляции</a:t>
            </a:r>
          </a:p>
          <a:p>
            <a:pPr marL="927692" indent="-552631" defTabSz="955899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ü"/>
              <a:tabLst>
                <a:tab pos="932668" algn="l"/>
              </a:tabLst>
            </a:pPr>
            <a:r>
              <a:rPr lang="ru-RU" sz="1890" kern="0" dirty="0">
                <a:solidFill>
                  <a:srgbClr val="000000"/>
                </a:solidFill>
              </a:rPr>
              <a:t>Устранение  негерметичности  эксплуатационной  колонны </a:t>
            </a:r>
          </a:p>
          <a:p>
            <a:pPr marL="927692" indent="-552631" defTabSz="955899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ü"/>
              <a:tabLst>
                <a:tab pos="932668" algn="l"/>
              </a:tabLst>
            </a:pPr>
            <a:r>
              <a:rPr lang="ru-RU" sz="1890" kern="0" dirty="0">
                <a:solidFill>
                  <a:srgbClr val="000000"/>
                </a:solidFill>
              </a:rPr>
              <a:t>Ликвидация межколонных проявлений (давлений)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35382" y="1105374"/>
            <a:ext cx="7740999" cy="11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92" tIns="47796" rIns="95592" bIns="4779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75061" indent="0" defTabSz="955899">
              <a:lnSpc>
                <a:spcPct val="150000"/>
              </a:lnSpc>
              <a:buNone/>
              <a:tabLst>
                <a:tab pos="932668" algn="l"/>
              </a:tabLst>
            </a:pPr>
            <a:r>
              <a:rPr lang="ru-RU" sz="1890" b="1" kern="0" dirty="0">
                <a:solidFill>
                  <a:srgbClr val="000000"/>
                </a:solidFill>
              </a:rPr>
              <a:t>Применяется для решения следующих задач в низких приемистостей  ( от 5м/</a:t>
            </a:r>
            <a:r>
              <a:rPr lang="ru-RU" sz="1890" b="1" kern="0" dirty="0" err="1">
                <a:solidFill>
                  <a:srgbClr val="000000"/>
                </a:solidFill>
              </a:rPr>
              <a:t>сут</a:t>
            </a:r>
            <a:r>
              <a:rPr lang="ru-RU" sz="1890" b="1" kern="0" dirty="0">
                <a:solidFill>
                  <a:srgbClr val="000000"/>
                </a:solidFill>
              </a:rPr>
              <a:t>.), до </a:t>
            </a:r>
            <a:r>
              <a:rPr lang="ru-RU" sz="1890" b="1" kern="0" dirty="0" smtClean="0">
                <a:solidFill>
                  <a:srgbClr val="000000"/>
                </a:solidFill>
              </a:rPr>
              <a:t>85 </a:t>
            </a:r>
            <a:r>
              <a:rPr lang="ru-RU" sz="1890" b="1" kern="0" dirty="0" err="1">
                <a:solidFill>
                  <a:srgbClr val="000000"/>
                </a:solidFill>
              </a:rPr>
              <a:t>гр.С</a:t>
            </a:r>
            <a:endParaRPr lang="ru-RU" sz="189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253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72980" y="6389372"/>
            <a:ext cx="9839490" cy="575073"/>
            <a:chOff x="238654" y="6085112"/>
            <a:chExt cx="8939296" cy="547688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238654" y="6098502"/>
              <a:ext cx="893929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1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42711" y="800250"/>
            <a:ext cx="8997400" cy="83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1" tIns="47772" rIns="95541" bIns="47772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5188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037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6556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0751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ru-RU" sz="2940" kern="0" dirty="0"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831831" y="1332198"/>
            <a:ext cx="8770574" cy="48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1" tIns="47772" rIns="95541" bIns="47772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None/>
              <a:defRPr sz="1400" i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9679" indent="-284498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37968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3pPr>
            <a:lvl4pPr marL="1593157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48345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03531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58719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13905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69095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indent="374858" algn="l" eaLnBrk="1" hangingPunct="1">
              <a:lnSpc>
                <a:spcPct val="150000"/>
              </a:lnSpc>
            </a:pPr>
            <a:r>
              <a:rPr lang="ru-RU" altLang="ru-RU" sz="1890" b="1" i="0" kern="0" dirty="0"/>
              <a:t>Реагент ПОС </a:t>
            </a:r>
            <a:r>
              <a:rPr lang="ru-RU" altLang="ru-RU" sz="1890" i="0" kern="0" dirty="0"/>
              <a:t>( ТУ 2458-001-65501351-2010  ) - представляет собой жидкость с вязкостью до 20 </a:t>
            </a:r>
            <a:r>
              <a:rPr lang="ru-RU" altLang="ru-RU" sz="1890" i="0" kern="0" dirty="0" err="1"/>
              <a:t>сПз</a:t>
            </a:r>
            <a:r>
              <a:rPr lang="ru-RU" altLang="ru-RU" sz="1890" i="0" kern="0" dirty="0"/>
              <a:t> плотностью не менее 1,15 г/см3; обладает высокой адгезией к поверхности металла и породы; после отверждения, устойчив к воздействию агрессивных сред (кислоты, щелочи ). </a:t>
            </a:r>
            <a:endParaRPr lang="ru-RU" altLang="ru-RU" sz="1890" b="1" i="0" kern="0" dirty="0"/>
          </a:p>
          <a:p>
            <a:pPr indent="374858" algn="l" eaLnBrk="1" hangingPunct="1">
              <a:lnSpc>
                <a:spcPct val="150000"/>
              </a:lnSpc>
            </a:pPr>
            <a:r>
              <a:rPr lang="ru-RU" altLang="ru-RU" sz="1890" b="1" i="0" kern="0" dirty="0"/>
              <a:t>Катализатор</a:t>
            </a:r>
            <a:r>
              <a:rPr lang="ru-RU" altLang="ru-RU" sz="1890" i="0" kern="0" dirty="0"/>
              <a:t> – представляет собой вязкую жидкость и применяется для проведения работ при температурах ниже 80 град. С</a:t>
            </a:r>
          </a:p>
          <a:p>
            <a:pPr marL="299885" indent="-299885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1890" i="0" kern="0" dirty="0"/>
              <a:t>Для определения компонентного и % состава тампонирующей композиции определяющим фактором служит температура в зоне ремонта.</a:t>
            </a:r>
          </a:p>
          <a:p>
            <a:pPr marL="299885" indent="-299885"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1890" i="0" kern="0" dirty="0"/>
              <a:t>Рабочая композиция материала ПОС с катализаторами готовится непосредственно на скважине перед обработкой.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ru-RU" altLang="ru-RU" sz="1470" kern="0" dirty="0">
              <a:solidFill>
                <a:schemeClr val="tx1"/>
              </a:solidFill>
            </a:endParaRPr>
          </a:p>
          <a:p>
            <a:pPr algn="l" eaLnBrk="1" hangingPunct="1"/>
            <a:endParaRPr lang="ru-RU" altLang="ru-RU" sz="1470" kern="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35677" y="424898"/>
            <a:ext cx="7816177" cy="753562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41" tIns="47772" rIns="95541" bIns="47772" anchor="ctr"/>
          <a:lstStyle/>
          <a:p>
            <a:pPr algn="ctr" eaLnBrk="1" hangingPunct="1">
              <a:defRPr/>
            </a:pPr>
            <a:r>
              <a:rPr lang="ru-RU" altLang="ru-RU" sz="2940" b="1" kern="0" dirty="0">
                <a:solidFill>
                  <a:schemeClr val="tx2"/>
                </a:solidFill>
                <a:cs typeface="Times New Roman" panose="02020603050405020304" pitchFamily="18" charset="0"/>
              </a:rPr>
              <a:t>Компоненты полимерной системы ПОС</a:t>
            </a:r>
            <a:endParaRPr lang="ru-RU" sz="2940" b="1" kern="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72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1988997" y="273680"/>
            <a:ext cx="6676487" cy="340012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77" tIns="47790" rIns="95577" bIns="477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Результаты РИР по ликвидации </a:t>
            </a:r>
            <a:r>
              <a:rPr lang="ru-RU" b="1" dirty="0" err="1" smtClean="0">
                <a:solidFill>
                  <a:schemeClr val="accent5">
                    <a:lumMod val="10000"/>
                  </a:schemeClr>
                </a:solidFill>
              </a:rPr>
              <a:t>заколонных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 перетоков: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42713" y="6389376"/>
            <a:ext cx="9086517" cy="575073"/>
            <a:chOff x="238654" y="6085112"/>
            <a:chExt cx="8653826" cy="547688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73867" y="1029765"/>
          <a:ext cx="8843465" cy="3931639"/>
        </p:xfrm>
        <a:graphic>
          <a:graphicData uri="http://schemas.openxmlformats.org/drawingml/2006/table">
            <a:tbl>
              <a:tblPr/>
              <a:tblGrid>
                <a:gridCol w="464747"/>
                <a:gridCol w="1102114"/>
                <a:gridCol w="746915"/>
                <a:gridCol w="468066"/>
                <a:gridCol w="746915"/>
                <a:gridCol w="1102114"/>
                <a:gridCol w="468066"/>
                <a:gridCol w="468066"/>
                <a:gridCol w="468066"/>
                <a:gridCol w="468066"/>
                <a:gridCol w="468066"/>
                <a:gridCol w="468066"/>
                <a:gridCol w="468066"/>
                <a:gridCol w="468066"/>
                <a:gridCol w="468066"/>
              </a:tblGrid>
              <a:tr h="3071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скв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Месторождение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Дата проведения работ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Вид работ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Инт. ЗКЦ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Интервал перфорации,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(м)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Режим до ремонта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Режим после ремонта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Прирост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н, т/сут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ж, м3/сут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Обв, %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н, т/сут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ж, м3/сут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Обв, %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н, т/сут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ж, м3/сут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Обв, %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60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356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16.02.17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ЛЗКЦ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 гл. 2084м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2006-2012 О2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Пьезометр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5,6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49,0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5,6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49,0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14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19.11.15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ЛЗКЦ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 гл. 1835м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1820-1821,5 А4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1833-1835 СО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1,7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60,0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18,7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-41,3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0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978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27.04.16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ЛЗКЦ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 гл. 1725м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1677-1686 А3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1715-1722 А4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96,3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7,6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89,0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-23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-7,3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91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21.04.17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ЛЗКЦ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 гл. 2113м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2037-2045 С1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2048-2062 С1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2106,5-2104,5 С1а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96,3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93,8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-39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-2,5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0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10.09.15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ЛЗКЦ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 гл. 1685м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1665-1668 Б2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1674-1678 Т1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4,6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92,3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7,8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86,2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3,3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-6,1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0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3717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04.11.14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ЛЗКЦ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 гл. 3186м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3198-3205 А4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92,0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8,1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66,0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10001" marR="10001" marT="100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-26,0</a:t>
                      </a:r>
                    </a:p>
                  </a:txBody>
                  <a:tcPr marL="10001" marR="10001" marT="10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0045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1988997" y="273680"/>
            <a:ext cx="6676487" cy="340012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77" tIns="47790" rIns="95577" bIns="477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Результаты РИР по ликвидации </a:t>
            </a:r>
            <a:r>
              <a:rPr lang="ru-RU" b="1" dirty="0" err="1" smtClean="0">
                <a:solidFill>
                  <a:schemeClr val="accent5">
                    <a:lumMod val="10000"/>
                  </a:schemeClr>
                </a:solidFill>
              </a:rPr>
              <a:t>заколонных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 перетоков: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15929" y="6389378"/>
            <a:ext cx="9796541" cy="579450"/>
            <a:chOff x="277958" y="6085112"/>
            <a:chExt cx="8965242" cy="551857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77958" y="6102671"/>
              <a:ext cx="8965242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79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</a:p>
          </p:txBody>
        </p:sp>
      </p:grpSp>
      <p:pic>
        <p:nvPicPr>
          <p:cNvPr id="1029" name="Picture 5" descr="C:\Users\maulyashev\Desktop\Для презы ГИС по ЗКЦ\356 ГИС до РИР\Page_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79" y="956975"/>
            <a:ext cx="3686654" cy="54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ulyashev\Desktop\Для презы ГИС по ЗКЦ\356 ГИС после РИР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43" y="1014844"/>
            <a:ext cx="3583880" cy="53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7795" y="640178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ГИС до РИР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08199" y="640178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ГИС после РИР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76233" y="834077"/>
            <a:ext cx="217744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0" dirty="0" err="1">
                <a:solidFill>
                  <a:schemeClr val="accent5">
                    <a:lumMod val="10000"/>
                  </a:schemeClr>
                </a:solidFill>
              </a:rPr>
              <a:t>Скв</a:t>
            </a:r>
            <a:r>
              <a:rPr lang="ru-RU" sz="1470" dirty="0">
                <a:solidFill>
                  <a:schemeClr val="accent5">
                    <a:lumMod val="10000"/>
                  </a:schemeClr>
                </a:solidFill>
              </a:rPr>
              <a:t>. № 356: </a:t>
            </a:r>
          </a:p>
          <a:p>
            <a:r>
              <a:rPr lang="ru-RU" sz="1470" dirty="0">
                <a:solidFill>
                  <a:schemeClr val="accent5">
                    <a:lumMod val="10000"/>
                  </a:schemeClr>
                </a:solidFill>
              </a:rPr>
              <a:t>ЛЗКЦ с гл. 2084м, через существующий интервал перфорации.</a:t>
            </a:r>
          </a:p>
        </p:txBody>
      </p:sp>
    </p:spTree>
    <p:extLst>
      <p:ext uri="{BB962C8B-B14F-4D97-AF65-F5344CB8AC3E}">
        <p14:creationId xmlns:p14="http://schemas.microsoft.com/office/powerpoint/2010/main" val="28882113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42713" y="6389376"/>
            <a:ext cx="9086517" cy="575073"/>
            <a:chOff x="238654" y="6085112"/>
            <a:chExt cx="8653826" cy="547688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</a:p>
          </p:txBody>
        </p:sp>
      </p:grpSp>
      <p:pic>
        <p:nvPicPr>
          <p:cNvPr id="1026" name="Picture 2" descr="C:\Users\maulyashev\Desktop\Для презы ГИС по ЗКЦ\356 ГИС до РИ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13" y="958996"/>
            <a:ext cx="3402378" cy="54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ulyashev\Desktop\Для презы ГИС по ЗКЦ\356 ГИС после РИ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71" y="958993"/>
            <a:ext cx="3031091" cy="53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1988997" y="273680"/>
            <a:ext cx="6676487" cy="340012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77" tIns="47790" rIns="95577" bIns="477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Результаты РИР по ликвидации </a:t>
            </a:r>
            <a:r>
              <a:rPr lang="ru-RU" b="1" dirty="0" err="1" smtClean="0">
                <a:solidFill>
                  <a:schemeClr val="accent5">
                    <a:lumMod val="10000"/>
                  </a:schemeClr>
                </a:solidFill>
              </a:rPr>
              <a:t>заколонных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 перетоков: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7901" y="627045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ГИС до РИР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44454" y="623424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ГИС после РИР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36641" y="592973"/>
            <a:ext cx="1320916" cy="350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 err="1">
                <a:solidFill>
                  <a:schemeClr val="accent5">
                    <a:lumMod val="10000"/>
                  </a:schemeClr>
                </a:solidFill>
              </a:rPr>
              <a:t>Скв</a:t>
            </a:r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. № 356</a:t>
            </a:r>
          </a:p>
        </p:txBody>
      </p:sp>
    </p:spTree>
    <p:extLst>
      <p:ext uri="{BB962C8B-B14F-4D97-AF65-F5344CB8AC3E}">
        <p14:creationId xmlns:p14="http://schemas.microsoft.com/office/powerpoint/2010/main" val="26127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1988997" y="273680"/>
            <a:ext cx="6676487" cy="340012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77" tIns="47790" rIns="95577" bIns="477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Результаты РИР по ликвидации </a:t>
            </a:r>
            <a:r>
              <a:rPr lang="ru-RU" b="1" dirty="0" err="1" smtClean="0">
                <a:solidFill>
                  <a:schemeClr val="accent5">
                    <a:lumMod val="10000"/>
                  </a:schemeClr>
                </a:solidFill>
              </a:rPr>
              <a:t>заколонных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 перетоков: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42713" y="6389376"/>
            <a:ext cx="9086517" cy="575073"/>
            <a:chOff x="238654" y="6085112"/>
            <a:chExt cx="8653826" cy="547688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49946" y="1085501"/>
            <a:ext cx="2452514" cy="99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0" dirty="0" err="1">
                <a:solidFill>
                  <a:schemeClr val="accent5">
                    <a:lumMod val="10000"/>
                  </a:schemeClr>
                </a:solidFill>
              </a:rPr>
              <a:t>Скв</a:t>
            </a:r>
            <a:r>
              <a:rPr lang="ru-RU" sz="1470" dirty="0">
                <a:solidFill>
                  <a:schemeClr val="accent5">
                    <a:lumMod val="10000"/>
                  </a:schemeClr>
                </a:solidFill>
              </a:rPr>
              <a:t>. № 3717: </a:t>
            </a:r>
          </a:p>
          <a:p>
            <a:r>
              <a:rPr lang="ru-RU" sz="1470" dirty="0">
                <a:solidFill>
                  <a:schemeClr val="accent5">
                    <a:lumMod val="10000"/>
                  </a:schemeClr>
                </a:solidFill>
              </a:rPr>
              <a:t>ЛЗКЦ с гл. 3186м, через спец. отверстия на гл. 3186-3187м.</a:t>
            </a:r>
          </a:p>
        </p:txBody>
      </p:sp>
      <p:pic>
        <p:nvPicPr>
          <p:cNvPr id="1026" name="Picture 2" descr="C:\Users\maulyashev\Desktop\Для презы ГИС по ЗКЦ\3717 Лебяжка\3717 до РИР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5" y="1094324"/>
            <a:ext cx="3206746" cy="53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ulyashev\Desktop\Для презы ГИС по ЗКЦ\3717 Лебяжка\3717 после РИР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30" y="1094326"/>
            <a:ext cx="3210656" cy="528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23103" y="697703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ГИС до РИР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10239" y="697703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ГИС после РИР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8924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1988997" y="273680"/>
            <a:ext cx="6676487" cy="340012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77" tIns="47790" rIns="95577" bIns="477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Результаты РИР по ликвидации </a:t>
            </a:r>
            <a:r>
              <a:rPr lang="ru-RU" b="1" dirty="0" err="1" smtClean="0">
                <a:solidFill>
                  <a:schemeClr val="accent5">
                    <a:lumMod val="10000"/>
                  </a:schemeClr>
                </a:solidFill>
              </a:rPr>
              <a:t>заколонных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 перетоков: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42713" y="6389376"/>
            <a:ext cx="9086517" cy="575073"/>
            <a:chOff x="238654" y="6085112"/>
            <a:chExt cx="8653826" cy="547688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55523" y="609018"/>
            <a:ext cx="4460896" cy="54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0" dirty="0" err="1">
                <a:solidFill>
                  <a:schemeClr val="accent5">
                    <a:lumMod val="10000"/>
                  </a:schemeClr>
                </a:solidFill>
              </a:rPr>
              <a:t>Скв</a:t>
            </a:r>
            <a:r>
              <a:rPr lang="ru-RU" sz="1470" dirty="0">
                <a:solidFill>
                  <a:schemeClr val="accent5">
                    <a:lumMod val="10000"/>
                  </a:schemeClr>
                </a:solidFill>
              </a:rPr>
              <a:t>. № 978: ЛЗКЦ с гл. 1725м, через существующий интервал перфорации.</a:t>
            </a:r>
          </a:p>
        </p:txBody>
      </p:sp>
      <p:pic>
        <p:nvPicPr>
          <p:cNvPr id="3074" name="Picture 2" descr="C:\Users\maulyashev\Desktop\Для презы ГИС по ЗКЦ\978 Кулешовка\ГИС до\978_zakl_sv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0" y="1105372"/>
            <a:ext cx="3843576" cy="53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ulyashev\Desktop\Для презы ГИС по ЗКЦ\978 Кулешовка\ГИС после\978_Svab_z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39" y="1160132"/>
            <a:ext cx="3724262" cy="53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23103" y="697703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ГИС до РИР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03987" y="689807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ГИС после РИР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2143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1988997" y="273680"/>
            <a:ext cx="6676487" cy="340012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77" tIns="47790" rIns="95577" bIns="477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Результаты РИР по ликвидации </a:t>
            </a:r>
            <a:r>
              <a:rPr lang="ru-RU" b="1" dirty="0" err="1" smtClean="0">
                <a:solidFill>
                  <a:schemeClr val="accent5">
                    <a:lumMod val="10000"/>
                  </a:schemeClr>
                </a:solidFill>
              </a:rPr>
              <a:t>заколонных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 перетоков: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42713" y="6389376"/>
            <a:ext cx="9086517" cy="575073"/>
            <a:chOff x="238654" y="6085112"/>
            <a:chExt cx="8653826" cy="547688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681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</a:p>
          </p:txBody>
        </p:sp>
      </p:grpSp>
      <p:pic>
        <p:nvPicPr>
          <p:cNvPr id="4098" name="Picture 2" descr="C:\Users\maulyashev\Desktop\Для презы ГИС по ЗКЦ\978 Кулешовка\ГИС до\978_svab20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96" y="937357"/>
            <a:ext cx="3477986" cy="54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ulyashev\Desktop\Для презы ГИС по ЗКЦ\978 Кулешовка\ГИС после\978_Svab20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7592" y="989265"/>
            <a:ext cx="3443471" cy="54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39130" y="58683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ГИС до РИР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62266" y="58683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80" dirty="0">
                <a:solidFill>
                  <a:schemeClr val="accent5">
                    <a:lumMod val="10000"/>
                  </a:schemeClr>
                </a:solidFill>
              </a:rPr>
              <a:t>ГИС после РИР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55523" y="609017"/>
            <a:ext cx="4460896" cy="31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0" dirty="0" err="1">
                <a:solidFill>
                  <a:schemeClr val="accent5">
                    <a:lumMod val="10000"/>
                  </a:schemeClr>
                </a:solidFill>
              </a:rPr>
              <a:t>Скв</a:t>
            </a:r>
            <a:r>
              <a:rPr lang="ru-RU" sz="1470" dirty="0">
                <a:solidFill>
                  <a:schemeClr val="accent5">
                    <a:lumMod val="10000"/>
                  </a:schemeClr>
                </a:solidFill>
              </a:rPr>
              <a:t>. № 978.</a:t>
            </a:r>
          </a:p>
        </p:txBody>
      </p:sp>
    </p:spTree>
    <p:extLst>
      <p:ext uri="{BB962C8B-B14F-4D97-AF65-F5344CB8AC3E}">
        <p14:creationId xmlns:p14="http://schemas.microsoft.com/office/powerpoint/2010/main" val="3744377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3" y="448667"/>
            <a:ext cx="2172231" cy="6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48267" y="424900"/>
            <a:ext cx="2008289" cy="6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88" tIns="50094" rIns="100188" bIns="50094" anchor="ctr"/>
          <a:lstStyle/>
          <a:p>
            <a:pPr eaLnBrk="0" hangingPunct="0"/>
            <a:r>
              <a:rPr lang="en-US" sz="3565" b="1" dirty="0">
                <a:solidFill>
                  <a:schemeClr val="tx2"/>
                </a:solidFill>
                <a:latin typeface="+mn-lt"/>
              </a:rPr>
              <a:t>SPRUT</a:t>
            </a:r>
            <a:endParaRPr lang="ru-RU" sz="3565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59820" y="6389375"/>
            <a:ext cx="9851165" cy="579031"/>
            <a:chOff x="238654" y="6085112"/>
            <a:chExt cx="8653826" cy="551457"/>
          </a:xfrm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0" name="Picture 2" descr="sticker gtk-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40" y="6085112"/>
              <a:ext cx="7776864" cy="55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7" y="1332198"/>
            <a:ext cx="9557966" cy="48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88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68" y="3480338"/>
            <a:ext cx="4040498" cy="75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4" y="3490390"/>
            <a:ext cx="4040498" cy="75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49" y="273688"/>
            <a:ext cx="4993162" cy="60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555122" y="972123"/>
            <a:ext cx="3442424" cy="933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191" tIns="50595" rIns="101191" bIns="50595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Головной офис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ООО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«НТЦ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ГЕОТЕХНОКИН»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г.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Москва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2225" y="2012673"/>
            <a:ext cx="4740451" cy="6561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191" tIns="50595" rIns="101191" bIns="5059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n-lt"/>
              </a:rPr>
              <a:t>Филиал ООО «НТЦ ГЕОТЕХНОКИН»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+mn-lt"/>
              </a:rPr>
              <a:t>г. Нижневартовск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65076" y="2012673"/>
            <a:ext cx="4918196" cy="6561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191" tIns="50595" rIns="101191" bIns="5059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n-lt"/>
              </a:rPr>
              <a:t>Филиал ООО «НТЦ ГЕОТЕХНОКИН»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+mn-lt"/>
              </a:rPr>
              <a:t>г. Бузулук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ltGray">
          <a:xfrm>
            <a:off x="2681580" y="198090"/>
            <a:ext cx="5278662" cy="6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138" tIns="50569" rIns="101138" bIns="50569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</a:rPr>
              <a:t>Структура Компании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2125096" y="1407825"/>
            <a:ext cx="1167030" cy="52925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191" tIns="50595" rIns="101191" bIns="50595"/>
          <a:lstStyle/>
          <a:p>
            <a:endParaRPr lang="ru-RU" dirty="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7293371" y="1407825"/>
            <a:ext cx="1333748" cy="52925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191" tIns="50595" rIns="101191" bIns="50595"/>
          <a:lstStyle/>
          <a:p>
            <a:endParaRPr lang="ru-RU" dirty="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ltGray">
          <a:xfrm>
            <a:off x="374529" y="3544862"/>
            <a:ext cx="4292414" cy="65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191" tIns="50595" rIns="101191" bIns="50595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chemeClr val="tx2"/>
                </a:solidFill>
                <a:latin typeface="+mn-lt"/>
              </a:rPr>
              <a:t>Наши Заказчики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6" y="4434085"/>
            <a:ext cx="1931630" cy="527345"/>
          </a:xfrm>
          <a:prstGeom prst="rect">
            <a:avLst/>
          </a:prstGeom>
          <a:noFill/>
          <a:ln w="1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0" descr="logo Газромнеф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9" y="5085370"/>
            <a:ext cx="1923043" cy="48091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95" y="4434070"/>
            <a:ext cx="1813689" cy="521082"/>
          </a:xfrm>
          <a:prstGeom prst="rect">
            <a:avLst/>
          </a:prstGeom>
          <a:noFill/>
          <a:ln w="1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Documents and Settings\Admin\Рабочий стол\logo-lukiol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7" y="5711566"/>
            <a:ext cx="1947653" cy="4595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277523" y="4167935"/>
            <a:ext cx="4880141" cy="213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636" tIns="50818" rIns="101636" bIns="50818" anchor="ctr">
            <a:spAutoFit/>
          </a:bodyPr>
          <a:lstStyle/>
          <a:p>
            <a:pPr marL="599932" indent="-497591">
              <a:buClr>
                <a:srgbClr val="993300"/>
              </a:buClr>
              <a:buFont typeface="Wingdings" pitchFamily="2" charset="2"/>
              <a:buChar char="Ø"/>
              <a:tabLst>
                <a:tab pos="70051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Уфимский Государственный Нефтяной Технический Университет</a:t>
            </a:r>
          </a:p>
          <a:p>
            <a:pPr marL="599932" indent="-497591">
              <a:buClr>
                <a:srgbClr val="993300"/>
              </a:buClr>
              <a:buFont typeface="Wingdings" pitchFamily="2" charset="2"/>
              <a:buChar char="Ø"/>
              <a:tabLst>
                <a:tab pos="70051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ВНИИА им. Духова</a:t>
            </a:r>
          </a:p>
          <a:p>
            <a:pPr marL="599932" indent="-497591">
              <a:buClr>
                <a:srgbClr val="993300"/>
              </a:buClr>
              <a:buFont typeface="Wingdings" pitchFamily="2" charset="2"/>
              <a:buChar char="Ø"/>
              <a:tabLst>
                <a:tab pos="70051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ОАО «ВНИГИС» </a:t>
            </a:r>
          </a:p>
          <a:p>
            <a:pPr marL="599932" indent="-497591">
              <a:buClr>
                <a:srgbClr val="993300"/>
              </a:buClr>
              <a:buFont typeface="Wingdings" pitchFamily="2" charset="2"/>
              <a:buChar char="Ø"/>
              <a:tabLst>
                <a:tab pos="70051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ЗАО «ХИМЕКО-ГАНГ»  при РГУНГ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им.И.М.Губкина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599932" indent="-497591">
              <a:buClr>
                <a:srgbClr val="993300"/>
              </a:buClr>
              <a:buFont typeface="Wingdings" pitchFamily="2" charset="2"/>
              <a:buChar char="Ø"/>
              <a:tabLst>
                <a:tab pos="70051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ОАО НПФ «Геофизика»</a:t>
            </a:r>
          </a:p>
          <a:p>
            <a:pPr marL="599932" indent="-497591">
              <a:buClr>
                <a:srgbClr val="993300"/>
              </a:buClr>
              <a:buFont typeface="Wingdings" pitchFamily="2" charset="2"/>
              <a:buChar char="Ø"/>
              <a:tabLst>
                <a:tab pos="70051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ОАО «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Тверьгеофизика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»</a:t>
            </a:r>
          </a:p>
          <a:p>
            <a:pPr marL="599932" indent="-497591">
              <a:buClr>
                <a:srgbClr val="993300"/>
              </a:buClr>
              <a:buFont typeface="Wingdings" pitchFamily="2" charset="2"/>
              <a:buChar char="Ø"/>
              <a:tabLst>
                <a:tab pos="70051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ОАО «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ВНИИнефть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» им. академика А.П. Крылова</a:t>
            </a:r>
          </a:p>
          <a:p>
            <a:pPr marL="599932" indent="-497591">
              <a:buClr>
                <a:srgbClr val="993300"/>
              </a:buClr>
              <a:buFont typeface="Wingdings" pitchFamily="2" charset="2"/>
              <a:buChar char="Ø"/>
              <a:tabLst>
                <a:tab pos="70051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ОАО «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Внипивзрывгеофизика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»</a:t>
            </a:r>
          </a:p>
          <a:p>
            <a:pPr marL="599932" indent="-497591">
              <a:buClr>
                <a:srgbClr val="993300"/>
              </a:buClr>
              <a:buFont typeface="Wingdings" pitchFamily="2" charset="2"/>
              <a:buChar char="Ø"/>
              <a:tabLst>
                <a:tab pos="70051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ГК «МИРРИКО»</a:t>
            </a:r>
          </a:p>
          <a:p>
            <a:pPr marL="599932" indent="-497591">
              <a:buClr>
                <a:srgbClr val="993300"/>
              </a:buClr>
              <a:buFont typeface="Wingdings" pitchFamily="2" charset="2"/>
              <a:buChar char="Ø"/>
              <a:tabLst>
                <a:tab pos="700510" algn="l"/>
              </a:tabLst>
            </a:pPr>
            <a:r>
              <a:rPr lang="en-US" sz="1200" b="1" dirty="0">
                <a:solidFill>
                  <a:schemeClr val="tx2"/>
                </a:solidFill>
                <a:latin typeface="+mn-lt"/>
              </a:rPr>
              <a:t>Chevron Phillips Chemical Company LP</a:t>
            </a:r>
            <a:endParaRPr lang="ru-RU" sz="12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ltGray">
          <a:xfrm>
            <a:off x="5542803" y="3558872"/>
            <a:ext cx="4292414" cy="65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191" tIns="50595" rIns="101191" bIns="50595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chemeClr val="tx2"/>
                </a:solidFill>
                <a:latin typeface="+mn-lt"/>
              </a:rPr>
              <a:t>Сотрудничество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42" y="5085365"/>
            <a:ext cx="1831320" cy="53006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94" y="5690986"/>
            <a:ext cx="2646363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791953" y="2768763"/>
            <a:ext cx="4918196" cy="6561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191" tIns="50595" rIns="101191" bIns="5059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Geotechnokin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d.o.o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.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»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Novi Sad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5186257" y="1923249"/>
            <a:ext cx="32405" cy="84552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191" tIns="50595" rIns="101191" bIns="50595"/>
          <a:lstStyle/>
          <a:p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76275" y="6389389"/>
            <a:ext cx="10018006" cy="584775"/>
            <a:chOff x="238654" y="6085112"/>
            <a:chExt cx="8653826" cy="556929"/>
          </a:xfrm>
        </p:grpSpPr>
        <p:sp>
          <p:nvSpPr>
            <p:cNvPr id="32" name="Скругленный прямоугольник 31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3" name="Picture 2" descr="sticker gtk-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716440" y="6085112"/>
              <a:ext cx="7776864" cy="556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</a:t>
              </a:r>
              <a:r>
                <a:rPr lang="ru-RU" sz="900" b="1" dirty="0" smtClean="0">
                  <a:solidFill>
                    <a:srgbClr val="000000"/>
                  </a:solidFill>
                  <a:latin typeface="+mn-lt"/>
                  <a:cs typeface="Arial" charset="0"/>
                </a:rPr>
                <a:t>2017 Холдинг  </a:t>
              </a: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ООО «НТЦ ГЕОТЕХНОКИН»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188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 bwMode="auto">
          <a:xfrm>
            <a:off x="1130487" y="313250"/>
            <a:ext cx="8289830" cy="632508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41" tIns="47772" rIns="95541" bIns="47772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42713" y="6389372"/>
            <a:ext cx="9086517" cy="575073"/>
            <a:chOff x="238654" y="6085112"/>
            <a:chExt cx="8653826" cy="547688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1" name="Picture 2" descr="sticker gtk-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9" name="Рисунок 8" descr="C:\Users\mmufa\AppData\Local\Microsoft\Windows\INetCache\Content.Word\Sprut_H_NTF_2_75g_-_proppant_20_40.jpg"/>
          <p:cNvPicPr/>
          <p:nvPr/>
        </p:nvPicPr>
        <p:blipFill>
          <a:blip r:embed="rId4" cstate="print"/>
          <a:srcRect l="21507" t="9662" r="28322" b="18727"/>
          <a:stretch>
            <a:fillRect/>
          </a:stretch>
        </p:blipFill>
        <p:spPr bwMode="auto">
          <a:xfrm>
            <a:off x="3506464" y="4263454"/>
            <a:ext cx="1890210" cy="16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mmufa\AppData\Local\Microsoft\Windows\INetCache\Content.Word\Maykrodap_11SR_-_proppant_20_40_2.jpg"/>
          <p:cNvPicPr/>
          <p:nvPr/>
        </p:nvPicPr>
        <p:blipFill>
          <a:blip r:embed="rId5" cstate="print"/>
          <a:srcRect l="8537" t="5560" r="24333" b="10574"/>
          <a:stretch>
            <a:fillRect/>
          </a:stretch>
        </p:blipFill>
        <p:spPr bwMode="auto">
          <a:xfrm>
            <a:off x="7332157" y="4263446"/>
            <a:ext cx="1890210" cy="15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mmufa\AppData\Local\Microsoft\Windows\INetCache\Content.Word\Sprut_L_-_proppant_20_40.jpg"/>
          <p:cNvPicPr/>
          <p:nvPr/>
        </p:nvPicPr>
        <p:blipFill>
          <a:blip r:embed="rId6" cstate="print"/>
          <a:srcRect l="8981" r="25392" b="19562"/>
          <a:stretch>
            <a:fillRect/>
          </a:stretch>
        </p:blipFill>
        <p:spPr bwMode="auto">
          <a:xfrm>
            <a:off x="1570751" y="4263446"/>
            <a:ext cx="1935713" cy="158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mmufa\AppData\Local\Microsoft\Windows\INetCache\Content.Word\PTsT-I-G_-_proppant_16_20_2.jpg"/>
          <p:cNvPicPr/>
          <p:nvPr/>
        </p:nvPicPr>
        <p:blipFill>
          <a:blip r:embed="rId7" cstate="print"/>
          <a:srcRect l="13142" r="18370" b="10271"/>
          <a:stretch>
            <a:fillRect/>
          </a:stretch>
        </p:blipFill>
        <p:spPr bwMode="auto">
          <a:xfrm>
            <a:off x="5375905" y="4263446"/>
            <a:ext cx="1935712" cy="15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14515" y="313241"/>
            <a:ext cx="7907852" cy="549330"/>
          </a:xfrm>
          <a:prstGeom prst="rect">
            <a:avLst/>
          </a:prstGeom>
        </p:spPr>
        <p:txBody>
          <a:bodyPr wrap="square" lIns="95963" tIns="47981" rIns="95963" bIns="47981">
            <a:spAutoFit/>
          </a:bodyPr>
          <a:lstStyle/>
          <a:p>
            <a:pPr algn="ctr"/>
            <a:r>
              <a:rPr lang="ru-RU" sz="294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Проникающая способность в пористую среду</a:t>
            </a:r>
            <a:endParaRPr lang="ru-RU" sz="294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7601" y="935267"/>
            <a:ext cx="8939291" cy="3388234"/>
          </a:xfrm>
          <a:prstGeom prst="rect">
            <a:avLst/>
          </a:prstGeom>
        </p:spPr>
        <p:txBody>
          <a:bodyPr wrap="square" lIns="95963" tIns="47981" rIns="95963" bIns="47981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В фильтрационный стакан прибора засыпали песок или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проппант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моделирующие пористую среду. Засыпка песка имела проницаемость по газу 1,5 Д, засыпка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проппанта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фракции 20/40 и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проппанта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фракции 16/20 – расчетную проницаемость 80 и 183 Д. В качестве 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тампонажных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составов сравнения использовали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микроцемент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Mikrodup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SR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(в/ц=1,0) и цемент ПЦТ-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(в/ц=0,44).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Состав независимо от модификации обладает низкой начальной вязкостью, соответственно составы имеют более высокую по сравнению с цементным раствором проникающую способность, сравнимую с таковой для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микроцементного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раствора, регулируемым удельным весом от 1,30 до 1,90 г/см</a:t>
            </a:r>
            <a:r>
              <a:rPr lang="ru-RU" baseline="30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контролируемым временем начала отверждения, высокой адгезией к металлу и горной породе, увеличенными прочностными характеристиками.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2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07446" y="349297"/>
            <a:ext cx="5258137" cy="83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1" tIns="47772" rIns="95541" bIns="47772" anchor="ctr"/>
          <a:lstStyle/>
          <a:p>
            <a:pPr>
              <a:defRPr/>
            </a:pPr>
            <a:endParaRPr lang="ru-RU" sz="336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42713" y="6389372"/>
            <a:ext cx="9086517" cy="575073"/>
            <a:chOff x="238654" y="6085112"/>
            <a:chExt cx="8653826" cy="547688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9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2" name="Объект 2"/>
          <p:cNvSpPr txBox="1">
            <a:spLocks/>
          </p:cNvSpPr>
          <p:nvPr/>
        </p:nvSpPr>
        <p:spPr bwMode="auto">
          <a:xfrm>
            <a:off x="907446" y="1284832"/>
            <a:ext cx="9025362" cy="16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1" tIns="47772" rIns="95541" bIns="47772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None/>
              <a:defRPr sz="1400" i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9679" indent="-284498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37968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3pPr>
            <a:lvl4pPr marL="1593157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48345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03531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58719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13905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69095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2400" i="0" kern="0" dirty="0"/>
              <a:t>Состав позволяет решать задачи ликвидации негерметичности э/колонны, изоляции отдельных интервалов при переходе на нижележащие объекты, а также временной изоляции интервала перфорации с целью снижения приемистости и сохранения </a:t>
            </a:r>
            <a:r>
              <a:rPr lang="ru-RU" sz="2400" i="0" kern="0" dirty="0" err="1"/>
              <a:t>коллекторских</a:t>
            </a:r>
            <a:r>
              <a:rPr lang="ru-RU" sz="2400" i="0" kern="0" dirty="0"/>
              <a:t> свойств.</a:t>
            </a:r>
          </a:p>
          <a:p>
            <a:pPr algn="l"/>
            <a:endParaRPr lang="ru-RU" sz="1995" i="0" kern="0" dirty="0"/>
          </a:p>
        </p:txBody>
      </p:sp>
    </p:spTree>
    <p:extLst>
      <p:ext uri="{BB962C8B-B14F-4D97-AF65-F5344CB8AC3E}">
        <p14:creationId xmlns:p14="http://schemas.microsoft.com/office/powerpoint/2010/main" val="32874326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4" y="448667"/>
            <a:ext cx="9142945" cy="6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03712" y="321737"/>
            <a:ext cx="9120422" cy="85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88" tIns="50094" rIns="100188" bIns="50094" anchor="ctr"/>
          <a:lstStyle/>
          <a:p>
            <a:pPr eaLnBrk="0" hangingPunct="0"/>
            <a:r>
              <a:rPr lang="ru-RU" sz="2773" b="1" dirty="0">
                <a:solidFill>
                  <a:schemeClr val="tx2"/>
                </a:solidFill>
                <a:latin typeface="+mn-lt"/>
              </a:rPr>
              <a:t>Итоги работ по тампонажному составу «</a:t>
            </a:r>
            <a:r>
              <a:rPr lang="en-US" sz="2773" b="1" dirty="0">
                <a:solidFill>
                  <a:schemeClr val="tx2"/>
                </a:solidFill>
                <a:latin typeface="+mn-lt"/>
              </a:rPr>
              <a:t>SPRUT</a:t>
            </a:r>
            <a:r>
              <a:rPr lang="ru-RU" sz="2773" b="1" dirty="0">
                <a:solidFill>
                  <a:schemeClr val="tx2"/>
                </a:solidFill>
                <a:latin typeface="+mn-lt"/>
              </a:rPr>
              <a:t>».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59820" y="6389375"/>
            <a:ext cx="9851165" cy="579031"/>
            <a:chOff x="238654" y="6085112"/>
            <a:chExt cx="8653826" cy="551457"/>
          </a:xfrm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0" name="Picture 2" descr="sticker gtk-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716440" y="6085112"/>
              <a:ext cx="7776864" cy="55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65209" y="1318834"/>
          <a:ext cx="8741895" cy="4973858"/>
        </p:xfrm>
        <a:graphic>
          <a:graphicData uri="http://schemas.openxmlformats.org/drawingml/2006/table">
            <a:tbl>
              <a:tblPr/>
              <a:tblGrid>
                <a:gridCol w="330756"/>
                <a:gridCol w="396908"/>
                <a:gridCol w="1098112"/>
                <a:gridCol w="744202"/>
                <a:gridCol w="744202"/>
                <a:gridCol w="1098112"/>
                <a:gridCol w="1098112"/>
                <a:gridCol w="1098112"/>
                <a:gridCol w="2133379"/>
              </a:tblGrid>
              <a:tr h="488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п/п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№ скв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Месторождение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Дата проведения работ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Вид работ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Интервал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не герметичности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(м)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Интервал перфорации/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изоляции,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(м)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Результат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Краткий отчет по КРС после РИР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6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52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08-09.02.16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ЛНЭК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2523,6-2525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3050-3053 IX K1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Эффективно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ЦМ 2500м. РЦМ 2500-2527м. Опр. ЭК Р-110атм (+). Снижение уровня (+).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17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28.02.16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ЛНЭК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2642-2645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2647-2649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3050-3053 IX K1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Эффективно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ЦМ 2610м. РЦМ 2610-2650м. Опр. ЭК Р-110атм (+). Снижение уровня (+). Нормализация забоя 3060м. Спуск ЭЦН.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17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26.02.16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ЛНЭК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2535-2546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2535-2546 I K2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Эффективно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ЦМ 2502м. РЦМ 2502-2547м. Опр. ЭК Р-100атм (+). Снижение уровня (+). Нормализация забоя 2781м. ПРВ 2770-2760м. Спуск ЭЦН.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17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09.03.16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ЛНЭК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 гл. 3092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3555-3579 J1 VII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Эффективно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ЦМ 3001м. РЦМ 3001-3013м. Опр. ЭК Р-100атм (+). Снижение уровня (+). Нормализация забоя 3596,2м. Спуск к/среза, прихват НКТ. ЛАР продолжается.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17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14.03.16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ЛНЭК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3337-3338,5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3396-3399 VII J</a:t>
                      </a:r>
                      <a:b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3404-3406 VII J</a:t>
                      </a:r>
                      <a:b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3408-3410 VII J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Эффективно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ЦМ 3303м. РЦМ 3303-3347м. Опр. ЭК Р-120атм (+). Снижение уровня (+). Нормализация забоя 3418м. Спуск ЭЦН.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17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16.03.16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ЛНЭК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3061-3072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3055-3057 К1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3064-3068 К1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3236-3244 J2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3417-3421 J1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Эффективно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ЦМ 3033м. РЦМ 3033-3072м. Опр. ЭК Р-95атм (+). Снижение уровня (+). Нормализация забоя 3283м. Спуск ЭЦН.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17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22.03.16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ЛНЭК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3074-3078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3418,5-3426 VII J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Эффективно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ЦМ 3058 м. РЦМ 3058-3090м. Опр. ЭК Р-100атм (+). Снижение уровня (+). Нормализация забоя 3440м. Спуск ЭЦН.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027" marR="6027" marT="6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1178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***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19-20.05.16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ЛНЭК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3051-3054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3056-3057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3076-3079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3051-3054 VIII K1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Не эффективно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РЦМ 3020-3055м. Опр. ЭК Р-100 (+). РЦМ 3055-3060м. Опр. ЭК Р-100 (+). РЦМ 3060-3079м. Опр. ЭК Р-100 (+). РЦМ 3079-3081м, провал 3100м. Опр. ЭК Р-100 (+). Опр.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сниж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Н-876м, 1ч, Н-820м, 1ч, Н-770м, 1ч, Н-720м. Приток-12,5м3/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сут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658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2" y="456098"/>
            <a:ext cx="9508635" cy="6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54074" y="456097"/>
            <a:ext cx="9492971" cy="6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88" tIns="50094" rIns="100188" bIns="50094" anchor="ctr"/>
          <a:lstStyle/>
          <a:p>
            <a:pPr marL="195670" indent="-195670" eaLnBrk="0" hangingPunct="0">
              <a:tabLst>
                <a:tab pos="195670" algn="l"/>
              </a:tabLst>
              <a:defRPr/>
            </a:pPr>
            <a:r>
              <a:rPr lang="ru-RU" sz="2674" b="1" dirty="0">
                <a:solidFill>
                  <a:prstClr val="black"/>
                </a:solidFill>
                <a:latin typeface="Times New Roman"/>
              </a:rPr>
              <a:t>Решения для борьбы с поглощениями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92355" y="1028468"/>
            <a:ext cx="10000744" cy="37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28" tIns="50314" rIns="100628" bIns="50314"/>
          <a:lstStyle/>
          <a:p>
            <a:pPr marL="377364" indent="-377364" eaLnBrk="0" hangingPunct="0">
              <a:lnSpc>
                <a:spcPct val="80000"/>
              </a:lnSpc>
              <a:spcBef>
                <a:spcPct val="20000"/>
              </a:spcBef>
              <a:buClr>
                <a:srgbClr val="0099CC"/>
              </a:buClr>
            </a:pPr>
            <a:endParaRPr lang="ru-RU" altLang="ru-RU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2" y="1180413"/>
            <a:ext cx="5655999" cy="57143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79235" tIns="79235" rIns="79235" bIns="79235" rtlCol="0" anchor="t" anchorCtr="1">
            <a:spAutoFit/>
          </a:bodyPr>
          <a:lstStyle/>
          <a:p>
            <a:pPr marL="195670" indent="-195670" eaLnBrk="0" hangingPunct="0">
              <a:tabLst>
                <a:tab pos="195670" algn="l"/>
              </a:tabLst>
              <a:defRPr/>
            </a:pPr>
            <a:r>
              <a:rPr lang="ru-RU" sz="2674" b="1" dirty="0">
                <a:solidFill>
                  <a:prstClr val="black"/>
                </a:solidFill>
                <a:latin typeface="Times New Roman"/>
              </a:rPr>
              <a:t>Блокирующий состав ФГСН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8408" y="1547595"/>
            <a:ext cx="9262722" cy="4794810"/>
          </a:xfrm>
          <a:prstGeom prst="rect">
            <a:avLst/>
          </a:prstGeom>
        </p:spPr>
        <p:txBody>
          <a:bodyPr wrap="square" lIns="100628" tIns="50314" rIns="100628" bIns="50314">
            <a:spAutoFit/>
          </a:bodyPr>
          <a:lstStyle/>
          <a:p>
            <a:pPr marL="314471" indent="-314471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314471" indent="-314471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r>
              <a:rPr lang="ru-RU" sz="1881" b="1" dirty="0">
                <a:solidFill>
                  <a:prstClr val="black"/>
                </a:solidFill>
                <a:latin typeface="+mn-lt"/>
              </a:rPr>
              <a:t>Блокирующий </a:t>
            </a:r>
            <a:r>
              <a:rPr lang="ru-RU" sz="1881" b="1" dirty="0" err="1">
                <a:solidFill>
                  <a:prstClr val="black"/>
                </a:solidFill>
                <a:latin typeface="+mn-lt"/>
              </a:rPr>
              <a:t>тампонажный</a:t>
            </a:r>
            <a:r>
              <a:rPr lang="ru-RU" sz="1881" b="1" dirty="0">
                <a:solidFill>
                  <a:prstClr val="black"/>
                </a:solidFill>
                <a:latin typeface="+mn-lt"/>
              </a:rPr>
              <a:t> материал, применяемый при </a:t>
            </a:r>
            <a:r>
              <a:rPr lang="ru-RU" sz="1881" b="1" dirty="0" err="1">
                <a:solidFill>
                  <a:prstClr val="black"/>
                </a:solidFill>
                <a:latin typeface="+mn-lt"/>
              </a:rPr>
              <a:t>стороительстве</a:t>
            </a:r>
            <a:r>
              <a:rPr lang="ru-RU" sz="1881" b="1" dirty="0">
                <a:solidFill>
                  <a:prstClr val="black"/>
                </a:solidFill>
                <a:latin typeface="+mn-lt"/>
              </a:rPr>
              <a:t> и ремонте скважин, а также для ликвидации зон поглощения.</a:t>
            </a:r>
          </a:p>
          <a:p>
            <a:endParaRPr lang="ru-RU" b="1" dirty="0">
              <a:solidFill>
                <a:prstClr val="black"/>
              </a:solidFill>
              <a:latin typeface="+mn-lt"/>
            </a:endParaRPr>
          </a:p>
          <a:p>
            <a:r>
              <a:rPr lang="ru-RU" dirty="0">
                <a:solidFill>
                  <a:prstClr val="black"/>
                </a:solidFill>
                <a:latin typeface="+mn-lt"/>
                <a:cs typeface="Arial Cyr" panose="020B0604020202020204" pitchFamily="34" charset="0"/>
              </a:rPr>
              <a:t>Основное свойство состава это образование устойчивой коллоидной блокирующей системы при контакте раствора силиката натрия с суспензией гипсового вяжущего. Возможность применения технологии для временного блокирования продуктивной части интервала перфорации.</a:t>
            </a:r>
          </a:p>
          <a:p>
            <a:endParaRPr lang="ru-RU" dirty="0">
              <a:solidFill>
                <a:prstClr val="black"/>
              </a:solidFill>
              <a:latin typeface="+mn-lt"/>
              <a:cs typeface="Arial Cyr" panose="020B0604020202020204" pitchFamily="34" charset="0"/>
            </a:endParaRPr>
          </a:p>
          <a:p>
            <a:pPr marL="298747" indent="-298747"/>
            <a:r>
              <a:rPr lang="ru-RU" b="1" dirty="0">
                <a:solidFill>
                  <a:prstClr val="black"/>
                </a:solidFill>
                <a:latin typeface="+mn-lt"/>
                <a:cs typeface="Arial Cyr" panose="020B0604020202020204" pitchFamily="34" charset="0"/>
              </a:rPr>
              <a:t>Свойства состава:</a:t>
            </a:r>
          </a:p>
          <a:p>
            <a:pPr marL="314471" indent="-31447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+mn-lt"/>
                <a:cs typeface="Arial Cyr" panose="020B0604020202020204" pitchFamily="34" charset="0"/>
              </a:rPr>
              <a:t>Обладает контролируемым сроком образования блокирующего экрана</a:t>
            </a:r>
          </a:p>
          <a:p>
            <a:pPr marL="314471" indent="-31447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+mn-lt"/>
                <a:cs typeface="Arial Cyr" panose="020B0604020202020204" pitchFamily="34" charset="0"/>
              </a:rPr>
              <a:t>Применяемый расход состава на скважине в два раза меньше аналогичных составов.</a:t>
            </a:r>
          </a:p>
          <a:p>
            <a:pPr marL="314471" indent="-31447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+mn-lt"/>
                <a:cs typeface="Arial Cyr" panose="020B0604020202020204" pitchFamily="34" charset="0"/>
              </a:rPr>
              <a:t>Не влияет на фильтрационные свойства коллектора.</a:t>
            </a:r>
          </a:p>
          <a:p>
            <a:pPr marL="314471" indent="-314471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+mn-lt"/>
                <a:cs typeface="Arial Cyr" panose="020B0604020202020204" pitchFamily="34" charset="0"/>
              </a:rPr>
              <a:t>Составляющие состава Российского производства - являются доступными.  </a:t>
            </a:r>
          </a:p>
          <a:p>
            <a:pPr marL="314471" indent="-314471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314471" indent="-314471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74305" y="6322377"/>
            <a:ext cx="9851165" cy="623958"/>
            <a:chOff x="251377" y="6021288"/>
            <a:chExt cx="8653826" cy="594246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251377" y="6021288"/>
              <a:ext cx="8653826" cy="576064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9" name="Picture 2" descr="sticker gtk-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29" y="6133451"/>
              <a:ext cx="402424" cy="37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55576" y="6064076"/>
              <a:ext cx="7776864" cy="551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011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92355" y="1028468"/>
            <a:ext cx="10000744" cy="37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28" tIns="50314" rIns="100628" bIns="50314"/>
          <a:lstStyle/>
          <a:p>
            <a:pPr marL="377364" indent="-377364" eaLnBrk="0" hangingPunct="0">
              <a:lnSpc>
                <a:spcPct val="80000"/>
              </a:lnSpc>
              <a:spcBef>
                <a:spcPct val="20000"/>
              </a:spcBef>
              <a:buClr>
                <a:srgbClr val="0099CC"/>
              </a:buClr>
            </a:pPr>
            <a:endParaRPr lang="ru-RU" altLang="ru-RU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0109" y="576120"/>
            <a:ext cx="9180751" cy="2412656"/>
          </a:xfrm>
          <a:prstGeom prst="rect">
            <a:avLst/>
          </a:prstGeom>
        </p:spPr>
        <p:txBody>
          <a:bodyPr wrap="square" lIns="100628" tIns="50314" rIns="100628" bIns="50314">
            <a:spAutoFit/>
          </a:bodyPr>
          <a:lstStyle/>
          <a:p>
            <a:pPr marL="398329" indent="-398329"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+mn-lt"/>
                <a:cs typeface="Arial Cyr" panose="020B0604020202020204" pitchFamily="34" charset="0"/>
              </a:rPr>
              <a:t>Составы направлен на создание </a:t>
            </a:r>
            <a:r>
              <a:rPr lang="ru-RU" kern="0" dirty="0" err="1">
                <a:solidFill>
                  <a:sysClr val="windowText" lastClr="000000"/>
                </a:solidFill>
                <a:latin typeface="+mn-lt"/>
                <a:cs typeface="Arial Cyr" panose="020B0604020202020204" pitchFamily="34" charset="0"/>
              </a:rPr>
              <a:t>низкопроницаемого</a:t>
            </a:r>
            <a:r>
              <a:rPr lang="ru-RU" kern="0" dirty="0">
                <a:solidFill>
                  <a:sysClr val="windowText" lastClr="000000"/>
                </a:solidFill>
                <a:latin typeface="+mn-lt"/>
                <a:cs typeface="Arial Cyr" panose="020B0604020202020204" pitchFamily="34" charset="0"/>
              </a:rPr>
              <a:t> изолирующего экрана, ограничения поглощений: при ликвидации </a:t>
            </a:r>
            <a:r>
              <a:rPr lang="ru-RU" kern="0" dirty="0" err="1">
                <a:solidFill>
                  <a:sysClr val="windowText" lastClr="000000"/>
                </a:solidFill>
                <a:latin typeface="+mn-lt"/>
                <a:cs typeface="Arial Cyr" panose="020B0604020202020204" pitchFamily="34" charset="0"/>
              </a:rPr>
              <a:t>негерметичности</a:t>
            </a:r>
            <a:r>
              <a:rPr lang="ru-RU" kern="0" dirty="0">
                <a:solidFill>
                  <a:sysClr val="windowText" lastClr="000000"/>
                </a:solidFill>
                <a:latin typeface="+mn-lt"/>
                <a:cs typeface="Arial Cyr" panose="020B0604020202020204" pitchFamily="34" charset="0"/>
              </a:rPr>
              <a:t> э/колонн, при изоляции пластов, при изоляции зон с высоким поглощением, при изоляции трещин после ГРП.</a:t>
            </a:r>
          </a:p>
          <a:p>
            <a:pPr marL="398329" indent="-398329"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+mn-lt"/>
                <a:cs typeface="Arial Cyr" panose="020B0604020202020204" pitchFamily="34" charset="0"/>
              </a:rPr>
              <a:t>В зависимости от решаемой задачи и  пластовых условий возможно использовать различные концентрации и методы закачивания состава</a:t>
            </a:r>
          </a:p>
          <a:p>
            <a:pPr marL="398329" indent="-398329"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+mn-lt"/>
                <a:cs typeface="Arial Cyr" panose="020B0604020202020204" pitchFamily="34" charset="0"/>
              </a:rPr>
              <a:t>Температура использования до +90°С</a:t>
            </a:r>
          </a:p>
          <a:p>
            <a:pPr marL="398329" indent="-398329" fontAlgn="auto">
              <a:lnSpc>
                <a:spcPts val="253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+mn-lt"/>
                <a:cs typeface="Arial Cyr" panose="020B0604020202020204" pitchFamily="34" charset="0"/>
              </a:rPr>
              <a:t>Возможно использование совместно с </a:t>
            </a:r>
            <a:r>
              <a:rPr lang="ru-RU" kern="0" dirty="0" err="1">
                <a:solidFill>
                  <a:sysClr val="windowText" lastClr="000000"/>
                </a:solidFill>
                <a:latin typeface="+mn-lt"/>
                <a:cs typeface="Arial Cyr" panose="020B0604020202020204" pitchFamily="34" charset="0"/>
              </a:rPr>
              <a:t>кольматантами</a:t>
            </a:r>
            <a:r>
              <a:rPr lang="ru-RU" kern="0" dirty="0">
                <a:solidFill>
                  <a:sysClr val="windowText" lastClr="000000"/>
                </a:solidFill>
                <a:latin typeface="+mn-lt"/>
                <a:cs typeface="Arial Cyr" panose="020B0604020202020204" pitchFamily="34" charset="0"/>
              </a:rPr>
              <a:t> физического происхождения</a:t>
            </a:r>
          </a:p>
        </p:txBody>
      </p:sp>
      <p:pic>
        <p:nvPicPr>
          <p:cNvPr id="12" name="Picture 5" descr="DSCF73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5" y="3751672"/>
            <a:ext cx="3032926" cy="21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SCF73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r="9459"/>
          <a:stretch>
            <a:fillRect/>
          </a:stretch>
        </p:blipFill>
        <p:spPr bwMode="auto">
          <a:xfrm>
            <a:off x="5292726" y="3751668"/>
            <a:ext cx="2213215" cy="181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SCF73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r="5409" b="1508"/>
          <a:stretch>
            <a:fillRect/>
          </a:stretch>
        </p:blipFill>
        <p:spPr bwMode="auto">
          <a:xfrm>
            <a:off x="7505944" y="3751668"/>
            <a:ext cx="2434226" cy="181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74305" y="6322377"/>
            <a:ext cx="9851165" cy="623958"/>
            <a:chOff x="251377" y="6021288"/>
            <a:chExt cx="8653826" cy="594246"/>
          </a:xfrm>
        </p:grpSpPr>
        <p:sp>
          <p:nvSpPr>
            <p:cNvPr id="17" name="Скругленный прямоугольник 16"/>
            <p:cNvSpPr/>
            <p:nvPr/>
          </p:nvSpPr>
          <p:spPr bwMode="auto">
            <a:xfrm>
              <a:off x="251377" y="6021288"/>
              <a:ext cx="8653826" cy="576064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8" name="Picture 2" descr="sticker gtk-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29" y="6133451"/>
              <a:ext cx="402424" cy="37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755576" y="6064076"/>
              <a:ext cx="7776864" cy="551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161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785051" y="349289"/>
            <a:ext cx="8741745" cy="982909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92" tIns="47796" rIns="95592" bIns="47796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846245" y="364410"/>
            <a:ext cx="8619356" cy="8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25" tIns="47813" rIns="95625" bIns="4781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5911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1822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67734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3645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sz="2940" b="1" kern="0" dirty="0">
                <a:latin typeface="+mn-lt"/>
              </a:rPr>
              <a:t>Ремонтно-изоляционные работы с применением реагента ПБС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816867" y="4280925"/>
            <a:ext cx="4380944" cy="168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25" tIns="47813" rIns="95625" bIns="47813" numCol="1" anchor="t" anchorCtr="0" compatLnSpc="1">
            <a:prstTxWarp prst="textNoShape">
              <a:avLst/>
            </a:prstTxWarp>
          </a:bodyPr>
          <a:lstStyle>
            <a:lvl1pPr marL="341388" indent="-341388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9679" indent="-284496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39357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</a:defRPr>
            </a:lvl3pPr>
            <a:lvl4pPr marL="1594542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51120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07510" indent="-227955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63421" indent="-227955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19333" indent="-227955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75244" indent="-227955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ru-RU" sz="1470" b="1" dirty="0"/>
              <a:t>Вязкость:</a:t>
            </a:r>
            <a:r>
              <a:rPr lang="ru-RU" sz="1470" dirty="0"/>
              <a:t> начальная от  45 </a:t>
            </a:r>
            <a:r>
              <a:rPr lang="ru-RU" sz="1470" dirty="0" err="1"/>
              <a:t>сПз</a:t>
            </a:r>
            <a:r>
              <a:rPr lang="ru-RU" sz="1470" dirty="0"/>
              <a:t>, </a:t>
            </a:r>
          </a:p>
          <a:p>
            <a:pPr algn="l"/>
            <a:r>
              <a:rPr lang="ru-RU" sz="1470" dirty="0"/>
              <a:t>конечная -  выше предела измерений </a:t>
            </a:r>
          </a:p>
          <a:p>
            <a:pPr algn="l"/>
            <a:r>
              <a:rPr lang="ru-RU" sz="1470" b="1" dirty="0"/>
              <a:t>Удельный вес: </a:t>
            </a:r>
            <a:r>
              <a:rPr lang="ru-RU" sz="1470" dirty="0"/>
              <a:t>Зависит от жидкости-носителя</a:t>
            </a:r>
          </a:p>
          <a:p>
            <a:pPr algn="l"/>
            <a:r>
              <a:rPr lang="ru-RU" sz="1470" b="1" dirty="0"/>
              <a:t>Температурный предел</a:t>
            </a:r>
            <a:r>
              <a:rPr lang="ru-RU" sz="1470" dirty="0"/>
              <a:t>: от -10</a:t>
            </a:r>
            <a:r>
              <a:rPr lang="ru-RU" sz="1470" baseline="30000" dirty="0"/>
              <a:t>0</a:t>
            </a:r>
            <a:r>
              <a:rPr lang="ru-RU" sz="1470" dirty="0"/>
              <a:t>С до +180</a:t>
            </a:r>
            <a:r>
              <a:rPr lang="ru-RU" sz="1470" baseline="30000" dirty="0"/>
              <a:t>0</a:t>
            </a:r>
            <a:r>
              <a:rPr lang="ru-RU" sz="1470" dirty="0"/>
              <a:t>С. </a:t>
            </a:r>
          </a:p>
          <a:p>
            <a:pPr algn="l"/>
            <a:r>
              <a:rPr lang="ru-RU" sz="1470" b="1" dirty="0"/>
              <a:t>Приемистость: </a:t>
            </a:r>
            <a:endParaRPr lang="ru-RU" sz="1470" dirty="0"/>
          </a:p>
          <a:p>
            <a:pPr algn="l"/>
            <a:r>
              <a:rPr lang="ru-RU" sz="1470" dirty="0"/>
              <a:t>от</a:t>
            </a:r>
            <a:r>
              <a:rPr lang="ru-RU" sz="1470" b="1" dirty="0"/>
              <a:t> </a:t>
            </a:r>
            <a:r>
              <a:rPr lang="ru-RU" sz="1470" dirty="0"/>
              <a:t>100м3/</a:t>
            </a:r>
            <a:r>
              <a:rPr lang="ru-RU" sz="1470" dirty="0" err="1"/>
              <a:t>сут</a:t>
            </a:r>
            <a:r>
              <a:rPr lang="ru-RU" sz="1470" dirty="0"/>
              <a:t> до 2000м3/</a:t>
            </a:r>
            <a:r>
              <a:rPr lang="ru-RU" sz="1470" dirty="0" err="1"/>
              <a:t>сут</a:t>
            </a:r>
            <a:r>
              <a:rPr lang="ru-RU" sz="1470" dirty="0"/>
              <a:t> и более.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42713" y="6389369"/>
            <a:ext cx="9086517" cy="575072"/>
            <a:chOff x="238654" y="6085112"/>
            <a:chExt cx="8653826" cy="547688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2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28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737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737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737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197812" y="1728874"/>
            <a:ext cx="46877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Реагент </a:t>
            </a:r>
            <a:r>
              <a:rPr lang="ru-RU" b="1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ПБС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представляет собой тонко дисперсный порошок с насыпной плотностью 900-1100кг/м3, данный состав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полимеризуется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контакте с водой и увеличивается в объеме до 20-30 раз, образует  упругую резиноподобную массу, перекрывая доступ газу и воде. Время полимеризации регулируемое. Предназначен для ликвидации интенсивных поглощений,  ликвидации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заколонных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межколонных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перетоков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сильно и средне проницаемых коллекторах. Возможность применения  двух базовых технологий закачки реагента ПБС в зону изоляции: в углеводородной жидкости и на водной основе.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3" y="1982496"/>
            <a:ext cx="3615119" cy="21216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5515" y="1534973"/>
            <a:ext cx="3275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Сшитый состав на УВ основе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4719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03318" y="424898"/>
            <a:ext cx="9025911" cy="1436559"/>
          </a:xfrm>
          <a:prstGeom prst="roundRect">
            <a:avLst>
              <a:gd name="adj" fmla="val 18162"/>
            </a:avLst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92" tIns="47796" rIns="95592" bIns="47796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70083" y="244820"/>
            <a:ext cx="9207929" cy="169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25" tIns="47813" rIns="95625" bIns="4781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5911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1822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67734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3645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sz="2940" b="1" dirty="0">
                <a:latin typeface="+mn-lt"/>
              </a:rPr>
              <a:t>Процесс взаимодействия водоизолирующего реагента ПБС с водой при весовых соотношениях реагент ПБС: вода 1:20 </a:t>
            </a:r>
            <a:endParaRPr lang="ru-RU" sz="2940" b="1" kern="0" dirty="0">
              <a:latin typeface="+mn-lt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700535" y="1651078"/>
            <a:ext cx="9253412" cy="46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25" tIns="47813" rIns="95625" bIns="47813" numCol="1" anchor="t" anchorCtr="0" compatLnSpc="1">
            <a:prstTxWarp prst="textNoShape">
              <a:avLst/>
            </a:prstTxWarp>
          </a:bodyPr>
          <a:lstStyle>
            <a:lvl1pPr marL="341388" indent="-341388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9679" indent="-284496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39357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+mn-lt"/>
              </a:defRPr>
            </a:lvl3pPr>
            <a:lvl4pPr marL="1594542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51120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07510" indent="-227955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63421" indent="-227955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19333" indent="-227955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75244" indent="-227955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just">
              <a:buClrTx/>
              <a:buFont typeface="Wingdings" pitchFamily="2" charset="2"/>
              <a:buChar char="Ø"/>
            </a:pPr>
            <a:endParaRPr lang="ru-RU" sz="294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42713" y="6389369"/>
            <a:ext cx="9086517" cy="575072"/>
            <a:chOff x="238654" y="6085112"/>
            <a:chExt cx="8653826" cy="547688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2" name="Picture 2" descr="sticker gtk-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28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737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737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737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94" y="2366053"/>
            <a:ext cx="8751094" cy="36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973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52834" y="302756"/>
            <a:ext cx="8371528" cy="908230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41" tIns="47772" rIns="95541" bIns="4777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Rectangle 1"/>
          <p:cNvSpPr txBox="1">
            <a:spLocks/>
          </p:cNvSpPr>
          <p:nvPr/>
        </p:nvSpPr>
        <p:spPr bwMode="auto">
          <a:xfrm>
            <a:off x="852834" y="416633"/>
            <a:ext cx="8480870" cy="68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1" tIns="47772" rIns="95541" bIns="47772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5188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037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6556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0751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/>
            <a:r>
              <a:rPr lang="ru-RU" sz="2940" b="1" dirty="0">
                <a:latin typeface="+mn-lt"/>
              </a:rPr>
              <a:t>Состав для снижения поглощения МХК-406-К</a:t>
            </a:r>
            <a:endParaRPr lang="ru-RU" sz="2940" dirty="0">
              <a:latin typeface="+mn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42713" y="6389372"/>
            <a:ext cx="9086517" cy="575073"/>
            <a:chOff x="238654" y="6085112"/>
            <a:chExt cx="8653826" cy="547688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2712" y="1277649"/>
            <a:ext cx="9265747" cy="3388234"/>
          </a:xfrm>
          <a:prstGeom prst="rect">
            <a:avLst/>
          </a:prstGeom>
          <a:noFill/>
        </p:spPr>
        <p:txBody>
          <a:bodyPr wrap="square" lIns="95963" tIns="47981" rIns="95963" bIns="47981" rtlCol="0">
            <a:spAutoFit/>
          </a:bodyPr>
          <a:lstStyle/>
          <a:p>
            <a:r>
              <a:rPr lang="ru-RU" u="sng" dirty="0">
                <a:solidFill>
                  <a:schemeClr val="tx2"/>
                </a:solidFill>
                <a:latin typeface="+mn-lt"/>
              </a:rPr>
              <a:t>Состав обладает следующими свойствами:  </a:t>
            </a:r>
            <a:endParaRPr lang="ru-RU" dirty="0">
              <a:solidFill>
                <a:schemeClr val="tx2"/>
              </a:solidFill>
              <a:latin typeface="+mn-lt"/>
            </a:endParaRPr>
          </a:p>
          <a:p>
            <a:r>
              <a:rPr lang="ru-RU" dirty="0">
                <a:solidFill>
                  <a:schemeClr val="tx2"/>
                </a:solidFill>
                <a:latin typeface="+mn-lt"/>
              </a:rPr>
              <a:t>- За счёт высокой водоотдачи быстро образует </a:t>
            </a:r>
            <a:r>
              <a:rPr lang="ru-RU" dirty="0" err="1">
                <a:solidFill>
                  <a:schemeClr val="tx2"/>
                </a:solidFill>
                <a:latin typeface="+mn-lt"/>
              </a:rPr>
              <a:t>низкопроницаемую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 фильтрационную корку непосредственно в зоне поглощения жидкости;</a:t>
            </a:r>
          </a:p>
          <a:p>
            <a:r>
              <a:rPr lang="ru-RU" dirty="0">
                <a:solidFill>
                  <a:schemeClr val="tx2"/>
                </a:solidFill>
                <a:latin typeface="+mn-lt"/>
              </a:rPr>
              <a:t>- Проявляет стабильные свойства в широком температурном диапазоне;</a:t>
            </a:r>
          </a:p>
          <a:p>
            <a:r>
              <a:rPr lang="ru-RU" dirty="0">
                <a:solidFill>
                  <a:schemeClr val="tx2"/>
                </a:solidFill>
                <a:latin typeface="+mn-lt"/>
              </a:rPr>
              <a:t>- Легко растворяется при приготовлении растворов на водно-солевой основе с широким диапазоном плотностей и на нефтяной основе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.</a:t>
            </a:r>
            <a:endParaRPr lang="ru-RU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solidFill>
                <a:schemeClr val="tx2"/>
              </a:solidFill>
              <a:latin typeface="+mn-lt"/>
            </a:endParaRPr>
          </a:p>
          <a:p>
            <a:endParaRPr lang="ru-RU" u="sng" dirty="0">
              <a:solidFill>
                <a:schemeClr val="tx2"/>
              </a:solidFill>
              <a:latin typeface="+mn-lt"/>
            </a:endParaRPr>
          </a:p>
          <a:p>
            <a:endParaRPr lang="ru-RU" u="sng" dirty="0" smtClean="0">
              <a:solidFill>
                <a:schemeClr val="tx2"/>
              </a:solidFill>
              <a:latin typeface="+mn-lt"/>
            </a:endParaRPr>
          </a:p>
          <a:p>
            <a:endParaRPr lang="ru-RU" u="sng" dirty="0">
              <a:solidFill>
                <a:schemeClr val="tx2"/>
              </a:solidFill>
              <a:latin typeface="+mn-lt"/>
            </a:endParaRPr>
          </a:p>
          <a:p>
            <a:endParaRPr lang="ru-RU" u="sng" dirty="0">
              <a:solidFill>
                <a:schemeClr val="tx2"/>
              </a:solidFill>
              <a:latin typeface="+mn-lt"/>
            </a:endParaRPr>
          </a:p>
          <a:p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" name="Рисунок 11" descr="C:\Users\Пользователь\Desktop\Отчеты\Диасель\ФОТО\IMG_20170109_132248.jpg"/>
          <p:cNvPicPr/>
          <p:nvPr/>
        </p:nvPicPr>
        <p:blipFill>
          <a:blip r:embed="rId3" cstate="print"/>
          <a:srcRect l="18391" t="26279" r="33199" b="40388"/>
          <a:stretch>
            <a:fillRect/>
          </a:stretch>
        </p:blipFill>
        <p:spPr bwMode="auto">
          <a:xfrm>
            <a:off x="6126235" y="3222408"/>
            <a:ext cx="3234405" cy="223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42713" y="3071191"/>
            <a:ext cx="48006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solidFill>
                  <a:schemeClr val="tx2"/>
                </a:solidFill>
                <a:latin typeface="+mn-lt"/>
              </a:rPr>
              <a:t>Применение: </a:t>
            </a:r>
            <a:endParaRPr lang="ru-RU" dirty="0">
              <a:solidFill>
                <a:schemeClr val="tx2"/>
              </a:solidFill>
              <a:latin typeface="+mn-lt"/>
            </a:endParaRPr>
          </a:p>
          <a:p>
            <a:r>
              <a:rPr lang="ru-RU" dirty="0">
                <a:solidFill>
                  <a:schemeClr val="tx2"/>
                </a:solidFill>
                <a:latin typeface="+mn-lt"/>
              </a:rPr>
              <a:t>- Для проведения </a:t>
            </a:r>
            <a:r>
              <a:rPr lang="ru-RU" dirty="0" err="1">
                <a:solidFill>
                  <a:schemeClr val="tx2"/>
                </a:solidFill>
                <a:latin typeface="+mn-lt"/>
              </a:rPr>
              <a:t>ремонтно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 - изоляционных работ в условиях аномальных поглощений;</a:t>
            </a:r>
          </a:p>
          <a:p>
            <a:r>
              <a:rPr lang="ru-RU" dirty="0">
                <a:solidFill>
                  <a:schemeClr val="tx2"/>
                </a:solidFill>
                <a:latin typeface="+mn-lt"/>
              </a:rPr>
              <a:t>- Для тампонирования обсаженной колонны скважины при изоляции зоны поглощения в интервале перфорации и заколонных перетоков;</a:t>
            </a:r>
          </a:p>
          <a:p>
            <a:r>
              <a:rPr lang="ru-RU" dirty="0">
                <a:solidFill>
                  <a:schemeClr val="tx2"/>
                </a:solidFill>
                <a:latin typeface="+mn-lt"/>
              </a:rPr>
              <a:t>- Для восстановления циркуляции во время проведения работ по бурению и цементированию скважин при частичных и полных потерях циркуляции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76627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0" y="1634639"/>
            <a:ext cx="4167963" cy="294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/>
          </p:cNvSpPr>
          <p:nvPr/>
        </p:nvSpPr>
        <p:spPr bwMode="auto">
          <a:xfrm>
            <a:off x="407615" y="1785869"/>
            <a:ext cx="4051524" cy="279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173" tIns="50587" rIns="101173" bIns="50587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4700" b="1" dirty="0">
                <a:solidFill>
                  <a:schemeClr val="tx2"/>
                </a:solidFill>
                <a:latin typeface="Times New Roman" pitchFamily="18" charset="0"/>
              </a:rPr>
              <a:t>Обработка Призабойной Зоны </a:t>
            </a:r>
            <a:endParaRPr lang="ru-RU" sz="47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29" y="424897"/>
            <a:ext cx="5204513" cy="56706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76275" y="6389389"/>
            <a:ext cx="10018006" cy="584775"/>
            <a:chOff x="238654" y="6085112"/>
            <a:chExt cx="8653826" cy="556929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" name="Picture 2" descr="sticker gtk-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16440" y="6085112"/>
              <a:ext cx="7776864" cy="556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</a:t>
              </a:r>
              <a:r>
                <a:rPr lang="ru-RU" sz="900" b="1" dirty="0" smtClean="0">
                  <a:solidFill>
                    <a:srgbClr val="000000"/>
                  </a:solidFill>
                  <a:latin typeface="+mn-lt"/>
                  <a:cs typeface="Arial" charset="0"/>
                </a:rPr>
                <a:t>2017 Холдинг  </a:t>
              </a: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ООО «НТЦ ГЕОТЕХНОКИН»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8231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8" y="298406"/>
            <a:ext cx="9851287" cy="94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4193" y="266510"/>
            <a:ext cx="9753172" cy="80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91" tIns="50595" rIns="101191" bIns="50595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/>
            <a:r>
              <a:rPr lang="ru-RU" sz="3100" b="1" dirty="0">
                <a:latin typeface="+mn-lt"/>
              </a:rPr>
              <a:t>Применяемые технологии и материалы  по ОПЗ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74389" y="1404966"/>
            <a:ext cx="9753177" cy="476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None/>
              <a:defRPr sz="1400" i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ru-RU" sz="3100" b="1" i="0" dirty="0"/>
              <a:t>Химические методы</a:t>
            </a:r>
          </a:p>
          <a:p>
            <a:pPr algn="l">
              <a:buClrTx/>
              <a:buFont typeface="Wingdings" pitchFamily="2" charset="2"/>
              <a:buChar char="ü"/>
            </a:pPr>
            <a:r>
              <a:rPr lang="ru-RU" sz="2000" i="0" dirty="0"/>
              <a:t>  Стандартные кислотные обработки (СКО, ГКО)</a:t>
            </a:r>
          </a:p>
          <a:p>
            <a:pPr algn="l">
              <a:buClrTx/>
              <a:buFont typeface="Wingdings" pitchFamily="2" charset="2"/>
              <a:buChar char="ü"/>
            </a:pPr>
            <a:r>
              <a:rPr lang="ru-RU" sz="2000" i="0" dirty="0"/>
              <a:t>   </a:t>
            </a:r>
            <a:r>
              <a:rPr lang="ru-RU" sz="2000" i="0" dirty="0" err="1"/>
              <a:t>Загеленные</a:t>
            </a:r>
            <a:r>
              <a:rPr lang="ru-RU" sz="2000" i="0" dirty="0"/>
              <a:t> кислоты</a:t>
            </a:r>
          </a:p>
          <a:p>
            <a:pPr algn="l">
              <a:buClrTx/>
              <a:buFont typeface="Wingdings" pitchFamily="2" charset="2"/>
              <a:buChar char="ü"/>
            </a:pPr>
            <a:r>
              <a:rPr lang="ru-RU" sz="2000" i="0" dirty="0"/>
              <a:t>   Кислотные эмульсии</a:t>
            </a:r>
          </a:p>
          <a:p>
            <a:pPr algn="l">
              <a:buClrTx/>
              <a:buFont typeface="Wingdings" pitchFamily="2" charset="2"/>
              <a:buChar char="ü"/>
            </a:pPr>
            <a:r>
              <a:rPr lang="ru-RU" sz="2000" i="0" dirty="0"/>
              <a:t>   Водно-солевые эмульсии</a:t>
            </a:r>
          </a:p>
          <a:p>
            <a:pPr algn="l">
              <a:buClrTx/>
              <a:buFont typeface="Wingdings" pitchFamily="2" charset="2"/>
              <a:buChar char="ü"/>
            </a:pPr>
            <a:r>
              <a:rPr lang="ru-RU" sz="2000" i="0" dirty="0"/>
              <a:t>   Комплексные кислотные составы</a:t>
            </a:r>
          </a:p>
          <a:p>
            <a:pPr algn="l">
              <a:buClrTx/>
              <a:buFont typeface="Wingdings" pitchFamily="2" charset="2"/>
              <a:buChar char="ü"/>
            </a:pPr>
            <a:r>
              <a:rPr lang="ru-RU" sz="2000" i="0" dirty="0"/>
              <a:t>   Растворители и ингибиторы АСПО</a:t>
            </a:r>
          </a:p>
          <a:p>
            <a:pPr algn="l">
              <a:buClrTx/>
              <a:buFont typeface="Wingdings" pitchFamily="2" charset="2"/>
              <a:buChar char="ü"/>
            </a:pPr>
            <a:r>
              <a:rPr lang="ru-RU" sz="2000" i="0" dirty="0"/>
              <a:t>   Селективный </a:t>
            </a:r>
            <a:r>
              <a:rPr lang="ru-RU" sz="2000" i="0" dirty="0" err="1"/>
              <a:t>отклонитель</a:t>
            </a:r>
            <a:r>
              <a:rPr lang="ru-RU" sz="2000" i="0" dirty="0"/>
              <a:t> кислотного состава (СОКС)</a:t>
            </a:r>
          </a:p>
          <a:p>
            <a:pPr algn="l">
              <a:buClrTx/>
              <a:buFont typeface="Wingdings" pitchFamily="2" charset="2"/>
              <a:buChar char="ü"/>
            </a:pPr>
            <a:r>
              <a:rPr lang="ru-RU" sz="2000" i="0" dirty="0"/>
              <a:t>   </a:t>
            </a:r>
            <a:r>
              <a:rPr lang="ru-RU" sz="2000" i="0" dirty="0" err="1"/>
              <a:t>Бесполимерный</a:t>
            </a:r>
            <a:r>
              <a:rPr lang="ru-RU" sz="2000" i="0" dirty="0"/>
              <a:t> </a:t>
            </a:r>
            <a:r>
              <a:rPr lang="ru-RU" sz="2000" i="0" dirty="0" err="1"/>
              <a:t>самоотклоняющийся</a:t>
            </a:r>
            <a:r>
              <a:rPr lang="ru-RU" sz="2000" i="0" dirty="0"/>
              <a:t> кислотный состав (БСКС)</a:t>
            </a:r>
          </a:p>
          <a:p>
            <a:pPr algn="ctr"/>
            <a:r>
              <a:rPr lang="ru-RU" sz="3100" b="1" i="0" dirty="0"/>
              <a:t>Физические методы</a:t>
            </a:r>
          </a:p>
          <a:p>
            <a:pPr algn="l">
              <a:buClrTx/>
              <a:buFont typeface="Wingdings" pitchFamily="2" charset="2"/>
              <a:buChar char="ü"/>
            </a:pPr>
            <a:r>
              <a:rPr lang="ru-RU" sz="2200" i="0" dirty="0"/>
              <a:t>   </a:t>
            </a:r>
            <a:r>
              <a:rPr lang="ru-RU" sz="2000" i="0" dirty="0"/>
              <a:t>Крепление призабойной зоны пласта (устранение пескопроявлений)</a:t>
            </a:r>
          </a:p>
          <a:p>
            <a:pPr algn="l">
              <a:buClrTx/>
              <a:buFont typeface="Wingdings" pitchFamily="2" charset="2"/>
              <a:buChar char="ü"/>
            </a:pPr>
            <a:r>
              <a:rPr lang="ru-RU" sz="2000" i="0" dirty="0"/>
              <a:t>   Ударно-волновые  методы</a:t>
            </a:r>
          </a:p>
          <a:p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276275" y="6389389"/>
            <a:ext cx="10018006" cy="584775"/>
            <a:chOff x="238654" y="6085112"/>
            <a:chExt cx="8653826" cy="556929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" name="Picture 2" descr="sticker gtk-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16440" y="6085112"/>
              <a:ext cx="7776864" cy="556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</a:t>
              </a:r>
              <a:r>
                <a:rPr lang="ru-RU" sz="900" b="1" dirty="0" smtClean="0">
                  <a:solidFill>
                    <a:srgbClr val="000000"/>
                  </a:solidFill>
                  <a:latin typeface="+mn-lt"/>
                  <a:cs typeface="Arial" charset="0"/>
                </a:rPr>
                <a:t>2017 Холдинг  </a:t>
              </a: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ООО «НТЦ ГЕОТЕХНОКИН»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76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2" y="544627"/>
            <a:ext cx="6335304" cy="75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ltGray">
          <a:xfrm>
            <a:off x="124472" y="613196"/>
            <a:ext cx="6638792" cy="65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191" tIns="50595" rIns="101191" bIns="50595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chemeClr val="tx2"/>
                </a:solidFill>
                <a:latin typeface="+mn-lt"/>
              </a:rPr>
              <a:t>Направления деятельности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091" y="1483448"/>
            <a:ext cx="10169830" cy="438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90804" indent="-592023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</a:rPr>
              <a:t>ИНТЕНСИФИКАЦИЯ ДОБЫЧИ НЕФТИ И ГАЗА</a:t>
            </a:r>
          </a:p>
          <a:p>
            <a:pPr marL="990804" indent="-592023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</a:rPr>
              <a:t>ЩАДЯЩЕЕ ГЛУШЕНИЕ СКВАЖИН</a:t>
            </a:r>
          </a:p>
          <a:p>
            <a:pPr marL="990804" indent="-592023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</a:rPr>
              <a:t>РЕМОНТНО-ВОССТАНОВИТЕЛЬНЫЕ И ЛИКВИДАЦИОННЫЕ РАБОТЫ НА СКВАЖИНАХ</a:t>
            </a:r>
          </a:p>
          <a:p>
            <a:pPr marL="990804" indent="-592023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</a:rPr>
              <a:t>КРЕПЛЕНИЕ ПРИЗАБОЙНОЙ ЗОНЫ СКВАЖИНЫ</a:t>
            </a:r>
          </a:p>
          <a:p>
            <a:pPr marL="990804" indent="-592023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</a:rPr>
              <a:t>ГЕОФИЗИЧЕСКИЕ ИССЛЕДОВАНИЯ СКВАЖИН </a:t>
            </a:r>
          </a:p>
          <a:p>
            <a:pPr marL="990804" indent="-592023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</a:rPr>
              <a:t>КОМПЛЕКСНАЯ ОБРАБОТКА И ИНТЕРПРЕТАЦИЯ ГЕОФИЗИЧЕСКИХ ДАННЫХ</a:t>
            </a:r>
          </a:p>
          <a:p>
            <a:pPr marL="990804" indent="-592023">
              <a:lnSpc>
                <a:spcPct val="90000"/>
              </a:lnSpc>
              <a:buClr>
                <a:srgbClr val="993300"/>
              </a:buClr>
              <a:buNone/>
            </a:pPr>
            <a:endParaRPr lang="ru-RU" sz="1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990804" indent="-592023">
              <a:lnSpc>
                <a:spcPct val="90000"/>
              </a:lnSpc>
            </a:pPr>
            <a:endParaRPr lang="ru-RU" sz="2700" b="1" dirty="0">
              <a:latin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76275" y="6389389"/>
            <a:ext cx="10018006" cy="584775"/>
            <a:chOff x="238654" y="6085112"/>
            <a:chExt cx="8653826" cy="556929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56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</a:t>
              </a:r>
              <a:r>
                <a:rPr lang="ru-RU" sz="900" b="1" dirty="0" smtClean="0">
                  <a:solidFill>
                    <a:srgbClr val="000000"/>
                  </a:solidFill>
                  <a:latin typeface="+mn-lt"/>
                  <a:cs typeface="Arial" charset="0"/>
                </a:rPr>
                <a:t>2017 Холдинг  </a:t>
              </a: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ООО «НТЦ ГЕОТЕХНОКИН»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564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>
            <a:spLocks noGrp="1"/>
          </p:cNvSpPr>
          <p:nvPr/>
        </p:nvSpPr>
        <p:spPr bwMode="auto">
          <a:xfrm>
            <a:off x="407107" y="1070367"/>
            <a:ext cx="9803879" cy="509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8" tIns="50314" rIns="100628" bIns="503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2079" b="1" i="1" dirty="0">
                <a:solidFill>
                  <a:prstClr val="black"/>
                </a:solidFill>
                <a:cs typeface="Arial" pitchFamily="34" charset="0"/>
              </a:rPr>
              <a:t>Состав: </a:t>
            </a:r>
            <a:r>
              <a:rPr lang="ru-RU" sz="2079" i="1" dirty="0">
                <a:solidFill>
                  <a:prstClr val="black"/>
                </a:solidFill>
                <a:cs typeface="Arial" pitchFamily="34" charset="0"/>
              </a:rPr>
              <a:t>соляная </a:t>
            </a:r>
            <a:r>
              <a:rPr lang="ru-RU" sz="2079" i="1" dirty="0" err="1">
                <a:solidFill>
                  <a:prstClr val="black"/>
                </a:solidFill>
                <a:cs typeface="Arial" pitchFamily="34" charset="0"/>
              </a:rPr>
              <a:t>кислота+бесполимерный</a:t>
            </a:r>
            <a:r>
              <a:rPr lang="ru-RU" sz="2079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079" i="1" dirty="0" err="1">
                <a:solidFill>
                  <a:prstClr val="black"/>
                </a:solidFill>
                <a:cs typeface="Arial" pitchFamily="34" charset="0"/>
              </a:rPr>
              <a:t>загеливатель</a:t>
            </a:r>
            <a:endParaRPr lang="ru-RU" sz="2079" dirty="0">
              <a:solidFill>
                <a:prstClr val="black"/>
              </a:solidFill>
              <a:cs typeface="Arial" pitchFamily="34" charset="0"/>
            </a:endParaRP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2079" b="1" i="1" dirty="0">
                <a:solidFill>
                  <a:prstClr val="black"/>
                </a:solidFill>
                <a:cs typeface="Arial" pitchFamily="34" charset="0"/>
              </a:rPr>
              <a:t>Используется</a:t>
            </a: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079" u="sng" dirty="0">
                <a:solidFill>
                  <a:prstClr val="black"/>
                </a:solidFill>
                <a:cs typeface="Arial" pitchFamily="34" charset="0"/>
              </a:rPr>
              <a:t>для создания</a:t>
            </a: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 более </a:t>
            </a:r>
            <a:r>
              <a:rPr lang="ru-RU" sz="2079" u="sng" dirty="0">
                <a:solidFill>
                  <a:prstClr val="black"/>
                </a:solidFill>
                <a:cs typeface="Arial" pitchFamily="34" charset="0"/>
              </a:rPr>
              <a:t>глубокой</a:t>
            </a: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 и </a:t>
            </a:r>
            <a:r>
              <a:rPr lang="ru-RU" sz="2079" u="sng" dirty="0">
                <a:solidFill>
                  <a:prstClr val="black"/>
                </a:solidFill>
                <a:cs typeface="Arial" pitchFamily="34" charset="0"/>
              </a:rPr>
              <a:t>разветвленной сети червоточин</a:t>
            </a: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 в карбонатных коллекторах, за счет ее замедленной скорости реакции с породой.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2079" b="1" i="1" dirty="0">
                <a:solidFill>
                  <a:prstClr val="black"/>
                </a:solidFill>
                <a:cs typeface="Arial" pitchFamily="34" charset="0"/>
              </a:rPr>
              <a:t>Преимущества данной технологии: </a:t>
            </a:r>
            <a:endParaRPr lang="ru-RU" sz="2079" dirty="0">
              <a:solidFill>
                <a:prstClr val="black"/>
              </a:solidFill>
              <a:cs typeface="Arial" pitchFamily="34" charset="0"/>
            </a:endParaRP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- Регулируемая вязкость(20-100сП);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- Замедление скорости реакции с породой(в 10-25 раз)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- </a:t>
            </a:r>
            <a:r>
              <a:rPr lang="ru-RU" sz="2079" u="sng" dirty="0">
                <a:solidFill>
                  <a:prstClr val="black"/>
                </a:solidFill>
                <a:cs typeface="Arial" pitchFamily="34" charset="0"/>
              </a:rPr>
              <a:t>Отсутствие полимерного шлама</a:t>
            </a: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, в сравнение с </a:t>
            </a:r>
            <a:r>
              <a:rPr lang="ru-RU" sz="2079" dirty="0" err="1">
                <a:solidFill>
                  <a:prstClr val="black"/>
                </a:solidFill>
                <a:cs typeface="Arial" pitchFamily="34" charset="0"/>
              </a:rPr>
              <a:t>загеленной</a:t>
            </a: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 кислотой на полимерной основе;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- Разрушается притоком нефти за счет </a:t>
            </a:r>
            <a:r>
              <a:rPr lang="ru-RU" sz="2079" dirty="0" err="1">
                <a:solidFill>
                  <a:prstClr val="black"/>
                </a:solidFill>
                <a:cs typeface="Arial" pitchFamily="34" charset="0"/>
              </a:rPr>
              <a:t>мицеллярного</a:t>
            </a: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 состава </a:t>
            </a:r>
            <a:r>
              <a:rPr lang="ru-RU" sz="2079" dirty="0" err="1">
                <a:solidFill>
                  <a:prstClr val="black"/>
                </a:solidFill>
                <a:cs typeface="Arial" pitchFamily="34" charset="0"/>
              </a:rPr>
              <a:t>бесполимерного</a:t>
            </a: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079" dirty="0" err="1">
                <a:solidFill>
                  <a:prstClr val="black"/>
                </a:solidFill>
                <a:cs typeface="Arial" pitchFamily="34" charset="0"/>
              </a:rPr>
              <a:t>загеливателя</a:t>
            </a: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, что облегчает очистку призабойной зоны от продуктов реакции;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- Значительно снижена необходимость в ингибиторах для защиты металла;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2079" dirty="0">
                <a:solidFill>
                  <a:prstClr val="black"/>
                </a:solidFill>
                <a:cs typeface="Arial" pitchFamily="34" charset="0"/>
              </a:rPr>
              <a:t>- Во время распада, происходит выделение ПАВ, входящих в ее состав, что приводит к очистке призабойной зоны и ее последующему ингибированию от АСПО.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0" y="428025"/>
            <a:ext cx="6967082" cy="6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4"/>
          <p:cNvSpPr>
            <a:spLocks noGrp="1"/>
          </p:cNvSpPr>
          <p:nvPr/>
        </p:nvSpPr>
        <p:spPr bwMode="auto">
          <a:xfrm>
            <a:off x="538408" y="428022"/>
            <a:ext cx="6804016" cy="57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8" tIns="50314" rIns="100628" bIns="503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3070" b="1" dirty="0" err="1">
                <a:cs typeface="Arial" pitchFamily="34" charset="0"/>
              </a:rPr>
              <a:t>Бесполимерная</a:t>
            </a:r>
            <a:r>
              <a:rPr lang="ru-RU" sz="3070" b="1" dirty="0">
                <a:cs typeface="Arial" pitchFamily="34" charset="0"/>
              </a:rPr>
              <a:t> </a:t>
            </a:r>
            <a:r>
              <a:rPr lang="ru-RU" sz="3070" b="1" dirty="0" err="1">
                <a:cs typeface="Arial" pitchFamily="34" charset="0"/>
              </a:rPr>
              <a:t>загеленная</a:t>
            </a:r>
            <a:r>
              <a:rPr lang="ru-RU" sz="3070" b="1" dirty="0">
                <a:cs typeface="Arial" pitchFamily="34" charset="0"/>
              </a:rPr>
              <a:t> кислота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74305" y="6322377"/>
            <a:ext cx="9851165" cy="623958"/>
            <a:chOff x="251377" y="6021288"/>
            <a:chExt cx="8653826" cy="594246"/>
          </a:xfrm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251377" y="6021288"/>
              <a:ext cx="8653826" cy="576064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5" name="Picture 2" descr="sticker gtk-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29" y="6133451"/>
              <a:ext cx="402424" cy="37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755576" y="6064076"/>
              <a:ext cx="7776864" cy="551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679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>
            <a:spLocks noGrp="1"/>
          </p:cNvSpPr>
          <p:nvPr/>
        </p:nvSpPr>
        <p:spPr bwMode="auto">
          <a:xfrm>
            <a:off x="538408" y="1220024"/>
            <a:ext cx="7705670" cy="55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28" tIns="50314" rIns="100628" bIns="503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980" b="1" i="1" dirty="0">
                <a:solidFill>
                  <a:prstClr val="black"/>
                </a:solidFill>
                <a:cs typeface="Arial" pitchFamily="34" charset="0"/>
              </a:rPr>
              <a:t>Состав: </a:t>
            </a:r>
            <a:r>
              <a:rPr lang="ru-RU" sz="1980" i="1" dirty="0">
                <a:solidFill>
                  <a:prstClr val="black"/>
                </a:solidFill>
                <a:cs typeface="Arial" pitchFamily="34" charset="0"/>
              </a:rPr>
              <a:t>соляная </a:t>
            </a:r>
            <a:r>
              <a:rPr lang="ru-RU" sz="1980" i="1" dirty="0" err="1">
                <a:solidFill>
                  <a:prstClr val="black"/>
                </a:solidFill>
                <a:cs typeface="Arial" pitchFamily="34" charset="0"/>
              </a:rPr>
              <a:t>кислота+эмульгатор+ароматические</a:t>
            </a:r>
            <a:r>
              <a:rPr lang="ru-RU" sz="1980" i="1" dirty="0">
                <a:solidFill>
                  <a:prstClr val="black"/>
                </a:solidFill>
                <a:cs typeface="Arial" pitchFamily="34" charset="0"/>
              </a:rPr>
              <a:t> углеводороды</a:t>
            </a:r>
            <a:endParaRPr lang="ru-RU" sz="1980" dirty="0">
              <a:solidFill>
                <a:prstClr val="black"/>
              </a:solidFill>
              <a:cs typeface="Arial" pitchFamily="34" charset="0"/>
            </a:endParaRP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980" b="1" i="1" dirty="0">
                <a:solidFill>
                  <a:prstClr val="black"/>
                </a:solidFill>
                <a:cs typeface="Arial" pitchFamily="34" charset="0"/>
              </a:rPr>
              <a:t>Используется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980" u="sng" dirty="0">
                <a:solidFill>
                  <a:prstClr val="black"/>
                </a:solidFill>
                <a:cs typeface="Arial" pitchFamily="34" charset="0"/>
              </a:rPr>
              <a:t>для </a:t>
            </a:r>
            <a:r>
              <a:rPr lang="ru-RU" sz="1980" u="sng" dirty="0" err="1">
                <a:solidFill>
                  <a:prstClr val="black"/>
                </a:solidFill>
                <a:cs typeface="Arial" pitchFamily="34" charset="0"/>
              </a:rPr>
              <a:t>потокоотклонения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 кислоты в  карбонатных коллекторах от </a:t>
            </a:r>
            <a:r>
              <a:rPr lang="ru-RU" sz="1980" dirty="0" err="1">
                <a:solidFill>
                  <a:prstClr val="black"/>
                </a:solidFill>
                <a:cs typeface="Arial" pitchFamily="34" charset="0"/>
              </a:rPr>
              <a:t>пропластков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980" u="sng" dirty="0">
                <a:solidFill>
                  <a:prstClr val="black"/>
                </a:solidFill>
                <a:cs typeface="Arial" pitchFamily="34" charset="0"/>
              </a:rPr>
              <a:t>со средней приемистостью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, в </a:t>
            </a:r>
            <a:r>
              <a:rPr lang="ru-RU" sz="1980" dirty="0" err="1">
                <a:solidFill>
                  <a:prstClr val="black"/>
                </a:solidFill>
                <a:cs typeface="Arial" pitchFamily="34" charset="0"/>
              </a:rPr>
              <a:t>низкопроницаемые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980" dirty="0" err="1">
                <a:solidFill>
                  <a:prstClr val="black"/>
                </a:solidFill>
                <a:cs typeface="Arial" pitchFamily="34" charset="0"/>
              </a:rPr>
              <a:t>пропластки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 и при наличие АСПО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980" b="1" i="1" dirty="0">
                <a:solidFill>
                  <a:prstClr val="black"/>
                </a:solidFill>
                <a:cs typeface="Arial" pitchFamily="34" charset="0"/>
              </a:rPr>
              <a:t>Преимущества данной технологии:</a:t>
            </a:r>
            <a:endParaRPr lang="ru-RU" sz="1980" dirty="0">
              <a:solidFill>
                <a:prstClr val="black"/>
              </a:solidFill>
              <a:cs typeface="Arial" pitchFamily="34" charset="0"/>
            </a:endParaRP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- Стабильность(как </a:t>
            </a:r>
            <a:r>
              <a:rPr lang="ru-RU" sz="1980" dirty="0" err="1">
                <a:solidFill>
                  <a:prstClr val="black"/>
                </a:solidFill>
                <a:cs typeface="Arial" pitchFamily="34" charset="0"/>
              </a:rPr>
              <a:t>отклонителя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);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- </a:t>
            </a:r>
            <a:r>
              <a:rPr lang="ru-RU" sz="1980" u="sng" dirty="0">
                <a:solidFill>
                  <a:prstClr val="black"/>
                </a:solidFill>
                <a:cs typeface="Arial" pitchFamily="34" charset="0"/>
              </a:rPr>
              <a:t>Регулируемая вязкость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(30-400сП);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- Отсутствие полимерного шлама, в сравнение с </a:t>
            </a:r>
            <a:r>
              <a:rPr lang="ru-RU" sz="1980" dirty="0" err="1">
                <a:solidFill>
                  <a:prstClr val="black"/>
                </a:solidFill>
                <a:cs typeface="Arial" pitchFamily="34" charset="0"/>
              </a:rPr>
              <a:t>загеленной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 кислотой на полимерной основе;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- </a:t>
            </a:r>
            <a:r>
              <a:rPr lang="ru-RU" sz="1980" u="sng" dirty="0">
                <a:solidFill>
                  <a:prstClr val="black"/>
                </a:solidFill>
                <a:cs typeface="Arial" pitchFamily="34" charset="0"/>
              </a:rPr>
              <a:t>Самораспад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 эмульсии в процессе реагирования с породой;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- Во время распада эмульсии происходит выделение ароматических углеводородов и ПАВ, входящих в ее состав, что приводит соответственно к очистке призабойной зоны и ее последующему ингибированию от </a:t>
            </a:r>
            <a:r>
              <a:rPr lang="ru-RU" sz="1980" u="sng" dirty="0">
                <a:solidFill>
                  <a:prstClr val="black"/>
                </a:solidFill>
                <a:cs typeface="Arial" pitchFamily="34" charset="0"/>
              </a:rPr>
              <a:t>АСПО</a:t>
            </a:r>
            <a:r>
              <a:rPr lang="ru-RU" sz="1980" dirty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marL="566047" indent="-566047">
              <a:lnSpc>
                <a:spcPct val="150000"/>
              </a:lnSpc>
              <a:buClr>
                <a:srgbClr val="0F6FC6"/>
              </a:buClr>
              <a:buNone/>
              <a:defRPr/>
            </a:pPr>
            <a:endParaRPr lang="ru-RU" sz="1584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0" y="500512"/>
            <a:ext cx="5983881" cy="6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4"/>
          <p:cNvSpPr>
            <a:spLocks noGrp="1"/>
          </p:cNvSpPr>
          <p:nvPr/>
        </p:nvSpPr>
        <p:spPr bwMode="auto">
          <a:xfrm>
            <a:off x="538408" y="500507"/>
            <a:ext cx="5901911" cy="57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8" tIns="50314" rIns="100628" bIns="503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3070" b="1" dirty="0">
                <a:cs typeface="Arial" pitchFamily="34" charset="0"/>
              </a:rPr>
              <a:t>Обратная кислотная эмульсия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74305" y="6322377"/>
            <a:ext cx="9851165" cy="623958"/>
            <a:chOff x="251377" y="6021288"/>
            <a:chExt cx="8653826" cy="594246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251377" y="6021288"/>
              <a:ext cx="8653826" cy="576064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6" name="Picture 2" descr="sticker gtk-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29" y="6133451"/>
              <a:ext cx="402424" cy="37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55576" y="6064076"/>
              <a:ext cx="7776864" cy="551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478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26951" y="1029764"/>
          <a:ext cx="9749766" cy="1374556"/>
        </p:xfrm>
        <a:graphic>
          <a:graphicData uri="http://schemas.openxmlformats.org/drawingml/2006/table">
            <a:tbl>
              <a:tblPr/>
              <a:tblGrid>
                <a:gridCol w="518180"/>
                <a:gridCol w="471400"/>
                <a:gridCol w="471400"/>
                <a:gridCol w="535809"/>
                <a:gridCol w="1229565"/>
                <a:gridCol w="544310"/>
                <a:gridCol w="409855"/>
                <a:gridCol w="573797"/>
                <a:gridCol w="409855"/>
                <a:gridCol w="491826"/>
                <a:gridCol w="409855"/>
                <a:gridCol w="384114"/>
                <a:gridCol w="471400"/>
                <a:gridCol w="471400"/>
                <a:gridCol w="471400"/>
                <a:gridCol w="471400"/>
                <a:gridCol w="471400"/>
                <a:gridCol w="471400"/>
                <a:gridCol w="471400"/>
              </a:tblGrid>
              <a:tr h="3319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технология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тип проекта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пп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/>
                        </a:rPr>
                        <a:t>№ </a:t>
                      </a:r>
                      <a:r>
                        <a:rPr lang="ru-RU" sz="1100" b="1" i="0" u="none" strike="noStrike" dirty="0" err="1">
                          <a:effectLst/>
                          <a:latin typeface="Arial"/>
                        </a:rPr>
                        <a:t>скв</a:t>
                      </a:r>
                      <a:endParaRPr lang="ru-RU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Месторождение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Пласт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Режим до ОПЗ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Режим при запуске по фонду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Прирост при запуске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н, т/сут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ж, м3/сут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обв,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Ндин,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Рзаб, атм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н, т/сут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ж, м3/сут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обв,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Ндин, 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Рзаб, атм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н, т/сут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Q</a:t>
                      </a:r>
                      <a:r>
                        <a:rPr lang="ru-RU" sz="11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ж, м3/сут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обв,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29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effectLst/>
                          <a:latin typeface="Arial"/>
                        </a:rPr>
                        <a:t>Бесполимерная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ru-RU" sz="800" b="0" i="0" u="none" strike="noStrike" baseline="0" dirty="0" err="1" smtClean="0">
                          <a:effectLst/>
                          <a:latin typeface="Arial"/>
                        </a:rPr>
                        <a:t>загеленная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"/>
                        </a:rPr>
                        <a:t> кислота</a:t>
                      </a:r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Сорочинск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Arial"/>
                        </a:rPr>
                        <a:t>1574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effectLst/>
                          <a:latin typeface="Arial"/>
                        </a:rPr>
                        <a:t>хххххххххх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/>
                        </a:rPr>
                        <a:t>О</a:t>
                      </a:r>
                      <a:r>
                        <a:rPr lang="ru-RU" sz="11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1450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68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1420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71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Arial"/>
                        </a:rPr>
                        <a:t>3505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effectLst/>
                          <a:latin typeface="Arial"/>
                        </a:rPr>
                        <a:t>хххххххххх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Arial"/>
                        </a:rPr>
                        <a:t>Зл2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43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1715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27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/>
                        </a:rPr>
                        <a:t>1580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/>
                        </a:rPr>
                        <a:t>4</a:t>
                      </a:r>
                      <a:r>
                        <a:rPr lang="ru-RU" sz="1100" b="0" i="0" u="none" strike="noStrike" dirty="0" smtClean="0"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-1</a:t>
                      </a:r>
                      <a:endParaRPr lang="ru-RU" sz="1200" b="1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СРЕДНИЕ: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на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18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27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18</a:t>
                      </a:r>
                      <a:endParaRPr lang="ru-RU" sz="1300" b="1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35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17</a:t>
                      </a:r>
                      <a:endParaRPr lang="ru-RU" sz="1300" b="1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70C0"/>
                          </a:solidFill>
                          <a:latin typeface="Arial"/>
                        </a:rPr>
                        <a:t>8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B0F0"/>
                          </a:solidFill>
                          <a:latin typeface="Arial"/>
                        </a:rPr>
                        <a:t>-1</a:t>
                      </a:r>
                      <a:endParaRPr lang="ru-RU" sz="1300" b="1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4" y="273681"/>
            <a:ext cx="7381648" cy="67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407106" y="273686"/>
            <a:ext cx="7375164" cy="7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8" tIns="50314" rIns="100628" bIns="50314">
            <a:spAutoFit/>
          </a:bodyPr>
          <a:lstStyle>
            <a:lvl1pPr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178" b="1" dirty="0">
                <a:solidFill>
                  <a:srgbClr val="000000"/>
                </a:solidFill>
                <a:latin typeface="+mn-lt"/>
              </a:rPr>
              <a:t>Эффективность выполненных ВТ ОПЗ по технологии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178" b="1" dirty="0">
                <a:solidFill>
                  <a:srgbClr val="000000"/>
                </a:solidFill>
                <a:latin typeface="+mn-lt"/>
              </a:rPr>
              <a:t>«</a:t>
            </a:r>
            <a:r>
              <a:rPr lang="ru-RU" altLang="ru-RU" sz="2178" b="1" dirty="0" err="1">
                <a:solidFill>
                  <a:srgbClr val="000000"/>
                </a:solidFill>
                <a:latin typeface="+mn-lt"/>
              </a:rPr>
              <a:t>Бесполимерная</a:t>
            </a:r>
            <a:r>
              <a:rPr lang="ru-RU" altLang="ru-RU" sz="2178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178" b="1" dirty="0" err="1">
                <a:solidFill>
                  <a:srgbClr val="000000"/>
                </a:solidFill>
                <a:latin typeface="+mn-lt"/>
              </a:rPr>
              <a:t>загеленная</a:t>
            </a:r>
            <a:r>
              <a:rPr lang="ru-RU" altLang="ru-RU" sz="2178" b="1" dirty="0">
                <a:solidFill>
                  <a:srgbClr val="000000"/>
                </a:solidFill>
                <a:latin typeface="+mn-lt"/>
              </a:rPr>
              <a:t> кислота</a:t>
            </a:r>
            <a:r>
              <a:rPr lang="ru-RU" altLang="ru-RU" sz="2178" b="1" dirty="0" smtClean="0">
                <a:solidFill>
                  <a:srgbClr val="000000"/>
                </a:solidFill>
                <a:latin typeface="+mn-lt"/>
              </a:rPr>
              <a:t>»</a:t>
            </a:r>
            <a:endParaRPr lang="ru-RU" altLang="ru-RU" sz="2178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8" y="3222408"/>
            <a:ext cx="9758587" cy="309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1" y="2466330"/>
            <a:ext cx="7352169" cy="70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07107" y="2466329"/>
            <a:ext cx="7375163" cy="7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8" tIns="50314" rIns="100628" bIns="50314">
            <a:spAutoFit/>
          </a:bodyPr>
          <a:lstStyle>
            <a:lvl1pPr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178" b="1" dirty="0">
                <a:solidFill>
                  <a:srgbClr val="000000"/>
                </a:solidFill>
                <a:latin typeface="+mn-lt"/>
              </a:rPr>
              <a:t>Эффективность выполненных ВТ ОПЗ по технологии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178" b="1" dirty="0">
                <a:solidFill>
                  <a:srgbClr val="000000"/>
                </a:solidFill>
                <a:latin typeface="+mn-lt"/>
              </a:rPr>
              <a:t>«Кислотная эмульсия</a:t>
            </a:r>
            <a:r>
              <a:rPr lang="ru-RU" altLang="ru-RU" sz="2178" b="1" dirty="0" smtClean="0">
                <a:solidFill>
                  <a:srgbClr val="000000"/>
                </a:solidFill>
                <a:latin typeface="+mn-lt"/>
              </a:rPr>
              <a:t>»</a:t>
            </a:r>
            <a:endParaRPr lang="ru-RU" altLang="ru-RU" sz="2178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74305" y="6322377"/>
            <a:ext cx="9851165" cy="623958"/>
            <a:chOff x="251377" y="6021288"/>
            <a:chExt cx="8653826" cy="594246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251377" y="6021288"/>
              <a:ext cx="8653826" cy="576064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9" name="Picture 2" descr="sticker gtk-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29" y="6133451"/>
              <a:ext cx="402424" cy="37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55576" y="6064076"/>
              <a:ext cx="7776864" cy="551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450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>
            <a:spLocks noGrp="1"/>
          </p:cNvSpPr>
          <p:nvPr/>
        </p:nvSpPr>
        <p:spPr bwMode="auto">
          <a:xfrm>
            <a:off x="456439" y="1105374"/>
            <a:ext cx="9754547" cy="57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8" tIns="50314" rIns="100628" bIns="503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584" b="1" dirty="0">
                <a:solidFill>
                  <a:prstClr val="black"/>
                </a:solidFill>
              </a:rPr>
              <a:t> </a:t>
            </a:r>
            <a:r>
              <a:rPr lang="ru-RU" sz="1881" b="1" i="1" dirty="0">
                <a:solidFill>
                  <a:prstClr val="black"/>
                </a:solidFill>
                <a:cs typeface="Arial" pitchFamily="34" charset="0"/>
              </a:rPr>
              <a:t>Состав: </a:t>
            </a:r>
            <a:r>
              <a:rPr lang="ru-RU" sz="1881" i="1" dirty="0">
                <a:solidFill>
                  <a:prstClr val="black"/>
                </a:solidFill>
                <a:cs typeface="Arial" pitchFamily="34" charset="0"/>
              </a:rPr>
              <a:t>солевой </a:t>
            </a:r>
            <a:r>
              <a:rPr lang="ru-RU" sz="1881" i="1" dirty="0" err="1">
                <a:solidFill>
                  <a:prstClr val="black"/>
                </a:solidFill>
                <a:cs typeface="Arial" pitchFamily="34" charset="0"/>
              </a:rPr>
              <a:t>раствор+эмульгатор+ароматические</a:t>
            </a:r>
            <a:r>
              <a:rPr lang="ru-RU" sz="1881" i="1" dirty="0">
                <a:solidFill>
                  <a:prstClr val="black"/>
                </a:solidFill>
                <a:cs typeface="Arial" pitchFamily="34" charset="0"/>
              </a:rPr>
              <a:t> углеводороды</a:t>
            </a:r>
            <a:endParaRPr lang="ru-RU" sz="1881" dirty="0">
              <a:solidFill>
                <a:prstClr val="black"/>
              </a:solidFill>
              <a:cs typeface="Arial" pitchFamily="34" charset="0"/>
            </a:endParaRP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881" b="1" i="1" dirty="0">
                <a:solidFill>
                  <a:prstClr val="black"/>
                </a:solidFill>
                <a:cs typeface="Arial" pitchFamily="34" charset="0"/>
              </a:rPr>
              <a:t> Используется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881" u="sng" dirty="0">
                <a:solidFill>
                  <a:prstClr val="black"/>
                </a:solidFill>
                <a:cs typeface="Arial" pitchFamily="34" charset="0"/>
              </a:rPr>
              <a:t>для </a:t>
            </a:r>
            <a:r>
              <a:rPr lang="ru-RU" sz="1881" u="sng" dirty="0" err="1">
                <a:solidFill>
                  <a:prstClr val="black"/>
                </a:solidFill>
                <a:cs typeface="Arial" pitchFamily="34" charset="0"/>
              </a:rPr>
              <a:t>потокоотклонения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кислоты в  карбонатных коллекторах от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пропластков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881" u="sng" dirty="0">
                <a:solidFill>
                  <a:prstClr val="black"/>
                </a:solidFill>
                <a:cs typeface="Arial" pitchFamily="34" charset="0"/>
              </a:rPr>
              <a:t>c</a:t>
            </a:r>
            <a:r>
              <a:rPr lang="ru-RU" sz="1881" u="sng" dirty="0">
                <a:solidFill>
                  <a:prstClr val="black"/>
                </a:solidFill>
                <a:cs typeface="Arial" pitchFamily="34" charset="0"/>
              </a:rPr>
              <a:t>о средней - высокой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приемистостью и/или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водонасыщенных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, в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низкопроницаемые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или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нефтенасыщенные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пропластки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и при наличие АСПО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881" b="1" i="1" dirty="0">
                <a:solidFill>
                  <a:prstClr val="black"/>
                </a:solidFill>
                <a:cs typeface="Arial" pitchFamily="34" charset="0"/>
              </a:rPr>
              <a:t>Преимущества данной технологии:</a:t>
            </a:r>
            <a:endParaRPr lang="ru-RU" sz="1881" dirty="0">
              <a:solidFill>
                <a:prstClr val="black"/>
              </a:solidFill>
              <a:cs typeface="Arial" pitchFamily="34" charset="0"/>
            </a:endParaRP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- Стабильность(как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отклонителя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);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- Регулируемая и </a:t>
            </a:r>
            <a:r>
              <a:rPr lang="ru-RU" sz="1881" u="sng" dirty="0">
                <a:solidFill>
                  <a:prstClr val="black"/>
                </a:solidFill>
                <a:cs typeface="Arial" pitchFamily="34" charset="0"/>
              </a:rPr>
              <a:t>высокая вязкость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эмульсии(50-</a:t>
            </a:r>
            <a:r>
              <a:rPr lang="ru-RU" sz="1881" u="sng" dirty="0">
                <a:solidFill>
                  <a:prstClr val="black"/>
                </a:solidFill>
                <a:cs typeface="Arial" pitchFamily="34" charset="0"/>
              </a:rPr>
              <a:t>1000&gt; </a:t>
            </a:r>
            <a:r>
              <a:rPr lang="ru-RU" sz="1881" u="sng" dirty="0" err="1">
                <a:solidFill>
                  <a:prstClr val="black"/>
                </a:solidFill>
                <a:cs typeface="Arial" pitchFamily="34" charset="0"/>
              </a:rPr>
              <a:t>сП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);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- Отсутствие полимерного шлама, в сравнение с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загеленной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кислотой на полимерной основе;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-</a:t>
            </a:r>
            <a:r>
              <a:rPr lang="ru-RU" sz="1881" b="1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881" u="sng" dirty="0">
                <a:solidFill>
                  <a:prstClr val="black"/>
                </a:solidFill>
                <a:cs typeface="Arial" pitchFamily="34" charset="0"/>
              </a:rPr>
              <a:t>Инертен к породе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и следовательно эффективен в скважинах с </a:t>
            </a:r>
            <a:r>
              <a:rPr lang="ru-RU" sz="1881" u="sng" dirty="0">
                <a:solidFill>
                  <a:prstClr val="black"/>
                </a:solidFill>
                <a:cs typeface="Arial" pitchFamily="34" charset="0"/>
              </a:rPr>
              <a:t>высоким обводнением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- Селективность - при закачке данной эмульсии в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водонасыщенные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пропластки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, происходит  увеличение ее вязкости, с последующей их временной блокировкой, а в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нефтенасыщенных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881" dirty="0" err="1">
                <a:solidFill>
                  <a:prstClr val="black"/>
                </a:solidFill>
                <a:cs typeface="Arial" pitchFamily="34" charset="0"/>
              </a:rPr>
              <a:t>пропластках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 вязкость не увеличивается и разрушается притоком нефти;</a:t>
            </a:r>
          </a:p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- Во время распада эмульсии происходит выделение ароматических углеводородов и ПАВ, входящих в ее состав, что приводит соответственно к очистке призабойной зоны и ее последующему ингибированию от </a:t>
            </a:r>
            <a:r>
              <a:rPr lang="ru-RU" sz="1881" u="sng" dirty="0">
                <a:solidFill>
                  <a:prstClr val="black"/>
                </a:solidFill>
                <a:cs typeface="Arial" pitchFamily="34" charset="0"/>
              </a:rPr>
              <a:t>АСПО</a:t>
            </a:r>
            <a:r>
              <a:rPr lang="ru-RU" sz="1881" dirty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marL="566047" indent="-566047">
              <a:lnSpc>
                <a:spcPct val="150000"/>
              </a:lnSpc>
              <a:buClr>
                <a:srgbClr val="0F6FC6"/>
              </a:buClr>
              <a:buNone/>
              <a:defRPr/>
            </a:pPr>
            <a:endParaRPr lang="ru-RU" sz="198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" y="428025"/>
            <a:ext cx="6557680" cy="6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4"/>
          <p:cNvSpPr>
            <a:spLocks noGrp="1"/>
          </p:cNvSpPr>
          <p:nvPr/>
        </p:nvSpPr>
        <p:spPr bwMode="auto">
          <a:xfrm>
            <a:off x="456438" y="456596"/>
            <a:ext cx="6557680" cy="57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8" tIns="50314" rIns="100628" bIns="503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F6FC6"/>
              </a:buClr>
              <a:buFont typeface="Wingdings" pitchFamily="2" charset="2"/>
              <a:buNone/>
              <a:defRPr/>
            </a:pPr>
            <a:r>
              <a:rPr lang="ru-RU" sz="3070" b="1" dirty="0">
                <a:cs typeface="Arial" pitchFamily="34" charset="0"/>
              </a:rPr>
              <a:t>Обратная водно-солевая эмульсия</a:t>
            </a:r>
            <a:endParaRPr lang="ru-RU" sz="3070" dirty="0"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74305" y="6322377"/>
            <a:ext cx="9851165" cy="623958"/>
            <a:chOff x="251377" y="6021288"/>
            <a:chExt cx="8653826" cy="594246"/>
          </a:xfrm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251377" y="6021288"/>
              <a:ext cx="8653826" cy="576064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15" name="Picture 2" descr="sticker gtk-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29" y="6133451"/>
              <a:ext cx="402424" cy="37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755576" y="6064076"/>
              <a:ext cx="7776864" cy="551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394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0" y="273686"/>
            <a:ext cx="6803591" cy="67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7" y="967183"/>
            <a:ext cx="9261965" cy="535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463414" y="288531"/>
            <a:ext cx="6796614" cy="71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8" tIns="50314" rIns="100628" bIns="50314">
            <a:spAutoFit/>
          </a:bodyPr>
          <a:lstStyle>
            <a:lvl1pPr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980" b="1" dirty="0">
                <a:solidFill>
                  <a:srgbClr val="000000"/>
                </a:solidFill>
                <a:latin typeface="+mn-lt"/>
              </a:rPr>
              <a:t>Эффективность выполненных ВТ ОПЗ по технологии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980" b="1" dirty="0">
                <a:solidFill>
                  <a:srgbClr val="000000"/>
                </a:solidFill>
                <a:latin typeface="+mn-lt"/>
              </a:rPr>
              <a:t>«Водно-солевая эмульсия» за 2012-2013 год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59820" y="6389375"/>
            <a:ext cx="9851165" cy="579031"/>
            <a:chOff x="238654" y="6085112"/>
            <a:chExt cx="8653826" cy="551457"/>
          </a:xfrm>
        </p:grpSpPr>
        <p:sp>
          <p:nvSpPr>
            <p:cNvPr id="12" name="Скругленный прямоугольник 11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3" name="Picture 2" descr="sticker gtk-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716440" y="6085112"/>
              <a:ext cx="7776864" cy="55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6446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456438" y="1135832"/>
            <a:ext cx="9509201" cy="533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28" tIns="50314" rIns="100628" bIns="50314">
            <a:spAutoFit/>
          </a:bodyPr>
          <a:lstStyle>
            <a:lvl1pPr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980" b="1" i="1" dirty="0">
                <a:latin typeface="+mn-lt"/>
              </a:rPr>
              <a:t>Состав: </a:t>
            </a:r>
            <a:r>
              <a:rPr lang="ru-RU" altLang="ru-RU" sz="1980" i="1" dirty="0" err="1">
                <a:latin typeface="+mn-lt"/>
              </a:rPr>
              <a:t>вода+комплекс</a:t>
            </a:r>
            <a:r>
              <a:rPr lang="ru-RU" altLang="ru-RU" sz="1980" i="1" dirty="0">
                <a:latin typeface="+mn-lt"/>
              </a:rPr>
              <a:t> ПАВ</a:t>
            </a:r>
            <a:endParaRPr lang="ru-RU" altLang="ru-RU" sz="1980" dirty="0">
              <a:latin typeface="+mn-lt"/>
            </a:endParaRP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980" b="1" i="1" dirty="0">
                <a:latin typeface="+mn-lt"/>
              </a:rPr>
              <a:t>Используется</a:t>
            </a:r>
            <a:r>
              <a:rPr lang="ru-RU" altLang="ru-RU" sz="1980" dirty="0">
                <a:latin typeface="+mn-lt"/>
              </a:rPr>
              <a:t> </a:t>
            </a:r>
            <a:r>
              <a:rPr lang="ru-RU" altLang="ru-RU" sz="1980" u="sng" dirty="0">
                <a:latin typeface="+mn-lt"/>
              </a:rPr>
              <a:t>для </a:t>
            </a:r>
            <a:r>
              <a:rPr lang="ru-RU" altLang="ru-RU" sz="1980" u="sng" dirty="0" err="1">
                <a:latin typeface="+mn-lt"/>
              </a:rPr>
              <a:t>потокоотклонения</a:t>
            </a:r>
            <a:r>
              <a:rPr lang="ru-RU" altLang="ru-RU" sz="1980" dirty="0">
                <a:latin typeface="+mn-lt"/>
              </a:rPr>
              <a:t> кислоты в  карбонатных коллекторах от </a:t>
            </a:r>
            <a:r>
              <a:rPr lang="ru-RU" altLang="ru-RU" sz="1980" dirty="0" err="1">
                <a:latin typeface="+mn-lt"/>
              </a:rPr>
              <a:t>водонасыщенных</a:t>
            </a:r>
            <a:r>
              <a:rPr lang="ru-RU" altLang="ru-RU" sz="1980" dirty="0">
                <a:latin typeface="+mn-lt"/>
              </a:rPr>
              <a:t> </a:t>
            </a:r>
            <a:r>
              <a:rPr lang="ru-RU" altLang="ru-RU" sz="1980" dirty="0" err="1">
                <a:latin typeface="+mn-lt"/>
              </a:rPr>
              <a:t>пропластков</a:t>
            </a:r>
            <a:r>
              <a:rPr lang="ru-RU" altLang="ru-RU" sz="1980" dirty="0">
                <a:latin typeface="+mn-lt"/>
              </a:rPr>
              <a:t> и/или </a:t>
            </a:r>
            <a:r>
              <a:rPr lang="ru-RU" altLang="ru-RU" sz="1980" dirty="0" err="1">
                <a:latin typeface="+mn-lt"/>
              </a:rPr>
              <a:t>заколонных</a:t>
            </a:r>
            <a:r>
              <a:rPr lang="ru-RU" altLang="ru-RU" sz="1980" dirty="0">
                <a:latin typeface="+mn-lt"/>
              </a:rPr>
              <a:t> сообщений </a:t>
            </a:r>
            <a:r>
              <a:rPr lang="en-US" altLang="ru-RU" sz="1980" u="sng" dirty="0">
                <a:latin typeface="+mn-lt"/>
              </a:rPr>
              <a:t>c</a:t>
            </a:r>
            <a:r>
              <a:rPr lang="ru-RU" altLang="ru-RU" sz="1980" u="sng" dirty="0">
                <a:latin typeface="+mn-lt"/>
              </a:rPr>
              <a:t>о средней - высокой приемистостью</a:t>
            </a:r>
            <a:r>
              <a:rPr lang="ru-RU" altLang="ru-RU" sz="1980" dirty="0">
                <a:latin typeface="+mn-lt"/>
              </a:rPr>
              <a:t> в скважинах с  </a:t>
            </a:r>
            <a:r>
              <a:rPr lang="ru-RU" altLang="ru-RU" sz="1980" dirty="0" err="1">
                <a:latin typeface="+mn-lt"/>
              </a:rPr>
              <a:t>обводненностью</a:t>
            </a:r>
            <a:r>
              <a:rPr lang="ru-RU" altLang="ru-RU" sz="1980" dirty="0">
                <a:latin typeface="+mn-lt"/>
              </a:rPr>
              <a:t> более 30% и плотностью пластовых вод </a:t>
            </a:r>
            <a:r>
              <a:rPr lang="ru-RU" altLang="ru-RU" sz="1980" u="sng" dirty="0">
                <a:latin typeface="+mn-lt"/>
              </a:rPr>
              <a:t>от 1,10 г/см</a:t>
            </a:r>
            <a:r>
              <a:rPr lang="ru-RU" altLang="ru-RU" sz="1980" u="sng" baseline="30000" dirty="0">
                <a:latin typeface="+mn-lt"/>
              </a:rPr>
              <a:t>3 </a:t>
            </a:r>
            <a:r>
              <a:rPr lang="ru-RU" altLang="ru-RU" sz="1980" u="sng" dirty="0">
                <a:latin typeface="+mn-lt"/>
              </a:rPr>
              <a:t>и более</a:t>
            </a:r>
            <a:r>
              <a:rPr lang="ru-RU" altLang="ru-RU" sz="1980" dirty="0">
                <a:latin typeface="+mn-lt"/>
              </a:rPr>
              <a:t>.</a:t>
            </a: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980" b="1" i="1" dirty="0">
                <a:latin typeface="+mn-lt"/>
              </a:rPr>
              <a:t>Преимущества данной технологии:</a:t>
            </a:r>
            <a:endParaRPr lang="ru-RU" altLang="ru-RU" sz="1980" dirty="0">
              <a:latin typeface="+mn-lt"/>
            </a:endParaRP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980" dirty="0">
                <a:latin typeface="+mn-lt"/>
              </a:rPr>
              <a:t>- Регулируемое образование количества </a:t>
            </a:r>
            <a:r>
              <a:rPr lang="ru-RU" altLang="ru-RU" sz="1980" dirty="0" err="1">
                <a:latin typeface="+mn-lt"/>
              </a:rPr>
              <a:t>кольматанта</a:t>
            </a:r>
            <a:r>
              <a:rPr lang="ru-RU" altLang="ru-RU" sz="1980" dirty="0">
                <a:latin typeface="+mn-lt"/>
              </a:rPr>
              <a:t>;</a:t>
            </a: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980" dirty="0">
                <a:latin typeface="+mn-lt"/>
              </a:rPr>
              <a:t>- Отсутствие полимерного шлама, в сравнение с </a:t>
            </a:r>
            <a:r>
              <a:rPr lang="ru-RU" altLang="ru-RU" sz="1980" dirty="0" err="1">
                <a:latin typeface="+mn-lt"/>
              </a:rPr>
              <a:t>загеленной</a:t>
            </a:r>
            <a:r>
              <a:rPr lang="ru-RU" altLang="ru-RU" sz="1980" dirty="0">
                <a:latin typeface="+mn-lt"/>
              </a:rPr>
              <a:t> кислотой на полимерной основе;</a:t>
            </a: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980" dirty="0">
                <a:latin typeface="+mn-lt"/>
              </a:rPr>
              <a:t>-</a:t>
            </a:r>
            <a:r>
              <a:rPr lang="ru-RU" altLang="ru-RU" sz="1980" b="1" i="1" dirty="0">
                <a:latin typeface="+mn-lt"/>
              </a:rPr>
              <a:t> </a:t>
            </a:r>
            <a:r>
              <a:rPr lang="ru-RU" altLang="ru-RU" sz="1980" u="sng" dirty="0">
                <a:latin typeface="+mn-lt"/>
              </a:rPr>
              <a:t>Инертен к породе</a:t>
            </a:r>
            <a:r>
              <a:rPr lang="ru-RU" altLang="ru-RU" sz="1980" dirty="0">
                <a:latin typeface="+mn-lt"/>
              </a:rPr>
              <a:t> и следовательно эффективен в скважинах с </a:t>
            </a:r>
            <a:r>
              <a:rPr lang="ru-RU" altLang="ru-RU" sz="1980" u="sng" dirty="0">
                <a:latin typeface="+mn-lt"/>
              </a:rPr>
              <a:t>высоким обводнением</a:t>
            </a:r>
            <a:r>
              <a:rPr lang="ru-RU" altLang="ru-RU" sz="1980" dirty="0">
                <a:latin typeface="+mn-lt"/>
              </a:rPr>
              <a:t>;</a:t>
            </a: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980" dirty="0">
                <a:latin typeface="+mn-lt"/>
              </a:rPr>
              <a:t>- </a:t>
            </a:r>
            <a:r>
              <a:rPr lang="ru-RU" altLang="ru-RU" sz="1980" u="sng" dirty="0">
                <a:latin typeface="+mn-lt"/>
              </a:rPr>
              <a:t>Селективность</a:t>
            </a:r>
            <a:r>
              <a:rPr lang="ru-RU" altLang="ru-RU" sz="1980" dirty="0">
                <a:latin typeface="+mn-lt"/>
              </a:rPr>
              <a:t> - при закачке данного состава в </a:t>
            </a:r>
            <a:r>
              <a:rPr lang="ru-RU" altLang="ru-RU" sz="1980" dirty="0" err="1">
                <a:latin typeface="+mn-lt"/>
              </a:rPr>
              <a:t>водонасыщенные</a:t>
            </a:r>
            <a:r>
              <a:rPr lang="ru-RU" altLang="ru-RU" sz="1980" dirty="0">
                <a:latin typeface="+mn-lt"/>
              </a:rPr>
              <a:t> </a:t>
            </a:r>
            <a:r>
              <a:rPr lang="ru-RU" altLang="ru-RU" sz="1980" dirty="0" err="1">
                <a:latin typeface="+mn-lt"/>
              </a:rPr>
              <a:t>пропластки</a:t>
            </a:r>
            <a:r>
              <a:rPr lang="ru-RU" altLang="ru-RU" sz="1980" dirty="0">
                <a:latin typeface="+mn-lt"/>
              </a:rPr>
              <a:t>,  происходит  образование </a:t>
            </a:r>
            <a:r>
              <a:rPr lang="ru-RU" altLang="ru-RU" sz="1980" dirty="0" err="1">
                <a:latin typeface="+mn-lt"/>
              </a:rPr>
              <a:t>кольматанта</a:t>
            </a:r>
            <a:r>
              <a:rPr lang="ru-RU" altLang="ru-RU" sz="1980" dirty="0">
                <a:latin typeface="+mn-lt"/>
              </a:rPr>
              <a:t>, с последующей их временной блокировкой, а в </a:t>
            </a:r>
            <a:r>
              <a:rPr lang="ru-RU" altLang="ru-RU" sz="1980" dirty="0" err="1">
                <a:latin typeface="+mn-lt"/>
              </a:rPr>
              <a:t>нефтенасыщенных</a:t>
            </a:r>
            <a:r>
              <a:rPr lang="ru-RU" altLang="ru-RU" sz="1980" dirty="0">
                <a:latin typeface="+mn-lt"/>
              </a:rPr>
              <a:t> </a:t>
            </a:r>
            <a:r>
              <a:rPr lang="ru-RU" altLang="ru-RU" sz="1980" dirty="0" err="1">
                <a:latin typeface="+mn-lt"/>
              </a:rPr>
              <a:t>пропластках</a:t>
            </a:r>
            <a:r>
              <a:rPr lang="ru-RU" altLang="ru-RU" sz="1980" dirty="0">
                <a:latin typeface="+mn-lt"/>
              </a:rPr>
              <a:t> состав стабилен(вязкость не увеличивается) и выносится притоком нефти.</a:t>
            </a: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980" dirty="0">
                <a:latin typeface="+mn-lt"/>
              </a:rPr>
              <a:t>- При низкой депрессии возможно снижение </a:t>
            </a:r>
            <a:r>
              <a:rPr lang="ru-RU" altLang="ru-RU" sz="1980" dirty="0" err="1">
                <a:latin typeface="+mn-lt"/>
              </a:rPr>
              <a:t>обводненности</a:t>
            </a:r>
            <a:r>
              <a:rPr lang="ru-RU" altLang="ru-RU" sz="1980" dirty="0">
                <a:latin typeface="+mn-lt"/>
              </a:rPr>
              <a:t>, за счет </a:t>
            </a:r>
            <a:r>
              <a:rPr lang="ru-RU" altLang="ru-RU" sz="1980" u="sng" dirty="0">
                <a:latin typeface="+mn-lt"/>
              </a:rPr>
              <a:t>временного ограничения водопритока</a:t>
            </a:r>
            <a:r>
              <a:rPr lang="ru-RU" altLang="ru-RU" sz="1980" dirty="0">
                <a:latin typeface="+mn-lt"/>
              </a:rPr>
              <a:t>.</a:t>
            </a:r>
          </a:p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980" dirty="0">
                <a:latin typeface="+mn-lt"/>
              </a:rPr>
              <a:t>- Воздействием кислоты не разрушается, а осаждается;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" y="428025"/>
            <a:ext cx="9672576" cy="6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28795" y="470361"/>
            <a:ext cx="9851165" cy="5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8" tIns="50314" rIns="100628" bIns="50314">
            <a:spAutoFit/>
          </a:bodyPr>
          <a:lstStyle>
            <a:lvl1pPr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2872" b="1" dirty="0">
                <a:latin typeface="+mn-lt"/>
              </a:rPr>
              <a:t>Селективный </a:t>
            </a:r>
            <a:r>
              <a:rPr lang="ru-RU" altLang="ru-RU" sz="2872" b="1" dirty="0" err="1">
                <a:latin typeface="+mn-lt"/>
              </a:rPr>
              <a:t>отклонитель</a:t>
            </a:r>
            <a:r>
              <a:rPr lang="ru-RU" altLang="ru-RU" sz="2872" b="1" dirty="0">
                <a:latin typeface="+mn-lt"/>
              </a:rPr>
              <a:t> кислотного состава (СОКС)</a:t>
            </a:r>
            <a:endParaRPr lang="ru-RU" altLang="ru-RU" sz="2872" dirty="0">
              <a:latin typeface="+mn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9820" y="6389375"/>
            <a:ext cx="9851165" cy="579031"/>
            <a:chOff x="238654" y="6085112"/>
            <a:chExt cx="8653826" cy="551457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" name="Picture 2" descr="sticker gtk-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16440" y="6085112"/>
              <a:ext cx="7776864" cy="55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140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8" name="TextBox 2"/>
          <p:cNvSpPr txBox="1">
            <a:spLocks noChangeArrowheads="1"/>
          </p:cNvSpPr>
          <p:nvPr/>
        </p:nvSpPr>
        <p:spPr bwMode="auto">
          <a:xfrm>
            <a:off x="8366682" y="4356539"/>
            <a:ext cx="1845095" cy="60445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628" tIns="50314" rIns="100628" bIns="50314">
            <a:spAutoFit/>
          </a:bodyPr>
          <a:lstStyle>
            <a:lvl1pPr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89" b="1" dirty="0">
                <a:solidFill>
                  <a:srgbClr val="000000"/>
                </a:solidFill>
                <a:latin typeface="Arial" charset="0"/>
              </a:rPr>
              <a:t>В связи с переводом </a:t>
            </a:r>
            <a:r>
              <a:rPr lang="ru-RU" altLang="ru-RU" sz="1089" b="1" dirty="0" err="1">
                <a:solidFill>
                  <a:srgbClr val="000000"/>
                </a:solidFill>
                <a:latin typeface="Arial" charset="0"/>
              </a:rPr>
              <a:t>скв</a:t>
            </a:r>
            <a:r>
              <a:rPr lang="ru-RU" altLang="ru-RU" sz="1089" b="1" dirty="0">
                <a:solidFill>
                  <a:srgbClr val="000000"/>
                </a:solidFill>
                <a:latin typeface="Arial" charset="0"/>
              </a:rPr>
              <a:t>. №1031 в ППД 11.12г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9" y="428029"/>
            <a:ext cx="9754548" cy="7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TextBox 9"/>
          <p:cNvSpPr txBox="1">
            <a:spLocks noChangeArrowheads="1"/>
          </p:cNvSpPr>
          <p:nvPr/>
        </p:nvSpPr>
        <p:spPr bwMode="auto">
          <a:xfrm>
            <a:off x="359820" y="471367"/>
            <a:ext cx="9851956" cy="7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8" tIns="50314" rIns="100628" bIns="50314">
            <a:spAutoFit/>
          </a:bodyPr>
          <a:lstStyle>
            <a:lvl1pPr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178" b="1" dirty="0">
                <a:solidFill>
                  <a:srgbClr val="000000"/>
                </a:solidFill>
                <a:latin typeface="+mn-lt"/>
              </a:rPr>
              <a:t>Эффективность выполненных ВТ ОПЗ по технологии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178" b="1" dirty="0">
                <a:solidFill>
                  <a:srgbClr val="000000"/>
                </a:solidFill>
                <a:latin typeface="+mn-lt"/>
              </a:rPr>
              <a:t>«Селективный </a:t>
            </a:r>
            <a:r>
              <a:rPr lang="ru-RU" altLang="ru-RU" sz="2178" b="1" dirty="0" err="1">
                <a:solidFill>
                  <a:srgbClr val="000000"/>
                </a:solidFill>
                <a:latin typeface="+mn-lt"/>
              </a:rPr>
              <a:t>отклонитель</a:t>
            </a:r>
            <a:r>
              <a:rPr lang="ru-RU" altLang="ru-RU" sz="2178" b="1" dirty="0">
                <a:solidFill>
                  <a:srgbClr val="000000"/>
                </a:solidFill>
                <a:latin typeface="+mn-lt"/>
              </a:rPr>
              <a:t> кислотного состава (С.О.К.С</a:t>
            </a:r>
            <a:r>
              <a:rPr lang="ru-RU" altLang="ru-RU" sz="2178" b="1" dirty="0" smtClean="0">
                <a:solidFill>
                  <a:srgbClr val="000000"/>
                </a:solidFill>
                <a:latin typeface="+mn-lt"/>
              </a:rPr>
              <a:t>.)»</a:t>
            </a:r>
            <a:endParaRPr lang="ru-RU" altLang="ru-RU" sz="2178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5" y="1332204"/>
            <a:ext cx="9583295" cy="257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" y="3902885"/>
            <a:ext cx="7701618" cy="24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259" name="Прямая со стрелкой 4"/>
          <p:cNvCxnSpPr>
            <a:cxnSpLocks noChangeShapeType="1"/>
          </p:cNvCxnSpPr>
          <p:nvPr/>
        </p:nvCxnSpPr>
        <p:spPr bwMode="auto">
          <a:xfrm flipH="1">
            <a:off x="6434254" y="4770185"/>
            <a:ext cx="1932430" cy="85549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" name="Группа 13"/>
          <p:cNvGrpSpPr/>
          <p:nvPr/>
        </p:nvGrpSpPr>
        <p:grpSpPr>
          <a:xfrm>
            <a:off x="359820" y="6389375"/>
            <a:ext cx="9851165" cy="579031"/>
            <a:chOff x="238654" y="6085112"/>
            <a:chExt cx="8653826" cy="551457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6" name="Picture 2" descr="sticker gtk-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16440" y="6085112"/>
              <a:ext cx="7776864" cy="55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549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6" y="349294"/>
            <a:ext cx="7541331" cy="84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804" y="273368"/>
            <a:ext cx="7213081" cy="1046346"/>
          </a:xfrm>
          <a:prstGeom prst="rect">
            <a:avLst/>
          </a:prstGeom>
        </p:spPr>
        <p:txBody>
          <a:bodyPr wrap="square" lIns="100628" tIns="50314" rIns="100628" bIns="50314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070" b="1" dirty="0" err="1">
                <a:solidFill>
                  <a:schemeClr val="tx2"/>
                </a:solidFill>
                <a:latin typeface="+mn-lt"/>
              </a:rPr>
              <a:t>Бесполимерный</a:t>
            </a:r>
            <a:r>
              <a:rPr lang="ru-RU" sz="307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3070" b="1" dirty="0" err="1">
                <a:solidFill>
                  <a:schemeClr val="tx2"/>
                </a:solidFill>
                <a:latin typeface="+mn-lt"/>
              </a:rPr>
              <a:t>самоотклоняющийся</a:t>
            </a:r>
            <a:r>
              <a:rPr lang="ru-RU" sz="3070" b="1" dirty="0">
                <a:solidFill>
                  <a:schemeClr val="tx2"/>
                </a:solidFill>
                <a:latin typeface="+mn-lt"/>
              </a:rPr>
              <a:t>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070" b="1" dirty="0">
                <a:solidFill>
                  <a:schemeClr val="tx2"/>
                </a:solidFill>
                <a:latin typeface="+mn-lt"/>
              </a:rPr>
              <a:t>кислотный состав (БСКС)</a:t>
            </a:r>
            <a:endParaRPr lang="ru-RU" sz="307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72" y="1199428"/>
            <a:ext cx="9507395" cy="4627195"/>
          </a:xfrm>
          <a:prstGeom prst="rect">
            <a:avLst/>
          </a:prstGeom>
        </p:spPr>
        <p:txBody>
          <a:bodyPr lIns="100628" tIns="50314" rIns="100628" bIns="50314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prstClr val="black"/>
                </a:solidFill>
                <a:latin typeface="+mn-lt"/>
              </a:rPr>
              <a:t>Состав: </a:t>
            </a:r>
            <a:r>
              <a:rPr lang="ru-RU" i="1" dirty="0">
                <a:solidFill>
                  <a:prstClr val="black"/>
                </a:solidFill>
                <a:latin typeface="+mn-lt"/>
              </a:rPr>
              <a:t>органическая кислота с присадками</a:t>
            </a:r>
            <a:endParaRPr lang="ru-RU" dirty="0">
              <a:solidFill>
                <a:prstClr val="black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prstClr val="black"/>
                </a:solidFill>
                <a:latin typeface="+mn-lt"/>
              </a:rPr>
              <a:t> </a:t>
            </a:r>
            <a:endParaRPr lang="ru-RU" dirty="0">
              <a:solidFill>
                <a:prstClr val="black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prstClr val="black"/>
                </a:solidFill>
                <a:latin typeface="+mn-lt"/>
              </a:rPr>
              <a:t>Используется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 для </a:t>
            </a:r>
            <a:r>
              <a:rPr lang="ru-RU" u="sng" dirty="0">
                <a:solidFill>
                  <a:prstClr val="black"/>
                </a:solidFill>
                <a:latin typeface="+mn-lt"/>
              </a:rPr>
              <a:t>создания более глубокой и разветвленной сети червоточин 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в  карбонатных коллекторах, за счет увеличения вязкости в процессе отработки и последующего </a:t>
            </a:r>
            <a:r>
              <a:rPr lang="ru-RU" dirty="0" err="1">
                <a:solidFill>
                  <a:prstClr val="black"/>
                </a:solidFill>
                <a:latin typeface="+mn-lt"/>
              </a:rPr>
              <a:t>самоотклонения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+mn-lt"/>
              </a:rPr>
              <a:t> </a:t>
            </a:r>
            <a:endParaRPr lang="ru-RU" dirty="0">
              <a:solidFill>
                <a:prstClr val="black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prstClr val="black"/>
                </a:solidFill>
                <a:latin typeface="+mn-lt"/>
              </a:rPr>
              <a:t>Преимущества данной технологии:</a:t>
            </a:r>
            <a:endParaRPr lang="ru-RU" dirty="0">
              <a:solidFill>
                <a:prstClr val="black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prstClr val="black"/>
                </a:solidFill>
                <a:latin typeface="+mn-lt"/>
              </a:rPr>
              <a:t>- Регулируемая и высокая вязкость способствует более </a:t>
            </a:r>
            <a:r>
              <a:rPr lang="ru-RU" u="sng" dirty="0">
                <a:solidFill>
                  <a:prstClr val="black"/>
                </a:solidFill>
                <a:latin typeface="+mn-lt"/>
              </a:rPr>
              <a:t>быстрому и эффективному </a:t>
            </a:r>
            <a:r>
              <a:rPr lang="ru-RU" u="sng" dirty="0" err="1">
                <a:solidFill>
                  <a:prstClr val="black"/>
                </a:solidFill>
                <a:latin typeface="+mn-lt"/>
              </a:rPr>
              <a:t>самоотклонению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, в сравнение с </a:t>
            </a:r>
            <a:r>
              <a:rPr lang="ru-RU" dirty="0" err="1">
                <a:solidFill>
                  <a:prstClr val="black"/>
                </a:solidFill>
                <a:latin typeface="+mn-lt"/>
              </a:rPr>
              <a:t>загеленной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 кислотой;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prstClr val="black"/>
                </a:solidFill>
                <a:latin typeface="+mn-lt"/>
              </a:rPr>
              <a:t>- </a:t>
            </a:r>
            <a:r>
              <a:rPr lang="ru-RU" u="sng" dirty="0">
                <a:solidFill>
                  <a:prstClr val="black"/>
                </a:solidFill>
                <a:latin typeface="+mn-lt"/>
              </a:rPr>
              <a:t>Замедление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 скорости реакции с породой(</a:t>
            </a:r>
            <a:r>
              <a:rPr lang="ru-RU" u="sng" dirty="0">
                <a:solidFill>
                  <a:prstClr val="black"/>
                </a:solidFill>
                <a:latin typeface="+mn-lt"/>
              </a:rPr>
              <a:t>до 60раз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prstClr val="black"/>
                </a:solidFill>
                <a:latin typeface="+mn-lt"/>
              </a:rPr>
              <a:t>- Отсутствие полимерного шлама, в сравнение с </a:t>
            </a:r>
            <a:r>
              <a:rPr lang="ru-RU" dirty="0" err="1">
                <a:solidFill>
                  <a:prstClr val="black"/>
                </a:solidFill>
                <a:latin typeface="+mn-lt"/>
              </a:rPr>
              <a:t>загеленной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 кислотой на полимерной основе;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prstClr val="black"/>
                </a:solidFill>
                <a:latin typeface="+mn-lt"/>
              </a:rPr>
              <a:t>- Самораспад  БСКС в процессе реагирования с породой;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>
                <a:solidFill>
                  <a:prstClr val="black"/>
                </a:solidFill>
                <a:latin typeface="+mn-lt"/>
              </a:rPr>
              <a:t>- Во время распада БСКС происходит выделение ПАВ, входящих в ее состав, что приводит к очистке призабойной зоны и ее последующему ингибированию от АСПО .</a:t>
            </a:r>
          </a:p>
          <a:p>
            <a:pPr marL="566047" indent="-566047">
              <a:lnSpc>
                <a:spcPct val="150000"/>
              </a:lnSpc>
              <a:defRPr/>
            </a:pPr>
            <a:endParaRPr lang="ru-RU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9820" y="6389375"/>
            <a:ext cx="9851165" cy="579031"/>
            <a:chOff x="238654" y="6085112"/>
            <a:chExt cx="8653826" cy="551457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" name="Picture 2" descr="sticker gtk-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16440" y="6085112"/>
              <a:ext cx="7776864" cy="55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910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87749" y="303098"/>
            <a:ext cx="6875760" cy="647447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88" tIns="50094" rIns="100188" bIns="5009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9837" y="384347"/>
            <a:ext cx="6654296" cy="45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88" tIns="50094" rIns="100188" bIns="50094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674" b="1" dirty="0">
                <a:solidFill>
                  <a:srgbClr val="000000"/>
                </a:solidFill>
                <a:latin typeface="Times New Roman" pitchFamily="18" charset="0"/>
              </a:rPr>
              <a:t>Ударно – волновые методы ОПЗ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59820" y="6389375"/>
            <a:ext cx="9851165" cy="579031"/>
            <a:chOff x="238654" y="6085112"/>
            <a:chExt cx="8653826" cy="551457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5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Все права защищены</a:t>
              </a: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81478" y="1101763"/>
            <a:ext cx="9412641" cy="68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88" tIns="50094" rIns="100188" bIns="50094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5188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037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6556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0751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1980" b="1" kern="0" dirty="0">
                <a:latin typeface="+mn-lt"/>
              </a:rPr>
              <a:t>Обработка призабойной зоны </a:t>
            </a:r>
            <a:r>
              <a:rPr lang="ru-RU" sz="1980" b="1" kern="0" dirty="0" smtClean="0">
                <a:latin typeface="+mn-lt"/>
              </a:rPr>
              <a:t> импульсно-волновым воздействием при помощи  генератора ГИДП-2</a:t>
            </a:r>
            <a:endParaRPr lang="ru-RU" sz="1980" b="1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08" y="1755229"/>
            <a:ext cx="4016579" cy="423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731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07107" y="282124"/>
            <a:ext cx="6629847" cy="680475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88" tIns="50094" rIns="100188" bIns="5009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16399" y="395591"/>
            <a:ext cx="6412039" cy="45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88" tIns="50094" rIns="100188" bIns="50094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674" b="1" dirty="0">
                <a:solidFill>
                  <a:srgbClr val="000000"/>
                </a:solidFill>
                <a:latin typeface="Times New Roman" pitchFamily="18" charset="0"/>
              </a:rPr>
              <a:t>Ударно – волновые методы ОПЗ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59820" y="6389375"/>
            <a:ext cx="9851165" cy="579031"/>
            <a:chOff x="238654" y="6085112"/>
            <a:chExt cx="8653826" cy="551457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5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Все права защищены</a:t>
              </a: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59821" y="1406419"/>
            <a:ext cx="9841026" cy="5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88" tIns="50094" rIns="100188" bIns="50094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5188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037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6556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0751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1980" b="1" kern="0" dirty="0">
                <a:latin typeface="+mn-lt"/>
              </a:rPr>
              <a:t>Физические основы импульсно волнового воздействия ГИДП-2 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391272" y="1671042"/>
            <a:ext cx="9235132" cy="411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88" tIns="50094" rIns="100188" bIns="50094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None/>
              <a:defRPr sz="1400" i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9679" indent="-284498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37968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3pPr>
            <a:lvl4pPr marL="1593157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48345" indent="-227594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03531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58719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13905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69095" indent="-227594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endParaRPr lang="ru-RU" sz="2178" i="0" kern="0" dirty="0"/>
          </a:p>
          <a:p>
            <a:pPr algn="just"/>
            <a:r>
              <a:rPr lang="ru-RU" sz="2178" i="0" kern="0" dirty="0"/>
              <a:t>   Генератор импульсного действия пневматический обеспечивает возбуждение в призабойной зоне скважины импульсов </a:t>
            </a:r>
            <a:r>
              <a:rPr lang="ru-RU" sz="2178" i="0" kern="0" dirty="0" smtClean="0"/>
              <a:t>репрессии-депрессии </a:t>
            </a:r>
            <a:r>
              <a:rPr lang="ru-RU" sz="2178" i="0" kern="0" dirty="0"/>
              <a:t>за счет использования собственных колебаний столба жидкости.</a:t>
            </a:r>
          </a:p>
          <a:p>
            <a:pPr algn="just"/>
            <a:r>
              <a:rPr lang="ru-RU" sz="2178" i="0" kern="0" dirty="0"/>
              <a:t>  Импульсы давления-разрядки возбуждаются в призабойной зоне скважины путем динамического сжатия столба скважинной жидкости со стороны устья скважины и резкого снятия давления на устье в момент максимального сжатия столба жидкости. Столб скважинной жидкости и НКТ используется как </a:t>
            </a:r>
            <a:r>
              <a:rPr lang="ru-RU" sz="2178" i="0" kern="0" dirty="0" smtClean="0"/>
              <a:t>волновод, что </a:t>
            </a:r>
            <a:r>
              <a:rPr lang="ru-RU" sz="2178" i="0" kern="0" dirty="0"/>
              <a:t>дает возможность за счет малой величины  коэффициента затухания  передать  возбуждаемый на устье импульс  до забоя с сохранением давления.</a:t>
            </a:r>
            <a:r>
              <a:rPr lang="ru-RU" sz="1386" i="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6756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1" y="1604628"/>
            <a:ext cx="447098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/>
          </p:cNvSpPr>
          <p:nvPr/>
        </p:nvSpPr>
        <p:spPr bwMode="auto">
          <a:xfrm>
            <a:off x="291191" y="1795381"/>
            <a:ext cx="4418041" cy="278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173" tIns="50587" rIns="101173" bIns="50587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4700" b="1" dirty="0">
                <a:solidFill>
                  <a:schemeClr val="tx2"/>
                </a:solidFill>
                <a:latin typeface="Times New Roman" pitchFamily="18" charset="0"/>
              </a:rPr>
              <a:t>Ремонтно – Изоляционные Работы </a:t>
            </a:r>
            <a:endParaRPr lang="ru-RU" sz="47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95" y="576114"/>
            <a:ext cx="5168274" cy="53681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76275" y="6389389"/>
            <a:ext cx="10018006" cy="584775"/>
            <a:chOff x="238654" y="6085112"/>
            <a:chExt cx="8653826" cy="556929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" name="Picture 2" descr="sticker gtk-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16440" y="6085112"/>
              <a:ext cx="7776864" cy="556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</a:t>
              </a:r>
              <a:r>
                <a:rPr lang="ru-RU" sz="900" b="1" dirty="0" smtClean="0">
                  <a:solidFill>
                    <a:srgbClr val="000000"/>
                  </a:solidFill>
                  <a:latin typeface="+mn-lt"/>
                  <a:cs typeface="Arial" charset="0"/>
                </a:rPr>
                <a:t>2017 Холдинг  </a:t>
              </a: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ООО «НТЦ ГЕОТЕХНОКИН»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5969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89672" y="282124"/>
            <a:ext cx="9591462" cy="680475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88" tIns="50094" rIns="100188" bIns="50094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16399" y="395591"/>
            <a:ext cx="9582169" cy="45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88" tIns="50094" rIns="100188" bIns="50094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674" b="1" dirty="0">
                <a:solidFill>
                  <a:srgbClr val="000000"/>
                </a:solidFill>
                <a:latin typeface="Times New Roman" pitchFamily="18" charset="0"/>
              </a:rPr>
              <a:t>Итоги работ ударно – волновым методом ОПЗ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59820" y="6389375"/>
            <a:ext cx="9851165" cy="579031"/>
            <a:chOff x="238654" y="6085112"/>
            <a:chExt cx="8653826" cy="551457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6440" y="6085112"/>
              <a:ext cx="7776864" cy="551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0"/>
                </a:spcBef>
                <a:buSzPts val="1400"/>
                <a:tabLst>
                  <a:tab pos="389615" algn="l"/>
                </a:tabLst>
                <a:defRPr/>
              </a:pPr>
              <a:r>
                <a:rPr lang="ru-RU" sz="891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Все права защищены</a:t>
              </a: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05074" y="1176233"/>
          <a:ext cx="9393496" cy="5062355"/>
        </p:xfrm>
        <a:graphic>
          <a:graphicData uri="http://schemas.openxmlformats.org/drawingml/2006/table">
            <a:tbl>
              <a:tblPr/>
              <a:tblGrid>
                <a:gridCol w="605016"/>
                <a:gridCol w="920128"/>
                <a:gridCol w="1210031"/>
                <a:gridCol w="1121800"/>
                <a:gridCol w="1020964"/>
                <a:gridCol w="1336074"/>
                <a:gridCol w="1692153"/>
                <a:gridCol w="1487330"/>
              </a:tblGrid>
              <a:tr h="551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скважины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Месторождение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Вид работ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Пласт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Приемистость до обработки, м3/сут/атм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Приемистость  после обработки, м3/сут/атм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Эффективность, м3/сут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А3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113,0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968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О6, О3, Б2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22/110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115/110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133,0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677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А3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44/75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130/75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86,0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А3,А4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40/75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140/75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100,0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59/110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86/110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27,0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О2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102,0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О1, О2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59,0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1031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О3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42,0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34,0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1218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О1, О2, О3, О4а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144/120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72,0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Т1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76/150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158/150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82,0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709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Зл2, Дф2-1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88/90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158/90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70,0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95/76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173/76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63,0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Дф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12/75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72/75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60,0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733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Т1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38/70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158/70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120,0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Т1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58/90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130/90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72,0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5046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Дкт1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62/80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144/80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82,0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5231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Дкт1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39/80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158/80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119,0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1566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58/96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144/96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86,0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6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5017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ххх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УВВ СКО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О4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66/102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158/102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92,0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71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 увеличение приемистости на 1 скв., м3/сут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80,7   </a:t>
                      </a:r>
                    </a:p>
                  </a:txBody>
                  <a:tcPr marL="6850" marR="6850" marT="68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3209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411467" y="1105394"/>
            <a:ext cx="4584761" cy="14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24" tIns="54811" rIns="109624" bIns="54811">
            <a:spAutoFit/>
          </a:bodyPr>
          <a:lstStyle/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ООО «НТЦ ГЕОТЕХНОКИН»</a:t>
            </a:r>
          </a:p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г. Москва,</a:t>
            </a:r>
          </a:p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 Дмитровский проезд, д.10, стр.3, офис25</a:t>
            </a:r>
          </a:p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Телефон: 8 (495) 976-86-45</a:t>
            </a:r>
          </a:p>
          <a:p>
            <a:pPr algn="ctr"/>
            <a:r>
              <a:rPr lang="en-US" sz="1700" b="1" dirty="0">
                <a:solidFill>
                  <a:srgbClr val="000000"/>
                </a:solidFill>
                <a:latin typeface="Times New Roman"/>
                <a:hlinkClick r:id="rId2"/>
              </a:rPr>
              <a:t>gtk-info@sovintel.ru</a:t>
            </a:r>
            <a:endParaRPr lang="ru-RU" sz="17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345314" y="3837376"/>
            <a:ext cx="4966265" cy="14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24" tIns="54811" rIns="109624" bIns="54811">
            <a:spAutoFit/>
          </a:bodyPr>
          <a:lstStyle/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Филиал ООО «НТЦ ГЕОТЕХНОКИН» </a:t>
            </a:r>
          </a:p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г. Нижневартовск, </a:t>
            </a:r>
          </a:p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ул. Ленина,4П, панель 19, офис 27</a:t>
            </a:r>
          </a:p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8 (3466) 67-58-57</a:t>
            </a:r>
          </a:p>
          <a:p>
            <a:pPr algn="ctr"/>
            <a:r>
              <a:rPr lang="en-US" sz="1700" b="1" dirty="0" err="1">
                <a:solidFill>
                  <a:srgbClr val="000000"/>
                </a:solidFill>
                <a:latin typeface="Times New Roman"/>
                <a:hlinkClick r:id="rId3"/>
              </a:rPr>
              <a:t>gtk</a:t>
            </a:r>
            <a:r>
              <a:rPr lang="ru-RU" sz="1700" b="1" dirty="0">
                <a:solidFill>
                  <a:srgbClr val="000000"/>
                </a:solidFill>
                <a:latin typeface="Times New Roman"/>
                <a:hlinkClick r:id="rId3"/>
              </a:rPr>
              <a:t>_</a:t>
            </a:r>
            <a:r>
              <a:rPr lang="en-US" sz="1700" b="1" dirty="0">
                <a:solidFill>
                  <a:srgbClr val="000000"/>
                </a:solidFill>
                <a:latin typeface="Times New Roman"/>
                <a:hlinkClick r:id="rId3"/>
              </a:rPr>
              <a:t>srv@linknv.ru</a:t>
            </a:r>
            <a:endParaRPr lang="en-US" sz="17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57909" y="2470465"/>
            <a:ext cx="5086560" cy="14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24" tIns="54811" rIns="109624" bIns="54811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Филиал ООО «НТЦ ГЕОТЕХНОКИН» </a:t>
            </a:r>
          </a:p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г. Бузулук, </a:t>
            </a:r>
          </a:p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ул. Матросова, 14. </a:t>
            </a:r>
          </a:p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8 (35342)7-72-33</a:t>
            </a:r>
          </a:p>
          <a:p>
            <a:pPr algn="ctr"/>
            <a:r>
              <a:rPr lang="ru-RU" sz="1700" b="1" u="sng" dirty="0">
                <a:solidFill>
                  <a:srgbClr val="336666"/>
                </a:solidFill>
                <a:latin typeface="Times New Roman"/>
              </a:rPr>
              <a:t>gtkug@yandex.ru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78" y="1535935"/>
            <a:ext cx="4751478" cy="48422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89136" y="305525"/>
            <a:ext cx="5237026" cy="673864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24" tIns="54811" rIns="109624" bIns="54811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45293" y="159313"/>
            <a:ext cx="8321318" cy="82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24" tIns="54811" rIns="109624" bIns="54811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None/>
              <a:defRPr sz="1400" i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6pPr>
            <a:lvl7pPr marL="29718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7pPr>
            <a:lvl8pPr marL="3429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8pPr>
            <a:lvl9pPr marL="3886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l" eaLnBrk="1" hangingPunct="1">
              <a:buFontTx/>
              <a:buNone/>
            </a:pPr>
            <a:r>
              <a:rPr lang="ru-RU" sz="5300" b="1" dirty="0">
                <a:solidFill>
                  <a:srgbClr val="0066FF"/>
                </a:solidFill>
              </a:rPr>
              <a:t> </a:t>
            </a:r>
            <a:r>
              <a:rPr lang="ru-RU" sz="3100" b="1" i="0" dirty="0">
                <a:solidFill>
                  <a:srgbClr val="000000"/>
                </a:solidFill>
              </a:rPr>
              <a:t>Контактная информация</a:t>
            </a: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374529" y="5118939"/>
            <a:ext cx="5086560" cy="14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24" tIns="54811" rIns="109624" bIns="54811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Филиал ООО «НТЦ ГЕОТЕХНОКИН» </a:t>
            </a:r>
          </a:p>
          <a:p>
            <a:pPr algn="ctr"/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г. </a:t>
            </a:r>
            <a:r>
              <a:rPr lang="en-US" sz="1700" b="1" dirty="0">
                <a:solidFill>
                  <a:srgbClr val="000000"/>
                </a:solidFill>
                <a:latin typeface="Times New Roman"/>
              </a:rPr>
              <a:t>Novi Sad. </a:t>
            </a:r>
            <a:r>
              <a:rPr lang="en-US" sz="1700" b="1" dirty="0" err="1">
                <a:solidFill>
                  <a:srgbClr val="000000"/>
                </a:solidFill>
                <a:latin typeface="Times New Roman"/>
              </a:rPr>
              <a:t>Srbija</a:t>
            </a:r>
            <a:r>
              <a:rPr lang="ru-RU" sz="1700" b="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/>
            <a:r>
              <a:rPr lang="en-US" sz="1700" b="1" dirty="0" err="1">
                <a:solidFill>
                  <a:srgbClr val="000000"/>
                </a:solidFill>
                <a:latin typeface="Times New Roman"/>
              </a:rPr>
              <a:t>Jovana</a:t>
            </a:r>
            <a:r>
              <a:rPr lang="en-US" sz="1700" b="1" dirty="0">
                <a:solidFill>
                  <a:srgbClr val="000000"/>
                </a:solidFill>
                <a:latin typeface="Times New Roman"/>
              </a:rPr>
              <a:t> Dordevica.11</a:t>
            </a:r>
            <a:endParaRPr lang="ru-RU" sz="1700" b="1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en-US" sz="1700" b="1" dirty="0">
                <a:solidFill>
                  <a:srgbClr val="000000"/>
                </a:solidFill>
                <a:latin typeface="Times New Roman"/>
              </a:rPr>
              <a:t>+381 63 319 277</a:t>
            </a:r>
            <a:endParaRPr lang="ru-RU" sz="1700" b="1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en-US" sz="1700" b="1" u="sng" dirty="0" err="1">
                <a:solidFill>
                  <a:srgbClr val="336666"/>
                </a:solidFill>
                <a:latin typeface="Times New Roman"/>
              </a:rPr>
              <a:t>nebojsa</a:t>
            </a:r>
            <a:r>
              <a:rPr lang="en-US" sz="1700" b="1" u="sng" dirty="0">
                <a:solidFill>
                  <a:srgbClr val="336666"/>
                </a:solidFill>
                <a:latin typeface="Times New Roman"/>
              </a:rPr>
              <a:t>/.trajkovic@geotechnokin.rs</a:t>
            </a:r>
            <a:endParaRPr lang="ru-RU" sz="1700" b="1" u="sng" dirty="0">
              <a:solidFill>
                <a:srgbClr val="336666"/>
              </a:solidFill>
              <a:latin typeface="Times New Roman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6275" y="6397968"/>
            <a:ext cx="10018006" cy="656590"/>
            <a:chOff x="238654" y="6085112"/>
            <a:chExt cx="8653826" cy="577222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19" name="Picture 2" descr="sticker gtk-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16440" y="6085112"/>
              <a:ext cx="7776864" cy="577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61"/>
                </a:spcBef>
                <a:buSzPts val="1400"/>
                <a:tabLst>
                  <a:tab pos="426284" algn="l"/>
                </a:tabLst>
                <a:defRPr/>
              </a:pPr>
              <a:r>
                <a:rPr lang="ru-RU" sz="1000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© </a:t>
              </a:r>
              <a:r>
                <a:rPr lang="ru-RU" sz="1000" b="1" dirty="0" smtClean="0">
                  <a:solidFill>
                    <a:srgbClr val="000000"/>
                  </a:solidFill>
                  <a:latin typeface="Times New Roman"/>
                  <a:cs typeface="Arial" charset="0"/>
                </a:rPr>
                <a:t>2017 Холдинг  </a:t>
              </a:r>
              <a:r>
                <a:rPr lang="ru-RU" sz="1000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ООО «НТЦ ГЕОТЕХНОКИН»</a:t>
              </a:r>
            </a:p>
            <a:p>
              <a:pPr>
                <a:spcBef>
                  <a:spcPts val="361"/>
                </a:spcBef>
                <a:buSzPts val="1400"/>
                <a:tabLst>
                  <a:tab pos="426284" algn="l"/>
                </a:tabLst>
                <a:defRPr/>
              </a:pPr>
              <a:r>
                <a:rPr lang="ru-RU" sz="1000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61"/>
                </a:spcBef>
                <a:buSzPts val="1400"/>
                <a:tabLst>
                  <a:tab pos="426284" algn="l"/>
                </a:tabLst>
                <a:defRPr/>
              </a:pPr>
              <a:r>
                <a:rPr lang="ru-RU" sz="1000" b="1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20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310040" y="424899"/>
            <a:ext cx="9657003" cy="908230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91" tIns="50595" rIns="101191" bIns="5059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57" y="1635348"/>
            <a:ext cx="10585450" cy="468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82020" indent="-584995" defTabSz="1011880">
              <a:lnSpc>
                <a:spcPct val="150000"/>
              </a:lnSpc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Отключение отдельных интервалов и пропластков</a:t>
            </a:r>
          </a:p>
          <a:p>
            <a:pPr marL="982020" indent="-584995" defTabSz="101188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Отключение отдельных пластов</a:t>
            </a:r>
          </a:p>
          <a:p>
            <a:pPr marL="982020" indent="-584995" defTabSz="101188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Изоляция заколонной циркуляции</a:t>
            </a:r>
          </a:p>
          <a:p>
            <a:pPr marL="982020" indent="-584995" defTabSz="101188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Наращивание цементного кольца за эксплуатационной колонной</a:t>
            </a:r>
          </a:p>
          <a:p>
            <a:pPr marL="982020" indent="-584995" defTabSz="101188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Устранение  </a:t>
            </a:r>
            <a:r>
              <a:rPr lang="ru-RU" sz="2000" kern="0" dirty="0" err="1">
                <a:solidFill>
                  <a:srgbClr val="000000"/>
                </a:solidFill>
              </a:rPr>
              <a:t>негерметичности</a:t>
            </a:r>
            <a:r>
              <a:rPr lang="ru-RU" sz="2000" kern="0" dirty="0">
                <a:solidFill>
                  <a:srgbClr val="000000"/>
                </a:solidFill>
              </a:rPr>
              <a:t>  эксплуатационной  колонны </a:t>
            </a:r>
          </a:p>
          <a:p>
            <a:pPr marL="982020" indent="-584995" defTabSz="101188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Ликвидация межколонных проявлений</a:t>
            </a:r>
          </a:p>
          <a:p>
            <a:pPr marL="982020" indent="-584995" defTabSz="101188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Ограничение водопритока</a:t>
            </a:r>
          </a:p>
          <a:p>
            <a:pPr marL="982020" indent="-584995" defTabSz="101188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 err="1">
                <a:solidFill>
                  <a:schemeClr val="tx2"/>
                </a:solidFill>
              </a:rPr>
              <a:t>Цементаж</a:t>
            </a:r>
            <a:r>
              <a:rPr lang="ru-RU" sz="2000" kern="0" dirty="0">
                <a:solidFill>
                  <a:schemeClr val="tx2"/>
                </a:solidFill>
              </a:rPr>
              <a:t> </a:t>
            </a:r>
            <a:r>
              <a:rPr lang="ru-RU" sz="2000" kern="0" dirty="0" err="1">
                <a:solidFill>
                  <a:schemeClr val="tx2"/>
                </a:solidFill>
              </a:rPr>
              <a:t>доп.колонн</a:t>
            </a:r>
            <a:r>
              <a:rPr lang="ru-RU" sz="2000" kern="0" dirty="0">
                <a:solidFill>
                  <a:schemeClr val="tx2"/>
                </a:solidFill>
              </a:rPr>
              <a:t> и «хвостовиков»</a:t>
            </a:r>
          </a:p>
          <a:p>
            <a:pPr marL="982020" indent="-584995" defTabSz="1011880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chemeClr val="tx2"/>
                </a:solidFill>
              </a:rPr>
              <a:t>Ликвидация поглощений при бурении и КРС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57922" y="369310"/>
            <a:ext cx="9586314" cy="98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91" tIns="50595" rIns="101191" bIns="50595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11880"/>
            <a:r>
              <a:rPr lang="ru-RU" sz="3600" b="1" kern="0" dirty="0">
                <a:latin typeface="Times New Roman" pitchFamily="18" charset="0"/>
              </a:rPr>
              <a:t>Применяемые технологии по ремонтно-изоляционным работам</a:t>
            </a:r>
            <a:endParaRPr lang="ru-RU" sz="3600" b="1" kern="0" dirty="0">
              <a:latin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76275" y="6397970"/>
            <a:ext cx="10018006" cy="584775"/>
            <a:chOff x="238654" y="6085112"/>
            <a:chExt cx="8653826" cy="556929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16440" y="6085112"/>
              <a:ext cx="7776864" cy="556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</a:t>
              </a:r>
              <a:r>
                <a:rPr lang="ru-RU" sz="900" b="1" dirty="0" smtClean="0">
                  <a:solidFill>
                    <a:srgbClr val="000000"/>
                  </a:solidFill>
                  <a:latin typeface="+mn-lt"/>
                  <a:cs typeface="Arial" charset="0"/>
                </a:rPr>
                <a:t>2017 Холдинг  </a:t>
              </a: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ООО «НТЦ ГЕОТЕХНОКИН»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365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352565" y="301494"/>
            <a:ext cx="9657003" cy="728280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91" tIns="50595" rIns="101191" bIns="5059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79095" y="2187644"/>
            <a:ext cx="10753345" cy="468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91" tIns="50595" rIns="101191" bIns="5059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82020" indent="-584995" defTabSz="1011880">
              <a:lnSpc>
                <a:spcPct val="120000"/>
              </a:lnSpc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 err="1">
                <a:solidFill>
                  <a:srgbClr val="000000"/>
                </a:solidFill>
              </a:rPr>
              <a:t>Тампонажные</a:t>
            </a:r>
            <a:r>
              <a:rPr lang="ru-RU" sz="2000" kern="0" dirty="0">
                <a:solidFill>
                  <a:srgbClr val="000000"/>
                </a:solidFill>
              </a:rPr>
              <a:t> </a:t>
            </a:r>
            <a:r>
              <a:rPr lang="ru-RU" sz="2000" kern="0" dirty="0" smtClean="0">
                <a:solidFill>
                  <a:srgbClr val="000000"/>
                </a:solidFill>
              </a:rPr>
              <a:t>цементы и </a:t>
            </a:r>
            <a:r>
              <a:rPr lang="ru-RU" sz="2000" kern="0" dirty="0" err="1" smtClean="0">
                <a:solidFill>
                  <a:srgbClr val="000000"/>
                </a:solidFill>
              </a:rPr>
              <a:t>микроцементы</a:t>
            </a:r>
            <a:r>
              <a:rPr lang="ru-RU" sz="2000" kern="0" dirty="0" smtClean="0">
                <a:solidFill>
                  <a:srgbClr val="000000"/>
                </a:solidFill>
              </a:rPr>
              <a:t> </a:t>
            </a:r>
            <a:r>
              <a:rPr lang="ru-RU" sz="2000" kern="0" dirty="0">
                <a:solidFill>
                  <a:srgbClr val="000000"/>
                </a:solidFill>
              </a:rPr>
              <a:t>( МТДЦ, </a:t>
            </a:r>
            <a:r>
              <a:rPr lang="ru-RU" sz="2000" kern="0" dirty="0" err="1">
                <a:solidFill>
                  <a:srgbClr val="000000"/>
                </a:solidFill>
              </a:rPr>
              <a:t>Майкродап</a:t>
            </a:r>
            <a:r>
              <a:rPr lang="ru-RU" sz="2000" kern="0" dirty="0">
                <a:solidFill>
                  <a:srgbClr val="000000"/>
                </a:solidFill>
              </a:rPr>
              <a:t>)</a:t>
            </a:r>
          </a:p>
          <a:p>
            <a:pPr marL="982020" indent="-584995" defTabSz="101188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Вязкоупругие системы на основе силикатов (</a:t>
            </a:r>
            <a:r>
              <a:rPr lang="ru-RU" sz="2000" kern="0" dirty="0" err="1" smtClean="0">
                <a:solidFill>
                  <a:srgbClr val="000000"/>
                </a:solidFill>
              </a:rPr>
              <a:t>полисиликатов</a:t>
            </a:r>
            <a:r>
              <a:rPr lang="ru-RU" sz="2000" kern="0" dirty="0">
                <a:solidFill>
                  <a:srgbClr val="000000"/>
                </a:solidFill>
              </a:rPr>
              <a:t>)  натрия</a:t>
            </a:r>
          </a:p>
          <a:p>
            <a:pPr marL="982020" indent="-584995" defTabSz="101188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Сшитые полимерные системы (на основе высоко и низко молекулярных полимеров)</a:t>
            </a:r>
          </a:p>
          <a:p>
            <a:pPr marL="982020" indent="-584995" defTabSz="101188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Водонабухающие полимерные системы </a:t>
            </a:r>
          </a:p>
          <a:p>
            <a:pPr marL="982020" indent="-584995" defTabSz="101188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Синтетические смолы, </a:t>
            </a:r>
            <a:r>
              <a:rPr lang="ru-RU" sz="2000" kern="0" dirty="0" smtClean="0">
                <a:solidFill>
                  <a:srgbClr val="000000"/>
                </a:solidFill>
              </a:rPr>
              <a:t>пластики </a:t>
            </a:r>
            <a:endParaRPr lang="ru-RU" sz="2000" kern="0" dirty="0">
              <a:solidFill>
                <a:srgbClr val="000000"/>
              </a:solidFill>
            </a:endParaRPr>
          </a:p>
          <a:p>
            <a:pPr marL="982020" indent="-584995" defTabSz="101188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Тампонажные системы на основе магнезиальных цементов (система </a:t>
            </a:r>
            <a:r>
              <a:rPr lang="en-US" sz="2000" kern="0" dirty="0">
                <a:solidFill>
                  <a:srgbClr val="000000"/>
                </a:solidFill>
              </a:rPr>
              <a:t>SPRUT</a:t>
            </a:r>
            <a:r>
              <a:rPr lang="ru-RU" sz="2000" kern="0" dirty="0">
                <a:solidFill>
                  <a:srgbClr val="000000"/>
                </a:solidFill>
              </a:rPr>
              <a:t>)</a:t>
            </a:r>
          </a:p>
          <a:p>
            <a:pPr marL="982020" indent="-584995" defTabSz="101188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  <a:tabLst>
                <a:tab pos="987289" algn="l"/>
              </a:tabLst>
            </a:pPr>
            <a:r>
              <a:rPr lang="ru-RU" sz="2000" kern="0" dirty="0">
                <a:solidFill>
                  <a:srgbClr val="000000"/>
                </a:solidFill>
              </a:rPr>
              <a:t>Тампонажные системы на основе гипсовых вяжущих материалов (ФГСН</a:t>
            </a:r>
            <a:r>
              <a:rPr lang="ru-RU" sz="2000" kern="0" dirty="0" smtClean="0">
                <a:solidFill>
                  <a:srgbClr val="000000"/>
                </a:solidFill>
              </a:rPr>
              <a:t>)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04421" y="94679"/>
            <a:ext cx="9586314" cy="101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91" tIns="50595" rIns="101191" bIns="50595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011880"/>
            <a:r>
              <a:rPr lang="ru-RU" sz="2000" b="1" kern="0" dirty="0">
                <a:latin typeface="Times New Roman" pitchFamily="18" charset="0"/>
              </a:rPr>
              <a:t>Применяемые системы и материалы для  ремонтно-изоляционных работ</a:t>
            </a:r>
            <a:endParaRPr lang="ru-RU" sz="2000" b="1" kern="0" dirty="0">
              <a:latin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76275" y="6397970"/>
            <a:ext cx="10018006" cy="584775"/>
            <a:chOff x="238654" y="6085112"/>
            <a:chExt cx="8653826" cy="556929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16440" y="6085112"/>
              <a:ext cx="7776864" cy="556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© </a:t>
              </a:r>
              <a:r>
                <a:rPr lang="ru-RU" sz="900" b="1" dirty="0" smtClean="0">
                  <a:solidFill>
                    <a:srgbClr val="000000"/>
                  </a:solidFill>
                  <a:latin typeface="+mn-lt"/>
                  <a:cs typeface="Arial" charset="0"/>
                </a:rPr>
                <a:t>2017 Холдинг  </a:t>
              </a: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ООО «НТЦ ГЕОТЕХНОКИН»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33"/>
                </a:spcBef>
                <a:buSzPts val="1400"/>
                <a:tabLst>
                  <a:tab pos="393507" algn="l"/>
                </a:tabLst>
                <a:defRPr/>
              </a:pPr>
              <a:r>
                <a:rPr lang="ru-RU" sz="9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2087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35381" y="424898"/>
            <a:ext cx="6247553" cy="604868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41" tIns="47772" rIns="95541" bIns="47772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372980" y="6389372"/>
            <a:ext cx="9839490" cy="575073"/>
            <a:chOff x="238654" y="6085112"/>
            <a:chExt cx="9004547" cy="547688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238654" y="6098502"/>
              <a:ext cx="9004547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1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02888" y="349289"/>
            <a:ext cx="6228830" cy="549330"/>
          </a:xfrm>
          <a:prstGeom prst="rect">
            <a:avLst/>
          </a:prstGeom>
          <a:noFill/>
          <a:ln>
            <a:noFill/>
          </a:ln>
        </p:spPr>
        <p:txBody>
          <a:bodyPr wrap="square" lIns="95963" tIns="47981" rIns="95963" bIns="4798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940" b="1" dirty="0">
                <a:solidFill>
                  <a:schemeClr val="tx2"/>
                </a:solidFill>
                <a:latin typeface="+mn-lt"/>
                <a:cs typeface="Tahoma" panose="020B0604030504040204" pitchFamily="34" charset="0"/>
              </a:rPr>
              <a:t>Полиуретановая композиция (ПК)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0319" y="1937066"/>
            <a:ext cx="8151153" cy="324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381"/>
              </a:spcBef>
            </a:pPr>
            <a:r>
              <a:rPr lang="ru-RU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ПК предназначена для</a:t>
            </a:r>
            <a:r>
              <a:rPr lang="en-US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 тампонирования зон  </a:t>
            </a:r>
            <a:r>
              <a:rPr lang="ru-RU" altLang="ru-RU" dirty="0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водо-проявлений. </a:t>
            </a:r>
            <a:r>
              <a:rPr lang="ru-RU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интервалов негерметичности </a:t>
            </a:r>
            <a:r>
              <a:rPr lang="ru-RU" altLang="ru-RU" dirty="0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эк/колонн, ликвидации межколонных давлений (проявлений)  </a:t>
            </a:r>
            <a:r>
              <a:rPr lang="ru-RU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с приемистостью от 10 м3/</a:t>
            </a:r>
            <a:r>
              <a:rPr lang="ru-RU" altLang="ru-RU" dirty="0" err="1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сут</a:t>
            </a:r>
            <a:r>
              <a:rPr lang="ru-RU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  до 100 м3/</a:t>
            </a:r>
            <a:r>
              <a:rPr lang="ru-RU" altLang="ru-RU" dirty="0" err="1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сут</a:t>
            </a:r>
            <a:r>
              <a:rPr lang="ru-RU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 в процессах ремонта нефтяных и газовых скважин, а также инъекционного укрепления и гидроизоляции пород.</a:t>
            </a:r>
          </a:p>
          <a:p>
            <a:pPr algn="just">
              <a:lnSpc>
                <a:spcPct val="140000"/>
              </a:lnSpc>
              <a:spcBef>
                <a:spcPts val="381"/>
              </a:spcBef>
            </a:pPr>
            <a:r>
              <a:rPr lang="ru-RU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Композиция отверждается с образованием </a:t>
            </a:r>
            <a:r>
              <a:rPr lang="ru-RU" altLang="ru-RU" dirty="0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упруго- полимерного </a:t>
            </a:r>
            <a:r>
              <a:rPr lang="ru-RU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материала в пластовых условиях. Тип </a:t>
            </a:r>
            <a:r>
              <a:rPr lang="ru-RU" altLang="ru-RU" dirty="0" err="1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сшивателя</a:t>
            </a:r>
            <a:r>
              <a:rPr lang="ru-RU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 нейтральный. Формирование структуры материала происходит в течение </a:t>
            </a:r>
            <a:r>
              <a:rPr lang="ru-RU" altLang="ru-RU" dirty="0" smtClean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24-48 </a:t>
            </a:r>
            <a:r>
              <a:rPr lang="ru-RU" altLang="ru-RU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часов.</a:t>
            </a:r>
          </a:p>
        </p:txBody>
      </p:sp>
    </p:spTree>
    <p:extLst>
      <p:ext uri="{BB962C8B-B14F-4D97-AF65-F5344CB8AC3E}">
        <p14:creationId xmlns:p14="http://schemas.microsoft.com/office/powerpoint/2010/main" val="2012162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793526" y="273681"/>
            <a:ext cx="6247553" cy="604868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41" tIns="47772" rIns="95541" bIns="47772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42713" y="6389372"/>
            <a:ext cx="9086517" cy="575073"/>
            <a:chOff x="238654" y="6085112"/>
            <a:chExt cx="8653826" cy="547688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238654" y="6098502"/>
              <a:ext cx="8653826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1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02888" y="273681"/>
            <a:ext cx="6228830" cy="549330"/>
          </a:xfrm>
          <a:prstGeom prst="rect">
            <a:avLst/>
          </a:prstGeom>
          <a:noFill/>
          <a:ln>
            <a:noFill/>
          </a:ln>
        </p:spPr>
        <p:txBody>
          <a:bodyPr wrap="square" lIns="95963" tIns="47981" rIns="95963" bIns="4798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940" b="1" dirty="0">
                <a:solidFill>
                  <a:schemeClr val="tx2"/>
                </a:solidFill>
                <a:latin typeface="+mn-lt"/>
                <a:cs typeface="Tahoma" panose="020B0604030504040204" pitchFamily="34" charset="0"/>
              </a:rPr>
              <a:t>Полиуретановая композиция (ПК)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0803" y="954157"/>
            <a:ext cx="8706305" cy="52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92" tIns="47796" rIns="95592" bIns="47796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5188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037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6556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0751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/>
            <a:r>
              <a:rPr lang="ru-RU" altLang="ru-RU" sz="1890" b="1" kern="0" dirty="0"/>
              <a:t>Физико-механические испытания </a:t>
            </a:r>
            <a:br>
              <a:rPr lang="ru-RU" altLang="ru-RU" sz="1890" b="1" kern="0" dirty="0"/>
            </a:br>
            <a:r>
              <a:rPr lang="ru-RU" altLang="ru-RU" sz="1890" b="1" kern="0" dirty="0"/>
              <a:t>полимерной композиции</a:t>
            </a:r>
            <a:endParaRPr lang="ru-RU" altLang="ru-RU" sz="1890" b="1" u="sng" kern="0" dirty="0"/>
          </a:p>
        </p:txBody>
      </p:sp>
      <p:graphicFrame>
        <p:nvGraphicFramePr>
          <p:cNvPr id="10" name="Содержимое 4"/>
          <p:cNvGraphicFramePr>
            <a:graphicFrameLocks/>
          </p:cNvGraphicFramePr>
          <p:nvPr>
            <p:extLst/>
          </p:nvPr>
        </p:nvGraphicFramePr>
        <p:xfrm>
          <a:off x="830802" y="1559023"/>
          <a:ext cx="8641080" cy="1318498"/>
        </p:xfrm>
        <a:graphic>
          <a:graphicData uri="http://schemas.openxmlformats.org/drawingml/2006/table">
            <a:tbl>
              <a:tblPr firstRow="1" bandRow="1"/>
              <a:tblGrid>
                <a:gridCol w="1663646"/>
                <a:gridCol w="1216714"/>
                <a:gridCol w="1580796"/>
                <a:gridCol w="1512168"/>
                <a:gridCol w="1360951"/>
                <a:gridCol w="1306805"/>
              </a:tblGrid>
              <a:tr h="928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Образец</a:t>
                      </a:r>
                      <a:endParaRPr lang="ru-RU" sz="1400" dirty="0"/>
                    </a:p>
                  </a:txBody>
                  <a:tcPr marL="96012" marR="96012" marT="48042" marB="480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Прочность на разрыв, МПа</a:t>
                      </a:r>
                      <a:endParaRPr lang="ru-RU" sz="1400" dirty="0"/>
                    </a:p>
                  </a:txBody>
                  <a:tcPr marL="96012" marR="96012" marT="48042" marB="480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Относительное удлинение</a:t>
                      </a:r>
                      <a:r>
                        <a:rPr lang="ru-RU" sz="1400" baseline="0" dirty="0" smtClean="0"/>
                        <a:t> при разрыве, %</a:t>
                      </a:r>
                      <a:endParaRPr lang="ru-RU" sz="1400" dirty="0"/>
                    </a:p>
                  </a:txBody>
                  <a:tcPr marL="96012" marR="96012" marT="48042" marB="480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Остаточное удлинение при разрыве, %</a:t>
                      </a:r>
                      <a:endParaRPr lang="ru-RU" sz="1400" dirty="0"/>
                    </a:p>
                  </a:txBody>
                  <a:tcPr marL="96012" marR="96012" marT="48042" marB="480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Твердость</a:t>
                      </a:r>
                      <a:r>
                        <a:rPr lang="ru-RU" sz="1400" baseline="0" dirty="0" smtClean="0"/>
                        <a:t> по </a:t>
                      </a:r>
                      <a:r>
                        <a:rPr lang="ru-RU" sz="1400" baseline="0" dirty="0" err="1" smtClean="0"/>
                        <a:t>Шору</a:t>
                      </a:r>
                      <a:r>
                        <a:rPr lang="ru-RU" sz="1400" baseline="0" dirty="0" smtClean="0"/>
                        <a:t> А, ед.</a:t>
                      </a:r>
                      <a:endParaRPr lang="ru-RU" sz="1400" dirty="0"/>
                    </a:p>
                  </a:txBody>
                  <a:tcPr marL="96012" marR="96012" marT="48042" marB="480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/>
                        <a:t>Адгезия к</a:t>
                      </a:r>
                      <a:r>
                        <a:rPr lang="ru-RU" sz="1400" baseline="0" dirty="0" smtClean="0"/>
                        <a:t> металлу, МПа</a:t>
                      </a:r>
                      <a:endParaRPr lang="ru-RU" sz="1400" dirty="0"/>
                    </a:p>
                  </a:txBody>
                  <a:tcPr marL="96012" marR="96012" marT="48042" marB="480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9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/>
                        <a:t>ПК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en-US" sz="1500" baseline="0" dirty="0" smtClean="0"/>
                        <a:t>CSA-308</a:t>
                      </a:r>
                      <a:endParaRPr lang="ru-RU" sz="1500" dirty="0"/>
                    </a:p>
                  </a:txBody>
                  <a:tcPr marL="96012" marR="96012" marT="48042" marB="4804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/>
                        <a:t>0,66</a:t>
                      </a:r>
                      <a:endParaRPr lang="ru-RU" sz="1500" dirty="0"/>
                    </a:p>
                  </a:txBody>
                  <a:tcPr marL="96012" marR="96012" marT="48042" marB="4804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/>
                        <a:t>50</a:t>
                      </a:r>
                      <a:endParaRPr lang="ru-RU" sz="1500" dirty="0"/>
                    </a:p>
                  </a:txBody>
                  <a:tcPr marL="96012" marR="96012" marT="48042" marB="4804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marL="96012" marR="96012" marT="48042" marB="4804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/>
                        <a:t>42</a:t>
                      </a:r>
                      <a:endParaRPr lang="ru-RU" sz="1500" dirty="0"/>
                    </a:p>
                  </a:txBody>
                  <a:tcPr marL="96012" marR="96012" marT="48042" marB="4804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500" dirty="0" smtClean="0"/>
                        <a:t>Более 0,66</a:t>
                      </a:r>
                      <a:r>
                        <a:rPr lang="en-US" sz="1500" dirty="0" smtClean="0"/>
                        <a:t>*</a:t>
                      </a:r>
                      <a:endParaRPr lang="ru-RU" sz="1500" dirty="0"/>
                    </a:p>
                  </a:txBody>
                  <a:tcPr marL="96012" marR="96012" marT="48042" marB="4804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/>
          <p:nvPr/>
        </p:nvSpPr>
        <p:spPr>
          <a:xfrm>
            <a:off x="866024" y="3022936"/>
            <a:ext cx="8671083" cy="3000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4500" tIns="47250" rIns="94500" bIns="47250" compatLnSpc="0"/>
          <a:lstStyle/>
          <a:p>
            <a:pPr marL="360237" indent="-359858">
              <a:spcBef>
                <a:spcPts val="378"/>
              </a:spcBef>
              <a:spcAft>
                <a:spcPts val="0"/>
              </a:spcAft>
              <a:defRPr sz="1800"/>
            </a:pPr>
            <a:r>
              <a:rPr lang="ru-RU" sz="189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* - характер разрыва когезионный: при данных условиях произошло разрушение по полимеру, без отрыва от металлической подложки.</a:t>
            </a:r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02" y="3885540"/>
            <a:ext cx="2797016" cy="218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902885"/>
            <a:ext cx="2628662" cy="219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82" y="3902883"/>
            <a:ext cx="2745342" cy="21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984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741699" y="273681"/>
            <a:ext cx="5307110" cy="604868"/>
          </a:xfrm>
          <a:prstGeom prst="round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41" tIns="47772" rIns="95541" bIns="47772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2980" y="6389372"/>
            <a:ext cx="9839490" cy="575073"/>
            <a:chOff x="238654" y="6085112"/>
            <a:chExt cx="9004547" cy="547688"/>
          </a:xfrm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238654" y="6098502"/>
              <a:ext cx="9004547" cy="534298"/>
            </a:xfrm>
            <a:prstGeom prst="roundRect">
              <a:avLst/>
            </a:prstGeom>
            <a:solidFill>
              <a:schemeClr val="bg1">
                <a:lumMod val="50000"/>
                <a:alpha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pic>
          <p:nvPicPr>
            <p:cNvPr id="21" name="Picture 2" descr="sticker gtk-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93" y="6170860"/>
              <a:ext cx="402424" cy="3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716440" y="6085112"/>
              <a:ext cx="7776864" cy="52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© 2017 Холдинг  ООО «НТЦ ГЕОТЕХНОКИН»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Подготовлено для презентации  технологий </a:t>
              </a:r>
            </a:p>
            <a:p>
              <a:pPr>
                <a:spcBef>
                  <a:spcPts val="315"/>
                </a:spcBef>
                <a:buSzPts val="1400"/>
                <a:tabLst>
                  <a:tab pos="371546" algn="l"/>
                </a:tabLst>
                <a:defRPr/>
              </a:pPr>
              <a:r>
                <a:rPr lang="ru-RU" sz="840" b="1" dirty="0">
                  <a:solidFill>
                    <a:srgbClr val="000000"/>
                  </a:solidFill>
                  <a:cs typeface="Arial" charset="0"/>
                </a:rPr>
                <a:t>Все права защищены</a:t>
              </a:r>
              <a:endParaRPr lang="en-US" sz="84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51059" y="296966"/>
            <a:ext cx="6228830" cy="549330"/>
          </a:xfrm>
          <a:prstGeom prst="rect">
            <a:avLst/>
          </a:prstGeom>
          <a:noFill/>
          <a:ln>
            <a:noFill/>
          </a:ln>
        </p:spPr>
        <p:txBody>
          <a:bodyPr wrap="square" lIns="95963" tIns="47981" rIns="95963" bIns="4798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SzPct val="100000"/>
            </a:pPr>
            <a:r>
              <a:rPr lang="ru-RU" altLang="ru-RU" sz="2940" b="1" dirty="0">
                <a:solidFill>
                  <a:srgbClr val="000000"/>
                </a:solidFill>
                <a:latin typeface="Times New Roman"/>
                <a:cs typeface="Tahoma" panose="020B0604030504040204" pitchFamily="34" charset="0"/>
              </a:rPr>
              <a:t>Эпоксидная композиция (ЭК)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5381" y="1105373"/>
            <a:ext cx="8591415" cy="458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381"/>
              </a:spcBef>
            </a:pPr>
            <a:r>
              <a:rPr lang="ru-RU" altLang="ru-RU" sz="1680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Данный состав представляет собой смесь предполимеров и отвердителей. </a:t>
            </a:r>
          </a:p>
          <a:p>
            <a:pPr algn="just">
              <a:lnSpc>
                <a:spcPct val="140000"/>
              </a:lnSpc>
              <a:spcBef>
                <a:spcPts val="381"/>
              </a:spcBef>
            </a:pPr>
            <a:r>
              <a:rPr lang="ru-RU" altLang="ru-RU" sz="1680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Состав предназначен для изоляции интервалов негерметичности эксплуатационных колонн, ликвидации заколонных перетоков через интервал спецотверстий, изоляции обводнившихся пластов и интервалов пластов, ликвидации межколонных проявлений(давлений)  с приемистостью интервала изоляции до 100 м3/</a:t>
            </a:r>
            <a:r>
              <a:rPr lang="ru-RU" altLang="ru-RU" sz="1680" dirty="0" err="1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сут</a:t>
            </a:r>
            <a:r>
              <a:rPr lang="ru-RU" altLang="ru-RU" sz="1680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 в процессах ремонта нефтяных и газовых скважин. </a:t>
            </a:r>
          </a:p>
          <a:p>
            <a:pPr algn="just">
              <a:lnSpc>
                <a:spcPct val="140000"/>
              </a:lnSpc>
              <a:spcBef>
                <a:spcPts val="381"/>
              </a:spcBef>
            </a:pPr>
            <a:r>
              <a:rPr lang="ru-RU" altLang="ru-RU" sz="1680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Имеет регулируемое время потери текучести: от 0,5 до 6 часов. Отверждается с образованием твердо - упругого полимерного материала, формирование структуры материала происходит в течение 24 часов. </a:t>
            </a:r>
          </a:p>
          <a:p>
            <a:pPr algn="just">
              <a:lnSpc>
                <a:spcPct val="140000"/>
              </a:lnSpc>
              <a:spcBef>
                <a:spcPts val="381"/>
              </a:spcBef>
            </a:pPr>
            <a:r>
              <a:rPr lang="ru-RU" altLang="ru-RU" sz="1680" dirty="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rPr>
              <a:t>Рецептура состава зависит, главным образом, от температуры объекта изоляции и подбирается в каждом конкретном случае индивидуально с целью обеспечения безаварийной доставки состава в зону изоляции.</a:t>
            </a:r>
          </a:p>
        </p:txBody>
      </p:sp>
    </p:spTree>
    <p:extLst>
      <p:ext uri="{BB962C8B-B14F-4D97-AF65-F5344CB8AC3E}">
        <p14:creationId xmlns:p14="http://schemas.microsoft.com/office/powerpoint/2010/main" val="9476101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esentation for science fair project">
  <a:themeElements>
    <a:clrScheme name="ms_edscifair_tp01018373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resentation for science fair project">
  <a:themeElements>
    <a:clrScheme name="ms_edscifair_tp01018373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Presentation for science fair project">
  <a:themeElements>
    <a:clrScheme name="ms_edscifair_tp01018373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science fair project</Template>
  <TotalTime>12935</TotalTime>
  <Words>3589</Words>
  <Application>Microsoft Office PowerPoint</Application>
  <PresentationFormat>Custom</PresentationFormat>
  <Paragraphs>835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2_Presentation for science fair project</vt:lpstr>
      <vt:lpstr>4_Presentation for science fair project</vt:lpstr>
      <vt:lpstr>5_Presentation for science fair project</vt:lpstr>
      <vt:lpstr>ООО «НТЦ ГЕОТЕХНОКИН»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ООО "ГЕОТЕХНОКИН-СЕРВИС"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НТЦ ГТК</dc:title>
  <dc:creator>Поминов</dc:creator>
  <cp:lastModifiedBy>Radisson</cp:lastModifiedBy>
  <cp:revision>501</cp:revision>
  <cp:lastPrinted>2016-08-31T04:11:12Z</cp:lastPrinted>
  <dcterms:created xsi:type="dcterms:W3CDTF">2010-06-22T02:24:35Z</dcterms:created>
  <dcterms:modified xsi:type="dcterms:W3CDTF">2017-10-19T05:54:51Z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TC010183731049</vt:lpwstr>
  </property>
</Properties>
</file>