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23"/>
  </p:notesMasterIdLst>
  <p:sldIdLst>
    <p:sldId id="257" r:id="rId3"/>
    <p:sldId id="414" r:id="rId4"/>
    <p:sldId id="415" r:id="rId5"/>
    <p:sldId id="358" r:id="rId6"/>
    <p:sldId id="380" r:id="rId7"/>
    <p:sldId id="384" r:id="rId8"/>
    <p:sldId id="379" r:id="rId9"/>
    <p:sldId id="416" r:id="rId10"/>
    <p:sldId id="382" r:id="rId11"/>
    <p:sldId id="385" r:id="rId12"/>
    <p:sldId id="378" r:id="rId13"/>
    <p:sldId id="386" r:id="rId14"/>
    <p:sldId id="383" r:id="rId15"/>
    <p:sldId id="377" r:id="rId16"/>
    <p:sldId id="376" r:id="rId17"/>
    <p:sldId id="417" r:id="rId18"/>
    <p:sldId id="359" r:id="rId19"/>
    <p:sldId id="363" r:id="rId20"/>
    <p:sldId id="418" r:id="rId21"/>
    <p:sldId id="368" r:id="rId22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0" autoAdjust="0"/>
    <p:restoredTop sz="95193" autoAdjust="0"/>
  </p:normalViewPr>
  <p:slideViewPr>
    <p:cSldViewPr>
      <p:cViewPr>
        <p:scale>
          <a:sx n="70" d="100"/>
          <a:sy n="70" d="100"/>
        </p:scale>
        <p:origin x="-1380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3D2BD9E-242F-42C0-8CF0-90DD21C7B475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B1A0C93-4BB3-4C73-8FCD-C28171423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87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b="1" dirty="0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82940D-1FD7-4F42-AACB-1CC14B8BE9C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38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13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26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10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E7AD49-9420-45E3-A871-B27122653E06}" type="slidenum">
              <a:rPr lang="ru-RU" smtClean="0"/>
              <a:pPr eaLnBrk="1" hangingPunct="1"/>
              <a:t>13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47127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70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062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35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34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758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3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58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58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58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41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66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46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768FE-C73D-4434-96B2-D0CB9B76B16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46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80439B-8154-41DF-8688-3985A3642FF4}" type="slidenum">
              <a:rPr lang="ru-RU" smtClean="0"/>
              <a:pPr eaLnBrk="1" hangingPunct="1"/>
              <a:t>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8530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hyperlink" Target="http://www.dscontrols.ru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7.jpeg"/><Relationship Id="rId7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4.emf"/><Relationship Id="rId9" Type="http://schemas.openxmlformats.org/officeDocument/2006/relationships/image" Target="../media/image5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28F7A-0929-41B8-B9F7-7ACF9E6F5FD2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4F5F0-1130-4A24-BB75-F6BAFC86A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3AA0A-8C3E-4936-8194-49A9E52FF5F4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80C70-E65F-492C-86C6-96566F1AB6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125A-6FC4-49A3-9C36-DF030496B848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9615E-983A-482B-9FA1-451C16E381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0" descr="gra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8538" y="0"/>
            <a:ext cx="3065462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3" descr="Presentation5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0050"/>
            <a:ext cx="914400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Изображение 6" descr="www.eps">
            <a:hlinkClick r:id="rId4"/>
          </p:cNvPr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6273800"/>
            <a:ext cx="1066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Изображение 9" descr="DSC_logo.eps">
            <a:hlinkClick r:id="rId4"/>
          </p:cNvPr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55613"/>
            <a:ext cx="3679825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Изображение 2" descr="QUA1.eps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4988" y="579438"/>
            <a:ext cx="1549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4"/>
          <p:cNvSpPr txBox="1"/>
          <p:nvPr userDrawn="1"/>
        </p:nvSpPr>
        <p:spPr>
          <a:xfrm>
            <a:off x="9947275" y="163513"/>
            <a:ext cx="1841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472003" y="3104825"/>
            <a:ext cx="2421443" cy="1559656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4000" b="0" i="0" baseline="0">
                <a:solidFill>
                  <a:schemeClr val="bg1"/>
                </a:solidFill>
                <a:latin typeface="PFDinTextCompPro-Regular"/>
                <a:cs typeface="PFDinTextCompPro-Regular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84969-12E6-4193-9FB4-49E5756D8202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4BB5B-ABA5-4956-B58B-2E7C1D19D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F2864-2AB7-4BCE-B19F-0DE88EA81442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DB8A1-5718-442B-B314-5D0F2B1477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A1A20-DDF2-451A-90C8-73CD4709B692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C93F-F1AE-449B-B4B8-9ACAB70564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CF848-4826-470D-A111-E323AE6129A8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1B3F1-352E-4EDF-A32E-3D299D44E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65433-3ADA-4293-B849-10C92BCF54DC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A39D4-C0EF-4B9F-879C-0C0C70CFE6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798B9-CC3A-47B5-9421-923925083E8B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D19D9-6720-474F-899B-EADCF93B8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6FC32-D7C0-4DF2-AD2C-10D75FBE8ACF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3CD66-B762-4D00-84F7-34B5522C0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96B83-679A-42EC-A488-68949B82E12B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05631-6763-400C-9469-83E1AFA13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29C6C-197E-48C0-8061-51667A96772E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3B121-E71A-4217-8936-30EBA68F9B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9D44C-6CE1-4537-97B4-DD37A11CCB53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4A9C1-1F36-4FD6-87C0-D210AAAF7C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D1949-7548-474C-8013-7F2F8ED4C5D3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71B4E-17BA-492E-9208-5472B7196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96506-FEC2-4DA8-8A4C-306B1E91514E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13849-9929-4850-8718-E7D676A79E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3463"/>
            <a:ext cx="91440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8" descr="gray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8538" y="0"/>
            <a:ext cx="3065462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Изображение 11" descr="DSC_logo.eps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201613"/>
            <a:ext cx="27352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Изображение 6" descr="QUA1.eps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5788" y="288925"/>
            <a:ext cx="1274762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азвание 1"/>
          <p:cNvSpPr>
            <a:spLocks noGrp="1"/>
          </p:cNvSpPr>
          <p:nvPr>
            <p:ph type="ctrTitle"/>
          </p:nvPr>
        </p:nvSpPr>
        <p:spPr>
          <a:xfrm>
            <a:off x="643469" y="1075260"/>
            <a:ext cx="6830996" cy="981480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bg1"/>
                </a:solidFill>
                <a:latin typeface="PFDinTextPro-Light"/>
                <a:cs typeface="PFDinTextPro-Light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0" descr="gra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8538" y="0"/>
            <a:ext cx="3065462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Изображение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0913"/>
            <a:ext cx="91440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11" descr="DSC_logo.eps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201613"/>
            <a:ext cx="27352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Изображение 16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8538" y="1543050"/>
            <a:ext cx="2878137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Изображение 17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" y="1717675"/>
            <a:ext cx="7389813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Изображение 18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" y="1573213"/>
            <a:ext cx="444500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19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6100" y="4619625"/>
            <a:ext cx="5368925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13" descr="QUA1.eps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" y="5724525"/>
            <a:ext cx="1928812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14" descr="QUA1.eps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5788" y="255588"/>
            <a:ext cx="12747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8" descr="gra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8538" y="0"/>
            <a:ext cx="3065462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1" descr="line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2870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Изображение 9" descr="DSC_logo.eps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201613"/>
            <a:ext cx="27352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Изображение 6" descr="QUA1.eps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5788" y="288925"/>
            <a:ext cx="1274762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азвание 1"/>
          <p:cNvSpPr>
            <a:spLocks noGrp="1"/>
          </p:cNvSpPr>
          <p:nvPr>
            <p:ph type="ctrTitle"/>
          </p:nvPr>
        </p:nvSpPr>
        <p:spPr>
          <a:xfrm>
            <a:off x="643469" y="1075260"/>
            <a:ext cx="6830996" cy="981480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bg1"/>
                </a:solidFill>
                <a:latin typeface="PFDinTextPro-Light"/>
                <a:cs typeface="PFDinTextPro-Light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3463"/>
            <a:ext cx="91440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8" descr="gray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8538" y="0"/>
            <a:ext cx="3065462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Изображение 11" descr="DSC_logo.eps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201613"/>
            <a:ext cx="27352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Изображение 6" descr="QUA1.eps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5788" y="288925"/>
            <a:ext cx="1274762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азвание 1"/>
          <p:cNvSpPr>
            <a:spLocks noGrp="1"/>
          </p:cNvSpPr>
          <p:nvPr>
            <p:ph type="ctrTitle"/>
          </p:nvPr>
        </p:nvSpPr>
        <p:spPr>
          <a:xfrm>
            <a:off x="643469" y="1075260"/>
            <a:ext cx="6830996" cy="981480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bg1"/>
                </a:solidFill>
                <a:latin typeface="PFDinTextPro-Light"/>
                <a:cs typeface="PFDinTextPro-Light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3463"/>
            <a:ext cx="91440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8" descr="gray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8538" y="0"/>
            <a:ext cx="3065462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Изображение 11" descr="DSC_logo.eps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201613"/>
            <a:ext cx="27352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Изображение 6" descr="QUA1.eps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5788" y="288925"/>
            <a:ext cx="1274762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азвание 1"/>
          <p:cNvSpPr>
            <a:spLocks noGrp="1"/>
          </p:cNvSpPr>
          <p:nvPr>
            <p:ph type="ctrTitle"/>
          </p:nvPr>
        </p:nvSpPr>
        <p:spPr>
          <a:xfrm>
            <a:off x="643469" y="1075260"/>
            <a:ext cx="6830996" cy="981480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bg1"/>
                </a:solidFill>
                <a:latin typeface="PFDinTextPro-Light"/>
                <a:cs typeface="PFDinTextPro-Light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 userDrawn="1"/>
        </p:nvSpPr>
        <p:spPr bwMode="auto">
          <a:xfrm>
            <a:off x="152400" y="838200"/>
            <a:ext cx="87630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19"/>
          <p:cNvSpPr txBox="1">
            <a:spLocks noChangeArrowheads="1"/>
          </p:cNvSpPr>
          <p:nvPr userDrawn="1"/>
        </p:nvSpPr>
        <p:spPr bwMode="auto">
          <a:xfrm>
            <a:off x="6324600" y="547688"/>
            <a:ext cx="31242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00">
                <a:effectLst>
                  <a:outerShdw blurRad="38100" dist="38100" dir="2700000" algn="tl">
                    <a:srgbClr val="C0C0C0"/>
                  </a:outerShdw>
                </a:effectLst>
              </a:rPr>
              <a:t>…Where </a:t>
            </a:r>
            <a:r>
              <a:rPr lang="en-US" sz="800" i="1">
                <a:effectLst>
                  <a:outerShdw blurRad="38100" dist="38100" dir="2700000" algn="tl">
                    <a:srgbClr val="C0C0C0"/>
                  </a:outerShdw>
                </a:effectLst>
              </a:rPr>
              <a:t>Flexibility </a:t>
            </a:r>
            <a:r>
              <a:rPr lang="en-US" sz="800">
                <a:effectLst>
                  <a:outerShdw blurRad="38100" dist="38100" dir="2700000" algn="tl">
                    <a:srgbClr val="C0C0C0"/>
                  </a:outerShdw>
                </a:effectLst>
              </a:rPr>
              <a:t>Meets Best Fit Technology</a:t>
            </a:r>
          </a:p>
        </p:txBody>
      </p:sp>
      <p:pic>
        <p:nvPicPr>
          <p:cNvPr id="4" name="Picture 2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2400"/>
            <a:ext cx="2438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91155-478E-4B73-AA23-8B722E616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4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3AD61-9E84-466E-BAFA-C441B1648BBF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0B705-4602-4C5C-A96F-7C332E8038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893F6-1376-402C-AE96-43FFF87FF670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2AD68-2028-4244-9167-C6F249EF6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2AB1C-A738-4BB0-8B21-A1B44488D49E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C3327-38B7-4476-A9E7-5769353F0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21B0D-73BB-4CD6-A1B5-CD550C831935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82D7A-2D3F-4AAD-873E-608BF13B45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3BA2-23EE-4729-9631-E41F944DD64C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5C124-7810-47CA-9417-F334F7C75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852F0-E6FF-488A-9511-034C814F14A2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545E8-969E-47C7-B25E-186E7A8DD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83592-E0E3-4531-9360-5573084A68F9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35782-34B3-49AA-8EE9-EE655AB42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417AF2-538B-4F5D-91F1-E07878F49632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007A90-A35F-4B64-B50A-25308472DB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0206AD-5773-46B7-8615-9F3CE571FCAE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536A80-7EA8-46D4-8CCB-FC32E41FB3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Название 1"/>
          <p:cNvSpPr>
            <a:spLocks noGrp="1"/>
          </p:cNvSpPr>
          <p:nvPr>
            <p:ph type="ctrTitle"/>
          </p:nvPr>
        </p:nvSpPr>
        <p:spPr>
          <a:xfrm>
            <a:off x="4211638" y="3022600"/>
            <a:ext cx="2952750" cy="1558925"/>
          </a:xfrm>
        </p:spPr>
        <p:txBody>
          <a:bodyPr/>
          <a:lstStyle/>
          <a:p>
            <a:pPr eaLnBrk="1" hangingPunct="1"/>
            <a:r>
              <a:rPr lang="ru-RU" sz="3200" dirty="0"/>
              <a:t>Тенденции развития производства ТПА </a:t>
            </a:r>
            <a:endParaRPr lang="ru-RU" sz="3200" dirty="0" smtClean="0">
              <a:ea typeface="PFDinTextCompPro-Regular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84168" y="0"/>
            <a:ext cx="3059831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chemeClr val="bg1"/>
                </a:solidFill>
              </a:rPr>
              <a:t>Серия 21000 ТУ 3742-002-49148464-2000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0344"/>
            <a:ext cx="816331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321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</a:rPr>
              <a:t>Серия </a:t>
            </a:r>
            <a:r>
              <a:rPr lang="ru-RU" sz="2800" b="1" dirty="0" smtClean="0">
                <a:solidFill>
                  <a:schemeClr val="bg1"/>
                </a:solidFill>
              </a:rPr>
              <a:t>41005 </a:t>
            </a:r>
            <a:r>
              <a:rPr lang="ru-RU" sz="2800" b="1" dirty="0">
                <a:solidFill>
                  <a:schemeClr val="bg1"/>
                </a:solidFill>
              </a:rPr>
              <a:t>ТУ </a:t>
            </a:r>
            <a:r>
              <a:rPr lang="ru-RU" sz="2800" b="1" dirty="0" smtClean="0">
                <a:solidFill>
                  <a:schemeClr val="bg1"/>
                </a:solidFill>
              </a:rPr>
              <a:t>3742-007-49148464-2011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50" y="2138782"/>
            <a:ext cx="6129558" cy="471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99034"/>
            <a:ext cx="2867493" cy="399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594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</a:rPr>
              <a:t>Серия </a:t>
            </a:r>
            <a:r>
              <a:rPr lang="ru-RU" sz="2800" b="1" dirty="0" smtClean="0">
                <a:solidFill>
                  <a:schemeClr val="bg1"/>
                </a:solidFill>
              </a:rPr>
              <a:t>41005 </a:t>
            </a:r>
            <a:r>
              <a:rPr lang="ru-RU" sz="2800" b="1" dirty="0">
                <a:solidFill>
                  <a:schemeClr val="bg1"/>
                </a:solidFill>
              </a:rPr>
              <a:t>ТУ </a:t>
            </a:r>
            <a:r>
              <a:rPr lang="ru-RU" sz="2800" b="1" dirty="0" smtClean="0">
                <a:solidFill>
                  <a:schemeClr val="bg1"/>
                </a:solidFill>
              </a:rPr>
              <a:t>3742-007-49148464-2011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02865" y="2242552"/>
            <a:ext cx="8928992" cy="4543007"/>
            <a:chOff x="119063" y="809040"/>
            <a:chExt cx="7167562" cy="4543007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19063" y="809040"/>
              <a:ext cx="3660775" cy="474245"/>
            </a:xfrm>
            <a:prstGeom prst="rect">
              <a:avLst/>
            </a:prstGeom>
            <a:solidFill>
              <a:srgbClr val="86BFF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algn="just" defTabSz="1039813">
                <a:defRPr/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1. 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Давление условное (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PN)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, МПа (кгс/см2)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  <a:p>
              <a:pPr algn="just" defTabSz="1039813">
                <a:defRPr/>
              </a:pP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27000" y="1334502"/>
              <a:ext cx="3660775" cy="474245"/>
            </a:xfrm>
            <a:prstGeom prst="rect">
              <a:avLst/>
            </a:prstGeom>
            <a:solidFill>
              <a:srgbClr val="86BFF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algn="l" defTabSz="1039813">
                <a:defRPr/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2. 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Диаметр условный (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DN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), мм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  <a:p>
              <a:pPr algn="l" defTabSz="1039813">
                <a:defRPr/>
              </a:pP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133350" y="1855820"/>
              <a:ext cx="3660775" cy="714310"/>
            </a:xfrm>
            <a:prstGeom prst="rect">
              <a:avLst/>
            </a:prstGeom>
            <a:solidFill>
              <a:srgbClr val="86BFF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just" defTabSz="1039813">
                <a:lnSpc>
                  <a:spcPct val="110000"/>
                </a:lnSpc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3. Рабочая среда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  <a:p>
              <a:pPr marL="388938" indent="-388938" algn="just" defTabSz="1039813">
                <a:lnSpc>
                  <a:spcPct val="110000"/>
                </a:lnSpc>
                <a:defRPr/>
              </a:pPr>
              <a:endParaRPr lang="en-US" sz="1200" dirty="0">
                <a:latin typeface="Arial" pitchFamily="34" charset="0"/>
                <a:cs typeface="Arial" pitchFamily="34" charset="0"/>
              </a:endParaRPr>
            </a:p>
            <a:p>
              <a:pPr marL="388938" indent="-388938" algn="just" defTabSz="1039813">
                <a:lnSpc>
                  <a:spcPct val="110000"/>
                </a:lnSpc>
                <a:defRPr/>
              </a:pP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119063" y="4184601"/>
              <a:ext cx="3660775" cy="658910"/>
            </a:xfrm>
            <a:prstGeom prst="rect">
              <a:avLst/>
            </a:prstGeom>
            <a:solidFill>
              <a:srgbClr val="86BFF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just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8. Диапазон регулирования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  <a:p>
              <a:pPr marL="388938" indent="-388938" algn="just" defTabSz="1039813">
                <a:defRPr/>
              </a:pPr>
              <a:endParaRPr lang="en-US" sz="1200" dirty="0">
                <a:latin typeface="Arial" pitchFamily="34" charset="0"/>
                <a:cs typeface="Arial" pitchFamily="34" charset="0"/>
              </a:endParaRPr>
            </a:p>
            <a:p>
              <a:pPr marL="388938" indent="-388938" algn="just" defTabSz="1039813">
                <a:defRPr/>
              </a:pP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127000" y="2621429"/>
              <a:ext cx="3660775" cy="289579"/>
            </a:xfrm>
            <a:prstGeom prst="rect">
              <a:avLst/>
            </a:prstGeom>
            <a:solidFill>
              <a:srgbClr val="86BFF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just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4. Диапазон температур рабочей среды (ºС)</a:t>
              </a:r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133350" y="3832692"/>
              <a:ext cx="3660775" cy="289579"/>
            </a:xfrm>
            <a:prstGeom prst="rect">
              <a:avLst/>
            </a:prstGeom>
            <a:solidFill>
              <a:srgbClr val="86BFF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just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7. Пропускная способность (К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v)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127000" y="2975978"/>
              <a:ext cx="3660775" cy="474245"/>
            </a:xfrm>
            <a:prstGeom prst="rect">
              <a:avLst/>
            </a:prstGeom>
            <a:solidFill>
              <a:srgbClr val="86BFF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just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5. Диапазон температур окружающей среды (ºС)</a:t>
              </a:r>
            </a:p>
            <a:p>
              <a:pPr marL="388938" indent="-388938" algn="just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133350" y="3481854"/>
              <a:ext cx="3660775" cy="289579"/>
            </a:xfrm>
            <a:prstGeom prst="rect">
              <a:avLst/>
            </a:prstGeom>
            <a:solidFill>
              <a:srgbClr val="86BFF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just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6. Пропускная характеристика</a:t>
              </a:r>
            </a:p>
          </p:txBody>
        </p: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3900488" y="809040"/>
              <a:ext cx="3373437" cy="474245"/>
            </a:xfrm>
            <a:prstGeom prst="rect">
              <a:avLst/>
            </a:prstGeom>
            <a:solidFill>
              <a:srgbClr val="FFBDB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l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1,6 (16); 2,5 (25); 4,0 (40); 6,3 (63); 10,0 (100);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388938" indent="-388938" algn="l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16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(160); 25 (250); 42 (420)</a:t>
              </a: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3900488" y="1334502"/>
              <a:ext cx="3373437" cy="474245"/>
            </a:xfrm>
            <a:prstGeom prst="rect">
              <a:avLst/>
            </a:prstGeom>
            <a:solidFill>
              <a:srgbClr val="FFBDB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l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 50, 80, 100, 150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, 200, 250, 300, 400</a:t>
              </a:r>
            </a:p>
            <a:p>
              <a:pPr marL="388938" indent="-388938" algn="l" defTabSz="1039813">
                <a:defRPr/>
              </a:pP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3913188" y="1863758"/>
              <a:ext cx="3373437" cy="714310"/>
            </a:xfrm>
            <a:prstGeom prst="rect">
              <a:avLst/>
            </a:prstGeom>
            <a:solidFill>
              <a:srgbClr val="FFBDB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l" defTabSz="1039813">
                <a:lnSpc>
                  <a:spcPct val="110000"/>
                </a:lnSpc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жидкие и газообразные углеводороды,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  <a:p>
              <a:pPr marL="388938" indent="-388938" algn="l" defTabSz="1039813">
                <a:lnSpc>
                  <a:spcPct val="110000"/>
                </a:lnSpc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химические продукты, газ, вода, пар и другие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  <a:p>
              <a:pPr marL="388938" indent="-388938" algn="l" defTabSz="1039813">
                <a:lnSpc>
                  <a:spcPct val="110000"/>
                </a:lnSpc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среды.</a:t>
              </a:r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3900488" y="2621429"/>
              <a:ext cx="3373437" cy="289579"/>
            </a:xfrm>
            <a:prstGeom prst="rect">
              <a:avLst/>
            </a:prstGeom>
            <a:solidFill>
              <a:srgbClr val="FFBDB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just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от - 1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96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 до + 56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6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3913188" y="2975979"/>
              <a:ext cx="3373437" cy="474245"/>
            </a:xfrm>
            <a:prstGeom prst="rect">
              <a:avLst/>
            </a:prstGeom>
            <a:solidFill>
              <a:srgbClr val="FFBDB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just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от -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60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 до +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60</a:t>
              </a:r>
            </a:p>
            <a:p>
              <a:pPr marL="388938" indent="-388938" algn="just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климатическое исполнение УХЛ1 по ГОСТ 15150</a:t>
              </a: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3913188" y="3481854"/>
              <a:ext cx="3373437" cy="289579"/>
            </a:xfrm>
            <a:prstGeom prst="rect">
              <a:avLst/>
            </a:prstGeom>
            <a:solidFill>
              <a:srgbClr val="FFBDB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just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линейная или </a:t>
              </a:r>
              <a:r>
                <a:rPr lang="ru-RU" sz="1200" dirty="0" err="1">
                  <a:latin typeface="Arial" pitchFamily="34" charset="0"/>
                  <a:cs typeface="Arial" pitchFamily="34" charset="0"/>
                </a:rPr>
                <a:t>равнопроцентная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3898900" y="3827929"/>
              <a:ext cx="3373438" cy="289579"/>
            </a:xfrm>
            <a:prstGeom prst="rect">
              <a:avLst/>
            </a:prstGeom>
            <a:solidFill>
              <a:srgbClr val="FFBDB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just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От 8,6 до 2150</a:t>
              </a:r>
            </a:p>
          </p:txBody>
        </p:sp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>
              <a:off x="3900488" y="4184600"/>
              <a:ext cx="3373437" cy="658910"/>
            </a:xfrm>
            <a:prstGeom prst="rect">
              <a:avLst/>
            </a:prstGeom>
            <a:solidFill>
              <a:srgbClr val="FFBDB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l" defTabSz="1039813">
                <a:defRPr/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100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:1 для затвора со стандартной пропускной</a:t>
              </a:r>
            </a:p>
            <a:p>
              <a:pPr marL="388938" indent="-388938" algn="l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способностью 50:1 для антишумового,  анти-</a:t>
              </a:r>
            </a:p>
            <a:p>
              <a:pPr marL="388938" indent="-388938" algn="l" defTabSz="1039813">
                <a:defRPr/>
              </a:pPr>
              <a:r>
                <a:rPr lang="ru-RU" sz="1200" dirty="0" err="1">
                  <a:latin typeface="Arial" pitchFamily="34" charset="0"/>
                  <a:cs typeface="Arial" pitchFamily="34" charset="0"/>
                </a:rPr>
                <a:t>кавитационного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 затвора или уменьшенного </a:t>
              </a:r>
              <a:r>
                <a:rPr lang="en-US" sz="1200" dirty="0" err="1">
                  <a:latin typeface="Arial" pitchFamily="34" charset="0"/>
                  <a:cs typeface="Arial" pitchFamily="34" charset="0"/>
                </a:rPr>
                <a:t>Kv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133350" y="4871452"/>
              <a:ext cx="3660775" cy="474245"/>
            </a:xfrm>
            <a:prstGeom prst="rect">
              <a:avLst/>
            </a:prstGeom>
            <a:solidFill>
              <a:srgbClr val="86BFF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l" defTabSz="1039813"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9. Материалы корпуса</a:t>
              </a:r>
            </a:p>
            <a:p>
              <a:pPr marL="388938" indent="-388938" algn="l" defTabSz="1039813">
                <a:defRPr/>
              </a:pP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3"/>
            <p:cNvSpPr>
              <a:spLocks noChangeArrowheads="1"/>
            </p:cNvSpPr>
            <p:nvPr/>
          </p:nvSpPr>
          <p:spPr bwMode="auto">
            <a:xfrm>
              <a:off x="3898900" y="4877802"/>
              <a:ext cx="3373438" cy="474245"/>
            </a:xfrm>
            <a:prstGeom prst="rect">
              <a:avLst/>
            </a:prstGeom>
            <a:solidFill>
              <a:srgbClr val="FFBDB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3898" tIns="51949" rIns="103898" bIns="51949" anchor="ctr">
              <a:spAutoFit/>
            </a:bodyPr>
            <a:lstStyle/>
            <a:p>
              <a:pPr marL="388938" indent="-388938" algn="just" defTabSz="1039813"/>
              <a:r>
                <a:rPr lang="ru-RU" sz="1200" dirty="0">
                  <a:latin typeface="Arial" pitchFamily="34" charset="0"/>
                  <a:cs typeface="Arial" pitchFamily="34" charset="0"/>
                </a:rPr>
                <a:t>углеродистая или нержавеющая сталь, </a:t>
              </a:r>
            </a:p>
            <a:p>
              <a:pPr marL="388938" indent="-388938" algn="just" defTabSz="1039813"/>
              <a:r>
                <a:rPr lang="ru-RU" sz="1200" dirty="0">
                  <a:latin typeface="Arial" pitchFamily="34" charset="0"/>
                  <a:cs typeface="Arial" pitchFamily="34" charset="0"/>
                </a:rPr>
                <a:t>специальные сплавы по </a:t>
              </a: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заказу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717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567488"/>
            <a:ext cx="1281112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104775" y="2708275"/>
            <a:ext cx="3756025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1400"/>
              <a:t>Серия 41035</a:t>
            </a:r>
            <a:endParaRPr lang="en-US" sz="1400"/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1400"/>
              <a:t>Одноступенчатый антишумовой / антикавитационный затвор</a:t>
            </a:r>
            <a:endParaRPr lang="en-US" sz="1400"/>
          </a:p>
        </p:txBody>
      </p:sp>
      <p:sp>
        <p:nvSpPr>
          <p:cNvPr id="15364" name="Прямоугольник 1"/>
          <p:cNvSpPr>
            <a:spLocks noChangeArrowheads="1"/>
          </p:cNvSpPr>
          <p:nvPr/>
        </p:nvSpPr>
        <p:spPr bwMode="auto">
          <a:xfrm>
            <a:off x="5340350" y="2532063"/>
            <a:ext cx="34734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30000"/>
              </a:spcBef>
            </a:pPr>
            <a:endParaRPr lang="ru-RU" sz="1400"/>
          </a:p>
          <a:p>
            <a:pPr algn="ctr">
              <a:lnSpc>
                <a:spcPct val="50000"/>
              </a:lnSpc>
              <a:spcBef>
                <a:spcPct val="30000"/>
              </a:spcBef>
            </a:pPr>
            <a:r>
              <a:rPr lang="ru-RU" sz="1400"/>
              <a:t>Серия 41055</a:t>
            </a:r>
          </a:p>
          <a:p>
            <a:pPr algn="ctr">
              <a:lnSpc>
                <a:spcPct val="50000"/>
              </a:lnSpc>
              <a:spcBef>
                <a:spcPct val="30000"/>
              </a:spcBef>
            </a:pPr>
            <a:r>
              <a:rPr lang="ru-RU" sz="1400"/>
              <a:t>Двухступенчатый антишумовой затвор</a:t>
            </a:r>
          </a:p>
        </p:txBody>
      </p:sp>
      <p:pic>
        <p:nvPicPr>
          <p:cNvPr id="15365" name="Picture 5" descr="C:\Data\Graphics\41005\NEWP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554038"/>
            <a:ext cx="21717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C:\Data\Graphics\41005\PG13U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539750"/>
            <a:ext cx="2170112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7" name="Группа 38"/>
          <p:cNvGrpSpPr>
            <a:grpSpLocks/>
          </p:cNvGrpSpPr>
          <p:nvPr/>
        </p:nvGrpSpPr>
        <p:grpSpPr bwMode="auto">
          <a:xfrm>
            <a:off x="722313" y="3476625"/>
            <a:ext cx="2274887" cy="2190750"/>
            <a:chOff x="5364088" y="1548817"/>
            <a:chExt cx="3490913" cy="3505200"/>
          </a:xfrm>
        </p:grpSpPr>
        <p:grpSp>
          <p:nvGrpSpPr>
            <p:cNvPr id="15376" name="Group 11"/>
            <p:cNvGrpSpPr>
              <a:grpSpLocks/>
            </p:cNvGrpSpPr>
            <p:nvPr/>
          </p:nvGrpSpPr>
          <p:grpSpPr bwMode="auto">
            <a:xfrm>
              <a:off x="5364088" y="1548817"/>
              <a:ext cx="3490913" cy="3505200"/>
              <a:chOff x="144" y="960"/>
              <a:chExt cx="2199" cy="2208"/>
            </a:xfrm>
          </p:grpSpPr>
          <p:pic>
            <p:nvPicPr>
              <p:cNvPr id="15380" name="Picture 5" descr="&#10;Figure14a.tif                                                  0005DA8A&#10;Chuckie II                     ABA78158: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960"/>
                <a:ext cx="2199" cy="2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81" name="Line 6"/>
              <p:cNvSpPr>
                <a:spLocks noChangeShapeType="1"/>
              </p:cNvSpPr>
              <p:nvPr/>
            </p:nvSpPr>
            <p:spPr bwMode="auto">
              <a:xfrm flipV="1">
                <a:off x="336" y="1632"/>
                <a:ext cx="240" cy="192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382" name="Line 7"/>
              <p:cNvSpPr>
                <a:spLocks noChangeShapeType="1"/>
              </p:cNvSpPr>
              <p:nvPr/>
            </p:nvSpPr>
            <p:spPr bwMode="auto">
              <a:xfrm flipV="1">
                <a:off x="912" y="1680"/>
                <a:ext cx="24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383" name="Line 8"/>
              <p:cNvSpPr>
                <a:spLocks noChangeShapeType="1"/>
              </p:cNvSpPr>
              <p:nvPr/>
            </p:nvSpPr>
            <p:spPr bwMode="auto">
              <a:xfrm>
                <a:off x="1200" y="1824"/>
                <a:ext cx="0" cy="336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384" name="Line 9"/>
              <p:cNvSpPr>
                <a:spLocks noChangeShapeType="1"/>
              </p:cNvSpPr>
              <p:nvPr/>
            </p:nvSpPr>
            <p:spPr bwMode="auto">
              <a:xfrm>
                <a:off x="1248" y="2304"/>
                <a:ext cx="144" cy="192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385" name="Line 10"/>
              <p:cNvSpPr>
                <a:spLocks noChangeShapeType="1"/>
              </p:cNvSpPr>
              <p:nvPr/>
            </p:nvSpPr>
            <p:spPr bwMode="auto">
              <a:xfrm flipV="1">
                <a:off x="1728" y="2400"/>
                <a:ext cx="288" cy="96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76200" cmpd="tri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cxnSp>
          <p:nvCxnSpPr>
            <p:cNvPr id="41" name="Прямая со стрелкой 40"/>
            <p:cNvCxnSpPr/>
            <p:nvPr/>
          </p:nvCxnSpPr>
          <p:spPr>
            <a:xfrm flipV="1">
              <a:off x="5558975" y="2712137"/>
              <a:ext cx="492090" cy="37846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>
              <a:off x="7110762" y="2844217"/>
              <a:ext cx="0" cy="9144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/>
            <p:nvPr/>
          </p:nvCxnSpPr>
          <p:spPr>
            <a:xfrm flipV="1">
              <a:off x="7388476" y="3758617"/>
              <a:ext cx="998796" cy="37846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68" name="Rectangle 3"/>
          <p:cNvSpPr txBox="1">
            <a:spLocks noChangeArrowheads="1"/>
          </p:cNvSpPr>
          <p:nvPr/>
        </p:nvSpPr>
        <p:spPr bwMode="auto">
          <a:xfrm>
            <a:off x="401638" y="5876925"/>
            <a:ext cx="31623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40000"/>
              </a:spcBef>
              <a:buFont typeface="Arial" charset="0"/>
              <a:buNone/>
            </a:pPr>
            <a:r>
              <a:rPr lang="ru-RU" sz="1400">
                <a:cs typeface="Arial" charset="0"/>
              </a:rPr>
              <a:t>Серия 41045</a:t>
            </a:r>
          </a:p>
          <a:p>
            <a:pPr algn="ctr">
              <a:lnSpc>
                <a:spcPct val="80000"/>
              </a:lnSpc>
              <a:spcBef>
                <a:spcPct val="40000"/>
              </a:spcBef>
              <a:buFont typeface="Arial" charset="0"/>
              <a:buNone/>
            </a:pPr>
            <a:r>
              <a:rPr lang="ru-RU" sz="1400">
                <a:cs typeface="Arial" charset="0"/>
              </a:rPr>
              <a:t>Опция с внутренним диффузором</a:t>
            </a:r>
          </a:p>
        </p:txBody>
      </p:sp>
      <p:pic>
        <p:nvPicPr>
          <p:cNvPr id="15369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3076575"/>
            <a:ext cx="2622550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Rectangle 6"/>
          <p:cNvSpPr>
            <a:spLocks noChangeArrowheads="1"/>
          </p:cNvSpPr>
          <p:nvPr/>
        </p:nvSpPr>
        <p:spPr bwMode="auto">
          <a:xfrm>
            <a:off x="5135563" y="5940425"/>
            <a:ext cx="37560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1400" dirty="0"/>
              <a:t>Серия 41075</a:t>
            </a:r>
            <a:endParaRPr lang="en-US" sz="1400" dirty="0"/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sz="1400" dirty="0"/>
              <a:t>Многоступенчатый </a:t>
            </a:r>
            <a:r>
              <a:rPr lang="ru-RU" sz="1400" dirty="0" err="1"/>
              <a:t>антикавитационный</a:t>
            </a:r>
            <a:r>
              <a:rPr lang="ru-RU" sz="1400" dirty="0"/>
              <a:t> затвор</a:t>
            </a:r>
            <a:endParaRPr lang="en-US" sz="1400" dirty="0"/>
          </a:p>
        </p:txBody>
      </p:sp>
      <p:sp>
        <p:nvSpPr>
          <p:cNvPr id="15371" name="Rectangle 6"/>
          <p:cNvSpPr>
            <a:spLocks noChangeArrowheads="1"/>
          </p:cNvSpPr>
          <p:nvPr/>
        </p:nvSpPr>
        <p:spPr bwMode="auto">
          <a:xfrm>
            <a:off x="2268538" y="44450"/>
            <a:ext cx="5111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ru-RU"/>
              <a:t>Различные варианты исполнения затвора</a:t>
            </a:r>
            <a:endParaRPr lang="en-US"/>
          </a:p>
        </p:txBody>
      </p:sp>
      <p:sp>
        <p:nvSpPr>
          <p:cNvPr id="15372" name="TextBox 2"/>
          <p:cNvSpPr txBox="1">
            <a:spLocks noChangeArrowheads="1"/>
          </p:cNvSpPr>
          <p:nvPr/>
        </p:nvSpPr>
        <p:spPr bwMode="auto">
          <a:xfrm>
            <a:off x="2997200" y="2303463"/>
            <a:ext cx="312738" cy="369887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373" name="TextBox 24"/>
          <p:cNvSpPr txBox="1">
            <a:spLocks noChangeArrowheads="1"/>
          </p:cNvSpPr>
          <p:nvPr/>
        </p:nvSpPr>
        <p:spPr bwMode="auto">
          <a:xfrm>
            <a:off x="8410575" y="5297488"/>
            <a:ext cx="312738" cy="369887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374" name="TextBox 25"/>
          <p:cNvSpPr txBox="1">
            <a:spLocks noChangeArrowheads="1"/>
          </p:cNvSpPr>
          <p:nvPr/>
        </p:nvSpPr>
        <p:spPr bwMode="auto">
          <a:xfrm>
            <a:off x="8396288" y="2303463"/>
            <a:ext cx="312737" cy="369887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375" name="TextBox 26"/>
          <p:cNvSpPr txBox="1">
            <a:spLocks noChangeArrowheads="1"/>
          </p:cNvSpPr>
          <p:nvPr/>
        </p:nvSpPr>
        <p:spPr bwMode="auto">
          <a:xfrm>
            <a:off x="2989263" y="5434013"/>
            <a:ext cx="312737" cy="369887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7591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</a:rPr>
              <a:t>Серия 28000 ТУ 3742-003-49148464-2002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7902"/>
            <a:ext cx="4932040" cy="458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46435"/>
            <a:ext cx="3258983" cy="187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12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chemeClr val="bg1"/>
                </a:solidFill>
              </a:rPr>
              <a:t>Серия 28000 ТУ 3742-003-49148464-2002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98657"/>
            <a:ext cx="8542348" cy="437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97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</a:rPr>
              <a:t>Серия 28000 ТУ 3742-003-49148464-2002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919" y="3353804"/>
            <a:ext cx="466725" cy="2447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081" y="3244389"/>
            <a:ext cx="590550" cy="24955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460" y="3391061"/>
            <a:ext cx="352425" cy="23717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189" y="3391062"/>
            <a:ext cx="352425" cy="23717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191" y="3467262"/>
            <a:ext cx="561975" cy="22955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5862" y="3505362"/>
            <a:ext cx="561975" cy="22955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125" y="2396164"/>
            <a:ext cx="3028950" cy="345757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817134"/>
              </p:ext>
            </p:extLst>
          </p:nvPr>
        </p:nvGraphicFramePr>
        <p:xfrm>
          <a:off x="108345" y="5949280"/>
          <a:ext cx="8568112" cy="3523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9003"/>
                <a:gridCol w="767646"/>
                <a:gridCol w="732216"/>
                <a:gridCol w="696787"/>
                <a:gridCol w="732216"/>
                <a:gridCol w="983178"/>
                <a:gridCol w="699739"/>
                <a:gridCol w="779456"/>
                <a:gridCol w="566877"/>
                <a:gridCol w="566877"/>
                <a:gridCol w="614117"/>
              </a:tblGrid>
              <a:tr h="1702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Номер затворной части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02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Kv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0,003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0,009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0,022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0,04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0,09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0,5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671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chemeClr val="bg1"/>
                </a:solidFill>
              </a:rPr>
              <a:t>Серия 28000 ТУ 3742-003-49148464-2002</a:t>
            </a:r>
          </a:p>
        </p:txBody>
      </p:sp>
      <p:pic>
        <p:nvPicPr>
          <p:cNvPr id="14" name="Picture 4" descr="016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831" y="3136404"/>
            <a:ext cx="3221037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 txBox="1">
            <a:spLocks noRot="1" noChangeArrowheads="1"/>
          </p:cNvSpPr>
          <p:nvPr/>
        </p:nvSpPr>
        <p:spPr>
          <a:xfrm>
            <a:off x="-67832" y="6021288"/>
            <a:ext cx="9144000" cy="793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 eaLnBrk="1" hangingPunct="1">
              <a:buFontTx/>
              <a:buNone/>
              <a:defRPr/>
            </a:pPr>
            <a:r>
              <a:rPr lang="ru-RU" sz="1800" dirty="0" err="1" smtClean="0">
                <a:solidFill>
                  <a:schemeClr val="accent4">
                    <a:lumMod val="25000"/>
                  </a:schemeClr>
                </a:solidFill>
              </a:rPr>
              <a:t>Антикавитационный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</a:rPr>
              <a:t> затвор для использования при больших перепадах давления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56" y="2564904"/>
            <a:ext cx="2143125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590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1"/>
            <a:ext cx="9136008" cy="211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9" name="Название 1"/>
          <p:cNvSpPr txBox="1">
            <a:spLocks/>
          </p:cNvSpPr>
          <p:nvPr/>
        </p:nvSpPr>
        <p:spPr bwMode="auto">
          <a:xfrm>
            <a:off x="-15615" y="1492126"/>
            <a:ext cx="91440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Многоступенчатое </a:t>
            </a:r>
            <a:r>
              <a:rPr lang="ru-RU" sz="2400" b="1" dirty="0" err="1" smtClean="0">
                <a:solidFill>
                  <a:schemeClr val="bg1"/>
                </a:solidFill>
              </a:rPr>
              <a:t>антикавитационное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регулирование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серии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78400/</a:t>
            </a:r>
            <a:r>
              <a:rPr lang="en-US" sz="2400" b="1" dirty="0" smtClean="0">
                <a:solidFill>
                  <a:schemeClr val="bg1"/>
                </a:solidFill>
              </a:rPr>
              <a:t>18400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760" name="Text Box 5"/>
          <p:cNvSpPr txBox="1">
            <a:spLocks noChangeArrowheads="1"/>
          </p:cNvSpPr>
          <p:nvPr/>
        </p:nvSpPr>
        <p:spPr bwMode="auto">
          <a:xfrm>
            <a:off x="5132296" y="2945656"/>
            <a:ext cx="3849042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sz="1600" b="0" dirty="0">
                <a:solidFill>
                  <a:srgbClr val="000000"/>
                </a:solidFill>
                <a:latin typeface="+mn-lt"/>
              </a:rPr>
              <a:t> Проходной или угловой корпус</a:t>
            </a:r>
            <a:endParaRPr lang="en-US" sz="1600" b="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600" b="0" dirty="0" err="1" smtClean="0">
                <a:solidFill>
                  <a:srgbClr val="000000"/>
                </a:solidFill>
                <a:latin typeface="+mn-lt"/>
              </a:rPr>
              <a:t>Ду</a:t>
            </a:r>
            <a:r>
              <a:rPr lang="en-US" sz="1600" b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600" b="0" dirty="0">
                <a:solidFill>
                  <a:srgbClr val="000000"/>
                </a:solidFill>
                <a:latin typeface="+mn-lt"/>
              </a:rPr>
              <a:t>от 25 до 300 мм</a:t>
            </a:r>
            <a:endParaRPr lang="en-US" sz="1600" b="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sz="16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b="0" dirty="0" smtClean="0">
                <a:solidFill>
                  <a:srgbClr val="000000"/>
                </a:solidFill>
                <a:latin typeface="+mn-lt"/>
              </a:rPr>
              <a:t>3</a:t>
            </a:r>
            <a:r>
              <a:rPr lang="en-US" sz="1600" b="0" dirty="0">
                <a:solidFill>
                  <a:srgbClr val="000000"/>
                </a:solidFill>
                <a:latin typeface="+mn-lt"/>
              </a:rPr>
              <a:t>, 4 </a:t>
            </a:r>
            <a:r>
              <a:rPr lang="ru-RU" sz="1600" b="0" dirty="0">
                <a:solidFill>
                  <a:srgbClr val="000000"/>
                </a:solidFill>
                <a:latin typeface="+mn-lt"/>
              </a:rPr>
              <a:t>  или</a:t>
            </a:r>
            <a:r>
              <a:rPr lang="en-US" sz="1600" b="0" dirty="0">
                <a:solidFill>
                  <a:srgbClr val="000000"/>
                </a:solidFill>
                <a:latin typeface="+mn-lt"/>
              </a:rPr>
              <a:t> 6 </a:t>
            </a:r>
            <a:r>
              <a:rPr lang="ru-RU" sz="1600" b="0" dirty="0" smtClean="0">
                <a:solidFill>
                  <a:srgbClr val="000000"/>
                </a:solidFill>
                <a:latin typeface="+mn-lt"/>
              </a:rPr>
              <a:t>ступеней </a:t>
            </a:r>
            <a:r>
              <a:rPr lang="ru-RU" sz="1600" b="0" dirty="0">
                <a:solidFill>
                  <a:srgbClr val="000000"/>
                </a:solidFill>
                <a:latin typeface="+mn-lt"/>
              </a:rPr>
              <a:t>снижения </a:t>
            </a:r>
            <a:r>
              <a:rPr lang="ru-RU" sz="1600" b="0" dirty="0" smtClean="0">
                <a:solidFill>
                  <a:srgbClr val="000000"/>
                </a:solidFill>
                <a:latin typeface="+mn-lt"/>
              </a:rPr>
              <a:t>давления</a:t>
            </a:r>
            <a:endParaRPr lang="en-US" sz="1600" b="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sz="16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b="0" dirty="0" smtClean="0">
                <a:solidFill>
                  <a:srgbClr val="000000"/>
                </a:solidFill>
                <a:latin typeface="+mn-lt"/>
              </a:rPr>
              <a:t>PN </a:t>
            </a:r>
            <a:r>
              <a:rPr lang="en-US" sz="1600" b="0" dirty="0">
                <a:solidFill>
                  <a:srgbClr val="000000"/>
                </a:solidFill>
                <a:latin typeface="+mn-lt"/>
              </a:rPr>
              <a:t>16 – </a:t>
            </a:r>
            <a:r>
              <a:rPr lang="en-US" sz="1600" b="0" dirty="0" smtClean="0">
                <a:solidFill>
                  <a:srgbClr val="000000"/>
                </a:solidFill>
                <a:latin typeface="+mn-lt"/>
              </a:rPr>
              <a:t>4</a:t>
            </a:r>
            <a:r>
              <a:rPr lang="ru-RU" sz="1600" b="0" dirty="0" smtClean="0">
                <a:solidFill>
                  <a:srgbClr val="000000"/>
                </a:solidFill>
                <a:latin typeface="+mn-lt"/>
              </a:rPr>
              <a:t>0</a:t>
            </a:r>
            <a:r>
              <a:rPr lang="en-US" sz="1600" b="0" dirty="0" smtClean="0">
                <a:solidFill>
                  <a:srgbClr val="000000"/>
                </a:solidFill>
                <a:latin typeface="+mn-lt"/>
              </a:rPr>
              <a:t>0</a:t>
            </a:r>
            <a:endParaRPr lang="en-US" sz="1600" b="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sz="1600" b="0" dirty="0">
                <a:solidFill>
                  <a:srgbClr val="000000"/>
                </a:solidFill>
                <a:latin typeface="+mn-lt"/>
              </a:rPr>
              <a:t> Герметичность по </a:t>
            </a:r>
            <a:r>
              <a:rPr lang="ru-RU" sz="1600" b="0" dirty="0" smtClean="0">
                <a:solidFill>
                  <a:srgbClr val="000000"/>
                </a:solidFill>
                <a:latin typeface="+mn-lt"/>
              </a:rPr>
              <a:t>ГОСТ 54808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0" dirty="0" smtClean="0">
                <a:solidFill>
                  <a:srgbClr val="000000"/>
                </a:solidFill>
                <a:latin typeface="+mn-lt"/>
              </a:rPr>
              <a:t>IV, IV-S1, IV-S2, V, VI</a:t>
            </a:r>
            <a:endParaRPr lang="en-US" sz="1600" b="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sz="1600" b="0" dirty="0">
                <a:solidFill>
                  <a:srgbClr val="000000"/>
                </a:solidFill>
                <a:latin typeface="+mn-lt"/>
              </a:rPr>
              <a:t> Уплотнение «металл-по металлу» </a:t>
            </a:r>
            <a:endParaRPr lang="ru-RU" sz="1600" b="0" dirty="0" smtClean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16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600" b="0" dirty="0" smtClean="0">
                <a:solidFill>
                  <a:srgbClr val="000000"/>
                </a:solidFill>
                <a:latin typeface="+mn-lt"/>
              </a:rPr>
              <a:t>    или мягкое</a:t>
            </a:r>
            <a:endParaRPr lang="en-US" sz="16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57" name="Прямоугольник 75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7" y="2113975"/>
            <a:ext cx="3147455" cy="475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1894969" y="5589240"/>
            <a:ext cx="1368149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7" name="Group 1184"/>
          <p:cNvGrpSpPr>
            <a:grpSpLocks/>
          </p:cNvGrpSpPr>
          <p:nvPr/>
        </p:nvGrpSpPr>
        <p:grpSpPr bwMode="auto">
          <a:xfrm>
            <a:off x="3346358" y="2564904"/>
            <a:ext cx="1785938" cy="4078941"/>
            <a:chOff x="898" y="1172"/>
            <a:chExt cx="1450" cy="2724"/>
          </a:xfrm>
        </p:grpSpPr>
        <p:grpSp>
          <p:nvGrpSpPr>
            <p:cNvPr id="768" name="Group 1185"/>
            <p:cNvGrpSpPr>
              <a:grpSpLocks/>
            </p:cNvGrpSpPr>
            <p:nvPr/>
          </p:nvGrpSpPr>
          <p:grpSpPr bwMode="auto">
            <a:xfrm>
              <a:off x="898" y="1172"/>
              <a:ext cx="723" cy="2722"/>
              <a:chOff x="898" y="1172"/>
              <a:chExt cx="723" cy="2722"/>
            </a:xfrm>
          </p:grpSpPr>
          <p:sp>
            <p:nvSpPr>
              <p:cNvPr id="829" name="Freeform 1186" descr="Wide downward diagonal"/>
              <p:cNvSpPr>
                <a:spLocks/>
              </p:cNvSpPr>
              <p:nvPr/>
            </p:nvSpPr>
            <p:spPr bwMode="auto">
              <a:xfrm>
                <a:off x="1044" y="3548"/>
                <a:ext cx="311" cy="260"/>
              </a:xfrm>
              <a:custGeom>
                <a:avLst/>
                <a:gdLst>
                  <a:gd name="T0" fmla="*/ 177 w 311"/>
                  <a:gd name="T1" fmla="*/ 0 h 260"/>
                  <a:gd name="T2" fmla="*/ 266 w 311"/>
                  <a:gd name="T3" fmla="*/ 0 h 260"/>
                  <a:gd name="T4" fmla="*/ 310 w 311"/>
                  <a:gd name="T5" fmla="*/ 43 h 260"/>
                  <a:gd name="T6" fmla="*/ 310 w 311"/>
                  <a:gd name="T7" fmla="*/ 259 h 260"/>
                  <a:gd name="T8" fmla="*/ 177 w 311"/>
                  <a:gd name="T9" fmla="*/ 259 h 260"/>
                  <a:gd name="T10" fmla="*/ 177 w 311"/>
                  <a:gd name="T11" fmla="*/ 216 h 260"/>
                  <a:gd name="T12" fmla="*/ 44 w 311"/>
                  <a:gd name="T13" fmla="*/ 216 h 260"/>
                  <a:gd name="T14" fmla="*/ 44 w 311"/>
                  <a:gd name="T15" fmla="*/ 259 h 260"/>
                  <a:gd name="T16" fmla="*/ 0 w 311"/>
                  <a:gd name="T17" fmla="*/ 259 h 260"/>
                  <a:gd name="T18" fmla="*/ 0 w 311"/>
                  <a:gd name="T19" fmla="*/ 43 h 260"/>
                  <a:gd name="T20" fmla="*/ 44 w 311"/>
                  <a:gd name="T21" fmla="*/ 43 h 260"/>
                  <a:gd name="T22" fmla="*/ 44 w 311"/>
                  <a:gd name="T23" fmla="*/ 86 h 260"/>
                  <a:gd name="T24" fmla="*/ 177 w 311"/>
                  <a:gd name="T25" fmla="*/ 86 h 260"/>
                  <a:gd name="T26" fmla="*/ 177 w 311"/>
                  <a:gd name="T27" fmla="*/ 0 h 260"/>
                  <a:gd name="T28" fmla="*/ 177 w 311"/>
                  <a:gd name="T29" fmla="*/ 0 h 2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1"/>
                  <a:gd name="T46" fmla="*/ 0 h 260"/>
                  <a:gd name="T47" fmla="*/ 311 w 311"/>
                  <a:gd name="T48" fmla="*/ 260 h 2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1" h="260">
                    <a:moveTo>
                      <a:pt x="177" y="0"/>
                    </a:moveTo>
                    <a:lnTo>
                      <a:pt x="266" y="0"/>
                    </a:lnTo>
                    <a:lnTo>
                      <a:pt x="310" y="43"/>
                    </a:lnTo>
                    <a:lnTo>
                      <a:pt x="310" y="259"/>
                    </a:lnTo>
                    <a:lnTo>
                      <a:pt x="177" y="259"/>
                    </a:lnTo>
                    <a:lnTo>
                      <a:pt x="177" y="216"/>
                    </a:lnTo>
                    <a:lnTo>
                      <a:pt x="44" y="216"/>
                    </a:lnTo>
                    <a:lnTo>
                      <a:pt x="44" y="259"/>
                    </a:lnTo>
                    <a:lnTo>
                      <a:pt x="0" y="259"/>
                    </a:lnTo>
                    <a:lnTo>
                      <a:pt x="0" y="43"/>
                    </a:lnTo>
                    <a:lnTo>
                      <a:pt x="44" y="43"/>
                    </a:lnTo>
                    <a:lnTo>
                      <a:pt x="44" y="86"/>
                    </a:lnTo>
                    <a:lnTo>
                      <a:pt x="177" y="86"/>
                    </a:lnTo>
                    <a:lnTo>
                      <a:pt x="177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0" name="Freeform 1187" descr="Wide upward diagonal"/>
              <p:cNvSpPr>
                <a:spLocks/>
              </p:cNvSpPr>
              <p:nvPr/>
            </p:nvSpPr>
            <p:spPr bwMode="auto">
              <a:xfrm>
                <a:off x="1044" y="1258"/>
                <a:ext cx="311" cy="2334"/>
              </a:xfrm>
              <a:custGeom>
                <a:avLst/>
                <a:gdLst>
                  <a:gd name="T0" fmla="*/ 0 w 311"/>
                  <a:gd name="T1" fmla="*/ 2333 h 2334"/>
                  <a:gd name="T2" fmla="*/ 177 w 311"/>
                  <a:gd name="T3" fmla="*/ 2333 h 2334"/>
                  <a:gd name="T4" fmla="*/ 177 w 311"/>
                  <a:gd name="T5" fmla="*/ 1987 h 2334"/>
                  <a:gd name="T6" fmla="*/ 310 w 311"/>
                  <a:gd name="T7" fmla="*/ 1987 h 2334"/>
                  <a:gd name="T8" fmla="*/ 310 w 311"/>
                  <a:gd name="T9" fmla="*/ 1858 h 2334"/>
                  <a:gd name="T10" fmla="*/ 177 w 311"/>
                  <a:gd name="T11" fmla="*/ 1858 h 2334"/>
                  <a:gd name="T12" fmla="*/ 177 w 311"/>
                  <a:gd name="T13" fmla="*/ 1512 h 2334"/>
                  <a:gd name="T14" fmla="*/ 310 w 311"/>
                  <a:gd name="T15" fmla="*/ 1512 h 2334"/>
                  <a:gd name="T16" fmla="*/ 310 w 311"/>
                  <a:gd name="T17" fmla="*/ 1383 h 2334"/>
                  <a:gd name="T18" fmla="*/ 177 w 311"/>
                  <a:gd name="T19" fmla="*/ 1383 h 2334"/>
                  <a:gd name="T20" fmla="*/ 177 w 311"/>
                  <a:gd name="T21" fmla="*/ 1037 h 2334"/>
                  <a:gd name="T22" fmla="*/ 310 w 311"/>
                  <a:gd name="T23" fmla="*/ 1037 h 2334"/>
                  <a:gd name="T24" fmla="*/ 310 w 311"/>
                  <a:gd name="T25" fmla="*/ 907 h 2334"/>
                  <a:gd name="T26" fmla="*/ 177 w 311"/>
                  <a:gd name="T27" fmla="*/ 907 h 2334"/>
                  <a:gd name="T28" fmla="*/ 177 w 311"/>
                  <a:gd name="T29" fmla="*/ 562 h 2334"/>
                  <a:gd name="T30" fmla="*/ 310 w 311"/>
                  <a:gd name="T31" fmla="*/ 562 h 2334"/>
                  <a:gd name="T32" fmla="*/ 310 w 311"/>
                  <a:gd name="T33" fmla="*/ 216 h 2334"/>
                  <a:gd name="T34" fmla="*/ 222 w 311"/>
                  <a:gd name="T35" fmla="*/ 216 h 2334"/>
                  <a:gd name="T36" fmla="*/ 222 w 311"/>
                  <a:gd name="T37" fmla="*/ 43 h 2334"/>
                  <a:gd name="T38" fmla="*/ 177 w 311"/>
                  <a:gd name="T39" fmla="*/ 0 h 2334"/>
                  <a:gd name="T40" fmla="*/ 0 w 311"/>
                  <a:gd name="T41" fmla="*/ 0 h 2334"/>
                  <a:gd name="T42" fmla="*/ 0 w 311"/>
                  <a:gd name="T43" fmla="*/ 2333 h 2334"/>
                  <a:gd name="T44" fmla="*/ 0 w 311"/>
                  <a:gd name="T45" fmla="*/ 2333 h 233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11"/>
                  <a:gd name="T70" fmla="*/ 0 h 2334"/>
                  <a:gd name="T71" fmla="*/ 311 w 311"/>
                  <a:gd name="T72" fmla="*/ 2334 h 233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11" h="2334">
                    <a:moveTo>
                      <a:pt x="0" y="2333"/>
                    </a:moveTo>
                    <a:lnTo>
                      <a:pt x="177" y="2333"/>
                    </a:lnTo>
                    <a:lnTo>
                      <a:pt x="177" y="1987"/>
                    </a:lnTo>
                    <a:lnTo>
                      <a:pt x="310" y="1987"/>
                    </a:lnTo>
                    <a:lnTo>
                      <a:pt x="310" y="1858"/>
                    </a:lnTo>
                    <a:lnTo>
                      <a:pt x="177" y="1858"/>
                    </a:lnTo>
                    <a:lnTo>
                      <a:pt x="177" y="1512"/>
                    </a:lnTo>
                    <a:lnTo>
                      <a:pt x="310" y="1512"/>
                    </a:lnTo>
                    <a:lnTo>
                      <a:pt x="310" y="1383"/>
                    </a:lnTo>
                    <a:lnTo>
                      <a:pt x="177" y="1383"/>
                    </a:lnTo>
                    <a:lnTo>
                      <a:pt x="177" y="1037"/>
                    </a:lnTo>
                    <a:lnTo>
                      <a:pt x="310" y="1037"/>
                    </a:lnTo>
                    <a:lnTo>
                      <a:pt x="310" y="907"/>
                    </a:lnTo>
                    <a:lnTo>
                      <a:pt x="177" y="907"/>
                    </a:lnTo>
                    <a:lnTo>
                      <a:pt x="177" y="562"/>
                    </a:lnTo>
                    <a:lnTo>
                      <a:pt x="310" y="562"/>
                    </a:lnTo>
                    <a:lnTo>
                      <a:pt x="310" y="216"/>
                    </a:lnTo>
                    <a:lnTo>
                      <a:pt x="222" y="216"/>
                    </a:lnTo>
                    <a:lnTo>
                      <a:pt x="222" y="43"/>
                    </a:lnTo>
                    <a:lnTo>
                      <a:pt x="177" y="0"/>
                    </a:lnTo>
                    <a:lnTo>
                      <a:pt x="0" y="0"/>
                    </a:lnTo>
                    <a:lnTo>
                      <a:pt x="0" y="2333"/>
                    </a:lnTo>
                  </a:path>
                </a:pathLst>
              </a:custGeom>
              <a:pattFill prst="wdUp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1" name="Freeform 1188" descr="Wide downward diagonal"/>
              <p:cNvSpPr>
                <a:spLocks/>
              </p:cNvSpPr>
              <p:nvPr/>
            </p:nvSpPr>
            <p:spPr bwMode="auto">
              <a:xfrm>
                <a:off x="1352" y="1215"/>
                <a:ext cx="6" cy="433"/>
              </a:xfrm>
              <a:custGeom>
                <a:avLst/>
                <a:gdLst>
                  <a:gd name="T0" fmla="*/ 5 w 6"/>
                  <a:gd name="T1" fmla="*/ 0 h 433"/>
                  <a:gd name="T2" fmla="*/ 5 w 6"/>
                  <a:gd name="T3" fmla="*/ 432 h 433"/>
                  <a:gd name="T4" fmla="*/ 0 w 6"/>
                  <a:gd name="T5" fmla="*/ 432 h 433"/>
                  <a:gd name="T6" fmla="*/ 0 w 6"/>
                  <a:gd name="T7" fmla="*/ 0 h 433"/>
                  <a:gd name="T8" fmla="*/ 5 w 6"/>
                  <a:gd name="T9" fmla="*/ 0 h 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33"/>
                  <a:gd name="T17" fmla="*/ 6 w 6"/>
                  <a:gd name="T18" fmla="*/ 433 h 4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33">
                    <a:moveTo>
                      <a:pt x="5" y="0"/>
                    </a:moveTo>
                    <a:lnTo>
                      <a:pt x="5" y="432"/>
                    </a:lnTo>
                    <a:lnTo>
                      <a:pt x="0" y="432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2" name="Freeform 1189" descr="Wide downward diagonal"/>
              <p:cNvSpPr>
                <a:spLocks/>
              </p:cNvSpPr>
              <p:nvPr/>
            </p:nvSpPr>
            <p:spPr bwMode="auto">
              <a:xfrm>
                <a:off x="1354" y="1644"/>
                <a:ext cx="223" cy="6"/>
              </a:xfrm>
              <a:custGeom>
                <a:avLst/>
                <a:gdLst>
                  <a:gd name="T0" fmla="*/ 0 w 223"/>
                  <a:gd name="T1" fmla="*/ 0 h 6"/>
                  <a:gd name="T2" fmla="*/ 222 w 223"/>
                  <a:gd name="T3" fmla="*/ 0 h 6"/>
                  <a:gd name="T4" fmla="*/ 222 w 223"/>
                  <a:gd name="T5" fmla="*/ 5 h 6"/>
                  <a:gd name="T6" fmla="*/ 0 w 223"/>
                  <a:gd name="T7" fmla="*/ 5 h 6"/>
                  <a:gd name="T8" fmla="*/ 0 w 223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3"/>
                  <a:gd name="T16" fmla="*/ 0 h 6"/>
                  <a:gd name="T17" fmla="*/ 223 w 22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3" h="6">
                    <a:moveTo>
                      <a:pt x="0" y="0"/>
                    </a:moveTo>
                    <a:lnTo>
                      <a:pt x="222" y="0"/>
                    </a:lnTo>
                    <a:lnTo>
                      <a:pt x="222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3" name="Freeform 1190" descr="Wide downward diagonal"/>
              <p:cNvSpPr>
                <a:spLocks/>
              </p:cNvSpPr>
              <p:nvPr/>
            </p:nvSpPr>
            <p:spPr bwMode="auto">
              <a:xfrm>
                <a:off x="1484" y="1647"/>
                <a:ext cx="7" cy="260"/>
              </a:xfrm>
              <a:custGeom>
                <a:avLst/>
                <a:gdLst>
                  <a:gd name="T0" fmla="*/ 6 w 7"/>
                  <a:gd name="T1" fmla="*/ 0 h 260"/>
                  <a:gd name="T2" fmla="*/ 6 w 7"/>
                  <a:gd name="T3" fmla="*/ 259 h 260"/>
                  <a:gd name="T4" fmla="*/ 0 w 7"/>
                  <a:gd name="T5" fmla="*/ 259 h 260"/>
                  <a:gd name="T6" fmla="*/ 0 w 7"/>
                  <a:gd name="T7" fmla="*/ 0 h 260"/>
                  <a:gd name="T8" fmla="*/ 6 w 7"/>
                  <a:gd name="T9" fmla="*/ 0 h 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260"/>
                  <a:gd name="T17" fmla="*/ 7 w 7"/>
                  <a:gd name="T18" fmla="*/ 260 h 2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260">
                    <a:moveTo>
                      <a:pt x="6" y="0"/>
                    </a:moveTo>
                    <a:lnTo>
                      <a:pt x="6" y="259"/>
                    </a:lnTo>
                    <a:lnTo>
                      <a:pt x="0" y="259"/>
                    </a:ln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4" name="Freeform 1191" descr="Wide downward diagonal"/>
              <p:cNvSpPr>
                <a:spLocks/>
              </p:cNvSpPr>
              <p:nvPr/>
            </p:nvSpPr>
            <p:spPr bwMode="auto">
              <a:xfrm>
                <a:off x="1354" y="1903"/>
                <a:ext cx="223" cy="7"/>
              </a:xfrm>
              <a:custGeom>
                <a:avLst/>
                <a:gdLst>
                  <a:gd name="T0" fmla="*/ 0 w 223"/>
                  <a:gd name="T1" fmla="*/ 0 h 7"/>
                  <a:gd name="T2" fmla="*/ 222 w 223"/>
                  <a:gd name="T3" fmla="*/ 0 h 7"/>
                  <a:gd name="T4" fmla="*/ 222 w 223"/>
                  <a:gd name="T5" fmla="*/ 6 h 7"/>
                  <a:gd name="T6" fmla="*/ 0 w 223"/>
                  <a:gd name="T7" fmla="*/ 6 h 7"/>
                  <a:gd name="T8" fmla="*/ 0 w 223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3"/>
                  <a:gd name="T16" fmla="*/ 0 h 7"/>
                  <a:gd name="T17" fmla="*/ 223 w 223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3" h="7">
                    <a:moveTo>
                      <a:pt x="0" y="0"/>
                    </a:moveTo>
                    <a:lnTo>
                      <a:pt x="222" y="0"/>
                    </a:lnTo>
                    <a:lnTo>
                      <a:pt x="222" y="6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5" name="Freeform 1192" descr="Wide downward diagonal"/>
              <p:cNvSpPr>
                <a:spLocks/>
              </p:cNvSpPr>
              <p:nvPr/>
            </p:nvSpPr>
            <p:spPr bwMode="auto">
              <a:xfrm>
                <a:off x="1352" y="1906"/>
                <a:ext cx="6" cy="44"/>
              </a:xfrm>
              <a:custGeom>
                <a:avLst/>
                <a:gdLst>
                  <a:gd name="T0" fmla="*/ 5 w 6"/>
                  <a:gd name="T1" fmla="*/ 0 h 44"/>
                  <a:gd name="T2" fmla="*/ 5 w 6"/>
                  <a:gd name="T3" fmla="*/ 43 h 44"/>
                  <a:gd name="T4" fmla="*/ 0 w 6"/>
                  <a:gd name="T5" fmla="*/ 43 h 44"/>
                  <a:gd name="T6" fmla="*/ 0 w 6"/>
                  <a:gd name="T7" fmla="*/ 0 h 44"/>
                  <a:gd name="T8" fmla="*/ 5 w 6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4"/>
                  <a:gd name="T17" fmla="*/ 6 w 6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4">
                    <a:moveTo>
                      <a:pt x="5" y="0"/>
                    </a:moveTo>
                    <a:lnTo>
                      <a:pt x="5" y="43"/>
                    </a:lnTo>
                    <a:lnTo>
                      <a:pt x="0" y="43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6" name="Freeform 1193" descr="Wide downward diagonal"/>
              <p:cNvSpPr>
                <a:spLocks/>
              </p:cNvSpPr>
              <p:nvPr/>
            </p:nvSpPr>
            <p:spPr bwMode="auto">
              <a:xfrm>
                <a:off x="1352" y="2381"/>
                <a:ext cx="6" cy="477"/>
              </a:xfrm>
              <a:custGeom>
                <a:avLst/>
                <a:gdLst>
                  <a:gd name="T0" fmla="*/ 5 w 6"/>
                  <a:gd name="T1" fmla="*/ 0 h 477"/>
                  <a:gd name="T2" fmla="*/ 5 w 6"/>
                  <a:gd name="T3" fmla="*/ 476 h 477"/>
                  <a:gd name="T4" fmla="*/ 0 w 6"/>
                  <a:gd name="T5" fmla="*/ 476 h 477"/>
                  <a:gd name="T6" fmla="*/ 0 w 6"/>
                  <a:gd name="T7" fmla="*/ 0 h 477"/>
                  <a:gd name="T8" fmla="*/ 5 w 6"/>
                  <a:gd name="T9" fmla="*/ 0 h 4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77"/>
                  <a:gd name="T17" fmla="*/ 6 w 6"/>
                  <a:gd name="T18" fmla="*/ 477 h 4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77">
                    <a:moveTo>
                      <a:pt x="5" y="0"/>
                    </a:moveTo>
                    <a:lnTo>
                      <a:pt x="5" y="476"/>
                    </a:lnTo>
                    <a:lnTo>
                      <a:pt x="0" y="476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7" name="Freeform 1194" descr="Wide downward diagonal"/>
              <p:cNvSpPr>
                <a:spLocks/>
              </p:cNvSpPr>
              <p:nvPr/>
            </p:nvSpPr>
            <p:spPr bwMode="auto">
              <a:xfrm>
                <a:off x="1354" y="3329"/>
                <a:ext cx="179" cy="6"/>
              </a:xfrm>
              <a:custGeom>
                <a:avLst/>
                <a:gdLst>
                  <a:gd name="T0" fmla="*/ 178 w 179"/>
                  <a:gd name="T1" fmla="*/ 5 h 6"/>
                  <a:gd name="T2" fmla="*/ 0 w 179"/>
                  <a:gd name="T3" fmla="*/ 5 h 6"/>
                  <a:gd name="T4" fmla="*/ 0 w 179"/>
                  <a:gd name="T5" fmla="*/ 0 h 6"/>
                  <a:gd name="T6" fmla="*/ 178 w 179"/>
                  <a:gd name="T7" fmla="*/ 0 h 6"/>
                  <a:gd name="T8" fmla="*/ 178 w 179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9"/>
                  <a:gd name="T16" fmla="*/ 0 h 6"/>
                  <a:gd name="T17" fmla="*/ 179 w 17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9" h="6">
                    <a:moveTo>
                      <a:pt x="178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178" y="0"/>
                    </a:lnTo>
                    <a:lnTo>
                      <a:pt x="178" y="5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8" name="Freeform 1195" descr="Wide downward diagonal"/>
              <p:cNvSpPr>
                <a:spLocks/>
              </p:cNvSpPr>
              <p:nvPr/>
            </p:nvSpPr>
            <p:spPr bwMode="auto">
              <a:xfrm>
                <a:off x="1352" y="3332"/>
                <a:ext cx="6" cy="87"/>
              </a:xfrm>
              <a:custGeom>
                <a:avLst/>
                <a:gdLst>
                  <a:gd name="T0" fmla="*/ 5 w 6"/>
                  <a:gd name="T1" fmla="*/ 0 h 87"/>
                  <a:gd name="T2" fmla="*/ 5 w 6"/>
                  <a:gd name="T3" fmla="*/ 86 h 87"/>
                  <a:gd name="T4" fmla="*/ 0 w 6"/>
                  <a:gd name="T5" fmla="*/ 86 h 87"/>
                  <a:gd name="T6" fmla="*/ 0 w 6"/>
                  <a:gd name="T7" fmla="*/ 0 h 87"/>
                  <a:gd name="T8" fmla="*/ 5 w 6"/>
                  <a:gd name="T9" fmla="*/ 0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7"/>
                  <a:gd name="T17" fmla="*/ 6 w 6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7">
                    <a:moveTo>
                      <a:pt x="5" y="0"/>
                    </a:moveTo>
                    <a:lnTo>
                      <a:pt x="5" y="86"/>
                    </a:lnTo>
                    <a:lnTo>
                      <a:pt x="0" y="86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9" name="Freeform 1196" descr="Wide downward diagonal"/>
              <p:cNvSpPr>
                <a:spLocks/>
              </p:cNvSpPr>
              <p:nvPr/>
            </p:nvSpPr>
            <p:spPr bwMode="auto">
              <a:xfrm>
                <a:off x="1354" y="3415"/>
                <a:ext cx="267" cy="7"/>
              </a:xfrm>
              <a:custGeom>
                <a:avLst/>
                <a:gdLst>
                  <a:gd name="T0" fmla="*/ 0 w 267"/>
                  <a:gd name="T1" fmla="*/ 0 h 7"/>
                  <a:gd name="T2" fmla="*/ 266 w 267"/>
                  <a:gd name="T3" fmla="*/ 0 h 7"/>
                  <a:gd name="T4" fmla="*/ 266 w 267"/>
                  <a:gd name="T5" fmla="*/ 6 h 7"/>
                  <a:gd name="T6" fmla="*/ 0 w 267"/>
                  <a:gd name="T7" fmla="*/ 6 h 7"/>
                  <a:gd name="T8" fmla="*/ 0 w 26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7"/>
                  <a:gd name="T16" fmla="*/ 0 h 7"/>
                  <a:gd name="T17" fmla="*/ 267 w 26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7" h="7">
                    <a:moveTo>
                      <a:pt x="0" y="0"/>
                    </a:moveTo>
                    <a:lnTo>
                      <a:pt x="266" y="0"/>
                    </a:lnTo>
                    <a:lnTo>
                      <a:pt x="266" y="6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0" name="Freeform 1197" descr="Wide downward diagonal"/>
              <p:cNvSpPr>
                <a:spLocks/>
              </p:cNvSpPr>
              <p:nvPr/>
            </p:nvSpPr>
            <p:spPr bwMode="auto">
              <a:xfrm>
                <a:off x="1352" y="3417"/>
                <a:ext cx="93" cy="90"/>
              </a:xfrm>
              <a:custGeom>
                <a:avLst/>
                <a:gdLst>
                  <a:gd name="T0" fmla="*/ 4 w 93"/>
                  <a:gd name="T1" fmla="*/ 0 h 90"/>
                  <a:gd name="T2" fmla="*/ 92 w 93"/>
                  <a:gd name="T3" fmla="*/ 86 h 90"/>
                  <a:gd name="T4" fmla="*/ 89 w 93"/>
                  <a:gd name="T5" fmla="*/ 89 h 90"/>
                  <a:gd name="T6" fmla="*/ 0 w 93"/>
                  <a:gd name="T7" fmla="*/ 3 h 90"/>
                  <a:gd name="T8" fmla="*/ 4 w 93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90"/>
                  <a:gd name="T17" fmla="*/ 93 w 93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90">
                    <a:moveTo>
                      <a:pt x="4" y="0"/>
                    </a:moveTo>
                    <a:lnTo>
                      <a:pt x="92" y="86"/>
                    </a:lnTo>
                    <a:lnTo>
                      <a:pt x="89" y="89"/>
                    </a:lnTo>
                    <a:lnTo>
                      <a:pt x="0" y="3"/>
                    </a:lnTo>
                    <a:lnTo>
                      <a:pt x="4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1" name="Freeform 1198" descr="Wide downward diagonal"/>
              <p:cNvSpPr>
                <a:spLocks/>
              </p:cNvSpPr>
              <p:nvPr/>
            </p:nvSpPr>
            <p:spPr bwMode="auto">
              <a:xfrm>
                <a:off x="1443" y="3502"/>
                <a:ext cx="178" cy="6"/>
              </a:xfrm>
              <a:custGeom>
                <a:avLst/>
                <a:gdLst>
                  <a:gd name="T0" fmla="*/ 0 w 178"/>
                  <a:gd name="T1" fmla="*/ 0 h 6"/>
                  <a:gd name="T2" fmla="*/ 177 w 178"/>
                  <a:gd name="T3" fmla="*/ 0 h 6"/>
                  <a:gd name="T4" fmla="*/ 177 w 178"/>
                  <a:gd name="T5" fmla="*/ 5 h 6"/>
                  <a:gd name="T6" fmla="*/ 0 w 178"/>
                  <a:gd name="T7" fmla="*/ 5 h 6"/>
                  <a:gd name="T8" fmla="*/ 0 w 178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6"/>
                  <a:gd name="T17" fmla="*/ 178 w 17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6">
                    <a:moveTo>
                      <a:pt x="0" y="0"/>
                    </a:moveTo>
                    <a:lnTo>
                      <a:pt x="177" y="0"/>
                    </a:lnTo>
                    <a:lnTo>
                      <a:pt x="177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2" name="Freeform 1199" descr="Wide downward diagonal"/>
              <p:cNvSpPr>
                <a:spLocks/>
              </p:cNvSpPr>
              <p:nvPr/>
            </p:nvSpPr>
            <p:spPr bwMode="auto">
              <a:xfrm>
                <a:off x="1443" y="2854"/>
                <a:ext cx="178" cy="6"/>
              </a:xfrm>
              <a:custGeom>
                <a:avLst/>
                <a:gdLst>
                  <a:gd name="T0" fmla="*/ 0 w 178"/>
                  <a:gd name="T1" fmla="*/ 0 h 6"/>
                  <a:gd name="T2" fmla="*/ 177 w 178"/>
                  <a:gd name="T3" fmla="*/ 0 h 6"/>
                  <a:gd name="T4" fmla="*/ 177 w 178"/>
                  <a:gd name="T5" fmla="*/ 5 h 6"/>
                  <a:gd name="T6" fmla="*/ 0 w 178"/>
                  <a:gd name="T7" fmla="*/ 5 h 6"/>
                  <a:gd name="T8" fmla="*/ 0 w 178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6"/>
                  <a:gd name="T17" fmla="*/ 178 w 17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6">
                    <a:moveTo>
                      <a:pt x="0" y="0"/>
                    </a:moveTo>
                    <a:lnTo>
                      <a:pt x="177" y="0"/>
                    </a:lnTo>
                    <a:lnTo>
                      <a:pt x="177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3" name="Freeform 1200" descr="Wide downward diagonal"/>
              <p:cNvSpPr>
                <a:spLocks/>
              </p:cNvSpPr>
              <p:nvPr/>
            </p:nvSpPr>
            <p:spPr bwMode="auto">
              <a:xfrm>
                <a:off x="1440" y="2597"/>
                <a:ext cx="7" cy="261"/>
              </a:xfrm>
              <a:custGeom>
                <a:avLst/>
                <a:gdLst>
                  <a:gd name="T0" fmla="*/ 0 w 7"/>
                  <a:gd name="T1" fmla="*/ 260 h 261"/>
                  <a:gd name="T2" fmla="*/ 0 w 7"/>
                  <a:gd name="T3" fmla="*/ 0 h 261"/>
                  <a:gd name="T4" fmla="*/ 6 w 7"/>
                  <a:gd name="T5" fmla="*/ 0 h 261"/>
                  <a:gd name="T6" fmla="*/ 6 w 7"/>
                  <a:gd name="T7" fmla="*/ 260 h 261"/>
                  <a:gd name="T8" fmla="*/ 0 w 7"/>
                  <a:gd name="T9" fmla="*/ 26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261"/>
                  <a:gd name="T17" fmla="*/ 7 w 7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261">
                    <a:moveTo>
                      <a:pt x="0" y="26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260"/>
                    </a:lnTo>
                    <a:lnTo>
                      <a:pt x="0" y="26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4" name="Freeform 1201" descr="Wide downward diagonal"/>
              <p:cNvSpPr>
                <a:spLocks/>
              </p:cNvSpPr>
              <p:nvPr/>
            </p:nvSpPr>
            <p:spPr bwMode="auto">
              <a:xfrm>
                <a:off x="1352" y="2857"/>
                <a:ext cx="6" cy="44"/>
              </a:xfrm>
              <a:custGeom>
                <a:avLst/>
                <a:gdLst>
                  <a:gd name="T0" fmla="*/ 5 w 6"/>
                  <a:gd name="T1" fmla="*/ 0 h 44"/>
                  <a:gd name="T2" fmla="*/ 5 w 6"/>
                  <a:gd name="T3" fmla="*/ 43 h 44"/>
                  <a:gd name="T4" fmla="*/ 0 w 6"/>
                  <a:gd name="T5" fmla="*/ 43 h 44"/>
                  <a:gd name="T6" fmla="*/ 0 w 6"/>
                  <a:gd name="T7" fmla="*/ 0 h 44"/>
                  <a:gd name="T8" fmla="*/ 5 w 6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4"/>
                  <a:gd name="T17" fmla="*/ 6 w 6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4">
                    <a:moveTo>
                      <a:pt x="5" y="0"/>
                    </a:moveTo>
                    <a:lnTo>
                      <a:pt x="5" y="43"/>
                    </a:lnTo>
                    <a:lnTo>
                      <a:pt x="0" y="43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845" name="Group 1202"/>
              <p:cNvGrpSpPr>
                <a:grpSpLocks/>
              </p:cNvGrpSpPr>
              <p:nvPr/>
            </p:nvGrpSpPr>
            <p:grpSpPr bwMode="auto">
              <a:xfrm>
                <a:off x="1353" y="1947"/>
                <a:ext cx="182" cy="438"/>
                <a:chOff x="1353" y="1947"/>
                <a:chExt cx="182" cy="438"/>
              </a:xfrm>
            </p:grpSpPr>
            <p:sp>
              <p:nvSpPr>
                <p:cNvPr id="885" name="Freeform 1203" descr="Wide downward diagonal"/>
                <p:cNvSpPr>
                  <a:spLocks/>
                </p:cNvSpPr>
                <p:nvPr/>
              </p:nvSpPr>
              <p:spPr bwMode="auto">
                <a:xfrm>
                  <a:off x="1353" y="1947"/>
                  <a:ext cx="181" cy="92"/>
                </a:xfrm>
                <a:custGeom>
                  <a:avLst/>
                  <a:gdLst>
                    <a:gd name="T0" fmla="*/ 2 w 181"/>
                    <a:gd name="T1" fmla="*/ 0 h 92"/>
                    <a:gd name="T2" fmla="*/ 180 w 181"/>
                    <a:gd name="T3" fmla="*/ 87 h 92"/>
                    <a:gd name="T4" fmla="*/ 177 w 181"/>
                    <a:gd name="T5" fmla="*/ 91 h 92"/>
                    <a:gd name="T6" fmla="*/ 0 w 181"/>
                    <a:gd name="T7" fmla="*/ 5 h 92"/>
                    <a:gd name="T8" fmla="*/ 2 w 181"/>
                    <a:gd name="T9" fmla="*/ 0 h 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1"/>
                    <a:gd name="T16" fmla="*/ 0 h 92"/>
                    <a:gd name="T17" fmla="*/ 181 w 181"/>
                    <a:gd name="T18" fmla="*/ 92 h 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1" h="92">
                      <a:moveTo>
                        <a:pt x="2" y="0"/>
                      </a:moveTo>
                      <a:lnTo>
                        <a:pt x="180" y="87"/>
                      </a:lnTo>
                      <a:lnTo>
                        <a:pt x="177" y="91"/>
                      </a:lnTo>
                      <a:lnTo>
                        <a:pt x="0" y="5"/>
                      </a:lnTo>
                      <a:lnTo>
                        <a:pt x="2" y="0"/>
                      </a:lnTo>
                    </a:path>
                  </a:pathLst>
                </a:cu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86" name="Freeform 1204" descr="Wide downward diagonal"/>
                <p:cNvSpPr>
                  <a:spLocks/>
                </p:cNvSpPr>
                <p:nvPr/>
              </p:nvSpPr>
              <p:spPr bwMode="auto">
                <a:xfrm>
                  <a:off x="1529" y="2036"/>
                  <a:ext cx="6" cy="346"/>
                </a:xfrm>
                <a:custGeom>
                  <a:avLst/>
                  <a:gdLst>
                    <a:gd name="T0" fmla="*/ 5 w 6"/>
                    <a:gd name="T1" fmla="*/ 0 h 346"/>
                    <a:gd name="T2" fmla="*/ 5 w 6"/>
                    <a:gd name="T3" fmla="*/ 345 h 346"/>
                    <a:gd name="T4" fmla="*/ 0 w 6"/>
                    <a:gd name="T5" fmla="*/ 345 h 346"/>
                    <a:gd name="T6" fmla="*/ 0 w 6"/>
                    <a:gd name="T7" fmla="*/ 0 h 346"/>
                    <a:gd name="T8" fmla="*/ 5 w 6"/>
                    <a:gd name="T9" fmla="*/ 0 h 3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346"/>
                    <a:gd name="T17" fmla="*/ 6 w 6"/>
                    <a:gd name="T18" fmla="*/ 346 h 3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346">
                      <a:moveTo>
                        <a:pt x="5" y="0"/>
                      </a:moveTo>
                      <a:lnTo>
                        <a:pt x="5" y="345"/>
                      </a:lnTo>
                      <a:lnTo>
                        <a:pt x="0" y="34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87" name="Freeform 1205" descr="Wide downward diagonal"/>
                <p:cNvSpPr>
                  <a:spLocks/>
                </p:cNvSpPr>
                <p:nvPr/>
              </p:nvSpPr>
              <p:spPr bwMode="auto">
                <a:xfrm>
                  <a:off x="1354" y="2379"/>
                  <a:ext cx="179" cy="6"/>
                </a:xfrm>
                <a:custGeom>
                  <a:avLst/>
                  <a:gdLst>
                    <a:gd name="T0" fmla="*/ 178 w 179"/>
                    <a:gd name="T1" fmla="*/ 5 h 6"/>
                    <a:gd name="T2" fmla="*/ 0 w 179"/>
                    <a:gd name="T3" fmla="*/ 5 h 6"/>
                    <a:gd name="T4" fmla="*/ 0 w 179"/>
                    <a:gd name="T5" fmla="*/ 0 h 6"/>
                    <a:gd name="T6" fmla="*/ 178 w 179"/>
                    <a:gd name="T7" fmla="*/ 0 h 6"/>
                    <a:gd name="T8" fmla="*/ 178 w 179"/>
                    <a:gd name="T9" fmla="*/ 5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9"/>
                    <a:gd name="T16" fmla="*/ 0 h 6"/>
                    <a:gd name="T17" fmla="*/ 179 w 17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9" h="6">
                      <a:moveTo>
                        <a:pt x="178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178" y="0"/>
                      </a:lnTo>
                      <a:lnTo>
                        <a:pt x="178" y="5"/>
                      </a:lnTo>
                    </a:path>
                  </a:pathLst>
                </a:cu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846" name="Freeform 1206"/>
              <p:cNvSpPr>
                <a:spLocks/>
              </p:cNvSpPr>
              <p:nvPr/>
            </p:nvSpPr>
            <p:spPr bwMode="auto">
              <a:xfrm>
                <a:off x="1044" y="1561"/>
                <a:ext cx="311" cy="217"/>
              </a:xfrm>
              <a:custGeom>
                <a:avLst/>
                <a:gdLst>
                  <a:gd name="T0" fmla="*/ 0 w 311"/>
                  <a:gd name="T1" fmla="*/ 0 h 217"/>
                  <a:gd name="T2" fmla="*/ 310 w 311"/>
                  <a:gd name="T3" fmla="*/ 0 h 217"/>
                  <a:gd name="T4" fmla="*/ 310 w 311"/>
                  <a:gd name="T5" fmla="*/ 216 h 217"/>
                  <a:gd name="T6" fmla="*/ 0 w 311"/>
                  <a:gd name="T7" fmla="*/ 216 h 217"/>
                  <a:gd name="T8" fmla="*/ 0 w 311"/>
                  <a:gd name="T9" fmla="*/ 0 h 217"/>
                  <a:gd name="T10" fmla="*/ 0 w 311"/>
                  <a:gd name="T11" fmla="*/ 0 h 2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1"/>
                  <a:gd name="T19" fmla="*/ 0 h 217"/>
                  <a:gd name="T20" fmla="*/ 311 w 311"/>
                  <a:gd name="T21" fmla="*/ 217 h 2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1" h="217">
                    <a:moveTo>
                      <a:pt x="0" y="0"/>
                    </a:moveTo>
                    <a:lnTo>
                      <a:pt x="310" y="0"/>
                    </a:lnTo>
                    <a:lnTo>
                      <a:pt x="310" y="216"/>
                    </a:lnTo>
                    <a:lnTo>
                      <a:pt x="0" y="21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7" name="Freeform 1207"/>
              <p:cNvSpPr>
                <a:spLocks/>
              </p:cNvSpPr>
              <p:nvPr/>
            </p:nvSpPr>
            <p:spPr bwMode="auto">
              <a:xfrm>
                <a:off x="1443" y="2461"/>
                <a:ext cx="178" cy="137"/>
              </a:xfrm>
              <a:custGeom>
                <a:avLst/>
                <a:gdLst>
                  <a:gd name="T0" fmla="*/ 177 w 178"/>
                  <a:gd name="T1" fmla="*/ 0 h 137"/>
                  <a:gd name="T2" fmla="*/ 171 w 178"/>
                  <a:gd name="T3" fmla="*/ 1 h 137"/>
                  <a:gd name="T4" fmla="*/ 161 w 178"/>
                  <a:gd name="T5" fmla="*/ 1 h 137"/>
                  <a:gd name="T6" fmla="*/ 145 w 178"/>
                  <a:gd name="T7" fmla="*/ 4 h 137"/>
                  <a:gd name="T8" fmla="*/ 130 w 178"/>
                  <a:gd name="T9" fmla="*/ 7 h 137"/>
                  <a:gd name="T10" fmla="*/ 115 w 178"/>
                  <a:gd name="T11" fmla="*/ 12 h 137"/>
                  <a:gd name="T12" fmla="*/ 100 w 178"/>
                  <a:gd name="T13" fmla="*/ 18 h 137"/>
                  <a:gd name="T14" fmla="*/ 86 w 178"/>
                  <a:gd name="T15" fmla="*/ 25 h 137"/>
                  <a:gd name="T16" fmla="*/ 72 w 178"/>
                  <a:gd name="T17" fmla="*/ 33 h 137"/>
                  <a:gd name="T18" fmla="*/ 60 w 178"/>
                  <a:gd name="T19" fmla="*/ 43 h 137"/>
                  <a:gd name="T20" fmla="*/ 48 w 178"/>
                  <a:gd name="T21" fmla="*/ 53 h 137"/>
                  <a:gd name="T22" fmla="*/ 37 w 178"/>
                  <a:gd name="T23" fmla="*/ 65 h 137"/>
                  <a:gd name="T24" fmla="*/ 27 w 178"/>
                  <a:gd name="T25" fmla="*/ 77 h 137"/>
                  <a:gd name="T26" fmla="*/ 19 w 178"/>
                  <a:gd name="T27" fmla="*/ 90 h 137"/>
                  <a:gd name="T28" fmla="*/ 12 w 178"/>
                  <a:gd name="T29" fmla="*/ 104 h 137"/>
                  <a:gd name="T30" fmla="*/ 5 w 178"/>
                  <a:gd name="T31" fmla="*/ 118 h 137"/>
                  <a:gd name="T32" fmla="*/ 1 w 178"/>
                  <a:gd name="T33" fmla="*/ 133 h 137"/>
                  <a:gd name="T34" fmla="*/ 0 w 178"/>
                  <a:gd name="T35" fmla="*/ 136 h 1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8"/>
                  <a:gd name="T55" fmla="*/ 0 h 137"/>
                  <a:gd name="T56" fmla="*/ 178 w 178"/>
                  <a:gd name="T57" fmla="*/ 137 h 13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8" h="137">
                    <a:moveTo>
                      <a:pt x="177" y="0"/>
                    </a:moveTo>
                    <a:lnTo>
                      <a:pt x="171" y="1"/>
                    </a:lnTo>
                    <a:lnTo>
                      <a:pt x="161" y="1"/>
                    </a:lnTo>
                    <a:lnTo>
                      <a:pt x="145" y="4"/>
                    </a:lnTo>
                    <a:lnTo>
                      <a:pt x="130" y="7"/>
                    </a:lnTo>
                    <a:lnTo>
                      <a:pt x="115" y="12"/>
                    </a:lnTo>
                    <a:lnTo>
                      <a:pt x="100" y="18"/>
                    </a:lnTo>
                    <a:lnTo>
                      <a:pt x="86" y="25"/>
                    </a:lnTo>
                    <a:lnTo>
                      <a:pt x="72" y="33"/>
                    </a:lnTo>
                    <a:lnTo>
                      <a:pt x="60" y="43"/>
                    </a:lnTo>
                    <a:lnTo>
                      <a:pt x="48" y="53"/>
                    </a:lnTo>
                    <a:lnTo>
                      <a:pt x="37" y="65"/>
                    </a:lnTo>
                    <a:lnTo>
                      <a:pt x="27" y="77"/>
                    </a:lnTo>
                    <a:lnTo>
                      <a:pt x="19" y="90"/>
                    </a:lnTo>
                    <a:lnTo>
                      <a:pt x="12" y="104"/>
                    </a:lnTo>
                    <a:lnTo>
                      <a:pt x="5" y="118"/>
                    </a:lnTo>
                    <a:lnTo>
                      <a:pt x="1" y="133"/>
                    </a:lnTo>
                    <a:lnTo>
                      <a:pt x="0" y="136"/>
                    </a:lnTo>
                  </a:path>
                </a:pathLst>
              </a:custGeom>
              <a:noFill/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8" name="Freeform 1208"/>
              <p:cNvSpPr>
                <a:spLocks/>
              </p:cNvSpPr>
              <p:nvPr/>
            </p:nvSpPr>
            <p:spPr bwMode="auto">
              <a:xfrm>
                <a:off x="1443" y="2595"/>
                <a:ext cx="178" cy="6"/>
              </a:xfrm>
              <a:custGeom>
                <a:avLst/>
                <a:gdLst>
                  <a:gd name="T0" fmla="*/ 0 w 178"/>
                  <a:gd name="T1" fmla="*/ 0 h 6"/>
                  <a:gd name="T2" fmla="*/ 177 w 178"/>
                  <a:gd name="T3" fmla="*/ 0 h 6"/>
                  <a:gd name="T4" fmla="*/ 177 w 178"/>
                  <a:gd name="T5" fmla="*/ 5 h 6"/>
                  <a:gd name="T6" fmla="*/ 0 w 178"/>
                  <a:gd name="T7" fmla="*/ 5 h 6"/>
                  <a:gd name="T8" fmla="*/ 0 w 178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6"/>
                  <a:gd name="T17" fmla="*/ 178 w 17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6">
                    <a:moveTo>
                      <a:pt x="0" y="0"/>
                    </a:moveTo>
                    <a:lnTo>
                      <a:pt x="177" y="0"/>
                    </a:lnTo>
                    <a:lnTo>
                      <a:pt x="177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9" name="Freeform 1209"/>
              <p:cNvSpPr>
                <a:spLocks/>
              </p:cNvSpPr>
              <p:nvPr/>
            </p:nvSpPr>
            <p:spPr bwMode="auto">
              <a:xfrm>
                <a:off x="1620" y="1172"/>
                <a:ext cx="1" cy="2722"/>
              </a:xfrm>
              <a:custGeom>
                <a:avLst/>
                <a:gdLst>
                  <a:gd name="T0" fmla="*/ 0 w 1"/>
                  <a:gd name="T1" fmla="*/ 2721 h 2722"/>
                  <a:gd name="T2" fmla="*/ 0 w 1"/>
                  <a:gd name="T3" fmla="*/ 0 h 2722"/>
                  <a:gd name="T4" fmla="*/ 0 60000 65536"/>
                  <a:gd name="T5" fmla="*/ 0 60000 65536"/>
                  <a:gd name="T6" fmla="*/ 0 w 1"/>
                  <a:gd name="T7" fmla="*/ 0 h 2722"/>
                  <a:gd name="T8" fmla="*/ 1 w 1"/>
                  <a:gd name="T9" fmla="*/ 2722 h 272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2722">
                    <a:moveTo>
                      <a:pt x="0" y="2721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50" name="Freeform 1210"/>
              <p:cNvSpPr>
                <a:spLocks/>
              </p:cNvSpPr>
              <p:nvPr/>
            </p:nvSpPr>
            <p:spPr bwMode="auto">
              <a:xfrm>
                <a:off x="1576" y="1644"/>
                <a:ext cx="45" cy="6"/>
              </a:xfrm>
              <a:custGeom>
                <a:avLst/>
                <a:gdLst>
                  <a:gd name="T0" fmla="*/ 0 w 45"/>
                  <a:gd name="T1" fmla="*/ 0 h 6"/>
                  <a:gd name="T2" fmla="*/ 44 w 45"/>
                  <a:gd name="T3" fmla="*/ 0 h 6"/>
                  <a:gd name="T4" fmla="*/ 44 w 45"/>
                  <a:gd name="T5" fmla="*/ 5 h 6"/>
                  <a:gd name="T6" fmla="*/ 0 w 45"/>
                  <a:gd name="T7" fmla="*/ 5 h 6"/>
                  <a:gd name="T8" fmla="*/ 0 w 4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"/>
                  <a:gd name="T17" fmla="*/ 45 w 4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">
                    <a:moveTo>
                      <a:pt x="0" y="0"/>
                    </a:moveTo>
                    <a:lnTo>
                      <a:pt x="44" y="0"/>
                    </a:lnTo>
                    <a:lnTo>
                      <a:pt x="44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51" name="Freeform 1211"/>
              <p:cNvSpPr>
                <a:spLocks/>
              </p:cNvSpPr>
              <p:nvPr/>
            </p:nvSpPr>
            <p:spPr bwMode="auto">
              <a:xfrm>
                <a:off x="1576" y="1903"/>
                <a:ext cx="45" cy="7"/>
              </a:xfrm>
              <a:custGeom>
                <a:avLst/>
                <a:gdLst>
                  <a:gd name="T0" fmla="*/ 0 w 45"/>
                  <a:gd name="T1" fmla="*/ 0 h 7"/>
                  <a:gd name="T2" fmla="*/ 44 w 45"/>
                  <a:gd name="T3" fmla="*/ 0 h 7"/>
                  <a:gd name="T4" fmla="*/ 44 w 45"/>
                  <a:gd name="T5" fmla="*/ 6 h 7"/>
                  <a:gd name="T6" fmla="*/ 0 w 45"/>
                  <a:gd name="T7" fmla="*/ 6 h 7"/>
                  <a:gd name="T8" fmla="*/ 0 w 4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7"/>
                  <a:gd name="T17" fmla="*/ 45 w 4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7">
                    <a:moveTo>
                      <a:pt x="0" y="0"/>
                    </a:moveTo>
                    <a:lnTo>
                      <a:pt x="44" y="0"/>
                    </a:lnTo>
                    <a:lnTo>
                      <a:pt x="44" y="6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52" name="Freeform 1212"/>
              <p:cNvSpPr>
                <a:spLocks/>
              </p:cNvSpPr>
              <p:nvPr/>
            </p:nvSpPr>
            <p:spPr bwMode="auto">
              <a:xfrm>
                <a:off x="1354" y="3804"/>
                <a:ext cx="267" cy="6"/>
              </a:xfrm>
              <a:custGeom>
                <a:avLst/>
                <a:gdLst>
                  <a:gd name="T0" fmla="*/ 0 w 267"/>
                  <a:gd name="T1" fmla="*/ 0 h 6"/>
                  <a:gd name="T2" fmla="*/ 266 w 267"/>
                  <a:gd name="T3" fmla="*/ 0 h 6"/>
                  <a:gd name="T4" fmla="*/ 266 w 267"/>
                  <a:gd name="T5" fmla="*/ 5 h 6"/>
                  <a:gd name="T6" fmla="*/ 0 w 267"/>
                  <a:gd name="T7" fmla="*/ 5 h 6"/>
                  <a:gd name="T8" fmla="*/ 0 w 267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7"/>
                  <a:gd name="T16" fmla="*/ 0 h 6"/>
                  <a:gd name="T17" fmla="*/ 267 w 26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7" h="6">
                    <a:moveTo>
                      <a:pt x="0" y="0"/>
                    </a:moveTo>
                    <a:lnTo>
                      <a:pt x="266" y="0"/>
                    </a:lnTo>
                    <a:lnTo>
                      <a:pt x="266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53" name="Freeform 1213"/>
              <p:cNvSpPr>
                <a:spLocks/>
              </p:cNvSpPr>
              <p:nvPr/>
            </p:nvSpPr>
            <p:spPr bwMode="auto">
              <a:xfrm>
                <a:off x="1354" y="3588"/>
                <a:ext cx="267" cy="6"/>
              </a:xfrm>
              <a:custGeom>
                <a:avLst/>
                <a:gdLst>
                  <a:gd name="T0" fmla="*/ 0 w 267"/>
                  <a:gd name="T1" fmla="*/ 0 h 6"/>
                  <a:gd name="T2" fmla="*/ 266 w 267"/>
                  <a:gd name="T3" fmla="*/ 0 h 6"/>
                  <a:gd name="T4" fmla="*/ 266 w 267"/>
                  <a:gd name="T5" fmla="*/ 5 h 6"/>
                  <a:gd name="T6" fmla="*/ 0 w 267"/>
                  <a:gd name="T7" fmla="*/ 5 h 6"/>
                  <a:gd name="T8" fmla="*/ 0 w 267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7"/>
                  <a:gd name="T16" fmla="*/ 0 h 6"/>
                  <a:gd name="T17" fmla="*/ 267 w 26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7" h="6">
                    <a:moveTo>
                      <a:pt x="0" y="0"/>
                    </a:moveTo>
                    <a:lnTo>
                      <a:pt x="266" y="0"/>
                    </a:lnTo>
                    <a:lnTo>
                      <a:pt x="266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54" name="Freeform 1214"/>
              <p:cNvSpPr>
                <a:spLocks/>
              </p:cNvSpPr>
              <p:nvPr/>
            </p:nvSpPr>
            <p:spPr bwMode="auto">
              <a:xfrm>
                <a:off x="1354" y="3545"/>
                <a:ext cx="267" cy="6"/>
              </a:xfrm>
              <a:custGeom>
                <a:avLst/>
                <a:gdLst>
                  <a:gd name="T0" fmla="*/ 0 w 267"/>
                  <a:gd name="T1" fmla="*/ 0 h 6"/>
                  <a:gd name="T2" fmla="*/ 266 w 267"/>
                  <a:gd name="T3" fmla="*/ 0 h 6"/>
                  <a:gd name="T4" fmla="*/ 266 w 267"/>
                  <a:gd name="T5" fmla="*/ 5 h 6"/>
                  <a:gd name="T6" fmla="*/ 0 w 267"/>
                  <a:gd name="T7" fmla="*/ 5 h 6"/>
                  <a:gd name="T8" fmla="*/ 0 w 267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7"/>
                  <a:gd name="T16" fmla="*/ 0 h 6"/>
                  <a:gd name="T17" fmla="*/ 267 w 26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7" h="6">
                    <a:moveTo>
                      <a:pt x="0" y="0"/>
                    </a:moveTo>
                    <a:lnTo>
                      <a:pt x="266" y="0"/>
                    </a:lnTo>
                    <a:lnTo>
                      <a:pt x="266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55" name="Freeform 1215"/>
              <p:cNvSpPr>
                <a:spLocks/>
              </p:cNvSpPr>
              <p:nvPr/>
            </p:nvSpPr>
            <p:spPr bwMode="auto">
              <a:xfrm>
                <a:off x="1310" y="3545"/>
                <a:ext cx="45" cy="6"/>
              </a:xfrm>
              <a:custGeom>
                <a:avLst/>
                <a:gdLst>
                  <a:gd name="T0" fmla="*/ 44 w 45"/>
                  <a:gd name="T1" fmla="*/ 5 h 6"/>
                  <a:gd name="T2" fmla="*/ 0 w 45"/>
                  <a:gd name="T3" fmla="*/ 5 h 6"/>
                  <a:gd name="T4" fmla="*/ 0 w 45"/>
                  <a:gd name="T5" fmla="*/ 0 h 6"/>
                  <a:gd name="T6" fmla="*/ 44 w 45"/>
                  <a:gd name="T7" fmla="*/ 0 h 6"/>
                  <a:gd name="T8" fmla="*/ 44 w 45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"/>
                  <a:gd name="T17" fmla="*/ 45 w 4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">
                    <a:moveTo>
                      <a:pt x="44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5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56" name="Freeform 1216"/>
              <p:cNvSpPr>
                <a:spLocks/>
              </p:cNvSpPr>
              <p:nvPr/>
            </p:nvSpPr>
            <p:spPr bwMode="auto">
              <a:xfrm>
                <a:off x="1088" y="3804"/>
                <a:ext cx="134" cy="6"/>
              </a:xfrm>
              <a:custGeom>
                <a:avLst/>
                <a:gdLst>
                  <a:gd name="T0" fmla="*/ 133 w 134"/>
                  <a:gd name="T1" fmla="*/ 5 h 6"/>
                  <a:gd name="T2" fmla="*/ 0 w 134"/>
                  <a:gd name="T3" fmla="*/ 5 h 6"/>
                  <a:gd name="T4" fmla="*/ 0 w 134"/>
                  <a:gd name="T5" fmla="*/ 0 h 6"/>
                  <a:gd name="T6" fmla="*/ 133 w 134"/>
                  <a:gd name="T7" fmla="*/ 0 h 6"/>
                  <a:gd name="T8" fmla="*/ 133 w 134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6"/>
                  <a:gd name="T17" fmla="*/ 134 w 13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6">
                    <a:moveTo>
                      <a:pt x="133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133" y="0"/>
                    </a:lnTo>
                    <a:lnTo>
                      <a:pt x="133" y="5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857" name="Group 1217"/>
              <p:cNvGrpSpPr>
                <a:grpSpLocks/>
              </p:cNvGrpSpPr>
              <p:nvPr/>
            </p:nvGrpSpPr>
            <p:grpSpPr bwMode="auto">
              <a:xfrm>
                <a:off x="1293" y="3463"/>
                <a:ext cx="218" cy="429"/>
                <a:chOff x="1293" y="3463"/>
                <a:chExt cx="218" cy="429"/>
              </a:xfrm>
            </p:grpSpPr>
            <p:sp>
              <p:nvSpPr>
                <p:cNvPr id="883" name="Freeform 1218"/>
                <p:cNvSpPr>
                  <a:spLocks/>
                </p:cNvSpPr>
                <p:nvPr/>
              </p:nvSpPr>
              <p:spPr bwMode="auto">
                <a:xfrm>
                  <a:off x="1333" y="3503"/>
                  <a:ext cx="178" cy="389"/>
                </a:xfrm>
                <a:custGeom>
                  <a:avLst/>
                  <a:gdLst>
                    <a:gd name="T0" fmla="*/ 177 w 178"/>
                    <a:gd name="T1" fmla="*/ 388 h 389"/>
                    <a:gd name="T2" fmla="*/ 177 w 178"/>
                    <a:gd name="T3" fmla="*/ 384 h 389"/>
                    <a:gd name="T4" fmla="*/ 177 w 178"/>
                    <a:gd name="T5" fmla="*/ 377 h 389"/>
                    <a:gd name="T6" fmla="*/ 177 w 178"/>
                    <a:gd name="T7" fmla="*/ 365 h 389"/>
                    <a:gd name="T8" fmla="*/ 177 w 178"/>
                    <a:gd name="T9" fmla="*/ 350 h 389"/>
                    <a:gd name="T10" fmla="*/ 177 w 178"/>
                    <a:gd name="T11" fmla="*/ 331 h 389"/>
                    <a:gd name="T12" fmla="*/ 177 w 178"/>
                    <a:gd name="T13" fmla="*/ 308 h 389"/>
                    <a:gd name="T14" fmla="*/ 177 w 178"/>
                    <a:gd name="T15" fmla="*/ 281 h 389"/>
                    <a:gd name="T16" fmla="*/ 177 w 178"/>
                    <a:gd name="T17" fmla="*/ 254 h 389"/>
                    <a:gd name="T18" fmla="*/ 174 w 178"/>
                    <a:gd name="T19" fmla="*/ 228 h 389"/>
                    <a:gd name="T20" fmla="*/ 168 w 178"/>
                    <a:gd name="T21" fmla="*/ 202 h 389"/>
                    <a:gd name="T22" fmla="*/ 158 w 178"/>
                    <a:gd name="T23" fmla="*/ 178 h 389"/>
                    <a:gd name="T24" fmla="*/ 146 w 178"/>
                    <a:gd name="T25" fmla="*/ 154 h 389"/>
                    <a:gd name="T26" fmla="*/ 130 w 178"/>
                    <a:gd name="T27" fmla="*/ 131 h 389"/>
                    <a:gd name="T28" fmla="*/ 111 w 178"/>
                    <a:gd name="T29" fmla="*/ 108 h 389"/>
                    <a:gd name="T30" fmla="*/ 89 w 178"/>
                    <a:gd name="T31" fmla="*/ 87 h 389"/>
                    <a:gd name="T32" fmla="*/ 67 w 178"/>
                    <a:gd name="T33" fmla="*/ 66 h 389"/>
                    <a:gd name="T34" fmla="*/ 48 w 178"/>
                    <a:gd name="T35" fmla="*/ 47 h 389"/>
                    <a:gd name="T36" fmla="*/ 32 w 178"/>
                    <a:gd name="T37" fmla="*/ 31 h 389"/>
                    <a:gd name="T38" fmla="*/ 19 w 178"/>
                    <a:gd name="T39" fmla="*/ 19 h 389"/>
                    <a:gd name="T40" fmla="*/ 9 w 178"/>
                    <a:gd name="T41" fmla="*/ 9 h 389"/>
                    <a:gd name="T42" fmla="*/ 3 w 178"/>
                    <a:gd name="T43" fmla="*/ 3 h 389"/>
                    <a:gd name="T44" fmla="*/ 0 w 178"/>
                    <a:gd name="T45" fmla="*/ 0 h 38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78"/>
                    <a:gd name="T70" fmla="*/ 0 h 389"/>
                    <a:gd name="T71" fmla="*/ 178 w 178"/>
                    <a:gd name="T72" fmla="*/ 389 h 38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78" h="389">
                      <a:moveTo>
                        <a:pt x="177" y="388"/>
                      </a:moveTo>
                      <a:lnTo>
                        <a:pt x="177" y="384"/>
                      </a:lnTo>
                      <a:lnTo>
                        <a:pt x="177" y="377"/>
                      </a:lnTo>
                      <a:lnTo>
                        <a:pt x="177" y="365"/>
                      </a:lnTo>
                      <a:lnTo>
                        <a:pt x="177" y="350"/>
                      </a:lnTo>
                      <a:lnTo>
                        <a:pt x="177" y="331"/>
                      </a:lnTo>
                      <a:lnTo>
                        <a:pt x="177" y="308"/>
                      </a:lnTo>
                      <a:lnTo>
                        <a:pt x="177" y="281"/>
                      </a:lnTo>
                      <a:lnTo>
                        <a:pt x="177" y="254"/>
                      </a:lnTo>
                      <a:lnTo>
                        <a:pt x="174" y="228"/>
                      </a:lnTo>
                      <a:lnTo>
                        <a:pt x="168" y="202"/>
                      </a:lnTo>
                      <a:lnTo>
                        <a:pt x="158" y="178"/>
                      </a:lnTo>
                      <a:lnTo>
                        <a:pt x="146" y="154"/>
                      </a:lnTo>
                      <a:lnTo>
                        <a:pt x="130" y="131"/>
                      </a:lnTo>
                      <a:lnTo>
                        <a:pt x="111" y="108"/>
                      </a:lnTo>
                      <a:lnTo>
                        <a:pt x="89" y="87"/>
                      </a:lnTo>
                      <a:lnTo>
                        <a:pt x="67" y="66"/>
                      </a:lnTo>
                      <a:lnTo>
                        <a:pt x="48" y="47"/>
                      </a:lnTo>
                      <a:lnTo>
                        <a:pt x="32" y="31"/>
                      </a:lnTo>
                      <a:lnTo>
                        <a:pt x="19" y="19"/>
                      </a:lnTo>
                      <a:lnTo>
                        <a:pt x="9" y="9"/>
                      </a:ln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84" name="Freeform 1219"/>
                <p:cNvSpPr>
                  <a:spLocks/>
                </p:cNvSpPr>
                <p:nvPr/>
              </p:nvSpPr>
              <p:spPr bwMode="auto">
                <a:xfrm>
                  <a:off x="1293" y="3463"/>
                  <a:ext cx="127" cy="124"/>
                </a:xfrm>
                <a:custGeom>
                  <a:avLst/>
                  <a:gdLst>
                    <a:gd name="T0" fmla="*/ 126 w 127"/>
                    <a:gd name="T1" fmla="*/ 36 h 124"/>
                    <a:gd name="T2" fmla="*/ 0 w 127"/>
                    <a:gd name="T3" fmla="*/ 0 h 124"/>
                    <a:gd name="T4" fmla="*/ 37 w 127"/>
                    <a:gd name="T5" fmla="*/ 123 h 124"/>
                    <a:gd name="T6" fmla="*/ 126 w 127"/>
                    <a:gd name="T7" fmla="*/ 36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7"/>
                    <a:gd name="T13" fmla="*/ 0 h 124"/>
                    <a:gd name="T14" fmla="*/ 127 w 127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7" h="124">
                      <a:moveTo>
                        <a:pt x="126" y="36"/>
                      </a:moveTo>
                      <a:lnTo>
                        <a:pt x="0" y="0"/>
                      </a:lnTo>
                      <a:lnTo>
                        <a:pt x="37" y="123"/>
                      </a:lnTo>
                      <a:lnTo>
                        <a:pt x="126" y="36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58" name="Group 1220"/>
              <p:cNvGrpSpPr>
                <a:grpSpLocks/>
              </p:cNvGrpSpPr>
              <p:nvPr/>
            </p:nvGrpSpPr>
            <p:grpSpPr bwMode="auto">
              <a:xfrm>
                <a:off x="1279" y="2066"/>
                <a:ext cx="254" cy="490"/>
                <a:chOff x="1279" y="2066"/>
                <a:chExt cx="254" cy="490"/>
              </a:xfrm>
            </p:grpSpPr>
            <p:sp>
              <p:nvSpPr>
                <p:cNvPr id="881" name="Freeform 1221"/>
                <p:cNvSpPr>
                  <a:spLocks/>
                </p:cNvSpPr>
                <p:nvPr/>
              </p:nvSpPr>
              <p:spPr bwMode="auto">
                <a:xfrm>
                  <a:off x="1279" y="2122"/>
                  <a:ext cx="254" cy="434"/>
                </a:xfrm>
                <a:custGeom>
                  <a:avLst/>
                  <a:gdLst>
                    <a:gd name="T0" fmla="*/ 253 w 254"/>
                    <a:gd name="T1" fmla="*/ 433 h 434"/>
                    <a:gd name="T2" fmla="*/ 253 w 254"/>
                    <a:gd name="T3" fmla="*/ 432 h 434"/>
                    <a:gd name="T4" fmla="*/ 253 w 254"/>
                    <a:gd name="T5" fmla="*/ 431 h 434"/>
                    <a:gd name="T6" fmla="*/ 253 w 254"/>
                    <a:gd name="T7" fmla="*/ 428 h 434"/>
                    <a:gd name="T8" fmla="*/ 253 w 254"/>
                    <a:gd name="T9" fmla="*/ 425 h 434"/>
                    <a:gd name="T10" fmla="*/ 253 w 254"/>
                    <a:gd name="T11" fmla="*/ 421 h 434"/>
                    <a:gd name="T12" fmla="*/ 253 w 254"/>
                    <a:gd name="T13" fmla="*/ 417 h 434"/>
                    <a:gd name="T14" fmla="*/ 253 w 254"/>
                    <a:gd name="T15" fmla="*/ 411 h 434"/>
                    <a:gd name="T16" fmla="*/ 253 w 254"/>
                    <a:gd name="T17" fmla="*/ 406 h 434"/>
                    <a:gd name="T18" fmla="*/ 250 w 254"/>
                    <a:gd name="T19" fmla="*/ 401 h 434"/>
                    <a:gd name="T20" fmla="*/ 245 w 254"/>
                    <a:gd name="T21" fmla="*/ 395 h 434"/>
                    <a:gd name="T22" fmla="*/ 238 w 254"/>
                    <a:gd name="T23" fmla="*/ 390 h 434"/>
                    <a:gd name="T24" fmla="*/ 229 w 254"/>
                    <a:gd name="T25" fmla="*/ 384 h 434"/>
                    <a:gd name="T26" fmla="*/ 217 w 254"/>
                    <a:gd name="T27" fmla="*/ 379 h 434"/>
                    <a:gd name="T28" fmla="*/ 202 w 254"/>
                    <a:gd name="T29" fmla="*/ 373 h 434"/>
                    <a:gd name="T30" fmla="*/ 186 w 254"/>
                    <a:gd name="T31" fmla="*/ 368 h 434"/>
                    <a:gd name="T32" fmla="*/ 169 w 254"/>
                    <a:gd name="T33" fmla="*/ 363 h 434"/>
                    <a:gd name="T34" fmla="*/ 152 w 254"/>
                    <a:gd name="T35" fmla="*/ 357 h 434"/>
                    <a:gd name="T36" fmla="*/ 136 w 254"/>
                    <a:gd name="T37" fmla="*/ 352 h 434"/>
                    <a:gd name="T38" fmla="*/ 119 w 254"/>
                    <a:gd name="T39" fmla="*/ 347 h 434"/>
                    <a:gd name="T40" fmla="*/ 102 w 254"/>
                    <a:gd name="T41" fmla="*/ 341 h 434"/>
                    <a:gd name="T42" fmla="*/ 86 w 254"/>
                    <a:gd name="T43" fmla="*/ 336 h 434"/>
                    <a:gd name="T44" fmla="*/ 69 w 254"/>
                    <a:gd name="T45" fmla="*/ 331 h 434"/>
                    <a:gd name="T46" fmla="*/ 53 w 254"/>
                    <a:gd name="T47" fmla="*/ 326 h 434"/>
                    <a:gd name="T48" fmla="*/ 36 w 254"/>
                    <a:gd name="T49" fmla="*/ 320 h 434"/>
                    <a:gd name="T50" fmla="*/ 23 w 254"/>
                    <a:gd name="T51" fmla="*/ 314 h 434"/>
                    <a:gd name="T52" fmla="*/ 12 w 254"/>
                    <a:gd name="T53" fmla="*/ 307 h 434"/>
                    <a:gd name="T54" fmla="*/ 5 w 254"/>
                    <a:gd name="T55" fmla="*/ 299 h 434"/>
                    <a:gd name="T56" fmla="*/ 1 w 254"/>
                    <a:gd name="T57" fmla="*/ 291 h 434"/>
                    <a:gd name="T58" fmla="*/ 0 w 254"/>
                    <a:gd name="T59" fmla="*/ 281 h 434"/>
                    <a:gd name="T60" fmla="*/ 2 w 254"/>
                    <a:gd name="T61" fmla="*/ 271 h 434"/>
                    <a:gd name="T62" fmla="*/ 8 w 254"/>
                    <a:gd name="T63" fmla="*/ 260 h 434"/>
                    <a:gd name="T64" fmla="*/ 13 w 254"/>
                    <a:gd name="T65" fmla="*/ 249 h 434"/>
                    <a:gd name="T66" fmla="*/ 21 w 254"/>
                    <a:gd name="T67" fmla="*/ 239 h 434"/>
                    <a:gd name="T68" fmla="*/ 29 w 254"/>
                    <a:gd name="T69" fmla="*/ 230 h 434"/>
                    <a:gd name="T70" fmla="*/ 39 w 254"/>
                    <a:gd name="T71" fmla="*/ 221 h 434"/>
                    <a:gd name="T72" fmla="*/ 51 w 254"/>
                    <a:gd name="T73" fmla="*/ 214 h 434"/>
                    <a:gd name="T74" fmla="*/ 65 w 254"/>
                    <a:gd name="T75" fmla="*/ 207 h 434"/>
                    <a:gd name="T76" fmla="*/ 80 w 254"/>
                    <a:gd name="T77" fmla="*/ 201 h 434"/>
                    <a:gd name="T78" fmla="*/ 96 w 254"/>
                    <a:gd name="T79" fmla="*/ 195 h 434"/>
                    <a:gd name="T80" fmla="*/ 113 w 254"/>
                    <a:gd name="T81" fmla="*/ 190 h 434"/>
                    <a:gd name="T82" fmla="*/ 127 w 254"/>
                    <a:gd name="T83" fmla="*/ 182 h 434"/>
                    <a:gd name="T84" fmla="*/ 139 w 254"/>
                    <a:gd name="T85" fmla="*/ 172 h 434"/>
                    <a:gd name="T86" fmla="*/ 149 w 254"/>
                    <a:gd name="T87" fmla="*/ 160 h 434"/>
                    <a:gd name="T88" fmla="*/ 156 w 254"/>
                    <a:gd name="T89" fmla="*/ 145 h 434"/>
                    <a:gd name="T90" fmla="*/ 161 w 254"/>
                    <a:gd name="T91" fmla="*/ 129 h 434"/>
                    <a:gd name="T92" fmla="*/ 163 w 254"/>
                    <a:gd name="T93" fmla="*/ 109 h 434"/>
                    <a:gd name="T94" fmla="*/ 163 w 254"/>
                    <a:gd name="T95" fmla="*/ 88 h 434"/>
                    <a:gd name="T96" fmla="*/ 163 w 254"/>
                    <a:gd name="T97" fmla="*/ 67 h 434"/>
                    <a:gd name="T98" fmla="*/ 163 w 254"/>
                    <a:gd name="T99" fmla="*/ 48 h 434"/>
                    <a:gd name="T100" fmla="*/ 163 w 254"/>
                    <a:gd name="T101" fmla="*/ 32 h 434"/>
                    <a:gd name="T102" fmla="*/ 163 w 254"/>
                    <a:gd name="T103" fmla="*/ 20 h 434"/>
                    <a:gd name="T104" fmla="*/ 163 w 254"/>
                    <a:gd name="T105" fmla="*/ 10 h 434"/>
                    <a:gd name="T106" fmla="*/ 163 w 254"/>
                    <a:gd name="T107" fmla="*/ 4 h 434"/>
                    <a:gd name="T108" fmla="*/ 163 w 254"/>
                    <a:gd name="T109" fmla="*/ 0 h 43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54"/>
                    <a:gd name="T166" fmla="*/ 0 h 434"/>
                    <a:gd name="T167" fmla="*/ 254 w 254"/>
                    <a:gd name="T168" fmla="*/ 434 h 43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54" h="434">
                      <a:moveTo>
                        <a:pt x="253" y="433"/>
                      </a:moveTo>
                      <a:lnTo>
                        <a:pt x="253" y="432"/>
                      </a:lnTo>
                      <a:lnTo>
                        <a:pt x="253" y="431"/>
                      </a:lnTo>
                      <a:lnTo>
                        <a:pt x="253" y="428"/>
                      </a:lnTo>
                      <a:lnTo>
                        <a:pt x="253" y="425"/>
                      </a:lnTo>
                      <a:lnTo>
                        <a:pt x="253" y="421"/>
                      </a:lnTo>
                      <a:lnTo>
                        <a:pt x="253" y="417"/>
                      </a:lnTo>
                      <a:lnTo>
                        <a:pt x="253" y="411"/>
                      </a:lnTo>
                      <a:lnTo>
                        <a:pt x="253" y="406"/>
                      </a:lnTo>
                      <a:lnTo>
                        <a:pt x="250" y="401"/>
                      </a:lnTo>
                      <a:lnTo>
                        <a:pt x="245" y="395"/>
                      </a:lnTo>
                      <a:lnTo>
                        <a:pt x="238" y="390"/>
                      </a:lnTo>
                      <a:lnTo>
                        <a:pt x="229" y="384"/>
                      </a:lnTo>
                      <a:lnTo>
                        <a:pt x="217" y="379"/>
                      </a:lnTo>
                      <a:lnTo>
                        <a:pt x="202" y="373"/>
                      </a:lnTo>
                      <a:lnTo>
                        <a:pt x="186" y="368"/>
                      </a:lnTo>
                      <a:lnTo>
                        <a:pt x="169" y="363"/>
                      </a:lnTo>
                      <a:lnTo>
                        <a:pt x="152" y="357"/>
                      </a:lnTo>
                      <a:lnTo>
                        <a:pt x="136" y="352"/>
                      </a:lnTo>
                      <a:lnTo>
                        <a:pt x="119" y="347"/>
                      </a:lnTo>
                      <a:lnTo>
                        <a:pt x="102" y="341"/>
                      </a:lnTo>
                      <a:lnTo>
                        <a:pt x="86" y="336"/>
                      </a:lnTo>
                      <a:lnTo>
                        <a:pt x="69" y="331"/>
                      </a:lnTo>
                      <a:lnTo>
                        <a:pt x="53" y="326"/>
                      </a:lnTo>
                      <a:lnTo>
                        <a:pt x="36" y="320"/>
                      </a:lnTo>
                      <a:lnTo>
                        <a:pt x="23" y="314"/>
                      </a:lnTo>
                      <a:lnTo>
                        <a:pt x="12" y="307"/>
                      </a:lnTo>
                      <a:lnTo>
                        <a:pt x="5" y="299"/>
                      </a:lnTo>
                      <a:lnTo>
                        <a:pt x="1" y="291"/>
                      </a:lnTo>
                      <a:lnTo>
                        <a:pt x="0" y="281"/>
                      </a:lnTo>
                      <a:lnTo>
                        <a:pt x="2" y="271"/>
                      </a:lnTo>
                      <a:lnTo>
                        <a:pt x="8" y="260"/>
                      </a:lnTo>
                      <a:lnTo>
                        <a:pt x="13" y="249"/>
                      </a:lnTo>
                      <a:lnTo>
                        <a:pt x="21" y="239"/>
                      </a:lnTo>
                      <a:lnTo>
                        <a:pt x="29" y="230"/>
                      </a:lnTo>
                      <a:lnTo>
                        <a:pt x="39" y="221"/>
                      </a:lnTo>
                      <a:lnTo>
                        <a:pt x="51" y="214"/>
                      </a:lnTo>
                      <a:lnTo>
                        <a:pt x="65" y="207"/>
                      </a:lnTo>
                      <a:lnTo>
                        <a:pt x="80" y="201"/>
                      </a:lnTo>
                      <a:lnTo>
                        <a:pt x="96" y="195"/>
                      </a:lnTo>
                      <a:lnTo>
                        <a:pt x="113" y="190"/>
                      </a:lnTo>
                      <a:lnTo>
                        <a:pt x="127" y="182"/>
                      </a:lnTo>
                      <a:lnTo>
                        <a:pt x="139" y="172"/>
                      </a:lnTo>
                      <a:lnTo>
                        <a:pt x="149" y="160"/>
                      </a:lnTo>
                      <a:lnTo>
                        <a:pt x="156" y="145"/>
                      </a:lnTo>
                      <a:lnTo>
                        <a:pt x="161" y="129"/>
                      </a:lnTo>
                      <a:lnTo>
                        <a:pt x="163" y="109"/>
                      </a:lnTo>
                      <a:lnTo>
                        <a:pt x="163" y="88"/>
                      </a:lnTo>
                      <a:lnTo>
                        <a:pt x="163" y="67"/>
                      </a:lnTo>
                      <a:lnTo>
                        <a:pt x="163" y="48"/>
                      </a:lnTo>
                      <a:lnTo>
                        <a:pt x="163" y="32"/>
                      </a:lnTo>
                      <a:lnTo>
                        <a:pt x="163" y="20"/>
                      </a:lnTo>
                      <a:lnTo>
                        <a:pt x="163" y="10"/>
                      </a:lnTo>
                      <a:lnTo>
                        <a:pt x="163" y="4"/>
                      </a:lnTo>
                      <a:lnTo>
                        <a:pt x="163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82" name="Freeform 1222"/>
                <p:cNvSpPr>
                  <a:spLocks/>
                </p:cNvSpPr>
                <p:nvPr/>
              </p:nvSpPr>
              <p:spPr bwMode="auto">
                <a:xfrm>
                  <a:off x="1380" y="2066"/>
                  <a:ext cx="127" cy="114"/>
                </a:xfrm>
                <a:custGeom>
                  <a:avLst/>
                  <a:gdLst>
                    <a:gd name="T0" fmla="*/ 126 w 127"/>
                    <a:gd name="T1" fmla="*/ 113 h 114"/>
                    <a:gd name="T2" fmla="*/ 63 w 127"/>
                    <a:gd name="T3" fmla="*/ 0 h 114"/>
                    <a:gd name="T4" fmla="*/ 0 w 127"/>
                    <a:gd name="T5" fmla="*/ 113 h 114"/>
                    <a:gd name="T6" fmla="*/ 126 w 127"/>
                    <a:gd name="T7" fmla="*/ 113 h 1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7"/>
                    <a:gd name="T13" fmla="*/ 0 h 114"/>
                    <a:gd name="T14" fmla="*/ 127 w 127"/>
                    <a:gd name="T15" fmla="*/ 114 h 1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7" h="114">
                      <a:moveTo>
                        <a:pt x="126" y="113"/>
                      </a:moveTo>
                      <a:lnTo>
                        <a:pt x="63" y="0"/>
                      </a:lnTo>
                      <a:lnTo>
                        <a:pt x="0" y="113"/>
                      </a:lnTo>
                      <a:lnTo>
                        <a:pt x="126" y="113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59" name="Group 1223"/>
              <p:cNvGrpSpPr>
                <a:grpSpLocks/>
              </p:cNvGrpSpPr>
              <p:nvPr/>
            </p:nvGrpSpPr>
            <p:grpSpPr bwMode="auto">
              <a:xfrm>
                <a:off x="1352" y="2893"/>
                <a:ext cx="183" cy="438"/>
                <a:chOff x="1352" y="2893"/>
                <a:chExt cx="183" cy="438"/>
              </a:xfrm>
            </p:grpSpPr>
            <p:sp>
              <p:nvSpPr>
                <p:cNvPr id="878" name="Freeform 1224" descr="Wide downward diagonal"/>
                <p:cNvSpPr>
                  <a:spLocks/>
                </p:cNvSpPr>
                <p:nvPr/>
              </p:nvSpPr>
              <p:spPr bwMode="auto">
                <a:xfrm>
                  <a:off x="1352" y="2893"/>
                  <a:ext cx="181" cy="91"/>
                </a:xfrm>
                <a:custGeom>
                  <a:avLst/>
                  <a:gdLst>
                    <a:gd name="T0" fmla="*/ 3 w 181"/>
                    <a:gd name="T1" fmla="*/ 0 h 91"/>
                    <a:gd name="T2" fmla="*/ 180 w 181"/>
                    <a:gd name="T3" fmla="*/ 86 h 91"/>
                    <a:gd name="T4" fmla="*/ 178 w 181"/>
                    <a:gd name="T5" fmla="*/ 90 h 91"/>
                    <a:gd name="T6" fmla="*/ 0 w 181"/>
                    <a:gd name="T7" fmla="*/ 4 h 91"/>
                    <a:gd name="T8" fmla="*/ 3 w 181"/>
                    <a:gd name="T9" fmla="*/ 0 h 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1"/>
                    <a:gd name="T16" fmla="*/ 0 h 91"/>
                    <a:gd name="T17" fmla="*/ 181 w 181"/>
                    <a:gd name="T18" fmla="*/ 91 h 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1" h="91">
                      <a:moveTo>
                        <a:pt x="3" y="0"/>
                      </a:moveTo>
                      <a:lnTo>
                        <a:pt x="180" y="86"/>
                      </a:lnTo>
                      <a:lnTo>
                        <a:pt x="178" y="90"/>
                      </a:lnTo>
                      <a:lnTo>
                        <a:pt x="0" y="4"/>
                      </a:lnTo>
                      <a:lnTo>
                        <a:pt x="3" y="0"/>
                      </a:lnTo>
                    </a:path>
                  </a:pathLst>
                </a:cu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79" name="Freeform 1225" descr="Wide downward diagonal"/>
                <p:cNvSpPr>
                  <a:spLocks/>
                </p:cNvSpPr>
                <p:nvPr/>
              </p:nvSpPr>
              <p:spPr bwMode="auto">
                <a:xfrm>
                  <a:off x="1528" y="2981"/>
                  <a:ext cx="7" cy="347"/>
                </a:xfrm>
                <a:custGeom>
                  <a:avLst/>
                  <a:gdLst>
                    <a:gd name="T0" fmla="*/ 6 w 7"/>
                    <a:gd name="T1" fmla="*/ 0 h 347"/>
                    <a:gd name="T2" fmla="*/ 6 w 7"/>
                    <a:gd name="T3" fmla="*/ 346 h 347"/>
                    <a:gd name="T4" fmla="*/ 0 w 7"/>
                    <a:gd name="T5" fmla="*/ 346 h 347"/>
                    <a:gd name="T6" fmla="*/ 0 w 7"/>
                    <a:gd name="T7" fmla="*/ 0 h 347"/>
                    <a:gd name="T8" fmla="*/ 6 w 7"/>
                    <a:gd name="T9" fmla="*/ 0 h 3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347"/>
                    <a:gd name="T17" fmla="*/ 7 w 7"/>
                    <a:gd name="T18" fmla="*/ 347 h 3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347">
                      <a:moveTo>
                        <a:pt x="6" y="0"/>
                      </a:moveTo>
                      <a:lnTo>
                        <a:pt x="6" y="346"/>
                      </a:lnTo>
                      <a:lnTo>
                        <a:pt x="0" y="346"/>
                      </a:ln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80" name="Freeform 1226" descr="Wide downward diagonal"/>
                <p:cNvSpPr>
                  <a:spLocks/>
                </p:cNvSpPr>
                <p:nvPr/>
              </p:nvSpPr>
              <p:spPr bwMode="auto">
                <a:xfrm>
                  <a:off x="1354" y="3324"/>
                  <a:ext cx="178" cy="7"/>
                </a:xfrm>
                <a:custGeom>
                  <a:avLst/>
                  <a:gdLst>
                    <a:gd name="T0" fmla="*/ 177 w 178"/>
                    <a:gd name="T1" fmla="*/ 6 h 7"/>
                    <a:gd name="T2" fmla="*/ 0 w 178"/>
                    <a:gd name="T3" fmla="*/ 6 h 7"/>
                    <a:gd name="T4" fmla="*/ 0 w 178"/>
                    <a:gd name="T5" fmla="*/ 0 h 7"/>
                    <a:gd name="T6" fmla="*/ 177 w 178"/>
                    <a:gd name="T7" fmla="*/ 0 h 7"/>
                    <a:gd name="T8" fmla="*/ 177 w 178"/>
                    <a:gd name="T9" fmla="*/ 6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8"/>
                    <a:gd name="T16" fmla="*/ 0 h 7"/>
                    <a:gd name="T17" fmla="*/ 178 w 178"/>
                    <a:gd name="T18" fmla="*/ 7 h 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8" h="7">
                      <a:moveTo>
                        <a:pt x="177" y="6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177" y="0"/>
                      </a:lnTo>
                      <a:lnTo>
                        <a:pt x="177" y="6"/>
                      </a:lnTo>
                    </a:path>
                  </a:pathLst>
                </a:cu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60" name="Group 1227"/>
              <p:cNvGrpSpPr>
                <a:grpSpLocks/>
              </p:cNvGrpSpPr>
              <p:nvPr/>
            </p:nvGrpSpPr>
            <p:grpSpPr bwMode="auto">
              <a:xfrm>
                <a:off x="1269" y="2946"/>
                <a:ext cx="174" cy="517"/>
                <a:chOff x="1269" y="2946"/>
                <a:chExt cx="174" cy="517"/>
              </a:xfrm>
            </p:grpSpPr>
            <p:sp>
              <p:nvSpPr>
                <p:cNvPr id="876" name="Freeform 1228"/>
                <p:cNvSpPr>
                  <a:spLocks/>
                </p:cNvSpPr>
                <p:nvPr/>
              </p:nvSpPr>
              <p:spPr bwMode="auto">
                <a:xfrm>
                  <a:off x="1280" y="2987"/>
                  <a:ext cx="163" cy="476"/>
                </a:xfrm>
                <a:custGeom>
                  <a:avLst/>
                  <a:gdLst>
                    <a:gd name="T0" fmla="*/ 28 w 163"/>
                    <a:gd name="T1" fmla="*/ 475 h 476"/>
                    <a:gd name="T2" fmla="*/ 27 w 163"/>
                    <a:gd name="T3" fmla="*/ 472 h 476"/>
                    <a:gd name="T4" fmla="*/ 26 w 163"/>
                    <a:gd name="T5" fmla="*/ 466 h 476"/>
                    <a:gd name="T6" fmla="*/ 23 w 163"/>
                    <a:gd name="T7" fmla="*/ 456 h 476"/>
                    <a:gd name="T8" fmla="*/ 20 w 163"/>
                    <a:gd name="T9" fmla="*/ 444 h 476"/>
                    <a:gd name="T10" fmla="*/ 16 w 163"/>
                    <a:gd name="T11" fmla="*/ 428 h 476"/>
                    <a:gd name="T12" fmla="*/ 12 w 163"/>
                    <a:gd name="T13" fmla="*/ 410 h 476"/>
                    <a:gd name="T14" fmla="*/ 6 w 163"/>
                    <a:gd name="T15" fmla="*/ 389 h 476"/>
                    <a:gd name="T16" fmla="*/ 1 w 163"/>
                    <a:gd name="T17" fmla="*/ 368 h 476"/>
                    <a:gd name="T18" fmla="*/ 0 w 163"/>
                    <a:gd name="T19" fmla="*/ 349 h 476"/>
                    <a:gd name="T20" fmla="*/ 2 w 163"/>
                    <a:gd name="T21" fmla="*/ 334 h 476"/>
                    <a:gd name="T22" fmla="*/ 9 w 163"/>
                    <a:gd name="T23" fmla="*/ 322 h 476"/>
                    <a:gd name="T24" fmla="*/ 19 w 163"/>
                    <a:gd name="T25" fmla="*/ 312 h 476"/>
                    <a:gd name="T26" fmla="*/ 33 w 163"/>
                    <a:gd name="T27" fmla="*/ 306 h 476"/>
                    <a:gd name="T28" fmla="*/ 51 w 163"/>
                    <a:gd name="T29" fmla="*/ 303 h 476"/>
                    <a:gd name="T30" fmla="*/ 73 w 163"/>
                    <a:gd name="T31" fmla="*/ 303 h 476"/>
                    <a:gd name="T32" fmla="*/ 95 w 163"/>
                    <a:gd name="T33" fmla="*/ 303 h 476"/>
                    <a:gd name="T34" fmla="*/ 114 w 163"/>
                    <a:gd name="T35" fmla="*/ 300 h 476"/>
                    <a:gd name="T36" fmla="*/ 130 w 163"/>
                    <a:gd name="T37" fmla="*/ 293 h 476"/>
                    <a:gd name="T38" fmla="*/ 143 w 163"/>
                    <a:gd name="T39" fmla="*/ 284 h 476"/>
                    <a:gd name="T40" fmla="*/ 152 w 163"/>
                    <a:gd name="T41" fmla="*/ 272 h 476"/>
                    <a:gd name="T42" fmla="*/ 159 w 163"/>
                    <a:gd name="T43" fmla="*/ 256 h 476"/>
                    <a:gd name="T44" fmla="*/ 162 w 163"/>
                    <a:gd name="T45" fmla="*/ 238 h 476"/>
                    <a:gd name="T46" fmla="*/ 162 w 163"/>
                    <a:gd name="T47" fmla="*/ 216 h 476"/>
                    <a:gd name="T48" fmla="*/ 162 w 163"/>
                    <a:gd name="T49" fmla="*/ 194 h 476"/>
                    <a:gd name="T50" fmla="*/ 160 w 163"/>
                    <a:gd name="T51" fmla="*/ 174 h 476"/>
                    <a:gd name="T52" fmla="*/ 155 w 163"/>
                    <a:gd name="T53" fmla="*/ 154 h 476"/>
                    <a:gd name="T54" fmla="*/ 148 w 163"/>
                    <a:gd name="T55" fmla="*/ 134 h 476"/>
                    <a:gd name="T56" fmla="*/ 138 w 163"/>
                    <a:gd name="T57" fmla="*/ 116 h 476"/>
                    <a:gd name="T58" fmla="*/ 127 w 163"/>
                    <a:gd name="T59" fmla="*/ 98 h 476"/>
                    <a:gd name="T60" fmla="*/ 112 w 163"/>
                    <a:gd name="T61" fmla="*/ 81 h 476"/>
                    <a:gd name="T62" fmla="*/ 96 w 163"/>
                    <a:gd name="T63" fmla="*/ 65 h 476"/>
                    <a:gd name="T64" fmla="*/ 80 w 163"/>
                    <a:gd name="T65" fmla="*/ 48 h 476"/>
                    <a:gd name="T66" fmla="*/ 65 w 163"/>
                    <a:gd name="T67" fmla="*/ 35 h 476"/>
                    <a:gd name="T68" fmla="*/ 53 w 163"/>
                    <a:gd name="T69" fmla="*/ 23 h 476"/>
                    <a:gd name="T70" fmla="*/ 44 w 163"/>
                    <a:gd name="T71" fmla="*/ 14 h 476"/>
                    <a:gd name="T72" fmla="*/ 37 w 163"/>
                    <a:gd name="T73" fmla="*/ 7 h 476"/>
                    <a:gd name="T74" fmla="*/ 32 w 163"/>
                    <a:gd name="T75" fmla="*/ 2 h 476"/>
                    <a:gd name="T76" fmla="*/ 30 w 163"/>
                    <a:gd name="T77" fmla="*/ 0 h 47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63"/>
                    <a:gd name="T118" fmla="*/ 0 h 476"/>
                    <a:gd name="T119" fmla="*/ 163 w 163"/>
                    <a:gd name="T120" fmla="*/ 476 h 47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63" h="476">
                      <a:moveTo>
                        <a:pt x="28" y="475"/>
                      </a:moveTo>
                      <a:lnTo>
                        <a:pt x="27" y="472"/>
                      </a:lnTo>
                      <a:lnTo>
                        <a:pt x="26" y="466"/>
                      </a:lnTo>
                      <a:lnTo>
                        <a:pt x="23" y="456"/>
                      </a:lnTo>
                      <a:lnTo>
                        <a:pt x="20" y="444"/>
                      </a:lnTo>
                      <a:lnTo>
                        <a:pt x="16" y="428"/>
                      </a:lnTo>
                      <a:lnTo>
                        <a:pt x="12" y="410"/>
                      </a:lnTo>
                      <a:lnTo>
                        <a:pt x="6" y="389"/>
                      </a:lnTo>
                      <a:lnTo>
                        <a:pt x="1" y="368"/>
                      </a:lnTo>
                      <a:lnTo>
                        <a:pt x="0" y="349"/>
                      </a:lnTo>
                      <a:lnTo>
                        <a:pt x="2" y="334"/>
                      </a:lnTo>
                      <a:lnTo>
                        <a:pt x="9" y="322"/>
                      </a:lnTo>
                      <a:lnTo>
                        <a:pt x="19" y="312"/>
                      </a:lnTo>
                      <a:lnTo>
                        <a:pt x="33" y="306"/>
                      </a:lnTo>
                      <a:lnTo>
                        <a:pt x="51" y="303"/>
                      </a:lnTo>
                      <a:lnTo>
                        <a:pt x="73" y="303"/>
                      </a:lnTo>
                      <a:lnTo>
                        <a:pt x="95" y="303"/>
                      </a:lnTo>
                      <a:lnTo>
                        <a:pt x="114" y="300"/>
                      </a:lnTo>
                      <a:lnTo>
                        <a:pt x="130" y="293"/>
                      </a:lnTo>
                      <a:lnTo>
                        <a:pt x="143" y="284"/>
                      </a:lnTo>
                      <a:lnTo>
                        <a:pt x="152" y="272"/>
                      </a:lnTo>
                      <a:lnTo>
                        <a:pt x="159" y="256"/>
                      </a:lnTo>
                      <a:lnTo>
                        <a:pt x="162" y="238"/>
                      </a:lnTo>
                      <a:lnTo>
                        <a:pt x="162" y="216"/>
                      </a:lnTo>
                      <a:lnTo>
                        <a:pt x="162" y="194"/>
                      </a:lnTo>
                      <a:lnTo>
                        <a:pt x="160" y="174"/>
                      </a:lnTo>
                      <a:lnTo>
                        <a:pt x="155" y="154"/>
                      </a:lnTo>
                      <a:lnTo>
                        <a:pt x="148" y="134"/>
                      </a:lnTo>
                      <a:lnTo>
                        <a:pt x="138" y="116"/>
                      </a:lnTo>
                      <a:lnTo>
                        <a:pt x="127" y="98"/>
                      </a:lnTo>
                      <a:lnTo>
                        <a:pt x="112" y="81"/>
                      </a:lnTo>
                      <a:lnTo>
                        <a:pt x="96" y="65"/>
                      </a:lnTo>
                      <a:lnTo>
                        <a:pt x="80" y="48"/>
                      </a:lnTo>
                      <a:lnTo>
                        <a:pt x="65" y="35"/>
                      </a:lnTo>
                      <a:lnTo>
                        <a:pt x="53" y="23"/>
                      </a:lnTo>
                      <a:lnTo>
                        <a:pt x="44" y="14"/>
                      </a:lnTo>
                      <a:lnTo>
                        <a:pt x="37" y="7"/>
                      </a:lnTo>
                      <a:lnTo>
                        <a:pt x="32" y="2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77" name="Freeform 1229"/>
                <p:cNvSpPr>
                  <a:spLocks/>
                </p:cNvSpPr>
                <p:nvPr/>
              </p:nvSpPr>
              <p:spPr bwMode="auto">
                <a:xfrm>
                  <a:off x="1269" y="2946"/>
                  <a:ext cx="127" cy="125"/>
                </a:xfrm>
                <a:custGeom>
                  <a:avLst/>
                  <a:gdLst>
                    <a:gd name="T0" fmla="*/ 126 w 127"/>
                    <a:gd name="T1" fmla="*/ 37 h 125"/>
                    <a:gd name="T2" fmla="*/ 0 w 127"/>
                    <a:gd name="T3" fmla="*/ 0 h 125"/>
                    <a:gd name="T4" fmla="*/ 37 w 127"/>
                    <a:gd name="T5" fmla="*/ 124 h 125"/>
                    <a:gd name="T6" fmla="*/ 126 w 127"/>
                    <a:gd name="T7" fmla="*/ 37 h 1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7"/>
                    <a:gd name="T13" fmla="*/ 0 h 125"/>
                    <a:gd name="T14" fmla="*/ 127 w 127"/>
                    <a:gd name="T15" fmla="*/ 125 h 1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7" h="125">
                      <a:moveTo>
                        <a:pt x="126" y="37"/>
                      </a:moveTo>
                      <a:lnTo>
                        <a:pt x="0" y="0"/>
                      </a:lnTo>
                      <a:lnTo>
                        <a:pt x="37" y="124"/>
                      </a:lnTo>
                      <a:lnTo>
                        <a:pt x="126" y="37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61" name="Group 1230"/>
              <p:cNvGrpSpPr>
                <a:grpSpLocks/>
              </p:cNvGrpSpPr>
              <p:nvPr/>
            </p:nvGrpSpPr>
            <p:grpSpPr bwMode="auto">
              <a:xfrm>
                <a:off x="1278" y="2584"/>
                <a:ext cx="317" cy="356"/>
                <a:chOff x="1278" y="2584"/>
                <a:chExt cx="317" cy="356"/>
              </a:xfrm>
            </p:grpSpPr>
            <p:sp>
              <p:nvSpPr>
                <p:cNvPr id="874" name="Freeform 1231"/>
                <p:cNvSpPr>
                  <a:spLocks/>
                </p:cNvSpPr>
                <p:nvPr/>
              </p:nvSpPr>
              <p:spPr bwMode="auto">
                <a:xfrm>
                  <a:off x="1278" y="2641"/>
                  <a:ext cx="255" cy="299"/>
                </a:xfrm>
                <a:custGeom>
                  <a:avLst/>
                  <a:gdLst>
                    <a:gd name="T0" fmla="*/ 22 w 255"/>
                    <a:gd name="T1" fmla="*/ 298 h 299"/>
                    <a:gd name="T2" fmla="*/ 22 w 255"/>
                    <a:gd name="T3" fmla="*/ 296 h 299"/>
                    <a:gd name="T4" fmla="*/ 20 w 255"/>
                    <a:gd name="T5" fmla="*/ 293 h 299"/>
                    <a:gd name="T6" fmla="*/ 18 w 255"/>
                    <a:gd name="T7" fmla="*/ 289 h 299"/>
                    <a:gd name="T8" fmla="*/ 16 w 255"/>
                    <a:gd name="T9" fmla="*/ 283 h 299"/>
                    <a:gd name="T10" fmla="*/ 12 w 255"/>
                    <a:gd name="T11" fmla="*/ 276 h 299"/>
                    <a:gd name="T12" fmla="*/ 9 w 255"/>
                    <a:gd name="T13" fmla="*/ 268 h 299"/>
                    <a:gd name="T14" fmla="*/ 4 w 255"/>
                    <a:gd name="T15" fmla="*/ 258 h 299"/>
                    <a:gd name="T16" fmla="*/ 0 w 255"/>
                    <a:gd name="T17" fmla="*/ 247 h 299"/>
                    <a:gd name="T18" fmla="*/ 1 w 255"/>
                    <a:gd name="T19" fmla="*/ 237 h 299"/>
                    <a:gd name="T20" fmla="*/ 8 w 255"/>
                    <a:gd name="T21" fmla="*/ 227 h 299"/>
                    <a:gd name="T22" fmla="*/ 20 w 255"/>
                    <a:gd name="T23" fmla="*/ 216 h 299"/>
                    <a:gd name="T24" fmla="*/ 36 w 255"/>
                    <a:gd name="T25" fmla="*/ 206 h 299"/>
                    <a:gd name="T26" fmla="*/ 59 w 255"/>
                    <a:gd name="T27" fmla="*/ 195 h 299"/>
                    <a:gd name="T28" fmla="*/ 86 w 255"/>
                    <a:gd name="T29" fmla="*/ 184 h 299"/>
                    <a:gd name="T30" fmla="*/ 120 w 255"/>
                    <a:gd name="T31" fmla="*/ 173 h 299"/>
                    <a:gd name="T32" fmla="*/ 153 w 255"/>
                    <a:gd name="T33" fmla="*/ 162 h 299"/>
                    <a:gd name="T34" fmla="*/ 182 w 255"/>
                    <a:gd name="T35" fmla="*/ 151 h 299"/>
                    <a:gd name="T36" fmla="*/ 206 w 255"/>
                    <a:gd name="T37" fmla="*/ 138 h 299"/>
                    <a:gd name="T38" fmla="*/ 225 w 255"/>
                    <a:gd name="T39" fmla="*/ 125 h 299"/>
                    <a:gd name="T40" fmla="*/ 239 w 255"/>
                    <a:gd name="T41" fmla="*/ 112 h 299"/>
                    <a:gd name="T42" fmla="*/ 249 w 255"/>
                    <a:gd name="T43" fmla="*/ 97 h 299"/>
                    <a:gd name="T44" fmla="*/ 254 w 255"/>
                    <a:gd name="T45" fmla="*/ 82 h 299"/>
                    <a:gd name="T46" fmla="*/ 254 w 255"/>
                    <a:gd name="T47" fmla="*/ 66 h 299"/>
                    <a:gd name="T48" fmla="*/ 254 w 255"/>
                    <a:gd name="T49" fmla="*/ 50 h 299"/>
                    <a:gd name="T50" fmla="*/ 254 w 255"/>
                    <a:gd name="T51" fmla="*/ 36 h 299"/>
                    <a:gd name="T52" fmla="*/ 254 w 255"/>
                    <a:gd name="T53" fmla="*/ 24 h 299"/>
                    <a:gd name="T54" fmla="*/ 254 w 255"/>
                    <a:gd name="T55" fmla="*/ 14 h 299"/>
                    <a:gd name="T56" fmla="*/ 254 w 255"/>
                    <a:gd name="T57" fmla="*/ 7 h 299"/>
                    <a:gd name="T58" fmla="*/ 254 w 255"/>
                    <a:gd name="T59" fmla="*/ 3 h 299"/>
                    <a:gd name="T60" fmla="*/ 254 w 255"/>
                    <a:gd name="T61" fmla="*/ 0 h 299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255"/>
                    <a:gd name="T94" fmla="*/ 0 h 299"/>
                    <a:gd name="T95" fmla="*/ 255 w 255"/>
                    <a:gd name="T96" fmla="*/ 299 h 299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255" h="299">
                      <a:moveTo>
                        <a:pt x="22" y="298"/>
                      </a:moveTo>
                      <a:lnTo>
                        <a:pt x="22" y="296"/>
                      </a:lnTo>
                      <a:lnTo>
                        <a:pt x="20" y="293"/>
                      </a:lnTo>
                      <a:lnTo>
                        <a:pt x="18" y="289"/>
                      </a:lnTo>
                      <a:lnTo>
                        <a:pt x="16" y="283"/>
                      </a:lnTo>
                      <a:lnTo>
                        <a:pt x="12" y="276"/>
                      </a:lnTo>
                      <a:lnTo>
                        <a:pt x="9" y="268"/>
                      </a:lnTo>
                      <a:lnTo>
                        <a:pt x="4" y="258"/>
                      </a:lnTo>
                      <a:lnTo>
                        <a:pt x="0" y="247"/>
                      </a:lnTo>
                      <a:lnTo>
                        <a:pt x="1" y="237"/>
                      </a:lnTo>
                      <a:lnTo>
                        <a:pt x="8" y="227"/>
                      </a:lnTo>
                      <a:lnTo>
                        <a:pt x="20" y="216"/>
                      </a:lnTo>
                      <a:lnTo>
                        <a:pt x="36" y="206"/>
                      </a:lnTo>
                      <a:lnTo>
                        <a:pt x="59" y="195"/>
                      </a:lnTo>
                      <a:lnTo>
                        <a:pt x="86" y="184"/>
                      </a:lnTo>
                      <a:lnTo>
                        <a:pt x="120" y="173"/>
                      </a:lnTo>
                      <a:lnTo>
                        <a:pt x="153" y="162"/>
                      </a:lnTo>
                      <a:lnTo>
                        <a:pt x="182" y="151"/>
                      </a:lnTo>
                      <a:lnTo>
                        <a:pt x="206" y="138"/>
                      </a:lnTo>
                      <a:lnTo>
                        <a:pt x="225" y="125"/>
                      </a:lnTo>
                      <a:lnTo>
                        <a:pt x="239" y="112"/>
                      </a:lnTo>
                      <a:lnTo>
                        <a:pt x="249" y="97"/>
                      </a:lnTo>
                      <a:lnTo>
                        <a:pt x="254" y="82"/>
                      </a:lnTo>
                      <a:lnTo>
                        <a:pt x="254" y="66"/>
                      </a:lnTo>
                      <a:lnTo>
                        <a:pt x="254" y="50"/>
                      </a:lnTo>
                      <a:lnTo>
                        <a:pt x="254" y="36"/>
                      </a:lnTo>
                      <a:lnTo>
                        <a:pt x="254" y="24"/>
                      </a:lnTo>
                      <a:lnTo>
                        <a:pt x="254" y="14"/>
                      </a:lnTo>
                      <a:lnTo>
                        <a:pt x="254" y="7"/>
                      </a:lnTo>
                      <a:lnTo>
                        <a:pt x="254" y="3"/>
                      </a:lnTo>
                      <a:lnTo>
                        <a:pt x="254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75" name="Freeform 1232"/>
                <p:cNvSpPr>
                  <a:spLocks/>
                </p:cNvSpPr>
                <p:nvPr/>
              </p:nvSpPr>
              <p:spPr bwMode="auto">
                <a:xfrm>
                  <a:off x="1468" y="2584"/>
                  <a:ext cx="127" cy="114"/>
                </a:xfrm>
                <a:custGeom>
                  <a:avLst/>
                  <a:gdLst>
                    <a:gd name="T0" fmla="*/ 126 w 127"/>
                    <a:gd name="T1" fmla="*/ 113 h 114"/>
                    <a:gd name="T2" fmla="*/ 64 w 127"/>
                    <a:gd name="T3" fmla="*/ 0 h 114"/>
                    <a:gd name="T4" fmla="*/ 0 w 127"/>
                    <a:gd name="T5" fmla="*/ 113 h 114"/>
                    <a:gd name="T6" fmla="*/ 126 w 127"/>
                    <a:gd name="T7" fmla="*/ 113 h 1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7"/>
                    <a:gd name="T13" fmla="*/ 0 h 114"/>
                    <a:gd name="T14" fmla="*/ 127 w 127"/>
                    <a:gd name="T15" fmla="*/ 114 h 1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7" h="114">
                      <a:moveTo>
                        <a:pt x="126" y="113"/>
                      </a:moveTo>
                      <a:lnTo>
                        <a:pt x="64" y="0"/>
                      </a:lnTo>
                      <a:lnTo>
                        <a:pt x="0" y="113"/>
                      </a:lnTo>
                      <a:lnTo>
                        <a:pt x="126" y="113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62" name="Group 1233"/>
              <p:cNvGrpSpPr>
                <a:grpSpLocks/>
              </p:cNvGrpSpPr>
              <p:nvPr/>
            </p:nvGrpSpPr>
            <p:grpSpPr bwMode="auto">
              <a:xfrm>
                <a:off x="1255" y="1649"/>
                <a:ext cx="188" cy="432"/>
                <a:chOff x="1255" y="1649"/>
                <a:chExt cx="188" cy="432"/>
              </a:xfrm>
            </p:grpSpPr>
            <p:sp>
              <p:nvSpPr>
                <p:cNvPr id="872" name="Freeform 1234"/>
                <p:cNvSpPr>
                  <a:spLocks/>
                </p:cNvSpPr>
                <p:nvPr/>
              </p:nvSpPr>
              <p:spPr bwMode="auto">
                <a:xfrm>
                  <a:off x="1265" y="1691"/>
                  <a:ext cx="178" cy="390"/>
                </a:xfrm>
                <a:custGeom>
                  <a:avLst/>
                  <a:gdLst>
                    <a:gd name="T0" fmla="*/ 177 w 178"/>
                    <a:gd name="T1" fmla="*/ 389 h 390"/>
                    <a:gd name="T2" fmla="*/ 176 w 178"/>
                    <a:gd name="T3" fmla="*/ 388 h 390"/>
                    <a:gd name="T4" fmla="*/ 175 w 178"/>
                    <a:gd name="T5" fmla="*/ 387 h 390"/>
                    <a:gd name="T6" fmla="*/ 172 w 178"/>
                    <a:gd name="T7" fmla="*/ 384 h 390"/>
                    <a:gd name="T8" fmla="*/ 169 w 178"/>
                    <a:gd name="T9" fmla="*/ 381 h 390"/>
                    <a:gd name="T10" fmla="*/ 165 w 178"/>
                    <a:gd name="T11" fmla="*/ 377 h 390"/>
                    <a:gd name="T12" fmla="*/ 161 w 178"/>
                    <a:gd name="T13" fmla="*/ 372 h 390"/>
                    <a:gd name="T14" fmla="*/ 155 w 178"/>
                    <a:gd name="T15" fmla="*/ 367 h 390"/>
                    <a:gd name="T16" fmla="*/ 149 w 178"/>
                    <a:gd name="T17" fmla="*/ 362 h 390"/>
                    <a:gd name="T18" fmla="*/ 142 w 178"/>
                    <a:gd name="T19" fmla="*/ 355 h 390"/>
                    <a:gd name="T20" fmla="*/ 134 w 178"/>
                    <a:gd name="T21" fmla="*/ 348 h 390"/>
                    <a:gd name="T22" fmla="*/ 123 w 178"/>
                    <a:gd name="T23" fmla="*/ 341 h 390"/>
                    <a:gd name="T24" fmla="*/ 111 w 178"/>
                    <a:gd name="T25" fmla="*/ 332 h 390"/>
                    <a:gd name="T26" fmla="*/ 98 w 178"/>
                    <a:gd name="T27" fmla="*/ 323 h 390"/>
                    <a:gd name="T28" fmla="*/ 83 w 178"/>
                    <a:gd name="T29" fmla="*/ 313 h 390"/>
                    <a:gd name="T30" fmla="*/ 67 w 178"/>
                    <a:gd name="T31" fmla="*/ 302 h 390"/>
                    <a:gd name="T32" fmla="*/ 50 w 178"/>
                    <a:gd name="T33" fmla="*/ 292 h 390"/>
                    <a:gd name="T34" fmla="*/ 36 w 178"/>
                    <a:gd name="T35" fmla="*/ 281 h 390"/>
                    <a:gd name="T36" fmla="*/ 24 w 178"/>
                    <a:gd name="T37" fmla="*/ 270 h 390"/>
                    <a:gd name="T38" fmla="*/ 14 w 178"/>
                    <a:gd name="T39" fmla="*/ 259 h 390"/>
                    <a:gd name="T40" fmla="*/ 7 w 178"/>
                    <a:gd name="T41" fmla="*/ 248 h 390"/>
                    <a:gd name="T42" fmla="*/ 2 w 178"/>
                    <a:gd name="T43" fmla="*/ 238 h 390"/>
                    <a:gd name="T44" fmla="*/ 0 w 178"/>
                    <a:gd name="T45" fmla="*/ 227 h 390"/>
                    <a:gd name="T46" fmla="*/ 0 w 178"/>
                    <a:gd name="T47" fmla="*/ 216 h 390"/>
                    <a:gd name="T48" fmla="*/ 0 w 178"/>
                    <a:gd name="T49" fmla="*/ 205 h 390"/>
                    <a:gd name="T50" fmla="*/ 3 w 178"/>
                    <a:gd name="T51" fmla="*/ 196 h 390"/>
                    <a:gd name="T52" fmla="*/ 9 w 178"/>
                    <a:gd name="T53" fmla="*/ 188 h 390"/>
                    <a:gd name="T54" fmla="*/ 19 w 178"/>
                    <a:gd name="T55" fmla="*/ 182 h 390"/>
                    <a:gd name="T56" fmla="*/ 31 w 178"/>
                    <a:gd name="T57" fmla="*/ 177 h 390"/>
                    <a:gd name="T58" fmla="*/ 47 w 178"/>
                    <a:gd name="T59" fmla="*/ 174 h 390"/>
                    <a:gd name="T60" fmla="*/ 66 w 178"/>
                    <a:gd name="T61" fmla="*/ 173 h 390"/>
                    <a:gd name="T62" fmla="*/ 88 w 178"/>
                    <a:gd name="T63" fmla="*/ 173 h 390"/>
                    <a:gd name="T64" fmla="*/ 110 w 178"/>
                    <a:gd name="T65" fmla="*/ 173 h 390"/>
                    <a:gd name="T66" fmla="*/ 129 w 178"/>
                    <a:gd name="T67" fmla="*/ 170 h 390"/>
                    <a:gd name="T68" fmla="*/ 145 w 178"/>
                    <a:gd name="T69" fmla="*/ 166 h 390"/>
                    <a:gd name="T70" fmla="*/ 158 w 178"/>
                    <a:gd name="T71" fmla="*/ 159 h 390"/>
                    <a:gd name="T72" fmla="*/ 167 w 178"/>
                    <a:gd name="T73" fmla="*/ 150 h 390"/>
                    <a:gd name="T74" fmla="*/ 174 w 178"/>
                    <a:gd name="T75" fmla="*/ 138 h 390"/>
                    <a:gd name="T76" fmla="*/ 177 w 178"/>
                    <a:gd name="T77" fmla="*/ 124 h 390"/>
                    <a:gd name="T78" fmla="*/ 177 w 178"/>
                    <a:gd name="T79" fmla="*/ 108 h 390"/>
                    <a:gd name="T80" fmla="*/ 177 w 178"/>
                    <a:gd name="T81" fmla="*/ 92 h 390"/>
                    <a:gd name="T82" fmla="*/ 175 w 178"/>
                    <a:gd name="T83" fmla="*/ 77 h 390"/>
                    <a:gd name="T84" fmla="*/ 170 w 178"/>
                    <a:gd name="T85" fmla="*/ 64 h 390"/>
                    <a:gd name="T86" fmla="*/ 163 w 178"/>
                    <a:gd name="T87" fmla="*/ 52 h 390"/>
                    <a:gd name="T88" fmla="*/ 153 w 178"/>
                    <a:gd name="T89" fmla="*/ 42 h 390"/>
                    <a:gd name="T90" fmla="*/ 142 w 178"/>
                    <a:gd name="T91" fmla="*/ 34 h 390"/>
                    <a:gd name="T92" fmla="*/ 127 w 178"/>
                    <a:gd name="T93" fmla="*/ 28 h 390"/>
                    <a:gd name="T94" fmla="*/ 111 w 178"/>
                    <a:gd name="T95" fmla="*/ 22 h 390"/>
                    <a:gd name="T96" fmla="*/ 95 w 178"/>
                    <a:gd name="T97" fmla="*/ 17 h 390"/>
                    <a:gd name="T98" fmla="*/ 80 w 178"/>
                    <a:gd name="T99" fmla="*/ 12 h 390"/>
                    <a:gd name="T100" fmla="*/ 68 w 178"/>
                    <a:gd name="T101" fmla="*/ 8 h 390"/>
                    <a:gd name="T102" fmla="*/ 59 w 178"/>
                    <a:gd name="T103" fmla="*/ 6 h 390"/>
                    <a:gd name="T104" fmla="*/ 52 w 178"/>
                    <a:gd name="T105" fmla="*/ 3 h 390"/>
                    <a:gd name="T106" fmla="*/ 47 w 178"/>
                    <a:gd name="T107" fmla="*/ 1 h 390"/>
                    <a:gd name="T108" fmla="*/ 45 w 178"/>
                    <a:gd name="T109" fmla="*/ 0 h 39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78"/>
                    <a:gd name="T166" fmla="*/ 0 h 390"/>
                    <a:gd name="T167" fmla="*/ 178 w 178"/>
                    <a:gd name="T168" fmla="*/ 390 h 39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78" h="390">
                      <a:moveTo>
                        <a:pt x="177" y="389"/>
                      </a:moveTo>
                      <a:lnTo>
                        <a:pt x="176" y="388"/>
                      </a:lnTo>
                      <a:lnTo>
                        <a:pt x="175" y="387"/>
                      </a:lnTo>
                      <a:lnTo>
                        <a:pt x="172" y="384"/>
                      </a:lnTo>
                      <a:lnTo>
                        <a:pt x="169" y="381"/>
                      </a:lnTo>
                      <a:lnTo>
                        <a:pt x="165" y="377"/>
                      </a:lnTo>
                      <a:lnTo>
                        <a:pt x="161" y="372"/>
                      </a:lnTo>
                      <a:lnTo>
                        <a:pt x="155" y="367"/>
                      </a:lnTo>
                      <a:lnTo>
                        <a:pt x="149" y="362"/>
                      </a:lnTo>
                      <a:lnTo>
                        <a:pt x="142" y="355"/>
                      </a:lnTo>
                      <a:lnTo>
                        <a:pt x="134" y="348"/>
                      </a:lnTo>
                      <a:lnTo>
                        <a:pt x="123" y="341"/>
                      </a:lnTo>
                      <a:lnTo>
                        <a:pt x="111" y="332"/>
                      </a:lnTo>
                      <a:lnTo>
                        <a:pt x="98" y="323"/>
                      </a:lnTo>
                      <a:lnTo>
                        <a:pt x="83" y="313"/>
                      </a:lnTo>
                      <a:lnTo>
                        <a:pt x="67" y="302"/>
                      </a:lnTo>
                      <a:lnTo>
                        <a:pt x="50" y="292"/>
                      </a:lnTo>
                      <a:lnTo>
                        <a:pt x="36" y="281"/>
                      </a:lnTo>
                      <a:lnTo>
                        <a:pt x="24" y="270"/>
                      </a:lnTo>
                      <a:lnTo>
                        <a:pt x="14" y="259"/>
                      </a:lnTo>
                      <a:lnTo>
                        <a:pt x="7" y="248"/>
                      </a:lnTo>
                      <a:lnTo>
                        <a:pt x="2" y="238"/>
                      </a:lnTo>
                      <a:lnTo>
                        <a:pt x="0" y="227"/>
                      </a:lnTo>
                      <a:lnTo>
                        <a:pt x="0" y="216"/>
                      </a:lnTo>
                      <a:lnTo>
                        <a:pt x="0" y="205"/>
                      </a:lnTo>
                      <a:lnTo>
                        <a:pt x="3" y="196"/>
                      </a:lnTo>
                      <a:lnTo>
                        <a:pt x="9" y="188"/>
                      </a:lnTo>
                      <a:lnTo>
                        <a:pt x="19" y="182"/>
                      </a:lnTo>
                      <a:lnTo>
                        <a:pt x="31" y="177"/>
                      </a:lnTo>
                      <a:lnTo>
                        <a:pt x="47" y="174"/>
                      </a:lnTo>
                      <a:lnTo>
                        <a:pt x="66" y="173"/>
                      </a:lnTo>
                      <a:lnTo>
                        <a:pt x="88" y="173"/>
                      </a:lnTo>
                      <a:lnTo>
                        <a:pt x="110" y="173"/>
                      </a:lnTo>
                      <a:lnTo>
                        <a:pt x="129" y="170"/>
                      </a:lnTo>
                      <a:lnTo>
                        <a:pt x="145" y="166"/>
                      </a:lnTo>
                      <a:lnTo>
                        <a:pt x="158" y="159"/>
                      </a:lnTo>
                      <a:lnTo>
                        <a:pt x="167" y="150"/>
                      </a:lnTo>
                      <a:lnTo>
                        <a:pt x="174" y="138"/>
                      </a:lnTo>
                      <a:lnTo>
                        <a:pt x="177" y="124"/>
                      </a:lnTo>
                      <a:lnTo>
                        <a:pt x="177" y="108"/>
                      </a:lnTo>
                      <a:lnTo>
                        <a:pt x="177" y="92"/>
                      </a:lnTo>
                      <a:lnTo>
                        <a:pt x="175" y="77"/>
                      </a:lnTo>
                      <a:lnTo>
                        <a:pt x="170" y="64"/>
                      </a:lnTo>
                      <a:lnTo>
                        <a:pt x="163" y="52"/>
                      </a:lnTo>
                      <a:lnTo>
                        <a:pt x="153" y="42"/>
                      </a:lnTo>
                      <a:lnTo>
                        <a:pt x="142" y="34"/>
                      </a:lnTo>
                      <a:lnTo>
                        <a:pt x="127" y="28"/>
                      </a:lnTo>
                      <a:lnTo>
                        <a:pt x="111" y="22"/>
                      </a:lnTo>
                      <a:lnTo>
                        <a:pt x="95" y="17"/>
                      </a:lnTo>
                      <a:lnTo>
                        <a:pt x="80" y="12"/>
                      </a:lnTo>
                      <a:lnTo>
                        <a:pt x="68" y="8"/>
                      </a:lnTo>
                      <a:lnTo>
                        <a:pt x="59" y="6"/>
                      </a:lnTo>
                      <a:lnTo>
                        <a:pt x="52" y="3"/>
                      </a:lnTo>
                      <a:lnTo>
                        <a:pt x="47" y="1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73" name="Freeform 1235"/>
                <p:cNvSpPr>
                  <a:spLocks/>
                </p:cNvSpPr>
                <p:nvPr/>
              </p:nvSpPr>
              <p:spPr bwMode="auto">
                <a:xfrm>
                  <a:off x="1255" y="1649"/>
                  <a:ext cx="130" cy="118"/>
                </a:xfrm>
                <a:custGeom>
                  <a:avLst/>
                  <a:gdLst>
                    <a:gd name="T0" fmla="*/ 129 w 130"/>
                    <a:gd name="T1" fmla="*/ 0 h 118"/>
                    <a:gd name="T2" fmla="*/ 0 w 130"/>
                    <a:gd name="T3" fmla="*/ 24 h 118"/>
                    <a:gd name="T4" fmla="*/ 90 w 130"/>
                    <a:gd name="T5" fmla="*/ 117 h 118"/>
                    <a:gd name="T6" fmla="*/ 129 w 130"/>
                    <a:gd name="T7" fmla="*/ 0 h 1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0"/>
                    <a:gd name="T13" fmla="*/ 0 h 118"/>
                    <a:gd name="T14" fmla="*/ 130 w 130"/>
                    <a:gd name="T15" fmla="*/ 118 h 1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0" h="118">
                      <a:moveTo>
                        <a:pt x="129" y="0"/>
                      </a:moveTo>
                      <a:lnTo>
                        <a:pt x="0" y="24"/>
                      </a:lnTo>
                      <a:lnTo>
                        <a:pt x="90" y="117"/>
                      </a:lnTo>
                      <a:lnTo>
                        <a:pt x="129" y="0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63" name="Group 1236"/>
              <p:cNvGrpSpPr>
                <a:grpSpLocks/>
              </p:cNvGrpSpPr>
              <p:nvPr/>
            </p:nvGrpSpPr>
            <p:grpSpPr bwMode="auto">
              <a:xfrm>
                <a:off x="898" y="1585"/>
                <a:ext cx="368" cy="125"/>
                <a:chOff x="898" y="1585"/>
                <a:chExt cx="368" cy="125"/>
              </a:xfrm>
            </p:grpSpPr>
            <p:sp>
              <p:nvSpPr>
                <p:cNvPr id="870" name="Freeform 1237"/>
                <p:cNvSpPr>
                  <a:spLocks/>
                </p:cNvSpPr>
                <p:nvPr/>
              </p:nvSpPr>
              <p:spPr bwMode="auto">
                <a:xfrm>
                  <a:off x="955" y="1648"/>
                  <a:ext cx="311" cy="44"/>
                </a:xfrm>
                <a:custGeom>
                  <a:avLst/>
                  <a:gdLst>
                    <a:gd name="T0" fmla="*/ 310 w 311"/>
                    <a:gd name="T1" fmla="*/ 43 h 44"/>
                    <a:gd name="T2" fmla="*/ 307 w 311"/>
                    <a:gd name="T3" fmla="*/ 43 h 44"/>
                    <a:gd name="T4" fmla="*/ 303 w 311"/>
                    <a:gd name="T5" fmla="*/ 41 h 44"/>
                    <a:gd name="T6" fmla="*/ 296 w 311"/>
                    <a:gd name="T7" fmla="*/ 39 h 44"/>
                    <a:gd name="T8" fmla="*/ 286 w 311"/>
                    <a:gd name="T9" fmla="*/ 35 h 44"/>
                    <a:gd name="T10" fmla="*/ 274 w 311"/>
                    <a:gd name="T11" fmla="*/ 31 h 44"/>
                    <a:gd name="T12" fmla="*/ 260 w 311"/>
                    <a:gd name="T13" fmla="*/ 27 h 44"/>
                    <a:gd name="T14" fmla="*/ 244 w 311"/>
                    <a:gd name="T15" fmla="*/ 21 h 44"/>
                    <a:gd name="T16" fmla="*/ 227 w 311"/>
                    <a:gd name="T17" fmla="*/ 16 h 44"/>
                    <a:gd name="T18" fmla="*/ 210 w 311"/>
                    <a:gd name="T19" fmla="*/ 11 h 44"/>
                    <a:gd name="T20" fmla="*/ 191 w 311"/>
                    <a:gd name="T21" fmla="*/ 7 h 44"/>
                    <a:gd name="T22" fmla="*/ 173 w 311"/>
                    <a:gd name="T23" fmla="*/ 4 h 44"/>
                    <a:gd name="T24" fmla="*/ 153 w 311"/>
                    <a:gd name="T25" fmla="*/ 2 h 44"/>
                    <a:gd name="T26" fmla="*/ 132 w 311"/>
                    <a:gd name="T27" fmla="*/ 1 h 44"/>
                    <a:gd name="T28" fmla="*/ 111 w 311"/>
                    <a:gd name="T29" fmla="*/ 0 h 44"/>
                    <a:gd name="T30" fmla="*/ 89 w 311"/>
                    <a:gd name="T31" fmla="*/ 0 h 44"/>
                    <a:gd name="T32" fmla="*/ 67 w 311"/>
                    <a:gd name="T33" fmla="*/ 0 h 44"/>
                    <a:gd name="T34" fmla="*/ 48 w 311"/>
                    <a:gd name="T35" fmla="*/ 0 h 44"/>
                    <a:gd name="T36" fmla="*/ 32 w 311"/>
                    <a:gd name="T37" fmla="*/ 0 h 44"/>
                    <a:gd name="T38" fmla="*/ 19 w 311"/>
                    <a:gd name="T39" fmla="*/ 0 h 44"/>
                    <a:gd name="T40" fmla="*/ 10 w 311"/>
                    <a:gd name="T41" fmla="*/ 0 h 44"/>
                    <a:gd name="T42" fmla="*/ 3 w 311"/>
                    <a:gd name="T43" fmla="*/ 0 h 44"/>
                    <a:gd name="T44" fmla="*/ 0 w 311"/>
                    <a:gd name="T45" fmla="*/ 0 h 4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11"/>
                    <a:gd name="T70" fmla="*/ 0 h 44"/>
                    <a:gd name="T71" fmla="*/ 311 w 311"/>
                    <a:gd name="T72" fmla="*/ 44 h 4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11" h="44">
                      <a:moveTo>
                        <a:pt x="310" y="43"/>
                      </a:moveTo>
                      <a:lnTo>
                        <a:pt x="307" y="43"/>
                      </a:lnTo>
                      <a:lnTo>
                        <a:pt x="303" y="41"/>
                      </a:lnTo>
                      <a:lnTo>
                        <a:pt x="296" y="39"/>
                      </a:lnTo>
                      <a:lnTo>
                        <a:pt x="286" y="35"/>
                      </a:lnTo>
                      <a:lnTo>
                        <a:pt x="274" y="31"/>
                      </a:lnTo>
                      <a:lnTo>
                        <a:pt x="260" y="27"/>
                      </a:lnTo>
                      <a:lnTo>
                        <a:pt x="244" y="21"/>
                      </a:lnTo>
                      <a:lnTo>
                        <a:pt x="227" y="16"/>
                      </a:lnTo>
                      <a:lnTo>
                        <a:pt x="210" y="11"/>
                      </a:lnTo>
                      <a:lnTo>
                        <a:pt x="191" y="7"/>
                      </a:lnTo>
                      <a:lnTo>
                        <a:pt x="173" y="4"/>
                      </a:lnTo>
                      <a:lnTo>
                        <a:pt x="153" y="2"/>
                      </a:lnTo>
                      <a:lnTo>
                        <a:pt x="132" y="1"/>
                      </a:lnTo>
                      <a:lnTo>
                        <a:pt x="111" y="0"/>
                      </a:lnTo>
                      <a:lnTo>
                        <a:pt x="89" y="0"/>
                      </a:lnTo>
                      <a:lnTo>
                        <a:pt x="67" y="0"/>
                      </a:lnTo>
                      <a:lnTo>
                        <a:pt x="48" y="0"/>
                      </a:lnTo>
                      <a:lnTo>
                        <a:pt x="32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71" name="Freeform 1238"/>
                <p:cNvSpPr>
                  <a:spLocks/>
                </p:cNvSpPr>
                <p:nvPr/>
              </p:nvSpPr>
              <p:spPr bwMode="auto">
                <a:xfrm>
                  <a:off x="898" y="1585"/>
                  <a:ext cx="116" cy="125"/>
                </a:xfrm>
                <a:custGeom>
                  <a:avLst/>
                  <a:gdLst>
                    <a:gd name="T0" fmla="*/ 115 w 116"/>
                    <a:gd name="T1" fmla="*/ 0 h 125"/>
                    <a:gd name="T2" fmla="*/ 0 w 116"/>
                    <a:gd name="T3" fmla="*/ 62 h 125"/>
                    <a:gd name="T4" fmla="*/ 115 w 116"/>
                    <a:gd name="T5" fmla="*/ 124 h 125"/>
                    <a:gd name="T6" fmla="*/ 115 w 116"/>
                    <a:gd name="T7" fmla="*/ 0 h 1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6"/>
                    <a:gd name="T13" fmla="*/ 0 h 125"/>
                    <a:gd name="T14" fmla="*/ 116 w 116"/>
                    <a:gd name="T15" fmla="*/ 125 h 1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6" h="125">
                      <a:moveTo>
                        <a:pt x="115" y="0"/>
                      </a:moveTo>
                      <a:lnTo>
                        <a:pt x="0" y="62"/>
                      </a:lnTo>
                      <a:lnTo>
                        <a:pt x="115" y="124"/>
                      </a:lnTo>
                      <a:lnTo>
                        <a:pt x="115" y="0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864" name="Freeform 1239" descr="Wide upward diagonal"/>
              <p:cNvSpPr>
                <a:spLocks/>
              </p:cNvSpPr>
              <p:nvPr/>
            </p:nvSpPr>
            <p:spPr bwMode="auto">
              <a:xfrm>
                <a:off x="1177" y="1172"/>
                <a:ext cx="178" cy="174"/>
              </a:xfrm>
              <a:custGeom>
                <a:avLst/>
                <a:gdLst>
                  <a:gd name="T0" fmla="*/ 0 w 178"/>
                  <a:gd name="T1" fmla="*/ 86 h 174"/>
                  <a:gd name="T2" fmla="*/ 0 w 178"/>
                  <a:gd name="T3" fmla="*/ 0 h 174"/>
                  <a:gd name="T4" fmla="*/ 177 w 178"/>
                  <a:gd name="T5" fmla="*/ 0 h 174"/>
                  <a:gd name="T6" fmla="*/ 177 w 178"/>
                  <a:gd name="T7" fmla="*/ 173 h 174"/>
                  <a:gd name="T8" fmla="*/ 89 w 178"/>
                  <a:gd name="T9" fmla="*/ 173 h 174"/>
                  <a:gd name="T10" fmla="*/ 89 w 178"/>
                  <a:gd name="T11" fmla="*/ 86 h 174"/>
                  <a:gd name="T12" fmla="*/ 0 w 178"/>
                  <a:gd name="T13" fmla="*/ 86 h 174"/>
                  <a:gd name="T14" fmla="*/ 0 w 178"/>
                  <a:gd name="T15" fmla="*/ 86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8"/>
                  <a:gd name="T25" fmla="*/ 0 h 174"/>
                  <a:gd name="T26" fmla="*/ 178 w 17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8" h="174">
                    <a:moveTo>
                      <a:pt x="0" y="86"/>
                    </a:moveTo>
                    <a:lnTo>
                      <a:pt x="0" y="0"/>
                    </a:lnTo>
                    <a:lnTo>
                      <a:pt x="177" y="0"/>
                    </a:lnTo>
                    <a:lnTo>
                      <a:pt x="177" y="173"/>
                    </a:lnTo>
                    <a:lnTo>
                      <a:pt x="89" y="173"/>
                    </a:lnTo>
                    <a:lnTo>
                      <a:pt x="89" y="86"/>
                    </a:lnTo>
                    <a:lnTo>
                      <a:pt x="0" y="86"/>
                    </a:lnTo>
                  </a:path>
                </a:pathLst>
              </a:custGeom>
              <a:pattFill prst="wdUp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5" name="Freeform 1240"/>
              <p:cNvSpPr>
                <a:spLocks/>
              </p:cNvSpPr>
              <p:nvPr/>
            </p:nvSpPr>
            <p:spPr bwMode="auto">
              <a:xfrm>
                <a:off x="1264" y="1364"/>
                <a:ext cx="23" cy="6"/>
              </a:xfrm>
              <a:custGeom>
                <a:avLst/>
                <a:gdLst>
                  <a:gd name="T0" fmla="*/ 0 w 23"/>
                  <a:gd name="T1" fmla="*/ 0 h 6"/>
                  <a:gd name="T2" fmla="*/ 22 w 23"/>
                  <a:gd name="T3" fmla="*/ 0 h 6"/>
                  <a:gd name="T4" fmla="*/ 22 w 23"/>
                  <a:gd name="T5" fmla="*/ 5 h 6"/>
                  <a:gd name="T6" fmla="*/ 0 w 23"/>
                  <a:gd name="T7" fmla="*/ 5 h 6"/>
                  <a:gd name="T8" fmla="*/ 0 w 23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6"/>
                  <a:gd name="T17" fmla="*/ 23 w 2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6">
                    <a:moveTo>
                      <a:pt x="0" y="0"/>
                    </a:moveTo>
                    <a:lnTo>
                      <a:pt x="22" y="0"/>
                    </a:lnTo>
                    <a:lnTo>
                      <a:pt x="22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6" name="Freeform 1241"/>
              <p:cNvSpPr>
                <a:spLocks/>
              </p:cNvSpPr>
              <p:nvPr/>
            </p:nvSpPr>
            <p:spPr bwMode="auto">
              <a:xfrm>
                <a:off x="1283" y="1367"/>
                <a:ext cx="6" cy="73"/>
              </a:xfrm>
              <a:custGeom>
                <a:avLst/>
                <a:gdLst>
                  <a:gd name="T0" fmla="*/ 5 w 6"/>
                  <a:gd name="T1" fmla="*/ 0 h 73"/>
                  <a:gd name="T2" fmla="*/ 5 w 6"/>
                  <a:gd name="T3" fmla="*/ 72 h 73"/>
                  <a:gd name="T4" fmla="*/ 0 w 6"/>
                  <a:gd name="T5" fmla="*/ 72 h 73"/>
                  <a:gd name="T6" fmla="*/ 0 w 6"/>
                  <a:gd name="T7" fmla="*/ 0 h 73"/>
                  <a:gd name="T8" fmla="*/ 5 w 6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3"/>
                  <a:gd name="T17" fmla="*/ 6 w 6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3">
                    <a:moveTo>
                      <a:pt x="5" y="0"/>
                    </a:moveTo>
                    <a:lnTo>
                      <a:pt x="5" y="72"/>
                    </a:lnTo>
                    <a:lnTo>
                      <a:pt x="0" y="72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7" name="Freeform 1242"/>
              <p:cNvSpPr>
                <a:spLocks/>
              </p:cNvSpPr>
              <p:nvPr/>
            </p:nvSpPr>
            <p:spPr bwMode="auto">
              <a:xfrm>
                <a:off x="1286" y="1436"/>
                <a:ext cx="41" cy="6"/>
              </a:xfrm>
              <a:custGeom>
                <a:avLst/>
                <a:gdLst>
                  <a:gd name="T0" fmla="*/ 0 w 41"/>
                  <a:gd name="T1" fmla="*/ 0 h 6"/>
                  <a:gd name="T2" fmla="*/ 40 w 41"/>
                  <a:gd name="T3" fmla="*/ 0 h 6"/>
                  <a:gd name="T4" fmla="*/ 40 w 41"/>
                  <a:gd name="T5" fmla="*/ 5 h 6"/>
                  <a:gd name="T6" fmla="*/ 0 w 41"/>
                  <a:gd name="T7" fmla="*/ 5 h 6"/>
                  <a:gd name="T8" fmla="*/ 0 w 41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"/>
                  <a:gd name="T17" fmla="*/ 41 w 41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">
                    <a:moveTo>
                      <a:pt x="0" y="0"/>
                    </a:moveTo>
                    <a:lnTo>
                      <a:pt x="40" y="0"/>
                    </a:lnTo>
                    <a:lnTo>
                      <a:pt x="40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8" name="Freeform 1243"/>
              <p:cNvSpPr>
                <a:spLocks/>
              </p:cNvSpPr>
              <p:nvPr/>
            </p:nvSpPr>
            <p:spPr bwMode="auto">
              <a:xfrm>
                <a:off x="1323" y="1367"/>
                <a:ext cx="6" cy="73"/>
              </a:xfrm>
              <a:custGeom>
                <a:avLst/>
                <a:gdLst>
                  <a:gd name="T0" fmla="*/ 0 w 6"/>
                  <a:gd name="T1" fmla="*/ 72 h 73"/>
                  <a:gd name="T2" fmla="*/ 0 w 6"/>
                  <a:gd name="T3" fmla="*/ 0 h 73"/>
                  <a:gd name="T4" fmla="*/ 5 w 6"/>
                  <a:gd name="T5" fmla="*/ 0 h 73"/>
                  <a:gd name="T6" fmla="*/ 5 w 6"/>
                  <a:gd name="T7" fmla="*/ 72 h 73"/>
                  <a:gd name="T8" fmla="*/ 0 w 6"/>
                  <a:gd name="T9" fmla="*/ 72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3"/>
                  <a:gd name="T17" fmla="*/ 6 w 6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3">
                    <a:moveTo>
                      <a:pt x="0" y="72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72"/>
                    </a:lnTo>
                    <a:lnTo>
                      <a:pt x="0" y="72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9" name="Freeform 1244"/>
              <p:cNvSpPr>
                <a:spLocks/>
              </p:cNvSpPr>
              <p:nvPr/>
            </p:nvSpPr>
            <p:spPr bwMode="auto">
              <a:xfrm>
                <a:off x="1326" y="1364"/>
                <a:ext cx="34" cy="6"/>
              </a:xfrm>
              <a:custGeom>
                <a:avLst/>
                <a:gdLst>
                  <a:gd name="T0" fmla="*/ 0 w 34"/>
                  <a:gd name="T1" fmla="*/ 0 h 6"/>
                  <a:gd name="T2" fmla="*/ 33 w 34"/>
                  <a:gd name="T3" fmla="*/ 0 h 6"/>
                  <a:gd name="T4" fmla="*/ 33 w 34"/>
                  <a:gd name="T5" fmla="*/ 5 h 6"/>
                  <a:gd name="T6" fmla="*/ 0 w 34"/>
                  <a:gd name="T7" fmla="*/ 5 h 6"/>
                  <a:gd name="T8" fmla="*/ 0 w 3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6"/>
                  <a:gd name="T17" fmla="*/ 34 w 3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6">
                    <a:moveTo>
                      <a:pt x="0" y="0"/>
                    </a:moveTo>
                    <a:lnTo>
                      <a:pt x="33" y="0"/>
                    </a:lnTo>
                    <a:lnTo>
                      <a:pt x="33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69" name="Group 1245"/>
            <p:cNvGrpSpPr>
              <a:grpSpLocks/>
            </p:cNvGrpSpPr>
            <p:nvPr/>
          </p:nvGrpSpPr>
          <p:grpSpPr bwMode="auto">
            <a:xfrm>
              <a:off x="1624" y="1173"/>
              <a:ext cx="724" cy="2723"/>
              <a:chOff x="1624" y="1173"/>
              <a:chExt cx="724" cy="2723"/>
            </a:xfrm>
          </p:grpSpPr>
          <p:sp>
            <p:nvSpPr>
              <p:cNvPr id="770" name="Freeform 1246" descr="Wide downward diagonal"/>
              <p:cNvSpPr>
                <a:spLocks/>
              </p:cNvSpPr>
              <p:nvPr/>
            </p:nvSpPr>
            <p:spPr bwMode="auto">
              <a:xfrm>
                <a:off x="1890" y="3549"/>
                <a:ext cx="312" cy="260"/>
              </a:xfrm>
              <a:custGeom>
                <a:avLst/>
                <a:gdLst>
                  <a:gd name="T0" fmla="*/ 133 w 312"/>
                  <a:gd name="T1" fmla="*/ 0 h 260"/>
                  <a:gd name="T2" fmla="*/ 44 w 312"/>
                  <a:gd name="T3" fmla="*/ 0 h 260"/>
                  <a:gd name="T4" fmla="*/ 0 w 312"/>
                  <a:gd name="T5" fmla="*/ 43 h 260"/>
                  <a:gd name="T6" fmla="*/ 0 w 312"/>
                  <a:gd name="T7" fmla="*/ 259 h 260"/>
                  <a:gd name="T8" fmla="*/ 133 w 312"/>
                  <a:gd name="T9" fmla="*/ 259 h 260"/>
                  <a:gd name="T10" fmla="*/ 133 w 312"/>
                  <a:gd name="T11" fmla="*/ 216 h 260"/>
                  <a:gd name="T12" fmla="*/ 266 w 312"/>
                  <a:gd name="T13" fmla="*/ 216 h 260"/>
                  <a:gd name="T14" fmla="*/ 266 w 312"/>
                  <a:gd name="T15" fmla="*/ 259 h 260"/>
                  <a:gd name="T16" fmla="*/ 311 w 312"/>
                  <a:gd name="T17" fmla="*/ 259 h 260"/>
                  <a:gd name="T18" fmla="*/ 311 w 312"/>
                  <a:gd name="T19" fmla="*/ 43 h 260"/>
                  <a:gd name="T20" fmla="*/ 266 w 312"/>
                  <a:gd name="T21" fmla="*/ 43 h 260"/>
                  <a:gd name="T22" fmla="*/ 266 w 312"/>
                  <a:gd name="T23" fmla="*/ 86 h 260"/>
                  <a:gd name="T24" fmla="*/ 133 w 312"/>
                  <a:gd name="T25" fmla="*/ 86 h 260"/>
                  <a:gd name="T26" fmla="*/ 133 w 312"/>
                  <a:gd name="T27" fmla="*/ 0 h 260"/>
                  <a:gd name="T28" fmla="*/ 133 w 312"/>
                  <a:gd name="T29" fmla="*/ 0 h 2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2"/>
                  <a:gd name="T46" fmla="*/ 0 h 260"/>
                  <a:gd name="T47" fmla="*/ 312 w 312"/>
                  <a:gd name="T48" fmla="*/ 260 h 2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2" h="260">
                    <a:moveTo>
                      <a:pt x="133" y="0"/>
                    </a:moveTo>
                    <a:lnTo>
                      <a:pt x="44" y="0"/>
                    </a:lnTo>
                    <a:lnTo>
                      <a:pt x="0" y="43"/>
                    </a:lnTo>
                    <a:lnTo>
                      <a:pt x="0" y="259"/>
                    </a:lnTo>
                    <a:lnTo>
                      <a:pt x="133" y="259"/>
                    </a:lnTo>
                    <a:lnTo>
                      <a:pt x="133" y="216"/>
                    </a:lnTo>
                    <a:lnTo>
                      <a:pt x="266" y="216"/>
                    </a:lnTo>
                    <a:lnTo>
                      <a:pt x="266" y="259"/>
                    </a:lnTo>
                    <a:lnTo>
                      <a:pt x="311" y="259"/>
                    </a:lnTo>
                    <a:lnTo>
                      <a:pt x="311" y="43"/>
                    </a:lnTo>
                    <a:lnTo>
                      <a:pt x="266" y="43"/>
                    </a:lnTo>
                    <a:lnTo>
                      <a:pt x="266" y="86"/>
                    </a:lnTo>
                    <a:lnTo>
                      <a:pt x="133" y="86"/>
                    </a:lnTo>
                    <a:lnTo>
                      <a:pt x="133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1" name="Freeform 1247" descr="Wide upward diagonal"/>
              <p:cNvSpPr>
                <a:spLocks/>
              </p:cNvSpPr>
              <p:nvPr/>
            </p:nvSpPr>
            <p:spPr bwMode="auto">
              <a:xfrm>
                <a:off x="1890" y="1259"/>
                <a:ext cx="312" cy="2334"/>
              </a:xfrm>
              <a:custGeom>
                <a:avLst/>
                <a:gdLst>
                  <a:gd name="T0" fmla="*/ 311 w 312"/>
                  <a:gd name="T1" fmla="*/ 2333 h 2334"/>
                  <a:gd name="T2" fmla="*/ 133 w 312"/>
                  <a:gd name="T3" fmla="*/ 2333 h 2334"/>
                  <a:gd name="T4" fmla="*/ 133 w 312"/>
                  <a:gd name="T5" fmla="*/ 1988 h 2334"/>
                  <a:gd name="T6" fmla="*/ 0 w 312"/>
                  <a:gd name="T7" fmla="*/ 1988 h 2334"/>
                  <a:gd name="T8" fmla="*/ 0 w 312"/>
                  <a:gd name="T9" fmla="*/ 1858 h 2334"/>
                  <a:gd name="T10" fmla="*/ 133 w 312"/>
                  <a:gd name="T11" fmla="*/ 1858 h 2334"/>
                  <a:gd name="T12" fmla="*/ 133 w 312"/>
                  <a:gd name="T13" fmla="*/ 1512 h 2334"/>
                  <a:gd name="T14" fmla="*/ 0 w 312"/>
                  <a:gd name="T15" fmla="*/ 1512 h 2334"/>
                  <a:gd name="T16" fmla="*/ 0 w 312"/>
                  <a:gd name="T17" fmla="*/ 1383 h 2334"/>
                  <a:gd name="T18" fmla="*/ 133 w 312"/>
                  <a:gd name="T19" fmla="*/ 1383 h 2334"/>
                  <a:gd name="T20" fmla="*/ 133 w 312"/>
                  <a:gd name="T21" fmla="*/ 1037 h 2334"/>
                  <a:gd name="T22" fmla="*/ 0 w 312"/>
                  <a:gd name="T23" fmla="*/ 1037 h 2334"/>
                  <a:gd name="T24" fmla="*/ 0 w 312"/>
                  <a:gd name="T25" fmla="*/ 908 h 2334"/>
                  <a:gd name="T26" fmla="*/ 133 w 312"/>
                  <a:gd name="T27" fmla="*/ 908 h 2334"/>
                  <a:gd name="T28" fmla="*/ 133 w 312"/>
                  <a:gd name="T29" fmla="*/ 562 h 2334"/>
                  <a:gd name="T30" fmla="*/ 0 w 312"/>
                  <a:gd name="T31" fmla="*/ 562 h 2334"/>
                  <a:gd name="T32" fmla="*/ 0 w 312"/>
                  <a:gd name="T33" fmla="*/ 216 h 2334"/>
                  <a:gd name="T34" fmla="*/ 89 w 312"/>
                  <a:gd name="T35" fmla="*/ 216 h 2334"/>
                  <a:gd name="T36" fmla="*/ 89 w 312"/>
                  <a:gd name="T37" fmla="*/ 44 h 2334"/>
                  <a:gd name="T38" fmla="*/ 133 w 312"/>
                  <a:gd name="T39" fmla="*/ 0 h 2334"/>
                  <a:gd name="T40" fmla="*/ 311 w 312"/>
                  <a:gd name="T41" fmla="*/ 0 h 2334"/>
                  <a:gd name="T42" fmla="*/ 311 w 312"/>
                  <a:gd name="T43" fmla="*/ 2333 h 2334"/>
                  <a:gd name="T44" fmla="*/ 311 w 312"/>
                  <a:gd name="T45" fmla="*/ 2333 h 233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12"/>
                  <a:gd name="T70" fmla="*/ 0 h 2334"/>
                  <a:gd name="T71" fmla="*/ 312 w 312"/>
                  <a:gd name="T72" fmla="*/ 2334 h 233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12" h="2334">
                    <a:moveTo>
                      <a:pt x="311" y="2333"/>
                    </a:moveTo>
                    <a:lnTo>
                      <a:pt x="133" y="2333"/>
                    </a:lnTo>
                    <a:lnTo>
                      <a:pt x="133" y="1988"/>
                    </a:lnTo>
                    <a:lnTo>
                      <a:pt x="0" y="1988"/>
                    </a:lnTo>
                    <a:lnTo>
                      <a:pt x="0" y="1858"/>
                    </a:lnTo>
                    <a:lnTo>
                      <a:pt x="133" y="1858"/>
                    </a:lnTo>
                    <a:lnTo>
                      <a:pt x="133" y="1512"/>
                    </a:lnTo>
                    <a:lnTo>
                      <a:pt x="0" y="1512"/>
                    </a:lnTo>
                    <a:lnTo>
                      <a:pt x="0" y="1383"/>
                    </a:lnTo>
                    <a:lnTo>
                      <a:pt x="133" y="1383"/>
                    </a:lnTo>
                    <a:lnTo>
                      <a:pt x="133" y="1037"/>
                    </a:lnTo>
                    <a:lnTo>
                      <a:pt x="0" y="1037"/>
                    </a:lnTo>
                    <a:lnTo>
                      <a:pt x="0" y="908"/>
                    </a:lnTo>
                    <a:lnTo>
                      <a:pt x="133" y="908"/>
                    </a:lnTo>
                    <a:lnTo>
                      <a:pt x="133" y="562"/>
                    </a:lnTo>
                    <a:lnTo>
                      <a:pt x="0" y="562"/>
                    </a:lnTo>
                    <a:lnTo>
                      <a:pt x="0" y="216"/>
                    </a:lnTo>
                    <a:lnTo>
                      <a:pt x="89" y="216"/>
                    </a:lnTo>
                    <a:lnTo>
                      <a:pt x="89" y="44"/>
                    </a:lnTo>
                    <a:lnTo>
                      <a:pt x="133" y="0"/>
                    </a:lnTo>
                    <a:lnTo>
                      <a:pt x="311" y="0"/>
                    </a:lnTo>
                    <a:lnTo>
                      <a:pt x="311" y="2333"/>
                    </a:lnTo>
                  </a:path>
                </a:pathLst>
              </a:custGeom>
              <a:pattFill prst="wdUp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2" name="Freeform 1248" descr="Wide downward diagonal"/>
              <p:cNvSpPr>
                <a:spLocks/>
              </p:cNvSpPr>
              <p:nvPr/>
            </p:nvSpPr>
            <p:spPr bwMode="auto">
              <a:xfrm>
                <a:off x="1888" y="1216"/>
                <a:ext cx="6" cy="433"/>
              </a:xfrm>
              <a:custGeom>
                <a:avLst/>
                <a:gdLst>
                  <a:gd name="T0" fmla="*/ 5 w 6"/>
                  <a:gd name="T1" fmla="*/ 0 h 433"/>
                  <a:gd name="T2" fmla="*/ 5 w 6"/>
                  <a:gd name="T3" fmla="*/ 432 h 433"/>
                  <a:gd name="T4" fmla="*/ 0 w 6"/>
                  <a:gd name="T5" fmla="*/ 432 h 433"/>
                  <a:gd name="T6" fmla="*/ 0 w 6"/>
                  <a:gd name="T7" fmla="*/ 0 h 433"/>
                  <a:gd name="T8" fmla="*/ 5 w 6"/>
                  <a:gd name="T9" fmla="*/ 0 h 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33"/>
                  <a:gd name="T17" fmla="*/ 6 w 6"/>
                  <a:gd name="T18" fmla="*/ 433 h 4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33">
                    <a:moveTo>
                      <a:pt x="5" y="0"/>
                    </a:moveTo>
                    <a:lnTo>
                      <a:pt x="5" y="432"/>
                    </a:lnTo>
                    <a:lnTo>
                      <a:pt x="0" y="432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3" name="Freeform 1249" descr="Wide downward diagonal"/>
              <p:cNvSpPr>
                <a:spLocks/>
              </p:cNvSpPr>
              <p:nvPr/>
            </p:nvSpPr>
            <p:spPr bwMode="auto">
              <a:xfrm>
                <a:off x="1669" y="1645"/>
                <a:ext cx="222" cy="7"/>
              </a:xfrm>
              <a:custGeom>
                <a:avLst/>
                <a:gdLst>
                  <a:gd name="T0" fmla="*/ 221 w 222"/>
                  <a:gd name="T1" fmla="*/ 6 h 7"/>
                  <a:gd name="T2" fmla="*/ 0 w 222"/>
                  <a:gd name="T3" fmla="*/ 6 h 7"/>
                  <a:gd name="T4" fmla="*/ 0 w 222"/>
                  <a:gd name="T5" fmla="*/ 0 h 7"/>
                  <a:gd name="T6" fmla="*/ 221 w 222"/>
                  <a:gd name="T7" fmla="*/ 0 h 7"/>
                  <a:gd name="T8" fmla="*/ 221 w 222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7"/>
                  <a:gd name="T17" fmla="*/ 222 w 22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7">
                    <a:moveTo>
                      <a:pt x="221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221" y="0"/>
                    </a:lnTo>
                    <a:lnTo>
                      <a:pt x="221" y="6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4" name="Freeform 1250" descr="Wide downward diagonal"/>
              <p:cNvSpPr>
                <a:spLocks/>
              </p:cNvSpPr>
              <p:nvPr/>
            </p:nvSpPr>
            <p:spPr bwMode="auto">
              <a:xfrm>
                <a:off x="1755" y="1648"/>
                <a:ext cx="6" cy="260"/>
              </a:xfrm>
              <a:custGeom>
                <a:avLst/>
                <a:gdLst>
                  <a:gd name="T0" fmla="*/ 5 w 6"/>
                  <a:gd name="T1" fmla="*/ 0 h 260"/>
                  <a:gd name="T2" fmla="*/ 5 w 6"/>
                  <a:gd name="T3" fmla="*/ 259 h 260"/>
                  <a:gd name="T4" fmla="*/ 0 w 6"/>
                  <a:gd name="T5" fmla="*/ 259 h 260"/>
                  <a:gd name="T6" fmla="*/ 0 w 6"/>
                  <a:gd name="T7" fmla="*/ 0 h 260"/>
                  <a:gd name="T8" fmla="*/ 5 w 6"/>
                  <a:gd name="T9" fmla="*/ 0 h 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260"/>
                  <a:gd name="T17" fmla="*/ 6 w 6"/>
                  <a:gd name="T18" fmla="*/ 260 h 2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260">
                    <a:moveTo>
                      <a:pt x="5" y="0"/>
                    </a:moveTo>
                    <a:lnTo>
                      <a:pt x="5" y="259"/>
                    </a:lnTo>
                    <a:lnTo>
                      <a:pt x="0" y="259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5" name="Freeform 1251" descr="Wide downward diagonal"/>
              <p:cNvSpPr>
                <a:spLocks/>
              </p:cNvSpPr>
              <p:nvPr/>
            </p:nvSpPr>
            <p:spPr bwMode="auto">
              <a:xfrm>
                <a:off x="1669" y="1905"/>
                <a:ext cx="222" cy="6"/>
              </a:xfrm>
              <a:custGeom>
                <a:avLst/>
                <a:gdLst>
                  <a:gd name="T0" fmla="*/ 221 w 222"/>
                  <a:gd name="T1" fmla="*/ 5 h 6"/>
                  <a:gd name="T2" fmla="*/ 0 w 222"/>
                  <a:gd name="T3" fmla="*/ 5 h 6"/>
                  <a:gd name="T4" fmla="*/ 0 w 222"/>
                  <a:gd name="T5" fmla="*/ 0 h 6"/>
                  <a:gd name="T6" fmla="*/ 221 w 222"/>
                  <a:gd name="T7" fmla="*/ 0 h 6"/>
                  <a:gd name="T8" fmla="*/ 221 w 222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6"/>
                  <a:gd name="T17" fmla="*/ 222 w 222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6">
                    <a:moveTo>
                      <a:pt x="221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221" y="0"/>
                    </a:lnTo>
                    <a:lnTo>
                      <a:pt x="221" y="5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6" name="Freeform 1252" descr="Wide downward diagonal"/>
              <p:cNvSpPr>
                <a:spLocks/>
              </p:cNvSpPr>
              <p:nvPr/>
            </p:nvSpPr>
            <p:spPr bwMode="auto">
              <a:xfrm>
                <a:off x="1888" y="1907"/>
                <a:ext cx="6" cy="45"/>
              </a:xfrm>
              <a:custGeom>
                <a:avLst/>
                <a:gdLst>
                  <a:gd name="T0" fmla="*/ 5 w 6"/>
                  <a:gd name="T1" fmla="*/ 0 h 45"/>
                  <a:gd name="T2" fmla="*/ 5 w 6"/>
                  <a:gd name="T3" fmla="*/ 44 h 45"/>
                  <a:gd name="T4" fmla="*/ 0 w 6"/>
                  <a:gd name="T5" fmla="*/ 44 h 45"/>
                  <a:gd name="T6" fmla="*/ 0 w 6"/>
                  <a:gd name="T7" fmla="*/ 0 h 45"/>
                  <a:gd name="T8" fmla="*/ 5 w 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5"/>
                  <a:gd name="T17" fmla="*/ 6 w 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5">
                    <a:moveTo>
                      <a:pt x="5" y="0"/>
                    </a:moveTo>
                    <a:lnTo>
                      <a:pt x="5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7" name="Freeform 1253" descr="Wide downward diagonal"/>
              <p:cNvSpPr>
                <a:spLocks/>
              </p:cNvSpPr>
              <p:nvPr/>
            </p:nvSpPr>
            <p:spPr bwMode="auto">
              <a:xfrm>
                <a:off x="1888" y="2383"/>
                <a:ext cx="6" cy="476"/>
              </a:xfrm>
              <a:custGeom>
                <a:avLst/>
                <a:gdLst>
                  <a:gd name="T0" fmla="*/ 5 w 6"/>
                  <a:gd name="T1" fmla="*/ 0 h 476"/>
                  <a:gd name="T2" fmla="*/ 5 w 6"/>
                  <a:gd name="T3" fmla="*/ 475 h 476"/>
                  <a:gd name="T4" fmla="*/ 0 w 6"/>
                  <a:gd name="T5" fmla="*/ 475 h 476"/>
                  <a:gd name="T6" fmla="*/ 0 w 6"/>
                  <a:gd name="T7" fmla="*/ 0 h 476"/>
                  <a:gd name="T8" fmla="*/ 5 w 6"/>
                  <a:gd name="T9" fmla="*/ 0 h 4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76"/>
                  <a:gd name="T17" fmla="*/ 6 w 6"/>
                  <a:gd name="T18" fmla="*/ 476 h 4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76">
                    <a:moveTo>
                      <a:pt x="5" y="0"/>
                    </a:moveTo>
                    <a:lnTo>
                      <a:pt x="5" y="475"/>
                    </a:lnTo>
                    <a:lnTo>
                      <a:pt x="0" y="475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8" name="Freeform 1254" descr="Wide downward diagonal"/>
              <p:cNvSpPr>
                <a:spLocks/>
              </p:cNvSpPr>
              <p:nvPr/>
            </p:nvSpPr>
            <p:spPr bwMode="auto">
              <a:xfrm>
                <a:off x="1713" y="3330"/>
                <a:ext cx="178" cy="6"/>
              </a:xfrm>
              <a:custGeom>
                <a:avLst/>
                <a:gdLst>
                  <a:gd name="T0" fmla="*/ 0 w 178"/>
                  <a:gd name="T1" fmla="*/ 0 h 6"/>
                  <a:gd name="T2" fmla="*/ 177 w 178"/>
                  <a:gd name="T3" fmla="*/ 0 h 6"/>
                  <a:gd name="T4" fmla="*/ 177 w 178"/>
                  <a:gd name="T5" fmla="*/ 5 h 6"/>
                  <a:gd name="T6" fmla="*/ 0 w 178"/>
                  <a:gd name="T7" fmla="*/ 5 h 6"/>
                  <a:gd name="T8" fmla="*/ 0 w 178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6"/>
                  <a:gd name="T17" fmla="*/ 178 w 17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6">
                    <a:moveTo>
                      <a:pt x="0" y="0"/>
                    </a:moveTo>
                    <a:lnTo>
                      <a:pt x="177" y="0"/>
                    </a:lnTo>
                    <a:lnTo>
                      <a:pt x="177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9" name="Freeform 1255" descr="Wide downward diagonal"/>
              <p:cNvSpPr>
                <a:spLocks/>
              </p:cNvSpPr>
              <p:nvPr/>
            </p:nvSpPr>
            <p:spPr bwMode="auto">
              <a:xfrm>
                <a:off x="1888" y="3333"/>
                <a:ext cx="6" cy="87"/>
              </a:xfrm>
              <a:custGeom>
                <a:avLst/>
                <a:gdLst>
                  <a:gd name="T0" fmla="*/ 5 w 6"/>
                  <a:gd name="T1" fmla="*/ 0 h 87"/>
                  <a:gd name="T2" fmla="*/ 5 w 6"/>
                  <a:gd name="T3" fmla="*/ 86 h 87"/>
                  <a:gd name="T4" fmla="*/ 0 w 6"/>
                  <a:gd name="T5" fmla="*/ 86 h 87"/>
                  <a:gd name="T6" fmla="*/ 0 w 6"/>
                  <a:gd name="T7" fmla="*/ 0 h 87"/>
                  <a:gd name="T8" fmla="*/ 5 w 6"/>
                  <a:gd name="T9" fmla="*/ 0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7"/>
                  <a:gd name="T17" fmla="*/ 6 w 6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7">
                    <a:moveTo>
                      <a:pt x="5" y="0"/>
                    </a:moveTo>
                    <a:lnTo>
                      <a:pt x="5" y="86"/>
                    </a:lnTo>
                    <a:lnTo>
                      <a:pt x="0" y="86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0" name="Freeform 1256" descr="Wide downward diagonal"/>
              <p:cNvSpPr>
                <a:spLocks/>
              </p:cNvSpPr>
              <p:nvPr/>
            </p:nvSpPr>
            <p:spPr bwMode="auto">
              <a:xfrm>
                <a:off x="1624" y="3417"/>
                <a:ext cx="267" cy="6"/>
              </a:xfrm>
              <a:custGeom>
                <a:avLst/>
                <a:gdLst>
                  <a:gd name="T0" fmla="*/ 266 w 267"/>
                  <a:gd name="T1" fmla="*/ 5 h 6"/>
                  <a:gd name="T2" fmla="*/ 0 w 267"/>
                  <a:gd name="T3" fmla="*/ 5 h 6"/>
                  <a:gd name="T4" fmla="*/ 0 w 267"/>
                  <a:gd name="T5" fmla="*/ 0 h 6"/>
                  <a:gd name="T6" fmla="*/ 266 w 267"/>
                  <a:gd name="T7" fmla="*/ 0 h 6"/>
                  <a:gd name="T8" fmla="*/ 266 w 267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7"/>
                  <a:gd name="T16" fmla="*/ 0 h 6"/>
                  <a:gd name="T17" fmla="*/ 267 w 26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7" h="6">
                    <a:moveTo>
                      <a:pt x="26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266" y="0"/>
                    </a:lnTo>
                    <a:lnTo>
                      <a:pt x="266" y="5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1" name="Freeform 1257" descr="Wide downward diagonal"/>
              <p:cNvSpPr>
                <a:spLocks/>
              </p:cNvSpPr>
              <p:nvPr/>
            </p:nvSpPr>
            <p:spPr bwMode="auto">
              <a:xfrm>
                <a:off x="1800" y="3418"/>
                <a:ext cx="93" cy="90"/>
              </a:xfrm>
              <a:custGeom>
                <a:avLst/>
                <a:gdLst>
                  <a:gd name="T0" fmla="*/ 92 w 93"/>
                  <a:gd name="T1" fmla="*/ 3 h 90"/>
                  <a:gd name="T2" fmla="*/ 4 w 93"/>
                  <a:gd name="T3" fmla="*/ 89 h 90"/>
                  <a:gd name="T4" fmla="*/ 0 w 93"/>
                  <a:gd name="T5" fmla="*/ 86 h 90"/>
                  <a:gd name="T6" fmla="*/ 88 w 93"/>
                  <a:gd name="T7" fmla="*/ 0 h 90"/>
                  <a:gd name="T8" fmla="*/ 92 w 93"/>
                  <a:gd name="T9" fmla="*/ 3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90"/>
                  <a:gd name="T17" fmla="*/ 93 w 93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90">
                    <a:moveTo>
                      <a:pt x="92" y="3"/>
                    </a:moveTo>
                    <a:lnTo>
                      <a:pt x="4" y="89"/>
                    </a:lnTo>
                    <a:lnTo>
                      <a:pt x="0" y="86"/>
                    </a:lnTo>
                    <a:lnTo>
                      <a:pt x="88" y="0"/>
                    </a:lnTo>
                    <a:lnTo>
                      <a:pt x="92" y="3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2" name="Freeform 1258" descr="Wide downward diagonal"/>
              <p:cNvSpPr>
                <a:spLocks/>
              </p:cNvSpPr>
              <p:nvPr/>
            </p:nvSpPr>
            <p:spPr bwMode="auto">
              <a:xfrm>
                <a:off x="1624" y="3503"/>
                <a:ext cx="179" cy="7"/>
              </a:xfrm>
              <a:custGeom>
                <a:avLst/>
                <a:gdLst>
                  <a:gd name="T0" fmla="*/ 178 w 179"/>
                  <a:gd name="T1" fmla="*/ 6 h 7"/>
                  <a:gd name="T2" fmla="*/ 0 w 179"/>
                  <a:gd name="T3" fmla="*/ 6 h 7"/>
                  <a:gd name="T4" fmla="*/ 0 w 179"/>
                  <a:gd name="T5" fmla="*/ 0 h 7"/>
                  <a:gd name="T6" fmla="*/ 178 w 179"/>
                  <a:gd name="T7" fmla="*/ 0 h 7"/>
                  <a:gd name="T8" fmla="*/ 178 w 179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9"/>
                  <a:gd name="T16" fmla="*/ 0 h 7"/>
                  <a:gd name="T17" fmla="*/ 179 w 17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9" h="7">
                    <a:moveTo>
                      <a:pt x="178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178" y="0"/>
                    </a:lnTo>
                    <a:lnTo>
                      <a:pt x="178" y="6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3" name="Freeform 1259" descr="Wide downward diagonal"/>
              <p:cNvSpPr>
                <a:spLocks/>
              </p:cNvSpPr>
              <p:nvPr/>
            </p:nvSpPr>
            <p:spPr bwMode="auto">
              <a:xfrm>
                <a:off x="1624" y="2855"/>
                <a:ext cx="179" cy="7"/>
              </a:xfrm>
              <a:custGeom>
                <a:avLst/>
                <a:gdLst>
                  <a:gd name="T0" fmla="*/ 178 w 179"/>
                  <a:gd name="T1" fmla="*/ 6 h 7"/>
                  <a:gd name="T2" fmla="*/ 0 w 179"/>
                  <a:gd name="T3" fmla="*/ 6 h 7"/>
                  <a:gd name="T4" fmla="*/ 0 w 179"/>
                  <a:gd name="T5" fmla="*/ 0 h 7"/>
                  <a:gd name="T6" fmla="*/ 178 w 179"/>
                  <a:gd name="T7" fmla="*/ 0 h 7"/>
                  <a:gd name="T8" fmla="*/ 178 w 179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9"/>
                  <a:gd name="T16" fmla="*/ 0 h 7"/>
                  <a:gd name="T17" fmla="*/ 179 w 17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9" h="7">
                    <a:moveTo>
                      <a:pt x="178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178" y="0"/>
                    </a:lnTo>
                    <a:lnTo>
                      <a:pt x="178" y="6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4" name="Freeform 1260" descr="Wide downward diagonal"/>
              <p:cNvSpPr>
                <a:spLocks/>
              </p:cNvSpPr>
              <p:nvPr/>
            </p:nvSpPr>
            <p:spPr bwMode="auto">
              <a:xfrm>
                <a:off x="1799" y="2599"/>
                <a:ext cx="6" cy="260"/>
              </a:xfrm>
              <a:custGeom>
                <a:avLst/>
                <a:gdLst>
                  <a:gd name="T0" fmla="*/ 0 w 6"/>
                  <a:gd name="T1" fmla="*/ 259 h 260"/>
                  <a:gd name="T2" fmla="*/ 0 w 6"/>
                  <a:gd name="T3" fmla="*/ 0 h 260"/>
                  <a:gd name="T4" fmla="*/ 5 w 6"/>
                  <a:gd name="T5" fmla="*/ 0 h 260"/>
                  <a:gd name="T6" fmla="*/ 5 w 6"/>
                  <a:gd name="T7" fmla="*/ 259 h 260"/>
                  <a:gd name="T8" fmla="*/ 0 w 6"/>
                  <a:gd name="T9" fmla="*/ 259 h 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260"/>
                  <a:gd name="T17" fmla="*/ 6 w 6"/>
                  <a:gd name="T18" fmla="*/ 260 h 2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260">
                    <a:moveTo>
                      <a:pt x="0" y="25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259"/>
                    </a:lnTo>
                    <a:lnTo>
                      <a:pt x="0" y="259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5" name="Freeform 1261" descr="Wide downward diagonal"/>
              <p:cNvSpPr>
                <a:spLocks/>
              </p:cNvSpPr>
              <p:nvPr/>
            </p:nvSpPr>
            <p:spPr bwMode="auto">
              <a:xfrm>
                <a:off x="1888" y="2858"/>
                <a:ext cx="6" cy="44"/>
              </a:xfrm>
              <a:custGeom>
                <a:avLst/>
                <a:gdLst>
                  <a:gd name="T0" fmla="*/ 5 w 6"/>
                  <a:gd name="T1" fmla="*/ 0 h 44"/>
                  <a:gd name="T2" fmla="*/ 5 w 6"/>
                  <a:gd name="T3" fmla="*/ 43 h 44"/>
                  <a:gd name="T4" fmla="*/ 0 w 6"/>
                  <a:gd name="T5" fmla="*/ 43 h 44"/>
                  <a:gd name="T6" fmla="*/ 0 w 6"/>
                  <a:gd name="T7" fmla="*/ 0 h 44"/>
                  <a:gd name="T8" fmla="*/ 5 w 6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4"/>
                  <a:gd name="T17" fmla="*/ 6 w 6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4">
                    <a:moveTo>
                      <a:pt x="5" y="0"/>
                    </a:moveTo>
                    <a:lnTo>
                      <a:pt x="5" y="43"/>
                    </a:lnTo>
                    <a:lnTo>
                      <a:pt x="0" y="43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pattFill prst="wdDn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786" name="Group 1262"/>
              <p:cNvGrpSpPr>
                <a:grpSpLocks/>
              </p:cNvGrpSpPr>
              <p:nvPr/>
            </p:nvGrpSpPr>
            <p:grpSpPr bwMode="auto">
              <a:xfrm>
                <a:off x="1710" y="1948"/>
                <a:ext cx="182" cy="438"/>
                <a:chOff x="1710" y="1948"/>
                <a:chExt cx="182" cy="438"/>
              </a:xfrm>
            </p:grpSpPr>
            <p:sp>
              <p:nvSpPr>
                <p:cNvPr id="826" name="Freeform 1263" descr="Wide downward diagonal"/>
                <p:cNvSpPr>
                  <a:spLocks/>
                </p:cNvSpPr>
                <p:nvPr/>
              </p:nvSpPr>
              <p:spPr bwMode="auto">
                <a:xfrm>
                  <a:off x="1712" y="1948"/>
                  <a:ext cx="180" cy="92"/>
                </a:xfrm>
                <a:custGeom>
                  <a:avLst/>
                  <a:gdLst>
                    <a:gd name="T0" fmla="*/ 179 w 180"/>
                    <a:gd name="T1" fmla="*/ 5 h 92"/>
                    <a:gd name="T2" fmla="*/ 2 w 180"/>
                    <a:gd name="T3" fmla="*/ 91 h 92"/>
                    <a:gd name="T4" fmla="*/ 0 w 180"/>
                    <a:gd name="T5" fmla="*/ 87 h 92"/>
                    <a:gd name="T6" fmla="*/ 178 w 180"/>
                    <a:gd name="T7" fmla="*/ 0 h 92"/>
                    <a:gd name="T8" fmla="*/ 179 w 180"/>
                    <a:gd name="T9" fmla="*/ 5 h 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0"/>
                    <a:gd name="T16" fmla="*/ 0 h 92"/>
                    <a:gd name="T17" fmla="*/ 180 w 180"/>
                    <a:gd name="T18" fmla="*/ 92 h 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0" h="92">
                      <a:moveTo>
                        <a:pt x="179" y="5"/>
                      </a:moveTo>
                      <a:lnTo>
                        <a:pt x="2" y="91"/>
                      </a:lnTo>
                      <a:lnTo>
                        <a:pt x="0" y="87"/>
                      </a:lnTo>
                      <a:lnTo>
                        <a:pt x="178" y="0"/>
                      </a:lnTo>
                      <a:lnTo>
                        <a:pt x="179" y="5"/>
                      </a:lnTo>
                    </a:path>
                  </a:pathLst>
                </a:cu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7" name="Freeform 1264" descr="Wide downward diagonal"/>
                <p:cNvSpPr>
                  <a:spLocks/>
                </p:cNvSpPr>
                <p:nvPr/>
              </p:nvSpPr>
              <p:spPr bwMode="auto">
                <a:xfrm>
                  <a:off x="1710" y="2037"/>
                  <a:ext cx="7" cy="347"/>
                </a:xfrm>
                <a:custGeom>
                  <a:avLst/>
                  <a:gdLst>
                    <a:gd name="T0" fmla="*/ 6 w 7"/>
                    <a:gd name="T1" fmla="*/ 0 h 347"/>
                    <a:gd name="T2" fmla="*/ 6 w 7"/>
                    <a:gd name="T3" fmla="*/ 346 h 347"/>
                    <a:gd name="T4" fmla="*/ 0 w 7"/>
                    <a:gd name="T5" fmla="*/ 346 h 347"/>
                    <a:gd name="T6" fmla="*/ 0 w 7"/>
                    <a:gd name="T7" fmla="*/ 0 h 347"/>
                    <a:gd name="T8" fmla="*/ 6 w 7"/>
                    <a:gd name="T9" fmla="*/ 0 h 3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347"/>
                    <a:gd name="T17" fmla="*/ 7 w 7"/>
                    <a:gd name="T18" fmla="*/ 347 h 3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347">
                      <a:moveTo>
                        <a:pt x="6" y="0"/>
                      </a:moveTo>
                      <a:lnTo>
                        <a:pt x="6" y="346"/>
                      </a:lnTo>
                      <a:lnTo>
                        <a:pt x="0" y="346"/>
                      </a:lnTo>
                      <a:lnTo>
                        <a:pt x="0" y="0"/>
                      </a:lnTo>
                      <a:lnTo>
                        <a:pt x="6" y="0"/>
                      </a:lnTo>
                    </a:path>
                  </a:pathLst>
                </a:cu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8" name="Freeform 1265" descr="Wide downward diagonal"/>
                <p:cNvSpPr>
                  <a:spLocks/>
                </p:cNvSpPr>
                <p:nvPr/>
              </p:nvSpPr>
              <p:spPr bwMode="auto">
                <a:xfrm>
                  <a:off x="1713" y="2380"/>
                  <a:ext cx="178" cy="6"/>
                </a:xfrm>
                <a:custGeom>
                  <a:avLst/>
                  <a:gdLst>
                    <a:gd name="T0" fmla="*/ 0 w 178"/>
                    <a:gd name="T1" fmla="*/ 0 h 6"/>
                    <a:gd name="T2" fmla="*/ 177 w 178"/>
                    <a:gd name="T3" fmla="*/ 0 h 6"/>
                    <a:gd name="T4" fmla="*/ 177 w 178"/>
                    <a:gd name="T5" fmla="*/ 5 h 6"/>
                    <a:gd name="T6" fmla="*/ 0 w 178"/>
                    <a:gd name="T7" fmla="*/ 5 h 6"/>
                    <a:gd name="T8" fmla="*/ 0 w 178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8"/>
                    <a:gd name="T16" fmla="*/ 0 h 6"/>
                    <a:gd name="T17" fmla="*/ 178 w 178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8" h="6">
                      <a:moveTo>
                        <a:pt x="0" y="0"/>
                      </a:moveTo>
                      <a:lnTo>
                        <a:pt x="177" y="0"/>
                      </a:lnTo>
                      <a:lnTo>
                        <a:pt x="177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787" name="Freeform 1266"/>
              <p:cNvSpPr>
                <a:spLocks/>
              </p:cNvSpPr>
              <p:nvPr/>
            </p:nvSpPr>
            <p:spPr bwMode="auto">
              <a:xfrm>
                <a:off x="1890" y="1562"/>
                <a:ext cx="312" cy="217"/>
              </a:xfrm>
              <a:custGeom>
                <a:avLst/>
                <a:gdLst>
                  <a:gd name="T0" fmla="*/ 311 w 312"/>
                  <a:gd name="T1" fmla="*/ 0 h 217"/>
                  <a:gd name="T2" fmla="*/ 0 w 312"/>
                  <a:gd name="T3" fmla="*/ 0 h 217"/>
                  <a:gd name="T4" fmla="*/ 0 w 312"/>
                  <a:gd name="T5" fmla="*/ 216 h 217"/>
                  <a:gd name="T6" fmla="*/ 311 w 312"/>
                  <a:gd name="T7" fmla="*/ 216 h 217"/>
                  <a:gd name="T8" fmla="*/ 311 w 312"/>
                  <a:gd name="T9" fmla="*/ 0 h 217"/>
                  <a:gd name="T10" fmla="*/ 311 w 312"/>
                  <a:gd name="T11" fmla="*/ 0 h 2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2"/>
                  <a:gd name="T19" fmla="*/ 0 h 217"/>
                  <a:gd name="T20" fmla="*/ 312 w 312"/>
                  <a:gd name="T21" fmla="*/ 217 h 2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2" h="217">
                    <a:moveTo>
                      <a:pt x="311" y="0"/>
                    </a:moveTo>
                    <a:lnTo>
                      <a:pt x="0" y="0"/>
                    </a:lnTo>
                    <a:lnTo>
                      <a:pt x="0" y="216"/>
                    </a:lnTo>
                    <a:lnTo>
                      <a:pt x="311" y="216"/>
                    </a:lnTo>
                    <a:lnTo>
                      <a:pt x="311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8" name="Freeform 1267"/>
              <p:cNvSpPr>
                <a:spLocks/>
              </p:cNvSpPr>
              <p:nvPr/>
            </p:nvSpPr>
            <p:spPr bwMode="auto">
              <a:xfrm>
                <a:off x="1624" y="2463"/>
                <a:ext cx="179" cy="137"/>
              </a:xfrm>
              <a:custGeom>
                <a:avLst/>
                <a:gdLst>
                  <a:gd name="T0" fmla="*/ 0 w 179"/>
                  <a:gd name="T1" fmla="*/ 0 h 137"/>
                  <a:gd name="T2" fmla="*/ 7 w 179"/>
                  <a:gd name="T3" fmla="*/ 0 h 137"/>
                  <a:gd name="T4" fmla="*/ 16 w 179"/>
                  <a:gd name="T5" fmla="*/ 0 h 137"/>
                  <a:gd name="T6" fmla="*/ 32 w 179"/>
                  <a:gd name="T7" fmla="*/ 3 h 137"/>
                  <a:gd name="T8" fmla="*/ 48 w 179"/>
                  <a:gd name="T9" fmla="*/ 6 h 137"/>
                  <a:gd name="T10" fmla="*/ 63 w 179"/>
                  <a:gd name="T11" fmla="*/ 11 h 137"/>
                  <a:gd name="T12" fmla="*/ 78 w 179"/>
                  <a:gd name="T13" fmla="*/ 17 h 137"/>
                  <a:gd name="T14" fmla="*/ 92 w 179"/>
                  <a:gd name="T15" fmla="*/ 24 h 137"/>
                  <a:gd name="T16" fmla="*/ 105 w 179"/>
                  <a:gd name="T17" fmla="*/ 32 h 137"/>
                  <a:gd name="T18" fmla="*/ 118 w 179"/>
                  <a:gd name="T19" fmla="*/ 42 h 137"/>
                  <a:gd name="T20" fmla="*/ 130 w 179"/>
                  <a:gd name="T21" fmla="*/ 52 h 137"/>
                  <a:gd name="T22" fmla="*/ 140 w 179"/>
                  <a:gd name="T23" fmla="*/ 64 h 137"/>
                  <a:gd name="T24" fmla="*/ 150 w 179"/>
                  <a:gd name="T25" fmla="*/ 76 h 137"/>
                  <a:gd name="T26" fmla="*/ 158 w 179"/>
                  <a:gd name="T27" fmla="*/ 90 h 137"/>
                  <a:gd name="T28" fmla="*/ 166 w 179"/>
                  <a:gd name="T29" fmla="*/ 103 h 137"/>
                  <a:gd name="T30" fmla="*/ 172 w 179"/>
                  <a:gd name="T31" fmla="*/ 118 h 137"/>
                  <a:gd name="T32" fmla="*/ 177 w 179"/>
                  <a:gd name="T33" fmla="*/ 132 h 137"/>
                  <a:gd name="T34" fmla="*/ 178 w 179"/>
                  <a:gd name="T35" fmla="*/ 136 h 1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9"/>
                  <a:gd name="T55" fmla="*/ 0 h 137"/>
                  <a:gd name="T56" fmla="*/ 179 w 179"/>
                  <a:gd name="T57" fmla="*/ 137 h 13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9" h="137">
                    <a:moveTo>
                      <a:pt x="0" y="0"/>
                    </a:moveTo>
                    <a:lnTo>
                      <a:pt x="7" y="0"/>
                    </a:lnTo>
                    <a:lnTo>
                      <a:pt x="16" y="0"/>
                    </a:lnTo>
                    <a:lnTo>
                      <a:pt x="32" y="3"/>
                    </a:lnTo>
                    <a:lnTo>
                      <a:pt x="48" y="6"/>
                    </a:lnTo>
                    <a:lnTo>
                      <a:pt x="63" y="11"/>
                    </a:lnTo>
                    <a:lnTo>
                      <a:pt x="78" y="17"/>
                    </a:lnTo>
                    <a:lnTo>
                      <a:pt x="92" y="24"/>
                    </a:lnTo>
                    <a:lnTo>
                      <a:pt x="105" y="32"/>
                    </a:lnTo>
                    <a:lnTo>
                      <a:pt x="118" y="42"/>
                    </a:lnTo>
                    <a:lnTo>
                      <a:pt x="130" y="52"/>
                    </a:lnTo>
                    <a:lnTo>
                      <a:pt x="140" y="64"/>
                    </a:lnTo>
                    <a:lnTo>
                      <a:pt x="150" y="76"/>
                    </a:lnTo>
                    <a:lnTo>
                      <a:pt x="158" y="90"/>
                    </a:lnTo>
                    <a:lnTo>
                      <a:pt x="166" y="103"/>
                    </a:lnTo>
                    <a:lnTo>
                      <a:pt x="172" y="118"/>
                    </a:lnTo>
                    <a:lnTo>
                      <a:pt x="177" y="132"/>
                    </a:lnTo>
                    <a:lnTo>
                      <a:pt x="178" y="136"/>
                    </a:lnTo>
                  </a:path>
                </a:pathLst>
              </a:custGeom>
              <a:noFill/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9" name="Freeform 1268"/>
              <p:cNvSpPr>
                <a:spLocks/>
              </p:cNvSpPr>
              <p:nvPr/>
            </p:nvSpPr>
            <p:spPr bwMode="auto">
              <a:xfrm>
                <a:off x="1624" y="2596"/>
                <a:ext cx="179" cy="6"/>
              </a:xfrm>
              <a:custGeom>
                <a:avLst/>
                <a:gdLst>
                  <a:gd name="T0" fmla="*/ 178 w 179"/>
                  <a:gd name="T1" fmla="*/ 5 h 6"/>
                  <a:gd name="T2" fmla="*/ 0 w 179"/>
                  <a:gd name="T3" fmla="*/ 5 h 6"/>
                  <a:gd name="T4" fmla="*/ 0 w 179"/>
                  <a:gd name="T5" fmla="*/ 0 h 6"/>
                  <a:gd name="T6" fmla="*/ 178 w 179"/>
                  <a:gd name="T7" fmla="*/ 0 h 6"/>
                  <a:gd name="T8" fmla="*/ 178 w 179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9"/>
                  <a:gd name="T16" fmla="*/ 0 h 6"/>
                  <a:gd name="T17" fmla="*/ 179 w 17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9" h="6">
                    <a:moveTo>
                      <a:pt x="178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178" y="0"/>
                    </a:lnTo>
                    <a:lnTo>
                      <a:pt x="178" y="5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0" name="Freeform 1269"/>
              <p:cNvSpPr>
                <a:spLocks/>
              </p:cNvSpPr>
              <p:nvPr/>
            </p:nvSpPr>
            <p:spPr bwMode="auto">
              <a:xfrm>
                <a:off x="1624" y="1173"/>
                <a:ext cx="1" cy="2723"/>
              </a:xfrm>
              <a:custGeom>
                <a:avLst/>
                <a:gdLst>
                  <a:gd name="T0" fmla="*/ 0 w 1"/>
                  <a:gd name="T1" fmla="*/ 2722 h 2723"/>
                  <a:gd name="T2" fmla="*/ 0 w 1"/>
                  <a:gd name="T3" fmla="*/ 0 h 2723"/>
                  <a:gd name="T4" fmla="*/ 0 60000 65536"/>
                  <a:gd name="T5" fmla="*/ 0 60000 65536"/>
                  <a:gd name="T6" fmla="*/ 0 w 1"/>
                  <a:gd name="T7" fmla="*/ 0 h 2723"/>
                  <a:gd name="T8" fmla="*/ 1 w 1"/>
                  <a:gd name="T9" fmla="*/ 2723 h 272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2723">
                    <a:moveTo>
                      <a:pt x="0" y="2722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1" name="Freeform 1270"/>
              <p:cNvSpPr>
                <a:spLocks/>
              </p:cNvSpPr>
              <p:nvPr/>
            </p:nvSpPr>
            <p:spPr bwMode="auto">
              <a:xfrm>
                <a:off x="1624" y="1645"/>
                <a:ext cx="46" cy="7"/>
              </a:xfrm>
              <a:custGeom>
                <a:avLst/>
                <a:gdLst>
                  <a:gd name="T0" fmla="*/ 45 w 46"/>
                  <a:gd name="T1" fmla="*/ 6 h 7"/>
                  <a:gd name="T2" fmla="*/ 0 w 46"/>
                  <a:gd name="T3" fmla="*/ 6 h 7"/>
                  <a:gd name="T4" fmla="*/ 0 w 46"/>
                  <a:gd name="T5" fmla="*/ 0 h 7"/>
                  <a:gd name="T6" fmla="*/ 45 w 46"/>
                  <a:gd name="T7" fmla="*/ 0 h 7"/>
                  <a:gd name="T8" fmla="*/ 45 w 46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7"/>
                  <a:gd name="T17" fmla="*/ 46 w 4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7">
                    <a:moveTo>
                      <a:pt x="4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5" y="0"/>
                    </a:lnTo>
                    <a:lnTo>
                      <a:pt x="45" y="6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2" name="Freeform 1271"/>
              <p:cNvSpPr>
                <a:spLocks/>
              </p:cNvSpPr>
              <p:nvPr/>
            </p:nvSpPr>
            <p:spPr bwMode="auto">
              <a:xfrm>
                <a:off x="1624" y="1905"/>
                <a:ext cx="46" cy="6"/>
              </a:xfrm>
              <a:custGeom>
                <a:avLst/>
                <a:gdLst>
                  <a:gd name="T0" fmla="*/ 45 w 46"/>
                  <a:gd name="T1" fmla="*/ 5 h 6"/>
                  <a:gd name="T2" fmla="*/ 0 w 46"/>
                  <a:gd name="T3" fmla="*/ 5 h 6"/>
                  <a:gd name="T4" fmla="*/ 0 w 46"/>
                  <a:gd name="T5" fmla="*/ 0 h 6"/>
                  <a:gd name="T6" fmla="*/ 45 w 46"/>
                  <a:gd name="T7" fmla="*/ 0 h 6"/>
                  <a:gd name="T8" fmla="*/ 45 w 46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6"/>
                  <a:gd name="T17" fmla="*/ 46 w 4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6">
                    <a:moveTo>
                      <a:pt x="45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5" y="0"/>
                    </a:lnTo>
                    <a:lnTo>
                      <a:pt x="45" y="5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3" name="Freeform 1272"/>
              <p:cNvSpPr>
                <a:spLocks/>
              </p:cNvSpPr>
              <p:nvPr/>
            </p:nvSpPr>
            <p:spPr bwMode="auto">
              <a:xfrm>
                <a:off x="1624" y="3805"/>
                <a:ext cx="267" cy="7"/>
              </a:xfrm>
              <a:custGeom>
                <a:avLst/>
                <a:gdLst>
                  <a:gd name="T0" fmla="*/ 266 w 267"/>
                  <a:gd name="T1" fmla="*/ 6 h 7"/>
                  <a:gd name="T2" fmla="*/ 0 w 267"/>
                  <a:gd name="T3" fmla="*/ 6 h 7"/>
                  <a:gd name="T4" fmla="*/ 0 w 267"/>
                  <a:gd name="T5" fmla="*/ 0 h 7"/>
                  <a:gd name="T6" fmla="*/ 266 w 267"/>
                  <a:gd name="T7" fmla="*/ 0 h 7"/>
                  <a:gd name="T8" fmla="*/ 266 w 267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7"/>
                  <a:gd name="T16" fmla="*/ 0 h 7"/>
                  <a:gd name="T17" fmla="*/ 267 w 26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7" h="7">
                    <a:moveTo>
                      <a:pt x="26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266" y="0"/>
                    </a:lnTo>
                    <a:lnTo>
                      <a:pt x="266" y="6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4" name="Freeform 1273"/>
              <p:cNvSpPr>
                <a:spLocks/>
              </p:cNvSpPr>
              <p:nvPr/>
            </p:nvSpPr>
            <p:spPr bwMode="auto">
              <a:xfrm>
                <a:off x="1624" y="3589"/>
                <a:ext cx="267" cy="7"/>
              </a:xfrm>
              <a:custGeom>
                <a:avLst/>
                <a:gdLst>
                  <a:gd name="T0" fmla="*/ 266 w 267"/>
                  <a:gd name="T1" fmla="*/ 6 h 7"/>
                  <a:gd name="T2" fmla="*/ 0 w 267"/>
                  <a:gd name="T3" fmla="*/ 6 h 7"/>
                  <a:gd name="T4" fmla="*/ 0 w 267"/>
                  <a:gd name="T5" fmla="*/ 0 h 7"/>
                  <a:gd name="T6" fmla="*/ 266 w 267"/>
                  <a:gd name="T7" fmla="*/ 0 h 7"/>
                  <a:gd name="T8" fmla="*/ 266 w 267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7"/>
                  <a:gd name="T16" fmla="*/ 0 h 7"/>
                  <a:gd name="T17" fmla="*/ 267 w 26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7" h="7">
                    <a:moveTo>
                      <a:pt x="26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266" y="0"/>
                    </a:lnTo>
                    <a:lnTo>
                      <a:pt x="266" y="6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5" name="Freeform 1274"/>
              <p:cNvSpPr>
                <a:spLocks/>
              </p:cNvSpPr>
              <p:nvPr/>
            </p:nvSpPr>
            <p:spPr bwMode="auto">
              <a:xfrm>
                <a:off x="1624" y="3546"/>
                <a:ext cx="267" cy="6"/>
              </a:xfrm>
              <a:custGeom>
                <a:avLst/>
                <a:gdLst>
                  <a:gd name="T0" fmla="*/ 266 w 267"/>
                  <a:gd name="T1" fmla="*/ 5 h 6"/>
                  <a:gd name="T2" fmla="*/ 0 w 267"/>
                  <a:gd name="T3" fmla="*/ 5 h 6"/>
                  <a:gd name="T4" fmla="*/ 0 w 267"/>
                  <a:gd name="T5" fmla="*/ 0 h 6"/>
                  <a:gd name="T6" fmla="*/ 266 w 267"/>
                  <a:gd name="T7" fmla="*/ 0 h 6"/>
                  <a:gd name="T8" fmla="*/ 266 w 267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7"/>
                  <a:gd name="T16" fmla="*/ 0 h 6"/>
                  <a:gd name="T17" fmla="*/ 267 w 26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7" h="6">
                    <a:moveTo>
                      <a:pt x="26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266" y="0"/>
                    </a:lnTo>
                    <a:lnTo>
                      <a:pt x="266" y="5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6" name="Freeform 1275"/>
              <p:cNvSpPr>
                <a:spLocks/>
              </p:cNvSpPr>
              <p:nvPr/>
            </p:nvSpPr>
            <p:spPr bwMode="auto">
              <a:xfrm>
                <a:off x="1890" y="3546"/>
                <a:ext cx="45" cy="6"/>
              </a:xfrm>
              <a:custGeom>
                <a:avLst/>
                <a:gdLst>
                  <a:gd name="T0" fmla="*/ 0 w 45"/>
                  <a:gd name="T1" fmla="*/ 0 h 6"/>
                  <a:gd name="T2" fmla="*/ 44 w 45"/>
                  <a:gd name="T3" fmla="*/ 0 h 6"/>
                  <a:gd name="T4" fmla="*/ 44 w 45"/>
                  <a:gd name="T5" fmla="*/ 5 h 6"/>
                  <a:gd name="T6" fmla="*/ 0 w 45"/>
                  <a:gd name="T7" fmla="*/ 5 h 6"/>
                  <a:gd name="T8" fmla="*/ 0 w 4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"/>
                  <a:gd name="T17" fmla="*/ 45 w 4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">
                    <a:moveTo>
                      <a:pt x="0" y="0"/>
                    </a:moveTo>
                    <a:lnTo>
                      <a:pt x="44" y="0"/>
                    </a:lnTo>
                    <a:lnTo>
                      <a:pt x="44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7" name="Freeform 1276"/>
              <p:cNvSpPr>
                <a:spLocks/>
              </p:cNvSpPr>
              <p:nvPr/>
            </p:nvSpPr>
            <p:spPr bwMode="auto">
              <a:xfrm>
                <a:off x="2023" y="3805"/>
                <a:ext cx="134" cy="7"/>
              </a:xfrm>
              <a:custGeom>
                <a:avLst/>
                <a:gdLst>
                  <a:gd name="T0" fmla="*/ 0 w 134"/>
                  <a:gd name="T1" fmla="*/ 0 h 7"/>
                  <a:gd name="T2" fmla="*/ 133 w 134"/>
                  <a:gd name="T3" fmla="*/ 0 h 7"/>
                  <a:gd name="T4" fmla="*/ 133 w 134"/>
                  <a:gd name="T5" fmla="*/ 6 h 7"/>
                  <a:gd name="T6" fmla="*/ 0 w 134"/>
                  <a:gd name="T7" fmla="*/ 6 h 7"/>
                  <a:gd name="T8" fmla="*/ 0 w 13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7"/>
                  <a:gd name="T17" fmla="*/ 134 w 13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7">
                    <a:moveTo>
                      <a:pt x="0" y="0"/>
                    </a:moveTo>
                    <a:lnTo>
                      <a:pt x="133" y="0"/>
                    </a:lnTo>
                    <a:lnTo>
                      <a:pt x="133" y="6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798" name="Group 1277"/>
              <p:cNvGrpSpPr>
                <a:grpSpLocks/>
              </p:cNvGrpSpPr>
              <p:nvPr/>
            </p:nvGrpSpPr>
            <p:grpSpPr bwMode="auto">
              <a:xfrm>
                <a:off x="1734" y="3463"/>
                <a:ext cx="219" cy="431"/>
                <a:chOff x="1734" y="3463"/>
                <a:chExt cx="219" cy="431"/>
              </a:xfrm>
            </p:grpSpPr>
            <p:sp>
              <p:nvSpPr>
                <p:cNvPr id="824" name="Freeform 1278"/>
                <p:cNvSpPr>
                  <a:spLocks/>
                </p:cNvSpPr>
                <p:nvPr/>
              </p:nvSpPr>
              <p:spPr bwMode="auto">
                <a:xfrm>
                  <a:off x="1734" y="3504"/>
                  <a:ext cx="178" cy="390"/>
                </a:xfrm>
                <a:custGeom>
                  <a:avLst/>
                  <a:gdLst>
                    <a:gd name="T0" fmla="*/ 0 w 178"/>
                    <a:gd name="T1" fmla="*/ 389 h 390"/>
                    <a:gd name="T2" fmla="*/ 0 w 178"/>
                    <a:gd name="T3" fmla="*/ 385 h 390"/>
                    <a:gd name="T4" fmla="*/ 0 w 178"/>
                    <a:gd name="T5" fmla="*/ 377 h 390"/>
                    <a:gd name="T6" fmla="*/ 0 w 178"/>
                    <a:gd name="T7" fmla="*/ 366 h 390"/>
                    <a:gd name="T8" fmla="*/ 0 w 178"/>
                    <a:gd name="T9" fmla="*/ 351 h 390"/>
                    <a:gd name="T10" fmla="*/ 0 w 178"/>
                    <a:gd name="T11" fmla="*/ 331 h 390"/>
                    <a:gd name="T12" fmla="*/ 0 w 178"/>
                    <a:gd name="T13" fmla="*/ 308 h 390"/>
                    <a:gd name="T14" fmla="*/ 0 w 178"/>
                    <a:gd name="T15" fmla="*/ 281 h 390"/>
                    <a:gd name="T16" fmla="*/ 0 w 178"/>
                    <a:gd name="T17" fmla="*/ 255 h 390"/>
                    <a:gd name="T18" fmla="*/ 2 w 178"/>
                    <a:gd name="T19" fmla="*/ 229 h 390"/>
                    <a:gd name="T20" fmla="*/ 9 w 178"/>
                    <a:gd name="T21" fmla="*/ 203 h 390"/>
                    <a:gd name="T22" fmla="*/ 18 w 178"/>
                    <a:gd name="T23" fmla="*/ 178 h 390"/>
                    <a:gd name="T24" fmla="*/ 31 w 178"/>
                    <a:gd name="T25" fmla="*/ 154 h 390"/>
                    <a:gd name="T26" fmla="*/ 46 w 178"/>
                    <a:gd name="T27" fmla="*/ 131 h 390"/>
                    <a:gd name="T28" fmla="*/ 65 w 178"/>
                    <a:gd name="T29" fmla="*/ 108 h 390"/>
                    <a:gd name="T30" fmla="*/ 87 w 178"/>
                    <a:gd name="T31" fmla="*/ 87 h 390"/>
                    <a:gd name="T32" fmla="*/ 109 w 178"/>
                    <a:gd name="T33" fmla="*/ 65 h 390"/>
                    <a:gd name="T34" fmla="*/ 128 w 178"/>
                    <a:gd name="T35" fmla="*/ 46 h 390"/>
                    <a:gd name="T36" fmla="*/ 144 w 178"/>
                    <a:gd name="T37" fmla="*/ 31 h 390"/>
                    <a:gd name="T38" fmla="*/ 157 w 178"/>
                    <a:gd name="T39" fmla="*/ 19 h 390"/>
                    <a:gd name="T40" fmla="*/ 167 w 178"/>
                    <a:gd name="T41" fmla="*/ 9 h 390"/>
                    <a:gd name="T42" fmla="*/ 174 w 178"/>
                    <a:gd name="T43" fmla="*/ 3 h 390"/>
                    <a:gd name="T44" fmla="*/ 177 w 178"/>
                    <a:gd name="T45" fmla="*/ 0 h 39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78"/>
                    <a:gd name="T70" fmla="*/ 0 h 390"/>
                    <a:gd name="T71" fmla="*/ 178 w 178"/>
                    <a:gd name="T72" fmla="*/ 390 h 390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78" h="390">
                      <a:moveTo>
                        <a:pt x="0" y="389"/>
                      </a:moveTo>
                      <a:lnTo>
                        <a:pt x="0" y="385"/>
                      </a:lnTo>
                      <a:lnTo>
                        <a:pt x="0" y="377"/>
                      </a:lnTo>
                      <a:lnTo>
                        <a:pt x="0" y="366"/>
                      </a:lnTo>
                      <a:lnTo>
                        <a:pt x="0" y="351"/>
                      </a:lnTo>
                      <a:lnTo>
                        <a:pt x="0" y="331"/>
                      </a:lnTo>
                      <a:lnTo>
                        <a:pt x="0" y="308"/>
                      </a:lnTo>
                      <a:lnTo>
                        <a:pt x="0" y="281"/>
                      </a:lnTo>
                      <a:lnTo>
                        <a:pt x="0" y="255"/>
                      </a:lnTo>
                      <a:lnTo>
                        <a:pt x="2" y="229"/>
                      </a:lnTo>
                      <a:lnTo>
                        <a:pt x="9" y="203"/>
                      </a:lnTo>
                      <a:lnTo>
                        <a:pt x="18" y="178"/>
                      </a:lnTo>
                      <a:lnTo>
                        <a:pt x="31" y="154"/>
                      </a:lnTo>
                      <a:lnTo>
                        <a:pt x="46" y="131"/>
                      </a:lnTo>
                      <a:lnTo>
                        <a:pt x="65" y="108"/>
                      </a:lnTo>
                      <a:lnTo>
                        <a:pt x="87" y="87"/>
                      </a:lnTo>
                      <a:lnTo>
                        <a:pt x="109" y="65"/>
                      </a:lnTo>
                      <a:lnTo>
                        <a:pt x="128" y="46"/>
                      </a:lnTo>
                      <a:lnTo>
                        <a:pt x="144" y="31"/>
                      </a:lnTo>
                      <a:lnTo>
                        <a:pt x="157" y="19"/>
                      </a:lnTo>
                      <a:lnTo>
                        <a:pt x="167" y="9"/>
                      </a:lnTo>
                      <a:lnTo>
                        <a:pt x="174" y="3"/>
                      </a:lnTo>
                      <a:lnTo>
                        <a:pt x="177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5" name="Freeform 1279"/>
                <p:cNvSpPr>
                  <a:spLocks/>
                </p:cNvSpPr>
                <p:nvPr/>
              </p:nvSpPr>
              <p:spPr bwMode="auto">
                <a:xfrm>
                  <a:off x="1826" y="3463"/>
                  <a:ext cx="127" cy="125"/>
                </a:xfrm>
                <a:custGeom>
                  <a:avLst/>
                  <a:gdLst>
                    <a:gd name="T0" fmla="*/ 88 w 127"/>
                    <a:gd name="T1" fmla="*/ 124 h 125"/>
                    <a:gd name="T2" fmla="*/ 126 w 127"/>
                    <a:gd name="T3" fmla="*/ 0 h 125"/>
                    <a:gd name="T4" fmla="*/ 0 w 127"/>
                    <a:gd name="T5" fmla="*/ 37 h 125"/>
                    <a:gd name="T6" fmla="*/ 88 w 127"/>
                    <a:gd name="T7" fmla="*/ 124 h 1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7"/>
                    <a:gd name="T13" fmla="*/ 0 h 125"/>
                    <a:gd name="T14" fmla="*/ 127 w 127"/>
                    <a:gd name="T15" fmla="*/ 125 h 1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7" h="125">
                      <a:moveTo>
                        <a:pt x="88" y="124"/>
                      </a:moveTo>
                      <a:lnTo>
                        <a:pt x="126" y="0"/>
                      </a:lnTo>
                      <a:lnTo>
                        <a:pt x="0" y="37"/>
                      </a:lnTo>
                      <a:lnTo>
                        <a:pt x="88" y="124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99" name="Group 1280"/>
              <p:cNvGrpSpPr>
                <a:grpSpLocks/>
              </p:cNvGrpSpPr>
              <p:nvPr/>
            </p:nvGrpSpPr>
            <p:grpSpPr bwMode="auto">
              <a:xfrm>
                <a:off x="1712" y="2067"/>
                <a:ext cx="253" cy="490"/>
                <a:chOff x="1712" y="2067"/>
                <a:chExt cx="253" cy="490"/>
              </a:xfrm>
            </p:grpSpPr>
            <p:sp>
              <p:nvSpPr>
                <p:cNvPr id="822" name="Freeform 1281"/>
                <p:cNvSpPr>
                  <a:spLocks/>
                </p:cNvSpPr>
                <p:nvPr/>
              </p:nvSpPr>
              <p:spPr bwMode="auto">
                <a:xfrm>
                  <a:off x="1712" y="2124"/>
                  <a:ext cx="253" cy="433"/>
                </a:xfrm>
                <a:custGeom>
                  <a:avLst/>
                  <a:gdLst>
                    <a:gd name="T0" fmla="*/ 0 w 253"/>
                    <a:gd name="T1" fmla="*/ 432 h 433"/>
                    <a:gd name="T2" fmla="*/ 0 w 253"/>
                    <a:gd name="T3" fmla="*/ 431 h 433"/>
                    <a:gd name="T4" fmla="*/ 0 w 253"/>
                    <a:gd name="T5" fmla="*/ 430 h 433"/>
                    <a:gd name="T6" fmla="*/ 0 w 253"/>
                    <a:gd name="T7" fmla="*/ 427 h 433"/>
                    <a:gd name="T8" fmla="*/ 0 w 253"/>
                    <a:gd name="T9" fmla="*/ 425 h 433"/>
                    <a:gd name="T10" fmla="*/ 0 w 253"/>
                    <a:gd name="T11" fmla="*/ 421 h 433"/>
                    <a:gd name="T12" fmla="*/ 0 w 253"/>
                    <a:gd name="T13" fmla="*/ 416 h 433"/>
                    <a:gd name="T14" fmla="*/ 0 w 253"/>
                    <a:gd name="T15" fmla="*/ 411 h 433"/>
                    <a:gd name="T16" fmla="*/ 0 w 253"/>
                    <a:gd name="T17" fmla="*/ 405 h 433"/>
                    <a:gd name="T18" fmla="*/ 2 w 253"/>
                    <a:gd name="T19" fmla="*/ 400 h 433"/>
                    <a:gd name="T20" fmla="*/ 7 w 253"/>
                    <a:gd name="T21" fmla="*/ 394 h 433"/>
                    <a:gd name="T22" fmla="*/ 14 w 253"/>
                    <a:gd name="T23" fmla="*/ 389 h 433"/>
                    <a:gd name="T24" fmla="*/ 24 w 253"/>
                    <a:gd name="T25" fmla="*/ 383 h 433"/>
                    <a:gd name="T26" fmla="*/ 36 w 253"/>
                    <a:gd name="T27" fmla="*/ 378 h 433"/>
                    <a:gd name="T28" fmla="*/ 50 w 253"/>
                    <a:gd name="T29" fmla="*/ 373 h 433"/>
                    <a:gd name="T30" fmla="*/ 66 w 253"/>
                    <a:gd name="T31" fmla="*/ 367 h 433"/>
                    <a:gd name="T32" fmla="*/ 83 w 253"/>
                    <a:gd name="T33" fmla="*/ 362 h 433"/>
                    <a:gd name="T34" fmla="*/ 100 w 253"/>
                    <a:gd name="T35" fmla="*/ 356 h 433"/>
                    <a:gd name="T36" fmla="*/ 116 w 253"/>
                    <a:gd name="T37" fmla="*/ 351 h 433"/>
                    <a:gd name="T38" fmla="*/ 133 w 253"/>
                    <a:gd name="T39" fmla="*/ 346 h 433"/>
                    <a:gd name="T40" fmla="*/ 150 w 253"/>
                    <a:gd name="T41" fmla="*/ 341 h 433"/>
                    <a:gd name="T42" fmla="*/ 166 w 253"/>
                    <a:gd name="T43" fmla="*/ 335 h 433"/>
                    <a:gd name="T44" fmla="*/ 183 w 253"/>
                    <a:gd name="T45" fmla="*/ 330 h 433"/>
                    <a:gd name="T46" fmla="*/ 200 w 253"/>
                    <a:gd name="T47" fmla="*/ 325 h 433"/>
                    <a:gd name="T48" fmla="*/ 216 w 253"/>
                    <a:gd name="T49" fmla="*/ 319 h 433"/>
                    <a:gd name="T50" fmla="*/ 230 w 253"/>
                    <a:gd name="T51" fmla="*/ 313 h 433"/>
                    <a:gd name="T52" fmla="*/ 240 w 253"/>
                    <a:gd name="T53" fmla="*/ 306 h 433"/>
                    <a:gd name="T54" fmla="*/ 247 w 253"/>
                    <a:gd name="T55" fmla="*/ 299 h 433"/>
                    <a:gd name="T56" fmla="*/ 252 w 253"/>
                    <a:gd name="T57" fmla="*/ 290 h 433"/>
                    <a:gd name="T58" fmla="*/ 252 w 253"/>
                    <a:gd name="T59" fmla="*/ 281 h 433"/>
                    <a:gd name="T60" fmla="*/ 250 w 253"/>
                    <a:gd name="T61" fmla="*/ 270 h 433"/>
                    <a:gd name="T62" fmla="*/ 244 w 253"/>
                    <a:gd name="T63" fmla="*/ 259 h 433"/>
                    <a:gd name="T64" fmla="*/ 239 w 253"/>
                    <a:gd name="T65" fmla="*/ 249 h 433"/>
                    <a:gd name="T66" fmla="*/ 232 w 253"/>
                    <a:gd name="T67" fmla="*/ 238 h 433"/>
                    <a:gd name="T68" fmla="*/ 223 w 253"/>
                    <a:gd name="T69" fmla="*/ 229 h 433"/>
                    <a:gd name="T70" fmla="*/ 213 w 253"/>
                    <a:gd name="T71" fmla="*/ 221 h 433"/>
                    <a:gd name="T72" fmla="*/ 201 w 253"/>
                    <a:gd name="T73" fmla="*/ 213 h 433"/>
                    <a:gd name="T74" fmla="*/ 187 w 253"/>
                    <a:gd name="T75" fmla="*/ 206 h 433"/>
                    <a:gd name="T76" fmla="*/ 172 w 253"/>
                    <a:gd name="T77" fmla="*/ 200 h 433"/>
                    <a:gd name="T78" fmla="*/ 156 w 253"/>
                    <a:gd name="T79" fmla="*/ 195 h 433"/>
                    <a:gd name="T80" fmla="*/ 139 w 253"/>
                    <a:gd name="T81" fmla="*/ 189 h 433"/>
                    <a:gd name="T82" fmla="*/ 125 w 253"/>
                    <a:gd name="T83" fmla="*/ 181 h 433"/>
                    <a:gd name="T84" fmla="*/ 113 w 253"/>
                    <a:gd name="T85" fmla="*/ 171 h 433"/>
                    <a:gd name="T86" fmla="*/ 104 w 253"/>
                    <a:gd name="T87" fmla="*/ 159 h 433"/>
                    <a:gd name="T88" fmla="*/ 96 w 253"/>
                    <a:gd name="T89" fmla="*/ 145 h 433"/>
                    <a:gd name="T90" fmla="*/ 92 w 253"/>
                    <a:gd name="T91" fmla="*/ 128 h 433"/>
                    <a:gd name="T92" fmla="*/ 89 w 253"/>
                    <a:gd name="T93" fmla="*/ 109 h 433"/>
                    <a:gd name="T94" fmla="*/ 89 w 253"/>
                    <a:gd name="T95" fmla="*/ 87 h 433"/>
                    <a:gd name="T96" fmla="*/ 89 w 253"/>
                    <a:gd name="T97" fmla="*/ 65 h 433"/>
                    <a:gd name="T98" fmla="*/ 89 w 253"/>
                    <a:gd name="T99" fmla="*/ 47 h 433"/>
                    <a:gd name="T100" fmla="*/ 89 w 253"/>
                    <a:gd name="T101" fmla="*/ 31 h 433"/>
                    <a:gd name="T102" fmla="*/ 89 w 253"/>
                    <a:gd name="T103" fmla="*/ 19 h 433"/>
                    <a:gd name="T104" fmla="*/ 89 w 253"/>
                    <a:gd name="T105" fmla="*/ 9 h 433"/>
                    <a:gd name="T106" fmla="*/ 89 w 253"/>
                    <a:gd name="T107" fmla="*/ 3 h 433"/>
                    <a:gd name="T108" fmla="*/ 89 w 253"/>
                    <a:gd name="T109" fmla="*/ 0 h 433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53"/>
                    <a:gd name="T166" fmla="*/ 0 h 433"/>
                    <a:gd name="T167" fmla="*/ 253 w 253"/>
                    <a:gd name="T168" fmla="*/ 433 h 433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53" h="433">
                      <a:moveTo>
                        <a:pt x="0" y="432"/>
                      </a:moveTo>
                      <a:lnTo>
                        <a:pt x="0" y="431"/>
                      </a:lnTo>
                      <a:lnTo>
                        <a:pt x="0" y="430"/>
                      </a:lnTo>
                      <a:lnTo>
                        <a:pt x="0" y="427"/>
                      </a:lnTo>
                      <a:lnTo>
                        <a:pt x="0" y="425"/>
                      </a:lnTo>
                      <a:lnTo>
                        <a:pt x="0" y="421"/>
                      </a:lnTo>
                      <a:lnTo>
                        <a:pt x="0" y="416"/>
                      </a:lnTo>
                      <a:lnTo>
                        <a:pt x="0" y="411"/>
                      </a:lnTo>
                      <a:lnTo>
                        <a:pt x="0" y="405"/>
                      </a:lnTo>
                      <a:lnTo>
                        <a:pt x="2" y="400"/>
                      </a:lnTo>
                      <a:lnTo>
                        <a:pt x="7" y="394"/>
                      </a:lnTo>
                      <a:lnTo>
                        <a:pt x="14" y="389"/>
                      </a:lnTo>
                      <a:lnTo>
                        <a:pt x="24" y="383"/>
                      </a:lnTo>
                      <a:lnTo>
                        <a:pt x="36" y="378"/>
                      </a:lnTo>
                      <a:lnTo>
                        <a:pt x="50" y="373"/>
                      </a:lnTo>
                      <a:lnTo>
                        <a:pt x="66" y="367"/>
                      </a:lnTo>
                      <a:lnTo>
                        <a:pt x="83" y="362"/>
                      </a:lnTo>
                      <a:lnTo>
                        <a:pt x="100" y="356"/>
                      </a:lnTo>
                      <a:lnTo>
                        <a:pt x="116" y="351"/>
                      </a:lnTo>
                      <a:lnTo>
                        <a:pt x="133" y="346"/>
                      </a:lnTo>
                      <a:lnTo>
                        <a:pt x="150" y="341"/>
                      </a:lnTo>
                      <a:lnTo>
                        <a:pt x="166" y="335"/>
                      </a:lnTo>
                      <a:lnTo>
                        <a:pt x="183" y="330"/>
                      </a:lnTo>
                      <a:lnTo>
                        <a:pt x="200" y="325"/>
                      </a:lnTo>
                      <a:lnTo>
                        <a:pt x="216" y="319"/>
                      </a:lnTo>
                      <a:lnTo>
                        <a:pt x="230" y="313"/>
                      </a:lnTo>
                      <a:lnTo>
                        <a:pt x="240" y="306"/>
                      </a:lnTo>
                      <a:lnTo>
                        <a:pt x="247" y="299"/>
                      </a:lnTo>
                      <a:lnTo>
                        <a:pt x="252" y="290"/>
                      </a:lnTo>
                      <a:lnTo>
                        <a:pt x="252" y="281"/>
                      </a:lnTo>
                      <a:lnTo>
                        <a:pt x="250" y="270"/>
                      </a:lnTo>
                      <a:lnTo>
                        <a:pt x="244" y="259"/>
                      </a:lnTo>
                      <a:lnTo>
                        <a:pt x="239" y="249"/>
                      </a:lnTo>
                      <a:lnTo>
                        <a:pt x="232" y="238"/>
                      </a:lnTo>
                      <a:lnTo>
                        <a:pt x="223" y="229"/>
                      </a:lnTo>
                      <a:lnTo>
                        <a:pt x="213" y="221"/>
                      </a:lnTo>
                      <a:lnTo>
                        <a:pt x="201" y="213"/>
                      </a:lnTo>
                      <a:lnTo>
                        <a:pt x="187" y="206"/>
                      </a:lnTo>
                      <a:lnTo>
                        <a:pt x="172" y="200"/>
                      </a:lnTo>
                      <a:lnTo>
                        <a:pt x="156" y="195"/>
                      </a:lnTo>
                      <a:lnTo>
                        <a:pt x="139" y="189"/>
                      </a:lnTo>
                      <a:lnTo>
                        <a:pt x="125" y="181"/>
                      </a:lnTo>
                      <a:lnTo>
                        <a:pt x="113" y="171"/>
                      </a:lnTo>
                      <a:lnTo>
                        <a:pt x="104" y="159"/>
                      </a:lnTo>
                      <a:lnTo>
                        <a:pt x="96" y="145"/>
                      </a:lnTo>
                      <a:lnTo>
                        <a:pt x="92" y="128"/>
                      </a:lnTo>
                      <a:lnTo>
                        <a:pt x="89" y="109"/>
                      </a:lnTo>
                      <a:lnTo>
                        <a:pt x="89" y="87"/>
                      </a:lnTo>
                      <a:lnTo>
                        <a:pt x="89" y="65"/>
                      </a:lnTo>
                      <a:lnTo>
                        <a:pt x="89" y="47"/>
                      </a:lnTo>
                      <a:lnTo>
                        <a:pt x="89" y="31"/>
                      </a:lnTo>
                      <a:lnTo>
                        <a:pt x="89" y="19"/>
                      </a:lnTo>
                      <a:lnTo>
                        <a:pt x="89" y="9"/>
                      </a:lnTo>
                      <a:lnTo>
                        <a:pt x="89" y="3"/>
                      </a:lnTo>
                      <a:lnTo>
                        <a:pt x="89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3" name="Freeform 1282"/>
                <p:cNvSpPr>
                  <a:spLocks/>
                </p:cNvSpPr>
                <p:nvPr/>
              </p:nvSpPr>
              <p:spPr bwMode="auto">
                <a:xfrm>
                  <a:off x="1739" y="2067"/>
                  <a:ext cx="126" cy="114"/>
                </a:xfrm>
                <a:custGeom>
                  <a:avLst/>
                  <a:gdLst>
                    <a:gd name="T0" fmla="*/ 125 w 126"/>
                    <a:gd name="T1" fmla="*/ 113 h 114"/>
                    <a:gd name="T2" fmla="*/ 63 w 126"/>
                    <a:gd name="T3" fmla="*/ 0 h 114"/>
                    <a:gd name="T4" fmla="*/ 0 w 126"/>
                    <a:gd name="T5" fmla="*/ 113 h 114"/>
                    <a:gd name="T6" fmla="*/ 125 w 126"/>
                    <a:gd name="T7" fmla="*/ 113 h 1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6"/>
                    <a:gd name="T13" fmla="*/ 0 h 114"/>
                    <a:gd name="T14" fmla="*/ 126 w 126"/>
                    <a:gd name="T15" fmla="*/ 114 h 1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6" h="114">
                      <a:moveTo>
                        <a:pt x="125" y="113"/>
                      </a:moveTo>
                      <a:lnTo>
                        <a:pt x="63" y="0"/>
                      </a:lnTo>
                      <a:lnTo>
                        <a:pt x="0" y="113"/>
                      </a:lnTo>
                      <a:lnTo>
                        <a:pt x="125" y="113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00" name="Group 1283"/>
              <p:cNvGrpSpPr>
                <a:grpSpLocks/>
              </p:cNvGrpSpPr>
              <p:nvPr/>
            </p:nvGrpSpPr>
            <p:grpSpPr bwMode="auto">
              <a:xfrm>
                <a:off x="1711" y="2894"/>
                <a:ext cx="182" cy="438"/>
                <a:chOff x="1711" y="2894"/>
                <a:chExt cx="182" cy="438"/>
              </a:xfrm>
            </p:grpSpPr>
            <p:sp>
              <p:nvSpPr>
                <p:cNvPr id="819" name="Freeform 1284" descr="Wide downward diagonal"/>
                <p:cNvSpPr>
                  <a:spLocks/>
                </p:cNvSpPr>
                <p:nvPr/>
              </p:nvSpPr>
              <p:spPr bwMode="auto">
                <a:xfrm>
                  <a:off x="1712" y="2894"/>
                  <a:ext cx="181" cy="92"/>
                </a:xfrm>
                <a:custGeom>
                  <a:avLst/>
                  <a:gdLst>
                    <a:gd name="T0" fmla="*/ 180 w 181"/>
                    <a:gd name="T1" fmla="*/ 4 h 92"/>
                    <a:gd name="T2" fmla="*/ 3 w 181"/>
                    <a:gd name="T3" fmla="*/ 91 h 92"/>
                    <a:gd name="T4" fmla="*/ 0 w 181"/>
                    <a:gd name="T5" fmla="*/ 86 h 92"/>
                    <a:gd name="T6" fmla="*/ 178 w 181"/>
                    <a:gd name="T7" fmla="*/ 0 h 92"/>
                    <a:gd name="T8" fmla="*/ 180 w 181"/>
                    <a:gd name="T9" fmla="*/ 4 h 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1"/>
                    <a:gd name="T16" fmla="*/ 0 h 92"/>
                    <a:gd name="T17" fmla="*/ 181 w 181"/>
                    <a:gd name="T18" fmla="*/ 92 h 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1" h="92">
                      <a:moveTo>
                        <a:pt x="180" y="4"/>
                      </a:moveTo>
                      <a:lnTo>
                        <a:pt x="3" y="91"/>
                      </a:lnTo>
                      <a:lnTo>
                        <a:pt x="0" y="86"/>
                      </a:lnTo>
                      <a:lnTo>
                        <a:pt x="178" y="0"/>
                      </a:lnTo>
                      <a:lnTo>
                        <a:pt x="180" y="4"/>
                      </a:lnTo>
                    </a:path>
                  </a:pathLst>
                </a:cu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0" name="Freeform 1285" descr="Wide downward diagonal"/>
                <p:cNvSpPr>
                  <a:spLocks/>
                </p:cNvSpPr>
                <p:nvPr/>
              </p:nvSpPr>
              <p:spPr bwMode="auto">
                <a:xfrm>
                  <a:off x="1711" y="2983"/>
                  <a:ext cx="6" cy="346"/>
                </a:xfrm>
                <a:custGeom>
                  <a:avLst/>
                  <a:gdLst>
                    <a:gd name="T0" fmla="*/ 5 w 6"/>
                    <a:gd name="T1" fmla="*/ 0 h 346"/>
                    <a:gd name="T2" fmla="*/ 5 w 6"/>
                    <a:gd name="T3" fmla="*/ 345 h 346"/>
                    <a:gd name="T4" fmla="*/ 0 w 6"/>
                    <a:gd name="T5" fmla="*/ 345 h 346"/>
                    <a:gd name="T6" fmla="*/ 0 w 6"/>
                    <a:gd name="T7" fmla="*/ 0 h 346"/>
                    <a:gd name="T8" fmla="*/ 5 w 6"/>
                    <a:gd name="T9" fmla="*/ 0 h 3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346"/>
                    <a:gd name="T17" fmla="*/ 6 w 6"/>
                    <a:gd name="T18" fmla="*/ 346 h 3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346">
                      <a:moveTo>
                        <a:pt x="5" y="0"/>
                      </a:moveTo>
                      <a:lnTo>
                        <a:pt x="5" y="345"/>
                      </a:lnTo>
                      <a:lnTo>
                        <a:pt x="0" y="34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1" name="Freeform 1286" descr="Wide downward diagonal"/>
                <p:cNvSpPr>
                  <a:spLocks/>
                </p:cNvSpPr>
                <p:nvPr/>
              </p:nvSpPr>
              <p:spPr bwMode="auto">
                <a:xfrm>
                  <a:off x="1714" y="3325"/>
                  <a:ext cx="178" cy="7"/>
                </a:xfrm>
                <a:custGeom>
                  <a:avLst/>
                  <a:gdLst>
                    <a:gd name="T0" fmla="*/ 0 w 178"/>
                    <a:gd name="T1" fmla="*/ 0 h 7"/>
                    <a:gd name="T2" fmla="*/ 177 w 178"/>
                    <a:gd name="T3" fmla="*/ 0 h 7"/>
                    <a:gd name="T4" fmla="*/ 177 w 178"/>
                    <a:gd name="T5" fmla="*/ 6 h 7"/>
                    <a:gd name="T6" fmla="*/ 0 w 178"/>
                    <a:gd name="T7" fmla="*/ 6 h 7"/>
                    <a:gd name="T8" fmla="*/ 0 w 178"/>
                    <a:gd name="T9" fmla="*/ 0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8"/>
                    <a:gd name="T16" fmla="*/ 0 h 7"/>
                    <a:gd name="T17" fmla="*/ 178 w 178"/>
                    <a:gd name="T18" fmla="*/ 7 h 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8" h="7">
                      <a:moveTo>
                        <a:pt x="0" y="0"/>
                      </a:moveTo>
                      <a:lnTo>
                        <a:pt x="177" y="0"/>
                      </a:lnTo>
                      <a:lnTo>
                        <a:pt x="177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pattFill prst="wdDnDiag">
                  <a:fgClr>
                    <a:schemeClr val="tx2"/>
                  </a:fgClr>
                  <a:bgClr>
                    <a:schemeClr val="bg1"/>
                  </a:bgClr>
                </a:pattFill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01" name="Group 1287"/>
              <p:cNvGrpSpPr>
                <a:grpSpLocks/>
              </p:cNvGrpSpPr>
              <p:nvPr/>
            </p:nvGrpSpPr>
            <p:grpSpPr bwMode="auto">
              <a:xfrm>
                <a:off x="1801" y="2947"/>
                <a:ext cx="175" cy="516"/>
                <a:chOff x="1801" y="2947"/>
                <a:chExt cx="175" cy="516"/>
              </a:xfrm>
            </p:grpSpPr>
            <p:sp>
              <p:nvSpPr>
                <p:cNvPr id="817" name="Freeform 1288"/>
                <p:cNvSpPr>
                  <a:spLocks/>
                </p:cNvSpPr>
                <p:nvPr/>
              </p:nvSpPr>
              <p:spPr bwMode="auto">
                <a:xfrm>
                  <a:off x="1801" y="2987"/>
                  <a:ext cx="164" cy="476"/>
                </a:xfrm>
                <a:custGeom>
                  <a:avLst/>
                  <a:gdLst>
                    <a:gd name="T0" fmla="*/ 135 w 164"/>
                    <a:gd name="T1" fmla="*/ 475 h 476"/>
                    <a:gd name="T2" fmla="*/ 135 w 164"/>
                    <a:gd name="T3" fmla="*/ 472 h 476"/>
                    <a:gd name="T4" fmla="*/ 137 w 164"/>
                    <a:gd name="T5" fmla="*/ 466 h 476"/>
                    <a:gd name="T6" fmla="*/ 139 w 164"/>
                    <a:gd name="T7" fmla="*/ 457 h 476"/>
                    <a:gd name="T8" fmla="*/ 142 w 164"/>
                    <a:gd name="T9" fmla="*/ 445 h 476"/>
                    <a:gd name="T10" fmla="*/ 146 w 164"/>
                    <a:gd name="T11" fmla="*/ 430 h 476"/>
                    <a:gd name="T12" fmla="*/ 151 w 164"/>
                    <a:gd name="T13" fmla="*/ 411 h 476"/>
                    <a:gd name="T14" fmla="*/ 156 w 164"/>
                    <a:gd name="T15" fmla="*/ 390 h 476"/>
                    <a:gd name="T16" fmla="*/ 161 w 164"/>
                    <a:gd name="T17" fmla="*/ 368 h 476"/>
                    <a:gd name="T18" fmla="*/ 163 w 164"/>
                    <a:gd name="T19" fmla="*/ 350 h 476"/>
                    <a:gd name="T20" fmla="*/ 160 w 164"/>
                    <a:gd name="T21" fmla="*/ 335 h 476"/>
                    <a:gd name="T22" fmla="*/ 154 w 164"/>
                    <a:gd name="T23" fmla="*/ 322 h 476"/>
                    <a:gd name="T24" fmla="*/ 144 w 164"/>
                    <a:gd name="T25" fmla="*/ 313 h 476"/>
                    <a:gd name="T26" fmla="*/ 129 w 164"/>
                    <a:gd name="T27" fmla="*/ 307 h 476"/>
                    <a:gd name="T28" fmla="*/ 111 w 164"/>
                    <a:gd name="T29" fmla="*/ 304 h 476"/>
                    <a:gd name="T30" fmla="*/ 89 w 164"/>
                    <a:gd name="T31" fmla="*/ 304 h 476"/>
                    <a:gd name="T32" fmla="*/ 67 w 164"/>
                    <a:gd name="T33" fmla="*/ 304 h 476"/>
                    <a:gd name="T34" fmla="*/ 48 w 164"/>
                    <a:gd name="T35" fmla="*/ 301 h 476"/>
                    <a:gd name="T36" fmla="*/ 33 w 164"/>
                    <a:gd name="T37" fmla="*/ 295 h 476"/>
                    <a:gd name="T38" fmla="*/ 20 w 164"/>
                    <a:gd name="T39" fmla="*/ 285 h 476"/>
                    <a:gd name="T40" fmla="*/ 10 w 164"/>
                    <a:gd name="T41" fmla="*/ 273 h 476"/>
                    <a:gd name="T42" fmla="*/ 4 w 164"/>
                    <a:gd name="T43" fmla="*/ 257 h 476"/>
                    <a:gd name="T44" fmla="*/ 0 w 164"/>
                    <a:gd name="T45" fmla="*/ 239 h 476"/>
                    <a:gd name="T46" fmla="*/ 0 w 164"/>
                    <a:gd name="T47" fmla="*/ 217 h 476"/>
                    <a:gd name="T48" fmla="*/ 0 w 164"/>
                    <a:gd name="T49" fmla="*/ 196 h 476"/>
                    <a:gd name="T50" fmla="*/ 3 w 164"/>
                    <a:gd name="T51" fmla="*/ 174 h 476"/>
                    <a:gd name="T52" fmla="*/ 7 w 164"/>
                    <a:gd name="T53" fmla="*/ 154 h 476"/>
                    <a:gd name="T54" fmla="*/ 15 w 164"/>
                    <a:gd name="T55" fmla="*/ 135 h 476"/>
                    <a:gd name="T56" fmla="*/ 24 w 164"/>
                    <a:gd name="T57" fmla="*/ 117 h 476"/>
                    <a:gd name="T58" fmla="*/ 35 w 164"/>
                    <a:gd name="T59" fmla="*/ 99 h 476"/>
                    <a:gd name="T60" fmla="*/ 50 w 164"/>
                    <a:gd name="T61" fmla="*/ 82 h 476"/>
                    <a:gd name="T62" fmla="*/ 66 w 164"/>
                    <a:gd name="T63" fmla="*/ 66 h 476"/>
                    <a:gd name="T64" fmla="*/ 83 w 164"/>
                    <a:gd name="T65" fmla="*/ 50 h 476"/>
                    <a:gd name="T66" fmla="*/ 97 w 164"/>
                    <a:gd name="T67" fmla="*/ 36 h 476"/>
                    <a:gd name="T68" fmla="*/ 109 w 164"/>
                    <a:gd name="T69" fmla="*/ 24 h 476"/>
                    <a:gd name="T70" fmla="*/ 118 w 164"/>
                    <a:gd name="T71" fmla="*/ 14 h 476"/>
                    <a:gd name="T72" fmla="*/ 126 w 164"/>
                    <a:gd name="T73" fmla="*/ 7 h 476"/>
                    <a:gd name="T74" fmla="*/ 131 w 164"/>
                    <a:gd name="T75" fmla="*/ 3 h 476"/>
                    <a:gd name="T76" fmla="*/ 133 w 164"/>
                    <a:gd name="T77" fmla="*/ 0 h 47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64"/>
                    <a:gd name="T118" fmla="*/ 0 h 476"/>
                    <a:gd name="T119" fmla="*/ 164 w 164"/>
                    <a:gd name="T120" fmla="*/ 476 h 47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64" h="476">
                      <a:moveTo>
                        <a:pt x="135" y="475"/>
                      </a:moveTo>
                      <a:lnTo>
                        <a:pt x="135" y="472"/>
                      </a:lnTo>
                      <a:lnTo>
                        <a:pt x="137" y="466"/>
                      </a:lnTo>
                      <a:lnTo>
                        <a:pt x="139" y="457"/>
                      </a:lnTo>
                      <a:lnTo>
                        <a:pt x="142" y="445"/>
                      </a:lnTo>
                      <a:lnTo>
                        <a:pt x="146" y="430"/>
                      </a:lnTo>
                      <a:lnTo>
                        <a:pt x="151" y="411"/>
                      </a:lnTo>
                      <a:lnTo>
                        <a:pt x="156" y="390"/>
                      </a:lnTo>
                      <a:lnTo>
                        <a:pt x="161" y="368"/>
                      </a:lnTo>
                      <a:lnTo>
                        <a:pt x="163" y="350"/>
                      </a:lnTo>
                      <a:lnTo>
                        <a:pt x="160" y="335"/>
                      </a:lnTo>
                      <a:lnTo>
                        <a:pt x="154" y="322"/>
                      </a:lnTo>
                      <a:lnTo>
                        <a:pt x="144" y="313"/>
                      </a:lnTo>
                      <a:lnTo>
                        <a:pt x="129" y="307"/>
                      </a:lnTo>
                      <a:lnTo>
                        <a:pt x="111" y="304"/>
                      </a:lnTo>
                      <a:lnTo>
                        <a:pt x="89" y="304"/>
                      </a:lnTo>
                      <a:lnTo>
                        <a:pt x="67" y="304"/>
                      </a:lnTo>
                      <a:lnTo>
                        <a:pt x="48" y="301"/>
                      </a:lnTo>
                      <a:lnTo>
                        <a:pt x="33" y="295"/>
                      </a:lnTo>
                      <a:lnTo>
                        <a:pt x="20" y="285"/>
                      </a:lnTo>
                      <a:lnTo>
                        <a:pt x="10" y="273"/>
                      </a:lnTo>
                      <a:lnTo>
                        <a:pt x="4" y="257"/>
                      </a:lnTo>
                      <a:lnTo>
                        <a:pt x="0" y="239"/>
                      </a:lnTo>
                      <a:lnTo>
                        <a:pt x="0" y="217"/>
                      </a:lnTo>
                      <a:lnTo>
                        <a:pt x="0" y="196"/>
                      </a:lnTo>
                      <a:lnTo>
                        <a:pt x="3" y="174"/>
                      </a:lnTo>
                      <a:lnTo>
                        <a:pt x="7" y="154"/>
                      </a:lnTo>
                      <a:lnTo>
                        <a:pt x="15" y="135"/>
                      </a:lnTo>
                      <a:lnTo>
                        <a:pt x="24" y="117"/>
                      </a:lnTo>
                      <a:lnTo>
                        <a:pt x="35" y="99"/>
                      </a:lnTo>
                      <a:lnTo>
                        <a:pt x="50" y="82"/>
                      </a:lnTo>
                      <a:lnTo>
                        <a:pt x="66" y="66"/>
                      </a:lnTo>
                      <a:lnTo>
                        <a:pt x="83" y="50"/>
                      </a:lnTo>
                      <a:lnTo>
                        <a:pt x="97" y="36"/>
                      </a:lnTo>
                      <a:lnTo>
                        <a:pt x="109" y="24"/>
                      </a:lnTo>
                      <a:lnTo>
                        <a:pt x="118" y="14"/>
                      </a:lnTo>
                      <a:lnTo>
                        <a:pt x="126" y="7"/>
                      </a:lnTo>
                      <a:lnTo>
                        <a:pt x="131" y="3"/>
                      </a:lnTo>
                      <a:lnTo>
                        <a:pt x="133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18" name="Freeform 1289"/>
                <p:cNvSpPr>
                  <a:spLocks/>
                </p:cNvSpPr>
                <p:nvPr/>
              </p:nvSpPr>
              <p:spPr bwMode="auto">
                <a:xfrm>
                  <a:off x="1850" y="2947"/>
                  <a:ext cx="126" cy="125"/>
                </a:xfrm>
                <a:custGeom>
                  <a:avLst/>
                  <a:gdLst>
                    <a:gd name="T0" fmla="*/ 88 w 126"/>
                    <a:gd name="T1" fmla="*/ 124 h 125"/>
                    <a:gd name="T2" fmla="*/ 125 w 126"/>
                    <a:gd name="T3" fmla="*/ 0 h 125"/>
                    <a:gd name="T4" fmla="*/ 0 w 126"/>
                    <a:gd name="T5" fmla="*/ 37 h 125"/>
                    <a:gd name="T6" fmla="*/ 88 w 126"/>
                    <a:gd name="T7" fmla="*/ 124 h 1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6"/>
                    <a:gd name="T13" fmla="*/ 0 h 125"/>
                    <a:gd name="T14" fmla="*/ 126 w 126"/>
                    <a:gd name="T15" fmla="*/ 125 h 1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6" h="125">
                      <a:moveTo>
                        <a:pt x="88" y="124"/>
                      </a:moveTo>
                      <a:lnTo>
                        <a:pt x="125" y="0"/>
                      </a:lnTo>
                      <a:lnTo>
                        <a:pt x="0" y="37"/>
                      </a:lnTo>
                      <a:lnTo>
                        <a:pt x="88" y="124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02" name="Group 1290"/>
              <p:cNvGrpSpPr>
                <a:grpSpLocks/>
              </p:cNvGrpSpPr>
              <p:nvPr/>
            </p:nvGrpSpPr>
            <p:grpSpPr bwMode="auto">
              <a:xfrm>
                <a:off x="1650" y="2585"/>
                <a:ext cx="316" cy="355"/>
                <a:chOff x="1650" y="2585"/>
                <a:chExt cx="316" cy="355"/>
              </a:xfrm>
            </p:grpSpPr>
            <p:sp>
              <p:nvSpPr>
                <p:cNvPr id="815" name="Freeform 1291"/>
                <p:cNvSpPr>
                  <a:spLocks/>
                </p:cNvSpPr>
                <p:nvPr/>
              </p:nvSpPr>
              <p:spPr bwMode="auto">
                <a:xfrm>
                  <a:off x="1712" y="2643"/>
                  <a:ext cx="254" cy="297"/>
                </a:xfrm>
                <a:custGeom>
                  <a:avLst/>
                  <a:gdLst>
                    <a:gd name="T0" fmla="*/ 231 w 254"/>
                    <a:gd name="T1" fmla="*/ 296 h 297"/>
                    <a:gd name="T2" fmla="*/ 232 w 254"/>
                    <a:gd name="T3" fmla="*/ 294 h 297"/>
                    <a:gd name="T4" fmla="*/ 233 w 254"/>
                    <a:gd name="T5" fmla="*/ 292 h 297"/>
                    <a:gd name="T6" fmla="*/ 235 w 254"/>
                    <a:gd name="T7" fmla="*/ 288 h 297"/>
                    <a:gd name="T8" fmla="*/ 238 w 254"/>
                    <a:gd name="T9" fmla="*/ 282 h 297"/>
                    <a:gd name="T10" fmla="*/ 241 w 254"/>
                    <a:gd name="T11" fmla="*/ 275 h 297"/>
                    <a:gd name="T12" fmla="*/ 244 w 254"/>
                    <a:gd name="T13" fmla="*/ 266 h 297"/>
                    <a:gd name="T14" fmla="*/ 249 w 254"/>
                    <a:gd name="T15" fmla="*/ 256 h 297"/>
                    <a:gd name="T16" fmla="*/ 253 w 254"/>
                    <a:gd name="T17" fmla="*/ 246 h 297"/>
                    <a:gd name="T18" fmla="*/ 252 w 254"/>
                    <a:gd name="T19" fmla="*/ 236 h 297"/>
                    <a:gd name="T20" fmla="*/ 246 w 254"/>
                    <a:gd name="T21" fmla="*/ 226 h 297"/>
                    <a:gd name="T22" fmla="*/ 234 w 254"/>
                    <a:gd name="T23" fmla="*/ 215 h 297"/>
                    <a:gd name="T24" fmla="*/ 217 w 254"/>
                    <a:gd name="T25" fmla="*/ 205 h 297"/>
                    <a:gd name="T26" fmla="*/ 194 w 254"/>
                    <a:gd name="T27" fmla="*/ 194 h 297"/>
                    <a:gd name="T28" fmla="*/ 167 w 254"/>
                    <a:gd name="T29" fmla="*/ 183 h 297"/>
                    <a:gd name="T30" fmla="*/ 134 w 254"/>
                    <a:gd name="T31" fmla="*/ 172 h 297"/>
                    <a:gd name="T32" fmla="*/ 100 w 254"/>
                    <a:gd name="T33" fmla="*/ 162 h 297"/>
                    <a:gd name="T34" fmla="*/ 72 w 254"/>
                    <a:gd name="T35" fmla="*/ 150 h 297"/>
                    <a:gd name="T36" fmla="*/ 48 w 254"/>
                    <a:gd name="T37" fmla="*/ 138 h 297"/>
                    <a:gd name="T38" fmla="*/ 29 w 254"/>
                    <a:gd name="T39" fmla="*/ 124 h 297"/>
                    <a:gd name="T40" fmla="*/ 14 w 254"/>
                    <a:gd name="T41" fmla="*/ 111 h 297"/>
                    <a:gd name="T42" fmla="*/ 5 w 254"/>
                    <a:gd name="T43" fmla="*/ 96 h 297"/>
                    <a:gd name="T44" fmla="*/ 0 w 254"/>
                    <a:gd name="T45" fmla="*/ 80 h 297"/>
                    <a:gd name="T46" fmla="*/ 0 w 254"/>
                    <a:gd name="T47" fmla="*/ 64 h 297"/>
                    <a:gd name="T48" fmla="*/ 0 w 254"/>
                    <a:gd name="T49" fmla="*/ 48 h 297"/>
                    <a:gd name="T50" fmla="*/ 0 w 254"/>
                    <a:gd name="T51" fmla="*/ 34 h 297"/>
                    <a:gd name="T52" fmla="*/ 0 w 254"/>
                    <a:gd name="T53" fmla="*/ 23 h 297"/>
                    <a:gd name="T54" fmla="*/ 0 w 254"/>
                    <a:gd name="T55" fmla="*/ 13 h 297"/>
                    <a:gd name="T56" fmla="*/ 0 w 254"/>
                    <a:gd name="T57" fmla="*/ 6 h 297"/>
                    <a:gd name="T58" fmla="*/ 0 w 254"/>
                    <a:gd name="T59" fmla="*/ 2 h 297"/>
                    <a:gd name="T60" fmla="*/ 0 w 254"/>
                    <a:gd name="T61" fmla="*/ 0 h 29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254"/>
                    <a:gd name="T94" fmla="*/ 0 h 297"/>
                    <a:gd name="T95" fmla="*/ 254 w 254"/>
                    <a:gd name="T96" fmla="*/ 297 h 29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254" h="297">
                      <a:moveTo>
                        <a:pt x="231" y="296"/>
                      </a:moveTo>
                      <a:lnTo>
                        <a:pt x="232" y="294"/>
                      </a:lnTo>
                      <a:lnTo>
                        <a:pt x="233" y="292"/>
                      </a:lnTo>
                      <a:lnTo>
                        <a:pt x="235" y="288"/>
                      </a:lnTo>
                      <a:lnTo>
                        <a:pt x="238" y="282"/>
                      </a:lnTo>
                      <a:lnTo>
                        <a:pt x="241" y="275"/>
                      </a:lnTo>
                      <a:lnTo>
                        <a:pt x="244" y="266"/>
                      </a:lnTo>
                      <a:lnTo>
                        <a:pt x="249" y="256"/>
                      </a:lnTo>
                      <a:lnTo>
                        <a:pt x="253" y="246"/>
                      </a:lnTo>
                      <a:lnTo>
                        <a:pt x="252" y="236"/>
                      </a:lnTo>
                      <a:lnTo>
                        <a:pt x="246" y="226"/>
                      </a:lnTo>
                      <a:lnTo>
                        <a:pt x="234" y="215"/>
                      </a:lnTo>
                      <a:lnTo>
                        <a:pt x="217" y="205"/>
                      </a:lnTo>
                      <a:lnTo>
                        <a:pt x="194" y="194"/>
                      </a:lnTo>
                      <a:lnTo>
                        <a:pt x="167" y="183"/>
                      </a:lnTo>
                      <a:lnTo>
                        <a:pt x="134" y="172"/>
                      </a:lnTo>
                      <a:lnTo>
                        <a:pt x="100" y="162"/>
                      </a:lnTo>
                      <a:lnTo>
                        <a:pt x="72" y="150"/>
                      </a:lnTo>
                      <a:lnTo>
                        <a:pt x="48" y="138"/>
                      </a:lnTo>
                      <a:lnTo>
                        <a:pt x="29" y="124"/>
                      </a:lnTo>
                      <a:lnTo>
                        <a:pt x="14" y="111"/>
                      </a:lnTo>
                      <a:lnTo>
                        <a:pt x="5" y="96"/>
                      </a:lnTo>
                      <a:lnTo>
                        <a:pt x="0" y="80"/>
                      </a:lnTo>
                      <a:lnTo>
                        <a:pt x="0" y="64"/>
                      </a:lnTo>
                      <a:lnTo>
                        <a:pt x="0" y="48"/>
                      </a:lnTo>
                      <a:lnTo>
                        <a:pt x="0" y="34"/>
                      </a:lnTo>
                      <a:lnTo>
                        <a:pt x="0" y="23"/>
                      </a:ln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16" name="Freeform 1292"/>
                <p:cNvSpPr>
                  <a:spLocks/>
                </p:cNvSpPr>
                <p:nvPr/>
              </p:nvSpPr>
              <p:spPr bwMode="auto">
                <a:xfrm>
                  <a:off x="1650" y="2585"/>
                  <a:ext cx="127" cy="114"/>
                </a:xfrm>
                <a:custGeom>
                  <a:avLst/>
                  <a:gdLst>
                    <a:gd name="T0" fmla="*/ 126 w 127"/>
                    <a:gd name="T1" fmla="*/ 113 h 114"/>
                    <a:gd name="T2" fmla="*/ 63 w 127"/>
                    <a:gd name="T3" fmla="*/ 0 h 114"/>
                    <a:gd name="T4" fmla="*/ 0 w 127"/>
                    <a:gd name="T5" fmla="*/ 113 h 114"/>
                    <a:gd name="T6" fmla="*/ 126 w 127"/>
                    <a:gd name="T7" fmla="*/ 113 h 1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7"/>
                    <a:gd name="T13" fmla="*/ 0 h 114"/>
                    <a:gd name="T14" fmla="*/ 127 w 127"/>
                    <a:gd name="T15" fmla="*/ 114 h 1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7" h="114">
                      <a:moveTo>
                        <a:pt x="126" y="113"/>
                      </a:moveTo>
                      <a:lnTo>
                        <a:pt x="63" y="0"/>
                      </a:lnTo>
                      <a:lnTo>
                        <a:pt x="0" y="113"/>
                      </a:lnTo>
                      <a:lnTo>
                        <a:pt x="126" y="113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03" name="Group 1293"/>
              <p:cNvGrpSpPr>
                <a:grpSpLocks/>
              </p:cNvGrpSpPr>
              <p:nvPr/>
            </p:nvGrpSpPr>
            <p:grpSpPr bwMode="auto">
              <a:xfrm>
                <a:off x="1801" y="1651"/>
                <a:ext cx="189" cy="430"/>
                <a:chOff x="1801" y="1651"/>
                <a:chExt cx="189" cy="430"/>
              </a:xfrm>
            </p:grpSpPr>
            <p:sp>
              <p:nvSpPr>
                <p:cNvPr id="813" name="Freeform 1294"/>
                <p:cNvSpPr>
                  <a:spLocks/>
                </p:cNvSpPr>
                <p:nvPr/>
              </p:nvSpPr>
              <p:spPr bwMode="auto">
                <a:xfrm>
                  <a:off x="1801" y="1691"/>
                  <a:ext cx="179" cy="390"/>
                </a:xfrm>
                <a:custGeom>
                  <a:avLst/>
                  <a:gdLst>
                    <a:gd name="T0" fmla="*/ 0 w 179"/>
                    <a:gd name="T1" fmla="*/ 389 h 390"/>
                    <a:gd name="T2" fmla="*/ 1 w 179"/>
                    <a:gd name="T3" fmla="*/ 388 h 390"/>
                    <a:gd name="T4" fmla="*/ 3 w 179"/>
                    <a:gd name="T5" fmla="*/ 387 h 390"/>
                    <a:gd name="T6" fmla="*/ 5 w 179"/>
                    <a:gd name="T7" fmla="*/ 385 h 390"/>
                    <a:gd name="T8" fmla="*/ 8 w 179"/>
                    <a:gd name="T9" fmla="*/ 382 h 390"/>
                    <a:gd name="T10" fmla="*/ 12 w 179"/>
                    <a:gd name="T11" fmla="*/ 378 h 390"/>
                    <a:gd name="T12" fmla="*/ 17 w 179"/>
                    <a:gd name="T13" fmla="*/ 374 h 390"/>
                    <a:gd name="T14" fmla="*/ 22 w 179"/>
                    <a:gd name="T15" fmla="*/ 369 h 390"/>
                    <a:gd name="T16" fmla="*/ 28 w 179"/>
                    <a:gd name="T17" fmla="*/ 364 h 390"/>
                    <a:gd name="T18" fmla="*/ 35 w 179"/>
                    <a:gd name="T19" fmla="*/ 357 h 390"/>
                    <a:gd name="T20" fmla="*/ 43 w 179"/>
                    <a:gd name="T21" fmla="*/ 350 h 390"/>
                    <a:gd name="T22" fmla="*/ 54 w 179"/>
                    <a:gd name="T23" fmla="*/ 343 h 390"/>
                    <a:gd name="T24" fmla="*/ 65 w 179"/>
                    <a:gd name="T25" fmla="*/ 334 h 390"/>
                    <a:gd name="T26" fmla="*/ 79 w 179"/>
                    <a:gd name="T27" fmla="*/ 324 h 390"/>
                    <a:gd name="T28" fmla="*/ 94 w 179"/>
                    <a:gd name="T29" fmla="*/ 314 h 390"/>
                    <a:gd name="T30" fmla="*/ 111 w 179"/>
                    <a:gd name="T31" fmla="*/ 304 h 390"/>
                    <a:gd name="T32" fmla="*/ 127 w 179"/>
                    <a:gd name="T33" fmla="*/ 293 h 390"/>
                    <a:gd name="T34" fmla="*/ 141 w 179"/>
                    <a:gd name="T35" fmla="*/ 282 h 390"/>
                    <a:gd name="T36" fmla="*/ 153 w 179"/>
                    <a:gd name="T37" fmla="*/ 271 h 390"/>
                    <a:gd name="T38" fmla="*/ 163 w 179"/>
                    <a:gd name="T39" fmla="*/ 260 h 390"/>
                    <a:gd name="T40" fmla="*/ 170 w 179"/>
                    <a:gd name="T41" fmla="*/ 249 h 390"/>
                    <a:gd name="T42" fmla="*/ 175 w 179"/>
                    <a:gd name="T43" fmla="*/ 238 h 390"/>
                    <a:gd name="T44" fmla="*/ 178 w 179"/>
                    <a:gd name="T45" fmla="*/ 228 h 390"/>
                    <a:gd name="T46" fmla="*/ 178 w 179"/>
                    <a:gd name="T47" fmla="*/ 217 h 390"/>
                    <a:gd name="T48" fmla="*/ 178 w 179"/>
                    <a:gd name="T49" fmla="*/ 206 h 390"/>
                    <a:gd name="T50" fmla="*/ 175 w 179"/>
                    <a:gd name="T51" fmla="*/ 197 h 390"/>
                    <a:gd name="T52" fmla="*/ 168 w 179"/>
                    <a:gd name="T53" fmla="*/ 190 h 390"/>
                    <a:gd name="T54" fmla="*/ 159 w 179"/>
                    <a:gd name="T55" fmla="*/ 184 h 390"/>
                    <a:gd name="T56" fmla="*/ 146 w 179"/>
                    <a:gd name="T57" fmla="*/ 179 h 390"/>
                    <a:gd name="T58" fmla="*/ 131 w 179"/>
                    <a:gd name="T59" fmla="*/ 176 h 390"/>
                    <a:gd name="T60" fmla="*/ 111 w 179"/>
                    <a:gd name="T61" fmla="*/ 174 h 390"/>
                    <a:gd name="T62" fmla="*/ 89 w 179"/>
                    <a:gd name="T63" fmla="*/ 174 h 390"/>
                    <a:gd name="T64" fmla="*/ 67 w 179"/>
                    <a:gd name="T65" fmla="*/ 174 h 390"/>
                    <a:gd name="T66" fmla="*/ 48 w 179"/>
                    <a:gd name="T67" fmla="*/ 172 h 390"/>
                    <a:gd name="T68" fmla="*/ 33 w 179"/>
                    <a:gd name="T69" fmla="*/ 167 h 390"/>
                    <a:gd name="T70" fmla="*/ 20 w 179"/>
                    <a:gd name="T71" fmla="*/ 160 h 390"/>
                    <a:gd name="T72" fmla="*/ 10 w 179"/>
                    <a:gd name="T73" fmla="*/ 151 h 390"/>
                    <a:gd name="T74" fmla="*/ 4 w 179"/>
                    <a:gd name="T75" fmla="*/ 139 h 390"/>
                    <a:gd name="T76" fmla="*/ 0 w 179"/>
                    <a:gd name="T77" fmla="*/ 125 h 390"/>
                    <a:gd name="T78" fmla="*/ 0 w 179"/>
                    <a:gd name="T79" fmla="*/ 109 h 390"/>
                    <a:gd name="T80" fmla="*/ 0 w 179"/>
                    <a:gd name="T81" fmla="*/ 93 h 390"/>
                    <a:gd name="T82" fmla="*/ 3 w 179"/>
                    <a:gd name="T83" fmla="*/ 78 h 390"/>
                    <a:gd name="T84" fmla="*/ 7 w 179"/>
                    <a:gd name="T85" fmla="*/ 65 h 390"/>
                    <a:gd name="T86" fmla="*/ 15 w 179"/>
                    <a:gd name="T87" fmla="*/ 54 h 390"/>
                    <a:gd name="T88" fmla="*/ 24 w 179"/>
                    <a:gd name="T89" fmla="*/ 44 h 390"/>
                    <a:gd name="T90" fmla="*/ 35 w 179"/>
                    <a:gd name="T91" fmla="*/ 36 h 390"/>
                    <a:gd name="T92" fmla="*/ 50 w 179"/>
                    <a:gd name="T93" fmla="*/ 28 h 390"/>
                    <a:gd name="T94" fmla="*/ 66 w 179"/>
                    <a:gd name="T95" fmla="*/ 23 h 390"/>
                    <a:gd name="T96" fmla="*/ 83 w 179"/>
                    <a:gd name="T97" fmla="*/ 18 h 390"/>
                    <a:gd name="T98" fmla="*/ 97 w 179"/>
                    <a:gd name="T99" fmla="*/ 13 h 390"/>
                    <a:gd name="T100" fmla="*/ 109 w 179"/>
                    <a:gd name="T101" fmla="*/ 9 h 390"/>
                    <a:gd name="T102" fmla="*/ 118 w 179"/>
                    <a:gd name="T103" fmla="*/ 6 h 390"/>
                    <a:gd name="T104" fmla="*/ 126 w 179"/>
                    <a:gd name="T105" fmla="*/ 3 h 390"/>
                    <a:gd name="T106" fmla="*/ 131 w 179"/>
                    <a:gd name="T107" fmla="*/ 2 h 390"/>
                    <a:gd name="T108" fmla="*/ 133 w 179"/>
                    <a:gd name="T109" fmla="*/ 0 h 39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79"/>
                    <a:gd name="T166" fmla="*/ 0 h 390"/>
                    <a:gd name="T167" fmla="*/ 179 w 179"/>
                    <a:gd name="T168" fmla="*/ 390 h 39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79" h="390">
                      <a:moveTo>
                        <a:pt x="0" y="389"/>
                      </a:moveTo>
                      <a:lnTo>
                        <a:pt x="1" y="388"/>
                      </a:lnTo>
                      <a:lnTo>
                        <a:pt x="3" y="387"/>
                      </a:lnTo>
                      <a:lnTo>
                        <a:pt x="5" y="385"/>
                      </a:lnTo>
                      <a:lnTo>
                        <a:pt x="8" y="382"/>
                      </a:lnTo>
                      <a:lnTo>
                        <a:pt x="12" y="378"/>
                      </a:lnTo>
                      <a:lnTo>
                        <a:pt x="17" y="374"/>
                      </a:lnTo>
                      <a:lnTo>
                        <a:pt x="22" y="369"/>
                      </a:lnTo>
                      <a:lnTo>
                        <a:pt x="28" y="364"/>
                      </a:lnTo>
                      <a:lnTo>
                        <a:pt x="35" y="357"/>
                      </a:lnTo>
                      <a:lnTo>
                        <a:pt x="43" y="350"/>
                      </a:lnTo>
                      <a:lnTo>
                        <a:pt x="54" y="343"/>
                      </a:lnTo>
                      <a:lnTo>
                        <a:pt x="65" y="334"/>
                      </a:lnTo>
                      <a:lnTo>
                        <a:pt x="79" y="324"/>
                      </a:lnTo>
                      <a:lnTo>
                        <a:pt x="94" y="314"/>
                      </a:lnTo>
                      <a:lnTo>
                        <a:pt x="111" y="304"/>
                      </a:lnTo>
                      <a:lnTo>
                        <a:pt x="127" y="293"/>
                      </a:lnTo>
                      <a:lnTo>
                        <a:pt x="141" y="282"/>
                      </a:lnTo>
                      <a:lnTo>
                        <a:pt x="153" y="271"/>
                      </a:lnTo>
                      <a:lnTo>
                        <a:pt x="163" y="260"/>
                      </a:lnTo>
                      <a:lnTo>
                        <a:pt x="170" y="249"/>
                      </a:lnTo>
                      <a:lnTo>
                        <a:pt x="175" y="238"/>
                      </a:lnTo>
                      <a:lnTo>
                        <a:pt x="178" y="228"/>
                      </a:lnTo>
                      <a:lnTo>
                        <a:pt x="178" y="217"/>
                      </a:lnTo>
                      <a:lnTo>
                        <a:pt x="178" y="206"/>
                      </a:lnTo>
                      <a:lnTo>
                        <a:pt x="175" y="197"/>
                      </a:lnTo>
                      <a:lnTo>
                        <a:pt x="168" y="190"/>
                      </a:lnTo>
                      <a:lnTo>
                        <a:pt x="159" y="184"/>
                      </a:lnTo>
                      <a:lnTo>
                        <a:pt x="146" y="179"/>
                      </a:lnTo>
                      <a:lnTo>
                        <a:pt x="131" y="176"/>
                      </a:lnTo>
                      <a:lnTo>
                        <a:pt x="111" y="174"/>
                      </a:lnTo>
                      <a:lnTo>
                        <a:pt x="89" y="174"/>
                      </a:lnTo>
                      <a:lnTo>
                        <a:pt x="67" y="174"/>
                      </a:lnTo>
                      <a:lnTo>
                        <a:pt x="48" y="172"/>
                      </a:lnTo>
                      <a:lnTo>
                        <a:pt x="33" y="167"/>
                      </a:lnTo>
                      <a:lnTo>
                        <a:pt x="20" y="160"/>
                      </a:lnTo>
                      <a:lnTo>
                        <a:pt x="10" y="151"/>
                      </a:lnTo>
                      <a:lnTo>
                        <a:pt x="4" y="139"/>
                      </a:lnTo>
                      <a:lnTo>
                        <a:pt x="0" y="125"/>
                      </a:lnTo>
                      <a:lnTo>
                        <a:pt x="0" y="109"/>
                      </a:lnTo>
                      <a:lnTo>
                        <a:pt x="0" y="93"/>
                      </a:lnTo>
                      <a:lnTo>
                        <a:pt x="3" y="78"/>
                      </a:lnTo>
                      <a:lnTo>
                        <a:pt x="7" y="65"/>
                      </a:lnTo>
                      <a:lnTo>
                        <a:pt x="15" y="54"/>
                      </a:lnTo>
                      <a:lnTo>
                        <a:pt x="24" y="44"/>
                      </a:lnTo>
                      <a:lnTo>
                        <a:pt x="35" y="36"/>
                      </a:lnTo>
                      <a:lnTo>
                        <a:pt x="50" y="28"/>
                      </a:lnTo>
                      <a:lnTo>
                        <a:pt x="66" y="23"/>
                      </a:lnTo>
                      <a:lnTo>
                        <a:pt x="83" y="18"/>
                      </a:lnTo>
                      <a:lnTo>
                        <a:pt x="97" y="13"/>
                      </a:lnTo>
                      <a:lnTo>
                        <a:pt x="109" y="9"/>
                      </a:lnTo>
                      <a:lnTo>
                        <a:pt x="118" y="6"/>
                      </a:lnTo>
                      <a:lnTo>
                        <a:pt x="126" y="3"/>
                      </a:lnTo>
                      <a:lnTo>
                        <a:pt x="131" y="2"/>
                      </a:lnTo>
                      <a:lnTo>
                        <a:pt x="133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14" name="Freeform 1295"/>
                <p:cNvSpPr>
                  <a:spLocks/>
                </p:cNvSpPr>
                <p:nvPr/>
              </p:nvSpPr>
              <p:spPr bwMode="auto">
                <a:xfrm>
                  <a:off x="1860" y="1651"/>
                  <a:ext cx="130" cy="117"/>
                </a:xfrm>
                <a:custGeom>
                  <a:avLst/>
                  <a:gdLst>
                    <a:gd name="T0" fmla="*/ 39 w 130"/>
                    <a:gd name="T1" fmla="*/ 116 h 117"/>
                    <a:gd name="T2" fmla="*/ 129 w 130"/>
                    <a:gd name="T3" fmla="*/ 23 h 117"/>
                    <a:gd name="T4" fmla="*/ 0 w 130"/>
                    <a:gd name="T5" fmla="*/ 0 h 117"/>
                    <a:gd name="T6" fmla="*/ 39 w 130"/>
                    <a:gd name="T7" fmla="*/ 116 h 1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0"/>
                    <a:gd name="T13" fmla="*/ 0 h 117"/>
                    <a:gd name="T14" fmla="*/ 130 w 130"/>
                    <a:gd name="T15" fmla="*/ 117 h 1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0" h="117">
                      <a:moveTo>
                        <a:pt x="39" y="116"/>
                      </a:moveTo>
                      <a:lnTo>
                        <a:pt x="129" y="23"/>
                      </a:lnTo>
                      <a:lnTo>
                        <a:pt x="0" y="0"/>
                      </a:lnTo>
                      <a:lnTo>
                        <a:pt x="39" y="116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04" name="Group 1296"/>
              <p:cNvGrpSpPr>
                <a:grpSpLocks/>
              </p:cNvGrpSpPr>
              <p:nvPr/>
            </p:nvGrpSpPr>
            <p:grpSpPr bwMode="auto">
              <a:xfrm>
                <a:off x="1979" y="1587"/>
                <a:ext cx="369" cy="124"/>
                <a:chOff x="1979" y="1587"/>
                <a:chExt cx="369" cy="124"/>
              </a:xfrm>
            </p:grpSpPr>
            <p:sp>
              <p:nvSpPr>
                <p:cNvPr id="811" name="Freeform 1297"/>
                <p:cNvSpPr>
                  <a:spLocks/>
                </p:cNvSpPr>
                <p:nvPr/>
              </p:nvSpPr>
              <p:spPr bwMode="auto">
                <a:xfrm>
                  <a:off x="1979" y="1649"/>
                  <a:ext cx="310" cy="43"/>
                </a:xfrm>
                <a:custGeom>
                  <a:avLst/>
                  <a:gdLst>
                    <a:gd name="T0" fmla="*/ 0 w 310"/>
                    <a:gd name="T1" fmla="*/ 42 h 43"/>
                    <a:gd name="T2" fmla="*/ 2 w 310"/>
                    <a:gd name="T3" fmla="*/ 42 h 43"/>
                    <a:gd name="T4" fmla="*/ 7 w 310"/>
                    <a:gd name="T5" fmla="*/ 40 h 43"/>
                    <a:gd name="T6" fmla="*/ 14 w 310"/>
                    <a:gd name="T7" fmla="*/ 38 h 43"/>
                    <a:gd name="T8" fmla="*/ 23 w 310"/>
                    <a:gd name="T9" fmla="*/ 35 h 43"/>
                    <a:gd name="T10" fmla="*/ 35 w 310"/>
                    <a:gd name="T11" fmla="*/ 32 h 43"/>
                    <a:gd name="T12" fmla="*/ 49 w 310"/>
                    <a:gd name="T13" fmla="*/ 27 h 43"/>
                    <a:gd name="T14" fmla="*/ 66 w 310"/>
                    <a:gd name="T15" fmla="*/ 22 h 43"/>
                    <a:gd name="T16" fmla="*/ 82 w 310"/>
                    <a:gd name="T17" fmla="*/ 16 h 43"/>
                    <a:gd name="T18" fmla="*/ 99 w 310"/>
                    <a:gd name="T19" fmla="*/ 12 h 43"/>
                    <a:gd name="T20" fmla="*/ 118 w 310"/>
                    <a:gd name="T21" fmla="*/ 8 h 43"/>
                    <a:gd name="T22" fmla="*/ 137 w 310"/>
                    <a:gd name="T23" fmla="*/ 5 h 43"/>
                    <a:gd name="T24" fmla="*/ 157 w 310"/>
                    <a:gd name="T25" fmla="*/ 2 h 43"/>
                    <a:gd name="T26" fmla="*/ 177 w 310"/>
                    <a:gd name="T27" fmla="*/ 1 h 43"/>
                    <a:gd name="T28" fmla="*/ 198 w 310"/>
                    <a:gd name="T29" fmla="*/ 0 h 43"/>
                    <a:gd name="T30" fmla="*/ 220 w 310"/>
                    <a:gd name="T31" fmla="*/ 0 h 43"/>
                    <a:gd name="T32" fmla="*/ 243 w 310"/>
                    <a:gd name="T33" fmla="*/ 0 h 43"/>
                    <a:gd name="T34" fmla="*/ 261 w 310"/>
                    <a:gd name="T35" fmla="*/ 0 h 43"/>
                    <a:gd name="T36" fmla="*/ 277 w 310"/>
                    <a:gd name="T37" fmla="*/ 0 h 43"/>
                    <a:gd name="T38" fmla="*/ 290 w 310"/>
                    <a:gd name="T39" fmla="*/ 0 h 43"/>
                    <a:gd name="T40" fmla="*/ 300 w 310"/>
                    <a:gd name="T41" fmla="*/ 0 h 43"/>
                    <a:gd name="T42" fmla="*/ 306 w 310"/>
                    <a:gd name="T43" fmla="*/ 0 h 43"/>
                    <a:gd name="T44" fmla="*/ 309 w 310"/>
                    <a:gd name="T45" fmla="*/ 0 h 4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10"/>
                    <a:gd name="T70" fmla="*/ 0 h 43"/>
                    <a:gd name="T71" fmla="*/ 310 w 310"/>
                    <a:gd name="T72" fmla="*/ 43 h 4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10" h="43">
                      <a:moveTo>
                        <a:pt x="0" y="42"/>
                      </a:moveTo>
                      <a:lnTo>
                        <a:pt x="2" y="42"/>
                      </a:lnTo>
                      <a:lnTo>
                        <a:pt x="7" y="40"/>
                      </a:lnTo>
                      <a:lnTo>
                        <a:pt x="14" y="38"/>
                      </a:lnTo>
                      <a:lnTo>
                        <a:pt x="23" y="35"/>
                      </a:lnTo>
                      <a:lnTo>
                        <a:pt x="35" y="32"/>
                      </a:lnTo>
                      <a:lnTo>
                        <a:pt x="49" y="27"/>
                      </a:lnTo>
                      <a:lnTo>
                        <a:pt x="66" y="22"/>
                      </a:lnTo>
                      <a:lnTo>
                        <a:pt x="82" y="16"/>
                      </a:lnTo>
                      <a:lnTo>
                        <a:pt x="99" y="12"/>
                      </a:lnTo>
                      <a:lnTo>
                        <a:pt x="118" y="8"/>
                      </a:lnTo>
                      <a:lnTo>
                        <a:pt x="137" y="5"/>
                      </a:lnTo>
                      <a:lnTo>
                        <a:pt x="157" y="2"/>
                      </a:lnTo>
                      <a:lnTo>
                        <a:pt x="177" y="1"/>
                      </a:lnTo>
                      <a:lnTo>
                        <a:pt x="198" y="0"/>
                      </a:lnTo>
                      <a:lnTo>
                        <a:pt x="220" y="0"/>
                      </a:lnTo>
                      <a:lnTo>
                        <a:pt x="243" y="0"/>
                      </a:lnTo>
                      <a:lnTo>
                        <a:pt x="261" y="0"/>
                      </a:lnTo>
                      <a:lnTo>
                        <a:pt x="277" y="0"/>
                      </a:lnTo>
                      <a:lnTo>
                        <a:pt x="290" y="0"/>
                      </a:lnTo>
                      <a:lnTo>
                        <a:pt x="300" y="0"/>
                      </a:lnTo>
                      <a:lnTo>
                        <a:pt x="306" y="0"/>
                      </a:lnTo>
                      <a:lnTo>
                        <a:pt x="309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12" name="Freeform 1298"/>
                <p:cNvSpPr>
                  <a:spLocks/>
                </p:cNvSpPr>
                <p:nvPr/>
              </p:nvSpPr>
              <p:spPr bwMode="auto">
                <a:xfrm>
                  <a:off x="2232" y="1587"/>
                  <a:ext cx="116" cy="124"/>
                </a:xfrm>
                <a:custGeom>
                  <a:avLst/>
                  <a:gdLst>
                    <a:gd name="T0" fmla="*/ 0 w 116"/>
                    <a:gd name="T1" fmla="*/ 123 h 124"/>
                    <a:gd name="T2" fmla="*/ 115 w 116"/>
                    <a:gd name="T3" fmla="*/ 61 h 124"/>
                    <a:gd name="T4" fmla="*/ 0 w 116"/>
                    <a:gd name="T5" fmla="*/ 0 h 124"/>
                    <a:gd name="T6" fmla="*/ 0 w 116"/>
                    <a:gd name="T7" fmla="*/ 123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6"/>
                    <a:gd name="T13" fmla="*/ 0 h 124"/>
                    <a:gd name="T14" fmla="*/ 116 w 116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6" h="124">
                      <a:moveTo>
                        <a:pt x="0" y="123"/>
                      </a:moveTo>
                      <a:lnTo>
                        <a:pt x="115" y="61"/>
                      </a:lnTo>
                      <a:lnTo>
                        <a:pt x="0" y="0"/>
                      </a:lnTo>
                      <a:lnTo>
                        <a:pt x="0" y="123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805" name="Freeform 1299" descr="Wide upward diagonal"/>
              <p:cNvSpPr>
                <a:spLocks/>
              </p:cNvSpPr>
              <p:nvPr/>
            </p:nvSpPr>
            <p:spPr bwMode="auto">
              <a:xfrm>
                <a:off x="1890" y="1173"/>
                <a:ext cx="179" cy="174"/>
              </a:xfrm>
              <a:custGeom>
                <a:avLst/>
                <a:gdLst>
                  <a:gd name="T0" fmla="*/ 178 w 179"/>
                  <a:gd name="T1" fmla="*/ 86 h 174"/>
                  <a:gd name="T2" fmla="*/ 178 w 179"/>
                  <a:gd name="T3" fmla="*/ 0 h 174"/>
                  <a:gd name="T4" fmla="*/ 0 w 179"/>
                  <a:gd name="T5" fmla="*/ 0 h 174"/>
                  <a:gd name="T6" fmla="*/ 0 w 179"/>
                  <a:gd name="T7" fmla="*/ 173 h 174"/>
                  <a:gd name="T8" fmla="*/ 89 w 179"/>
                  <a:gd name="T9" fmla="*/ 173 h 174"/>
                  <a:gd name="T10" fmla="*/ 89 w 179"/>
                  <a:gd name="T11" fmla="*/ 86 h 174"/>
                  <a:gd name="T12" fmla="*/ 178 w 179"/>
                  <a:gd name="T13" fmla="*/ 86 h 174"/>
                  <a:gd name="T14" fmla="*/ 178 w 179"/>
                  <a:gd name="T15" fmla="*/ 86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9"/>
                  <a:gd name="T25" fmla="*/ 0 h 174"/>
                  <a:gd name="T26" fmla="*/ 179 w 179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9" h="174">
                    <a:moveTo>
                      <a:pt x="178" y="86"/>
                    </a:moveTo>
                    <a:lnTo>
                      <a:pt x="178" y="0"/>
                    </a:lnTo>
                    <a:lnTo>
                      <a:pt x="0" y="0"/>
                    </a:lnTo>
                    <a:lnTo>
                      <a:pt x="0" y="173"/>
                    </a:lnTo>
                    <a:lnTo>
                      <a:pt x="89" y="173"/>
                    </a:lnTo>
                    <a:lnTo>
                      <a:pt x="89" y="86"/>
                    </a:lnTo>
                    <a:lnTo>
                      <a:pt x="178" y="86"/>
                    </a:lnTo>
                  </a:path>
                </a:pathLst>
              </a:custGeom>
              <a:pattFill prst="wdUpDiag">
                <a:fgClr>
                  <a:schemeClr val="tx2"/>
                </a:fgClr>
                <a:bgClr>
                  <a:schemeClr val="bg1"/>
                </a:bgClr>
              </a:patt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06" name="Freeform 1300"/>
              <p:cNvSpPr>
                <a:spLocks/>
              </p:cNvSpPr>
              <p:nvPr/>
            </p:nvSpPr>
            <p:spPr bwMode="auto">
              <a:xfrm>
                <a:off x="1959" y="1365"/>
                <a:ext cx="23" cy="7"/>
              </a:xfrm>
              <a:custGeom>
                <a:avLst/>
                <a:gdLst>
                  <a:gd name="T0" fmla="*/ 22 w 23"/>
                  <a:gd name="T1" fmla="*/ 6 h 7"/>
                  <a:gd name="T2" fmla="*/ 0 w 23"/>
                  <a:gd name="T3" fmla="*/ 6 h 7"/>
                  <a:gd name="T4" fmla="*/ 0 w 23"/>
                  <a:gd name="T5" fmla="*/ 0 h 7"/>
                  <a:gd name="T6" fmla="*/ 22 w 23"/>
                  <a:gd name="T7" fmla="*/ 0 h 7"/>
                  <a:gd name="T8" fmla="*/ 22 w 23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7"/>
                  <a:gd name="T17" fmla="*/ 23 w 23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7">
                    <a:moveTo>
                      <a:pt x="2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07" name="Freeform 1301"/>
              <p:cNvSpPr>
                <a:spLocks/>
              </p:cNvSpPr>
              <p:nvPr/>
            </p:nvSpPr>
            <p:spPr bwMode="auto">
              <a:xfrm>
                <a:off x="1956" y="1368"/>
                <a:ext cx="7" cy="73"/>
              </a:xfrm>
              <a:custGeom>
                <a:avLst/>
                <a:gdLst>
                  <a:gd name="T0" fmla="*/ 6 w 7"/>
                  <a:gd name="T1" fmla="*/ 0 h 73"/>
                  <a:gd name="T2" fmla="*/ 6 w 7"/>
                  <a:gd name="T3" fmla="*/ 72 h 73"/>
                  <a:gd name="T4" fmla="*/ 0 w 7"/>
                  <a:gd name="T5" fmla="*/ 72 h 73"/>
                  <a:gd name="T6" fmla="*/ 0 w 7"/>
                  <a:gd name="T7" fmla="*/ 0 h 73"/>
                  <a:gd name="T8" fmla="*/ 6 w 7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3"/>
                  <a:gd name="T17" fmla="*/ 7 w 7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3">
                    <a:moveTo>
                      <a:pt x="6" y="0"/>
                    </a:moveTo>
                    <a:lnTo>
                      <a:pt x="6" y="72"/>
                    </a:lnTo>
                    <a:lnTo>
                      <a:pt x="0" y="72"/>
                    </a:ln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08" name="Freeform 1302"/>
              <p:cNvSpPr>
                <a:spLocks/>
              </p:cNvSpPr>
              <p:nvPr/>
            </p:nvSpPr>
            <p:spPr bwMode="auto">
              <a:xfrm>
                <a:off x="1919" y="1437"/>
                <a:ext cx="41" cy="6"/>
              </a:xfrm>
              <a:custGeom>
                <a:avLst/>
                <a:gdLst>
                  <a:gd name="T0" fmla="*/ 40 w 41"/>
                  <a:gd name="T1" fmla="*/ 5 h 6"/>
                  <a:gd name="T2" fmla="*/ 0 w 41"/>
                  <a:gd name="T3" fmla="*/ 5 h 6"/>
                  <a:gd name="T4" fmla="*/ 0 w 41"/>
                  <a:gd name="T5" fmla="*/ 0 h 6"/>
                  <a:gd name="T6" fmla="*/ 40 w 41"/>
                  <a:gd name="T7" fmla="*/ 0 h 6"/>
                  <a:gd name="T8" fmla="*/ 40 w 41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"/>
                  <a:gd name="T17" fmla="*/ 41 w 41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">
                    <a:moveTo>
                      <a:pt x="40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09" name="Freeform 1303"/>
              <p:cNvSpPr>
                <a:spLocks/>
              </p:cNvSpPr>
              <p:nvPr/>
            </p:nvSpPr>
            <p:spPr bwMode="auto">
              <a:xfrm>
                <a:off x="1916" y="1368"/>
                <a:ext cx="6" cy="73"/>
              </a:xfrm>
              <a:custGeom>
                <a:avLst/>
                <a:gdLst>
                  <a:gd name="T0" fmla="*/ 0 w 6"/>
                  <a:gd name="T1" fmla="*/ 72 h 73"/>
                  <a:gd name="T2" fmla="*/ 0 w 6"/>
                  <a:gd name="T3" fmla="*/ 0 h 73"/>
                  <a:gd name="T4" fmla="*/ 5 w 6"/>
                  <a:gd name="T5" fmla="*/ 0 h 73"/>
                  <a:gd name="T6" fmla="*/ 5 w 6"/>
                  <a:gd name="T7" fmla="*/ 72 h 73"/>
                  <a:gd name="T8" fmla="*/ 0 w 6"/>
                  <a:gd name="T9" fmla="*/ 72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3"/>
                  <a:gd name="T17" fmla="*/ 6 w 6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3">
                    <a:moveTo>
                      <a:pt x="0" y="72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72"/>
                    </a:lnTo>
                    <a:lnTo>
                      <a:pt x="0" y="72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0" name="Freeform 1304"/>
              <p:cNvSpPr>
                <a:spLocks/>
              </p:cNvSpPr>
              <p:nvPr/>
            </p:nvSpPr>
            <p:spPr bwMode="auto">
              <a:xfrm>
                <a:off x="1886" y="1365"/>
                <a:ext cx="34" cy="7"/>
              </a:xfrm>
              <a:custGeom>
                <a:avLst/>
                <a:gdLst>
                  <a:gd name="T0" fmla="*/ 33 w 34"/>
                  <a:gd name="T1" fmla="*/ 6 h 7"/>
                  <a:gd name="T2" fmla="*/ 0 w 34"/>
                  <a:gd name="T3" fmla="*/ 6 h 7"/>
                  <a:gd name="T4" fmla="*/ 0 w 34"/>
                  <a:gd name="T5" fmla="*/ 0 h 7"/>
                  <a:gd name="T6" fmla="*/ 33 w 34"/>
                  <a:gd name="T7" fmla="*/ 0 h 7"/>
                  <a:gd name="T8" fmla="*/ 33 w 34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7"/>
                  <a:gd name="T17" fmla="*/ 34 w 3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7">
                    <a:moveTo>
                      <a:pt x="3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6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23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chemeClr val="bg1"/>
                </a:solidFill>
              </a:rPr>
              <a:t>Арматура серии 77000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с лабиринтным затвором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49" y="2085557"/>
            <a:ext cx="3962028" cy="477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61948"/>
            <a:ext cx="2552977" cy="388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056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</a:rPr>
              <a:t>Серия 35002 </a:t>
            </a:r>
            <a:r>
              <a:rPr lang="ru-RU" sz="2800" b="1" dirty="0" smtClean="0">
                <a:solidFill>
                  <a:schemeClr val="bg1"/>
                </a:solidFill>
              </a:rPr>
              <a:t>ТУ </a:t>
            </a:r>
            <a:r>
              <a:rPr lang="ru-RU" sz="2800" b="1" dirty="0">
                <a:solidFill>
                  <a:schemeClr val="bg1"/>
                </a:solidFill>
              </a:rPr>
              <a:t>3742-001-49148464-98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6120680" cy="44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797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Арматура серии 77000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с лабиринтным затвором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pic>
        <p:nvPicPr>
          <p:cNvPr id="3" name="Picture 2" descr="E:\ДЛЯ РАБОТЫ\TI\КАРТИНКИ\77000\129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8238"/>
            <a:ext cx="335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3226"/>
            <a:ext cx="3376729" cy="45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6660232" y="4941168"/>
            <a:ext cx="22868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800" b="0" dirty="0" smtClean="0">
                <a:solidFill>
                  <a:schemeClr val="tx1"/>
                </a:solidFill>
                <a:latin typeface="+mn-lt"/>
              </a:rPr>
              <a:t>Серия 47000 </a:t>
            </a:r>
          </a:p>
          <a:p>
            <a:pPr algn="ctr" eaLnBrk="1" hangingPunct="1"/>
            <a:r>
              <a:rPr lang="ru-RU" sz="1800" b="0" dirty="0" smtClean="0">
                <a:solidFill>
                  <a:schemeClr val="tx1"/>
                </a:solidFill>
                <a:latin typeface="+mn-lt"/>
              </a:rPr>
              <a:t>в проходном корпусе</a:t>
            </a:r>
            <a:endParaRPr lang="ru-RU" sz="1800" dirty="0">
              <a:latin typeface="+mn-lt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851920" y="6237312"/>
            <a:ext cx="648072" cy="193166"/>
          </a:xfrm>
          <a:prstGeom prst="rightArrow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745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</a:rPr>
              <a:t>Серия 35002 </a:t>
            </a:r>
            <a:r>
              <a:rPr lang="ru-RU" sz="2800" b="1" dirty="0" smtClean="0">
                <a:solidFill>
                  <a:schemeClr val="bg1"/>
                </a:solidFill>
              </a:rPr>
              <a:t>ТУ </a:t>
            </a:r>
            <a:r>
              <a:rPr lang="ru-RU" sz="2800" b="1" dirty="0">
                <a:solidFill>
                  <a:schemeClr val="bg1"/>
                </a:solidFill>
              </a:rPr>
              <a:t>3742-001-49148464-98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2088856" cy="299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9636" y="5731262"/>
            <a:ext cx="18550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/>
              <a:t>Корпус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Седло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Фиксатор седла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Плунжер</a:t>
            </a:r>
            <a:endParaRPr lang="ru-RU" sz="14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00" y="2125503"/>
            <a:ext cx="6292134" cy="455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946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</a:rPr>
              <a:t>Серия 35002 </a:t>
            </a:r>
            <a:r>
              <a:rPr lang="ru-RU" sz="2800" b="1" dirty="0" smtClean="0">
                <a:solidFill>
                  <a:schemeClr val="bg1"/>
                </a:solidFill>
              </a:rPr>
              <a:t>ТУ </a:t>
            </a:r>
            <a:r>
              <a:rPr lang="ru-RU" sz="2800" b="1" dirty="0">
                <a:solidFill>
                  <a:schemeClr val="bg1"/>
                </a:solidFill>
              </a:rPr>
              <a:t>3742-001-49148464-98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8701"/>
            <a:ext cx="6694871" cy="425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575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</a:rPr>
              <a:t>Серия 35002 ТУ 3742-001-49148464-98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8068"/>
            <a:ext cx="785358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368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</a:rPr>
              <a:t>Серия 35002 ТУ 3742-001-49148464-98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7" descr="PLUGS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3145873" cy="2502868"/>
          </a:xfrm>
          <a:prstGeom prst="rect">
            <a:avLst/>
          </a:prstGeom>
          <a:solidFill>
            <a:srgbClr val="039FFF"/>
          </a:solidFill>
          <a:ln w="152400" cmpd="tri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66" y="2276872"/>
            <a:ext cx="6028894" cy="411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279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chemeClr val="bg1"/>
                </a:solidFill>
              </a:rPr>
              <a:t>Серия 21000 ТУ 3742-002-49148464-2000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5" descr="21000-разре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76063"/>
            <a:ext cx="2310865" cy="448193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21088"/>
            <a:ext cx="2031107" cy="211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27" y="2454856"/>
            <a:ext cx="314325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06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0" y="1268413"/>
            <a:ext cx="91440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chemeClr val="bg1"/>
                </a:solidFill>
              </a:rPr>
              <a:t>Серия 21000 ТУ 3742-002-49148464-2000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84166" y="0"/>
            <a:ext cx="3059831" cy="1025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09658" y="3322026"/>
            <a:ext cx="4653136" cy="241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56102"/>
            <a:ext cx="2664295" cy="220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10" y="2405448"/>
            <a:ext cx="2367177" cy="190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77" y="3140968"/>
            <a:ext cx="2738239" cy="255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176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D:\ДЛЯ РАБОТЫ\TI\КАРТИНКИ\21000\21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836613"/>
            <a:ext cx="123825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D:\ДЛЯ РАБОТЫ\TI\КАРТИНКИ\21000\21800-21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133600"/>
            <a:ext cx="1443038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D:\ДЛЯ РАБОТЫ\TI\КАРТИНКИ\21000\21000 2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641725"/>
            <a:ext cx="1404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D:\ДЛЯ РАБОТЫ\TI\КАРТИНКИ\21000\21000 СС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084763"/>
            <a:ext cx="133350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2386803" y="598019"/>
            <a:ext cx="5113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ru-RU" dirty="0"/>
              <a:t>Различные варианты исполнения затвора</a:t>
            </a:r>
            <a:endParaRPr lang="en-US" dirty="0"/>
          </a:p>
        </p:txBody>
      </p:sp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1979613" y="1125538"/>
            <a:ext cx="69850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ru-RU" sz="1400" dirty="0"/>
              <a:t>Одноступенчатый антишумовой затвор – серия 21700 (среда открывает)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ru-RU" sz="1400" dirty="0"/>
              <a:t>Одноступенчатый </a:t>
            </a:r>
            <a:r>
              <a:rPr lang="ru-RU" sz="1400" dirty="0" err="1"/>
              <a:t>антикавитационный</a:t>
            </a:r>
            <a:r>
              <a:rPr lang="ru-RU" sz="1400" dirty="0"/>
              <a:t> затвор – серия 21700 (среда закрывает)</a:t>
            </a:r>
            <a:endParaRPr lang="en-US" sz="1400" dirty="0"/>
          </a:p>
        </p:txBody>
      </p:sp>
      <p:sp>
        <p:nvSpPr>
          <p:cNvPr id="7177" name="Прямоугольник 1"/>
          <p:cNvSpPr>
            <a:spLocks noChangeArrowheads="1"/>
          </p:cNvSpPr>
          <p:nvPr/>
        </p:nvSpPr>
        <p:spPr bwMode="auto">
          <a:xfrm>
            <a:off x="1960563" y="2540000"/>
            <a:ext cx="69659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ru-RU" sz="1400" dirty="0"/>
              <a:t>Двухступенчатый антишумовой затвор – серия 21900 (среда открывает)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ru-RU" sz="1400" dirty="0"/>
              <a:t>Двухступенчатый </a:t>
            </a:r>
            <a:r>
              <a:rPr lang="ru-RU" sz="1400" dirty="0" err="1"/>
              <a:t>антикавитационный</a:t>
            </a:r>
            <a:r>
              <a:rPr lang="ru-RU" sz="1400" dirty="0"/>
              <a:t> затвор – серия 21800 (среда закрывает)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4863" y="5337175"/>
            <a:ext cx="6775450" cy="8461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lnSpc>
                <a:spcPct val="90000"/>
              </a:lnSpc>
              <a:spcBef>
                <a:spcPct val="30000"/>
              </a:spcBef>
              <a:defRPr/>
            </a:pPr>
            <a:r>
              <a:rPr lang="ru-RU" sz="1400" dirty="0"/>
              <a:t>Затвор с уменьшенной пропускной способностью (среда открывает) </a:t>
            </a:r>
            <a:endParaRPr lang="en-US" sz="1400" dirty="0"/>
          </a:p>
          <a:p>
            <a:pPr lvl="1">
              <a:spcBef>
                <a:spcPct val="30000"/>
              </a:spcBef>
              <a:defRPr/>
            </a:pPr>
            <a:r>
              <a:rPr lang="en-US" sz="1400" dirty="0"/>
              <a:t>DN</a:t>
            </a:r>
            <a:r>
              <a:rPr lang="ru-RU" sz="1400" dirty="0"/>
              <a:t> 20 и </a:t>
            </a:r>
            <a:r>
              <a:rPr lang="en-US" sz="1400" dirty="0"/>
              <a:t>DN</a:t>
            </a:r>
            <a:r>
              <a:rPr lang="ru-RU" sz="1400" dirty="0"/>
              <a:t> </a:t>
            </a:r>
            <a:r>
              <a:rPr lang="en-US" sz="1400" dirty="0"/>
              <a:t>25</a:t>
            </a:r>
          </a:p>
          <a:p>
            <a:pPr lvl="1">
              <a:spcBef>
                <a:spcPct val="30000"/>
              </a:spcBef>
              <a:defRPr/>
            </a:pPr>
            <a:r>
              <a:rPr lang="ru-RU" sz="1400" dirty="0" err="1"/>
              <a:t>К</a:t>
            </a:r>
            <a:r>
              <a:rPr lang="en-US" sz="1400" dirty="0" smtClean="0"/>
              <a:t>v </a:t>
            </a:r>
            <a:r>
              <a:rPr lang="ru-RU" sz="1400" dirty="0"/>
              <a:t>от </a:t>
            </a:r>
            <a:r>
              <a:rPr lang="ru-RU" sz="1400" dirty="0" smtClean="0"/>
              <a:t>0,</a:t>
            </a:r>
            <a:r>
              <a:rPr lang="ru-RU" sz="1400" dirty="0"/>
              <a:t>1</a:t>
            </a:r>
            <a:r>
              <a:rPr lang="ru-RU" sz="1400" dirty="0" smtClean="0"/>
              <a:t> </a:t>
            </a:r>
            <a:r>
              <a:rPr lang="ru-RU" sz="1400" dirty="0"/>
              <a:t>до </a:t>
            </a:r>
            <a:r>
              <a:rPr lang="ru-RU" sz="1400" dirty="0" smtClean="0"/>
              <a:t>0,9</a:t>
            </a:r>
            <a:endParaRPr lang="en-US" sz="1400" dirty="0"/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2074863" y="3641725"/>
            <a:ext cx="67754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FFF00"/>
              </a:buClr>
              <a:buSzPct val="130000"/>
            </a:pPr>
            <a:r>
              <a:rPr lang="ru-RU" sz="1400" dirty="0"/>
              <a:t>Двухступенчатый антишумовой/ </a:t>
            </a:r>
            <a:r>
              <a:rPr lang="ru-RU" sz="1400" dirty="0" err="1"/>
              <a:t>антикавитационный</a:t>
            </a:r>
            <a:r>
              <a:rPr lang="ru-RU" sz="1400" dirty="0"/>
              <a:t> затвор для жидких и газообразных сред</a:t>
            </a:r>
          </a:p>
          <a:p>
            <a:pPr lvl="1">
              <a:spcBef>
                <a:spcPct val="30000"/>
              </a:spcBef>
              <a:buClr>
                <a:srgbClr val="FFFF00"/>
              </a:buClr>
              <a:buSzPct val="130000"/>
            </a:pPr>
            <a:r>
              <a:rPr lang="en-US" sz="1400" dirty="0"/>
              <a:t>DN</a:t>
            </a:r>
            <a:r>
              <a:rPr lang="ru-RU" sz="1400" dirty="0"/>
              <a:t> от 20 до 50 мм</a:t>
            </a:r>
          </a:p>
          <a:p>
            <a:pPr lvl="1">
              <a:spcBef>
                <a:spcPct val="30000"/>
              </a:spcBef>
              <a:buClr>
                <a:srgbClr val="FFFF00"/>
              </a:buClr>
              <a:buSzPct val="130000"/>
            </a:pPr>
            <a:r>
              <a:rPr lang="ru-RU" sz="1400" dirty="0" err="1" smtClean="0"/>
              <a:t>К</a:t>
            </a:r>
            <a:r>
              <a:rPr lang="en-US" sz="1400" dirty="0" smtClean="0"/>
              <a:t>v </a:t>
            </a:r>
            <a:r>
              <a:rPr lang="ru-RU" sz="1400" dirty="0"/>
              <a:t>от </a:t>
            </a:r>
            <a:r>
              <a:rPr lang="ru-RU" sz="1400" dirty="0" smtClean="0"/>
              <a:t>0,4 </a:t>
            </a:r>
            <a:r>
              <a:rPr lang="ru-RU" sz="1400" dirty="0"/>
              <a:t>до </a:t>
            </a:r>
            <a:r>
              <a:rPr lang="ru-RU" sz="1400" dirty="0" smtClean="0"/>
              <a:t>9,5</a:t>
            </a:r>
          </a:p>
          <a:p>
            <a:pPr lvl="1">
              <a:spcBef>
                <a:spcPct val="30000"/>
              </a:spcBef>
              <a:buClr>
                <a:srgbClr val="FFFF00"/>
              </a:buClr>
              <a:buSzPct val="130000"/>
            </a:pPr>
            <a:r>
              <a:rPr lang="ru-RU" sz="1400" dirty="0" smtClean="0"/>
              <a:t>среда </a:t>
            </a:r>
            <a:r>
              <a:rPr lang="ru-RU" sz="1400" dirty="0"/>
              <a:t>открывает</a:t>
            </a:r>
          </a:p>
        </p:txBody>
      </p:sp>
      <p:sp>
        <p:nvSpPr>
          <p:cNvPr id="7180" name="TextBox 12"/>
          <p:cNvSpPr txBox="1">
            <a:spLocks noChangeArrowheads="1"/>
          </p:cNvSpPr>
          <p:nvPr/>
        </p:nvSpPr>
        <p:spPr bwMode="auto">
          <a:xfrm>
            <a:off x="160338" y="1765300"/>
            <a:ext cx="269875" cy="30797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181" name="TextBox 13"/>
          <p:cNvSpPr txBox="1">
            <a:spLocks noChangeArrowheads="1"/>
          </p:cNvSpPr>
          <p:nvPr/>
        </p:nvSpPr>
        <p:spPr bwMode="auto">
          <a:xfrm>
            <a:off x="71438" y="3279775"/>
            <a:ext cx="268287" cy="30797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182" name="TextBox 14"/>
          <p:cNvSpPr txBox="1">
            <a:spLocks noChangeArrowheads="1"/>
          </p:cNvSpPr>
          <p:nvPr/>
        </p:nvSpPr>
        <p:spPr bwMode="auto">
          <a:xfrm>
            <a:off x="109538" y="4700588"/>
            <a:ext cx="268287" cy="30797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183" name="TextBox 15"/>
          <p:cNvSpPr txBox="1">
            <a:spLocks noChangeArrowheads="1"/>
          </p:cNvSpPr>
          <p:nvPr/>
        </p:nvSpPr>
        <p:spPr bwMode="auto">
          <a:xfrm>
            <a:off x="61913" y="5875338"/>
            <a:ext cx="268287" cy="30797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" y="0"/>
            <a:ext cx="2701627" cy="65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31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12448</TotalTime>
  <Words>485</Words>
  <Application>Microsoft Office PowerPoint</Application>
  <PresentationFormat>Экран (4:3)</PresentationFormat>
  <Paragraphs>132</Paragraphs>
  <Slides>20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1_Тема Office</vt:lpstr>
      <vt:lpstr>Тенденции развития производства ТПА </vt:lpstr>
      <vt:lpstr>Серия 35002 ТУ 3742-001-49148464-98</vt:lpstr>
      <vt:lpstr>Серия 35002 ТУ 3742-001-49148464-98</vt:lpstr>
      <vt:lpstr>Серия 35002 ТУ 3742-001-49148464-98</vt:lpstr>
      <vt:lpstr>Серия 35002 ТУ 3742-001-49148464-98</vt:lpstr>
      <vt:lpstr>Серия 35002 ТУ 3742-001-49148464-98</vt:lpstr>
      <vt:lpstr>Серия 21000 ТУ 3742-002-49148464-2000</vt:lpstr>
      <vt:lpstr>Серия 21000 ТУ 3742-002-49148464-2000</vt:lpstr>
      <vt:lpstr>Презентация PowerPoint</vt:lpstr>
      <vt:lpstr>Серия 21000 ТУ 3742-002-49148464-2000</vt:lpstr>
      <vt:lpstr>Серия 41005 ТУ 3742-007-49148464-2011</vt:lpstr>
      <vt:lpstr>Серия 41005 ТУ 3742-007-49148464-2011</vt:lpstr>
      <vt:lpstr>Презентация PowerPoint</vt:lpstr>
      <vt:lpstr>Серия 28000 ТУ 3742-003-49148464-2002</vt:lpstr>
      <vt:lpstr>Серия 28000 ТУ 3742-003-49148464-2002</vt:lpstr>
      <vt:lpstr>Серия 28000 ТУ 3742-003-49148464-2002</vt:lpstr>
      <vt:lpstr>Серия 28000 ТУ 3742-003-49148464-2002</vt:lpstr>
      <vt:lpstr>Презентация PowerPoint</vt:lpstr>
      <vt:lpstr>Арматура серии 77000 с лабиринтным затвором</vt:lpstr>
      <vt:lpstr>Арматура серии 77000 с лабиринтным затвором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Запорная арматура</dc:title>
  <dc:creator>User</dc:creator>
  <cp:lastModifiedBy>Paechkin K.V.</cp:lastModifiedBy>
  <cp:revision>382</cp:revision>
  <cp:lastPrinted>2013-09-14T08:26:56Z</cp:lastPrinted>
  <dcterms:created xsi:type="dcterms:W3CDTF">2013-06-24T17:29:32Z</dcterms:created>
  <dcterms:modified xsi:type="dcterms:W3CDTF">2016-10-06T06:25:29Z</dcterms:modified>
</cp:coreProperties>
</file>