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2" r:id="rId1"/>
    <p:sldMasterId id="2147483806" r:id="rId2"/>
    <p:sldMasterId id="2147483828" r:id="rId3"/>
    <p:sldMasterId id="2147483850" r:id="rId4"/>
    <p:sldMasterId id="2147483872" r:id="rId5"/>
  </p:sldMasterIdLst>
  <p:notesMasterIdLst>
    <p:notesMasterId r:id="rId27"/>
  </p:notesMasterIdLst>
  <p:handoutMasterIdLst>
    <p:handoutMasterId r:id="rId28"/>
  </p:handoutMasterIdLst>
  <p:sldIdLst>
    <p:sldId id="684" r:id="rId6"/>
    <p:sldId id="904" r:id="rId7"/>
    <p:sldId id="948" r:id="rId8"/>
    <p:sldId id="963" r:id="rId9"/>
    <p:sldId id="1014" r:id="rId10"/>
    <p:sldId id="1010" r:id="rId11"/>
    <p:sldId id="1011" r:id="rId12"/>
    <p:sldId id="1013" r:id="rId13"/>
    <p:sldId id="1012" r:id="rId14"/>
    <p:sldId id="1004" r:id="rId15"/>
    <p:sldId id="1020" r:id="rId16"/>
    <p:sldId id="1009" r:id="rId17"/>
    <p:sldId id="1015" r:id="rId18"/>
    <p:sldId id="846" r:id="rId19"/>
    <p:sldId id="996" r:id="rId20"/>
    <p:sldId id="1006" r:id="rId21"/>
    <p:sldId id="993" r:id="rId22"/>
    <p:sldId id="1016" r:id="rId23"/>
    <p:sldId id="995" r:id="rId24"/>
    <p:sldId id="1019" r:id="rId25"/>
    <p:sldId id="271" r:id="rId26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Долгих Андрей Михайлович" initials="ДАМ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7E00"/>
    <a:srgbClr val="0066CC"/>
    <a:srgbClr val="CC6600"/>
    <a:srgbClr val="2D2D8A"/>
    <a:srgbClr val="FF9999"/>
    <a:srgbClr val="FFCC66"/>
    <a:srgbClr val="89E943"/>
    <a:srgbClr val="AFAF01"/>
    <a:srgbClr val="B2B2CA"/>
    <a:srgbClr val="D8D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27" autoAdjust="0"/>
    <p:restoredTop sz="59086" autoAdjust="0"/>
  </p:normalViewPr>
  <p:slideViewPr>
    <p:cSldViewPr>
      <p:cViewPr varScale="1">
        <p:scale>
          <a:sx n="147" d="100"/>
          <a:sy n="147" d="100"/>
        </p:scale>
        <p:origin x="-708" y="-96"/>
      </p:cViewPr>
      <p:guideLst>
        <p:guide orient="horz" pos="3239"/>
        <p:guide orient="horz" pos="1371"/>
        <p:guide orient="horz" pos="1711"/>
        <p:guide orient="horz" pos="1960"/>
        <p:guide pos="5556"/>
        <p:guide pos="204"/>
        <p:guide pos="2064"/>
        <p:guide pos="3220"/>
        <p:guide pos="2449"/>
        <p:guide pos="3674"/>
        <p:guide pos="1224"/>
        <p:guide pos="41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>
        <p:scale>
          <a:sx n="50" d="100"/>
          <a:sy n="50" d="100"/>
        </p:scale>
        <p:origin x="-3768" y="-996"/>
      </p:cViewPr>
      <p:guideLst>
        <p:guide orient="horz" pos="3111"/>
        <p:guide pos="214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031922766595795E-2"/>
          <c:y val="2.7231234649885631E-2"/>
          <c:w val="0.93196807723340425"/>
          <c:h val="0.812286570687539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'ЛЧ мг'!$B$2</c:f>
              <c:strCache>
                <c:ptCount val="1"/>
                <c:pt idx="0">
                  <c:v>План года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0099"/>
                    </a:solidFill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'ЛЧ мг'!$A$3:$A$7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(ожидаемое)</c:v>
                </c:pt>
              </c:strCache>
            </c:strRef>
          </c:cat>
          <c:val>
            <c:numRef>
              <c:f>'ЛЧ мг'!$B$3:$B$7</c:f>
              <c:numCache>
                <c:formatCode>_-* #,##0\ _₽_-;\-* #,##0\ _₽_-;_-* "-"??\ _₽_-;_-@_-</c:formatCode>
                <c:ptCount val="5"/>
                <c:pt idx="0">
                  <c:v>1565.7</c:v>
                </c:pt>
                <c:pt idx="1">
                  <c:v>1360.1</c:v>
                </c:pt>
                <c:pt idx="2" formatCode="0">
                  <c:v>822.5</c:v>
                </c:pt>
                <c:pt idx="3" formatCode="0">
                  <c:v>800.9</c:v>
                </c:pt>
                <c:pt idx="4" formatCode="0">
                  <c:v>750.1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24-4DB1-85D5-7388D0D43569}"/>
            </c:ext>
          </c:extLst>
        </c:ser>
        <c:ser>
          <c:idx val="1"/>
          <c:order val="2"/>
          <c:tx>
            <c:strRef>
              <c:f>'ЛЧ мг'!$C$2</c:f>
              <c:strCache>
                <c:ptCount val="1"/>
                <c:pt idx="0">
                  <c:v>Факт года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3"/>
              <c:layout>
                <c:manualLayout>
                  <c:x val="0"/>
                  <c:y val="-2.189910087078883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24-4DB1-85D5-7388D0D435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0099"/>
                    </a:solidFill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'ЛЧ мг'!$A$3:$A$7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(ожидаемое)</c:v>
                </c:pt>
              </c:strCache>
            </c:strRef>
          </c:cat>
          <c:val>
            <c:numRef>
              <c:f>'ЛЧ мг'!$C$3:$C$7</c:f>
              <c:numCache>
                <c:formatCode>_-* #,##0\ _₽_-;\-* #,##0\ _₽_-;_-* "-"??\ _₽_-;_-@_-</c:formatCode>
                <c:ptCount val="5"/>
                <c:pt idx="0">
                  <c:v>1580</c:v>
                </c:pt>
                <c:pt idx="1">
                  <c:v>1435.1</c:v>
                </c:pt>
                <c:pt idx="2" formatCode="0">
                  <c:v>822.8</c:v>
                </c:pt>
                <c:pt idx="3" formatCode="0">
                  <c:v>810</c:v>
                </c:pt>
                <c:pt idx="4" formatCode="0">
                  <c:v>750.1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624-4DB1-85D5-7388D0D435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30"/>
        <c:axId val="43752448"/>
        <c:axId val="43770624"/>
      </c:barChart>
      <c:lineChart>
        <c:grouping val="standard"/>
        <c:varyColors val="0"/>
        <c:ser>
          <c:idx val="2"/>
          <c:order val="1"/>
          <c:tx>
            <c:strRef>
              <c:f>'ЛЧ мг'!$E$2</c:f>
              <c:strCache>
                <c:ptCount val="1"/>
                <c:pt idx="0">
                  <c:v>Факт 1 квартала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</c:spPr>
          </c:marker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0624-4DB1-85D5-7388D0D43569}"/>
              </c:ext>
            </c:extLst>
          </c:dPt>
          <c:dLbls>
            <c:spPr>
              <a:solidFill>
                <a:srgbClr val="7030A0"/>
              </a:solidFill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'ЛЧ мг'!$A$3:$A$7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(ожидаемое)</c:v>
                </c:pt>
              </c:strCache>
            </c:strRef>
          </c:cat>
          <c:val>
            <c:numRef>
              <c:f>'ЛЧ мг'!$E$3:$E$7</c:f>
              <c:numCache>
                <c:formatCode>_-* #,##0\ _₽_-;\-* #,##0\ _₽_-;_-* "-"??\ _₽_-;_-@_-</c:formatCode>
                <c:ptCount val="5"/>
                <c:pt idx="0">
                  <c:v>315</c:v>
                </c:pt>
                <c:pt idx="1">
                  <c:v>88</c:v>
                </c:pt>
                <c:pt idx="2" formatCode="0">
                  <c:v>199</c:v>
                </c:pt>
                <c:pt idx="3" formatCode="0">
                  <c:v>226</c:v>
                </c:pt>
                <c:pt idx="4" formatCode="0">
                  <c:v>170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0624-4DB1-85D5-7388D0D435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752448"/>
        <c:axId val="43770624"/>
      </c:lineChart>
      <c:catAx>
        <c:axId val="43752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0099"/>
                </a:solidFill>
                <a:latin typeface="Calibri" panose="020F0502020204030204" pitchFamily="34" charset="0"/>
              </a:defRPr>
            </a:pPr>
            <a:endParaRPr lang="ru-RU"/>
          </a:p>
        </c:txPr>
        <c:crossAx val="43770624"/>
        <c:crosses val="autoZero"/>
        <c:auto val="1"/>
        <c:lblAlgn val="ctr"/>
        <c:lblOffset val="100"/>
        <c:noMultiLvlLbl val="0"/>
      </c:catAx>
      <c:valAx>
        <c:axId val="43770624"/>
        <c:scaling>
          <c:orientation val="minMax"/>
        </c:scaling>
        <c:delete val="0"/>
        <c:axPos val="l"/>
        <c:numFmt formatCode="_-* #,##0\ _₽_-;\-* #,##0\ _₽_-;_-* &quot;-&quot;??\ _₽_-;_-@_-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0099"/>
                </a:solidFill>
                <a:latin typeface="Calibri" panose="020F0502020204030204" pitchFamily="34" charset="0"/>
              </a:defRPr>
            </a:pPr>
            <a:endParaRPr lang="ru-RU"/>
          </a:p>
        </c:txPr>
        <c:crossAx val="437524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90499836928667943"/>
          <c:w val="1"/>
          <c:h val="7.1332991660066167E-2"/>
        </c:manualLayout>
      </c:layout>
      <c:overlay val="0"/>
      <c:txPr>
        <a:bodyPr/>
        <a:lstStyle/>
        <a:p>
          <a:pPr>
            <a:defRPr>
              <a:solidFill>
                <a:srgbClr val="000099"/>
              </a:solidFill>
              <a:latin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2703832345260821E-2"/>
          <c:y val="2.723131773237317E-2"/>
          <c:w val="0.93196807723340425"/>
          <c:h val="0.812286570687539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ПП!$B$2</c:f>
              <c:strCache>
                <c:ptCount val="1"/>
                <c:pt idx="0">
                  <c:v>План года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0099"/>
                    </a:solidFill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ПП!$A$3:$A$7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(ожидаемое)</c:v>
                </c:pt>
              </c:strCache>
            </c:strRef>
          </c:cat>
          <c:val>
            <c:numRef>
              <c:f>ПП!$B$3:$B$7</c:f>
              <c:numCache>
                <c:formatCode>General</c:formatCode>
                <c:ptCount val="5"/>
                <c:pt idx="0">
                  <c:v>80</c:v>
                </c:pt>
                <c:pt idx="1">
                  <c:v>77</c:v>
                </c:pt>
                <c:pt idx="2">
                  <c:v>37</c:v>
                </c:pt>
                <c:pt idx="3">
                  <c:v>54</c:v>
                </c:pt>
                <c:pt idx="4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2FC-4C26-B1D3-914DA4E3C78D}"/>
            </c:ext>
          </c:extLst>
        </c:ser>
        <c:ser>
          <c:idx val="1"/>
          <c:order val="2"/>
          <c:tx>
            <c:strRef>
              <c:f>ПП!$C$2</c:f>
              <c:strCache>
                <c:ptCount val="1"/>
                <c:pt idx="0">
                  <c:v>Факт года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3"/>
              <c:layout>
                <c:manualLayout>
                  <c:x val="0"/>
                  <c:y val="-2.189910087078883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FC-4C26-B1D3-914DA4E3C7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0099"/>
                    </a:solidFill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ПП!$A$3:$A$7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(ожидаемое)</c:v>
                </c:pt>
              </c:strCache>
            </c:strRef>
          </c:cat>
          <c:val>
            <c:numRef>
              <c:f>ПП!$C$3:$C$7</c:f>
              <c:numCache>
                <c:formatCode>General</c:formatCode>
                <c:ptCount val="5"/>
                <c:pt idx="0">
                  <c:v>80</c:v>
                </c:pt>
                <c:pt idx="1">
                  <c:v>78</c:v>
                </c:pt>
                <c:pt idx="2">
                  <c:v>37</c:v>
                </c:pt>
                <c:pt idx="3">
                  <c:v>51</c:v>
                </c:pt>
                <c:pt idx="4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2FC-4C26-B1D3-914DA4E3C7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30"/>
        <c:axId val="48171648"/>
        <c:axId val="48181632"/>
      </c:barChart>
      <c:lineChart>
        <c:grouping val="standard"/>
        <c:varyColors val="0"/>
        <c:ser>
          <c:idx val="2"/>
          <c:order val="1"/>
          <c:tx>
            <c:strRef>
              <c:f>ПП!$E$2</c:f>
              <c:strCache>
                <c:ptCount val="1"/>
                <c:pt idx="0">
                  <c:v>Факт 1 квартала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</c:spPr>
          </c:marker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A2FC-4C26-B1D3-914DA4E3C78D}"/>
              </c:ext>
            </c:extLst>
          </c:dPt>
          <c:dLbls>
            <c:spPr>
              <a:solidFill>
                <a:srgbClr val="7030A0"/>
              </a:solidFill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ПП!$A$3:$A$7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(ожидаемое)</c:v>
                </c:pt>
              </c:strCache>
            </c:strRef>
          </c:cat>
          <c:val>
            <c:numRef>
              <c:f>ПП!$E$3:$E$7</c:f>
              <c:numCache>
                <c:formatCode>General</c:formatCode>
                <c:ptCount val="5"/>
                <c:pt idx="0">
                  <c:v>15</c:v>
                </c:pt>
                <c:pt idx="1">
                  <c:v>6</c:v>
                </c:pt>
                <c:pt idx="2">
                  <c:v>1</c:v>
                </c:pt>
                <c:pt idx="3">
                  <c:v>6</c:v>
                </c:pt>
                <c:pt idx="4">
                  <c:v>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A2FC-4C26-B1D3-914DA4E3C7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171648"/>
        <c:axId val="48181632"/>
      </c:lineChart>
      <c:catAx>
        <c:axId val="48171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0099"/>
                </a:solidFill>
                <a:latin typeface="Calibri" panose="020F0502020204030204" pitchFamily="34" charset="0"/>
              </a:defRPr>
            </a:pPr>
            <a:endParaRPr lang="ru-RU"/>
          </a:p>
        </c:txPr>
        <c:crossAx val="48181632"/>
        <c:crosses val="autoZero"/>
        <c:auto val="1"/>
        <c:lblAlgn val="ctr"/>
        <c:lblOffset val="100"/>
        <c:noMultiLvlLbl val="0"/>
      </c:catAx>
      <c:valAx>
        <c:axId val="48181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0099"/>
                </a:solidFill>
                <a:latin typeface="Calibri" panose="020F0502020204030204" pitchFamily="34" charset="0"/>
              </a:defRPr>
            </a:pPr>
            <a:endParaRPr lang="ru-RU"/>
          </a:p>
        </c:txPr>
        <c:crossAx val="481716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90499836928667943"/>
          <c:w val="1"/>
          <c:h val="7.1332991660066167E-2"/>
        </c:manualLayout>
      </c:layout>
      <c:overlay val="0"/>
      <c:txPr>
        <a:bodyPr/>
        <a:lstStyle/>
        <a:p>
          <a:pPr>
            <a:defRPr>
              <a:solidFill>
                <a:srgbClr val="000099"/>
              </a:solidFill>
              <a:latin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4" y="14"/>
            <a:ext cx="2944957" cy="49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1150" y="14"/>
            <a:ext cx="2944957" cy="49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810F4-26D6-4715-BB0E-B7FBE38DF199}" type="datetime1">
              <a:rPr lang="ru-RU" smtClean="0"/>
              <a:pPr/>
              <a:t>14.05.2018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54" y="9378499"/>
            <a:ext cx="2944957" cy="4941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1150" y="9378499"/>
            <a:ext cx="2944957" cy="4941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93B41-1BF6-4B77-8234-75251E8FF7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54158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27"/>
            <a:ext cx="2945659" cy="4937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3" y="27"/>
            <a:ext cx="2945659" cy="4937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74405-BCE7-406C-923C-383E2D1A8066}" type="datetime1">
              <a:rPr lang="ru-RU" smtClean="0"/>
              <a:pPr/>
              <a:t>14.05.2018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328613"/>
            <a:ext cx="6591300" cy="3706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2556" y="4145048"/>
            <a:ext cx="6552646" cy="543660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378872"/>
            <a:ext cx="2945659" cy="4937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3" y="9378872"/>
            <a:ext cx="2945659" cy="4937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AA72D-8CA1-43DC-9500-801568ED9F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45008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AA72D-8CA1-43DC-9500-801568ED9F70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7" name="Образ слайда 6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736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0F1D89-E3D0-4CD2-BCC4-B3225D03228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58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0F1D89-E3D0-4CD2-BCC4-B3225D03228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758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188" y="735013"/>
            <a:ext cx="6591300" cy="3706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AAA72D-8CA1-43DC-9500-801568ED9F7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071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188" y="735013"/>
            <a:ext cx="6591300" cy="3706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AAA72D-8CA1-43DC-9500-801568ED9F7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071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AAA72D-8CA1-43DC-9500-801568ED9F70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8" name="Образ слайда 7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" name="Заметки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sz="1200" b="0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071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AAA72D-8CA1-43DC-9500-801568ED9F70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9" name="Образ слайда 8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06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0F1D89-E3D0-4CD2-BCC4-B3225D03228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58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AAA72D-8CA1-43DC-9500-801568ED9F70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9" name="Образ слайда 8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06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188" y="735013"/>
            <a:ext cx="6591300" cy="3706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Программой технического диагностирования и экспертизы промышленной безопасности объектов ПАО «Газпром» в 2018 году запланировано выполнение работ на сумму 12,16 млрд. рублей.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слайде ваше вниманию представлена информация о физических объемах выполнения работ в 2018 году.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Общим итогом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диагностических обследований по итогам года станут технические отчеты в количестве 19 465 шт.  и заключения ЭПБ  - 37 943 шт.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1 квартале 2018 года запланировано выполнение работ на сумму 492,7 млн. рублей, из них: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297,8 млн. рублей на объектах транспортировки газа;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194,9 млн. рублей  на объектах добычи и переработки газа.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Выполнение работ в 1 квартале 2018 года в финансовом выражении составило: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548,9 млн. рублей на объектах транспортировки газа, что составляет 184% от плана квартала;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350,1 млн. рублей на объектах добычи и переработки газа, что составляет 180% от плана квартала.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AA72D-8CA1-43DC-9500-801568ED9F70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797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AAA72D-8CA1-43DC-9500-801568ED9F70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8" name="Образ слайда 7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" name="Заметки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sz="1200" b="0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071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0F1D89-E3D0-4CD2-BCC4-B3225D03228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58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AAA72D-8CA1-43DC-9500-801568ED9F70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Образ слайда 7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" name="Заметки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sz="1200" b="0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071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AA72D-8CA1-43DC-9500-801568ED9F70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8" name="Образ слайда 7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" name="Заметки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16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fontAlgn="base" hangingPunct="0"/>
            <a:endParaRPr lang="ru-RU" sz="1200" b="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AAA72D-8CA1-43DC-9500-801568ED9F70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9" name="Образ слайда 8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071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0F1D89-E3D0-4CD2-BCC4-B3225D03228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58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0F1D89-E3D0-4CD2-BCC4-B3225D03228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58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0F1D89-E3D0-4CD2-BCC4-B3225D03228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58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0F1D89-E3D0-4CD2-BCC4-B3225D03228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58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0F1D89-E3D0-4CD2-BCC4-B3225D03228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58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0F1D89-E3D0-4CD2-BCC4-B3225D03228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Выполнение программы ДТОиР 2018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58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­_Титульный лист"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 userDrawn="1"/>
        </p:nvSpPr>
        <p:spPr bwMode="auto">
          <a:xfrm>
            <a:off x="3909782" y="4741608"/>
            <a:ext cx="1324436" cy="40189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0" tIns="0" rIns="0" bIns="0" anchor="ctr">
            <a:normAutofit fontScale="975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 smtClean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+mj-ea"/>
                <a:cs typeface="Calibri" panose="020F0502020204030204" pitchFamily="34" charset="0"/>
              </a:rPr>
              <a:t>201</a:t>
            </a:r>
            <a:r>
              <a:rPr lang="en-US" sz="1600" b="1" kern="0" dirty="0" smtClean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+mj-ea"/>
                <a:cs typeface="Calibri" panose="020F0502020204030204" pitchFamily="34" charset="0"/>
              </a:rPr>
              <a:t>8</a:t>
            </a:r>
            <a:endParaRPr lang="ru-RU" sz="1600" b="1" kern="0" dirty="0">
              <a:solidFill>
                <a:srgbClr val="FFFFFF"/>
              </a:solidFill>
              <a:effectLst/>
              <a:latin typeface="Arial Narrow" panose="020B0606020202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1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3_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111290323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8" r="78750" b="8332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18844702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10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710" r="78751" b="8000"/>
          <a:stretch/>
        </p:blipFill>
        <p:spPr bwMode="auto">
          <a:xfrm>
            <a:off x="-1" y="807554"/>
            <a:ext cx="1943100" cy="392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2369719329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ШАБЛОНЫ\Фото\газпром-новость-1799x1080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r="57307"/>
          <a:stretch/>
        </p:blipFill>
        <p:spPr bwMode="auto">
          <a:xfrm>
            <a:off x="-1" y="807554"/>
            <a:ext cx="1943101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1316675523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12" name="Picture 2" descr="C:\Users\dolgandm\Desktop\Доклады ДКР\ШАБЛОНЫ\Фото\Gazprom-station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2" r="49157"/>
          <a:stretch/>
        </p:blipFill>
        <p:spPr bwMode="auto">
          <a:xfrm>
            <a:off x="0" y="816769"/>
            <a:ext cx="1936279" cy="39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3299087636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9_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3683039150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1" r="35557"/>
          <a:stretch/>
        </p:blipFill>
        <p:spPr>
          <a:xfrm>
            <a:off x="0" y="816769"/>
            <a:ext cx="1936279" cy="3915221"/>
          </a:xfrm>
          <a:prstGeom prst="rect">
            <a:avLst/>
          </a:prstGeom>
          <a:ln w="12700">
            <a:noFill/>
          </a:ln>
        </p:spPr>
      </p:pic>
      <p:sp>
        <p:nvSpPr>
          <p:cNvPr id="12" name="Прямоугольник 11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124311148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2815134120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0" t="16050" b="8001"/>
          <a:stretch/>
        </p:blipFill>
        <p:spPr bwMode="auto">
          <a:xfrm>
            <a:off x="-1140" y="816769"/>
            <a:ext cx="9150584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3413453215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истый лист_синий фон"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9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464381620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лагодарю за внимание!"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586581" y="2156782"/>
            <a:ext cx="79708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329636302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4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5"/>
          <a:stretch/>
        </p:blipFill>
        <p:spPr bwMode="auto">
          <a:xfrm>
            <a:off x="-1" y="807554"/>
            <a:ext cx="1943708" cy="39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3230452749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-14014" y="807554"/>
            <a:ext cx="1943708" cy="39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4054593973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2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76211782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8" r="78750" b="8332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1966069513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10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710" r="78751" b="8000"/>
          <a:stretch/>
        </p:blipFill>
        <p:spPr bwMode="auto">
          <a:xfrm>
            <a:off x="-1" y="807554"/>
            <a:ext cx="1943100" cy="392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2078156215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ШАБЛОНЫ\Фото\газпром-новость-1799x1080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r="57307"/>
          <a:stretch/>
        </p:blipFill>
        <p:spPr bwMode="auto">
          <a:xfrm>
            <a:off x="-1" y="807554"/>
            <a:ext cx="1943101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84659390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12" name="Picture 2" descr="C:\Users\dolgandm\Desktop\Доклады ДКР\ШАБЛОНЫ\Фото\Gazprom-station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2" r="49157"/>
          <a:stretch/>
        </p:blipFill>
        <p:spPr bwMode="auto">
          <a:xfrm>
            <a:off x="0" y="816769"/>
            <a:ext cx="1936279" cy="39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1586767965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9_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405446309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1" r="35557"/>
          <a:stretch/>
        </p:blipFill>
        <p:spPr>
          <a:xfrm>
            <a:off x="0" y="816769"/>
            <a:ext cx="1936279" cy="3915221"/>
          </a:xfrm>
          <a:prstGeom prst="rect">
            <a:avLst/>
          </a:prstGeom>
          <a:ln w="12700">
            <a:noFill/>
          </a:ln>
        </p:spPr>
      </p:pic>
      <p:sp>
        <p:nvSpPr>
          <p:cNvPr id="12" name="Прямоугольник 11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63568953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12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40689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373871759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0" t="16050" b="8001"/>
          <a:stretch/>
        </p:blipFill>
        <p:spPr bwMode="auto">
          <a:xfrm>
            <a:off x="-1140" y="816769"/>
            <a:ext cx="9150584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105256098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истый лист_синий фон"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9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3650435223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лагодарю за внимание!"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586581" y="2156782"/>
            <a:ext cx="79708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43332916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­_Титульный лист"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 userDrawn="1"/>
        </p:nvSpPr>
        <p:spPr bwMode="auto">
          <a:xfrm>
            <a:off x="3909782" y="4741608"/>
            <a:ext cx="1324436" cy="40189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0" tIns="0" rIns="0" bIns="0" anchor="ctr">
            <a:normAutofit fontScale="975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201</a:t>
            </a:r>
            <a:r>
              <a:rPr lang="en-US" sz="1600" b="1" kern="0" dirty="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8</a:t>
            </a:r>
            <a:endParaRPr lang="ru-RU" sz="1600" b="1" kern="0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26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12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011180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10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3183721547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11_2_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3455906277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7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5456145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6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246601831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10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4014902775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5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60859436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8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2722429969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6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2472325532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3_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3577082889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4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5"/>
          <a:stretch/>
        </p:blipFill>
        <p:spPr bwMode="auto">
          <a:xfrm>
            <a:off x="-1" y="807554"/>
            <a:ext cx="1943708" cy="39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3869134746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-14014" y="807554"/>
            <a:ext cx="1943708" cy="39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1029879912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2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419222647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8" r="78750" b="8332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41086012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10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710" r="78751" b="8000"/>
          <a:stretch/>
        </p:blipFill>
        <p:spPr bwMode="auto">
          <a:xfrm>
            <a:off x="-1" y="807554"/>
            <a:ext cx="1943100" cy="392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298108936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ШАБЛОНЫ\Фото\газпром-новость-1799x1080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r="57307"/>
          <a:stretch/>
        </p:blipFill>
        <p:spPr bwMode="auto">
          <a:xfrm>
            <a:off x="-1" y="807554"/>
            <a:ext cx="1943101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2841698300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11_2_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227755385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9_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1675601986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sp>
        <p:nvSpPr>
          <p:cNvPr id="7" name="Прямоугольник 6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1792253770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0" t="16050" b="8001"/>
          <a:stretch/>
        </p:blipFill>
        <p:spPr bwMode="auto">
          <a:xfrm>
            <a:off x="-1140" y="816769"/>
            <a:ext cx="9150584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sp>
        <p:nvSpPr>
          <p:cNvPr id="7" name="Прямоугольник 6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136165426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истый лист_синий фон"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9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sp>
        <p:nvSpPr>
          <p:cNvPr id="8" name="Прямоугольник 7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293721872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лагодарю за внимание!"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586581" y="2156782"/>
            <a:ext cx="79708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78424100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­_Титульный лист"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 userDrawn="1"/>
        </p:nvSpPr>
        <p:spPr bwMode="auto">
          <a:xfrm>
            <a:off x="3909782" y="4741608"/>
            <a:ext cx="1324436" cy="40189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0" tIns="0" rIns="0" bIns="0" anchor="ctr">
            <a:normAutofit fontScale="975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201</a:t>
            </a:r>
            <a:r>
              <a:rPr lang="en-US" sz="1600" b="1" kern="0" dirty="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8</a:t>
            </a:r>
            <a:endParaRPr lang="ru-RU" sz="1600" b="1" kern="0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29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12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384927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10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749301683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11_2_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3420282823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7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1560252110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7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646832686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6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199316028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5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43065465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8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126898614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6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392658957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3_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367101401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4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5"/>
          <a:stretch/>
        </p:blipFill>
        <p:spPr bwMode="auto">
          <a:xfrm>
            <a:off x="-1" y="807554"/>
            <a:ext cx="1943708" cy="39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15282686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-14014" y="807554"/>
            <a:ext cx="1943708" cy="39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531341797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2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553460646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8" r="78750" b="8332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110539584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10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710" r="78751" b="8000"/>
          <a:stretch/>
        </p:blipFill>
        <p:spPr bwMode="auto">
          <a:xfrm>
            <a:off x="-1" y="807554"/>
            <a:ext cx="1943100" cy="392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3757417525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6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2617221912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ШАБЛОНЫ\Фото\газпром-новость-1799x1080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r="57307"/>
          <a:stretch/>
        </p:blipFill>
        <p:spPr bwMode="auto">
          <a:xfrm>
            <a:off x="-1" y="807554"/>
            <a:ext cx="1943101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3676605182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9_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2339528263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sp>
        <p:nvSpPr>
          <p:cNvPr id="7" name="Прямоугольник 6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2303520273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0" t="16050" b="8001"/>
          <a:stretch/>
        </p:blipFill>
        <p:spPr bwMode="auto">
          <a:xfrm>
            <a:off x="-1140" y="816769"/>
            <a:ext cx="9150584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sp>
        <p:nvSpPr>
          <p:cNvPr id="7" name="Прямоугольник 6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1923047512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истый лист_синий фон"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9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sp>
        <p:nvSpPr>
          <p:cNvPr id="8" name="Прямоугольник 7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350811757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лагодарю за внимание!"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586581" y="2156782"/>
            <a:ext cx="79708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79400907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­_Титульный лист"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 userDrawn="1"/>
        </p:nvSpPr>
        <p:spPr bwMode="auto">
          <a:xfrm>
            <a:off x="3909782" y="4741608"/>
            <a:ext cx="1324436" cy="40189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0" tIns="0" rIns="0" bIns="0" anchor="ctr">
            <a:normAutofit fontScale="975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201</a:t>
            </a:r>
            <a:r>
              <a:rPr lang="en-US" sz="1600" b="1" kern="0" dirty="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8</a:t>
            </a:r>
            <a:endParaRPr lang="ru-RU" sz="1600" b="1" kern="0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94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12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225073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10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1740465783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11_2_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2847613655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5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104877811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7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359887156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6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248881460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5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2189393273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8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3831667730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6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267079996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3_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125847456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4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5"/>
          <a:stretch/>
        </p:blipFill>
        <p:spPr bwMode="auto">
          <a:xfrm>
            <a:off x="-1" y="807554"/>
            <a:ext cx="1943708" cy="39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337495919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-14014" y="807554"/>
            <a:ext cx="1943708" cy="39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4131012817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2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2449585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8" r="78750" b="8332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276996878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8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329677953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10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710" r="78751" b="8000"/>
          <a:stretch/>
        </p:blipFill>
        <p:spPr bwMode="auto">
          <a:xfrm>
            <a:off x="-1" y="807554"/>
            <a:ext cx="1943100" cy="392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315719532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ШАБЛОНЫ\Фото\газпром-новость-1799x1080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r="57307"/>
          <a:stretch/>
        </p:blipFill>
        <p:spPr bwMode="auto">
          <a:xfrm>
            <a:off x="-1" y="807554"/>
            <a:ext cx="1943101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1151414379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9_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2497224330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sp>
        <p:nvSpPr>
          <p:cNvPr id="7" name="Прямоугольник 6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40601420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0" t="16050" b="8001"/>
          <a:stretch/>
        </p:blipFill>
        <p:spPr bwMode="auto">
          <a:xfrm>
            <a:off x="-1140" y="816769"/>
            <a:ext cx="9150584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sp>
        <p:nvSpPr>
          <p:cNvPr id="7" name="Прямоугольник 6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1027350675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истый лист_синий фон"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9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sp>
        <p:nvSpPr>
          <p:cNvPr id="8" name="Прямоугольник 7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Организация и выполнение работ по ДТОиР объектов ПАО «Газпром»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418810212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лагодарю за внимание!"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586581" y="2156782"/>
            <a:ext cx="79708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05179732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­_Титульный лист"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 userDrawn="1"/>
        </p:nvSpPr>
        <p:spPr bwMode="auto">
          <a:xfrm>
            <a:off x="3909782" y="4741608"/>
            <a:ext cx="1324436" cy="40189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0" tIns="0" rIns="0" bIns="0" anchor="ctr">
            <a:normAutofit fontScale="975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201</a:t>
            </a:r>
            <a:r>
              <a:rPr lang="en-US" sz="1600" b="1" kern="0" dirty="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8</a:t>
            </a:r>
            <a:endParaRPr lang="ru-RU" sz="1600" b="1" kern="0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4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12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765422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10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85717379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6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2913194422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11_2_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19191919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7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2397824656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6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2348846816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Правление_26.10.17_ОЗП 17-18\Слайды\Финал\5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78750" b="8007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2362768127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8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131034259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6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1030843922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3_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1635255009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4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5"/>
          <a:stretch/>
        </p:blipFill>
        <p:spPr bwMode="auto">
          <a:xfrm>
            <a:off x="-1" y="807554"/>
            <a:ext cx="1943708" cy="39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2895353930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-14014" y="807554"/>
            <a:ext cx="1943708" cy="39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162591841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Чистый лист_сер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1800" b="1" i="0" cap="all" baseline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1936750" y="4736306"/>
            <a:ext cx="0" cy="40362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141" y="4784228"/>
            <a:ext cx="61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z="1400" smtClean="0">
                <a:solidFill>
                  <a:srgbClr val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dirty="0">
              <a:solidFill>
                <a:srgbClr val="FFFF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:\Users\dolgandm\Desktop\Доклады ДКР\Совещание_ДТОиР 2017_14.12.17\2\04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6050" b="8001"/>
          <a:stretch/>
        </p:blipFill>
        <p:spPr bwMode="auto">
          <a:xfrm>
            <a:off x="1936279" y="816769"/>
            <a:ext cx="7213165" cy="391522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7" name="Picture 2" descr="C:\Users\dolgandm\Desktop\Доклады ДКР\Совещание_ДТОиР 2017_14.12.17\2\02-0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78750" b="7993"/>
          <a:stretch/>
        </p:blipFill>
        <p:spPr bwMode="auto">
          <a:xfrm>
            <a:off x="-1" y="807554"/>
            <a:ext cx="1943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979104" y="4830395"/>
            <a:ext cx="684104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FFFF"/>
                </a:solidFill>
                <a:latin typeface="Arial Narrow" panose="020B0606020202030204" pitchFamily="34" charset="0"/>
                <a:ea typeface="Arial Narrow" pitchFamily="34" charset="0"/>
                <a:cs typeface="Arial Narrow" pitchFamily="34" charset="0"/>
              </a:rPr>
              <a:t>Выполнение программы ДТОиР I квартала и ожидаемое выполнение I полугодия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297794188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0" y="4735116"/>
            <a:ext cx="9144000" cy="408384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3399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23" name="Line 15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41" name="Line 33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42" name="Line 3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9" name="Picture 4" descr="http://upload.wikimedia.org/wikipedia/ru/thumb/2/2d/Gazprom-Logo-rus.svg/2000px-Gazprom-Logo-rus.svg.png"/>
          <p:cNvPicPr>
            <a:picLocks noChangeAspect="1" noChangeArrowheads="1"/>
          </p:cNvPicPr>
          <p:nvPr/>
        </p:nvPicPr>
        <p:blipFill>
          <a:blip r:embed="rId25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179512" y="46796"/>
            <a:ext cx="1584176" cy="7032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303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84" r:id="rId11"/>
    <p:sldLayoutId id="2147483803" r:id="rId12"/>
    <p:sldLayoutId id="2147483797" r:id="rId13"/>
    <p:sldLayoutId id="2147483798" r:id="rId14"/>
    <p:sldLayoutId id="2147483799" r:id="rId15"/>
    <p:sldLayoutId id="2147483800" r:id="rId16"/>
    <p:sldLayoutId id="2147483805" r:id="rId17"/>
    <p:sldLayoutId id="2147483801" r:id="rId18"/>
    <p:sldLayoutId id="2147483804" r:id="rId19"/>
    <p:sldLayoutId id="2147483802" r:id="rId20"/>
    <p:sldLayoutId id="2147483787" r:id="rId21"/>
    <p:sldLayoutId id="2147483785" r:id="rId22"/>
    <p:sldLayoutId id="2147483786" r:id="rId23"/>
  </p:sldLayoutIdLst>
  <p:transition spd="med">
    <p:blinds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0" y="4735116"/>
            <a:ext cx="9144000" cy="408384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3399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23" name="Line 15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41" name="Line 33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42" name="Line 3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9" name="Picture 4" descr="http://upload.wikimedia.org/wikipedia/ru/thumb/2/2d/Gazprom-Logo-rus.svg/2000px-Gazprom-Logo-rus.svg.png"/>
          <p:cNvPicPr>
            <a:picLocks noChangeAspect="1" noChangeArrowheads="1"/>
          </p:cNvPicPr>
          <p:nvPr/>
        </p:nvPicPr>
        <p:blipFill>
          <a:blip r:embed="rId23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179512" y="46796"/>
            <a:ext cx="1584176" cy="7032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976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</p:sldLayoutIdLst>
  <p:transition spd="med">
    <p:blinds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0" y="4735116"/>
            <a:ext cx="9144000" cy="408384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3399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23" name="Line 15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41" name="Line 33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42" name="Line 3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9" name="Picture 4" descr="http://upload.wikimedia.org/wikipedia/ru/thumb/2/2d/Gazprom-Logo-rus.svg/2000px-Gazprom-Logo-rus.svg.png"/>
          <p:cNvPicPr>
            <a:picLocks noChangeAspect="1" noChangeArrowheads="1"/>
          </p:cNvPicPr>
          <p:nvPr/>
        </p:nvPicPr>
        <p:blipFill>
          <a:blip r:embed="rId23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179512" y="46796"/>
            <a:ext cx="1584176" cy="7032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367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</p:sldLayoutIdLst>
  <p:transition spd="med">
    <p:blinds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0" y="4735116"/>
            <a:ext cx="9144000" cy="408384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3399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23" name="Line 15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41" name="Line 33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42" name="Line 3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9" name="Picture 4" descr="http://upload.wikimedia.org/wikipedia/ru/thumb/2/2d/Gazprom-Logo-rus.svg/2000px-Gazprom-Logo-rus.svg.png"/>
          <p:cNvPicPr>
            <a:picLocks noChangeAspect="1" noChangeArrowheads="1"/>
          </p:cNvPicPr>
          <p:nvPr/>
        </p:nvPicPr>
        <p:blipFill>
          <a:blip r:embed="rId23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179512" y="46796"/>
            <a:ext cx="1584176" cy="7032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850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  <p:sldLayoutId id="2147483870" r:id="rId20"/>
    <p:sldLayoutId id="2147483871" r:id="rId21"/>
  </p:sldLayoutIdLst>
  <p:transition spd="med">
    <p:blinds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0" y="4735116"/>
            <a:ext cx="9144000" cy="408384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3399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23" name="Line 15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41" name="Line 33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71042" name="Line 3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9" name="Picture 4" descr="http://upload.wikimedia.org/wikipedia/ru/thumb/2/2d/Gazprom-Logo-rus.svg/2000px-Gazprom-Logo-rus.svg.png"/>
          <p:cNvPicPr>
            <a:picLocks noChangeAspect="1" noChangeArrowheads="1"/>
          </p:cNvPicPr>
          <p:nvPr/>
        </p:nvPicPr>
        <p:blipFill>
          <a:blip r:embed="rId25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179512" y="46796"/>
            <a:ext cx="1584176" cy="7032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4238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  <p:sldLayoutId id="2147483889" r:id="rId17"/>
    <p:sldLayoutId id="2147483890" r:id="rId18"/>
    <p:sldLayoutId id="2147483891" r:id="rId19"/>
    <p:sldLayoutId id="2147483892" r:id="rId20"/>
    <p:sldLayoutId id="2147483893" r:id="rId21"/>
    <p:sldLayoutId id="2147483894" r:id="rId22"/>
    <p:sldLayoutId id="2147483895" r:id="rId23"/>
  </p:sldLayoutIdLst>
  <p:transition spd="med">
    <p:blinds/>
  </p:transition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979613" y="1599245"/>
            <a:ext cx="705688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ru-RU" sz="2600" kern="1200" dirty="0">
                <a:solidFill>
                  <a:schemeClr val="bg1"/>
                </a:solidFill>
                <a:latin typeface="Arial Narrow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endParaRPr lang="ru-RU" altLang="ru-RU" sz="2800" b="1" dirty="0" smtClean="0">
              <a:ea typeface="Arial Narrow" pitchFamily="34" charset="0"/>
              <a:cs typeface="Arial Narrow" pitchFamily="34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ru-RU" altLang="ru-RU" sz="2800" b="1" dirty="0">
                <a:ea typeface="Arial Narrow" pitchFamily="34" charset="0"/>
                <a:cs typeface="Arial Narrow" pitchFamily="34" charset="0"/>
              </a:rPr>
              <a:t>Организация и выполнение работ по </a:t>
            </a:r>
            <a:r>
              <a:rPr lang="ru-RU" altLang="ru-RU" sz="2800" b="1" dirty="0" err="1">
                <a:ea typeface="Arial Narrow" pitchFamily="34" charset="0"/>
                <a:cs typeface="Arial Narrow" pitchFamily="34" charset="0"/>
              </a:rPr>
              <a:t>ДТОиР</a:t>
            </a:r>
            <a:r>
              <a:rPr lang="ru-RU" altLang="ru-RU" sz="2800" b="1" dirty="0">
                <a:ea typeface="Arial Narrow" pitchFamily="34" charset="0"/>
                <a:cs typeface="Arial Narrow" pitchFamily="34" charset="0"/>
              </a:rPr>
              <a:t> объектов ПАО «Газпром» в 2018 году</a:t>
            </a:r>
            <a:endParaRPr lang="ru-RU" altLang="ru-RU" sz="2400" dirty="0" smtClean="0">
              <a:ea typeface="Arial Narrow" pitchFamily="34" charset="0"/>
              <a:cs typeface="Arial Narrow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1979613" y="3579813"/>
            <a:ext cx="6842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0" indent="457200" algn="ctr" rtl="0" eaLnBrk="0" fontAlgn="base" hangingPunct="0">
              <a:spcBef>
                <a:spcPct val="20000"/>
              </a:spcBef>
              <a:spcAft>
                <a:spcPct val="0"/>
              </a:spcAft>
              <a:buSzTx/>
              <a:buFont typeface="Arial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0" indent="914400" algn="ctr" rtl="0" eaLnBrk="0" fontAlgn="base" hangingPunct="0">
              <a:spcBef>
                <a:spcPct val="20000"/>
              </a:spcBef>
              <a:spcAft>
                <a:spcPct val="0"/>
              </a:spcAft>
              <a:buSzTx/>
              <a:buFont typeface="Arial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0" indent="1371600" algn="ctr" rtl="0" eaLnBrk="0" fontAlgn="base" hangingPunct="0">
              <a:spcBef>
                <a:spcPct val="20000"/>
              </a:spcBef>
              <a:spcAft>
                <a:spcPct val="0"/>
              </a:spcAft>
              <a:buSzTx/>
              <a:buFont typeface="Arial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0" indent="1828800" algn="ctr" rtl="0" eaLnBrk="0" fontAlgn="base" hangingPunct="0">
              <a:spcBef>
                <a:spcPct val="20000"/>
              </a:spcBef>
              <a:spcAft>
                <a:spcPct val="0"/>
              </a:spcAft>
              <a:buSzTx/>
              <a:buFont typeface="Arial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ru-RU" altLang="ru-RU" sz="2000" b="1" dirty="0" smtClean="0">
                <a:ea typeface="Arial Narrow" pitchFamily="34" charset="0"/>
                <a:cs typeface="Arial Narrow" pitchFamily="34" charset="0"/>
              </a:rPr>
              <a:t>Тогузов Игорь Борисович</a:t>
            </a:r>
          </a:p>
          <a:p>
            <a:pPr algn="l" eaLnBrk="1" hangingPunct="1"/>
            <a:r>
              <a:rPr lang="ru-RU" altLang="ru-RU" sz="2000" b="1" dirty="0">
                <a:ea typeface="Arial Narrow" pitchFamily="34" charset="0"/>
                <a:cs typeface="Arial Narrow" pitchFamily="34" charset="0"/>
              </a:rPr>
              <a:t>н</a:t>
            </a:r>
            <a:r>
              <a:rPr lang="ru-RU" altLang="ru-RU" sz="2000" b="1" dirty="0" smtClean="0">
                <a:ea typeface="Arial Narrow" pitchFamily="34" charset="0"/>
                <a:cs typeface="Arial Narrow" pitchFamily="34" charset="0"/>
              </a:rPr>
              <a:t>ачальник отдела Департамента (С.В. Скрынников)</a:t>
            </a:r>
          </a:p>
        </p:txBody>
      </p:sp>
    </p:spTree>
    <p:extLst>
      <p:ext uri="{BB962C8B-B14F-4D97-AF65-F5344CB8AC3E}">
        <p14:creationId xmlns:p14="http://schemas.microsoft.com/office/powerpoint/2010/main" val="12821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Выполнение работ по </a:t>
            </a:r>
            <a:r>
              <a:rPr lang="ru-RU" dirty="0">
                <a:solidFill>
                  <a:srgbClr val="FFFFFF"/>
                </a:solidFill>
              </a:rPr>
              <a:t>ОСНОВНЫМ НАПРАВЛЕНИЯМ </a:t>
            </a:r>
            <a:r>
              <a:rPr lang="ru-RU" dirty="0" smtClean="0">
                <a:solidFill>
                  <a:srgbClr val="FFFFFF"/>
                </a:solidFill>
              </a:rPr>
              <a:t>ДТО</a:t>
            </a:r>
            <a:r>
              <a:rPr lang="ru-RU" cap="none" dirty="0" smtClean="0">
                <a:solidFill>
                  <a:srgbClr val="FFFFFF"/>
                </a:solidFill>
              </a:rPr>
              <a:t>и</a:t>
            </a:r>
            <a:r>
              <a:rPr lang="ru-RU" dirty="0" smtClean="0">
                <a:solidFill>
                  <a:srgbClr val="FFFFFF"/>
                </a:solidFill>
              </a:rPr>
              <a:t>Р</a:t>
            </a:r>
            <a:br>
              <a:rPr lang="ru-RU" dirty="0" smtClean="0">
                <a:solidFill>
                  <a:srgbClr val="FFFFFF"/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>(</a:t>
            </a:r>
            <a:r>
              <a:rPr lang="en-US" dirty="0" smtClean="0">
                <a:solidFill>
                  <a:srgbClr val="FFFFFF"/>
                </a:solidFill>
              </a:rPr>
              <a:t>I </a:t>
            </a:r>
            <a:r>
              <a:rPr lang="ru-RU" dirty="0" smtClean="0">
                <a:solidFill>
                  <a:srgbClr val="FFFFFF"/>
                </a:solidFill>
              </a:rPr>
              <a:t>квартал 2018 года)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97548"/>
              </p:ext>
            </p:extLst>
          </p:nvPr>
        </p:nvGraphicFramePr>
        <p:xfrm>
          <a:off x="2040396" y="843557"/>
          <a:ext cx="7032106" cy="3780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5760"/>
                <a:gridCol w="1206134"/>
                <a:gridCol w="1206134"/>
                <a:gridCol w="684078"/>
              </a:tblGrid>
              <a:tr h="10375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Транспортировка и хранение</a:t>
                      </a:r>
                      <a:endParaRPr lang="ru-RU" sz="1200" b="1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План </a:t>
                      </a:r>
                      <a:r>
                        <a:rPr lang="en-US" sz="1100" b="1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100" b="1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100" b="1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lang="ru-RU" sz="1100" b="1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квартала</a:t>
                      </a:r>
                      <a:endParaRPr lang="ru-RU" sz="1200" b="1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Факт</a:t>
                      </a:r>
                      <a:endParaRPr lang="ru-RU" sz="1200" b="1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ru-RU" sz="1200" b="1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42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accent6"/>
                          </a:solidFill>
                        </a:rPr>
                        <a:t>Капитальный ремонт</a:t>
                      </a:r>
                      <a:r>
                        <a:rPr lang="ru-RU" sz="1100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 ЛЧ МГ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accent6"/>
                          </a:solidFill>
                        </a:rPr>
                        <a:t>93,0 км</a:t>
                      </a:r>
                      <a:endParaRPr lang="ru-RU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170 км</a:t>
                      </a:r>
                      <a:endParaRPr lang="ru-RU" sz="110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182</a:t>
                      </a:r>
                      <a:endParaRPr lang="ru-RU" sz="110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42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accent6"/>
                          </a:solidFill>
                        </a:rPr>
                        <a:t>Капитальный ремонт</a:t>
                      </a:r>
                      <a:r>
                        <a:rPr lang="ru-RU" sz="1100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 подводных переходов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100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4 нитки</a:t>
                      </a:r>
                      <a:endParaRPr lang="ru-RU" sz="110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100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4 нитки</a:t>
                      </a:r>
                      <a:endParaRPr lang="ru-RU" sz="110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100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10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42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</a:rPr>
                        <a:t>ВТД ЛЧ МГ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100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3 022 км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100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8 600 км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100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285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890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FF"/>
                </a:solidFill>
              </a:rPr>
              <a:t>капитальный ремонт подводных переходов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683878" y="807554"/>
            <a:ext cx="460630" cy="184666"/>
          </a:xfrm>
          <a:prstGeom prst="rect">
            <a:avLst/>
          </a:prstGeom>
        </p:spPr>
        <p:txBody>
          <a:bodyPr wrap="none" lIns="0" tIns="0" rIns="72000" bIns="0">
            <a:spAutoFit/>
          </a:bodyPr>
          <a:lstStyle/>
          <a:p>
            <a:pPr algn="r" fontAlgn="b"/>
            <a:r>
              <a:rPr lang="ru-RU" sz="1200" b="1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нитки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5037094"/>
              </p:ext>
            </p:extLst>
          </p:nvPr>
        </p:nvGraphicFramePr>
        <p:xfrm>
          <a:off x="1979613" y="807555"/>
          <a:ext cx="7150791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9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>Проблемные вопросы реализации  объектов КР ПП выполняемых методом ННБ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2051720" y="852734"/>
            <a:ext cx="1800000" cy="468000"/>
          </a:xfrm>
          <a:prstGeom prst="roundRect">
            <a:avLst/>
          </a:prstGeom>
          <a:solidFill>
            <a:srgbClr val="2D2D8A">
              <a:alpha val="82000"/>
            </a:srgbClr>
          </a:solidFill>
          <a:ln w="38100" cap="flat" cmpd="dbl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79252"/>
            <a:r>
              <a:rPr lang="ru-RU" sz="1200" b="1" dirty="0">
                <a:solidFill>
                  <a:srgbClr val="FFFFFF"/>
                </a:solidFill>
                <a:latin typeface="Arial Narrow" panose="020B0606020202030204" pitchFamily="34" charset="0"/>
              </a:rPr>
              <a:t>Инженерные изыскания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3816116" y="1311610"/>
            <a:ext cx="1800000" cy="468000"/>
          </a:xfrm>
          <a:prstGeom prst="roundRect">
            <a:avLst/>
          </a:prstGeom>
          <a:solidFill>
            <a:srgbClr val="2D2D8A">
              <a:alpha val="82000"/>
            </a:srgbClr>
          </a:solidFill>
          <a:ln w="38100" cap="flat" cmpd="dbl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0" b="1" dirty="0">
                <a:solidFill>
                  <a:srgbClr val="FFFFFF"/>
                </a:solidFill>
                <a:latin typeface="Arial Narrow" panose="020B0606020202030204" pitchFamily="34" charset="0"/>
              </a:rPr>
              <a:t>Рассмотрение ОТР</a:t>
            </a:r>
          </a:p>
          <a:p>
            <a:pPr algn="ctr"/>
            <a:r>
              <a:rPr lang="ru-RU" sz="1200" b="1" dirty="0">
                <a:solidFill>
                  <a:srgbClr val="FFFFFF"/>
                </a:solidFill>
                <a:latin typeface="Arial Narrow" panose="020B0606020202030204" pitchFamily="34" charset="0"/>
              </a:rPr>
              <a:t>Выбор метода ремонта</a:t>
            </a: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5616316" y="1779662"/>
            <a:ext cx="1836204" cy="468000"/>
          </a:xfrm>
          <a:prstGeom prst="roundRect">
            <a:avLst/>
          </a:prstGeom>
          <a:solidFill>
            <a:srgbClr val="2D2D8A">
              <a:alpha val="82000"/>
            </a:srgbClr>
          </a:solidFill>
          <a:ln w="38100" cap="flat" cmpd="dbl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0" b="1" dirty="0">
                <a:solidFill>
                  <a:srgbClr val="FFFFFF"/>
                </a:solidFill>
                <a:latin typeface="Arial Narrow" panose="020B0606020202030204" pitchFamily="34" charset="0"/>
              </a:rPr>
              <a:t>Реализация объекта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059670" y="1811854"/>
            <a:ext cx="1635378" cy="369332"/>
          </a:xfrm>
          <a:prstGeom prst="rect">
            <a:avLst/>
          </a:prstGeom>
          <a:solidFill>
            <a:srgbClr val="FF9999"/>
          </a:solidFill>
          <a:scene3d>
            <a:camera prst="orthographicFront"/>
            <a:lightRig rig="threePt" dir="t"/>
          </a:scene3d>
          <a:sp3d>
            <a:bevelT w="38100"/>
          </a:sp3d>
        </p:spPr>
        <p:txBody>
          <a:bodyPr wrap="square" lIns="72000" tIns="0" rIns="72000" bIns="0" anchor="ctr">
            <a:spAutoFit/>
          </a:bodyPr>
          <a:lstStyle/>
          <a:p>
            <a:pPr algn="ctr" fontAlgn="b"/>
            <a:r>
              <a:rPr lang="ru-RU" sz="1200" dirty="0">
                <a:solidFill>
                  <a:srgbClr val="2D2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Объемы изысканий</a:t>
            </a:r>
          </a:p>
          <a:p>
            <a:pPr algn="ctr" fontAlgn="b"/>
            <a:r>
              <a:rPr lang="ru-RU" sz="1200" dirty="0">
                <a:solidFill>
                  <a:srgbClr val="2D2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Контроль выполнения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974712" y="3615866"/>
            <a:ext cx="971979" cy="184666"/>
          </a:xfrm>
          <a:prstGeom prst="rect">
            <a:avLst/>
          </a:prstGeom>
          <a:solidFill>
            <a:srgbClr val="FF9999"/>
          </a:solidFill>
          <a:scene3d>
            <a:camera prst="orthographicFront"/>
            <a:lightRig rig="threePt" dir="t"/>
          </a:scene3d>
          <a:sp3d>
            <a:bevelT w="38100"/>
          </a:sp3d>
        </p:spPr>
        <p:txBody>
          <a:bodyPr wrap="none" lIns="72000" tIns="0" rIns="72000" bIns="0" anchor="ctr">
            <a:spAutoFit/>
          </a:bodyPr>
          <a:lstStyle/>
          <a:p>
            <a:pPr algn="ctr" fontAlgn="b"/>
            <a:r>
              <a:rPr lang="ru-RU" sz="1200" dirty="0">
                <a:solidFill>
                  <a:srgbClr val="2D2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Срыв сроков</a:t>
            </a:r>
          </a:p>
        </p:txBody>
      </p:sp>
      <p:pic>
        <p:nvPicPr>
          <p:cNvPr id="16" name="Picture 4" descr="C:\Users\dolgandm\Desktop\Доклады ДКР\ШАБЛОНЫ\Символы_Знаки\СЃС‚СЂРµР»РєР° РІРІРµСЂС…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863304" y="2751770"/>
            <a:ext cx="817986" cy="79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: вправо 28"/>
          <p:cNvSpPr/>
          <p:nvPr/>
        </p:nvSpPr>
        <p:spPr bwMode="auto">
          <a:xfrm>
            <a:off x="2051720" y="1448909"/>
            <a:ext cx="1733026" cy="194830"/>
          </a:xfrm>
          <a:prstGeom prst="rightArrow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4445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79252"/>
            <a:endParaRPr lang="ru-RU" sz="1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851920" y="2293398"/>
            <a:ext cx="1661018" cy="738664"/>
          </a:xfrm>
          <a:prstGeom prst="rect">
            <a:avLst/>
          </a:prstGeom>
          <a:solidFill>
            <a:srgbClr val="FF9999"/>
          </a:solidFill>
          <a:scene3d>
            <a:camera prst="orthographicFront"/>
            <a:lightRig rig="threePt" dir="t"/>
          </a:scene3d>
          <a:sp3d>
            <a:bevelT w="38100"/>
          </a:sp3d>
        </p:spPr>
        <p:txBody>
          <a:bodyPr wrap="square" lIns="72000" tIns="0" rIns="72000" bIns="0" anchor="ctr">
            <a:spAutoFit/>
          </a:bodyPr>
          <a:lstStyle/>
          <a:p>
            <a:pPr algn="ctr" fontAlgn="b"/>
            <a:r>
              <a:rPr lang="ru-RU" sz="1200" dirty="0">
                <a:solidFill>
                  <a:srgbClr val="2D2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Качество ТЭО</a:t>
            </a:r>
          </a:p>
          <a:p>
            <a:pPr algn="ctr" fontAlgn="b"/>
            <a:r>
              <a:rPr lang="ru-RU" sz="1200" dirty="0">
                <a:solidFill>
                  <a:srgbClr val="2D2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Качество работы ЭТС</a:t>
            </a:r>
          </a:p>
          <a:p>
            <a:pPr algn="ctr" fontAlgn="b"/>
            <a:r>
              <a:rPr lang="ru-RU" sz="1200" dirty="0">
                <a:solidFill>
                  <a:srgbClr val="2D2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Опыт предыдущих строек</a:t>
            </a:r>
          </a:p>
        </p:txBody>
      </p:sp>
      <p:sp>
        <p:nvSpPr>
          <p:cNvPr id="19" name="Стрелка: вправо 28"/>
          <p:cNvSpPr/>
          <p:nvPr/>
        </p:nvSpPr>
        <p:spPr bwMode="auto">
          <a:xfrm>
            <a:off x="3851920" y="1943731"/>
            <a:ext cx="1733026" cy="194830"/>
          </a:xfrm>
          <a:prstGeom prst="rightArrow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4445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79252"/>
            <a:endParaRPr lang="ru-RU" sz="1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88124" y="2742426"/>
            <a:ext cx="1728192" cy="553998"/>
          </a:xfrm>
          <a:prstGeom prst="rect">
            <a:avLst/>
          </a:prstGeom>
          <a:solidFill>
            <a:srgbClr val="FF9999"/>
          </a:solidFill>
          <a:scene3d>
            <a:camera prst="orthographicFront"/>
            <a:lightRig rig="threePt" dir="t"/>
          </a:scene3d>
          <a:sp3d>
            <a:bevelT w="38100"/>
          </a:sp3d>
        </p:spPr>
        <p:txBody>
          <a:bodyPr wrap="square" lIns="72000" tIns="0" rIns="72000" bIns="0" anchor="ctr">
            <a:spAutoFit/>
          </a:bodyPr>
          <a:lstStyle/>
          <a:p>
            <a:pPr algn="ctr" fontAlgn="b"/>
            <a:r>
              <a:rPr lang="ru-RU" sz="1200" dirty="0">
                <a:solidFill>
                  <a:srgbClr val="2D2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Качество </a:t>
            </a:r>
            <a:r>
              <a:rPr lang="ru-RU" sz="1200" dirty="0" err="1">
                <a:solidFill>
                  <a:srgbClr val="2D2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стройконтроля</a:t>
            </a:r>
            <a:endParaRPr lang="ru-RU" sz="1200" dirty="0">
              <a:solidFill>
                <a:srgbClr val="2D2D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"/>
            <a:r>
              <a:rPr lang="ru-RU" sz="1200" dirty="0">
                <a:solidFill>
                  <a:srgbClr val="2D2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Готовность подрядной </a:t>
            </a:r>
          </a:p>
          <a:p>
            <a:pPr algn="ctr" fontAlgn="b"/>
            <a:r>
              <a:rPr lang="ru-RU" sz="1200" dirty="0">
                <a:solidFill>
                  <a:srgbClr val="2D2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организации</a:t>
            </a:r>
          </a:p>
        </p:txBody>
      </p:sp>
      <p:sp>
        <p:nvSpPr>
          <p:cNvPr id="21" name="Стрелка: вправо 28"/>
          <p:cNvSpPr/>
          <p:nvPr/>
        </p:nvSpPr>
        <p:spPr bwMode="auto">
          <a:xfrm>
            <a:off x="5678118" y="2355674"/>
            <a:ext cx="1774402" cy="194830"/>
          </a:xfrm>
          <a:prstGeom prst="rightArrow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4445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79252"/>
            <a:endParaRPr lang="ru-RU" sz="1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7524528" y="2211710"/>
            <a:ext cx="1583976" cy="468000"/>
          </a:xfrm>
          <a:prstGeom prst="roundRect">
            <a:avLst/>
          </a:prstGeom>
          <a:solidFill>
            <a:srgbClr val="2D2D8A">
              <a:alpha val="82000"/>
            </a:srgbClr>
          </a:solidFill>
          <a:ln w="38100" cap="flat" cmpd="dbl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0" b="1" dirty="0">
                <a:solidFill>
                  <a:srgbClr val="FFFFFF"/>
                </a:solidFill>
                <a:latin typeface="Arial Narrow" panose="020B0606020202030204" pitchFamily="34" charset="0"/>
              </a:rPr>
              <a:t>Завершение работ </a:t>
            </a:r>
          </a:p>
        </p:txBody>
      </p:sp>
      <p:pic>
        <p:nvPicPr>
          <p:cNvPr id="23" name="Рисунок 22" descr="IMG_116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032" r="35692" b="24134"/>
          <a:stretch/>
        </p:blipFill>
        <p:spPr bwMode="auto">
          <a:xfrm>
            <a:off x="-12717" y="3662025"/>
            <a:ext cx="1948996" cy="1060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/>
          <a:stretch/>
        </p:blipFill>
        <p:spPr bwMode="auto">
          <a:xfrm>
            <a:off x="0" y="820090"/>
            <a:ext cx="1924050" cy="860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-971" r="15238" b="9390"/>
          <a:stretch/>
        </p:blipFill>
        <p:spPr bwMode="auto">
          <a:xfrm>
            <a:off x="-25417" y="2548762"/>
            <a:ext cx="1949467" cy="1113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2" r="10889" b="19593"/>
          <a:stretch/>
        </p:blipFill>
        <p:spPr bwMode="auto">
          <a:xfrm>
            <a:off x="-25417" y="1671650"/>
            <a:ext cx="1949467" cy="882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015858" y="3561278"/>
            <a:ext cx="57244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i="1" dirty="0">
                <a:solidFill>
                  <a:srgbClr val="000000"/>
                </a:solidFill>
              </a:rPr>
              <a:t>ГТ Ухта – р. Шексна</a:t>
            </a:r>
          </a:p>
          <a:p>
            <a:pPr>
              <a:spcAft>
                <a:spcPts val="600"/>
              </a:spcAft>
            </a:pPr>
            <a:r>
              <a:rPr lang="ru-RU" sz="1600" b="1" i="1" dirty="0" smtClean="0">
                <a:solidFill>
                  <a:srgbClr val="000000"/>
                </a:solidFill>
              </a:rPr>
              <a:t>ГТ Москва – р. </a:t>
            </a:r>
            <a:r>
              <a:rPr lang="ru-RU" sz="1600" b="1" i="1" dirty="0" err="1" smtClean="0">
                <a:solidFill>
                  <a:srgbClr val="000000"/>
                </a:solidFill>
              </a:rPr>
              <a:t>Протва</a:t>
            </a:r>
            <a:endParaRPr lang="ru-RU" sz="1600" b="1" i="1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ru-RU" sz="1600" b="1" i="1" dirty="0" smtClean="0">
                <a:solidFill>
                  <a:srgbClr val="000000"/>
                </a:solidFill>
              </a:rPr>
              <a:t>ГТ Ставрополь </a:t>
            </a:r>
            <a:r>
              <a:rPr lang="ru-RU" sz="1600" b="1" i="1" dirty="0">
                <a:solidFill>
                  <a:srgbClr val="000000"/>
                </a:solidFill>
              </a:rPr>
              <a:t>– р</a:t>
            </a:r>
            <a:r>
              <a:rPr lang="ru-RU" sz="1600" b="1" i="1" dirty="0" smtClean="0">
                <a:solidFill>
                  <a:srgbClr val="000000"/>
                </a:solidFill>
              </a:rPr>
              <a:t>.</a:t>
            </a:r>
            <a:r>
              <a:rPr lang="en-US" sz="1600" b="1" i="1" dirty="0" smtClean="0">
                <a:solidFill>
                  <a:srgbClr val="000000"/>
                </a:solidFill>
              </a:rPr>
              <a:t> </a:t>
            </a:r>
            <a:r>
              <a:rPr lang="ru-RU" sz="1600" b="1" i="1" dirty="0" smtClean="0">
                <a:solidFill>
                  <a:srgbClr val="000000"/>
                </a:solidFill>
              </a:rPr>
              <a:t>Егорлык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6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>Проблемные вопросы реализации  объектов КР ПП выполняемых методом ННБ</a:t>
            </a:r>
            <a:endParaRPr lang="ru-RU" dirty="0"/>
          </a:p>
        </p:txBody>
      </p:sp>
      <p:pic>
        <p:nvPicPr>
          <p:cNvPr id="23" name="Рисунок 22" descr="IMG_116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032" r="35692" b="24134"/>
          <a:stretch/>
        </p:blipFill>
        <p:spPr bwMode="auto">
          <a:xfrm>
            <a:off x="-12717" y="3662025"/>
            <a:ext cx="1948996" cy="1060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/>
          <a:stretch/>
        </p:blipFill>
        <p:spPr bwMode="auto">
          <a:xfrm>
            <a:off x="0" y="820090"/>
            <a:ext cx="1924050" cy="860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-971" r="15238" b="9390"/>
          <a:stretch/>
        </p:blipFill>
        <p:spPr bwMode="auto">
          <a:xfrm>
            <a:off x="-25417" y="2548762"/>
            <a:ext cx="1949467" cy="1113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2" r="10889" b="19593"/>
          <a:stretch/>
        </p:blipFill>
        <p:spPr bwMode="auto">
          <a:xfrm>
            <a:off x="-25417" y="1671650"/>
            <a:ext cx="1949467" cy="882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021352" y="771550"/>
            <a:ext cx="701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«Газпром трансгаз Ухта» – р. Шексна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1025" name="Picture 1" descr="IMG_125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79"/>
          <a:stretch/>
        </p:blipFill>
        <p:spPr bwMode="auto">
          <a:xfrm>
            <a:off x="1979713" y="1526654"/>
            <a:ext cx="3345860" cy="3169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MG_135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/>
          <a:stretch/>
        </p:blipFill>
        <p:spPr bwMode="auto">
          <a:xfrm>
            <a:off x="5832140" y="1627364"/>
            <a:ext cx="3210668" cy="3068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051025" y="1131590"/>
            <a:ext cx="3274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 smtClean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Расширитель до установки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60132" y="1095586"/>
            <a:ext cx="3252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 smtClean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Расширитель после извлечения из скважины</a:t>
            </a:r>
          </a:p>
        </p:txBody>
      </p:sp>
      <p:sp>
        <p:nvSpPr>
          <p:cNvPr id="6" name="Стрелка вправо 5"/>
          <p:cNvSpPr/>
          <p:nvPr/>
        </p:nvSpPr>
        <p:spPr bwMode="auto">
          <a:xfrm>
            <a:off x="5400092" y="2535746"/>
            <a:ext cx="396044" cy="1201993"/>
          </a:xfrm>
          <a:prstGeom prst="rightArrow">
            <a:avLst/>
          </a:prstGeom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1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>Контроль за ходом производства работ КПГ</a:t>
            </a:r>
            <a:endParaRPr lang="ru-RU" dirty="0"/>
          </a:p>
        </p:txBody>
      </p:sp>
      <p:sp>
        <p:nvSpPr>
          <p:cNvPr id="4" name="Стрелка вниз 3"/>
          <p:cNvSpPr/>
          <p:nvPr/>
        </p:nvSpPr>
        <p:spPr bwMode="auto">
          <a:xfrm rot="10800000">
            <a:off x="2195735" y="2418649"/>
            <a:ext cx="396045" cy="414665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 bwMode="auto">
          <a:xfrm rot="10800000">
            <a:off x="5508103" y="2418648"/>
            <a:ext cx="396045" cy="414664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6" r="953" b="32557"/>
          <a:stretch/>
        </p:blipFill>
        <p:spPr bwMode="auto">
          <a:xfrm>
            <a:off x="1979614" y="2857835"/>
            <a:ext cx="4338580" cy="131861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15829" r="1588" b="46076"/>
          <a:stretch/>
        </p:blipFill>
        <p:spPr bwMode="auto">
          <a:xfrm>
            <a:off x="1979614" y="1391091"/>
            <a:ext cx="4338580" cy="102755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43317" y="2472093"/>
            <a:ext cx="3246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Информация от дочерних обществ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79613" y="842963"/>
            <a:ext cx="4557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Информация, поступившая</a:t>
            </a:r>
          </a:p>
          <a:p>
            <a:pPr algn="ctr"/>
            <a:r>
              <a:rPr lang="ru-RU" sz="1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 Департамент (С.В. Скрынников)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2" t="11173" b="15035"/>
          <a:stretch/>
        </p:blipFill>
        <p:spPr bwMode="auto">
          <a:xfrm>
            <a:off x="6912260" y="1391091"/>
            <a:ext cx="1991600" cy="140189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Стрелка вниз 11"/>
          <p:cNvSpPr/>
          <p:nvPr/>
        </p:nvSpPr>
        <p:spPr bwMode="auto">
          <a:xfrm rot="16200000">
            <a:off x="6453517" y="1697538"/>
            <a:ext cx="396045" cy="414664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4849" y="836850"/>
            <a:ext cx="2556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Отчеты Департамента</a:t>
            </a:r>
          </a:p>
          <a:p>
            <a:pPr algn="ctr"/>
            <a:r>
              <a:rPr lang="ru-RU" sz="1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(С.В. Скрынников)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1314" r="15715" b="4030"/>
          <a:stretch/>
        </p:blipFill>
        <p:spPr bwMode="auto">
          <a:xfrm>
            <a:off x="6915946" y="2244697"/>
            <a:ext cx="2005495" cy="141898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11172" r="15635" b="4171"/>
          <a:stretch/>
        </p:blipFill>
        <p:spPr bwMode="auto">
          <a:xfrm>
            <a:off x="6912260" y="3116158"/>
            <a:ext cx="2009181" cy="142326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90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>Анализ информации о ходе производства работ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959350" y="765585"/>
            <a:ext cx="7130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Выполнение физических показателей в разрезе дочерних обществ и </a:t>
            </a:r>
            <a:r>
              <a:rPr lang="ru-RU" sz="1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пообъектно</a:t>
            </a:r>
            <a:endParaRPr lang="ru-RU" sz="1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" t="26750" r="22301" b="23929"/>
          <a:stretch/>
        </p:blipFill>
        <p:spPr bwMode="auto">
          <a:xfrm>
            <a:off x="1995637" y="1993759"/>
            <a:ext cx="7086814" cy="260223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16509" r="9842" b="17882"/>
          <a:stretch/>
        </p:blipFill>
        <p:spPr bwMode="auto">
          <a:xfrm>
            <a:off x="4571999" y="2633215"/>
            <a:ext cx="4494427" cy="207526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t="10080" r="22705" b="75278"/>
          <a:stretch/>
        </p:blipFill>
        <p:spPr bwMode="auto">
          <a:xfrm>
            <a:off x="2011661" y="1131590"/>
            <a:ext cx="7070790" cy="77889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54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Корректировка комплексных планов-графиков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888899"/>
              </p:ext>
            </p:extLst>
          </p:nvPr>
        </p:nvGraphicFramePr>
        <p:xfrm>
          <a:off x="2015716" y="843561"/>
          <a:ext cx="7056784" cy="38084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032"/>
                <a:gridCol w="2880320"/>
                <a:gridCol w="1332148"/>
                <a:gridCol w="1368152"/>
                <a:gridCol w="1188132"/>
              </a:tblGrid>
              <a:tr h="7560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№</a:t>
                      </a:r>
                      <a:endParaRPr lang="ru-RU" sz="12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Дочерние общества</a:t>
                      </a:r>
                      <a:endParaRPr lang="ru-RU" sz="12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Плановый срок направления запроса</a:t>
                      </a:r>
                      <a:endParaRPr lang="ru-RU" sz="12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Фактический срок направления запроса</a:t>
                      </a:r>
                      <a:endParaRPr lang="ru-RU" sz="12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Исполнение</a:t>
                      </a:r>
                      <a:endParaRPr lang="ru-RU" sz="12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Газпром трансгаз Волгоград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06.03.2018</a:t>
                      </a:r>
                      <a:endParaRPr lang="ru-RU" sz="1200" b="1" u="none" strike="noStrike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05.03.2018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в срок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 b="1" i="0" u="none" strike="noStrike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Газпром трансгаз </a:t>
                      </a:r>
                      <a:r>
                        <a:rPr lang="ru-RU" sz="1200" b="1" u="none" strike="noStrike" kern="1200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Краснодар</a:t>
                      </a:r>
                      <a:endParaRPr lang="ru-RU" sz="1200" b="1" u="none" strike="noStrike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ru-RU" sz="1100" u="none" strike="noStrike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28.03.2018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нарушение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 b="1" i="0" u="none" strike="noStrike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Газпром </a:t>
                      </a:r>
                      <a:r>
                        <a:rPr lang="ru-RU" sz="1200" b="1" u="none" strike="noStrike" kern="1200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трансгаз </a:t>
                      </a:r>
                      <a:r>
                        <a:rPr lang="ru-RU" sz="1200" b="1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Нижний Новгород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ru-RU" sz="1100" u="none" strike="noStrike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19.03.2018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нарушение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200" b="1" i="0" u="none" strike="noStrike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Газпром трансгаз </a:t>
                      </a:r>
                      <a:r>
                        <a:rPr lang="ru-RU" sz="1200" b="1" u="none" strike="noStrike" kern="1200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Санкт-Петербург</a:t>
                      </a:r>
                      <a:endParaRPr lang="ru-RU" sz="1200" b="1" u="none" strike="noStrike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ru-RU" sz="1100" u="none" strike="noStrike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07.03.2018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нарушение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200" b="1" i="0" u="none" strike="noStrike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Газпром трансгаз </a:t>
                      </a:r>
                      <a:r>
                        <a:rPr lang="ru-RU" sz="1200" b="1" u="none" strike="noStrike" kern="1200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Сургут</a:t>
                      </a:r>
                      <a:endParaRPr lang="ru-RU" sz="1200" b="1" u="none" strike="noStrike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ru-RU" sz="1100" u="none" strike="noStrike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15.03.2018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нарушение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Газпром трансгаз Томск</a:t>
                      </a:r>
                      <a:endParaRPr lang="ru-RU" sz="1200" b="1" u="none" strike="noStrike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ru-RU" sz="1100" u="none" strike="noStrike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02.03.2018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в срок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ru-RU" sz="12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Газпром трансгаз Чайковский</a:t>
                      </a:r>
                      <a:endParaRPr lang="ru-RU" sz="1200" b="1" u="none" strike="noStrike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ru-RU" sz="1100" u="none" strike="noStrike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16.03.2018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нарушение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89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FF"/>
                </a:solidFill>
              </a:rPr>
              <a:t>Приоритетные объекты ремонта</a:t>
            </a:r>
            <a:endParaRPr lang="ru-RU" sz="1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180281"/>
              </p:ext>
            </p:extLst>
          </p:nvPr>
        </p:nvGraphicFramePr>
        <p:xfrm>
          <a:off x="1979612" y="842967"/>
          <a:ext cx="7164387" cy="3889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26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554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10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261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6904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966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Общество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Газотранспортный коридор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ctr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Направление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ctr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Количество объектов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ctr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rgbClr val="2D2D8A"/>
                          </a:solidFill>
                          <a:effectLst/>
                        </a:rPr>
                        <a:t>Общее количество</a:t>
                      </a:r>
                      <a:endParaRPr lang="ru-RU" sz="1200" b="1" i="0" u="none" strike="noStrike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ctr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513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ООО «ГТ Ухта»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Северный коридор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ctr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ЛЧ 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b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rgbClr val="2D2D8A"/>
                          </a:solidFill>
                          <a:effectLst/>
                        </a:rPr>
                        <a:t>3</a:t>
                      </a:r>
                      <a:endParaRPr lang="ru-RU" sz="1200" b="1" i="0" u="none" strike="noStrike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b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rgbClr val="2D2D8A"/>
                          </a:solidFill>
                          <a:effectLst/>
                        </a:rPr>
                        <a:t>9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ctr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13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ПП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b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rgbClr val="2D2D8A"/>
                          </a:solidFill>
                          <a:effectLst/>
                        </a:rPr>
                        <a:t>6</a:t>
                      </a:r>
                      <a:endParaRPr lang="ru-RU" sz="1200" b="1" i="0" u="none" strike="noStrike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b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513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ООО «ГТ Санкт-Петербург»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Северный коридор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ctr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ЛЧ 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b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rgbClr val="2D2D8A"/>
                          </a:solidFill>
                          <a:effectLst/>
                        </a:rPr>
                        <a:t>2</a:t>
                      </a:r>
                      <a:endParaRPr lang="ru-RU" sz="1200" b="1" i="0" u="none" strike="noStrike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b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3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ctr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51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Грязовец-Ленинград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ctr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ПП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b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rgbClr val="2D2D8A"/>
                          </a:solidFill>
                          <a:effectLst/>
                        </a:rPr>
                        <a:t>1</a:t>
                      </a:r>
                      <a:endParaRPr lang="ru-RU" sz="1200" b="1" i="0" u="none" strike="noStrike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b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513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ООО «ГТ Уфа»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 err="1">
                          <a:solidFill>
                            <a:srgbClr val="2D2D8A"/>
                          </a:solidFill>
                          <a:effectLst/>
                        </a:rPr>
                        <a:t>Новопсковский</a:t>
                      </a:r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 коридор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ctr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ЛЧ 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b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rgbClr val="2D2D8A"/>
                          </a:solidFill>
                          <a:effectLst/>
                        </a:rPr>
                        <a:t>1</a:t>
                      </a:r>
                      <a:endParaRPr lang="ru-RU" sz="1200" b="1" i="0" u="none" strike="noStrike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b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rgbClr val="2D2D8A"/>
                          </a:solidFill>
                          <a:effectLst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ctr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51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ПП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b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rgbClr val="2D2D8A"/>
                          </a:solidFill>
                          <a:effectLst/>
                        </a:rPr>
                        <a:t>1</a:t>
                      </a:r>
                      <a:endParaRPr lang="ru-RU" sz="1200" b="1" i="0" u="none" strike="noStrike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b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5137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ООО «ГТ Самара»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 err="1">
                          <a:solidFill>
                            <a:srgbClr val="2D2D8A"/>
                          </a:solidFill>
                          <a:effectLst/>
                        </a:rPr>
                        <a:t>Новопсковский</a:t>
                      </a:r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 коридор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ctr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ЛЧ 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b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b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rgbClr val="2D2D8A"/>
                          </a:solidFill>
                          <a:effectLst/>
                        </a:rPr>
                        <a:t>8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ctr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51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ПП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b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1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b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551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ДО ЛЧ МГ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b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2D2D8A"/>
                          </a:solidFill>
                          <a:effectLst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2D2D8A"/>
                        </a:solidFill>
                        <a:effectLst/>
                        <a:latin typeface="Calibri"/>
                      </a:endParaRPr>
                    </a:p>
                  </a:txBody>
                  <a:tcPr marL="7839" marR="7839" marT="7839" marB="0" anchor="b">
                    <a:lnL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751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7" y="2191309"/>
            <a:ext cx="1800000" cy="120503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4098" name="Picture 2" descr="X:\GRP\Kapremont\ITU\Заикин Н.Н. фото для коридора\Итоговая\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7" y="842963"/>
            <a:ext cx="1800000" cy="1229741"/>
          </a:xfrm>
          <a:prstGeom prst="rect">
            <a:avLst/>
          </a:prstGeom>
          <a:noFill/>
          <a:ln w="127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X:\GRP\Kapremont\ITU\Заикин Н.Н. фото для коридора\Итоговая\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7" y="3514950"/>
            <a:ext cx="1800000" cy="1197583"/>
          </a:xfrm>
          <a:prstGeom prst="rect">
            <a:avLst/>
          </a:prstGeom>
          <a:noFill/>
          <a:ln w="127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X:\GRP\Kapremont\Diagnostika\2017\24. Фото\w1400_23-11-2016_nord_stream_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77"/>
          <a:stretch/>
        </p:blipFill>
        <p:spPr bwMode="auto">
          <a:xfrm>
            <a:off x="-7144" y="824798"/>
            <a:ext cx="1943101" cy="390754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6337601" y="1167296"/>
            <a:ext cx="2376264" cy="468052"/>
          </a:xfrm>
          <a:prstGeom prst="rect">
            <a:avLst/>
          </a:prstGeom>
          <a:gradFill>
            <a:gsLst>
              <a:gs pos="0">
                <a:srgbClr val="D8D8E4">
                  <a:alpha val="56000"/>
                </a:srgbClr>
              </a:gs>
              <a:gs pos="100000">
                <a:srgbClr val="1E1E5A">
                  <a:alpha val="64000"/>
                </a:srgbClr>
              </a:gs>
            </a:gsLst>
            <a:lin ang="81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105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СГМ</a:t>
            </a:r>
          </a:p>
          <a:p>
            <a:r>
              <a:rPr lang="ru-RU" sz="105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690,2</a:t>
            </a:r>
            <a:endParaRPr lang="ru-RU" sz="105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6624280" y="2114957"/>
            <a:ext cx="468000" cy="283022"/>
          </a:xfrm>
          <a:prstGeom prst="roundRect">
            <a:avLst/>
          </a:prstGeom>
          <a:solidFill>
            <a:srgbClr val="1E1E5A">
              <a:alpha val="34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050" b="1" dirty="0" smtClean="0">
                <a:solidFill>
                  <a:srgbClr val="2D2D8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198%</a:t>
            </a:r>
            <a:endParaRPr lang="ru-RU" sz="1050" b="1" dirty="0">
              <a:solidFill>
                <a:srgbClr val="2D2D8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8109280" y="2108708"/>
            <a:ext cx="468000" cy="283022"/>
          </a:xfrm>
          <a:prstGeom prst="roundRect">
            <a:avLst/>
          </a:prstGeom>
          <a:solidFill>
            <a:srgbClr val="1E1E5A">
              <a:alpha val="34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050" b="1" dirty="0" smtClean="0">
                <a:solidFill>
                  <a:srgbClr val="2D2D8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100%</a:t>
            </a:r>
            <a:endParaRPr lang="ru-RU" sz="800" b="1" dirty="0">
              <a:solidFill>
                <a:srgbClr val="2D2D8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4208" y="1857260"/>
            <a:ext cx="7537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solidFill>
                  <a:srgbClr val="FFFFFF">
                    <a:lumMod val="50000"/>
                  </a:srgbClr>
                </a:solidFill>
              </a:rPr>
              <a:t>ГТО и ГПХГ</a:t>
            </a:r>
            <a:endParaRPr lang="ru-RU" sz="8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48355" y="1899513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solidFill>
                  <a:srgbClr val="FFFFFF">
                    <a:lumMod val="50000"/>
                  </a:srgbClr>
                </a:solidFill>
              </a:rPr>
              <a:t>ГДО</a:t>
            </a:r>
            <a:endParaRPr lang="ru-RU" sz="8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7282738" y="1705261"/>
            <a:ext cx="627524" cy="242060"/>
          </a:xfrm>
          <a:prstGeom prst="roundRect">
            <a:avLst/>
          </a:prstGeom>
          <a:solidFill>
            <a:srgbClr val="1E1E5A">
              <a:alpha val="34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050" b="1" dirty="0" smtClean="0">
                <a:solidFill>
                  <a:srgbClr val="2D2D8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198%</a:t>
            </a:r>
            <a:endParaRPr lang="ru-RU" sz="800" b="1" dirty="0">
              <a:solidFill>
                <a:srgbClr val="2D2D8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44208" y="843558"/>
            <a:ext cx="1677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2D2D8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Выполнение </a:t>
            </a:r>
            <a:r>
              <a:rPr lang="ru-RU" sz="1000" b="1" dirty="0" smtClean="0">
                <a:solidFill>
                  <a:srgbClr val="2D2D8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ru-RU" sz="1000" b="1" dirty="0">
                <a:solidFill>
                  <a:srgbClr val="2D2D8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месяцев</a:t>
            </a: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5614112" y="3416008"/>
            <a:ext cx="2162244" cy="468052"/>
          </a:xfrm>
          <a:prstGeom prst="rect">
            <a:avLst/>
          </a:prstGeom>
          <a:gradFill>
            <a:gsLst>
              <a:gs pos="0">
                <a:srgbClr val="D8D8E4">
                  <a:alpha val="56000"/>
                </a:srgbClr>
              </a:gs>
              <a:gs pos="100000">
                <a:srgbClr val="1E1E5A">
                  <a:alpha val="64000"/>
                </a:srgbClr>
              </a:gs>
            </a:gsLst>
            <a:lin ang="81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105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ГТО и ГПХГ</a:t>
            </a:r>
          </a:p>
          <a:p>
            <a:r>
              <a:rPr lang="ru-RU" sz="105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19 940</a:t>
            </a:r>
            <a:endParaRPr lang="ru-RU" sz="105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7632340" y="3416008"/>
            <a:ext cx="1227051" cy="468052"/>
          </a:xfrm>
          <a:prstGeom prst="rect">
            <a:avLst/>
          </a:prstGeom>
          <a:gradFill>
            <a:gsLst>
              <a:gs pos="0">
                <a:srgbClr val="D8D8E4">
                  <a:alpha val="56000"/>
                </a:srgbClr>
              </a:gs>
              <a:gs pos="100000">
                <a:srgbClr val="1E1E5A">
                  <a:alpha val="64000"/>
                </a:srgbClr>
              </a:gs>
            </a:gsLst>
            <a:lin ang="33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05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ГДО</a:t>
            </a:r>
            <a:br>
              <a:rPr lang="ru-RU" sz="105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5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18 003</a:t>
            </a:r>
            <a:endParaRPr lang="ru-RU" sz="105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7092280" y="3343702"/>
            <a:ext cx="792032" cy="612664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050" b="1" dirty="0" smtClean="0">
                <a:solidFill>
                  <a:srgbClr val="2D2D8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37 943</a:t>
            </a:r>
          </a:p>
          <a:p>
            <a:pPr algn="ctr"/>
            <a:r>
              <a:rPr lang="ru-RU" sz="800" b="1" dirty="0" smtClean="0">
                <a:solidFill>
                  <a:srgbClr val="2D2D8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заключений</a:t>
            </a:r>
            <a:endParaRPr lang="ru-RU" sz="800" b="1" dirty="0">
              <a:solidFill>
                <a:srgbClr val="2D2D8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5942724" y="3942867"/>
            <a:ext cx="468000" cy="283022"/>
          </a:xfrm>
          <a:prstGeom prst="roundRect">
            <a:avLst/>
          </a:prstGeom>
          <a:solidFill>
            <a:srgbClr val="1E1E5A">
              <a:alpha val="34000"/>
            </a:srgbClr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050" b="1" dirty="0" smtClean="0">
                <a:solidFill>
                  <a:srgbClr val="2D2D8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52,5%</a:t>
            </a:r>
            <a:endParaRPr lang="ru-RU" sz="1050" b="1" dirty="0">
              <a:solidFill>
                <a:srgbClr val="2D2D8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8245865" y="3914809"/>
            <a:ext cx="468000" cy="283022"/>
          </a:xfrm>
          <a:prstGeom prst="roundRect">
            <a:avLst/>
          </a:prstGeom>
          <a:solidFill>
            <a:srgbClr val="1E1E5A">
              <a:alpha val="34000"/>
            </a:srgbClr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050" b="1" dirty="0" smtClean="0">
                <a:solidFill>
                  <a:srgbClr val="2D2D8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47,5%</a:t>
            </a:r>
            <a:endParaRPr lang="ru-RU" sz="800" b="1" dirty="0">
              <a:solidFill>
                <a:srgbClr val="2D2D8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 bwMode="auto">
          <a:xfrm>
            <a:off x="2183223" y="3416008"/>
            <a:ext cx="2162244" cy="468052"/>
          </a:xfrm>
          <a:prstGeom prst="rect">
            <a:avLst/>
          </a:prstGeom>
          <a:gradFill>
            <a:gsLst>
              <a:gs pos="0">
                <a:srgbClr val="D8D8E4">
                  <a:alpha val="56000"/>
                </a:srgbClr>
              </a:gs>
              <a:gs pos="100000">
                <a:srgbClr val="1E1E5A">
                  <a:alpha val="64000"/>
                </a:srgbClr>
              </a:gs>
            </a:gsLst>
            <a:lin ang="81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105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ГТО и ГПХГ</a:t>
            </a:r>
          </a:p>
          <a:p>
            <a:r>
              <a:rPr lang="ru-RU" sz="105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11 071</a:t>
            </a:r>
            <a:endParaRPr lang="ru-RU" sz="105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 bwMode="auto">
          <a:xfrm>
            <a:off x="4201451" y="3416008"/>
            <a:ext cx="1227051" cy="468052"/>
          </a:xfrm>
          <a:prstGeom prst="rect">
            <a:avLst/>
          </a:prstGeom>
          <a:gradFill>
            <a:gsLst>
              <a:gs pos="0">
                <a:srgbClr val="D8D8E4">
                  <a:alpha val="56000"/>
                </a:srgbClr>
              </a:gs>
              <a:gs pos="100000">
                <a:srgbClr val="1E1E5A">
                  <a:alpha val="64000"/>
                </a:srgbClr>
              </a:gs>
            </a:gsLst>
            <a:lin ang="33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05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ГДО</a:t>
            </a:r>
            <a:br>
              <a:rPr lang="ru-RU" sz="105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5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8 334</a:t>
            </a:r>
            <a:endParaRPr lang="ru-RU" sz="105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3707960" y="3343702"/>
            <a:ext cx="792032" cy="612664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050" b="1" dirty="0" smtClean="0">
                <a:solidFill>
                  <a:srgbClr val="2D2D8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19 495</a:t>
            </a:r>
          </a:p>
          <a:p>
            <a:pPr algn="ctr"/>
            <a:r>
              <a:rPr lang="ru-RU" sz="800" b="1" dirty="0" smtClean="0">
                <a:solidFill>
                  <a:srgbClr val="2D2D8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отчетов</a:t>
            </a:r>
            <a:endParaRPr lang="ru-RU" sz="800" b="1" dirty="0">
              <a:solidFill>
                <a:srgbClr val="2D2D8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2454991" y="3956366"/>
            <a:ext cx="468000" cy="283022"/>
          </a:xfrm>
          <a:prstGeom prst="roundRect">
            <a:avLst/>
          </a:prstGeom>
          <a:solidFill>
            <a:srgbClr val="1E1E5A">
              <a:alpha val="34000"/>
            </a:srgbClr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050" b="1" dirty="0" smtClean="0">
                <a:solidFill>
                  <a:srgbClr val="2D2D8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57,3%</a:t>
            </a:r>
            <a:endParaRPr lang="ru-RU" sz="1050" b="1" dirty="0">
              <a:solidFill>
                <a:srgbClr val="2D2D8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4932092" y="3911062"/>
            <a:ext cx="468000" cy="283022"/>
          </a:xfrm>
          <a:prstGeom prst="roundRect">
            <a:avLst/>
          </a:prstGeom>
          <a:solidFill>
            <a:srgbClr val="1E1E5A">
              <a:alpha val="34000"/>
            </a:srgbClr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050" b="1" dirty="0" smtClean="0">
                <a:solidFill>
                  <a:srgbClr val="2D2D8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42,7%</a:t>
            </a:r>
            <a:endParaRPr lang="ru-RU" sz="800" b="1" dirty="0">
              <a:solidFill>
                <a:srgbClr val="2D2D8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32140" y="3039802"/>
            <a:ext cx="28680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2D2D8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Экспертиза промышленной безопасности</a:t>
            </a:r>
            <a:endParaRPr lang="ru-RU" sz="1000" b="1" dirty="0">
              <a:solidFill>
                <a:srgbClr val="2D2D8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14642" y="3039802"/>
            <a:ext cx="224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2D2D8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Техническое диагностирование </a:t>
            </a:r>
            <a:endParaRPr lang="ru-RU" sz="1000" b="1" dirty="0">
              <a:solidFill>
                <a:srgbClr val="2D2D8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Заголовок 1"/>
          <p:cNvSpPr>
            <a:spLocks noGrp="1"/>
          </p:cNvSpPr>
          <p:nvPr>
            <p:ph type="title"/>
          </p:nvPr>
        </p:nvSpPr>
        <p:spPr>
          <a:xfrm>
            <a:off x="1924050" y="-2846"/>
            <a:ext cx="7219950" cy="792398"/>
          </a:xfrm>
        </p:spPr>
        <p:txBody>
          <a:bodyPr/>
          <a:lstStyle/>
          <a:p>
            <a:r>
              <a:rPr lang="ru-RU" dirty="0" smtClean="0">
                <a:solidFill>
                  <a:srgbClr val="FFFFFF"/>
                </a:solidFill>
                <a:cs typeface="Arial" pitchFamily="34" charset="0"/>
              </a:rPr>
              <a:t>ОРГАНИЗАЦИЯ И ВЫПОЛНЕНИЕ РАБОТ ПО ДИАГНОСТИЧЕСКОМУ ОБСЛЕДОВАНИЮ В 2018 гОДУ.</a:t>
            </a:r>
            <a:endParaRPr lang="ru-RU" dirty="0"/>
          </a:p>
        </p:txBody>
      </p:sp>
      <p:graphicFrame>
        <p:nvGraphicFramePr>
          <p:cNvPr id="40" name="Таблица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070129"/>
              </p:ext>
            </p:extLst>
          </p:nvPr>
        </p:nvGraphicFramePr>
        <p:xfrm>
          <a:off x="2067692" y="966483"/>
          <a:ext cx="3780420" cy="1470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7438"/>
                <a:gridCol w="652982"/>
              </a:tblGrid>
              <a:tr h="29403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Внутритр</a:t>
                      </a:r>
                      <a:r>
                        <a:rPr lang="ru-RU" sz="1400" b="0" u="none" strike="noStrike" baseline="0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убна</a:t>
                      </a:r>
                      <a:r>
                        <a:rPr lang="ru-RU" sz="1400" b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я дефектоскопия, км</a:t>
                      </a:r>
                      <a:endParaRPr lang="ru-RU" sz="1400" b="0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u="none" strike="noStrike" kern="1200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</a:t>
                      </a:r>
                      <a:r>
                        <a:rPr lang="ru-RU" sz="1400" b="0" u="none" strike="noStrike" kern="1200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u="none" strike="noStrike" kern="1200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430</a:t>
                      </a:r>
                      <a:endParaRPr lang="ru-RU" sz="1400" b="0" u="none" strike="noStrike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403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Обследование ПП, нитка</a:t>
                      </a:r>
                      <a:endParaRPr lang="ru-RU" sz="1400" b="0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u="none" strike="noStrike" kern="1200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ru-RU" sz="1400" u="none" strike="noStrike" kern="1200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u="none" strike="noStrike" kern="1200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005</a:t>
                      </a:r>
                      <a:endParaRPr lang="ru-RU" sz="1400" u="none" strike="noStrike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403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Обследование ГРС, шт.</a:t>
                      </a:r>
                      <a:endParaRPr lang="ru-RU" sz="1400" b="0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u="none" strike="noStrike" kern="1200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754</a:t>
                      </a:r>
                      <a:endParaRPr lang="ru-RU" sz="1400" u="none" strike="noStrike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403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ЭПБ ЛЧ МГ, км</a:t>
                      </a:r>
                      <a:endParaRPr lang="ru-RU" sz="1400" b="0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u="none" strike="noStrike" kern="1200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  <a:r>
                        <a:rPr lang="ru-RU" sz="1400" u="none" strike="noStrike" kern="1200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u="none" strike="noStrike" kern="1200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854</a:t>
                      </a:r>
                      <a:endParaRPr lang="ru-RU" sz="1400" u="none" strike="noStrike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403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Обследование объектов ПХГ,</a:t>
                      </a:r>
                      <a:r>
                        <a:rPr lang="ru-RU" sz="1400" u="none" strike="noStrike" baseline="0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техн.устр.</a:t>
                      </a:r>
                      <a:endParaRPr lang="ru-RU" sz="1400" b="0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u="none" strike="noStrike" kern="1200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ru-RU" sz="1400" u="none" strike="noStrike" kern="1200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15</a:t>
                      </a:r>
                      <a:r>
                        <a:rPr lang="en-US" sz="1400" u="none" strike="noStrike" kern="1200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lang="ru-RU" sz="1400" u="none" strike="noStrike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33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>поручения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" y="807554"/>
            <a:ext cx="9143999" cy="3192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600"/>
              </a:spcAft>
            </a:pPr>
            <a:r>
              <a:rPr lang="ru-RU" sz="154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Руководителям дочерних обществ</a:t>
            </a:r>
            <a:r>
              <a:rPr lang="ru-RU" sz="154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fontAlgn="base">
              <a:spcBef>
                <a:spcPct val="0"/>
              </a:spcBef>
              <a:spcAft>
                <a:spcPts val="600"/>
              </a:spcAft>
            </a:pPr>
            <a:endParaRPr lang="ru-RU" sz="154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200"/>
              </a:spcAft>
            </a:pPr>
            <a:r>
              <a:rPr lang="ru-RU" sz="154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1. Обеспечить </a:t>
            </a:r>
            <a:r>
              <a:rPr lang="ru-RU" sz="154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выполнение квартальных и годовых показателей программы </a:t>
            </a:r>
            <a:r>
              <a:rPr lang="ru-RU" sz="154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ДТОиР</a:t>
            </a:r>
            <a:r>
              <a:rPr lang="ru-RU" sz="154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2018 года в полном объеме в физическом и финансовом выражении.</a:t>
            </a:r>
          </a:p>
          <a:p>
            <a:pPr algn="just" fontAlgn="base">
              <a:spcBef>
                <a:spcPct val="0"/>
              </a:spcBef>
              <a:spcAft>
                <a:spcPts val="200"/>
              </a:spcAft>
            </a:pPr>
            <a:r>
              <a:rPr lang="ru-RU" sz="154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2. Организовать </a:t>
            </a:r>
            <a:r>
              <a:rPr lang="ru-RU" sz="154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работу качественной подготовки обосновывающих материалов к Коллегиальным комиссиям. Ввести в практику проведение внутренних защит.</a:t>
            </a:r>
          </a:p>
          <a:p>
            <a:pPr algn="just" fontAlgn="base">
              <a:spcBef>
                <a:spcPct val="0"/>
              </a:spcBef>
              <a:spcAft>
                <a:spcPts val="200"/>
              </a:spcAft>
            </a:pPr>
            <a:r>
              <a:rPr lang="ru-RU" sz="154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3. Обеспечить </a:t>
            </a:r>
            <a:r>
              <a:rPr lang="ru-RU" sz="154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подготовку материалов к защите в соответствии с порядком формирования планов II этапа 2019 года.</a:t>
            </a:r>
          </a:p>
          <a:p>
            <a:pPr algn="just" fontAlgn="base">
              <a:spcBef>
                <a:spcPct val="0"/>
              </a:spcBef>
              <a:spcAft>
                <a:spcPts val="200"/>
              </a:spcAft>
            </a:pPr>
            <a:r>
              <a:rPr lang="ru-RU" sz="154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4. Обеспечить </a:t>
            </a:r>
            <a:r>
              <a:rPr lang="ru-RU" sz="154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выполнение всех этапов проектирования и экспертизы проектной документации в установленные Департаментом сроки.</a:t>
            </a:r>
          </a:p>
          <a:p>
            <a:pPr algn="just" fontAlgn="base">
              <a:spcBef>
                <a:spcPct val="0"/>
              </a:spcBef>
              <a:spcAft>
                <a:spcPts val="200"/>
              </a:spcAft>
            </a:pPr>
            <a:r>
              <a:rPr lang="ru-RU" sz="154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5. Обеспечить </a:t>
            </a:r>
            <a:r>
              <a:rPr lang="ru-RU" sz="154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внесение информации в «</a:t>
            </a:r>
            <a:r>
              <a:rPr lang="ru-RU" sz="154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Инфотех</a:t>
            </a:r>
            <a:r>
              <a:rPr lang="ru-RU" sz="154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» по особо важным объектам (ЛЧ МГ, ПП, КРТТ) ежесуточно</a:t>
            </a:r>
            <a:r>
              <a:rPr lang="ru-RU" sz="154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54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74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2018 ГОДА ПО ОСНОВНЫМ НАПРАВЛЕНИЯМ ЛЧ МГ, ПП и ВТД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235394"/>
              </p:ext>
            </p:extLst>
          </p:nvPr>
        </p:nvGraphicFramePr>
        <p:xfrm>
          <a:off x="1979711" y="807554"/>
          <a:ext cx="7104114" cy="3888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5642"/>
                <a:gridCol w="1544236"/>
                <a:gridCol w="1544236"/>
              </a:tblGrid>
              <a:tr h="13185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Транспортировка и хранение</a:t>
                      </a:r>
                      <a:endParaRPr lang="ru-RU" sz="1200" b="1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Утвержденный план</a:t>
                      </a:r>
                      <a:endParaRPr lang="ru-RU" sz="1200" b="1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Включено в план по решению Комиссии</a:t>
                      </a:r>
                      <a:endParaRPr lang="ru-RU" sz="1200" b="1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66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accent6"/>
                          </a:solidFill>
                        </a:rPr>
                        <a:t>Капитальный ремонт</a:t>
                      </a:r>
                      <a:r>
                        <a:rPr lang="ru-RU" sz="1100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 ЛЧ МГ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accent6"/>
                          </a:solidFill>
                        </a:rPr>
                        <a:t>737,1 км</a:t>
                      </a:r>
                      <a:endParaRPr lang="ru-RU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13,1 км</a:t>
                      </a:r>
                      <a:endParaRPr lang="ru-RU" sz="110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66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accent6"/>
                          </a:solidFill>
                        </a:rPr>
                        <a:t>Капитальный ремонт</a:t>
                      </a:r>
                      <a:r>
                        <a:rPr lang="ru-RU" sz="1100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 подводных переходов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accent6"/>
                          </a:solidFill>
                        </a:rPr>
                        <a:t>54 нитки</a:t>
                      </a:r>
                      <a:endParaRPr lang="ru-RU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4 нитки</a:t>
                      </a:r>
                      <a:endParaRPr lang="ru-RU" sz="110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66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</a:rPr>
                        <a:t>ВТД ЛЧ МГ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100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22 430 км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100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1 043 км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032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>поручения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771550"/>
            <a:ext cx="9143999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200"/>
              </a:spcAft>
            </a:pPr>
            <a:r>
              <a:rPr lang="ru-RU" sz="154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ru-RU" sz="154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54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Обеспечить подготовку и предоставление запросов на проведение плановых корректировок КПГ в строгом соответствии с требованиями Регламента.</a:t>
            </a:r>
          </a:p>
          <a:p>
            <a:pPr algn="just" fontAlgn="base">
              <a:spcBef>
                <a:spcPct val="0"/>
              </a:spcBef>
              <a:spcAft>
                <a:spcPts val="200"/>
              </a:spcAft>
            </a:pPr>
            <a:r>
              <a:rPr lang="ru-RU" sz="154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7. Синхронизация предоставляемой в Департаменты ПАО «Газпром» информации между производственными отделами и УРСОФ  дочерних обществ.</a:t>
            </a:r>
            <a:endParaRPr lang="ru-RU" sz="154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200"/>
              </a:spcAft>
            </a:pPr>
            <a:r>
              <a:rPr lang="ru-RU" sz="154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8. Обеспечить </a:t>
            </a:r>
            <a:r>
              <a:rPr lang="ru-RU" sz="1540" b="1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соблюдение регламентных сроков предоставления </a:t>
            </a:r>
            <a:r>
              <a:rPr lang="ru-RU" sz="154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планов. </a:t>
            </a:r>
            <a:endParaRPr lang="ru-RU" sz="1540" b="1" dirty="0"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69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39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FF"/>
                </a:solidFill>
              </a:rPr>
              <a:t>капитальный ремонт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линейной части магистральных газопроводов</a:t>
            </a:r>
            <a:endParaRPr lang="ru-RU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887459" y="807554"/>
            <a:ext cx="257049" cy="184666"/>
          </a:xfrm>
          <a:prstGeom prst="rect">
            <a:avLst/>
          </a:prstGeom>
        </p:spPr>
        <p:txBody>
          <a:bodyPr wrap="none" lIns="0" tIns="0" rIns="72000" bIns="0">
            <a:spAutoFit/>
          </a:bodyPr>
          <a:lstStyle/>
          <a:p>
            <a:pPr algn="r" fontAlgn="b"/>
            <a:r>
              <a:rPr lang="ru-RU" sz="1200" b="1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км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5128691"/>
              </p:ext>
            </p:extLst>
          </p:nvPr>
        </p:nvGraphicFramePr>
        <p:xfrm>
          <a:off x="1979613" y="807554"/>
          <a:ext cx="7164092" cy="3924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0284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FF"/>
                </a:solidFill>
              </a:rPr>
              <a:t>Сроки проектирования для капитального ремонта объектов ПАО «Газпром»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124" y="915255"/>
            <a:ext cx="6733356" cy="378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86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FF"/>
                </a:solidFill>
              </a:rPr>
              <a:t>Сроки проектирования для капитального ремонта объектов ПАО «Газпром»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57" y="1599642"/>
            <a:ext cx="7262081" cy="198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2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Исполнительская дисциплина дочерних обществ по организации пир и экспертизы проектной документации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9732" y="843558"/>
            <a:ext cx="68047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00"/>
                </a:solidFill>
              </a:rPr>
              <a:t>Формальный подход к проведению ЭТС. Нарушение сроков проведения ЭТС</a:t>
            </a:r>
          </a:p>
          <a:p>
            <a:endParaRPr lang="ru-RU" sz="800" i="1" dirty="0" smtClean="0">
              <a:solidFill>
                <a:srgbClr val="000000"/>
              </a:solidFill>
            </a:endParaRPr>
          </a:p>
          <a:p>
            <a:r>
              <a:rPr lang="ru-RU" sz="1600" i="1" dirty="0" err="1" smtClean="0">
                <a:solidFill>
                  <a:srgbClr val="000000"/>
                </a:solidFill>
              </a:rPr>
              <a:t>ГТВолгоград</a:t>
            </a:r>
            <a:r>
              <a:rPr lang="ru-RU" sz="1600" i="1" dirty="0" smtClean="0">
                <a:solidFill>
                  <a:srgbClr val="000000"/>
                </a:solidFill>
              </a:rPr>
              <a:t>, ГТЕкатеринбург, </a:t>
            </a:r>
            <a:r>
              <a:rPr lang="ru-RU" sz="1600" i="1" dirty="0" err="1" smtClean="0">
                <a:solidFill>
                  <a:srgbClr val="000000"/>
                </a:solidFill>
              </a:rPr>
              <a:t>ГТКраснодар</a:t>
            </a:r>
            <a:r>
              <a:rPr lang="ru-RU" sz="1600" i="1" dirty="0" smtClean="0">
                <a:solidFill>
                  <a:srgbClr val="000000"/>
                </a:solidFill>
              </a:rPr>
              <a:t>, </a:t>
            </a:r>
            <a:r>
              <a:rPr lang="ru-RU" sz="1600" i="1" dirty="0" err="1" smtClean="0">
                <a:solidFill>
                  <a:srgbClr val="000000"/>
                </a:solidFill>
              </a:rPr>
              <a:t>ГТМахачкала</a:t>
            </a:r>
            <a:r>
              <a:rPr lang="ru-RU" sz="1600" i="1" dirty="0" smtClean="0">
                <a:solidFill>
                  <a:srgbClr val="000000"/>
                </a:solidFill>
              </a:rPr>
              <a:t>, </a:t>
            </a:r>
            <a:r>
              <a:rPr lang="ru-RU" sz="1600" i="1" dirty="0" err="1" smtClean="0">
                <a:solidFill>
                  <a:srgbClr val="000000"/>
                </a:solidFill>
              </a:rPr>
              <a:t>ГТМосква</a:t>
            </a:r>
            <a:r>
              <a:rPr lang="ru-RU" sz="1600" i="1" dirty="0" smtClean="0">
                <a:solidFill>
                  <a:srgbClr val="000000"/>
                </a:solidFill>
              </a:rPr>
              <a:t>, </a:t>
            </a:r>
            <a:r>
              <a:rPr lang="ru-RU" sz="1600" i="1" dirty="0" err="1" smtClean="0">
                <a:solidFill>
                  <a:srgbClr val="000000"/>
                </a:solidFill>
              </a:rPr>
              <a:t>ГТСургут</a:t>
            </a:r>
            <a:r>
              <a:rPr lang="ru-RU" sz="1600" i="1" dirty="0" smtClean="0">
                <a:solidFill>
                  <a:srgbClr val="000000"/>
                </a:solidFill>
              </a:rPr>
              <a:t>, ГТТомск, </a:t>
            </a:r>
            <a:r>
              <a:rPr lang="ru-RU" sz="1600" i="1" dirty="0" err="1" smtClean="0">
                <a:solidFill>
                  <a:srgbClr val="000000"/>
                </a:solidFill>
              </a:rPr>
              <a:t>ГТУхта</a:t>
            </a:r>
            <a:r>
              <a:rPr lang="ru-RU" sz="1600" i="1" dirty="0" smtClean="0">
                <a:solidFill>
                  <a:srgbClr val="000000"/>
                </a:solidFill>
              </a:rPr>
              <a:t>, </a:t>
            </a:r>
            <a:r>
              <a:rPr lang="ru-RU" sz="1600" i="1" dirty="0" err="1" smtClean="0">
                <a:solidFill>
                  <a:srgbClr val="000000"/>
                </a:solidFill>
              </a:rPr>
              <a:t>ГТЧайковский</a:t>
            </a:r>
            <a:endParaRPr lang="ru-RU" sz="1600" i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9732" y="2175706"/>
            <a:ext cx="68047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00"/>
                </a:solidFill>
              </a:rPr>
              <a:t>Нарушение сроков завершения «независимой» экспертизы и утверждение ПД</a:t>
            </a:r>
          </a:p>
          <a:p>
            <a:endParaRPr lang="ru-RU" sz="800" i="1" dirty="0" smtClean="0">
              <a:solidFill>
                <a:srgbClr val="000000"/>
              </a:solidFill>
            </a:endParaRPr>
          </a:p>
          <a:p>
            <a:r>
              <a:rPr lang="ru-RU" sz="1600" i="1" dirty="0" err="1" smtClean="0">
                <a:solidFill>
                  <a:srgbClr val="000000"/>
                </a:solidFill>
              </a:rPr>
              <a:t>ГТВолгоград</a:t>
            </a:r>
            <a:r>
              <a:rPr lang="ru-RU" sz="1600" i="1" dirty="0" smtClean="0">
                <a:solidFill>
                  <a:srgbClr val="000000"/>
                </a:solidFill>
              </a:rPr>
              <a:t>, ГТЕкатеринбург, </a:t>
            </a:r>
            <a:r>
              <a:rPr lang="ru-RU" sz="1600" i="1" dirty="0" err="1">
                <a:solidFill>
                  <a:srgbClr val="000000"/>
                </a:solidFill>
              </a:rPr>
              <a:t>ГТКраснодар</a:t>
            </a:r>
            <a:r>
              <a:rPr lang="ru-RU" sz="1600" i="1" dirty="0" smtClean="0">
                <a:solidFill>
                  <a:srgbClr val="000000"/>
                </a:solidFill>
              </a:rPr>
              <a:t>, </a:t>
            </a:r>
            <a:r>
              <a:rPr lang="ru-RU" sz="1600" i="1" dirty="0" err="1" smtClean="0">
                <a:solidFill>
                  <a:srgbClr val="000000"/>
                </a:solidFill>
              </a:rPr>
              <a:t>ГТМосква</a:t>
            </a:r>
            <a:r>
              <a:rPr lang="ru-RU" sz="1600" i="1" dirty="0" smtClean="0">
                <a:solidFill>
                  <a:srgbClr val="000000"/>
                </a:solidFill>
              </a:rPr>
              <a:t>, </a:t>
            </a:r>
            <a:r>
              <a:rPr lang="ru-RU" sz="1600" i="1" dirty="0" err="1" smtClean="0">
                <a:solidFill>
                  <a:srgbClr val="000000"/>
                </a:solidFill>
              </a:rPr>
              <a:t>ГТНижний</a:t>
            </a:r>
            <a:r>
              <a:rPr lang="ru-RU" sz="1600" i="1" dirty="0" smtClean="0">
                <a:solidFill>
                  <a:srgbClr val="000000"/>
                </a:solidFill>
              </a:rPr>
              <a:t> Новгород, </a:t>
            </a:r>
            <a:r>
              <a:rPr lang="ru-RU" sz="1600" i="1" dirty="0" err="1" smtClean="0">
                <a:solidFill>
                  <a:srgbClr val="000000"/>
                </a:solidFill>
              </a:rPr>
              <a:t>ГТСаратов</a:t>
            </a:r>
            <a:r>
              <a:rPr lang="ru-RU" sz="1600" i="1" dirty="0" smtClean="0">
                <a:solidFill>
                  <a:srgbClr val="000000"/>
                </a:solidFill>
              </a:rPr>
              <a:t>, ГТТомск, </a:t>
            </a:r>
            <a:r>
              <a:rPr lang="ru-RU" sz="1600" i="1" dirty="0" err="1" smtClean="0">
                <a:solidFill>
                  <a:srgbClr val="000000"/>
                </a:solidFill>
              </a:rPr>
              <a:t>ГТУхта</a:t>
            </a:r>
            <a:r>
              <a:rPr lang="ru-RU" sz="1600" i="1" dirty="0" smtClean="0">
                <a:solidFill>
                  <a:srgbClr val="000000"/>
                </a:solidFill>
              </a:rPr>
              <a:t>, </a:t>
            </a:r>
            <a:r>
              <a:rPr lang="ru-RU" sz="1600" i="1" dirty="0" err="1" smtClean="0">
                <a:solidFill>
                  <a:srgbClr val="000000"/>
                </a:solidFill>
              </a:rPr>
              <a:t>ГТЧайковский</a:t>
            </a:r>
            <a:r>
              <a:rPr lang="ru-RU" sz="1600" i="1" dirty="0" smtClean="0">
                <a:solidFill>
                  <a:srgbClr val="000000"/>
                </a:solidFill>
              </a:rPr>
              <a:t>, ГТЮгорск</a:t>
            </a:r>
            <a:endParaRPr lang="ru-RU" sz="1600" i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9732" y="3437590"/>
            <a:ext cx="68047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00"/>
                </a:solidFill>
              </a:rPr>
              <a:t>Низкое качество </a:t>
            </a:r>
            <a:r>
              <a:rPr lang="ru-RU" b="1" dirty="0">
                <a:solidFill>
                  <a:srgbClr val="000000"/>
                </a:solidFill>
              </a:rPr>
              <a:t>и </a:t>
            </a:r>
            <a:r>
              <a:rPr lang="ru-RU" b="1" dirty="0" smtClean="0">
                <a:solidFill>
                  <a:srgbClr val="000000"/>
                </a:solidFill>
              </a:rPr>
              <a:t>несвоевременная подготовка технических требований и заданий на проектирование</a:t>
            </a:r>
          </a:p>
          <a:p>
            <a:endParaRPr lang="ru-RU" sz="800" i="1" dirty="0" smtClean="0">
              <a:solidFill>
                <a:srgbClr val="000000"/>
              </a:solidFill>
            </a:endParaRPr>
          </a:p>
          <a:p>
            <a:r>
              <a:rPr lang="ru-RU" sz="1600" i="1" dirty="0" smtClean="0">
                <a:solidFill>
                  <a:srgbClr val="000000"/>
                </a:solidFill>
              </a:rPr>
              <a:t>ГТЕкатеринбург, </a:t>
            </a:r>
            <a:r>
              <a:rPr lang="ru-RU" sz="1600" i="1" dirty="0" err="1" smtClean="0">
                <a:solidFill>
                  <a:srgbClr val="000000"/>
                </a:solidFill>
              </a:rPr>
              <a:t>ГТКазань</a:t>
            </a:r>
            <a:r>
              <a:rPr lang="ru-RU" sz="1600" i="1" dirty="0" smtClean="0">
                <a:solidFill>
                  <a:srgbClr val="000000"/>
                </a:solidFill>
              </a:rPr>
              <a:t>, </a:t>
            </a:r>
            <a:r>
              <a:rPr lang="ru-RU" sz="1600" i="1" dirty="0" err="1" smtClean="0">
                <a:solidFill>
                  <a:srgbClr val="000000"/>
                </a:solidFill>
              </a:rPr>
              <a:t>ГТКраснодар</a:t>
            </a:r>
            <a:r>
              <a:rPr lang="ru-RU" sz="1600" i="1" dirty="0" smtClean="0">
                <a:solidFill>
                  <a:srgbClr val="000000"/>
                </a:solidFill>
              </a:rPr>
              <a:t>, </a:t>
            </a:r>
            <a:r>
              <a:rPr lang="ru-RU" sz="1600" i="1" dirty="0" err="1" smtClean="0">
                <a:solidFill>
                  <a:srgbClr val="000000"/>
                </a:solidFill>
              </a:rPr>
              <a:t>ГТМосква</a:t>
            </a:r>
            <a:r>
              <a:rPr lang="ru-RU" sz="1600" i="1" dirty="0" smtClean="0">
                <a:solidFill>
                  <a:srgbClr val="000000"/>
                </a:solidFill>
              </a:rPr>
              <a:t>, </a:t>
            </a:r>
            <a:r>
              <a:rPr lang="ru-RU" sz="1600" i="1" dirty="0" err="1" smtClean="0">
                <a:solidFill>
                  <a:srgbClr val="000000"/>
                </a:solidFill>
              </a:rPr>
              <a:t>ГТНижний</a:t>
            </a:r>
            <a:r>
              <a:rPr lang="ru-RU" sz="1600" i="1" dirty="0" smtClean="0">
                <a:solidFill>
                  <a:srgbClr val="000000"/>
                </a:solidFill>
              </a:rPr>
              <a:t> Новгород</a:t>
            </a:r>
            <a:endParaRPr lang="ru-RU" sz="1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5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Исполнительская дисциплина дочерних обществ по организации пир и экспертизы проектной документации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9732" y="843558"/>
            <a:ext cx="6804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00"/>
                </a:solidFill>
              </a:rPr>
              <a:t>Нарушение сроков подготовки конкурсной документации по ПИР</a:t>
            </a:r>
          </a:p>
          <a:p>
            <a:endParaRPr lang="ru-RU" sz="800" i="1" dirty="0" smtClean="0">
              <a:solidFill>
                <a:srgbClr val="000000"/>
              </a:solidFill>
            </a:endParaRPr>
          </a:p>
          <a:p>
            <a:r>
              <a:rPr lang="ru-RU" sz="1600" i="1" dirty="0" smtClean="0">
                <a:solidFill>
                  <a:srgbClr val="000000"/>
                </a:solidFill>
              </a:rPr>
              <a:t>ГТЕкатеринбург, </a:t>
            </a:r>
            <a:r>
              <a:rPr lang="ru-RU" sz="1600" i="1" dirty="0" err="1" smtClean="0">
                <a:solidFill>
                  <a:srgbClr val="000000"/>
                </a:solidFill>
              </a:rPr>
              <a:t>ГТМосква</a:t>
            </a:r>
            <a:r>
              <a:rPr lang="ru-RU" sz="1600" i="1" dirty="0" smtClean="0">
                <a:solidFill>
                  <a:srgbClr val="000000"/>
                </a:solidFill>
              </a:rPr>
              <a:t>, </a:t>
            </a:r>
            <a:r>
              <a:rPr lang="ru-RU" sz="1600" i="1" dirty="0" err="1" smtClean="0">
                <a:solidFill>
                  <a:srgbClr val="000000"/>
                </a:solidFill>
              </a:rPr>
              <a:t>ГТСаратов</a:t>
            </a:r>
            <a:r>
              <a:rPr lang="ru-RU" sz="1600" i="1" dirty="0" smtClean="0">
                <a:solidFill>
                  <a:srgbClr val="000000"/>
                </a:solidFill>
              </a:rPr>
              <a:t>, </a:t>
            </a:r>
            <a:r>
              <a:rPr lang="ru-RU" sz="1600" i="1" dirty="0" err="1" smtClean="0">
                <a:solidFill>
                  <a:srgbClr val="000000"/>
                </a:solidFill>
              </a:rPr>
              <a:t>ГТСургут</a:t>
            </a:r>
            <a:r>
              <a:rPr lang="ru-RU" sz="1600" i="1" dirty="0" smtClean="0">
                <a:solidFill>
                  <a:srgbClr val="000000"/>
                </a:solidFill>
              </a:rPr>
              <a:t>, </a:t>
            </a:r>
            <a:r>
              <a:rPr lang="ru-RU" sz="1600" i="1" dirty="0" err="1" smtClean="0">
                <a:solidFill>
                  <a:srgbClr val="000000"/>
                </a:solidFill>
              </a:rPr>
              <a:t>ГТЧайковский</a:t>
            </a:r>
            <a:endParaRPr lang="ru-RU" sz="1600" i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9732" y="2175706"/>
            <a:ext cx="68047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00"/>
                </a:solidFill>
              </a:rPr>
              <a:t>Нарушение сроков заключения договоров по ПИР</a:t>
            </a:r>
          </a:p>
          <a:p>
            <a:endParaRPr lang="ru-RU" sz="800" i="1" dirty="0" smtClean="0">
              <a:solidFill>
                <a:srgbClr val="000000"/>
              </a:solidFill>
            </a:endParaRPr>
          </a:p>
          <a:p>
            <a:r>
              <a:rPr lang="ru-RU" sz="1600" i="1" dirty="0" err="1" smtClean="0">
                <a:solidFill>
                  <a:srgbClr val="000000"/>
                </a:solidFill>
              </a:rPr>
              <a:t>ГТМосква</a:t>
            </a:r>
            <a:r>
              <a:rPr lang="ru-RU" sz="1600" i="1" dirty="0" smtClean="0">
                <a:solidFill>
                  <a:srgbClr val="000000"/>
                </a:solidFill>
              </a:rPr>
              <a:t>, </a:t>
            </a:r>
            <a:r>
              <a:rPr lang="ru-RU" sz="1600" i="1" dirty="0" err="1" smtClean="0">
                <a:solidFill>
                  <a:srgbClr val="000000"/>
                </a:solidFill>
              </a:rPr>
              <a:t>ГТСтаврополь</a:t>
            </a:r>
            <a:r>
              <a:rPr lang="ru-RU" sz="1600" i="1" dirty="0" smtClean="0">
                <a:solidFill>
                  <a:srgbClr val="000000"/>
                </a:solidFill>
              </a:rPr>
              <a:t>, ГТУфа</a:t>
            </a:r>
            <a:endParaRPr lang="ru-RU" sz="1600" i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9732" y="3437590"/>
            <a:ext cx="6804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00"/>
                </a:solidFill>
              </a:rPr>
              <a:t>Несвоевременно приступили к сбору исходных данных в 2018 году</a:t>
            </a:r>
          </a:p>
          <a:p>
            <a:endParaRPr lang="ru-RU" sz="800" i="1" dirty="0" smtClean="0">
              <a:solidFill>
                <a:srgbClr val="000000"/>
              </a:solidFill>
            </a:endParaRPr>
          </a:p>
          <a:p>
            <a:r>
              <a:rPr lang="ru-RU" sz="1600" i="1" dirty="0" smtClean="0">
                <a:solidFill>
                  <a:srgbClr val="000000"/>
                </a:solidFill>
              </a:rPr>
              <a:t>ГТЕкатеринбург, </a:t>
            </a:r>
            <a:r>
              <a:rPr lang="ru-RU" sz="1600" i="1" dirty="0" err="1" smtClean="0">
                <a:solidFill>
                  <a:srgbClr val="000000"/>
                </a:solidFill>
              </a:rPr>
              <a:t>ГТКазань</a:t>
            </a:r>
            <a:r>
              <a:rPr lang="ru-RU" sz="1600" i="1" dirty="0" smtClean="0">
                <a:solidFill>
                  <a:srgbClr val="000000"/>
                </a:solidFill>
              </a:rPr>
              <a:t>, </a:t>
            </a:r>
            <a:r>
              <a:rPr lang="ru-RU" sz="1600" i="1" dirty="0" err="1" smtClean="0">
                <a:solidFill>
                  <a:srgbClr val="000000"/>
                </a:solidFill>
              </a:rPr>
              <a:t>ГТМосква</a:t>
            </a:r>
            <a:r>
              <a:rPr lang="ru-RU" sz="1600" i="1" dirty="0" smtClean="0">
                <a:solidFill>
                  <a:srgbClr val="000000"/>
                </a:solidFill>
              </a:rPr>
              <a:t>, </a:t>
            </a:r>
            <a:r>
              <a:rPr lang="ru-RU" sz="1600" i="1" dirty="0" smtClean="0">
                <a:solidFill>
                  <a:srgbClr val="000000"/>
                </a:solidFill>
              </a:rPr>
              <a:t>ГТЮгорск</a:t>
            </a:r>
            <a:endParaRPr lang="ru-RU" sz="1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2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Результаты выездных проверок </a:t>
            </a:r>
            <a:br>
              <a:rPr lang="ru-RU" dirty="0" smtClean="0">
                <a:solidFill>
                  <a:srgbClr val="FFFFFF"/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>по направлению организации ПИР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9712" y="843558"/>
            <a:ext cx="71642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ГТЕкатеринбург (2018 г.)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</a:rPr>
              <a:t>Не организовано проектирование по объектам КР не основных </a:t>
            </a:r>
            <a:r>
              <a:rPr lang="ru-RU" sz="1400" dirty="0" smtClean="0">
                <a:solidFill>
                  <a:srgbClr val="000000"/>
                </a:solidFill>
              </a:rPr>
              <a:t>направлений.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</a:rPr>
              <a:t>Не </a:t>
            </a:r>
            <a:r>
              <a:rPr lang="ru-RU" sz="1400" dirty="0">
                <a:solidFill>
                  <a:srgbClr val="000000"/>
                </a:solidFill>
              </a:rPr>
              <a:t>организован контроль за выполнением полевых работ по проектам разрабатываемым </a:t>
            </a:r>
            <a:r>
              <a:rPr lang="ru-RU" sz="1400" dirty="0" smtClean="0">
                <a:solidFill>
                  <a:srgbClr val="000000"/>
                </a:solidFill>
              </a:rPr>
              <a:t>хозспособом.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</a:rPr>
              <a:t>Не </a:t>
            </a:r>
            <a:r>
              <a:rPr lang="ru-RU" sz="1400" dirty="0">
                <a:solidFill>
                  <a:srgbClr val="000000"/>
                </a:solidFill>
              </a:rPr>
              <a:t>контролируется ЭТС исполнение типовых замечаний Департамента</a:t>
            </a:r>
            <a:r>
              <a:rPr lang="ru-RU" sz="1400" dirty="0" smtClean="0">
                <a:solidFill>
                  <a:srgbClr val="000000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</a:rPr>
              <a:t>Не полное выполнение работ по инженерным изысканиям хозспособом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9712" y="2312752"/>
            <a:ext cx="71642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0000"/>
                </a:solidFill>
              </a:rPr>
              <a:t>ГТНижний</a:t>
            </a:r>
            <a:r>
              <a:rPr lang="ru-RU" b="1" dirty="0" smtClean="0">
                <a:solidFill>
                  <a:srgbClr val="000000"/>
                </a:solidFill>
              </a:rPr>
              <a:t> Новгород (2018 г.)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</a:rPr>
              <a:t>Сроки получения </a:t>
            </a:r>
            <a:r>
              <a:rPr lang="ru-RU" sz="1400" dirty="0" smtClean="0">
                <a:solidFill>
                  <a:srgbClr val="000000"/>
                </a:solidFill>
              </a:rPr>
              <a:t>заключения экспертизы СПКР ИТЦ.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</a:rPr>
              <a:t>Не </a:t>
            </a:r>
            <a:r>
              <a:rPr lang="ru-RU" sz="1400" dirty="0">
                <a:solidFill>
                  <a:srgbClr val="000000"/>
                </a:solidFill>
              </a:rPr>
              <a:t>организован контроль за полевыми работами специалистов СПКР ИТЦ</a:t>
            </a:r>
            <a:r>
              <a:rPr lang="ru-RU" sz="1400" dirty="0" smtClean="0">
                <a:solidFill>
                  <a:srgbClr val="000000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</a:rPr>
              <a:t>Не полное выполнение работ по инженерным изысканиям хозспособом</a:t>
            </a:r>
          </a:p>
          <a:p>
            <a:endParaRPr lang="ru-RU" sz="1400" i="1" dirty="0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3391711"/>
            <a:ext cx="71642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0000"/>
                </a:solidFill>
              </a:rPr>
              <a:t>ГТУхта</a:t>
            </a:r>
            <a:r>
              <a:rPr lang="ru-RU" b="1" dirty="0" smtClean="0">
                <a:solidFill>
                  <a:srgbClr val="000000"/>
                </a:solidFill>
              </a:rPr>
              <a:t> (2018 г.)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</a:rPr>
              <a:t>Не организован контроль за полевыми работами при выполнении ИИ в 2017 году и есть замечания по организации контроля в 2018 году</a:t>
            </a:r>
            <a:r>
              <a:rPr lang="ru-RU" sz="1400" dirty="0" smtClean="0">
                <a:solidFill>
                  <a:srgbClr val="000000"/>
                </a:solidFill>
              </a:rPr>
              <a:t>.</a:t>
            </a:r>
            <a:endParaRPr lang="ru-RU" sz="1400" i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5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Результаты выездных проверок </a:t>
            </a:r>
            <a:br>
              <a:rPr lang="ru-RU" dirty="0" smtClean="0">
                <a:solidFill>
                  <a:srgbClr val="FFFFFF"/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>по направлению организации ПИР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9712" y="843558"/>
            <a:ext cx="71642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0000"/>
                </a:solidFill>
              </a:rPr>
              <a:t>ГТЧайковский</a:t>
            </a:r>
            <a:r>
              <a:rPr lang="ru-RU" b="1" dirty="0" smtClean="0">
                <a:solidFill>
                  <a:srgbClr val="000000"/>
                </a:solidFill>
              </a:rPr>
              <a:t> (2018 г.)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</a:rPr>
              <a:t>Не организовано должным образом проведение ЭТС как по срокам, так и по качеству рассмотрения проектных </a:t>
            </a:r>
            <a:r>
              <a:rPr lang="ru-RU" sz="1400" dirty="0" smtClean="0">
                <a:solidFill>
                  <a:srgbClr val="000000"/>
                </a:solidFill>
              </a:rPr>
              <a:t>решений.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</a:rPr>
              <a:t>Не </a:t>
            </a:r>
            <a:r>
              <a:rPr lang="ru-RU" sz="1400" dirty="0">
                <a:solidFill>
                  <a:srgbClr val="000000"/>
                </a:solidFill>
              </a:rPr>
              <a:t>организован контроль за полевыми работами при выполнении ИИ в 2017 году и есть замечания по организации контроля в 2018 году</a:t>
            </a:r>
            <a:r>
              <a:rPr lang="ru-RU" sz="1400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9712" y="2312752"/>
            <a:ext cx="7164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ГТЮгорск (2017 г.)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</a:rPr>
              <a:t>Не организован контроль за полевыми работами при выполнении ИИ в 2017 году</a:t>
            </a:r>
            <a:r>
              <a:rPr lang="ru-RU" sz="1400" dirty="0" smtClean="0">
                <a:solidFill>
                  <a:srgbClr val="000000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</a:rPr>
              <a:t>Не </a:t>
            </a:r>
            <a:r>
              <a:rPr lang="ru-RU" sz="1400" dirty="0">
                <a:solidFill>
                  <a:srgbClr val="000000"/>
                </a:solidFill>
              </a:rPr>
              <a:t>организованы работы по СИД силами </a:t>
            </a:r>
            <a:r>
              <a:rPr lang="ru-RU" sz="1400" dirty="0" smtClean="0">
                <a:solidFill>
                  <a:srgbClr val="000000"/>
                </a:solidFill>
              </a:rPr>
              <a:t>ПКО.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</a:rPr>
              <a:t>НТД </a:t>
            </a:r>
            <a:r>
              <a:rPr lang="ru-RU" sz="1400" dirty="0">
                <a:solidFill>
                  <a:srgbClr val="000000"/>
                </a:solidFill>
              </a:rPr>
              <a:t>по организации ПИР не актуализируется.</a:t>
            </a:r>
            <a:endParaRPr lang="ru-RU" sz="1400" i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2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Презентация_338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Презентация_338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Презентация_338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Презентация_338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Презентация_338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72952</TotalTime>
  <Words>1186</Words>
  <Application>Microsoft Office PowerPoint</Application>
  <PresentationFormat>Экран (16:9)</PresentationFormat>
  <Paragraphs>284</Paragraphs>
  <Slides>21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1_Презентация_338</vt:lpstr>
      <vt:lpstr>2_Презентация_338</vt:lpstr>
      <vt:lpstr>3_Презентация_338</vt:lpstr>
      <vt:lpstr>4_Презентация_338</vt:lpstr>
      <vt:lpstr>5_Презентация_338</vt:lpstr>
      <vt:lpstr>Презентация PowerPoint</vt:lpstr>
      <vt:lpstr>ПЛАН 2018 ГОДА ПО ОСНОВНЫМ НАПРАВЛЕНИЯМ ЛЧ МГ, ПП и ВТД</vt:lpstr>
      <vt:lpstr>капитальный ремонт линейной части магистральных газопроводов</vt:lpstr>
      <vt:lpstr>Сроки проектирования для капитального ремонта объектов ПАО «Газпром»</vt:lpstr>
      <vt:lpstr>Сроки проектирования для капитального ремонта объектов ПАО «Газпром»</vt:lpstr>
      <vt:lpstr>Исполнительская дисциплина дочерних обществ по организации пир и экспертизы проектной документации</vt:lpstr>
      <vt:lpstr>Исполнительская дисциплина дочерних обществ по организации пир и экспертизы проектной документации</vt:lpstr>
      <vt:lpstr>Результаты выездных проверок  по направлению организации ПИР</vt:lpstr>
      <vt:lpstr>Результаты выездных проверок  по направлению организации ПИР</vt:lpstr>
      <vt:lpstr>Выполнение работ по ОСНОВНЫМ НАПРАВЛЕНИЯМ ДТОиР (I квартал 2018 года)</vt:lpstr>
      <vt:lpstr>капитальный ремонт подводных переходов</vt:lpstr>
      <vt:lpstr>Проблемные вопросы реализации  объектов КР ПП выполняемых методом ННБ</vt:lpstr>
      <vt:lpstr>Проблемные вопросы реализации  объектов КР ПП выполняемых методом ННБ</vt:lpstr>
      <vt:lpstr>Контроль за ходом производства работ КПГ</vt:lpstr>
      <vt:lpstr>Анализ информации о ходе производства работ</vt:lpstr>
      <vt:lpstr>Корректировка комплексных планов-графиков</vt:lpstr>
      <vt:lpstr>Приоритетные объекты ремонта</vt:lpstr>
      <vt:lpstr>ОРГАНИЗАЦИЯ И ВЫПОЛНЕНИЕ РАБОТ ПО ДИАГНОСТИЧЕСКОМУ ОБСЛЕДОВАНИЮ В 2018 гОДУ.</vt:lpstr>
      <vt:lpstr>поручения</vt:lpstr>
      <vt:lpstr>поручения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Долгих  Андрей Михайлович</dc:creator>
  <cp:lastModifiedBy>Исаев Михаил Владимирович</cp:lastModifiedBy>
  <cp:revision>4552</cp:revision>
  <cp:lastPrinted>2018-05-14T11:45:43Z</cp:lastPrinted>
  <dcterms:created xsi:type="dcterms:W3CDTF">2014-04-20T08:15:48Z</dcterms:created>
  <dcterms:modified xsi:type="dcterms:W3CDTF">2018-05-14T13:44:49Z</dcterms:modified>
</cp:coreProperties>
</file>