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90" r:id="rId3"/>
    <p:sldId id="288" r:id="rId4"/>
    <p:sldId id="292" r:id="rId5"/>
    <p:sldId id="293" r:id="rId6"/>
    <p:sldId id="296" r:id="rId7"/>
    <p:sldId id="294" r:id="rId8"/>
    <p:sldId id="295" r:id="rId9"/>
    <p:sldId id="263" r:id="rId10"/>
  </p:sldIdLst>
  <p:sldSz cx="10693400" cy="7561263"/>
  <p:notesSz cx="6858000" cy="9144000"/>
  <p:defaultTextStyle>
    <a:defPPr>
      <a:defRPr lang="uk-UA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41" userDrawn="1">
          <p15:clr>
            <a:srgbClr val="A4A3A4"/>
          </p15:clr>
        </p15:guide>
        <p15:guide id="2" pos="640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064B85"/>
    <a:srgbClr val="FCAF17"/>
    <a:srgbClr val="A7A9AC"/>
    <a:srgbClr val="575757"/>
    <a:srgbClr val="ADB8BF"/>
    <a:srgbClr val="00AAE7"/>
    <a:srgbClr val="939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2" autoAdjust="0"/>
    <p:restoredTop sz="96664" autoAdjust="0"/>
  </p:normalViewPr>
  <p:slideViewPr>
    <p:cSldViewPr showGuides="1">
      <p:cViewPr>
        <p:scale>
          <a:sx n="113" d="100"/>
          <a:sy n="113" d="100"/>
        </p:scale>
        <p:origin x="-1164" y="-72"/>
      </p:cViewPr>
      <p:guideLst>
        <p:guide orient="horz" pos="4241"/>
        <p:guide pos="6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493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009819697453"/>
          <c:y val="0"/>
          <c:w val="0.64902779619468809"/>
          <c:h val="0.8383280551744569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71650768962179"/>
          <c:y val="4.4092323075213866E-2"/>
          <c:w val="0.71856698462075641"/>
          <c:h val="0.8383281487242157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45502351590564"/>
          <c:y val="5.017118979509258E-2"/>
          <c:w val="0.6399692626745177"/>
          <c:h val="0.88833722776322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 РФ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7.0547716920342186E-3"/>
                  <c:y val="7.774397989185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757952820057031E-2"/>
                  <c:y val="2.5914659963952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461133948079756E-2"/>
                  <c:y val="5.1829319927904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2004г.</c:v>
                </c:pt>
                <c:pt idx="1">
                  <c:v>2005г.</c:v>
                </c:pt>
                <c:pt idx="2">
                  <c:v>2006г.</c:v>
                </c:pt>
                <c:pt idx="3">
                  <c:v>2011г.</c:v>
                </c:pt>
                <c:pt idx="4">
                  <c:v>2013г.</c:v>
                </c:pt>
                <c:pt idx="5">
                  <c:v>2014г.</c:v>
                </c:pt>
                <c:pt idx="6">
                  <c:v>2015г.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</c:v>
                </c:pt>
                <c:pt idx="1">
                  <c:v>0.69</c:v>
                </c:pt>
                <c:pt idx="2">
                  <c:v>0.75</c:v>
                </c:pt>
                <c:pt idx="3">
                  <c:v>0.86</c:v>
                </c:pt>
                <c:pt idx="4">
                  <c:v>0.98</c:v>
                </c:pt>
                <c:pt idx="5">
                  <c:v>0.99</c:v>
                </c:pt>
                <c:pt idx="6" formatCode="0.00%">
                  <c:v>0.99960000000000004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2.3515720475502721E-2"/>
                  <c:y val="1.0465931135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867496204125467E-2"/>
                  <c:y val="6.2020886568159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867496204125467E-2"/>
                  <c:y val="1.007815370941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515905640114063E-2"/>
                  <c:y val="-5.8143112303761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757952820057031E-2"/>
                  <c:y val="-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7577676554456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0570677332148279E-2"/>
                  <c:y val="8.1401211831165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2004г.</c:v>
                </c:pt>
                <c:pt idx="1">
                  <c:v>2005г.</c:v>
                </c:pt>
                <c:pt idx="2">
                  <c:v>2006г.</c:v>
                </c:pt>
                <c:pt idx="3">
                  <c:v>2011г.</c:v>
                </c:pt>
                <c:pt idx="4">
                  <c:v>2013г.</c:v>
                </c:pt>
                <c:pt idx="5">
                  <c:v>2014г.</c:v>
                </c:pt>
                <c:pt idx="6">
                  <c:v>2015г.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0.4</c:v>
                </c:pt>
                <c:pt idx="1">
                  <c:v>0.31</c:v>
                </c:pt>
                <c:pt idx="2">
                  <c:v>0.25</c:v>
                </c:pt>
                <c:pt idx="3">
                  <c:v>0.14000000000000001</c:v>
                </c:pt>
                <c:pt idx="4">
                  <c:v>0.02</c:v>
                </c:pt>
                <c:pt idx="5">
                  <c:v>0.01</c:v>
                </c:pt>
                <c:pt idx="6" formatCode="0.00%">
                  <c:v>4.0000000000000002E-4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2004г.</c:v>
                </c:pt>
                <c:pt idx="1">
                  <c:v>2005г.</c:v>
                </c:pt>
                <c:pt idx="2">
                  <c:v>2006г.</c:v>
                </c:pt>
                <c:pt idx="3">
                  <c:v>2011г.</c:v>
                </c:pt>
                <c:pt idx="4">
                  <c:v>2013г.</c:v>
                </c:pt>
                <c:pt idx="5">
                  <c:v>2014г.</c:v>
                </c:pt>
                <c:pt idx="6">
                  <c:v>2015г.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097216"/>
        <c:axId val="161098752"/>
      </c:barChart>
      <c:catAx>
        <c:axId val="16109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61098752"/>
        <c:crosses val="autoZero"/>
        <c:auto val="1"/>
        <c:lblAlgn val="ctr"/>
        <c:lblOffset val="100"/>
        <c:noMultiLvlLbl val="0"/>
      </c:catAx>
      <c:valAx>
        <c:axId val="1610987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6109721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4533125948968637"/>
          <c:y val="0.44603686010196397"/>
          <c:w val="0.22609561900529571"/>
          <c:h val="0.14276875899998795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6568573360023E-2"/>
          <c:y val="6.6138484612820791E-2"/>
          <c:w val="0.9342351791420539"/>
          <c:h val="0.57507846350405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55%</a:t>
                    </a:r>
                    <a:r>
                      <a:rPr lang="en-US" dirty="0" smtClean="0"/>
                      <a:t>-80%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Северный поток-1</c:v>
                </c:pt>
                <c:pt idx="1">
                  <c:v>Южный поток</c:v>
                </c:pt>
                <c:pt idx="2">
                  <c:v>Северный поток-2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0.3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221952"/>
        <c:axId val="152285184"/>
      </c:barChart>
      <c:catAx>
        <c:axId val="15222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285184"/>
        <c:crosses val="autoZero"/>
        <c:auto val="1"/>
        <c:lblAlgn val="ctr"/>
        <c:lblOffset val="100"/>
        <c:noMultiLvlLbl val="0"/>
      </c:catAx>
      <c:valAx>
        <c:axId val="1522851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22219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B9998-FC4D-4EA8-BEA7-A8EB4333E45E}" type="doc">
      <dgm:prSet loTypeId="urn:microsoft.com/office/officeart/2005/8/layout/balance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4D9A4F-26BF-41EC-B41F-72B26498AFA5}">
      <dgm:prSet phldrT="[Текст]" custT="1"/>
      <dgm:spPr/>
      <dgm:t>
        <a:bodyPr/>
        <a:lstStyle/>
        <a:p>
          <a:endParaRPr lang="ru-RU" sz="1100" dirty="0" smtClean="0"/>
        </a:p>
        <a:p>
          <a:r>
            <a:rPr lang="ru-RU" sz="1100" dirty="0" smtClean="0"/>
            <a:t>Производство</a:t>
          </a:r>
          <a:r>
            <a:rPr lang="ru-RU" sz="800" dirty="0" smtClean="0"/>
            <a:t> </a:t>
          </a:r>
        </a:p>
        <a:p>
          <a:endParaRPr lang="ru-RU" sz="800" dirty="0"/>
        </a:p>
      </dgm:t>
    </dgm:pt>
    <dgm:pt modelId="{FFA81A68-44CF-492D-8383-98806FFD1AD7}" type="parTrans" cxnId="{FF44F300-7082-413A-AAB4-1DF574012BEF}">
      <dgm:prSet/>
      <dgm:spPr/>
      <dgm:t>
        <a:bodyPr/>
        <a:lstStyle/>
        <a:p>
          <a:endParaRPr lang="ru-RU"/>
        </a:p>
      </dgm:t>
    </dgm:pt>
    <dgm:pt modelId="{4EFA6FD0-91D0-4BF3-8529-26F33B7EE745}" type="sibTrans" cxnId="{FF44F300-7082-413A-AAB4-1DF574012BEF}">
      <dgm:prSet/>
      <dgm:spPr/>
      <dgm:t>
        <a:bodyPr/>
        <a:lstStyle/>
        <a:p>
          <a:endParaRPr lang="ru-RU"/>
        </a:p>
      </dgm:t>
    </dgm:pt>
    <dgm:pt modelId="{A9B7E46D-C9C5-477C-A8CA-801786F3397A}">
      <dgm:prSet phldrT="[Текст]" custT="1"/>
      <dgm:spPr/>
      <dgm:t>
        <a:bodyPr/>
        <a:lstStyle/>
        <a:p>
          <a:endParaRPr lang="ru-RU" sz="1100" dirty="0" smtClean="0"/>
        </a:p>
        <a:p>
          <a:r>
            <a:rPr lang="ru-RU" sz="1100" dirty="0" smtClean="0"/>
            <a:t>Внутреннее потребление + экспорт</a:t>
          </a:r>
        </a:p>
        <a:p>
          <a:endParaRPr lang="ru-RU" sz="700" dirty="0"/>
        </a:p>
      </dgm:t>
    </dgm:pt>
    <dgm:pt modelId="{30DF5575-AE6D-431D-A678-DAE28A43066B}" type="parTrans" cxnId="{A260A8EC-560F-4B1E-95F6-6E87B1294591}">
      <dgm:prSet/>
      <dgm:spPr/>
      <dgm:t>
        <a:bodyPr/>
        <a:lstStyle/>
        <a:p>
          <a:endParaRPr lang="ru-RU"/>
        </a:p>
      </dgm:t>
    </dgm:pt>
    <dgm:pt modelId="{D11B47E8-9036-434F-B880-CAB768427742}" type="sibTrans" cxnId="{A260A8EC-560F-4B1E-95F6-6E87B1294591}">
      <dgm:prSet/>
      <dgm:spPr/>
      <dgm:t>
        <a:bodyPr/>
        <a:lstStyle/>
        <a:p>
          <a:endParaRPr lang="ru-RU"/>
        </a:p>
      </dgm:t>
    </dgm:pt>
    <dgm:pt modelId="{DB5D0647-ACDB-4E0D-81C7-00A88F22A351}" type="pres">
      <dgm:prSet presAssocID="{C05B9998-FC4D-4EA8-BEA7-A8EB4333E45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B6EF10-26A6-4F4D-95B4-DDC65417E6BE}" type="pres">
      <dgm:prSet presAssocID="{C05B9998-FC4D-4EA8-BEA7-A8EB4333E45E}" presName="dummyMaxCanvas" presStyleCnt="0"/>
      <dgm:spPr/>
    </dgm:pt>
    <dgm:pt modelId="{415F3D8A-5C67-4B44-91F6-7476A7667B79}" type="pres">
      <dgm:prSet presAssocID="{C05B9998-FC4D-4EA8-BEA7-A8EB4333E45E}" presName="parentComposite" presStyleCnt="0"/>
      <dgm:spPr/>
    </dgm:pt>
    <dgm:pt modelId="{F043382B-99FE-4D8D-9440-6596F6AFA4C9}" type="pres">
      <dgm:prSet presAssocID="{C05B9998-FC4D-4EA8-BEA7-A8EB4333E45E}" presName="parent1" presStyleLbl="alignAccFollowNode1" presStyleIdx="0" presStyleCnt="4" custScaleX="222035" custLinFactY="100000" custLinFactNeighborX="-60528" custLinFactNeighborY="148124">
        <dgm:presLayoutVars>
          <dgm:chMax val="4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B236F2A-D5F1-4E49-8D08-CE636B72F0FE}" type="pres">
      <dgm:prSet presAssocID="{C05B9998-FC4D-4EA8-BEA7-A8EB4333E45E}" presName="parent2" presStyleLbl="alignAccFollowNode1" presStyleIdx="1" presStyleCnt="4" custScaleX="215809" custLinFactY="100000" custLinFactNeighborX="59653" custLinFactNeighborY="148124">
        <dgm:presLayoutVars>
          <dgm:chMax val="4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B1B790F-3872-4B38-AAD6-C4B8A6E476B6}" type="pres">
      <dgm:prSet presAssocID="{C05B9998-FC4D-4EA8-BEA7-A8EB4333E45E}" presName="childrenComposite" presStyleCnt="0"/>
      <dgm:spPr/>
    </dgm:pt>
    <dgm:pt modelId="{65322B8D-8C54-45A1-9973-3234087C6E61}" type="pres">
      <dgm:prSet presAssocID="{C05B9998-FC4D-4EA8-BEA7-A8EB4333E45E}" presName="dummyMaxCanvas_ChildArea" presStyleCnt="0"/>
      <dgm:spPr/>
    </dgm:pt>
    <dgm:pt modelId="{406A289E-3695-4F06-A9C3-438D19BBE918}" type="pres">
      <dgm:prSet presAssocID="{C05B9998-FC4D-4EA8-BEA7-A8EB4333E45E}" presName="fulcrum" presStyleLbl="alignAccFollowNode1" presStyleIdx="2" presStyleCnt="4" custLinFactNeighborX="6568" custLinFactNeighborY="8700"/>
      <dgm:spPr/>
    </dgm:pt>
    <dgm:pt modelId="{0887EB43-D960-4A32-B7E9-E8A613286DC5}" type="pres">
      <dgm:prSet presAssocID="{C05B9998-FC4D-4EA8-BEA7-A8EB4333E45E}" presName="balance_00" presStyleLbl="alignAccFollowNode1" presStyleIdx="3" presStyleCnt="4" custScaleX="199138" custScaleY="219421" custLinFactNeighborX="383" custLinFactNeighborY="-44340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  <a:ln>
          <a:noFill/>
        </a:ln>
      </dgm:spPr>
    </dgm:pt>
  </dgm:ptLst>
  <dgm:cxnLst>
    <dgm:cxn modelId="{B6E7147C-A016-4E80-A178-86A448EEA397}" type="presOf" srcId="{C05B9998-FC4D-4EA8-BEA7-A8EB4333E45E}" destId="{DB5D0647-ACDB-4E0D-81C7-00A88F22A351}" srcOrd="0" destOrd="0" presId="urn:microsoft.com/office/officeart/2005/8/layout/balance1"/>
    <dgm:cxn modelId="{FF44F300-7082-413A-AAB4-1DF574012BEF}" srcId="{C05B9998-FC4D-4EA8-BEA7-A8EB4333E45E}" destId="{454D9A4F-26BF-41EC-B41F-72B26498AFA5}" srcOrd="0" destOrd="0" parTransId="{FFA81A68-44CF-492D-8383-98806FFD1AD7}" sibTransId="{4EFA6FD0-91D0-4BF3-8529-26F33B7EE745}"/>
    <dgm:cxn modelId="{A260A8EC-560F-4B1E-95F6-6E87B1294591}" srcId="{C05B9998-FC4D-4EA8-BEA7-A8EB4333E45E}" destId="{A9B7E46D-C9C5-477C-A8CA-801786F3397A}" srcOrd="1" destOrd="0" parTransId="{30DF5575-AE6D-431D-A678-DAE28A43066B}" sibTransId="{D11B47E8-9036-434F-B880-CAB768427742}"/>
    <dgm:cxn modelId="{713AADBF-8112-4696-9620-9003511F035A}" type="presOf" srcId="{454D9A4F-26BF-41EC-B41F-72B26498AFA5}" destId="{F043382B-99FE-4D8D-9440-6596F6AFA4C9}" srcOrd="0" destOrd="0" presId="urn:microsoft.com/office/officeart/2005/8/layout/balance1"/>
    <dgm:cxn modelId="{F65B545D-F3B3-4E60-8D37-4A45D81458D3}" type="presOf" srcId="{A9B7E46D-C9C5-477C-A8CA-801786F3397A}" destId="{0B236F2A-D5F1-4E49-8D08-CE636B72F0FE}" srcOrd="0" destOrd="0" presId="urn:microsoft.com/office/officeart/2005/8/layout/balance1"/>
    <dgm:cxn modelId="{9963928A-9ADB-4453-A84B-3ADC474FBCF7}" type="presParOf" srcId="{DB5D0647-ACDB-4E0D-81C7-00A88F22A351}" destId="{03B6EF10-26A6-4F4D-95B4-DDC65417E6BE}" srcOrd="0" destOrd="0" presId="urn:microsoft.com/office/officeart/2005/8/layout/balance1"/>
    <dgm:cxn modelId="{EC635231-776E-4802-A0EE-6DED2713CA3F}" type="presParOf" srcId="{DB5D0647-ACDB-4E0D-81C7-00A88F22A351}" destId="{415F3D8A-5C67-4B44-91F6-7476A7667B79}" srcOrd="1" destOrd="0" presId="urn:microsoft.com/office/officeart/2005/8/layout/balance1"/>
    <dgm:cxn modelId="{983DE1C8-EB03-4A3B-8441-C898BAF89492}" type="presParOf" srcId="{415F3D8A-5C67-4B44-91F6-7476A7667B79}" destId="{F043382B-99FE-4D8D-9440-6596F6AFA4C9}" srcOrd="0" destOrd="0" presId="urn:microsoft.com/office/officeart/2005/8/layout/balance1"/>
    <dgm:cxn modelId="{6F62A66B-D492-455C-B4DE-91F6BE345144}" type="presParOf" srcId="{415F3D8A-5C67-4B44-91F6-7476A7667B79}" destId="{0B236F2A-D5F1-4E49-8D08-CE636B72F0FE}" srcOrd="1" destOrd="0" presId="urn:microsoft.com/office/officeart/2005/8/layout/balance1"/>
    <dgm:cxn modelId="{266C94C4-1688-4CEC-AA71-729DA29812FD}" type="presParOf" srcId="{DB5D0647-ACDB-4E0D-81C7-00A88F22A351}" destId="{BB1B790F-3872-4B38-AAD6-C4B8A6E476B6}" srcOrd="2" destOrd="0" presId="urn:microsoft.com/office/officeart/2005/8/layout/balance1"/>
    <dgm:cxn modelId="{E283D922-01F1-40DF-81CC-BCF41D61D37D}" type="presParOf" srcId="{BB1B790F-3872-4B38-AAD6-C4B8A6E476B6}" destId="{65322B8D-8C54-45A1-9973-3234087C6E61}" srcOrd="0" destOrd="0" presId="urn:microsoft.com/office/officeart/2005/8/layout/balance1"/>
    <dgm:cxn modelId="{5A844EAE-8492-4812-A5FD-E4AD0EC97588}" type="presParOf" srcId="{BB1B790F-3872-4B38-AAD6-C4B8A6E476B6}" destId="{406A289E-3695-4F06-A9C3-438D19BBE918}" srcOrd="1" destOrd="0" presId="urn:microsoft.com/office/officeart/2005/8/layout/balance1"/>
    <dgm:cxn modelId="{199B244B-D75F-4F84-8922-0AA76138BE26}" type="presParOf" srcId="{BB1B790F-3872-4B38-AAD6-C4B8A6E476B6}" destId="{0887EB43-D960-4A32-B7E9-E8A613286DC5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382B-99FE-4D8D-9440-6596F6AFA4C9}">
      <dsp:nvSpPr>
        <dsp:cNvPr id="0" name=""/>
        <dsp:cNvSpPr/>
      </dsp:nvSpPr>
      <dsp:spPr>
        <a:xfrm>
          <a:off x="968937" y="1082576"/>
          <a:ext cx="1743748" cy="4363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Производство</a:t>
          </a:r>
          <a:r>
            <a:rPr lang="ru-RU" sz="8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968937" y="1082576"/>
        <a:ext cx="1743748" cy="436304"/>
      </dsp:txXfrm>
    </dsp:sp>
    <dsp:sp modelId="{0B236F2A-D5F1-4E49-8D08-CE636B72F0FE}">
      <dsp:nvSpPr>
        <dsp:cNvPr id="0" name=""/>
        <dsp:cNvSpPr/>
      </dsp:nvSpPr>
      <dsp:spPr>
        <a:xfrm>
          <a:off x="3071617" y="1082576"/>
          <a:ext cx="1694853" cy="4363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Внутреннее потребление + экспорт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071617" y="1082576"/>
        <a:ext cx="1694853" cy="436304"/>
      </dsp:txXfrm>
    </dsp:sp>
    <dsp:sp modelId="{406A289E-3695-4F06-A9C3-438D19BBE918}">
      <dsp:nvSpPr>
        <dsp:cNvPr id="0" name=""/>
        <dsp:cNvSpPr/>
      </dsp:nvSpPr>
      <dsp:spPr>
        <a:xfrm>
          <a:off x="2729018" y="1854295"/>
          <a:ext cx="327228" cy="32722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7EB43-D960-4A32-B7E9-E8A613286DC5}">
      <dsp:nvSpPr>
        <dsp:cNvPr id="0" name=""/>
        <dsp:cNvSpPr/>
      </dsp:nvSpPr>
      <dsp:spPr>
        <a:xfrm>
          <a:off x="923750" y="1579286"/>
          <a:ext cx="3909818" cy="291032"/>
        </a:xfrm>
        <a:prstGeom prst="rect">
          <a:avLst/>
        </a:prstGeom>
        <a:solidFill>
          <a:schemeClr val="accent4"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53EF9-748B-4459-A6DB-7590F839675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A34E7-95F9-4E0F-8164-B5B0641D1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91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00456-2BD1-421F-AEB2-02621AE975EF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B1BB-7EA2-4FE1-95B9-6D7451E1B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6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5508104"/>
            <a:ext cx="5486400" cy="4114800"/>
          </a:xfrm>
        </p:spPr>
        <p:txBody>
          <a:bodyPr/>
          <a:lstStyle/>
          <a:p>
            <a:pPr algn="just"/>
            <a:r>
              <a:rPr lang="ru-RU" b="1" u="sng" dirty="0" smtClean="0"/>
              <a:t>Содержание</a:t>
            </a:r>
          </a:p>
          <a:p>
            <a:pPr marL="228600" indent="-228600" algn="just">
              <a:buAutoNum type="arabicPeriod"/>
            </a:pPr>
            <a:r>
              <a:rPr lang="ru-RU" b="1" dirty="0" smtClean="0"/>
              <a:t>Титул. Трубная </a:t>
            </a:r>
            <a:r>
              <a:rPr lang="ru-RU" b="1" dirty="0"/>
              <a:t>отрасль РФ и ее вклад в экономику </a:t>
            </a:r>
            <a:r>
              <a:rPr lang="ru-RU" b="1" dirty="0" smtClean="0"/>
              <a:t>страны.</a:t>
            </a:r>
          </a:p>
          <a:p>
            <a:pPr marL="228600" indent="-228600" algn="just">
              <a:buAutoNum type="arabicPeriod"/>
            </a:pPr>
            <a:r>
              <a:rPr lang="ru-RU" dirty="0" smtClean="0"/>
              <a:t>Доля </a:t>
            </a:r>
            <a:r>
              <a:rPr lang="ru-RU" dirty="0"/>
              <a:t>импорта в поставках трубной продукции для ПАО «Газпром»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dirty="0" smtClean="0"/>
              <a:t>Баланс </a:t>
            </a:r>
            <a:r>
              <a:rPr lang="ru-RU" dirty="0"/>
              <a:t>рынка трубной продукции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dirty="0" smtClean="0"/>
              <a:t>Участие </a:t>
            </a:r>
            <a:r>
              <a:rPr lang="ru-RU" dirty="0"/>
              <a:t>российских трубных компаний в международных </a:t>
            </a:r>
            <a:r>
              <a:rPr lang="ru-RU" dirty="0" smtClean="0"/>
              <a:t>проектах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dirty="0" smtClean="0"/>
              <a:t>Новая </a:t>
            </a:r>
            <a:r>
              <a:rPr lang="ru-RU" dirty="0"/>
              <a:t>система сертификации и аттестации производителей трубной </a:t>
            </a:r>
            <a:r>
              <a:rPr lang="ru-RU" dirty="0" smtClean="0"/>
              <a:t>продукции</a:t>
            </a:r>
          </a:p>
          <a:p>
            <a:pPr marL="228600" indent="-228600" algn="just">
              <a:buAutoNum type="arabicPeriod"/>
            </a:pPr>
            <a:r>
              <a:rPr lang="ru-RU" dirty="0" smtClean="0"/>
              <a:t>Отличия системы сертификации  трубной продукции в 2005г. и в 2016г.</a:t>
            </a:r>
            <a:endParaRPr lang="ru-RU" dirty="0"/>
          </a:p>
          <a:p>
            <a:pPr marL="228600" indent="-228600" algn="just">
              <a:buFont typeface="+mj-lt"/>
              <a:buAutoNum type="arabicPeriod"/>
            </a:pPr>
            <a:r>
              <a:rPr lang="ru-RU" dirty="0" smtClean="0"/>
              <a:t>Решения</a:t>
            </a:r>
            <a:r>
              <a:rPr lang="ru-RU" dirty="0"/>
              <a:t>, поддерживающие развитие трубной отрасли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dirty="0" smtClean="0"/>
              <a:t>Экономические </a:t>
            </a:r>
            <a:r>
              <a:rPr lang="ru-RU" dirty="0"/>
              <a:t>успехи трубной отрасли (2000-2015г.)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B1BB-7EA2-4FE1-95B9-6D7451E1B8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3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250825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3779912"/>
            <a:ext cx="5623520" cy="5184576"/>
          </a:xfrm>
        </p:spPr>
        <p:txBody>
          <a:bodyPr/>
          <a:lstStyle/>
          <a:p>
            <a:pPr algn="just"/>
            <a:r>
              <a:rPr lang="ru-RU" sz="1100" b="1" u="sng" dirty="0" smtClean="0"/>
              <a:t>Слайд 2. Импорт в поставках трубной продукции для ПАО «Газпром»</a:t>
            </a:r>
          </a:p>
          <a:p>
            <a:pPr algn="just"/>
            <a:r>
              <a:rPr lang="ru-RU" sz="1100" dirty="0" smtClean="0"/>
              <a:t>Россия занимает второе место в мире по производству стальных труб. Российская трубная отрасль является одной из самых высокотехнологичных в нашей стране.</a:t>
            </a:r>
          </a:p>
          <a:p>
            <a:pPr algn="just"/>
            <a:endParaRPr lang="ru-RU" sz="1100" b="1" dirty="0" smtClean="0"/>
          </a:p>
          <a:p>
            <a:pPr algn="just"/>
            <a:r>
              <a:rPr lang="ru-RU" sz="1100" b="1" dirty="0" smtClean="0"/>
              <a:t>Более 400 млрд рублей частных инвестиций</a:t>
            </a:r>
            <a:r>
              <a:rPr lang="ru-RU" sz="1100" dirty="0" smtClean="0"/>
              <a:t> было вложено в техническое переоснащение трубной и смежных отраслей. В черной металлургии реализованы крупнейшие проекты, которые сняли дефицит по отдельным видам продукции и способствовали </a:t>
            </a:r>
            <a:r>
              <a:rPr lang="ru-RU" sz="1100" dirty="0" err="1" smtClean="0"/>
              <a:t>импортозамещению</a:t>
            </a:r>
            <a:r>
              <a:rPr lang="ru-RU" sz="1100" dirty="0" smtClean="0"/>
              <a:t>:</a:t>
            </a:r>
          </a:p>
          <a:p>
            <a:pPr algn="just"/>
            <a:endParaRPr lang="ru-RU" sz="1100" dirty="0" smtClean="0"/>
          </a:p>
          <a:p>
            <a:pPr algn="just"/>
            <a:r>
              <a:rPr lang="ru-RU" sz="1100" dirty="0"/>
              <a:t>•	Трубные станы по производству ТБД 1420 мм (ТМК, ТМК, Северсталь, ЧТПЗ)</a:t>
            </a:r>
          </a:p>
          <a:p>
            <a:pPr algn="just"/>
            <a:r>
              <a:rPr lang="ru-RU" sz="1100" dirty="0"/>
              <a:t>•	Станы-5000 (Северсталь, ММК, ОМК)</a:t>
            </a:r>
          </a:p>
          <a:p>
            <a:pPr algn="just"/>
            <a:r>
              <a:rPr lang="ru-RU" sz="1100" dirty="0"/>
              <a:t>•	Электросталеплавильные комплексы (ТМК)</a:t>
            </a:r>
          </a:p>
          <a:p>
            <a:pPr algn="just"/>
            <a:r>
              <a:rPr lang="ru-RU" sz="1100" dirty="0"/>
              <a:t>•	Стан непрерывной горячей прокатки труб FQM (ТМК)</a:t>
            </a:r>
          </a:p>
          <a:p>
            <a:pPr algn="just"/>
            <a:r>
              <a:rPr lang="ru-RU" sz="1100" dirty="0"/>
              <a:t>•	Комплексы финишной обработки промысловых труб (ТМК, ЧТПЗ)</a:t>
            </a:r>
          </a:p>
          <a:p>
            <a:pPr algn="just"/>
            <a:r>
              <a:rPr lang="ru-RU" sz="1100" dirty="0"/>
              <a:t>•	Производство труб нефтяного сортамента, OCTG (ТМК)</a:t>
            </a:r>
          </a:p>
          <a:p>
            <a:pPr algn="just"/>
            <a:r>
              <a:rPr lang="ru-RU" sz="1100" dirty="0"/>
              <a:t>•	Производство изоляции для ТБД (</a:t>
            </a:r>
            <a:r>
              <a:rPr lang="ru-RU" sz="1100" dirty="0" err="1"/>
              <a:t>Метаклэй</a:t>
            </a:r>
            <a:r>
              <a:rPr lang="ru-RU" sz="1100" dirty="0"/>
              <a:t>)</a:t>
            </a:r>
          </a:p>
          <a:p>
            <a:pPr algn="just"/>
            <a:r>
              <a:rPr lang="ru-RU" sz="1100" dirty="0"/>
              <a:t>•	Завод по </a:t>
            </a:r>
            <a:r>
              <a:rPr lang="ru-RU" sz="1100" dirty="0" err="1"/>
              <a:t>обетонированию</a:t>
            </a:r>
            <a:r>
              <a:rPr lang="ru-RU" sz="1100" dirty="0"/>
              <a:t> ТБД («Трубопроводные покрытия и технологии»)</a:t>
            </a:r>
          </a:p>
          <a:p>
            <a:pPr algn="just"/>
            <a:endParaRPr lang="ru-RU" sz="1100" b="1" dirty="0" smtClean="0"/>
          </a:p>
          <a:p>
            <a:pPr algn="just"/>
            <a:r>
              <a:rPr lang="ru-RU" sz="1100" b="1" dirty="0" smtClean="0"/>
              <a:t>Таким образом, благодаря комплексному подходу, создана полная технологическая цепочка по выпуску трубной продукции для любых, даже самых сложных проектов.</a:t>
            </a:r>
            <a:endParaRPr lang="ru-RU" sz="1100" dirty="0" smtClean="0"/>
          </a:p>
          <a:p>
            <a:pPr algn="just"/>
            <a:endParaRPr lang="ru-RU" sz="1100" u="sng" dirty="0" smtClean="0"/>
          </a:p>
          <a:p>
            <a:pPr algn="just"/>
            <a:r>
              <a:rPr lang="ru-RU" sz="1100" u="sng" dirty="0" smtClean="0"/>
              <a:t>Доля импорта в закупках «Газпрома» постоянно снижается</a:t>
            </a:r>
            <a:endParaRPr lang="ru-RU" sz="11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2004г. - 40%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2015г. – 0,04%</a:t>
            </a:r>
          </a:p>
          <a:p>
            <a:pPr algn="just"/>
            <a:r>
              <a:rPr lang="ru-RU" sz="1100" b="1" dirty="0" smtClean="0"/>
              <a:t>В 2015 году впервые импорта в поставках ТБД «Газпрому» практически не осталось</a:t>
            </a:r>
            <a:r>
              <a:rPr lang="ru-RU" sz="1100" dirty="0" smtClean="0"/>
              <a:t>: импортные поставки (0,04%) осуществлялись только в сортаменте нарезных труб (обсадные и НКТ трубы).</a:t>
            </a:r>
          </a:p>
          <a:p>
            <a:pPr algn="just"/>
            <a:r>
              <a:rPr lang="ru-RU" sz="1100" dirty="0" smtClean="0"/>
              <a:t>Сегодня производственные мощности в трубном сегменте черной металлургии готовы удовлетворить 100% потребности внутреннего рынка по объемам и качеству.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B1BB-7EA2-4FE1-95B9-6D7451E1B8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9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5276850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17640"/>
            <a:ext cx="5486400" cy="41148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B1BB-7EA2-4FE1-95B9-6D7451E1B847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84174" y="5296734"/>
            <a:ext cx="5386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u="sng" dirty="0" smtClean="0"/>
              <a:t>Слайд 3. Баланс рынка трубной продукции</a:t>
            </a:r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процессе формирования и модернизации трубной отрасли в России была </a:t>
            </a:r>
            <a:r>
              <a:rPr lang="ru-RU" sz="1200" b="1" dirty="0"/>
              <a:t>создана полная технологическая цепочка </a:t>
            </a:r>
            <a:r>
              <a:rPr lang="ru-RU" sz="1200" dirty="0"/>
              <a:t>от производства </a:t>
            </a:r>
            <a:r>
              <a:rPr lang="ru-RU" sz="1200" dirty="0" err="1"/>
              <a:t>штрипса</a:t>
            </a:r>
            <a:r>
              <a:rPr lang="ru-RU" sz="1200" dirty="0"/>
              <a:t> до </a:t>
            </a:r>
            <a:r>
              <a:rPr lang="ru-RU" sz="1200" dirty="0" err="1"/>
              <a:t>обетонирования</a:t>
            </a:r>
            <a:r>
              <a:rPr lang="ru-RU" sz="1200" dirty="0"/>
              <a:t> и изоляции выпускаемых труб большого диаметра</a:t>
            </a:r>
            <a:r>
              <a:rPr lang="ru-RU" sz="1200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настоящее время  российское </a:t>
            </a:r>
            <a:r>
              <a:rPr lang="ru-RU" sz="1200" b="1" dirty="0"/>
              <a:t>трубное производство полностью </a:t>
            </a:r>
            <a:r>
              <a:rPr lang="ru-RU" sz="1200" b="1" dirty="0" smtClean="0"/>
              <a:t>сбалансировано</a:t>
            </a:r>
            <a:r>
              <a:rPr lang="ru-RU" sz="1200" dirty="0"/>
              <a:t> </a:t>
            </a:r>
            <a:r>
              <a:rPr lang="ru-RU" sz="1200" dirty="0" smtClean="0"/>
              <a:t>и готово закрывать 100% потребностей компаний ТЭК в трубной продукции. Также Россия экспортирует трубы более, чем в 80 стран мира.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Сегодня </a:t>
            </a:r>
            <a:r>
              <a:rPr lang="ru-RU" sz="1200" dirty="0"/>
              <a:t>Россия – единственная страна в мире, обладающая всем пакетом собственных технологий для реализации подводных и сухопутных проектов газотранспортных магистралей. </a:t>
            </a:r>
            <a:endParaRPr lang="ru-RU" sz="1200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Трубы российских предприятий используются в сложных подводных газопроводах: «Северный поток-1», «Северный поток-2», «Южный поток», переход через </a:t>
            </a:r>
            <a:r>
              <a:rPr lang="ru-RU" sz="1200" dirty="0" err="1" smtClean="0"/>
              <a:t>Байдарацкую</a:t>
            </a:r>
            <a:r>
              <a:rPr lang="ru-RU" sz="1200" dirty="0" smtClean="0"/>
              <a:t> губу («</a:t>
            </a:r>
            <a:r>
              <a:rPr lang="ru-RU" sz="1200" dirty="0" err="1" smtClean="0"/>
              <a:t>Бованенково</a:t>
            </a:r>
            <a:r>
              <a:rPr lang="ru-RU" sz="1200" dirty="0" smtClean="0"/>
              <a:t>-Ухта») и в других крупнейших проектах ПАО «Газпром»: «Сила Сибири», «Южный коридор» и т.д.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7191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468313"/>
            <a:ext cx="5291138" cy="3741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10419" y="4268340"/>
            <a:ext cx="5486400" cy="4624139"/>
          </a:xfrm>
        </p:spPr>
        <p:txBody>
          <a:bodyPr/>
          <a:lstStyle/>
          <a:p>
            <a:pPr algn="just"/>
            <a:r>
              <a:rPr lang="ru-RU" sz="1100" b="1" u="sng" dirty="0" smtClean="0"/>
              <a:t>Слайд 4. Участие российских трубных компаний в международных проектах</a:t>
            </a:r>
          </a:p>
          <a:p>
            <a:pPr algn="just"/>
            <a:r>
              <a:rPr lang="ru-RU" sz="1100" dirty="0" smtClean="0"/>
              <a:t>Улучшение </a:t>
            </a:r>
            <a:r>
              <a:rPr lang="ru-RU" sz="1100" dirty="0"/>
              <a:t>свойств материалов, совершенствование технологических процессов и актуализация системы контроля качества обеспечивают надежность  и востребованность продукции российской трубной отрасли. Российские трубные компании способны конкурировать на тендерах по трубопроводным проектам в любой стране мира</a:t>
            </a:r>
            <a:r>
              <a:rPr lang="ru-RU" sz="1100" dirty="0" smtClean="0"/>
              <a:t>.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/>
              <a:t>Российские трубные предприятия сертифицированы по стандартам DNV на проектах: «Северный поток», «Северный поток-2», «Южный поток</a:t>
            </a:r>
            <a:r>
              <a:rPr lang="ru-RU" sz="1100" dirty="0" smtClean="0"/>
              <a:t>».</a:t>
            </a:r>
          </a:p>
          <a:p>
            <a:pPr algn="just"/>
            <a:r>
              <a:rPr lang="ru-RU" sz="1100" dirty="0" smtClean="0"/>
              <a:t> </a:t>
            </a:r>
            <a:endParaRPr lang="ru-RU" sz="1100" dirty="0"/>
          </a:p>
          <a:p>
            <a:pPr algn="just"/>
            <a:r>
              <a:rPr lang="ru-RU" sz="1100" u="sng" dirty="0"/>
              <a:t>Объем поставок российских труб для международных проектов стабильно растет: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2008г. («Северный поток-1» первая очередь) – 25%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2010г. («Северный поток-1» вторая очередь) - 25%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2013г. («Южный поток») - 50%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2016г. («Северный поток-2») - 60</a:t>
            </a:r>
            <a:r>
              <a:rPr lang="ru-RU" sz="1100" dirty="0" smtClean="0"/>
              <a:t>%.</a:t>
            </a:r>
          </a:p>
          <a:p>
            <a:pPr lvl="0" algn="just"/>
            <a:endParaRPr lang="ru-RU" sz="1100" dirty="0" smtClean="0"/>
          </a:p>
          <a:p>
            <a:pPr lvl="0" algn="just"/>
            <a:r>
              <a:rPr lang="ru-RU" sz="1100" dirty="0" smtClean="0"/>
              <a:t>Кроме того, растет использование российского </a:t>
            </a:r>
            <a:r>
              <a:rPr lang="ru-RU" sz="1100" dirty="0" err="1" smtClean="0"/>
              <a:t>штрипса</a:t>
            </a:r>
            <a:r>
              <a:rPr lang="ru-RU" sz="1100" dirty="0" smtClean="0"/>
              <a:t> для производства ТБД под международные проекты: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«Северный поток-1» - 0%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«Южный поток» -30%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«Северный поток-2» – 60%-80%</a:t>
            </a:r>
            <a:endParaRPr lang="ru-RU" sz="1100" dirty="0"/>
          </a:p>
          <a:p>
            <a:pPr algn="just"/>
            <a:endParaRPr lang="ru-RU" sz="1100" dirty="0" smtClean="0"/>
          </a:p>
          <a:p>
            <a:pPr algn="just"/>
            <a:r>
              <a:rPr lang="ru-RU" sz="1100" dirty="0" smtClean="0"/>
              <a:t>Высокая </a:t>
            </a:r>
            <a:r>
              <a:rPr lang="ru-RU" sz="1100" dirty="0"/>
              <a:t>стабильность качества отечественных труб подтверждается статистическим анализом, проводимым в Ассоциации производителей труб. Из объема выборки более 5 тыс. групп данных установленные нормативные требования обеспечиваются с вероятностью 95,45% при норме 95%.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B1BB-7EA2-4FE1-95B9-6D7451E1B84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72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58800" y="107950"/>
            <a:ext cx="5749925" cy="40671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8800" y="4283968"/>
            <a:ext cx="6120680" cy="5256584"/>
          </a:xfrm>
        </p:spPr>
        <p:txBody>
          <a:bodyPr/>
          <a:lstStyle/>
          <a:p>
            <a:pPr algn="just"/>
            <a:r>
              <a:rPr lang="ru-RU" b="1" u="sng" dirty="0" smtClean="0"/>
              <a:t>Слайд 5. Новая система сертификации трубной продукции</a:t>
            </a:r>
          </a:p>
          <a:p>
            <a:pPr algn="just"/>
            <a:endParaRPr lang="ru-RU" b="1" u="sng" dirty="0" smtClean="0"/>
          </a:p>
          <a:p>
            <a:pPr algn="just"/>
            <a:r>
              <a:rPr lang="ru-RU" dirty="0" smtClean="0"/>
              <a:t>Ассоциация </a:t>
            </a:r>
            <a:r>
              <a:rPr lang="ru-RU" dirty="0"/>
              <a:t>производителей труб с привлечением широкого круга экспертов разработала отечественную систему сертификации международного уровня (аналог DNV, API), адаптированную к российскому </a:t>
            </a:r>
            <a:r>
              <a:rPr lang="ru-RU" dirty="0" smtClean="0"/>
              <a:t>законодательству.</a:t>
            </a:r>
          </a:p>
          <a:p>
            <a:pPr algn="just"/>
            <a:r>
              <a:rPr lang="ru-RU" dirty="0" smtClean="0"/>
              <a:t>Одной из существенных предпосылок создания системы стал положительный опыт участия российских трубных компаний в крупнейших международных проектах строительства газопроводов. </a:t>
            </a:r>
            <a:r>
              <a:rPr lang="ru-RU" b="1" dirty="0" smtClean="0"/>
              <a:t>Основная </a:t>
            </a:r>
            <a:r>
              <a:rPr lang="ru-RU" b="1" dirty="0"/>
              <a:t>задача новой системы сертификации – сохранить достигнутый отраслью высочайший технологический уровень.</a:t>
            </a:r>
            <a:endParaRPr lang="ru-RU" dirty="0"/>
          </a:p>
          <a:p>
            <a:pPr algn="just"/>
            <a:endParaRPr lang="ru-RU" u="sng" dirty="0" smtClean="0"/>
          </a:p>
          <a:p>
            <a:pPr algn="just"/>
            <a:r>
              <a:rPr lang="ru-RU" u="sng" dirty="0" smtClean="0"/>
              <a:t>Система </a:t>
            </a:r>
            <a:r>
              <a:rPr lang="ru-RU" u="sng" dirty="0"/>
              <a:t>включает:</a:t>
            </a:r>
            <a:endParaRPr lang="ru-RU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dirty="0"/>
              <a:t>Систему квалификации производителей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dirty="0"/>
              <a:t>Систему сертификации продукции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dirty="0"/>
              <a:t>Инспекционный  контроль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Непрерывный </a:t>
            </a:r>
            <a:r>
              <a:rPr lang="ru-RU" dirty="0"/>
              <a:t>мониторинг качества </a:t>
            </a:r>
            <a:endParaRPr lang="ru-RU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algn="just"/>
            <a:r>
              <a:rPr lang="ru-RU" dirty="0" smtClean="0"/>
              <a:t>Новая система сертификации окажет положительное влияние на правовые, технологические и экономические аспекты взаимоотношений производителя и заказчика:</a:t>
            </a:r>
          </a:p>
          <a:p>
            <a:pPr algn="just"/>
            <a:r>
              <a:rPr lang="ru-RU" dirty="0" smtClean="0"/>
              <a:t>•	Гарантирует соблюдение законных прав и интересов сторон</a:t>
            </a:r>
          </a:p>
          <a:p>
            <a:pPr algn="just"/>
            <a:r>
              <a:rPr lang="ru-RU" dirty="0" smtClean="0"/>
              <a:t>•	Внедрит механизмы поддержания и совершенствования качества продукции</a:t>
            </a:r>
          </a:p>
          <a:p>
            <a:pPr algn="just"/>
            <a:r>
              <a:rPr lang="ru-RU" dirty="0" smtClean="0"/>
              <a:t>•	Снизит риски и связанные с ними издержки на компенсацию «потери качества»</a:t>
            </a:r>
          </a:p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B1BB-7EA2-4FE1-95B9-6D7451E1B8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3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6613" y="249238"/>
            <a:ext cx="5462587" cy="3863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196388"/>
            <a:ext cx="5613161" cy="4768100"/>
          </a:xfrm>
        </p:spPr>
        <p:txBody>
          <a:bodyPr/>
          <a:lstStyle/>
          <a:p>
            <a:pPr algn="just"/>
            <a:r>
              <a:rPr lang="ru-RU" b="1" u="sng" dirty="0" smtClean="0"/>
              <a:t>Слайд 6. Отличия систем сертификации трубной продукции в 2005г. и в 2016г.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Разработанная система сертификации выводит на качественно новый уровень отношения «заказчик-поставщик».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Если раньше все компетенции (проектирование, разработка требований, испытания продукции, эксплуатация, контроль качества трубопроводов) были сконцентрированы на стороне заказчика, то теперь они будут разделены между заказчиком-</a:t>
            </a:r>
            <a:r>
              <a:rPr lang="ru-RU" dirty="0" err="1" smtClean="0"/>
              <a:t>эксплуатантом</a:t>
            </a:r>
            <a:r>
              <a:rPr lang="ru-RU" dirty="0" smtClean="0"/>
              <a:t> и производителем.</a:t>
            </a:r>
          </a:p>
          <a:p>
            <a:pPr algn="just"/>
            <a:endParaRPr lang="ru-RU" dirty="0" smtClean="0"/>
          </a:p>
          <a:p>
            <a:r>
              <a:rPr lang="ru-RU" u="sng" dirty="0" smtClean="0"/>
              <a:t>К компетенции заказчика, по новой системе, относятся: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проектирование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 err="1" smtClean="0"/>
              <a:t>техтребований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испытания при разработке </a:t>
            </a:r>
            <a:r>
              <a:rPr lang="ru-RU" dirty="0" err="1" smtClean="0"/>
              <a:t>техтребований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эксплуатация</a:t>
            </a:r>
          </a:p>
          <a:p>
            <a:endParaRPr lang="ru-RU" dirty="0" smtClean="0"/>
          </a:p>
          <a:p>
            <a:r>
              <a:rPr lang="ru-RU" u="sng" dirty="0" smtClean="0"/>
              <a:t>К компетенции производителя, по новой системе, относятся</a:t>
            </a:r>
            <a:r>
              <a:rPr lang="ru-RU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развитие технологий и производства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освоение новых видов продукции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контроль качества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испытания продукции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algn="just"/>
            <a:r>
              <a:rPr lang="ru-RU" b="1" dirty="0" smtClean="0"/>
              <a:t>Новый </a:t>
            </a:r>
            <a:r>
              <a:rPr lang="ru-RU" b="1" dirty="0"/>
              <a:t>подход </a:t>
            </a:r>
            <a:r>
              <a:rPr lang="ru-RU" b="1" dirty="0" smtClean="0"/>
              <a:t>к сертификации позволит </a:t>
            </a:r>
            <a:r>
              <a:rPr lang="ru-RU" b="1" dirty="0"/>
              <a:t>эффективно контролировать производство и качество каждой единицы </a:t>
            </a:r>
            <a:r>
              <a:rPr lang="ru-RU" b="1" dirty="0" smtClean="0"/>
              <a:t>продукции по всей технологической цепочке – от производства металла до выпуска трубы. </a:t>
            </a:r>
            <a:endParaRPr lang="ru-RU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B1BB-7EA2-4FE1-95B9-6D7451E1B8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61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9588" y="107950"/>
            <a:ext cx="4079875" cy="2886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09992" y="2993372"/>
            <a:ext cx="6160132" cy="5971116"/>
          </a:xfrm>
        </p:spPr>
        <p:txBody>
          <a:bodyPr/>
          <a:lstStyle/>
          <a:p>
            <a:pPr algn="just"/>
            <a:r>
              <a:rPr lang="ru-RU" sz="1000" b="1" u="sng" dirty="0" smtClean="0"/>
              <a:t>Слайд 7. Решения, поддерживающие развитие трубной отрасли</a:t>
            </a:r>
          </a:p>
          <a:p>
            <a:pPr algn="just"/>
            <a:r>
              <a:rPr lang="ru-RU" sz="1000" u="sng" dirty="0" smtClean="0"/>
              <a:t>Ассоциация </a:t>
            </a:r>
            <a:r>
              <a:rPr lang="ru-RU" sz="1000" u="sng" dirty="0"/>
              <a:t>производителей труб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Площадка для конструктивного диалога потребителя и поставщиков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Определение целей и механики их достижения</a:t>
            </a:r>
          </a:p>
          <a:p>
            <a:pPr algn="just"/>
            <a:endParaRPr lang="ru-RU" sz="1000" u="sng" dirty="0"/>
          </a:p>
          <a:p>
            <a:pPr algn="just"/>
            <a:r>
              <a:rPr lang="ru-RU" sz="1000" u="sng" dirty="0"/>
              <a:t>Компетенции специалистов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Высокий профессиональный уровень специалистов, работающих в трубной отрасли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Постоянное повышение квалификации сотрудников</a:t>
            </a:r>
          </a:p>
          <a:p>
            <a:pPr algn="just"/>
            <a:endParaRPr lang="ru-RU" sz="1000" u="sng" dirty="0"/>
          </a:p>
          <a:p>
            <a:pPr algn="just"/>
            <a:r>
              <a:rPr lang="ru-RU" sz="1000" u="sng" dirty="0"/>
              <a:t>Балансовый рынок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Благодаря продуманному созданию технологической цепочки на предприятиях черной металлургии, рынок трубной продукции полностью сбалансирован: от производства сырья до нанесения покрытий </a:t>
            </a:r>
            <a:endParaRPr lang="ru-RU" sz="10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 algn="just"/>
            <a:r>
              <a:rPr lang="ru-RU" sz="1000" u="sng" dirty="0" smtClean="0"/>
              <a:t>Формульное </a:t>
            </a:r>
            <a:r>
              <a:rPr lang="ru-RU" sz="1000" u="sng" dirty="0"/>
              <a:t>ценообразование</a:t>
            </a:r>
            <a:endParaRPr lang="ru-RU" sz="1000" dirty="0"/>
          </a:p>
          <a:p>
            <a:pPr algn="just"/>
            <a:r>
              <a:rPr lang="ru-RU" sz="1000" dirty="0"/>
              <a:t>Во многом успеху отрасли в области </a:t>
            </a:r>
            <a:r>
              <a:rPr lang="ru-RU" sz="1000" dirty="0" err="1"/>
              <a:t>импортозамещения</a:t>
            </a:r>
            <a:r>
              <a:rPr lang="ru-RU" sz="1000" dirty="0"/>
              <a:t> способствовал </a:t>
            </a:r>
            <a:r>
              <a:rPr lang="ru-RU" sz="1000" b="1" dirty="0"/>
              <a:t>новый «прозрачный» подход к ценообразованию</a:t>
            </a:r>
            <a:r>
              <a:rPr lang="ru-RU" sz="1000" dirty="0"/>
              <a:t>, который учитывал стоимость сырья, курс валют и ряд макроэкономических показателей.</a:t>
            </a:r>
          </a:p>
          <a:p>
            <a:pPr algn="just"/>
            <a:r>
              <a:rPr lang="ru-RU" sz="1000" dirty="0"/>
              <a:t>Впервые именно ПАО «Газпром» применило формульное ценообразование к трубной продукции, что позволило трубным компаниям сохранять рентабельность на </a:t>
            </a:r>
            <a:r>
              <a:rPr lang="ru-RU" sz="1000" dirty="0" err="1"/>
              <a:t>волатильном</a:t>
            </a:r>
            <a:r>
              <a:rPr lang="ru-RU" sz="1000" dirty="0"/>
              <a:t> рынке и вкладывать средства в </a:t>
            </a:r>
            <a:r>
              <a:rPr lang="ru-RU" sz="1000" dirty="0" err="1"/>
              <a:t>техперевооружение</a:t>
            </a:r>
            <a:r>
              <a:rPr lang="ru-RU" sz="1000" dirty="0"/>
              <a:t> и разработку новых видов импортозамещающей продукции.</a:t>
            </a:r>
          </a:p>
          <a:p>
            <a:pPr algn="just"/>
            <a:r>
              <a:rPr lang="ru-RU" sz="1000" dirty="0"/>
              <a:t>Впоследствии трубные производители также перешли на формульное ценообразование со своими поставщиками. </a:t>
            </a:r>
            <a:endParaRPr lang="ru-RU" sz="1000" dirty="0" smtClean="0"/>
          </a:p>
          <a:p>
            <a:pPr algn="just"/>
            <a:endParaRPr lang="ru-RU" sz="1000" dirty="0"/>
          </a:p>
          <a:p>
            <a:pPr algn="just"/>
            <a:r>
              <a:rPr lang="ru-RU" sz="1000" u="sng" dirty="0"/>
              <a:t>Унификация технических решений</a:t>
            </a:r>
            <a:endParaRPr lang="ru-RU" sz="1000" dirty="0"/>
          </a:p>
          <a:p>
            <a:pPr algn="just"/>
            <a:r>
              <a:rPr lang="ru-RU" sz="1000" dirty="0"/>
              <a:t>Унификация технических решений в трубной отрасли позволяет: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Снизить затраты на изготовление труб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«</a:t>
            </a:r>
            <a:r>
              <a:rPr lang="ru-RU" sz="1000" dirty="0"/>
              <a:t>Перебросить» трубную продукцию с одного проекта на другой.</a:t>
            </a:r>
          </a:p>
          <a:p>
            <a:pPr algn="just"/>
            <a:r>
              <a:rPr lang="ru-RU" sz="1000" dirty="0"/>
              <a:t>Например, трубы для проектов «Южный поток» (суша), «Северный поток» (суша), «Сила Сибири» выпускаются по одним и тем же ТУ (</a:t>
            </a:r>
            <a:r>
              <a:rPr lang="ru-RU" sz="1000" dirty="0" err="1"/>
              <a:t>Дм</a:t>
            </a:r>
            <a:r>
              <a:rPr lang="ru-RU" sz="1000" dirty="0"/>
              <a:t> 1420мм, 100 </a:t>
            </a:r>
            <a:r>
              <a:rPr lang="ru-RU" sz="1000" dirty="0" err="1"/>
              <a:t>атм</a:t>
            </a:r>
            <a:r>
              <a:rPr lang="ru-RU" sz="1000" dirty="0"/>
              <a:t>) и подходят для каждого из этих проектов.</a:t>
            </a:r>
          </a:p>
          <a:p>
            <a:pPr algn="just"/>
            <a:r>
              <a:rPr lang="ru-RU" sz="1000" dirty="0"/>
              <a:t>Таким же образом трубы для морского участка на Болгарию можно использовать для строительства газопровода в Турцию</a:t>
            </a:r>
            <a:r>
              <a:rPr lang="ru-RU" sz="1000" dirty="0" smtClean="0"/>
              <a:t>.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u="sng" dirty="0"/>
              <a:t>Разработка и внедрение новой системы сертификации трубной продукции</a:t>
            </a:r>
            <a:endParaRPr lang="ru-RU" sz="1000" dirty="0"/>
          </a:p>
          <a:p>
            <a:pPr algn="just"/>
            <a:r>
              <a:rPr lang="ru-RU" sz="1000" dirty="0"/>
              <a:t>Новая система сертификации позволит: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Поддержать высокий технологический уровень отрасли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Снизить риски экономии за счет ухудшения качества </a:t>
            </a:r>
            <a:r>
              <a:rPr lang="ru-RU" sz="1000" dirty="0" smtClean="0"/>
              <a:t>продукции</a:t>
            </a:r>
            <a:endParaRPr lang="ru-RU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Снизить металлоемкость проектов (прямая экономия для заказчика)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Провести синхронизацию с требованиями международных стандартов качества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B1BB-7EA2-4FE1-95B9-6D7451E1B84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15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93725" y="395288"/>
            <a:ext cx="5715000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50961" y="4572000"/>
            <a:ext cx="6201883" cy="4114800"/>
          </a:xfrm>
        </p:spPr>
        <p:txBody>
          <a:bodyPr/>
          <a:lstStyle/>
          <a:p>
            <a:pPr indent="457200" algn="just"/>
            <a:r>
              <a:rPr lang="ru-RU" b="1" u="sng" dirty="0" smtClean="0"/>
              <a:t>Слайд 8. Вклад трубной отрасли в экономику РФ (2000-2015г.)</a:t>
            </a:r>
          </a:p>
          <a:p>
            <a:pPr indent="457200" algn="just"/>
            <a:endParaRPr lang="ru-RU" dirty="0" smtClean="0"/>
          </a:p>
          <a:p>
            <a:pPr indent="457200" algn="just"/>
            <a:r>
              <a:rPr lang="ru-RU" dirty="0" smtClean="0"/>
              <a:t>Практически </a:t>
            </a:r>
            <a:r>
              <a:rPr lang="ru-RU" dirty="0"/>
              <a:t>с нуля на основе частных инвестиций создан </a:t>
            </a:r>
            <a:r>
              <a:rPr lang="ru-RU" b="1" dirty="0"/>
              <a:t>мощнейший высокотехнологичный производственный кластер</a:t>
            </a:r>
            <a:r>
              <a:rPr lang="ru-RU" dirty="0"/>
              <a:t>, предприятия которого выпускают продукцию с высокой добавленной стоимостью</a:t>
            </a:r>
          </a:p>
          <a:p>
            <a:pPr indent="457200" algn="just"/>
            <a:endParaRPr lang="ru-RU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Объем частных инвестиций в модернизацию трубной отрасли – </a:t>
            </a:r>
            <a:r>
              <a:rPr lang="ru-RU" b="1" dirty="0"/>
              <a:t>более 400 млрд </a:t>
            </a:r>
            <a:r>
              <a:rPr lang="ru-RU" b="1" dirty="0" smtClean="0"/>
              <a:t>рублей</a:t>
            </a:r>
            <a:endParaRPr lang="ru-RU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Основной вклад металлургического производства в ВВП РФ приходится на черную металлургию: </a:t>
            </a:r>
            <a:r>
              <a:rPr lang="ru-RU" b="1" dirty="0"/>
              <a:t>1,4% от ВВП в 2014г.; 8% в промышленном производстве 2014г.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Налоговые поступления в 2015г. в российский бюджет составили </a:t>
            </a:r>
            <a:r>
              <a:rPr lang="ru-RU" b="1" dirty="0"/>
              <a:t>более 44 млрд рублей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Отчисления в пенсионный фонд в 2015г. </a:t>
            </a:r>
            <a:r>
              <a:rPr lang="ru-RU" b="1" dirty="0"/>
              <a:t>8,068 млрд рублей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Созданы </a:t>
            </a:r>
            <a:r>
              <a:rPr lang="ru-RU" b="1" dirty="0"/>
              <a:t>тысячи современных рабочих мест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На зарплаты сотрудников трубных производств направлено </a:t>
            </a:r>
            <a:r>
              <a:rPr lang="ru-RU" b="1" dirty="0"/>
              <a:t>65 млрд рублей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Уровень заработной платы на металлургических производствах один из самых высоких. Показатель увеличился </a:t>
            </a:r>
            <a:r>
              <a:rPr lang="ru-RU" b="1" dirty="0"/>
              <a:t>почти в 9 раз с 2000г.</a:t>
            </a:r>
          </a:p>
          <a:p>
            <a:pPr indent="457200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B1BB-7EA2-4FE1-95B9-6D7451E1B84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9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B1BB-7EA2-4FE1-95B9-6D7451E1B84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9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540004" y="2269927"/>
            <a:ext cx="9612000" cy="4319016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Вставьте изображение</a:t>
            </a:r>
            <a:endParaRPr lang="uk-UA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9828000" y="6678000"/>
            <a:ext cx="592360" cy="2328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uk-UA" dirty="0" smtClean="0"/>
              <a:t>2016</a:t>
            </a:r>
            <a:endParaRPr lang="uk-UA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12" y="540271"/>
            <a:ext cx="2624333" cy="719329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540004" y="6948983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38530" y="2486809"/>
            <a:ext cx="9413474" cy="7897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dirty="0" smtClean="0"/>
              <a:t>НАЗВАНИЕ ПРЕЗЕНТАЦИИ</a:t>
            </a:r>
            <a:endParaRPr lang="uk-UA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538612" y="2268463"/>
            <a:ext cx="9630360" cy="72000"/>
            <a:chOff x="538612" y="2180870"/>
            <a:chExt cx="9630360" cy="72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538612" y="2180870"/>
              <a:ext cx="1782360" cy="720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2320972" y="2180870"/>
              <a:ext cx="7848000" cy="72000"/>
            </a:xfrm>
            <a:prstGeom prst="rect">
              <a:avLst/>
            </a:prstGeom>
            <a:solidFill>
              <a:srgbClr val="064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76659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текст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 hasCustomPrompt="1"/>
          </p:nvPr>
        </p:nvSpPr>
        <p:spPr>
          <a:xfrm>
            <a:off x="5778748" y="2314800"/>
            <a:ext cx="4392488" cy="2736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Вставьте таблицу</a:t>
            </a:r>
            <a:endParaRPr lang="uk-UA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450000" y="2236197"/>
            <a:ext cx="5040716" cy="35086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978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со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708000" y="2224800"/>
            <a:ext cx="64404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uk-UA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3708000" y="2473200"/>
            <a:ext cx="6440400" cy="10193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3708000" y="3686215"/>
            <a:ext cx="64404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uk-UA" dirty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3708000" y="3934615"/>
            <a:ext cx="6440400" cy="10193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3717202" y="5141084"/>
            <a:ext cx="64404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uk-UA" dirty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717202" y="5389484"/>
            <a:ext cx="6440400" cy="10193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450000" y="2224800"/>
            <a:ext cx="3168508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uk-UA" dirty="0"/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540004" y="2628503"/>
            <a:ext cx="307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450001" y="2766062"/>
            <a:ext cx="3168004" cy="7265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>
            <a:off x="532800" y="3546000"/>
            <a:ext cx="309600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450000" y="3590333"/>
            <a:ext cx="3168004" cy="7265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532799" y="4370271"/>
            <a:ext cx="309600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4419208"/>
            <a:ext cx="3168004" cy="7265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33" name="Прямая соединительная линия 32"/>
          <p:cNvCxnSpPr/>
          <p:nvPr userDrawn="1"/>
        </p:nvCxnSpPr>
        <p:spPr>
          <a:xfrm>
            <a:off x="532799" y="5199146"/>
            <a:ext cx="309600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52802" y="5237003"/>
            <a:ext cx="3168004" cy="7265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313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мбстоу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 userDrawn="1"/>
        </p:nvSpPr>
        <p:spPr>
          <a:xfrm>
            <a:off x="1015417" y="2897139"/>
            <a:ext cx="2016000" cy="2016000"/>
          </a:xfrm>
          <a:prstGeom prst="ellipse">
            <a:avLst/>
          </a:prstGeom>
          <a:solidFill>
            <a:srgbClr val="06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 userDrawn="1"/>
        </p:nvSpPr>
        <p:spPr>
          <a:xfrm>
            <a:off x="3240000" y="2897139"/>
            <a:ext cx="2016000" cy="20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 userDrawn="1"/>
        </p:nvSpPr>
        <p:spPr>
          <a:xfrm>
            <a:off x="5464583" y="2897139"/>
            <a:ext cx="2016000" cy="20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 userDrawn="1"/>
        </p:nvSpPr>
        <p:spPr>
          <a:xfrm>
            <a:off x="7689166" y="2897139"/>
            <a:ext cx="2016000" cy="20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666180" y="4619557"/>
            <a:ext cx="9482220" cy="1765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1015417" y="3384000"/>
            <a:ext cx="2016000" cy="354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1008000" y="3672000"/>
            <a:ext cx="2016000" cy="354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1 000 000 000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00" y="3978000"/>
            <a:ext cx="2016000" cy="354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Расшифровка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3240000" y="3384000"/>
            <a:ext cx="2016000" cy="354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3232583" y="3672000"/>
            <a:ext cx="2016000" cy="354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1 000 000 000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3232583" y="3978000"/>
            <a:ext cx="2016000" cy="354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Расшифровка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5472000" y="3384000"/>
            <a:ext cx="2016000" cy="354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5464583" y="3672000"/>
            <a:ext cx="2016000" cy="354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1 000 000 000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5464583" y="3978000"/>
            <a:ext cx="2016000" cy="354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Расшифровка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1331" y="3384000"/>
            <a:ext cx="2016000" cy="354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7673914" y="3672000"/>
            <a:ext cx="2016000" cy="354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1 000 000 000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7673914" y="3978000"/>
            <a:ext cx="2016000" cy="354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Расшифровка</a:t>
            </a:r>
          </a:p>
        </p:txBody>
      </p:sp>
    </p:spTree>
    <p:extLst>
      <p:ext uri="{BB962C8B-B14F-4D97-AF65-F5344CB8AC3E}">
        <p14:creationId xmlns:p14="http://schemas.microsoft.com/office/powerpoint/2010/main" val="1102534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156" y="2620747"/>
            <a:ext cx="2376264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ЭТАП</a:t>
            </a:r>
            <a:endParaRPr lang="uk-UA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50156" y="2451155"/>
            <a:ext cx="2376264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uk-UA" dirty="0"/>
          </a:p>
        </p:txBody>
      </p:sp>
      <p:cxnSp>
        <p:nvCxnSpPr>
          <p:cNvPr id="19" name="Прямая со стрелкой 18"/>
          <p:cNvCxnSpPr/>
          <p:nvPr userDrawn="1"/>
        </p:nvCxnSpPr>
        <p:spPr>
          <a:xfrm rot="16200000">
            <a:off x="1674000" y="1841010"/>
            <a:ext cx="0" cy="2268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3107575"/>
            <a:ext cx="2448427" cy="30493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2898584" y="2620747"/>
            <a:ext cx="2376264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ЭТАП</a:t>
            </a:r>
            <a:endParaRPr lang="uk-UA" dirty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2898584" y="2451155"/>
            <a:ext cx="2376264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uk-UA" dirty="0"/>
          </a:p>
        </p:txBody>
      </p:sp>
      <p:cxnSp>
        <p:nvCxnSpPr>
          <p:cNvPr id="24" name="Прямая со стрелкой 23"/>
          <p:cNvCxnSpPr/>
          <p:nvPr userDrawn="1"/>
        </p:nvCxnSpPr>
        <p:spPr>
          <a:xfrm rot="16200000">
            <a:off x="4122428" y="1841010"/>
            <a:ext cx="0" cy="2268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2898428" y="3107575"/>
            <a:ext cx="2448427" cy="30493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5346856" y="2620747"/>
            <a:ext cx="2376264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ЭТАП</a:t>
            </a:r>
            <a:endParaRPr lang="uk-UA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5346856" y="2451155"/>
            <a:ext cx="2376264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uk-UA" dirty="0"/>
          </a:p>
        </p:txBody>
      </p:sp>
      <p:cxnSp>
        <p:nvCxnSpPr>
          <p:cNvPr id="28" name="Прямая со стрелкой 27"/>
          <p:cNvCxnSpPr/>
          <p:nvPr userDrawn="1"/>
        </p:nvCxnSpPr>
        <p:spPr>
          <a:xfrm rot="16200000">
            <a:off x="6570700" y="1841010"/>
            <a:ext cx="0" cy="2268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5346700" y="3107575"/>
            <a:ext cx="2448427" cy="30493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7795128" y="2618414"/>
            <a:ext cx="2376264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ЭТАП</a:t>
            </a:r>
            <a:endParaRPr lang="uk-UA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7795128" y="2448822"/>
            <a:ext cx="2376264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uk-UA" dirty="0"/>
          </a:p>
        </p:txBody>
      </p:sp>
      <p:cxnSp>
        <p:nvCxnSpPr>
          <p:cNvPr id="32" name="Прямая со стрелкой 31"/>
          <p:cNvCxnSpPr/>
          <p:nvPr userDrawn="1"/>
        </p:nvCxnSpPr>
        <p:spPr>
          <a:xfrm rot="16200000">
            <a:off x="9018972" y="1838677"/>
            <a:ext cx="0" cy="2268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7794972" y="3105242"/>
            <a:ext cx="2448427" cy="30493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706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ерархическая структура (оргсхем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4597200" y="1980000"/>
            <a:ext cx="1490400" cy="752400"/>
          </a:xfrm>
          <a:prstGeom prst="rect">
            <a:avLst/>
          </a:prstGeom>
          <a:ln w="12700">
            <a:solidFill>
              <a:srgbClr val="064B85"/>
            </a:solidFill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3114000"/>
            <a:ext cx="1490400" cy="752400"/>
          </a:xfrm>
          <a:prstGeom prst="rect">
            <a:avLst/>
          </a:prstGeom>
          <a:ln w="12700">
            <a:solidFill>
              <a:srgbClr val="064B85"/>
            </a:solidFill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2160000" y="3108970"/>
            <a:ext cx="1490400" cy="752400"/>
          </a:xfrm>
          <a:prstGeom prst="rect">
            <a:avLst/>
          </a:prstGeom>
          <a:ln w="12700">
            <a:solidFill>
              <a:srgbClr val="064B85"/>
            </a:solidFill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780000" y="3108970"/>
            <a:ext cx="1490400" cy="752400"/>
          </a:xfrm>
          <a:prstGeom prst="rect">
            <a:avLst/>
          </a:prstGeom>
          <a:ln w="12700">
            <a:solidFill>
              <a:srgbClr val="064B85"/>
            </a:solidFill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421991" y="3108970"/>
            <a:ext cx="1490400" cy="752400"/>
          </a:xfrm>
          <a:prstGeom prst="rect">
            <a:avLst/>
          </a:prstGeom>
          <a:ln w="12700">
            <a:solidFill>
              <a:srgbClr val="064B85"/>
            </a:solidFill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043244" y="3108970"/>
            <a:ext cx="1490400" cy="752400"/>
          </a:xfrm>
          <a:prstGeom prst="rect">
            <a:avLst/>
          </a:prstGeom>
          <a:ln w="12700">
            <a:solidFill>
              <a:srgbClr val="064B85"/>
            </a:solidFill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658000" y="3108970"/>
            <a:ext cx="1490400" cy="752400"/>
          </a:xfrm>
          <a:prstGeom prst="rect">
            <a:avLst/>
          </a:prstGeom>
          <a:ln w="12700">
            <a:solidFill>
              <a:srgbClr val="064B85"/>
            </a:solidFill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4180359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2160000" y="4175329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3780000" y="4175329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5421991" y="4175329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24" hasCustomPrompt="1"/>
          </p:nvPr>
        </p:nvSpPr>
        <p:spPr>
          <a:xfrm>
            <a:off x="7043244" y="4175329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30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658000" y="4175329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540000" y="5060133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2160000" y="5055103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28" hasCustomPrompt="1"/>
          </p:nvPr>
        </p:nvSpPr>
        <p:spPr>
          <a:xfrm>
            <a:off x="3780000" y="5055103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21991" y="5055103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7043244" y="5055103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2160000" y="5971212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38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3780000" y="5971212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21991" y="5971212"/>
            <a:ext cx="1490400" cy="752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ru-RU" dirty="0" smtClean="0"/>
              <a:t>Название блока</a:t>
            </a:r>
            <a:endParaRPr lang="uk-UA" dirty="0"/>
          </a:p>
        </p:txBody>
      </p:sp>
      <p:cxnSp>
        <p:nvCxnSpPr>
          <p:cNvPr id="7" name="Прямая со стрелкой 6"/>
          <p:cNvCxnSpPr/>
          <p:nvPr userDrawn="1"/>
        </p:nvCxnSpPr>
        <p:spPr>
          <a:xfrm>
            <a:off x="5346700" y="2732400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 rot="16200000">
            <a:off x="5310416" y="-1134000"/>
            <a:ext cx="0" cy="8154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6156000" y="2943000"/>
            <a:ext cx="0" cy="162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7776000" y="2943000"/>
            <a:ext cx="0" cy="162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385040" y="2943000"/>
            <a:ext cx="0" cy="162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 userDrawn="1"/>
        </p:nvCxnSpPr>
        <p:spPr>
          <a:xfrm>
            <a:off x="4536000" y="2943000"/>
            <a:ext cx="0" cy="162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 userDrawn="1"/>
        </p:nvCxnSpPr>
        <p:spPr>
          <a:xfrm>
            <a:off x="2898428" y="2943000"/>
            <a:ext cx="0" cy="162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 userDrawn="1"/>
        </p:nvCxnSpPr>
        <p:spPr>
          <a:xfrm>
            <a:off x="1242240" y="2952000"/>
            <a:ext cx="0" cy="162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 userDrawn="1"/>
        </p:nvCxnSpPr>
        <p:spPr>
          <a:xfrm>
            <a:off x="1278000" y="3888000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 userDrawn="1"/>
        </p:nvCxnSpPr>
        <p:spPr>
          <a:xfrm>
            <a:off x="2898428" y="3888000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 userDrawn="1"/>
        </p:nvCxnSpPr>
        <p:spPr>
          <a:xfrm>
            <a:off x="4538828" y="3888000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 userDrawn="1"/>
        </p:nvCxnSpPr>
        <p:spPr>
          <a:xfrm>
            <a:off x="6156000" y="3888000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 userDrawn="1"/>
        </p:nvCxnSpPr>
        <p:spPr>
          <a:xfrm>
            <a:off x="7778962" y="3888000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 userDrawn="1"/>
        </p:nvCxnSpPr>
        <p:spPr>
          <a:xfrm>
            <a:off x="9396000" y="3888000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35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/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/>
          <p:cNvSpPr>
            <a:spLocks noGrp="1"/>
          </p:cNvSpPr>
          <p:nvPr>
            <p:ph type="chart" sz="quarter" idx="13" hasCustomPrompt="1"/>
          </p:nvPr>
        </p:nvSpPr>
        <p:spPr>
          <a:xfrm>
            <a:off x="450000" y="2019011"/>
            <a:ext cx="9727500" cy="435321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Добавьте диаграмму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endParaRPr lang="uk-UA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ГРАФИК</a:t>
            </a:r>
            <a:r>
              <a:rPr lang="en-US" dirty="0" smtClean="0"/>
              <a:t>/</a:t>
            </a:r>
            <a:r>
              <a:rPr lang="ru-RU" dirty="0" smtClean="0"/>
              <a:t>ДИАГРАММА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5635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/>
          <p:cNvSpPr>
            <a:spLocks noGrp="1"/>
          </p:cNvSpPr>
          <p:nvPr>
            <p:ph type="chart" sz="quarter" idx="13" hasCustomPrompt="1"/>
          </p:nvPr>
        </p:nvSpPr>
        <p:spPr>
          <a:xfrm>
            <a:off x="5490716" y="2762977"/>
            <a:ext cx="4686784" cy="260183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Добавьте диаграмму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endParaRPr lang="uk-UA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ГРАФИК С ТЕКСТОМ</a:t>
            </a:r>
            <a:endParaRPr lang="uk-UA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2410670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540004" y="2826000"/>
            <a:ext cx="307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 rot="5400000">
            <a:off x="3090600" y="4531477"/>
            <a:ext cx="448200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2963559"/>
            <a:ext cx="4722485" cy="13931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564782" y="4540476"/>
            <a:ext cx="4572000" cy="2232000"/>
          </a:xfrm>
          <a:prstGeom prst="rect">
            <a:avLst/>
          </a:prstGeom>
          <a:solidFill>
            <a:schemeClr val="tx1">
              <a:alpha val="5000"/>
            </a:schemeClr>
          </a:solidFill>
        </p:spPr>
        <p:txBody>
          <a:bodyPr lIns="129600" tIns="115200" rIns="10800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5472000" y="5485969"/>
            <a:ext cx="4722485" cy="12865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472000" y="2340001"/>
            <a:ext cx="4722485" cy="42064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Название графика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7094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 текстом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/>
          <p:cNvSpPr>
            <a:spLocks noGrp="1"/>
          </p:cNvSpPr>
          <p:nvPr>
            <p:ph type="chart" sz="quarter" idx="13" hasCustomPrompt="1"/>
          </p:nvPr>
        </p:nvSpPr>
        <p:spPr>
          <a:xfrm>
            <a:off x="5867255" y="2769912"/>
            <a:ext cx="4281145" cy="40094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Добавьте диаграмму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endParaRPr lang="uk-UA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ГРАФИК С ТЕКСТОМ</a:t>
            </a:r>
            <a:endParaRPr lang="uk-UA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2410670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540004" y="2826000"/>
            <a:ext cx="307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2963559"/>
            <a:ext cx="4722485" cy="13931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564782" y="4540476"/>
            <a:ext cx="4572000" cy="2232000"/>
          </a:xfrm>
          <a:prstGeom prst="rect">
            <a:avLst/>
          </a:prstGeom>
          <a:solidFill>
            <a:schemeClr val="tx1">
              <a:alpha val="5000"/>
            </a:schemeClr>
          </a:solidFill>
        </p:spPr>
        <p:txBody>
          <a:bodyPr lIns="129600" tIns="115200" rIns="10800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6026400" y="2412000"/>
            <a:ext cx="4176000" cy="43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Название графика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3787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/>
          <p:cNvSpPr>
            <a:spLocks noGrp="1"/>
          </p:cNvSpPr>
          <p:nvPr>
            <p:ph type="chart" sz="quarter" idx="13" hasCustomPrompt="1"/>
          </p:nvPr>
        </p:nvSpPr>
        <p:spPr>
          <a:xfrm>
            <a:off x="2610396" y="2230148"/>
            <a:ext cx="4297300" cy="438946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Добавьте диаграмму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endParaRPr lang="uk-UA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КРУГОВАЯ ДИАГРАММА</a:t>
            </a:r>
            <a:endParaRPr lang="uk-UA" dirty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50001" y="2459504"/>
            <a:ext cx="2048400" cy="41601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0" y="2304000"/>
            <a:ext cx="2983492" cy="43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1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Название диаграммы</a:t>
            </a:r>
            <a:endParaRPr lang="uk-UA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4320000"/>
            <a:ext cx="2983492" cy="43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1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Название диаграммы</a:t>
            </a:r>
            <a:endParaRPr lang="uk-UA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 rot="5400000">
            <a:off x="5022000" y="4374000"/>
            <a:ext cx="4140000" cy="0"/>
          </a:xfrm>
          <a:prstGeom prst="line">
            <a:avLst/>
          </a:prstGeom>
          <a:ln w="3810">
            <a:solidFill>
              <a:schemeClr val="tx1">
                <a:alpha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7174800" y="4248000"/>
            <a:ext cx="2790000" cy="0"/>
          </a:xfrm>
          <a:prstGeom prst="line">
            <a:avLst/>
          </a:prstGeom>
          <a:ln w="3810">
            <a:solidFill>
              <a:schemeClr val="tx1">
                <a:alpha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иаграмма 3"/>
          <p:cNvSpPr>
            <a:spLocks noGrp="1"/>
          </p:cNvSpPr>
          <p:nvPr>
            <p:ph type="chart" sz="quarter" idx="20" hasCustomPrompt="1"/>
          </p:nvPr>
        </p:nvSpPr>
        <p:spPr>
          <a:xfrm>
            <a:off x="7214400" y="2752544"/>
            <a:ext cx="2963100" cy="149312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Добавьте диаграмму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endParaRPr lang="uk-UA" dirty="0"/>
          </a:p>
        </p:txBody>
      </p:sp>
      <p:sp>
        <p:nvSpPr>
          <p:cNvPr id="27" name="Диаграмма 3"/>
          <p:cNvSpPr>
            <a:spLocks noGrp="1"/>
          </p:cNvSpPr>
          <p:nvPr>
            <p:ph type="chart" sz="quarter" idx="21" hasCustomPrompt="1"/>
          </p:nvPr>
        </p:nvSpPr>
        <p:spPr>
          <a:xfrm>
            <a:off x="7197482" y="4591764"/>
            <a:ext cx="2963100" cy="1852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Добавьте диаграмму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162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овая г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uk-UA" dirty="0"/>
          </a:p>
        </p:txBody>
      </p:sp>
      <p:sp>
        <p:nvSpPr>
          <p:cNvPr id="5" name="Кольцо 4"/>
          <p:cNvSpPr/>
          <p:nvPr userDrawn="1"/>
        </p:nvSpPr>
        <p:spPr>
          <a:xfrm>
            <a:off x="540000" y="2224790"/>
            <a:ext cx="1296000" cy="1296000"/>
          </a:xfrm>
          <a:prstGeom prst="donut">
            <a:avLst>
              <a:gd name="adj" fmla="val 3527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188" y="3636000"/>
            <a:ext cx="828284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CMYK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90/59/0/33</a:t>
            </a:r>
          </a:p>
          <a:p>
            <a:pPr>
              <a:spcBef>
                <a:spcPts val="30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RGB</a:t>
            </a:r>
          </a:p>
          <a:p>
            <a:pPr>
              <a:spcBef>
                <a:spcPts val="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6/75/133</a:t>
            </a:r>
            <a:endParaRPr lang="uk-UA" sz="800" dirty="0">
              <a:solidFill>
                <a:schemeClr val="tx1"/>
              </a:solidFill>
            </a:endParaRPr>
          </a:p>
        </p:txBody>
      </p:sp>
      <p:sp>
        <p:nvSpPr>
          <p:cNvPr id="29" name="Кольцо 28"/>
          <p:cNvSpPr/>
          <p:nvPr userDrawn="1"/>
        </p:nvSpPr>
        <p:spPr>
          <a:xfrm>
            <a:off x="1980160" y="2224790"/>
            <a:ext cx="1296000" cy="1296000"/>
          </a:xfrm>
          <a:prstGeom prst="donut">
            <a:avLst>
              <a:gd name="adj" fmla="val 352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2214160" y="3636000"/>
            <a:ext cx="828284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CMYK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100/40/0/0</a:t>
            </a:r>
          </a:p>
          <a:p>
            <a:pPr>
              <a:spcBef>
                <a:spcPts val="30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RGB</a:t>
            </a:r>
          </a:p>
          <a:p>
            <a:pPr>
              <a:spcBef>
                <a:spcPts val="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0/125/197</a:t>
            </a:r>
            <a:endParaRPr lang="uk-UA" sz="800" dirty="0">
              <a:solidFill>
                <a:schemeClr val="tx1"/>
              </a:solidFill>
            </a:endParaRPr>
          </a:p>
        </p:txBody>
      </p:sp>
      <p:sp>
        <p:nvSpPr>
          <p:cNvPr id="31" name="Кольцо 30"/>
          <p:cNvSpPr/>
          <p:nvPr userDrawn="1"/>
        </p:nvSpPr>
        <p:spPr>
          <a:xfrm>
            <a:off x="3405388" y="2224790"/>
            <a:ext cx="1296000" cy="1296000"/>
          </a:xfrm>
          <a:prstGeom prst="donut">
            <a:avLst>
              <a:gd name="adj" fmla="val 352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3690516" y="3636000"/>
            <a:ext cx="828284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CMYK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86/8/0/8</a:t>
            </a:r>
          </a:p>
          <a:p>
            <a:pPr>
              <a:spcBef>
                <a:spcPts val="30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RGB</a:t>
            </a:r>
          </a:p>
          <a:p>
            <a:pPr>
              <a:spcBef>
                <a:spcPts val="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0/170/231</a:t>
            </a:r>
            <a:endParaRPr lang="uk-UA" sz="800" dirty="0">
              <a:solidFill>
                <a:schemeClr val="tx1"/>
              </a:solidFill>
            </a:endParaRPr>
          </a:p>
        </p:txBody>
      </p:sp>
      <p:sp>
        <p:nvSpPr>
          <p:cNvPr id="33" name="Кольцо 32"/>
          <p:cNvSpPr/>
          <p:nvPr userDrawn="1"/>
        </p:nvSpPr>
        <p:spPr>
          <a:xfrm>
            <a:off x="4860000" y="2224800"/>
            <a:ext cx="1296000" cy="1296000"/>
          </a:xfrm>
          <a:prstGeom prst="donut">
            <a:avLst>
              <a:gd name="adj" fmla="val 3527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5166872" y="3636000"/>
            <a:ext cx="828284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CMYK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0/60/100/0</a:t>
            </a:r>
          </a:p>
          <a:p>
            <a:pPr>
              <a:spcBef>
                <a:spcPts val="30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RGB</a:t>
            </a:r>
          </a:p>
          <a:p>
            <a:pPr>
              <a:spcBef>
                <a:spcPts val="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245/130/32</a:t>
            </a:r>
            <a:endParaRPr lang="uk-UA" sz="800" dirty="0">
              <a:solidFill>
                <a:schemeClr val="tx1"/>
              </a:solidFill>
            </a:endParaRPr>
          </a:p>
        </p:txBody>
      </p:sp>
      <p:sp>
        <p:nvSpPr>
          <p:cNvPr id="35" name="Кольцо 34"/>
          <p:cNvSpPr/>
          <p:nvPr userDrawn="1"/>
        </p:nvSpPr>
        <p:spPr>
          <a:xfrm>
            <a:off x="6426964" y="2235008"/>
            <a:ext cx="1296000" cy="1296000"/>
          </a:xfrm>
          <a:prstGeom prst="donut">
            <a:avLst>
              <a:gd name="adj" fmla="val 352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6606648" y="3646208"/>
            <a:ext cx="828284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CMYK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0/30/100/0</a:t>
            </a:r>
          </a:p>
          <a:p>
            <a:pPr>
              <a:spcBef>
                <a:spcPts val="30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RGB</a:t>
            </a:r>
          </a:p>
          <a:p>
            <a:pPr>
              <a:spcBef>
                <a:spcPts val="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253/185/19</a:t>
            </a:r>
            <a:endParaRPr lang="uk-UA" sz="800" dirty="0">
              <a:solidFill>
                <a:schemeClr val="tx1"/>
              </a:solidFill>
            </a:endParaRPr>
          </a:p>
        </p:txBody>
      </p:sp>
      <p:sp>
        <p:nvSpPr>
          <p:cNvPr id="37" name="Кольцо 36"/>
          <p:cNvSpPr/>
          <p:nvPr userDrawn="1"/>
        </p:nvSpPr>
        <p:spPr>
          <a:xfrm>
            <a:off x="540000" y="4572719"/>
            <a:ext cx="1296000" cy="1296000"/>
          </a:xfrm>
          <a:prstGeom prst="donut">
            <a:avLst>
              <a:gd name="adj" fmla="val 3527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738188" y="5983929"/>
            <a:ext cx="828284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CMYK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0/0/0/70</a:t>
            </a:r>
          </a:p>
          <a:p>
            <a:pPr>
              <a:spcBef>
                <a:spcPts val="30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RGB</a:t>
            </a:r>
          </a:p>
          <a:p>
            <a:pPr>
              <a:spcBef>
                <a:spcPts val="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109/110/113</a:t>
            </a:r>
            <a:endParaRPr lang="uk-UA" sz="800" dirty="0">
              <a:solidFill>
                <a:schemeClr val="tx1"/>
              </a:solidFill>
            </a:endParaRPr>
          </a:p>
        </p:txBody>
      </p:sp>
      <p:sp>
        <p:nvSpPr>
          <p:cNvPr id="39" name="Кольцо 38"/>
          <p:cNvSpPr/>
          <p:nvPr userDrawn="1"/>
        </p:nvSpPr>
        <p:spPr>
          <a:xfrm>
            <a:off x="1980160" y="4572719"/>
            <a:ext cx="1296000" cy="1296000"/>
          </a:xfrm>
          <a:prstGeom prst="donut">
            <a:avLst>
              <a:gd name="adj" fmla="val 3527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2214160" y="5983929"/>
            <a:ext cx="828284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CMYK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0/0/0/40</a:t>
            </a:r>
          </a:p>
          <a:p>
            <a:pPr>
              <a:spcBef>
                <a:spcPts val="30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RGB</a:t>
            </a:r>
          </a:p>
          <a:p>
            <a:pPr>
              <a:spcBef>
                <a:spcPts val="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167/169/172</a:t>
            </a:r>
            <a:endParaRPr lang="uk-UA" sz="800" dirty="0">
              <a:solidFill>
                <a:schemeClr val="tx1"/>
              </a:solidFill>
            </a:endParaRPr>
          </a:p>
        </p:txBody>
      </p:sp>
      <p:sp>
        <p:nvSpPr>
          <p:cNvPr id="41" name="Кольцо 40"/>
          <p:cNvSpPr/>
          <p:nvPr userDrawn="1"/>
        </p:nvSpPr>
        <p:spPr>
          <a:xfrm>
            <a:off x="3405388" y="4572719"/>
            <a:ext cx="1296000" cy="1296000"/>
          </a:xfrm>
          <a:prstGeom prst="donut">
            <a:avLst>
              <a:gd name="adj" fmla="val 3527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3690516" y="5983929"/>
            <a:ext cx="828284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CMYK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0/0/0/16</a:t>
            </a:r>
          </a:p>
          <a:p>
            <a:pPr>
              <a:spcBef>
                <a:spcPts val="30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RGB</a:t>
            </a:r>
          </a:p>
          <a:p>
            <a:pPr>
              <a:spcBef>
                <a:spcPts val="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218/219/220</a:t>
            </a:r>
            <a:endParaRPr lang="uk-UA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1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540004" y="2269927"/>
            <a:ext cx="9612000" cy="4319016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Вставьте изображение</a:t>
            </a:r>
            <a:endParaRPr lang="uk-UA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38612" y="2268463"/>
            <a:ext cx="9630360" cy="72000"/>
            <a:chOff x="538612" y="2180870"/>
            <a:chExt cx="9630360" cy="72000"/>
          </a:xfrm>
        </p:grpSpPr>
        <p:sp>
          <p:nvSpPr>
            <p:cNvPr id="11" name="Прямоугольник 10"/>
            <p:cNvSpPr/>
            <p:nvPr userDrawn="1"/>
          </p:nvSpPr>
          <p:spPr>
            <a:xfrm>
              <a:off x="538612" y="2180870"/>
              <a:ext cx="1782360" cy="720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2320972" y="2180870"/>
              <a:ext cx="7848000" cy="72000"/>
            </a:xfrm>
            <a:prstGeom prst="rect">
              <a:avLst/>
            </a:prstGeom>
            <a:solidFill>
              <a:srgbClr val="064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9828000" y="6678000"/>
            <a:ext cx="592360" cy="2328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uk-UA" dirty="0" smtClean="0"/>
              <a:t>2016</a:t>
            </a:r>
            <a:endParaRPr lang="uk-UA" dirty="0"/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540004" y="6948983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38530" y="2486809"/>
            <a:ext cx="9413474" cy="7897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dirty="0" smtClean="0"/>
              <a:t>НАЗВАНИЕ ПРЕЗЕНТАЦИИ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57" y="540271"/>
            <a:ext cx="1456947" cy="14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3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450156" y="1494000"/>
            <a:ext cx="2547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0" u="none" strike="noStrike" kern="1200" baseline="0" dirty="0" smtClean="0">
                <a:solidFill>
                  <a:srgbClr val="064B85"/>
                </a:solidFill>
                <a:latin typeface="+mn-lt"/>
                <a:ea typeface="+mn-ea"/>
                <a:cs typeface="+mn-cs"/>
              </a:rPr>
              <a:t>СПАСИБО ЗА ВНИМАНИЕ!</a:t>
            </a:r>
            <a:endParaRPr lang="uk-UA" sz="1400" dirty="0">
              <a:solidFill>
                <a:srgbClr val="064B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0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682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708000" y="2224800"/>
            <a:ext cx="64404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uk-UA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3708000" y="2473200"/>
            <a:ext cx="6440400" cy="10193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3708000" y="3686215"/>
            <a:ext cx="64404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uk-UA" dirty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3708000" y="3934615"/>
            <a:ext cx="6440400" cy="10193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3717202" y="5141084"/>
            <a:ext cx="64404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uk-UA" dirty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717202" y="5389484"/>
            <a:ext cx="6440400" cy="10193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450000" y="2236196"/>
            <a:ext cx="3258000" cy="41726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912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356000" y="3365999"/>
            <a:ext cx="1998812" cy="325361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450000" y="2236196"/>
            <a:ext cx="3258000" cy="41726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4453200" y="3330000"/>
            <a:ext cx="178200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4452938" y="2236788"/>
            <a:ext cx="1782762" cy="10937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Вставьте иконку</a:t>
            </a:r>
            <a:endParaRPr lang="uk-UA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6329882" y="3365999"/>
            <a:ext cx="1879200" cy="325361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>
            <a:off x="6427082" y="3330000"/>
            <a:ext cx="178200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исунок 4"/>
          <p:cNvSpPr>
            <a:spLocks noGrp="1"/>
          </p:cNvSpPr>
          <p:nvPr>
            <p:ph type="pic" sz="quarter" idx="23" hasCustomPrompt="1"/>
          </p:nvPr>
        </p:nvSpPr>
        <p:spPr>
          <a:xfrm>
            <a:off x="6426820" y="2236788"/>
            <a:ext cx="1782762" cy="10937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Вставьте иконку</a:t>
            </a:r>
            <a:endParaRPr lang="uk-UA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8268700" y="3359359"/>
            <a:ext cx="1998812" cy="325361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8365900" y="3323360"/>
            <a:ext cx="178200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исунок 4"/>
          <p:cNvSpPr>
            <a:spLocks noGrp="1"/>
          </p:cNvSpPr>
          <p:nvPr>
            <p:ph type="pic" sz="quarter" idx="25" hasCustomPrompt="1"/>
          </p:nvPr>
        </p:nvSpPr>
        <p:spPr>
          <a:xfrm>
            <a:off x="8365638" y="2230148"/>
            <a:ext cx="1782762" cy="10937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Вставьте иконку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617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блок с изображением, граф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450000" y="2236196"/>
            <a:ext cx="2376420" cy="41726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2988000" y="2304000"/>
            <a:ext cx="7160400" cy="39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Вставьте изображение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70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блок с изобр, граф или т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450000" y="2236197"/>
            <a:ext cx="4752684" cy="406380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5418708" y="2304000"/>
            <a:ext cx="4729692" cy="399600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Вставьте изображение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602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 hasCustomPrompt="1"/>
          </p:nvPr>
        </p:nvSpPr>
        <p:spPr>
          <a:xfrm>
            <a:off x="1674813" y="2484438"/>
            <a:ext cx="7343775" cy="2736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Вставьте таблицу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524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540000" y="565200"/>
            <a:ext cx="4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498400" y="565200"/>
            <a:ext cx="1782000" cy="0"/>
          </a:xfrm>
          <a:prstGeom prst="line">
            <a:avLst/>
          </a:prstGeom>
          <a:ln w="508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4280400" y="565200"/>
            <a:ext cx="5868000" cy="0"/>
          </a:xfrm>
          <a:prstGeom prst="line">
            <a:avLst/>
          </a:prstGeom>
          <a:ln w="508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540000" y="7020991"/>
            <a:ext cx="9608400" cy="180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52000" y="7018658"/>
            <a:ext cx="18255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0" i="0" u="none" strike="noStrike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К НОВЫМ ДОСТИЖЕНИЯМ</a:t>
            </a:r>
            <a:endParaRPr lang="uk-UA" sz="600" spc="30" baseline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0000" y="586800"/>
            <a:ext cx="34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881934-AF6D-41A4-AD79-21D8FC652CDF}" type="slidenum">
              <a:rPr lang="ru-RU" sz="800" smtClean="0">
                <a:solidFill>
                  <a:srgbClr val="064B85"/>
                </a:solidFill>
              </a:rPr>
              <a:t>‹#›</a:t>
            </a:fld>
            <a:endParaRPr lang="uk-UA" sz="800" dirty="0">
              <a:solidFill>
                <a:srgbClr val="064B8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2000" y="594000"/>
            <a:ext cx="18684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00" y="594619"/>
            <a:ext cx="5785200" cy="5034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40004" y="1440000"/>
            <a:ext cx="9612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1486801"/>
            <a:ext cx="9727500" cy="354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064B85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 hasCustomPrompt="1"/>
          </p:nvPr>
        </p:nvSpPr>
        <p:spPr>
          <a:xfrm>
            <a:off x="2889314" y="2314800"/>
            <a:ext cx="7281922" cy="2736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 smtClean="0"/>
              <a:t>Вставьте таблицу</a:t>
            </a:r>
            <a:endParaRPr lang="uk-UA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450000" y="2236197"/>
            <a:ext cx="2376420" cy="31286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620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6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0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2" r:id="rId11"/>
    <p:sldLayoutId id="2147483660" r:id="rId12"/>
    <p:sldLayoutId id="2147483659" r:id="rId13"/>
    <p:sldLayoutId id="2147483658" r:id="rId14"/>
    <p:sldLayoutId id="2147483654" r:id="rId15"/>
    <p:sldLayoutId id="2147483655" r:id="rId16"/>
    <p:sldLayoutId id="2147483656" r:id="rId17"/>
    <p:sldLayoutId id="2147483657" r:id="rId18"/>
    <p:sldLayoutId id="2147483669" r:id="rId19"/>
    <p:sldLayoutId id="2147483651" r:id="rId20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 smtClean="0"/>
              <a:t>ЭЛЕМЕН ДЛЯ САМОСТОЯТЕЛЬНОГО</a:t>
            </a:r>
          </a:p>
          <a:p>
            <a:r>
              <a:rPr lang="uk-UA" dirty="0" smtClean="0"/>
              <a:t>СОЗДАНИЯ ПРЕЗЕНТАЦИИ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659068" y="6678000"/>
            <a:ext cx="1512168" cy="232822"/>
          </a:xfrm>
        </p:spPr>
        <p:txBody>
          <a:bodyPr/>
          <a:lstStyle/>
          <a:p>
            <a:r>
              <a:rPr lang="uk-UA" dirty="0" smtClean="0"/>
              <a:t>05 </a:t>
            </a:r>
            <a:r>
              <a:rPr lang="uk-UA" dirty="0" err="1" smtClean="0"/>
              <a:t>октября</a:t>
            </a:r>
            <a:r>
              <a:rPr lang="uk-UA" dirty="0" smtClean="0"/>
              <a:t> 2016 г.</a:t>
            </a:r>
            <a:endParaRPr lang="uk-U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75"/>
                    </a14:imgEffect>
                    <a14:imgEffect>
                      <a14:brightnessContrast bright="-22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2340471"/>
            <a:ext cx="964907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189" y="2577981"/>
            <a:ext cx="9577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</a:rPr>
              <a:t>ТРУБНАЯ ОТРАСЛЬ Российской Федерации И ЕЕ ВКЛАД В ЭКОНОМИКУ СТРАНЫ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9784" y="5813985"/>
            <a:ext cx="47693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Докладчик: Председатель Координационного </a:t>
            </a:r>
            <a:r>
              <a:rPr lang="ru-RU" sz="1400" dirty="0">
                <a:solidFill>
                  <a:schemeClr val="bg1"/>
                </a:solidFill>
              </a:rPr>
              <a:t>С</a:t>
            </a:r>
            <a:r>
              <a:rPr lang="ru-RU" sz="1400" dirty="0" smtClean="0">
                <a:solidFill>
                  <a:schemeClr val="bg1"/>
                </a:solidFill>
              </a:rPr>
              <a:t>овета Ассоциации производителей труб, д.т.н. Шабалов И.П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900" dirty="0" smtClean="0"/>
              <a:t>Трубная отрасль РФ и ее вклад в экономику страны</a:t>
            </a:r>
            <a:endParaRPr lang="uk-UA" sz="9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900" dirty="0"/>
              <a:t>Доля импорта в поставках трубной продукции для ПАО «Газпром» </a:t>
            </a:r>
          </a:p>
          <a:p>
            <a:endParaRPr lang="uk-UA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450156" y="1404367"/>
            <a:ext cx="9727500" cy="354576"/>
          </a:xfrm>
        </p:spPr>
        <p:txBody>
          <a:bodyPr/>
          <a:lstStyle/>
          <a:p>
            <a:r>
              <a:rPr lang="ru-RU" sz="2000" dirty="0" smtClean="0"/>
              <a:t>Импорт </a:t>
            </a:r>
            <a:r>
              <a:rPr lang="ru-RU" sz="2000" dirty="0"/>
              <a:t>в поставках трубной продукции для ПАО «Газпром» </a:t>
            </a:r>
            <a:endParaRPr lang="ru-RU" sz="2000" dirty="0" smtClean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0"/>
          </p:nvPr>
        </p:nvSpPr>
        <p:spPr>
          <a:xfrm>
            <a:off x="450156" y="1908424"/>
            <a:ext cx="4392488" cy="2808311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С 2004г</a:t>
            </a:r>
            <a:r>
              <a:rPr lang="ru-RU" dirty="0"/>
              <a:t>. доля импорта в поставках трубной продукции для ПАО «Газпром» стабильно </a:t>
            </a:r>
            <a:r>
              <a:rPr lang="ru-RU" dirty="0" smtClean="0"/>
              <a:t>снижалась</a:t>
            </a:r>
            <a:endParaRPr lang="ru-RU" dirty="0"/>
          </a:p>
          <a:p>
            <a:pPr algn="just"/>
            <a:endParaRPr lang="ru-RU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В 2015г. импорт составил 0,04% от общего объема трубной продукции. Поставки производились только в сортаменте нарезных труб (заводы Sumitomo и Voestalpine). Всего нарезных труб отгружено  24,873 тыс. тонн, из них импортных труб 929 </a:t>
            </a:r>
            <a:r>
              <a:rPr lang="ru-RU" dirty="0" smtClean="0"/>
              <a:t>тонн</a:t>
            </a:r>
            <a:endParaRPr lang="ru-RU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Сегодня производственные мощности в трубном сегменте черной металлургии готовы удовлетворить 100% потребности внутреннего рынка по объемам и </a:t>
            </a:r>
            <a:r>
              <a:rPr lang="ru-RU" dirty="0" smtClean="0"/>
              <a:t>качеству</a:t>
            </a:r>
            <a:endParaRPr lang="ru-RU" dirty="0"/>
          </a:p>
          <a:p>
            <a:pPr algn="ctr"/>
            <a:endParaRPr lang="uk-UA" b="1" dirty="0" smtClean="0"/>
          </a:p>
        </p:txBody>
      </p:sp>
      <p:graphicFrame>
        <p:nvGraphicFramePr>
          <p:cNvPr id="2" name="Рисунок 1"/>
          <p:cNvGraphicFramePr>
            <a:graphicFrameLocks noGrp="1"/>
          </p:cNvGraphicFramePr>
          <p:nvPr>
            <p:ph type="pic" sz="quarter" idx="21"/>
            <p:extLst>
              <p:ext uri="{D42A27DB-BD31-4B8C-83A1-F6EECF244321}">
                <p14:modId xmlns:p14="http://schemas.microsoft.com/office/powerpoint/2010/main" val="1415354356"/>
              </p:ext>
            </p:extLst>
          </p:nvPr>
        </p:nvGraphicFramePr>
        <p:xfrm>
          <a:off x="5850756" y="2700511"/>
          <a:ext cx="2232248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84587824"/>
              </p:ext>
            </p:extLst>
          </p:nvPr>
        </p:nvGraphicFramePr>
        <p:xfrm>
          <a:off x="8083004" y="2484487"/>
          <a:ext cx="201622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44103674"/>
              </p:ext>
            </p:extLst>
          </p:nvPr>
        </p:nvGraphicFramePr>
        <p:xfrm>
          <a:off x="5634732" y="4860751"/>
          <a:ext cx="288032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08659507"/>
              </p:ext>
            </p:extLst>
          </p:nvPr>
        </p:nvGraphicFramePr>
        <p:xfrm>
          <a:off x="4986660" y="1980430"/>
          <a:ext cx="5400600" cy="490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7" y="5645922"/>
            <a:ext cx="4129146" cy="123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155" y="534461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Структура импорта 2015г</a:t>
            </a:r>
            <a:r>
              <a:rPr lang="ru-RU" sz="1200" b="1" dirty="0" smtClean="0"/>
              <a:t>., </a:t>
            </a:r>
            <a:r>
              <a:rPr lang="ru-RU" sz="1200" b="1" dirty="0" err="1" smtClean="0"/>
              <a:t>тн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9696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5170552"/>
              </p:ext>
            </p:extLst>
          </p:nvPr>
        </p:nvGraphicFramePr>
        <p:xfrm>
          <a:off x="4827538" y="4644727"/>
          <a:ext cx="5742280" cy="218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394372" y="468263"/>
            <a:ext cx="1868400" cy="503411"/>
          </a:xfrm>
        </p:spPr>
        <p:txBody>
          <a:bodyPr/>
          <a:lstStyle/>
          <a:p>
            <a:endParaRPr lang="uk-UA" dirty="0"/>
          </a:p>
          <a:p>
            <a:pPr lvl="0"/>
            <a:r>
              <a:rPr lang="uk-UA" sz="900" dirty="0">
                <a:solidFill>
                  <a:prstClr val="black"/>
                </a:solidFill>
              </a:rPr>
              <a:t>Трубная отрасль РФ и ее вклад в экономику страны</a:t>
            </a:r>
          </a:p>
          <a:p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sz="900" dirty="0" smtClean="0"/>
              <a:t>Баланс  рынка трубной продукции</a:t>
            </a:r>
            <a:endParaRPr lang="uk-UA" sz="9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450156" y="1381048"/>
            <a:ext cx="9727500" cy="354576"/>
          </a:xfrm>
        </p:spPr>
        <p:txBody>
          <a:bodyPr/>
          <a:lstStyle/>
          <a:p>
            <a:r>
              <a:rPr lang="uk-UA" sz="2000" dirty="0"/>
              <a:t>Баланс </a:t>
            </a:r>
            <a:r>
              <a:rPr lang="uk-UA" sz="2000" dirty="0" smtClean="0"/>
              <a:t>рынка </a:t>
            </a:r>
            <a:r>
              <a:rPr lang="uk-UA" sz="2000" dirty="0"/>
              <a:t>трубной продукции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0"/>
          </p:nvPr>
        </p:nvSpPr>
        <p:spPr>
          <a:xfrm>
            <a:off x="450156" y="1836415"/>
            <a:ext cx="4248472" cy="2664296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В процессе создания и модернизации трубной отрасли сформирована </a:t>
            </a:r>
            <a:r>
              <a:rPr lang="ru-RU" dirty="0"/>
              <a:t>полная технологическая цепочка от производства штрипса до </a:t>
            </a:r>
            <a:r>
              <a:rPr lang="ru-RU" dirty="0" smtClean="0"/>
              <a:t>обетонирования и изоляции </a:t>
            </a:r>
            <a:r>
              <a:rPr lang="ru-RU" dirty="0"/>
              <a:t>выпускаемых труб большого </a:t>
            </a:r>
            <a:r>
              <a:rPr lang="ru-RU" dirty="0" smtClean="0"/>
              <a:t>диаметра</a:t>
            </a:r>
          </a:p>
          <a:p>
            <a:pPr algn="just"/>
            <a:endParaRPr lang="ru-RU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Трубное </a:t>
            </a:r>
            <a:r>
              <a:rPr lang="ru-RU" dirty="0"/>
              <a:t>производство полностью сбалансировано: отрасль удовлетворяет 100% потребностей компаний ТЭК, а также экспортирует продукцию более, чем в 80 стран </a:t>
            </a:r>
            <a:r>
              <a:rPr lang="ru-RU" dirty="0" smtClean="0"/>
              <a:t>мира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Все современные технологии сконцентрированы в России</a:t>
            </a:r>
            <a:endParaRPr lang="ru-RU" dirty="0"/>
          </a:p>
          <a:p>
            <a:pPr algn="just"/>
            <a:endParaRPr lang="uk-UA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92641"/>
              </p:ext>
            </p:extLst>
          </p:nvPr>
        </p:nvGraphicFramePr>
        <p:xfrm>
          <a:off x="738188" y="4758546"/>
          <a:ext cx="3888432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91"/>
                <a:gridCol w="1119539"/>
                <a:gridCol w="1634102"/>
              </a:tblGrid>
              <a:tr h="405045"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bg1"/>
                          </a:solidFill>
                        </a:rPr>
                        <a:t>Вид продукции</a:t>
                      </a:r>
                      <a:endParaRPr lang="uk-UA" sz="1000" dirty="0">
                        <a:solidFill>
                          <a:schemeClr val="bg1"/>
                        </a:solidFill>
                      </a:endParaRPr>
                    </a:p>
                  </a:txBody>
                  <a:tcPr marL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B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>
                          <a:solidFill>
                            <a:schemeClr val="bg1"/>
                          </a:solidFill>
                        </a:rPr>
                        <a:t>Суммарный объем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B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solidFill>
                            <a:schemeClr val="bg1"/>
                          </a:solidFill>
                        </a:rPr>
                        <a:t>Производители</a:t>
                      </a:r>
                      <a:endParaRPr lang="uk-UA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B8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ТБД</a:t>
                      </a:r>
                      <a:endParaRPr lang="uk-UA" sz="900" dirty="0"/>
                    </a:p>
                  </a:txBody>
                  <a:tcPr marL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3 000</a:t>
                      </a:r>
                      <a:endParaRPr lang="ru-RU" sz="9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ОМК,</a:t>
                      </a:r>
                      <a:r>
                        <a:rPr lang="ru-RU" sz="900" baseline="0" dirty="0" smtClean="0"/>
                        <a:t> ИТЗ,ЧТПЗ,ТМК</a:t>
                      </a:r>
                      <a:endParaRPr lang="ru-RU" sz="9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uk-UA" sz="900" dirty="0" smtClean="0"/>
                        <a:t>Штрипс</a:t>
                      </a:r>
                      <a:endParaRPr lang="uk-UA" sz="900" dirty="0"/>
                    </a:p>
                  </a:txBody>
                  <a:tcPr marL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3 000</a:t>
                      </a:r>
                      <a:endParaRPr lang="ru-RU" sz="9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Северсталь,</a:t>
                      </a:r>
                      <a:r>
                        <a:rPr lang="ru-RU" sz="900" baseline="0" dirty="0" smtClean="0"/>
                        <a:t> ММК, ОМК</a:t>
                      </a:r>
                      <a:endParaRPr lang="ru-RU" sz="9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</a:tr>
              <a:tr h="729081">
                <a:tc>
                  <a:txBody>
                    <a:bodyPr/>
                    <a:lstStyle/>
                    <a:p>
                      <a:r>
                        <a:rPr lang="uk-UA" sz="900" dirty="0" smtClean="0"/>
                        <a:t>АКП</a:t>
                      </a:r>
                      <a:endParaRPr lang="uk-UA" sz="900" dirty="0"/>
                    </a:p>
                  </a:txBody>
                  <a:tcPr marL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</a:t>
                      </a:r>
                    </a:p>
                    <a:p>
                      <a:pPr algn="ctr"/>
                      <a:r>
                        <a:rPr lang="ru-RU" sz="900" dirty="0" smtClean="0"/>
                        <a:t>(покрытие 2,5 млн тонн труб)</a:t>
                      </a:r>
                      <a:endParaRPr lang="ru-RU" sz="9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Метаклэй</a:t>
                      </a:r>
                      <a:endParaRPr lang="ru-RU" sz="9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6180" y="428468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Существующие производственные мощности в сортаменте для ПАО «Газпром», тыс.тн</a:t>
            </a:r>
            <a:endParaRPr lang="ru-RU" sz="1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43104"/>
              </p:ext>
            </p:extLst>
          </p:nvPr>
        </p:nvGraphicFramePr>
        <p:xfrm>
          <a:off x="5137097" y="2003566"/>
          <a:ext cx="5040559" cy="3211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206"/>
                <a:gridCol w="1860206"/>
                <a:gridCol w="1320147"/>
              </a:tblGrid>
              <a:tr h="529706"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Проект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Сортамент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Потребность </a:t>
                      </a:r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проектов ПАО «Газпром» 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 </a:t>
                      </a:r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ТБД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B85"/>
                    </a:solidFill>
                  </a:tcPr>
                </a:tc>
              </a:tr>
              <a:tr h="198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Сила Сибири (1 нитка)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Ø1420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мм, К60, 9,8МПа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2 208,9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Сила Сибири (2 нитка)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Ø1420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мм, К60, 9,8МПа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2 080,0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Южный Поток (восточный коридор)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Ø1420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мм, К60, 9,8МПа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680,2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Бованенково-Ухта (2 нитка)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Ø1420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мм, К65, 11,8МПа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164,0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</a:tr>
              <a:tr h="198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Ухта-Торжок (2 нитка)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Ø1420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мм, К60, 9,8МПа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491,1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</a:tr>
              <a:tr h="298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Капитальный ремонт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Ø1220-1420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мм, К52-К60, до 7,4МПа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2 410,8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</a:tr>
              <a:tr h="198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СЕГ (3 и 4 нитка)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Ø1420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мм, К60, 9,8МПа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1 387,0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</a:tr>
              <a:tr h="198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Починки-Грязовец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Ø1420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мм, К60, 9,8МПа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</a:tr>
              <a:tr h="198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Грязовец-Выборг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Ø1420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мм, К60, 9,8МПа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182,0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</a:tr>
              <a:tr h="298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Северный поток 3 и 4 нитка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Ø1220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мм, К60, 22МПа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2 200,0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000"/>
                      </a:schemeClr>
                    </a:solidFill>
                  </a:tcPr>
                </a:tc>
              </a:tr>
              <a:tr h="383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842,0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(около 2 млн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тн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год)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69219" y="1580896"/>
            <a:ext cx="5400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Потребность проектов ПАО «Газпром» в ТБД, тыс. </a:t>
            </a:r>
            <a:r>
              <a:rPr lang="ru-RU" sz="1000" b="1" dirty="0" err="1" smtClean="0"/>
              <a:t>тн</a:t>
            </a:r>
            <a:endParaRPr lang="ru-RU" sz="1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42644" y="1836044"/>
            <a:ext cx="0" cy="48965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22466" y="6228903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Баланс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045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900" dirty="0"/>
              <a:t>Трубная отрасль РФ и ее вклад в экономику страны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900" dirty="0" smtClean="0"/>
              <a:t>Участие российских трубных компаний в международных проектах</a:t>
            </a:r>
            <a:endParaRPr lang="ru-RU" sz="9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50156" y="1404367"/>
            <a:ext cx="9727500" cy="354576"/>
          </a:xfrm>
        </p:spPr>
        <p:txBody>
          <a:bodyPr/>
          <a:lstStyle/>
          <a:p>
            <a:r>
              <a:rPr lang="ru-RU" sz="2000" dirty="0"/>
              <a:t>Участие российских трубных компаний в международных проектах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04" y="2268277"/>
            <a:ext cx="596258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0156" y="2124447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Российские трубные предприятия сертифицированы по стандартам DNV на проектах: «Северный поток», «Северный поток-2», «Южный поток</a:t>
            </a:r>
            <a:r>
              <a:rPr lang="ru-RU" sz="1200" dirty="0" smtClean="0"/>
              <a:t>» </a:t>
            </a:r>
            <a:endParaRPr lang="ru-RU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Объем </a:t>
            </a:r>
            <a:r>
              <a:rPr lang="ru-RU" sz="1200" dirty="0"/>
              <a:t>поставок российских труб для международных проектов постоянно </a:t>
            </a:r>
            <a:r>
              <a:rPr lang="ru-RU" sz="1200" dirty="0" smtClean="0"/>
              <a:t>растет</a:t>
            </a:r>
          </a:p>
          <a:p>
            <a:pPr algn="just"/>
            <a:endParaRPr lang="ru-RU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Увеличивается процент использования российского сырья в производстве труб для международных проектов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Высокая </a:t>
            </a:r>
            <a:r>
              <a:rPr lang="ru-RU" sz="1200" dirty="0"/>
              <a:t>стабильность качества отечественных труб подтверждается статистическим анализом, проводимым в Ассоциации производителей </a:t>
            </a:r>
            <a:r>
              <a:rPr lang="ru-RU" sz="1200" dirty="0" smtClean="0"/>
              <a:t>труб</a:t>
            </a:r>
            <a:endParaRPr lang="ru-RU" sz="12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33591421"/>
              </p:ext>
            </p:extLst>
          </p:nvPr>
        </p:nvGraphicFramePr>
        <p:xfrm>
          <a:off x="450156" y="5652839"/>
          <a:ext cx="424847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0156" y="5280659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Использование российского </a:t>
            </a:r>
            <a:r>
              <a:rPr lang="ru-RU" sz="1100" b="1" dirty="0" err="1" smtClean="0"/>
              <a:t>штрипса</a:t>
            </a:r>
            <a:r>
              <a:rPr lang="ru-RU" sz="1100" b="1" dirty="0" smtClean="0"/>
              <a:t> в производстве труб для международных проектов</a:t>
            </a:r>
            <a:endParaRPr lang="ru-RU" sz="11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58116" y="2124447"/>
            <a:ext cx="0" cy="46081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69818" y="4772076"/>
            <a:ext cx="445434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%</a:t>
            </a:r>
            <a:endParaRPr lang="ru-RU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900" dirty="0"/>
              <a:t>Трубная отрасль РФ и ее вклад в экономику страны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900" dirty="0" smtClean="0"/>
              <a:t>Новая система сертификации трубной продукции</a:t>
            </a:r>
            <a:endParaRPr lang="ru-RU" sz="9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000" dirty="0"/>
              <a:t>Новая система сертификации трубной продукции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  <a14:imgEffect>
                      <a14:saturation sat="1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36" y="2052439"/>
            <a:ext cx="5400600" cy="483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164" y="2038418"/>
            <a:ext cx="41764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Ассоциация производителей труб с привлечением широкого круга экспертов разработала современную систему </a:t>
            </a:r>
            <a:r>
              <a:rPr lang="ru-RU" sz="1200" dirty="0"/>
              <a:t>сертификации трубной продукции международного уровня (аналогичная DNV, API</a:t>
            </a:r>
            <a:r>
              <a:rPr lang="ru-RU" sz="1200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Система добровольной сертификации адаптирована </a:t>
            </a:r>
            <a:r>
              <a:rPr lang="ru-RU" sz="1200" dirty="0"/>
              <a:t>к российскому законодательству и </a:t>
            </a:r>
            <a:r>
              <a:rPr lang="ru-RU" sz="1200" dirty="0" smtClean="0"/>
              <a:t>включает:</a:t>
            </a:r>
          </a:p>
          <a:p>
            <a:pPr algn="just"/>
            <a:endParaRPr lang="ru-RU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с</a:t>
            </a:r>
            <a:r>
              <a:rPr lang="ru-RU" sz="1200" dirty="0" smtClean="0"/>
              <a:t>истему </a:t>
            </a:r>
            <a:r>
              <a:rPr lang="ru-RU" sz="1200" dirty="0"/>
              <a:t>квалификации </a:t>
            </a:r>
            <a:r>
              <a:rPr lang="ru-RU" sz="1200" dirty="0" smtClean="0"/>
              <a:t>производителей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с</a:t>
            </a:r>
            <a:r>
              <a:rPr lang="ru-RU" sz="1200" dirty="0" smtClean="0"/>
              <a:t>истему  </a:t>
            </a:r>
            <a:r>
              <a:rPr lang="ru-RU" sz="1200" dirty="0"/>
              <a:t>сертификации </a:t>
            </a:r>
            <a:r>
              <a:rPr lang="ru-RU" sz="1200" dirty="0" smtClean="0"/>
              <a:t>продукции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с</a:t>
            </a:r>
            <a:r>
              <a:rPr lang="ru-RU" sz="1200" dirty="0" smtClean="0"/>
              <a:t>истему  </a:t>
            </a:r>
            <a:r>
              <a:rPr lang="ru-RU" sz="1200" dirty="0"/>
              <a:t>инспекционного  </a:t>
            </a:r>
            <a:r>
              <a:rPr lang="ru-RU" sz="1200" dirty="0" smtClean="0"/>
              <a:t>контроля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с</a:t>
            </a:r>
            <a:r>
              <a:rPr lang="ru-RU" sz="1200" dirty="0" smtClean="0"/>
              <a:t>истему непрерывного </a:t>
            </a:r>
            <a:r>
              <a:rPr lang="ru-RU" sz="1200" dirty="0"/>
              <a:t>мониторинга качества производимой трубной продукции.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164" y="4638928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u="sng" dirty="0"/>
              <a:t>Новая система </a:t>
            </a:r>
            <a:r>
              <a:rPr lang="ru-RU" sz="1200" u="sng" dirty="0" smtClean="0"/>
              <a:t>сертификации:</a:t>
            </a:r>
          </a:p>
          <a:p>
            <a:pPr algn="just"/>
            <a:endParaRPr lang="ru-RU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Гарантирует </a:t>
            </a:r>
            <a:r>
              <a:rPr lang="ru-RU" sz="1200" dirty="0"/>
              <a:t>соблюдение законных прав и интересов </a:t>
            </a:r>
            <a:r>
              <a:rPr lang="ru-RU" sz="1200" dirty="0" smtClean="0"/>
              <a:t>сторон</a:t>
            </a:r>
          </a:p>
          <a:p>
            <a:pPr algn="just"/>
            <a:endParaRPr lang="ru-RU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Внедряет </a:t>
            </a:r>
            <a:r>
              <a:rPr lang="ru-RU" sz="1200" dirty="0"/>
              <a:t>механизмы поддержания и совершенствования качества </a:t>
            </a:r>
            <a:r>
              <a:rPr lang="ru-RU" sz="1200" dirty="0" smtClean="0"/>
              <a:t>продукции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Снижает </a:t>
            </a:r>
            <a:r>
              <a:rPr lang="ru-RU" sz="1200" dirty="0"/>
              <a:t>риски и связанные с ними издержки на компенсацию «потери качества»</a:t>
            </a:r>
          </a:p>
        </p:txBody>
      </p:sp>
    </p:spTree>
    <p:extLst>
      <p:ext uri="{BB962C8B-B14F-4D97-AF65-F5344CB8AC3E}">
        <p14:creationId xmlns:p14="http://schemas.microsoft.com/office/powerpoint/2010/main" val="27279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964468" y="4428703"/>
            <a:ext cx="2841807" cy="2528980"/>
          </a:xfrm>
          <a:custGeom>
            <a:avLst/>
            <a:gdLst>
              <a:gd name="connsiteX0" fmla="*/ 0 w 2793251"/>
              <a:gd name="connsiteY0" fmla="*/ 0 h 2520380"/>
              <a:gd name="connsiteX1" fmla="*/ 2793251 w 2793251"/>
              <a:gd name="connsiteY1" fmla="*/ 0 h 2520380"/>
              <a:gd name="connsiteX2" fmla="*/ 2793251 w 2793251"/>
              <a:gd name="connsiteY2" fmla="*/ 2520380 h 2520380"/>
              <a:gd name="connsiteX3" fmla="*/ 0 w 2793251"/>
              <a:gd name="connsiteY3" fmla="*/ 2520380 h 2520380"/>
              <a:gd name="connsiteX4" fmla="*/ 0 w 2793251"/>
              <a:gd name="connsiteY4" fmla="*/ 0 h 2520380"/>
              <a:gd name="connsiteX0" fmla="*/ 0 w 2806503"/>
              <a:gd name="connsiteY0" fmla="*/ 1278835 h 2520380"/>
              <a:gd name="connsiteX1" fmla="*/ 2806503 w 2806503"/>
              <a:gd name="connsiteY1" fmla="*/ 0 h 2520380"/>
              <a:gd name="connsiteX2" fmla="*/ 2806503 w 2806503"/>
              <a:gd name="connsiteY2" fmla="*/ 2520380 h 2520380"/>
              <a:gd name="connsiteX3" fmla="*/ 13252 w 2806503"/>
              <a:gd name="connsiteY3" fmla="*/ 2520380 h 2520380"/>
              <a:gd name="connsiteX4" fmla="*/ 0 w 2806503"/>
              <a:gd name="connsiteY4" fmla="*/ 1278835 h 252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503" h="2520380">
                <a:moveTo>
                  <a:pt x="0" y="1278835"/>
                </a:moveTo>
                <a:lnTo>
                  <a:pt x="2806503" y="0"/>
                </a:lnTo>
                <a:lnTo>
                  <a:pt x="2806503" y="2520380"/>
                </a:lnTo>
                <a:lnTo>
                  <a:pt x="13252" y="2520380"/>
                </a:lnTo>
                <a:lnTo>
                  <a:pt x="0" y="1278835"/>
                </a:lnTo>
                <a:close/>
              </a:path>
            </a:pathLst>
          </a:cu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900" dirty="0" smtClean="0"/>
              <a:t>Трубная отрасль РФ и ее вклад в экономику страны</a:t>
            </a:r>
            <a:endParaRPr lang="ru-RU" sz="9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900" dirty="0" smtClean="0"/>
              <a:t>Отличия систем сертификации трубной продукции в 2005г. и 2016г.</a:t>
            </a:r>
            <a:endParaRPr lang="ru-RU" sz="9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43613" y="1383184"/>
            <a:ext cx="9727500" cy="354576"/>
          </a:xfrm>
        </p:spPr>
        <p:txBody>
          <a:bodyPr/>
          <a:lstStyle/>
          <a:p>
            <a:r>
              <a:rPr lang="ru-RU" sz="2000" dirty="0" smtClean="0"/>
              <a:t>Отличия систем сертификации трубной продукции в 2005г. и 2016г.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98572" y="4428703"/>
            <a:ext cx="3349827" cy="2508284"/>
          </a:xfrm>
          <a:prstGeom prst="rect">
            <a:avLst/>
          </a:prstGeom>
          <a:solidFill>
            <a:srgbClr val="C6D9F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343" y="5688843"/>
            <a:ext cx="3422337" cy="1248144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Зарождение отрасли ТБД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gray">
          <a:xfrm>
            <a:off x="534724" y="1835095"/>
            <a:ext cx="3446388" cy="721221"/>
          </a:xfrm>
          <a:prstGeom prst="rect">
            <a:avLst/>
          </a:prstGeom>
          <a:solidFill>
            <a:srgbClr val="FCAF17"/>
          </a:solidFill>
          <a:ln w="9525" algn="ctr">
            <a:noFill/>
            <a:miter lim="800000"/>
            <a:headEnd/>
            <a:tailEnd/>
          </a:ln>
        </p:spPr>
        <p:txBody>
          <a:bodyPr lIns="90000" tIns="82800" rIns="90000" bIns="46800" anchor="ctr"/>
          <a:lstStyle>
            <a:lvl1pPr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28A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Прежняя</a:t>
            </a:r>
            <a:r>
              <a:rPr kumimoji="0" lang="ru-RU" altLang="ru-RU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система</a:t>
            </a:r>
            <a:endParaRPr kumimoji="0" lang="en-US" alt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6782605" y="1835095"/>
            <a:ext cx="3388508" cy="721221"/>
          </a:xfrm>
          <a:prstGeom prst="rect">
            <a:avLst/>
          </a:prstGeom>
          <a:solidFill>
            <a:srgbClr val="002858"/>
          </a:solidFill>
          <a:ln w="9525" algn="ctr">
            <a:noFill/>
            <a:miter lim="800000"/>
            <a:headEnd/>
            <a:tailEnd/>
          </a:ln>
        </p:spPr>
        <p:txBody>
          <a:bodyPr lIns="90000" tIns="82800" rIns="90000" bIns="46800" anchor="ctr"/>
          <a:lstStyle>
            <a:lvl1pPr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28A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Новая система</a:t>
            </a:r>
            <a:endParaRPr kumimoji="0" lang="en-US" alt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10429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28A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(разделение компетенций)</a:t>
            </a:r>
            <a:endParaRPr kumimoji="0" lang="en-US" alt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gray">
          <a:xfrm>
            <a:off x="551343" y="2568314"/>
            <a:ext cx="3453439" cy="277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/>
          <a:lstStyle>
            <a:lvl1pPr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207963" indent="-206375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96875" indent="-187325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10429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В одной структуре ПАО «Газпром» </a:t>
            </a:r>
            <a:r>
              <a:rPr kumimoji="0" lang="ru-RU" sz="1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(департаменты</a:t>
            </a: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, ВНИИГАЗ)</a:t>
            </a:r>
          </a:p>
          <a:p>
            <a:pPr marL="0" marR="0" lvl="0" indent="0" algn="just" defTabSz="10429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сосредоточены компетенции:</a:t>
            </a:r>
          </a:p>
          <a:p>
            <a:pPr marL="265113" marR="0" lvl="2" indent="-265113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AF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проектирования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65113" marR="0" lvl="2" indent="-265113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AF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разработчика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требований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65113" marR="0" lvl="2" indent="-265113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AF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испытаний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продукции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65113" marR="0" lvl="2" indent="-265113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AF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эксплуатанта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65113" marR="0" lvl="2" indent="-265113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AF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контролера качества трубопроводных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систем</a:t>
            </a:r>
            <a:endParaRPr kumimoji="0" lang="ru-RU" sz="1200" b="0" i="0" u="sng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2" indent="0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endParaRPr kumimoji="0" lang="ru-RU" sz="1200" b="1" i="0" u="sng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2" indent="0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Недостатки </a:t>
            </a: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системы:</a:t>
            </a:r>
          </a:p>
          <a:p>
            <a:pPr marL="171450" marR="0" lvl="2" indent="-171450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CAF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</a:t>
            </a: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тсутствует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опыт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 участия в международных проектах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gray">
          <a:xfrm>
            <a:off x="6839669" y="2556316"/>
            <a:ext cx="3259559" cy="17396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000" tIns="82800" rIns="90000" bIns="46800"/>
          <a:lstStyle>
            <a:lvl1pPr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207963" indent="-206375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96875" indent="-187325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1042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429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2858"/>
                </a:solidFill>
                <a:effectLst/>
                <a:uLnTx/>
                <a:uFillTx/>
                <a:latin typeface="Arial" panose="020B0604020202020204" pitchFamily="34" charset="0"/>
              </a:rPr>
              <a:t>1. Компетенция заказчика – </a:t>
            </a:r>
            <a:r>
              <a:rPr kumimoji="0" lang="ru-RU" sz="1200" b="1" i="0" u="sng" strike="noStrike" kern="0" cap="none" spc="0" normalizeH="0" baseline="0" noProof="0" dirty="0" err="1">
                <a:ln>
                  <a:noFill/>
                </a:ln>
                <a:solidFill>
                  <a:srgbClr val="002858"/>
                </a:solidFill>
                <a:effectLst/>
                <a:uLnTx/>
                <a:uFillTx/>
                <a:latin typeface="Arial" panose="020B0604020202020204" pitchFamily="34" charset="0"/>
              </a:rPr>
              <a:t>эксплуатанта</a:t>
            </a:r>
            <a:endParaRPr kumimoji="0" lang="ru-RU" sz="1200" b="1" i="0" u="sng" strike="noStrike" kern="0" cap="none" spc="0" normalizeH="0" baseline="0" noProof="0" dirty="0">
              <a:ln>
                <a:noFill/>
              </a:ln>
              <a:solidFill>
                <a:srgbClr val="002858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65113" marR="0" lvl="2" indent="-265113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858"/>
                </a:solidFill>
                <a:effectLst/>
                <a:uLnTx/>
                <a:uFillTx/>
                <a:latin typeface="Arial" panose="020B0604020202020204" pitchFamily="34" charset="0"/>
              </a:rPr>
              <a:t>проектирование</a:t>
            </a:r>
          </a:p>
          <a:p>
            <a:pPr marL="265113" marR="0" lvl="2" indent="-265113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858"/>
                </a:solidFill>
                <a:effectLst/>
                <a:uLnTx/>
                <a:uFillTx/>
                <a:latin typeface="Arial" panose="020B0604020202020204" pitchFamily="34" charset="0"/>
              </a:rPr>
              <a:t>разработка технических требований</a:t>
            </a:r>
          </a:p>
          <a:p>
            <a:pPr marL="265113" marR="0" lvl="2" indent="-265113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858"/>
                </a:solidFill>
                <a:effectLst/>
                <a:uLnTx/>
                <a:uFillTx/>
                <a:latin typeface="Arial" panose="020B0604020202020204" pitchFamily="34" charset="0"/>
              </a:rPr>
              <a:t>испытания при разработке технических требований</a:t>
            </a:r>
          </a:p>
          <a:p>
            <a:pPr marL="265113" marR="0" lvl="2" indent="-265113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858"/>
                </a:solidFill>
                <a:effectLst/>
                <a:uLnTx/>
                <a:uFillTx/>
                <a:latin typeface="Arial" panose="020B0604020202020204" pitchFamily="34" charset="0"/>
              </a:rPr>
              <a:t>эксплуатация</a:t>
            </a:r>
          </a:p>
          <a:p>
            <a:pPr marL="0" marR="0" lvl="2" indent="0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8"/>
              </a:buClr>
              <a:buSzTx/>
              <a:buFontTx/>
              <a:buNone/>
              <a:tabLst/>
              <a:defRPr/>
            </a:pPr>
            <a:endParaRPr kumimoji="0" lang="ru-RU" altLang="ru-RU" sz="1200" b="1" i="0" u="none" strike="noStrike" kern="0" cap="none" spc="0" normalizeH="0" baseline="0" noProof="0" dirty="0">
              <a:ln>
                <a:noFill/>
              </a:ln>
              <a:solidFill>
                <a:srgbClr val="002858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2" indent="0" defTabSz="1042988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8"/>
              </a:buClr>
              <a:buSzTx/>
              <a:buFontTx/>
              <a:buNone/>
              <a:tabLst/>
              <a:defRPr/>
            </a:pPr>
            <a:endParaRPr kumimoji="0" lang="ru-RU" altLang="ru-RU" sz="1200" b="1" i="0" u="none" strike="noStrike" kern="0" cap="none" spc="0" normalizeH="0" baseline="0" noProof="0" dirty="0">
              <a:ln>
                <a:noFill/>
              </a:ln>
              <a:solidFill>
                <a:srgbClr val="002858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3131" y="4212679"/>
            <a:ext cx="3206826" cy="175288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8"/>
              </a:buClr>
              <a:buSzTx/>
              <a:buFontTx/>
              <a:buNone/>
              <a:tabLst/>
              <a:defRPr/>
            </a:pPr>
            <a:endParaRPr kumimoji="0" lang="en-US" sz="13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8"/>
              </a:buClr>
              <a:buSzTx/>
              <a:buFontTx/>
              <a:buNone/>
              <a:tabLst/>
              <a:defRPr/>
            </a:pPr>
            <a:endParaRPr kumimoji="0" lang="ru-RU" sz="1200" b="1" i="0" u="sng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8"/>
              </a:buClr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2. Компетенция производителя</a:t>
            </a:r>
          </a:p>
          <a:p>
            <a:pPr marL="265113" marR="0" lvl="2" indent="-265113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развитие технологий и производства</a:t>
            </a:r>
          </a:p>
          <a:p>
            <a:pPr marL="265113" marR="0" lvl="2" indent="-265113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освоение новых видов продукции</a:t>
            </a:r>
          </a:p>
          <a:p>
            <a:pPr marL="265113" marR="0" lvl="2" indent="-265113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обеспечение и контроль качества</a:t>
            </a:r>
          </a:p>
          <a:p>
            <a:pPr marL="265113" marR="0" lvl="2" indent="-265113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испытание продукции (наличие современного испытательного оборудования)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8"/>
              </a:buClr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81171" y="5177014"/>
            <a:ext cx="2675038" cy="2021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65113" marR="0" lvl="2" indent="-265113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сертификация в международных системах (</a:t>
            </a:r>
            <a:r>
              <a:rPr kumimoji="0" lang="en-US" alt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DNV, API, DIN EN</a:t>
            </a:r>
            <a:r>
              <a:rPr kumimoji="0" lang="ru-RU" alt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5113" marR="0" lvl="2" indent="-265113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опыт международных поставок </a:t>
            </a:r>
          </a:p>
          <a:p>
            <a:pPr marL="265113" marR="0" lvl="2" indent="-265113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опыт работы со всеми смежниками, участвующими в цепочке создания качества (сляб</a:t>
            </a:r>
            <a:r>
              <a:rPr kumimoji="0" lang="ru-RU" altLang="ru-RU" sz="11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</a:t>
            </a:r>
            <a:r>
              <a:rPr kumimoji="0" lang="ru-RU" alt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лист - труба </a:t>
            </a:r>
            <a:r>
              <a:rPr kumimoji="0" lang="en-US" alt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ru-RU" alt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покрытие)</a:t>
            </a:r>
          </a:p>
        </p:txBody>
      </p:sp>
      <p:sp>
        <p:nvSpPr>
          <p:cNvPr id="15" name="Прямоугольник 14"/>
          <p:cNvSpPr/>
          <p:nvPr/>
        </p:nvSpPr>
        <p:spPr>
          <a:xfrm rot="20093011">
            <a:off x="3710271" y="4506429"/>
            <a:ext cx="30873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участие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в международных проектах </a:t>
            </a:r>
            <a:endParaRPr kumimoji="0" lang="ru-RU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35132" y="618158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2016г.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0088" y="1843795"/>
            <a:ext cx="3451024" cy="51051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82605" y="1835095"/>
            <a:ext cx="3388508" cy="51138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900" dirty="0"/>
              <a:t>Трубная отрасль РФ и ее вклад в экономику страны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900" dirty="0" smtClean="0"/>
              <a:t>Решения, поддерживающие развитие трубной отрасли</a:t>
            </a:r>
            <a:endParaRPr lang="ru-RU" sz="9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50156" y="1401074"/>
            <a:ext cx="9727500" cy="354576"/>
          </a:xfrm>
        </p:spPr>
        <p:txBody>
          <a:bodyPr/>
          <a:lstStyle/>
          <a:p>
            <a:r>
              <a:rPr lang="ru-RU" sz="2000" dirty="0"/>
              <a:t>Решения, поддерживающие развитие трубной отрасли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454" y="1755650"/>
            <a:ext cx="65527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Ассоциация производителей труб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Площадка для конструктивного диалога потребителя и поставщиков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Определение целей и механики их достижения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dirty="0" smtClean="0"/>
              <a:t>Компетенции специалистов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Высокий профессиональный уровень специалистов, работающих в трубной отрасли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Постоянное повышение квалификации сотрудников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b="1" dirty="0"/>
          </a:p>
          <a:p>
            <a:pPr algn="just"/>
            <a:r>
              <a:rPr lang="ru-RU" sz="1200" b="1" dirty="0" smtClean="0"/>
              <a:t>Балансовый рынок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Благодаря продуманному созданию технологической цепочки на предприятиях черной металлургии, рынок трубной продукции полностью сбалансирован: от производства сырья до нанесения покрытий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algn="just"/>
            <a:r>
              <a:rPr lang="ru-RU" sz="1200" b="1" dirty="0" smtClean="0"/>
              <a:t>Формульное </a:t>
            </a:r>
            <a:r>
              <a:rPr lang="ru-RU" sz="1200" b="1" dirty="0"/>
              <a:t>ценообразование на трубную продукцию (2012г</a:t>
            </a:r>
            <a:r>
              <a:rPr lang="ru-RU" sz="1200" b="1" dirty="0" smtClean="0"/>
              <a:t>.)</a:t>
            </a:r>
            <a:endParaRPr lang="ru-RU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Прозрачный </a:t>
            </a:r>
            <a:r>
              <a:rPr lang="ru-RU" sz="1200" dirty="0"/>
              <a:t>подход к ценообразованию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Сглаживание </a:t>
            </a:r>
            <a:r>
              <a:rPr lang="ru-RU" sz="1200" dirty="0"/>
              <a:t>пиков курсовых колебаний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Сохранение </a:t>
            </a:r>
            <a:r>
              <a:rPr lang="ru-RU" sz="1200" dirty="0"/>
              <a:t>рентабельности на волатильном рынке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dirty="0"/>
              <a:t>Унификация технических </a:t>
            </a:r>
            <a:r>
              <a:rPr lang="ru-RU" sz="1200" b="1" dirty="0" smtClean="0"/>
              <a:t>решений</a:t>
            </a:r>
            <a:endParaRPr lang="ru-RU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Снижение </a:t>
            </a:r>
            <a:r>
              <a:rPr lang="ru-RU" sz="1200" dirty="0"/>
              <a:t>затрат на изготовление труб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Возможность оперативной «переброски</a:t>
            </a:r>
            <a:r>
              <a:rPr lang="ru-RU" sz="1200" dirty="0"/>
              <a:t>» трубной продукции с одного проекта на другой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dirty="0"/>
              <a:t>Разработка и внедрение новой системы сертификации трубной </a:t>
            </a:r>
            <a:r>
              <a:rPr lang="ru-RU" sz="1200" b="1" dirty="0" smtClean="0"/>
              <a:t>продукции</a:t>
            </a:r>
            <a:endParaRPr lang="ru-RU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Поддержание </a:t>
            </a:r>
            <a:r>
              <a:rPr lang="ru-RU" sz="1200" dirty="0"/>
              <a:t>высокого технологического уровня отрасли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Снижение </a:t>
            </a:r>
            <a:r>
              <a:rPr lang="ru-RU" sz="1200" dirty="0"/>
              <a:t>риска экономии за счет ухудшения качества продукции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Снижение </a:t>
            </a:r>
            <a:r>
              <a:rPr lang="ru-RU" sz="1200" dirty="0"/>
              <a:t>металлоемкости проектов, прямая экономия для заказчика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Синхронизация </a:t>
            </a:r>
            <a:r>
              <a:rPr lang="ru-RU" sz="1200" dirty="0"/>
              <a:t>с требованиями международных стандартов качества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colorTemperature colorTemp="55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25" r="34199"/>
          <a:stretch/>
        </p:blipFill>
        <p:spPr bwMode="auto">
          <a:xfrm>
            <a:off x="7002884" y="2087614"/>
            <a:ext cx="3174772" cy="42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4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900" dirty="0"/>
              <a:t>Трубная отрасль РФ и ее вклад в экономику страны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900" dirty="0" smtClean="0"/>
              <a:t>Вклад трубной отрасли в экономику РФ (2000-2015гг.)</a:t>
            </a:r>
            <a:endParaRPr lang="ru-RU" sz="9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50156" y="1404367"/>
            <a:ext cx="9727500" cy="354576"/>
          </a:xfrm>
        </p:spPr>
        <p:txBody>
          <a:bodyPr/>
          <a:lstStyle/>
          <a:p>
            <a:r>
              <a:rPr lang="ru-RU" sz="2000" dirty="0"/>
              <a:t>Вклад трубной отрасли в экономику РФ (2000-2015гг.)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2244" y="1836415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Уникальный опыт взаимодействия частных компаний и крупнейшего потребителя – ПАО «Газпром» - привел к глобальному экономическому эффекту и стал мощным стимулом к развитию смежных отраслей </a:t>
            </a:r>
            <a:r>
              <a:rPr lang="ru-RU" sz="1400" dirty="0" smtClean="0"/>
              <a:t>– металлургии </a:t>
            </a:r>
            <a:r>
              <a:rPr lang="ru-RU" sz="1400" dirty="0"/>
              <a:t>(производство металла, сплавов), нефтехимии (антикоррозионные покрытия), машиностроения и </a:t>
            </a:r>
            <a:r>
              <a:rPr lang="ru-RU" sz="1400" dirty="0" smtClean="0"/>
              <a:t>других</a:t>
            </a:r>
            <a:r>
              <a:rPr lang="ru-RU" sz="1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930" y="2884737"/>
            <a:ext cx="95770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Практически с нуля на основе частных инвестиций создан </a:t>
            </a:r>
            <a:r>
              <a:rPr lang="ru-RU" sz="1400" b="1" dirty="0"/>
              <a:t>мощнейший высокотехнологичный производственный кластер</a:t>
            </a:r>
            <a:r>
              <a:rPr lang="ru-RU" sz="1400" dirty="0"/>
              <a:t>, предприятия которого выпускают продукцию с высокой добавленной </a:t>
            </a:r>
            <a:r>
              <a:rPr lang="ru-RU" sz="1400" dirty="0" smtClean="0"/>
              <a:t>стоимостью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Объем частных инвестиций в модернизацию трубной отрасли – </a:t>
            </a:r>
            <a:r>
              <a:rPr lang="ru-RU" sz="1400" b="1" dirty="0" smtClean="0"/>
              <a:t>более 400 млрд рублей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Основной вклад металлургического производства в ВВП РФ приходится на черную металлургию: </a:t>
            </a:r>
            <a:r>
              <a:rPr lang="ru-RU" sz="1400" b="1" dirty="0" smtClean="0"/>
              <a:t>1,4% </a:t>
            </a:r>
            <a:r>
              <a:rPr lang="ru-RU" sz="1400" b="1" dirty="0"/>
              <a:t>от ВВП в </a:t>
            </a:r>
            <a:r>
              <a:rPr lang="ru-RU" sz="1400" b="1" dirty="0" smtClean="0"/>
              <a:t>2014г</a:t>
            </a:r>
            <a:r>
              <a:rPr lang="ru-RU" sz="1400" dirty="0" smtClean="0"/>
              <a:t>.; 8%</a:t>
            </a:r>
            <a:r>
              <a:rPr lang="ru-RU" sz="1400" b="1" dirty="0" smtClean="0"/>
              <a:t> </a:t>
            </a:r>
            <a:r>
              <a:rPr lang="ru-RU" sz="1400" dirty="0" smtClean="0"/>
              <a:t>в промышленном производстве 2014г.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Налоговые поступления </a:t>
            </a:r>
            <a:r>
              <a:rPr lang="ru-RU" sz="1400" dirty="0" smtClean="0"/>
              <a:t>в 2015г. в </a:t>
            </a:r>
            <a:r>
              <a:rPr lang="ru-RU" sz="1400" dirty="0"/>
              <a:t>российский бюджет составили </a:t>
            </a:r>
            <a:r>
              <a:rPr lang="ru-RU" sz="1400" b="1" dirty="0"/>
              <a:t>более </a:t>
            </a:r>
            <a:r>
              <a:rPr lang="ru-RU" sz="1400" b="1" dirty="0" smtClean="0"/>
              <a:t>44 </a:t>
            </a:r>
            <a:r>
              <a:rPr lang="ru-RU" sz="1400" b="1" dirty="0"/>
              <a:t>млрд </a:t>
            </a:r>
            <a:r>
              <a:rPr lang="ru-RU" sz="1400" b="1" dirty="0" smtClean="0"/>
              <a:t>рублей</a:t>
            </a:r>
          </a:p>
          <a:p>
            <a:pPr algn="just"/>
            <a:endParaRPr lang="ru-RU" sz="1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Отчисления в пенсионный фонд в 2015г. </a:t>
            </a:r>
            <a:r>
              <a:rPr lang="ru-RU" sz="1400" b="1" dirty="0"/>
              <a:t>8,068 </a:t>
            </a:r>
            <a:r>
              <a:rPr lang="ru-RU" sz="1400" b="1" dirty="0" smtClean="0"/>
              <a:t>млрд рублей </a:t>
            </a:r>
          </a:p>
          <a:p>
            <a:pPr algn="just"/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Созданы </a:t>
            </a:r>
            <a:r>
              <a:rPr lang="ru-RU" sz="1400" dirty="0" smtClean="0"/>
              <a:t>тысячи </a:t>
            </a:r>
            <a:r>
              <a:rPr lang="ru-RU" sz="1400" dirty="0"/>
              <a:t>современных рабочих </a:t>
            </a:r>
            <a:r>
              <a:rPr lang="ru-RU" sz="1400" dirty="0" smtClean="0"/>
              <a:t>мест</a:t>
            </a:r>
          </a:p>
          <a:p>
            <a:pPr algn="just"/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На зарплаты сотрудников трубных производств направлено </a:t>
            </a:r>
            <a:r>
              <a:rPr lang="ru-RU" sz="1400" b="1" dirty="0"/>
              <a:t>65 млрд </a:t>
            </a:r>
            <a:r>
              <a:rPr lang="ru-RU" sz="1400" b="1" dirty="0" smtClean="0"/>
              <a:t>рублей</a:t>
            </a:r>
          </a:p>
          <a:p>
            <a:pPr algn="just"/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Уровень заработной платы на металлургических производствах один из самых высоких. Показатель увеличился </a:t>
            </a:r>
            <a:r>
              <a:rPr lang="ru-RU" sz="1400" b="1" dirty="0"/>
              <a:t>почти в 9 раз с </a:t>
            </a:r>
            <a:r>
              <a:rPr lang="ru-RU" sz="1400" b="1" dirty="0" smtClean="0"/>
              <a:t>2000г.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1908423"/>
            <a:ext cx="7016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0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6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">
      <a:dk1>
        <a:sysClr val="windowText" lastClr="000000"/>
      </a:dk1>
      <a:lt1>
        <a:sysClr val="window" lastClr="FFFFFF"/>
      </a:lt1>
      <a:dk2>
        <a:srgbClr val="064B85"/>
      </a:dk2>
      <a:lt2>
        <a:srgbClr val="DADBDC"/>
      </a:lt2>
      <a:accent1>
        <a:srgbClr val="007DC5"/>
      </a:accent1>
      <a:accent2>
        <a:srgbClr val="00AAE7"/>
      </a:accent2>
      <a:accent3>
        <a:srgbClr val="F58220"/>
      </a:accent3>
      <a:accent4>
        <a:srgbClr val="FDB913"/>
      </a:accent4>
      <a:accent5>
        <a:srgbClr val="6D6E71"/>
      </a:accent5>
      <a:accent6>
        <a:srgbClr val="A7A9AC"/>
      </a:accent6>
      <a:hlink>
        <a:srgbClr val="064B85"/>
      </a:hlink>
      <a:folHlink>
        <a:srgbClr val="00AAE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2226</Words>
  <Application>Microsoft Office PowerPoint</Application>
  <PresentationFormat>Произвольный</PresentationFormat>
  <Paragraphs>353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ivaschenko</cp:lastModifiedBy>
  <cp:revision>160</cp:revision>
  <cp:lastPrinted>2016-09-30T12:21:22Z</cp:lastPrinted>
  <dcterms:created xsi:type="dcterms:W3CDTF">2016-06-12T17:53:41Z</dcterms:created>
  <dcterms:modified xsi:type="dcterms:W3CDTF">2016-10-03T08:36:39Z</dcterms:modified>
</cp:coreProperties>
</file>