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5266" r:id="rId2"/>
    <p:sldMasterId id="2147485290" r:id="rId3"/>
    <p:sldMasterId id="2147485302" r:id="rId4"/>
    <p:sldMasterId id="2147485314" r:id="rId5"/>
    <p:sldMasterId id="2147485326" r:id="rId6"/>
  </p:sldMasterIdLst>
  <p:notesMasterIdLst>
    <p:notesMasterId r:id="rId27"/>
  </p:notesMasterIdLst>
  <p:handoutMasterIdLst>
    <p:handoutMasterId r:id="rId28"/>
  </p:handoutMasterIdLst>
  <p:sldIdLst>
    <p:sldId id="376" r:id="rId7"/>
    <p:sldId id="483" r:id="rId8"/>
    <p:sldId id="477" r:id="rId9"/>
    <p:sldId id="445" r:id="rId10"/>
    <p:sldId id="469" r:id="rId11"/>
    <p:sldId id="470" r:id="rId12"/>
    <p:sldId id="459" r:id="rId13"/>
    <p:sldId id="471" r:id="rId14"/>
    <p:sldId id="444" r:id="rId15"/>
    <p:sldId id="482" r:id="rId16"/>
    <p:sldId id="479" r:id="rId17"/>
    <p:sldId id="464" r:id="rId18"/>
    <p:sldId id="463" r:id="rId19"/>
    <p:sldId id="484" r:id="rId20"/>
    <p:sldId id="485" r:id="rId21"/>
    <p:sldId id="486" r:id="rId22"/>
    <p:sldId id="487" r:id="rId23"/>
    <p:sldId id="488" r:id="rId24"/>
    <p:sldId id="489" r:id="rId25"/>
    <p:sldId id="490" r:id="rId26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bg2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bg2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bg2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bg2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bg2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bg2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bg2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bg2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bg2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A9E"/>
    <a:srgbClr val="002060"/>
    <a:srgbClr val="006600"/>
    <a:srgbClr val="92D050"/>
    <a:srgbClr val="00B0F0"/>
    <a:srgbClr val="CFCCC7"/>
    <a:srgbClr val="9E9590"/>
    <a:srgbClr val="9AF62A"/>
    <a:srgbClr val="32EE3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3" autoAdjust="0"/>
    <p:restoredTop sz="99449" autoAdjust="0"/>
  </p:normalViewPr>
  <p:slideViewPr>
    <p:cSldViewPr snapToObjects="1" showGuides="1">
      <p:cViewPr>
        <p:scale>
          <a:sx n="100" d="100"/>
          <a:sy n="100" d="100"/>
        </p:scale>
        <p:origin x="-198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659" cy="49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1"/>
            <a:ext cx="2945659" cy="49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920"/>
            <a:ext cx="2945659" cy="49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920"/>
            <a:ext cx="2945659" cy="49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560B6C26-CC1F-4C17-8AE5-B7B981B27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697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7233" cy="46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3590" y="1"/>
            <a:ext cx="2947232" cy="46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76288"/>
            <a:ext cx="4967287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34150"/>
            <a:ext cx="4988109" cy="442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66675"/>
            <a:ext cx="2947233" cy="46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3590" y="9466675"/>
            <a:ext cx="2947232" cy="46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fld id="{B493E856-6CE4-49D3-92CC-348E35D96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161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>
                <a:solidFill>
                  <a:schemeClr val="bg2"/>
                </a:solidFill>
                <a:latin typeface="Times New Roman" pitchFamily="18" charset="0"/>
              </a:defRPr>
            </a:lvl1pPr>
            <a:lvl2pPr marL="742950" indent="-285750" defTabSz="923925" eaLnBrk="0" hangingPunct="0">
              <a:defRPr sz="1400">
                <a:solidFill>
                  <a:schemeClr val="bg2"/>
                </a:solidFill>
                <a:latin typeface="Times New Roman" pitchFamily="18" charset="0"/>
              </a:defRPr>
            </a:lvl2pPr>
            <a:lvl3pPr marL="1143000" indent="-228600" defTabSz="923925" eaLnBrk="0" hangingPunct="0">
              <a:defRPr sz="1400">
                <a:solidFill>
                  <a:schemeClr val="bg2"/>
                </a:solidFill>
                <a:latin typeface="Times New Roman" pitchFamily="18" charset="0"/>
              </a:defRPr>
            </a:lvl3pPr>
            <a:lvl4pPr marL="1600200" indent="-228600" defTabSz="923925" eaLnBrk="0" hangingPunct="0">
              <a:defRPr sz="1400">
                <a:solidFill>
                  <a:schemeClr val="bg2"/>
                </a:solidFill>
                <a:latin typeface="Times New Roman" pitchFamily="18" charset="0"/>
              </a:defRPr>
            </a:lvl4pPr>
            <a:lvl5pPr marL="2057400" indent="-228600" defTabSz="923925" eaLnBrk="0" hangingPunct="0">
              <a:defRPr sz="1400">
                <a:solidFill>
                  <a:schemeClr val="bg2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12CB6556-B60E-4865-B319-31900F3D8308}" type="slidenum">
              <a:rPr lang="ru-RU" sz="1200" smtClean="0">
                <a:solidFill>
                  <a:prstClr val="black"/>
                </a:solidFill>
              </a:rPr>
              <a:pPr eaLnBrk="1" hangingPunct="1">
                <a:defRPr/>
              </a:pPr>
              <a:t>1</a:t>
            </a:fld>
            <a:endParaRPr lang="ru-RU" sz="1200" dirty="0" smtClean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76288"/>
            <a:ext cx="4967287" cy="372427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71654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76288"/>
            <a:ext cx="496728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3E856-6CE4-49D3-92CC-348E35D96322}" type="slidenum">
              <a:rPr lang="ru-RU" smtClean="0">
                <a:solidFill>
                  <a:srgbClr val="EEECE1"/>
                </a:solidFill>
              </a:rPr>
              <a:pPr>
                <a:defRPr/>
              </a:pPr>
              <a:t>3</a:t>
            </a:fld>
            <a:endParaRPr lang="ru-RU">
              <a:solidFill>
                <a:srgbClr val="EEEC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09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76288"/>
            <a:ext cx="4967287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3E856-6CE4-49D3-92CC-348E35D9632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53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C4B87-AEB5-4551-BB96-D5F6F0856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778048"/>
      </p:ext>
    </p:extLst>
  </p:cSld>
  <p:clrMapOvr>
    <a:masterClrMapping/>
  </p:clrMapOvr>
  <p:transition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6BFF-4ACE-4AE6-9E69-C6D3281B4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605110"/>
      </p:ext>
    </p:extLst>
  </p:cSld>
  <p:clrMapOvr>
    <a:masterClrMapping/>
  </p:clrMapOvr>
  <p:transition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F5569DD-CDD7-4CBF-8DAB-89122041AA94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D185194-B1AB-4371-9D5D-1DECFDDE1F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2840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D9BBE-F879-4AA0-8419-F8C7124FA224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A392B0C-2D0D-4D0C-A3C5-338F3158AA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2706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11B816C-710F-44E4-BF7F-C7027D99EFC0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77F80C-BE99-4172-9BAB-F697FD4C0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8950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C67348A-7A5E-46B8-A0FD-18A3ADCDAAEC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D13232A-ABB0-4D5F-A8E9-76C856D46C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9995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FFF6E49-6726-464D-991F-80392625D2E7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823005B-C3F5-4B7A-B6F1-11FA3BDEF7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4247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E442B22-4E76-41E1-8320-9FAB23C6B555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E64CAF-F845-457E-BACD-FEB64AB269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3693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D08BFDE-4348-4EB2-A8D8-A0EAADA11528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4DFCB0-FDAB-47C1-B0DC-B3A9597043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5385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5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33E608E-3DD0-43BE-BAD0-417D6DD17B11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AE14136-8479-4B81-9B41-713F2D14BA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6069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EE56D1E-7BFD-45FD-84BB-1E9EB8D3C97A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AEB7625-141D-49A2-A408-D10E6FDB0D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947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83711-17E4-4631-8C64-960365696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918683"/>
      </p:ext>
    </p:extLst>
  </p:cSld>
  <p:clrMapOvr>
    <a:masterClrMapping/>
  </p:clrMapOvr>
  <p:transition>
    <p:strips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7F7F163-04D8-49C4-A036-45C85D55054B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3E0B77-AC64-4F46-A767-5D5BC92BF3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727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A486581-9456-444E-AFEC-C9544F20B539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2AE17F-08B0-4070-A4FE-20A59A3D72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699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F5569DD-CDD7-4CBF-8DAB-89122041AA94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D185194-B1AB-4371-9D5D-1DECFDDE1F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8485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D9BBE-F879-4AA0-8419-F8C7124FA224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A392B0C-2D0D-4D0C-A3C5-338F3158AA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5865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11B816C-710F-44E4-BF7F-C7027D99EFC0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77F80C-BE99-4172-9BAB-F697FD4C0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5396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C67348A-7A5E-46B8-A0FD-18A3ADCDAAEC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D13232A-ABB0-4D5F-A8E9-76C856D46C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1523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FFF6E49-6726-464D-991F-80392625D2E7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823005B-C3F5-4B7A-B6F1-11FA3BDEF7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55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E442B22-4E76-41E1-8320-9FAB23C6B555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E64CAF-F845-457E-BACD-FEB64AB269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967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D08BFDE-4348-4EB2-A8D8-A0EAADA11528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4DFCB0-FDAB-47C1-B0DC-B3A9597043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3166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8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33E608E-3DD0-43BE-BAD0-417D6DD17B11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AE14136-8479-4B81-9B41-713F2D14BA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817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9E3E3-003E-4E7D-9B30-0443447B2F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21442"/>
      </p:ext>
    </p:extLst>
  </p:cSld>
  <p:clrMapOvr>
    <a:masterClrMapping/>
  </p:clrMapOvr>
  <p:transition>
    <p:strips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EE56D1E-7BFD-45FD-84BB-1E9EB8D3C97A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AEB7625-141D-49A2-A408-D10E6FDB0D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6536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7F7F163-04D8-49C4-A036-45C85D55054B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3E0B77-AC64-4F46-A767-5D5BC92BF3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939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A486581-9456-444E-AFEC-C9544F20B539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2AE17F-08B0-4070-A4FE-20A59A3D72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8014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F5569DD-CDD7-4CBF-8DAB-89122041AA94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D185194-B1AB-4371-9D5D-1DECFDDE1F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5751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4D9BBE-F879-4AA0-8419-F8C7124FA224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A392B0C-2D0D-4D0C-A3C5-338F3158AA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3395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11B816C-710F-44E4-BF7F-C7027D99EFC0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77F80C-BE99-4172-9BAB-F697FD4C0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23748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C67348A-7A5E-46B8-A0FD-18A3ADCDAAEC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D13232A-ABB0-4D5F-A8E9-76C856D46C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263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FFF6E49-6726-464D-991F-80392625D2E7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823005B-C3F5-4B7A-B6F1-11FA3BDEF7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45400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E442B22-4E76-41E1-8320-9FAB23C6B555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E64CAF-F845-457E-BACD-FEB64AB269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7791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D08BFDE-4348-4EB2-A8D8-A0EAADA11528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94DFCB0-FDAB-47C1-B0DC-B3A9597043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84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5EC07-E723-4EA8-B4C4-D759A19D36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473019"/>
      </p:ext>
    </p:extLst>
  </p:cSld>
  <p:clrMapOvr>
    <a:masterClrMapping/>
  </p:clrMapOvr>
  <p:transition>
    <p:strips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5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33E608E-3DD0-43BE-BAD0-417D6DD17B11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AE14136-8479-4B81-9B41-713F2D14BA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2815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EE56D1E-7BFD-45FD-84BB-1E9EB8D3C97A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AEB7625-141D-49A2-A408-D10E6FDB0D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3177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7F7F163-04D8-49C4-A036-45C85D55054B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3E0B77-AC64-4F46-A767-5D5BC92BF3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3279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A486581-9456-444E-AFEC-C9544F20B539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52AE17F-08B0-4070-A4FE-20A59A3D72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31006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62B5044-FEC0-4B8C-8AA7-711158C77923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ABE5A10-8348-4BB4-B93E-1D10E55A47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4093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CB17B8C-FE59-4F60-A1E4-A163889C2874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B060E87-D70E-43A6-A676-47BCDA76BC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2783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23A4A5F-1C03-4E44-9666-59DCBB93E6C4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9EB1E7D-26B3-4F83-BD6A-AB76DEE7C6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19226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82FDD13-FDA0-4074-AFA3-312EF008DC67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BCCED7E-E045-4078-9EA6-E454A4D156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1466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858BEA-EC4C-420A-9A9B-0196DA45CD3A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553AB31-B00E-4B9E-B5D2-E267EC9BF3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4290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60A30BB-1B06-4962-A62C-2E66ABF8C120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769FB36-DC02-4AC2-B82A-8B42B68853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6186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1CE24-91D3-4775-A595-6F3D375C5E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162297"/>
      </p:ext>
    </p:extLst>
  </p:cSld>
  <p:clrMapOvr>
    <a:masterClrMapping/>
  </p:clrMapOvr>
  <p:transition>
    <p:strips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6450E1B-37EB-4E75-AFC4-8C0F6505FB7F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3C5CA19-0276-424B-82A5-1796B5C17E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3151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5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6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0AB91B-D344-47F3-ABE2-E6E7B5A65CFF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F67FCF3-1F11-4A00-BE87-FAB01326E0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2709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18B9D18-C03F-42C5-8B4C-AC0BCFAAA93E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C8F6BB7-D991-4660-92DC-EDE9936994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3487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DC9C24A-970E-4DFC-ADA5-B19A3A7297D2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33EC24-6D23-4B4A-B5D9-97A5AF98D1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2367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CE138B6-0849-4F21-B01E-24A4A8206A93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07F730B-27AB-481E-AC87-CBFFD6B60E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9208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86E1C22-CF55-46EE-902F-ECEAAA533541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33FD5A0-D542-43BC-A9BC-ACD3932D5D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738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55215AB-4096-4CB6-9101-1737DCB2BF70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22A026-2524-4A56-8F90-4D105DFB1D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579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C636C99-BE07-4209-B7C7-41D9F85654C3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509812B-4700-4DD7-9376-43917D5C7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9464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2DDD28D-F003-4D34-BCBC-AD490E2E7963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E86BBE6-D4EB-4846-9641-98F119B5BE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3280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79F88AA-C244-4D4D-8310-BD7DA5CBCDAA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F9D8FBD-B14D-42C2-A9AC-4F2387D34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C38D7-99EC-4197-B3C4-99C1A262D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391728"/>
      </p:ext>
    </p:extLst>
  </p:cSld>
  <p:clrMapOvr>
    <a:masterClrMapping/>
  </p:clrMapOvr>
  <p:transition>
    <p:strips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1C889CE-80EF-4549-BCC8-4F5EF39AFA1B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3E1A57E-675D-46EC-BFA2-A2718D603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387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3A8DBAE-6B95-48B3-A4EE-A9C3033F6043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430C780-0C6A-4811-961E-DDFC11600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5139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6C2EC80-7C16-4015-858A-72FFB989A710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4447CC8-CD56-464F-AC5D-D9BD942A0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25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E6D82C5-4F65-4018-9628-C06110844C13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3D5C3ED-83D2-4F1B-95AA-9F8302A86A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1332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88A2DEF-C6A8-4937-AA6E-F5C94342E79F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763CB38-7F95-48C8-840C-6450659E2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5411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CB44A40-C069-4B71-82DB-0E8588A72251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6B46248-EE84-4941-B099-E1E2585E1E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89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06095-2D28-41A0-8079-AEEB6C3FBB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08532"/>
      </p:ext>
    </p:extLst>
  </p:cSld>
  <p:clrMapOvr>
    <a:masterClrMapping/>
  </p:clrMapOvr>
  <p:transition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A1B64-3413-486C-992F-E1F264EE1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034950"/>
      </p:ext>
    </p:extLst>
  </p:cSld>
  <p:clrMapOvr>
    <a:masterClrMapping/>
  </p:clrMapOvr>
  <p:transition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75FC2-7B6D-4B76-BF1F-1BB6E020C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472549"/>
      </p:ext>
    </p:extLst>
  </p:cSld>
  <p:clrMapOvr>
    <a:masterClrMapping/>
  </p:clrMapOvr>
  <p:transition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effectLst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>
                <a:effectLst/>
                <a:cs typeface="+mn-cs"/>
              </a:defRPr>
            </a:lvl1pPr>
          </a:lstStyle>
          <a:p>
            <a:pPr>
              <a:defRPr/>
            </a:pPr>
            <a:fld id="{D0FAE4B1-3150-4F51-B744-AA1811491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pic>
        <p:nvPicPr>
          <p:cNvPr id="1031" name="Picture 10" descr="Gazprom_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5" y="260350"/>
            <a:ext cx="12493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024" descr="логотип синий на бл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260352"/>
            <a:ext cx="993775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5245" r:id="rId1"/>
    <p:sldLayoutId id="2147485246" r:id="rId2"/>
    <p:sldLayoutId id="2147485247" r:id="rId3"/>
    <p:sldLayoutId id="2147485248" r:id="rId4"/>
    <p:sldLayoutId id="2147485249" r:id="rId5"/>
    <p:sldLayoutId id="2147485250" r:id="rId6"/>
    <p:sldLayoutId id="2147485251" r:id="rId7"/>
    <p:sldLayoutId id="2147485252" r:id="rId8"/>
    <p:sldLayoutId id="2147485253" r:id="rId9"/>
    <p:sldLayoutId id="2147485254" r:id="rId10"/>
  </p:sldLayoutIdLst>
  <p:transition>
    <p:strips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D83ED2CF-8191-4D26-ADE5-435C0579D7E8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4E70CA9-37FD-4907-9599-1A6DB01741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508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7" r:id="rId1"/>
    <p:sldLayoutId id="2147485268" r:id="rId2"/>
    <p:sldLayoutId id="2147485269" r:id="rId3"/>
    <p:sldLayoutId id="2147485270" r:id="rId4"/>
    <p:sldLayoutId id="2147485271" r:id="rId5"/>
    <p:sldLayoutId id="2147485272" r:id="rId6"/>
    <p:sldLayoutId id="2147485273" r:id="rId7"/>
    <p:sldLayoutId id="2147485274" r:id="rId8"/>
    <p:sldLayoutId id="2147485275" r:id="rId9"/>
    <p:sldLayoutId id="2147485276" r:id="rId10"/>
    <p:sldLayoutId id="21474852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D83ED2CF-8191-4D26-ADE5-435C0579D7E8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4E70CA9-37FD-4907-9599-1A6DB01741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395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D83ED2CF-8191-4D26-ADE5-435C0579D7E8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4E70CA9-37FD-4907-9599-1A6DB01741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987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3" r:id="rId1"/>
    <p:sldLayoutId id="2147485304" r:id="rId2"/>
    <p:sldLayoutId id="2147485305" r:id="rId3"/>
    <p:sldLayoutId id="2147485306" r:id="rId4"/>
    <p:sldLayoutId id="2147485307" r:id="rId5"/>
    <p:sldLayoutId id="2147485308" r:id="rId6"/>
    <p:sldLayoutId id="2147485309" r:id="rId7"/>
    <p:sldLayoutId id="2147485310" r:id="rId8"/>
    <p:sldLayoutId id="2147485311" r:id="rId9"/>
    <p:sldLayoutId id="2147485312" r:id="rId10"/>
    <p:sldLayoutId id="21474853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9925D5E2-8B7F-44FF-BF76-A93F5B282E19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B3D094D-E21F-4EF4-9E97-9827105F98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512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5" r:id="rId1"/>
    <p:sldLayoutId id="2147485316" r:id="rId2"/>
    <p:sldLayoutId id="2147485317" r:id="rId3"/>
    <p:sldLayoutId id="2147485318" r:id="rId4"/>
    <p:sldLayoutId id="2147485319" r:id="rId5"/>
    <p:sldLayoutId id="2147485320" r:id="rId6"/>
    <p:sldLayoutId id="2147485321" r:id="rId7"/>
    <p:sldLayoutId id="2147485322" r:id="rId8"/>
    <p:sldLayoutId id="2147485323" r:id="rId9"/>
    <p:sldLayoutId id="2147485324" r:id="rId10"/>
    <p:sldLayoutId id="21474853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7FDAB7A8-A8B7-4FCB-818A-3B4FDBC360F6}" type="datetimeFigureOut">
              <a:rPr lang="ru-RU"/>
              <a:pPr>
                <a:defRPr/>
              </a:pPr>
              <a:t>03.12.2018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effectLst/>
                <a:latin typeface="Calibri"/>
                <a:cs typeface="Arial" charset="0"/>
              </a:defRPr>
            </a:lvl1pPr>
          </a:lstStyle>
          <a:p>
            <a:pPr>
              <a:defRPr/>
            </a:pPr>
            <a:fld id="{1038C425-A050-488B-B0C4-125FDE2CA9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47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7" r:id="rId1"/>
    <p:sldLayoutId id="2147485328" r:id="rId2"/>
    <p:sldLayoutId id="2147485329" r:id="rId3"/>
    <p:sldLayoutId id="2147485330" r:id="rId4"/>
    <p:sldLayoutId id="2147485331" r:id="rId5"/>
    <p:sldLayoutId id="2147485332" r:id="rId6"/>
    <p:sldLayoutId id="2147485333" r:id="rId7"/>
    <p:sldLayoutId id="2147485334" r:id="rId8"/>
    <p:sldLayoutId id="2147485335" r:id="rId9"/>
    <p:sldLayoutId id="2147485336" r:id="rId10"/>
    <p:sldLayoutId id="21474853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itchFamily="18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microsoft.com/office/2007/relationships/hdphoto" Target="../media/hdphoto5.wdp"/><Relationship Id="rId18" Type="http://schemas.openxmlformats.org/officeDocument/2006/relationships/image" Target="../media/image12.jpeg"/><Relationship Id="rId3" Type="http://schemas.openxmlformats.org/officeDocument/2006/relationships/image" Target="../media/image4.jpe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9.jpe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eg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e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8.jpeg"/><Relationship Id="rId19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jpe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1.wdp"/><Relationship Id="rId3" Type="http://schemas.microsoft.com/office/2007/relationships/hdphoto" Target="../media/hdphoto11.wdp"/><Relationship Id="rId7" Type="http://schemas.microsoft.com/office/2007/relationships/hdphoto" Target="../media/hdphoto28.wdp"/><Relationship Id="rId12" Type="http://schemas.openxmlformats.org/officeDocument/2006/relationships/image" Target="../media/image43.jpeg"/><Relationship Id="rId17" Type="http://schemas.microsoft.com/office/2007/relationships/hdphoto" Target="../media/hdphoto33.wdp"/><Relationship Id="rId2" Type="http://schemas.openxmlformats.org/officeDocument/2006/relationships/image" Target="../media/image17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eg"/><Relationship Id="rId11" Type="http://schemas.microsoft.com/office/2007/relationships/hdphoto" Target="../media/hdphoto30.wdp"/><Relationship Id="rId5" Type="http://schemas.microsoft.com/office/2007/relationships/hdphoto" Target="../media/hdphoto22.wdp"/><Relationship Id="rId15" Type="http://schemas.microsoft.com/office/2007/relationships/hdphoto" Target="../media/hdphoto32.wdp"/><Relationship Id="rId10" Type="http://schemas.openxmlformats.org/officeDocument/2006/relationships/image" Target="../media/image42.jpeg"/><Relationship Id="rId4" Type="http://schemas.openxmlformats.org/officeDocument/2006/relationships/image" Target="../media/image29.png"/><Relationship Id="rId9" Type="http://schemas.microsoft.com/office/2007/relationships/hdphoto" Target="../media/hdphoto29.wdp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microsoft.com/office/2007/relationships/hdphoto" Target="../media/hdphoto37.wdp"/><Relationship Id="rId18" Type="http://schemas.openxmlformats.org/officeDocument/2006/relationships/image" Target="../media/image52.jpeg"/><Relationship Id="rId3" Type="http://schemas.microsoft.com/office/2007/relationships/hdphoto" Target="../media/hdphoto11.wdp"/><Relationship Id="rId21" Type="http://schemas.microsoft.com/office/2007/relationships/hdphoto" Target="../media/hdphoto41.wdp"/><Relationship Id="rId7" Type="http://schemas.microsoft.com/office/2007/relationships/hdphoto" Target="../media/hdphoto34.wdp"/><Relationship Id="rId12" Type="http://schemas.openxmlformats.org/officeDocument/2006/relationships/image" Target="../media/image49.jpeg"/><Relationship Id="rId17" Type="http://schemas.microsoft.com/office/2007/relationships/hdphoto" Target="../media/hdphoto39.wdp"/><Relationship Id="rId2" Type="http://schemas.openxmlformats.org/officeDocument/2006/relationships/image" Target="../media/image17.png"/><Relationship Id="rId16" Type="http://schemas.openxmlformats.org/officeDocument/2006/relationships/image" Target="../media/image51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eg"/><Relationship Id="rId11" Type="http://schemas.microsoft.com/office/2007/relationships/hdphoto" Target="../media/hdphoto36.wdp"/><Relationship Id="rId5" Type="http://schemas.microsoft.com/office/2007/relationships/hdphoto" Target="../media/hdphoto22.wdp"/><Relationship Id="rId15" Type="http://schemas.microsoft.com/office/2007/relationships/hdphoto" Target="../media/hdphoto38.wdp"/><Relationship Id="rId10" Type="http://schemas.openxmlformats.org/officeDocument/2006/relationships/image" Target="../media/image48.jpeg"/><Relationship Id="rId19" Type="http://schemas.microsoft.com/office/2007/relationships/hdphoto" Target="../media/hdphoto40.wdp"/><Relationship Id="rId4" Type="http://schemas.openxmlformats.org/officeDocument/2006/relationships/image" Target="../media/image29.png"/><Relationship Id="rId9" Type="http://schemas.microsoft.com/office/2007/relationships/hdphoto" Target="../media/hdphoto35.wdp"/><Relationship Id="rId1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microsoft.com/office/2007/relationships/hdphoto" Target="../media/hdphoto45.wdp"/><Relationship Id="rId3" Type="http://schemas.microsoft.com/office/2007/relationships/hdphoto" Target="../media/hdphoto11.wdp"/><Relationship Id="rId7" Type="http://schemas.microsoft.com/office/2007/relationships/hdphoto" Target="../media/hdphoto42.wdp"/><Relationship Id="rId12" Type="http://schemas.openxmlformats.org/officeDocument/2006/relationships/image" Target="../media/image5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jpeg"/><Relationship Id="rId11" Type="http://schemas.microsoft.com/office/2007/relationships/hdphoto" Target="../media/hdphoto44.wdp"/><Relationship Id="rId5" Type="http://schemas.microsoft.com/office/2007/relationships/hdphoto" Target="../media/hdphoto22.wdp"/><Relationship Id="rId10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microsoft.com/office/2007/relationships/hdphoto" Target="../media/hdphoto4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4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microsoft.com/office/2007/relationships/hdphoto" Target="../media/hdphoto22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22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47.wdp"/><Relationship Id="rId5" Type="http://schemas.openxmlformats.org/officeDocument/2006/relationships/image" Target="../media/image59.pn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13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61.jpeg"/><Relationship Id="rId12" Type="http://schemas.microsoft.com/office/2007/relationships/hdphoto" Target="../media/hdphoto5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48.wdp"/><Relationship Id="rId11" Type="http://schemas.openxmlformats.org/officeDocument/2006/relationships/image" Target="../media/image63.jpeg"/><Relationship Id="rId5" Type="http://schemas.openxmlformats.org/officeDocument/2006/relationships/image" Target="../media/image60.jpeg"/><Relationship Id="rId10" Type="http://schemas.microsoft.com/office/2007/relationships/hdphoto" Target="../media/hdphoto50.wdp"/><Relationship Id="rId4" Type="http://schemas.microsoft.com/office/2007/relationships/hdphoto" Target="../media/hdphoto12.wdp"/><Relationship Id="rId9" Type="http://schemas.openxmlformats.org/officeDocument/2006/relationships/image" Target="../media/image62.jpeg"/><Relationship Id="rId1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13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65.jpeg"/><Relationship Id="rId12" Type="http://schemas.microsoft.com/office/2007/relationships/hdphoto" Target="../media/hdphoto55.wdp"/><Relationship Id="rId2" Type="http://schemas.openxmlformats.org/officeDocument/2006/relationships/image" Target="../media/image15.jpeg"/><Relationship Id="rId16" Type="http://schemas.microsoft.com/office/2007/relationships/hdphoto" Target="../media/hdphoto56.wdp"/><Relationship Id="rId1" Type="http://schemas.openxmlformats.org/officeDocument/2006/relationships/slideLayout" Target="../slideLayouts/slideLayout17.xml"/><Relationship Id="rId6" Type="http://schemas.microsoft.com/office/2007/relationships/hdphoto" Target="../media/hdphoto52.wdp"/><Relationship Id="rId11" Type="http://schemas.openxmlformats.org/officeDocument/2006/relationships/image" Target="../media/image67.jpeg"/><Relationship Id="rId5" Type="http://schemas.openxmlformats.org/officeDocument/2006/relationships/image" Target="../media/image64.jpeg"/><Relationship Id="rId15" Type="http://schemas.openxmlformats.org/officeDocument/2006/relationships/image" Target="../media/image68.png"/><Relationship Id="rId10" Type="http://schemas.microsoft.com/office/2007/relationships/hdphoto" Target="../media/hdphoto54.wdp"/><Relationship Id="rId4" Type="http://schemas.microsoft.com/office/2007/relationships/hdphoto" Target="../media/hdphoto12.wdp"/><Relationship Id="rId9" Type="http://schemas.openxmlformats.org/officeDocument/2006/relationships/image" Target="../media/image66.jpeg"/><Relationship Id="rId1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6.png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11" Type="http://schemas.openxmlformats.org/officeDocument/2006/relationships/image" Target="../media/image74.jpeg"/><Relationship Id="rId5" Type="http://schemas.microsoft.com/office/2007/relationships/hdphoto" Target="../media/hdphoto57.wdp"/><Relationship Id="rId10" Type="http://schemas.openxmlformats.org/officeDocument/2006/relationships/image" Target="../media/image73.jpeg"/><Relationship Id="rId4" Type="http://schemas.openxmlformats.org/officeDocument/2006/relationships/image" Target="../media/image69.jpeg"/><Relationship Id="rId9" Type="http://schemas.microsoft.com/office/2007/relationships/hdphoto" Target="../media/hdphoto5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Relationship Id="rId5" Type="http://schemas.microsoft.com/office/2007/relationships/hdphoto" Target="../media/hdphoto1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1.xml"/><Relationship Id="rId6" Type="http://schemas.microsoft.com/office/2007/relationships/hdphoto" Target="../media/hdphoto12.wdp"/><Relationship Id="rId5" Type="http://schemas.openxmlformats.org/officeDocument/2006/relationships/image" Target="../media/image18.png"/><Relationship Id="rId4" Type="http://schemas.microsoft.com/office/2007/relationships/hdphoto" Target="../media/hdphoto5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5.wdp"/><Relationship Id="rId3" Type="http://schemas.openxmlformats.org/officeDocument/2006/relationships/image" Target="../media/image15.jpeg"/><Relationship Id="rId7" Type="http://schemas.microsoft.com/office/2007/relationships/hdphoto" Target="../media/hdphoto11.wdp"/><Relationship Id="rId12" Type="http://schemas.openxmlformats.org/officeDocument/2006/relationships/image" Target="../media/image21.png"/><Relationship Id="rId17" Type="http://schemas.microsoft.com/office/2007/relationships/hdphoto" Target="../media/hdphoto1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5" Type="http://schemas.microsoft.com/office/2007/relationships/hdphoto" Target="../media/hdphoto16.wdp"/><Relationship Id="rId10" Type="http://schemas.openxmlformats.org/officeDocument/2006/relationships/image" Target="../media/image20.jpeg"/><Relationship Id="rId4" Type="http://schemas.openxmlformats.org/officeDocument/2006/relationships/image" Target="../media/image18.png"/><Relationship Id="rId9" Type="http://schemas.microsoft.com/office/2007/relationships/hdphoto" Target="../media/hdphoto13.wdp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10" Type="http://schemas.microsoft.com/office/2007/relationships/hdphoto" Target="../media/hdphoto20.wdp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21.wdp"/><Relationship Id="rId7" Type="http://schemas.microsoft.com/office/2007/relationships/hdphoto" Target="../media/hdphoto2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microsoft.com/office/2007/relationships/hdphoto" Target="../media/hdphoto24.wdp"/><Relationship Id="rId5" Type="http://schemas.microsoft.com/office/2007/relationships/hdphoto" Target="../media/hdphoto11.wdp"/><Relationship Id="rId10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microsoft.com/office/2007/relationships/hdphoto" Target="../media/hdphoto2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microsoft.com/office/2007/relationships/hdphoto" Target="../media/hdphoto22.wdp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microsoft.com/office/2007/relationships/hdphoto" Target="../media/hdphoto26.wdp"/><Relationship Id="rId3" Type="http://schemas.openxmlformats.org/officeDocument/2006/relationships/image" Target="../media/image1.jpeg"/><Relationship Id="rId7" Type="http://schemas.microsoft.com/office/2007/relationships/hdphoto" Target="../media/hdphoto22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microsoft.com/office/2007/relationships/hdphoto" Target="../media/hdphoto25.wdp"/><Relationship Id="rId5" Type="http://schemas.microsoft.com/office/2007/relationships/hdphoto" Target="../media/hdphoto11.wdp"/><Relationship Id="rId10" Type="http://schemas.openxmlformats.org/officeDocument/2006/relationships/image" Target="../media/image36.jpeg"/><Relationship Id="rId4" Type="http://schemas.openxmlformats.org/officeDocument/2006/relationships/image" Target="../media/image17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jpeg"/><Relationship Id="rId5" Type="http://schemas.microsoft.com/office/2007/relationships/hdphoto" Target="../media/hdphoto22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2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9.png"/><Relationship Id="rId5" Type="http://schemas.microsoft.com/office/2007/relationships/hdphoto" Target="../media/hdphoto22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46"/>
          <p:cNvSpPr>
            <a:spLocks noChangeArrowheads="1"/>
          </p:cNvSpPr>
          <p:nvPr/>
        </p:nvSpPr>
        <p:spPr bwMode="auto">
          <a:xfrm>
            <a:off x="4195763" y="2952759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rgbClr val="000000"/>
              </a:solidFill>
            </a:endParaRPr>
          </a:p>
        </p:txBody>
      </p:sp>
      <p:sp>
        <p:nvSpPr>
          <p:cNvPr id="14339" name="Rectangle 1048"/>
          <p:cNvSpPr>
            <a:spLocks noChangeArrowheads="1"/>
          </p:cNvSpPr>
          <p:nvPr/>
        </p:nvSpPr>
        <p:spPr bwMode="auto">
          <a:xfrm>
            <a:off x="4148138" y="2981334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rgbClr val="000000"/>
              </a:solidFill>
            </a:endParaRPr>
          </a:p>
        </p:txBody>
      </p:sp>
      <p:sp>
        <p:nvSpPr>
          <p:cNvPr id="14340" name="Rectangle 1050"/>
          <p:cNvSpPr>
            <a:spLocks noChangeArrowheads="1"/>
          </p:cNvSpPr>
          <p:nvPr/>
        </p:nvSpPr>
        <p:spPr bwMode="auto">
          <a:xfrm>
            <a:off x="4286250" y="3143259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dirty="0">
              <a:solidFill>
                <a:srgbClr val="000000"/>
              </a:solidFill>
            </a:endParaRPr>
          </a:p>
        </p:txBody>
      </p:sp>
      <p:pic>
        <p:nvPicPr>
          <p:cNvPr id="14341" name="Picture 1054" descr="Lodka1%20sm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55" descr="Lodka1%20sm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56" descr="Калинин АЭС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57" descr="МКС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58" descr="орден труд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428625"/>
            <a:ext cx="838200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59" descr="орден Ленина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41" y="439738"/>
            <a:ext cx="9175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60" descr="fka_logo"/>
          <p:cNvPicPr>
            <a:picLocks noChangeAspect="1" noChangeArrowheads="1"/>
          </p:cNvPicPr>
          <p:nvPr/>
        </p:nvPicPr>
        <p:blipFill>
          <a:blip r:embed="rId14">
            <a:lum bright="12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7200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61" descr="lenin1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Rectangle 1062"/>
          <p:cNvSpPr>
            <a:spLocks noChangeArrowheads="1"/>
          </p:cNvSpPr>
          <p:nvPr/>
        </p:nvSpPr>
        <p:spPr bwMode="auto">
          <a:xfrm>
            <a:off x="2700338" y="90488"/>
            <a:ext cx="5472112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sz="1200" b="1" i="1" dirty="0" smtClean="0">
                <a:solidFill>
                  <a:srgbClr val="1540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АКЦИОНЕРНОЕ </a:t>
            </a:r>
            <a:r>
              <a:rPr lang="ru-RU" sz="1200" b="1" i="1" dirty="0">
                <a:solidFill>
                  <a:srgbClr val="1540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ОБЩЕСТВО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ru-RU" sz="1200" b="1" dirty="0">
                <a:solidFill>
                  <a:srgbClr val="1540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«НАУЧНО-ПРОИЗВОДСТВЕННАЯ КОРПОРАЦИЯ 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ru-RU" sz="1200" b="1" dirty="0">
                <a:solidFill>
                  <a:srgbClr val="1540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«КОСМИЧЕСКИЕ СИСТЕМЫ МОНИТОРИНГА, 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ru-RU" sz="1200" b="1" dirty="0">
                <a:solidFill>
                  <a:srgbClr val="1540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ИНФОРМАЦИОННО-УПРАВЛЯЮЩИЕ И ЭЛЕКТРОМЕХАНИЧЕСКИЕ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ru-RU" sz="1200" b="1" dirty="0">
                <a:solidFill>
                  <a:srgbClr val="1540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КОМПЛЕКСЫ» имени А.Г. ИОСИФЬЯНА»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ru-RU" sz="1200" b="1" dirty="0">
                <a:solidFill>
                  <a:srgbClr val="1540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ru-RU" sz="1200" b="1" dirty="0" smtClean="0">
                <a:solidFill>
                  <a:srgbClr val="1540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(АО </a:t>
            </a:r>
            <a:r>
              <a:rPr lang="ru-RU" sz="1200" b="1" dirty="0">
                <a:solidFill>
                  <a:srgbClr val="1540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«Корпорация «ВНИИЭМ»)</a:t>
            </a:r>
          </a:p>
        </p:txBody>
      </p:sp>
      <p:pic>
        <p:nvPicPr>
          <p:cNvPr id="14350" name="Picture 1063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065" descr="КС с сухими компрессорами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8" y="427038"/>
            <a:ext cx="904875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637766"/>
      </p:ext>
    </p:extLst>
  </p:cSld>
  <p:clrMapOvr>
    <a:masterClrMapping/>
  </p:clrMapOvr>
  <p:transition spd="med" advClick="0" advTm="10000"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98329" y="156869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2" descr="fka_log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057" y="201319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61844" y="165233"/>
            <a:ext cx="7136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 ЭЛЕКТРОДВИГАТЕЛЕЙ и ГЕНЕРАТОРОВ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 «КОРПОРАЦИЯ «ВНИИЭМ»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327" y="6237312"/>
            <a:ext cx="8633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prstClr val="black"/>
                </a:solidFill>
              </a:rPr>
              <a:t>       </a:t>
            </a:r>
            <a:endParaRPr lang="ru-RU" sz="1600" dirty="0">
              <a:solidFill>
                <a:srgbClr val="FF8600"/>
              </a:solidFill>
            </a:endParaRPr>
          </a:p>
        </p:txBody>
      </p:sp>
      <p:pic>
        <p:nvPicPr>
          <p:cNvPr id="11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74" b="13193"/>
          <a:stretch>
            <a:fillRect/>
          </a:stretch>
        </p:blipFill>
        <p:spPr bwMode="auto">
          <a:xfrm>
            <a:off x="251413" y="4115099"/>
            <a:ext cx="2501386" cy="24607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Рисунок3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saturation sat="10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21" y="4116170"/>
            <a:ext cx="1570835" cy="24596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43" y="1163939"/>
            <a:ext cx="4069217" cy="27148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0000"/>
                    </a14:imgEffect>
                    <a14:imgEffect>
                      <a14:saturation sat="10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53" y="4115099"/>
            <a:ext cx="1844151" cy="24596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76" descr="Рисунок2"/>
          <p:cNvPicPr>
            <a:picLocks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5000"/>
                    </a14:imgEffect>
                    <a14:imgEffect>
                      <a14:saturation sat="10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01" y="1163939"/>
            <a:ext cx="2379741" cy="27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5000"/>
                    </a14:imgEffect>
                    <a14:imgEffect>
                      <a14:saturation sat="10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6" t="4121" r="3412" b="13965"/>
          <a:stretch/>
        </p:blipFill>
        <p:spPr>
          <a:xfrm>
            <a:off x="6870046" y="4115099"/>
            <a:ext cx="2006163" cy="247348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9363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98329" y="156869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2" descr="fka_log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057" y="201319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61844" y="-19433"/>
            <a:ext cx="7136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 РЕГУЛИРУЕМЫХ ГЕРМЕТИЧНЫХ ЭЛЕКТРОНАСОСОВ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 «КОРПОРАЦИЯ «ВНИИЭМ»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327" y="6237312"/>
            <a:ext cx="8633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solidFill>
                  <a:prstClr val="black"/>
                </a:solidFill>
              </a:rPr>
              <a:t>       </a:t>
            </a:r>
            <a:endParaRPr lang="ru-RU" sz="1600" dirty="0">
              <a:solidFill>
                <a:srgbClr val="FF86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9329" y="1180894"/>
            <a:ext cx="8606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АО «Корпорация «ВНИИЭМ» создан ряд регулируемых электронасосов, оснащённых электродвигателями с преобразователями частоты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9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97" t="25880" b="20570"/>
          <a:stretch>
            <a:fillRect/>
          </a:stretch>
        </p:blipFill>
        <p:spPr bwMode="auto">
          <a:xfrm>
            <a:off x="4362060" y="3921436"/>
            <a:ext cx="3517980" cy="26651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6" descr="IMG-20170217-WA0005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0000"/>
                    </a14:imgEffect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8" r="27800" b="8304"/>
          <a:stretch>
            <a:fillRect/>
          </a:stretch>
        </p:blipFill>
        <p:spPr bwMode="auto">
          <a:xfrm>
            <a:off x="7953413" y="3921436"/>
            <a:ext cx="922788" cy="26651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5" r="17468"/>
          <a:stretch>
            <a:fillRect/>
          </a:stretch>
        </p:blipFill>
        <p:spPr bwMode="auto">
          <a:xfrm>
            <a:off x="269325" y="3932744"/>
            <a:ext cx="2553827" cy="26431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5000"/>
                    </a14:imgEffect>
                    <a14:imgEffect>
                      <a14:saturation sat="11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68" r="7291"/>
          <a:stretch>
            <a:fillRect/>
          </a:stretch>
        </p:blipFill>
        <p:spPr bwMode="auto">
          <a:xfrm>
            <a:off x="2884183" y="3921436"/>
            <a:ext cx="1413993" cy="26651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Питательный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0000"/>
                    </a14:imgEffect>
                    <a14:imgEffect>
                      <a14:brightnessContrast bright="25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24" y="2024845"/>
            <a:ext cx="1729475" cy="162465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</p:spPr>
      </p:pic>
      <p:pic>
        <p:nvPicPr>
          <p:cNvPr id="17" name="Рисунок 16" descr="Собственные нужды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"/>
                    </a14:imgEffect>
                    <a14:imgEffect>
                      <a14:saturation sat="115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 l="41103"/>
          <a:stretch>
            <a:fillRect/>
          </a:stretch>
        </p:blipFill>
        <p:spPr>
          <a:xfrm>
            <a:off x="2072936" y="2024844"/>
            <a:ext cx="1943721" cy="1624661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</p:spPr>
      </p:pic>
      <p:pic>
        <p:nvPicPr>
          <p:cNvPr id="18" name="Picture 3" descr="D:\ДОКУМЕНТЫ СЛАВА\Документы Слава\Статьи\Статьи о ВНИИЭМ\готовые фотографии\ДСГ55-3000_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14331" y="2023706"/>
            <a:ext cx="2520590" cy="16257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</p:spPr>
      </p:pic>
      <p:pic>
        <p:nvPicPr>
          <p:cNvPr id="19" name="Рисунок 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10000"/>
                    </a14:imgEffect>
                    <a14:imgEffect>
                      <a14:brightnessContrast bright="2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675" y="2024845"/>
            <a:ext cx="2166531" cy="16246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5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18619" y="212795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2" descr="fka_log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3274" y="257245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6060" y="36494"/>
            <a:ext cx="7142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ЭЛЕКТРОПРИВОД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АМП для КОМПРЕССОРОВ РАЗЛИЧНОГО НАЗНАЧЕНИЯ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5" y="4479549"/>
            <a:ext cx="2232248" cy="225703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780" y="4481187"/>
            <a:ext cx="2007776" cy="2255394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989" y="1340768"/>
            <a:ext cx="6523572" cy="283098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G:\MUSON\S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46" y="4479550"/>
            <a:ext cx="3423091" cy="22570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18619" y="212795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2" descr="fka_log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3274" y="257245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8261" y="405824"/>
            <a:ext cx="7142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СВОБОДНАЯ ТУРБИНА с АМП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529" y="1060520"/>
            <a:ext cx="6207805" cy="5506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/>
        </p:spPr>
      </p:pic>
    </p:spTree>
    <p:extLst>
      <p:ext uri="{BB962C8B-B14F-4D97-AF65-F5344CB8AC3E}">
        <p14:creationId xmlns:p14="http://schemas.microsoft.com/office/powerpoint/2010/main" val="201987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18619" y="212795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2" descr="fka_log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3274" y="257245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6061" y="36492"/>
            <a:ext cx="71557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ТЕХНОЛОГИИ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 «КОРПОРАЦИЯ «ВНИИЭМ»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ПАО «ГАЗПРОМ»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7330" y="1592796"/>
            <a:ext cx="86332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0" indent="-361950" algn="ctr">
              <a:buFont typeface="Wingdings" pitchFamily="2" charset="2"/>
              <a:buChar char="q"/>
            </a:pPr>
            <a:r>
              <a:rPr lang="ru-RU" alt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НОВЫЕ КОМПЛЕКТЫ АМП ДЛЯ ЛИНЕЙНЫХ И ДОЖИМНЫХ    КОМПРЕССОРОВ</a:t>
            </a:r>
          </a:p>
          <a:p>
            <a:pPr lvl="0" algn="ctr"/>
            <a:endParaRPr lang="ru-RU" alt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61950" lvl="0" indent="-361950" algn="ctr">
              <a:buFont typeface="Wingdings" pitchFamily="2" charset="2"/>
              <a:buChar char="q"/>
            </a:pPr>
            <a:r>
              <a:rPr lang="ru-RU" alt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АМП ДЛЯ ТДА</a:t>
            </a:r>
          </a:p>
          <a:p>
            <a:pPr lvl="0" algn="ctr"/>
            <a:endParaRPr lang="ru-RU" alt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61950" lvl="0" indent="-361950" algn="ctr">
              <a:buFont typeface="Wingdings" pitchFamily="2" charset="2"/>
              <a:buChar char="q"/>
            </a:pPr>
            <a:r>
              <a:rPr lang="ru-RU" alt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РЯД ЭЛЕКТРИЧЕСКИХ МАШИН С АМП</a:t>
            </a:r>
          </a:p>
          <a:p>
            <a:pPr lvl="0" algn="ctr"/>
            <a:endParaRPr lang="ru-RU" alt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61950" lvl="0" indent="-361950" algn="ctr">
              <a:buFont typeface="Wingdings" pitchFamily="2" charset="2"/>
              <a:buChar char="q"/>
            </a:pPr>
            <a:r>
              <a:rPr lang="ru-RU" alt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АМП И </a:t>
            </a: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ЭЛЕКТРОПРИВОДЫ</a:t>
            </a:r>
            <a:r>
              <a:rPr lang="ru-RU" alt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ДЛЯ КОМПРЕССОРОВ РАЗЛИЧНОГО НАЗНАЧЕНИЯ И ПРИМЕНЕНИЯ</a:t>
            </a:r>
          </a:p>
          <a:p>
            <a:pPr lvl="0" algn="ctr"/>
            <a:endParaRPr lang="ru-RU" alt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361950" lvl="0" indent="-361950" algn="ctr">
              <a:buFont typeface="Wingdings" pitchFamily="2" charset="2"/>
              <a:buChar char="q"/>
            </a:pPr>
            <a:r>
              <a:rPr lang="ru-RU" alt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АМП ДЛЯ ГАЗОВЫХ ТУРБИН</a:t>
            </a:r>
          </a:p>
          <a:p>
            <a:pPr lvl="0" algn="ctr"/>
            <a:endParaRPr lang="ru-RU" altLang="ru-RU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lvl="0">
              <a:buFont typeface="Wingdings" pitchFamily="2" charset="2"/>
              <a:buChar char="q"/>
            </a:pPr>
            <a:endParaRPr lang="ru-RU" alt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5000"/>
            <a:extLst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6063" y="1092040"/>
            <a:ext cx="86124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На сегодняшний день на </a:t>
            </a:r>
            <a:r>
              <a:rPr lang="ru-RU" sz="1500" b="1" i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12-ти газотранспортных </a:t>
            </a:r>
            <a:r>
              <a:rPr lang="ru-RU" sz="1500" b="1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и </a:t>
            </a:r>
            <a:r>
              <a:rPr lang="ru-RU" sz="1500" b="1" i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газодобывающих </a:t>
            </a:r>
            <a:r>
              <a:rPr lang="ru-RU" sz="1500" b="1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предприятиях </a:t>
            </a:r>
            <a:r>
              <a:rPr lang="ru-RU" sz="1500" b="1" i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ПАО </a:t>
            </a:r>
            <a:r>
              <a:rPr lang="ru-RU" sz="1500" b="1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«Газпром» </a:t>
            </a:r>
            <a:r>
              <a:rPr lang="ru-RU" sz="1500" b="1" i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находятся </a:t>
            </a:r>
            <a:r>
              <a:rPr lang="ru-RU" sz="1500" b="1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в эксплуатации </a:t>
            </a:r>
            <a:r>
              <a:rPr lang="ru-RU" sz="1500" b="1" i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221 газоперекачивающий агрегат </a:t>
            </a:r>
            <a:r>
              <a:rPr lang="ru-RU" sz="1500" b="1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мощностью от </a:t>
            </a:r>
            <a:r>
              <a:rPr lang="ru-RU" sz="1500" b="1" i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12 </a:t>
            </a:r>
            <a:r>
              <a:rPr lang="ru-RU" sz="1500" b="1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МВт до 25 МВт с </a:t>
            </a:r>
            <a:r>
              <a:rPr lang="ru-RU" sz="1500" b="1" i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центробежными компрессорами</a:t>
            </a:r>
            <a:r>
              <a:rPr lang="ru-RU" sz="1500" b="1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, оснащенными </a:t>
            </a:r>
            <a:r>
              <a:rPr lang="ru-RU" sz="1500" b="1" i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активными магнитными подшипникам (АМП) </a:t>
            </a:r>
            <a:r>
              <a:rPr lang="ru-RU" sz="1500" b="1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производства </a:t>
            </a:r>
            <a:r>
              <a:rPr lang="ru-RU" sz="1500" b="1" i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АО </a:t>
            </a:r>
            <a:r>
              <a:rPr lang="ru-RU" sz="1500" b="1" i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«Корпорация «ВНИИЭМ</a:t>
            </a:r>
            <a:r>
              <a:rPr lang="ru-RU" sz="1500" b="1" i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4277" name="Picture 2" descr="fka_logo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51450" y="-15965"/>
            <a:ext cx="7121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АМП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 «КОРПОРАЦИЯ «ВНИИЭМ»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ГАЗОВОЙ ПРОМЫШЛЕННОСТИ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6070" y="6029175"/>
            <a:ext cx="8612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Общее количество изготовленных комплектов магнитного </a:t>
            </a:r>
            <a:r>
              <a:rPr lang="ru-RU" sz="18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подвеса (КМП) </a:t>
            </a:r>
            <a:r>
              <a:rPr lang="ru-RU" sz="18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для нужд ПАО «Газпром» – </a:t>
            </a:r>
            <a:r>
              <a:rPr lang="ru-RU" sz="18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307 единиц</a:t>
            </a:r>
          </a:p>
        </p:txBody>
      </p:sp>
      <p:pic>
        <p:nvPicPr>
          <p:cNvPr id="1027" name="Picture 3" descr="G:\ДОКЛАДЫ и ПРЕЗЕНТАЦИИ\2015-10-20 - Для встречи с ПАО Криогенмаш\Материалы\Центробежный компрессор - 1 - копия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92" y="2173628"/>
            <a:ext cx="6426597" cy="383264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38100" dist="508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6065" y="2111328"/>
            <a:ext cx="86124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9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93983" y="161668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355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5000"/>
            <a:extLst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6063" y="1268770"/>
            <a:ext cx="86233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2925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54277" name="Picture 2" descr="fka_logo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58853" y="168700"/>
            <a:ext cx="7155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ЦБК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АМП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«КОРПОРАЦИЯ «ВНИИЭМ»</a:t>
            </a:r>
          </a:p>
        </p:txBody>
      </p:sp>
      <p:pic>
        <p:nvPicPr>
          <p:cNvPr id="8" name="Picture 31" descr="IMG_02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4616115"/>
            <a:ext cx="2088232" cy="1566706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:\102CANON c 29.03.2013 по 26.04.2014 (частично дубль)\IMG_745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16584" y="4616124"/>
            <a:ext cx="2096964" cy="1573157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5" descr="IMG_160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14" y="4616115"/>
            <a:ext cx="2092565" cy="1566706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IMG_007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70000"/>
                    </a14:imgEffect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606" y="4616114"/>
            <a:ext cx="2094609" cy="1573158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416584" y="6236305"/>
            <a:ext cx="209696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Центробежный компрессор </a:t>
            </a:r>
          </a:p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НЦ25ДКС-01«Урал» </a:t>
            </a:r>
          </a:p>
          <a:p>
            <a:pPr algn="ctr"/>
            <a:r>
              <a:rPr lang="ru-RU" altLang="ru-RU" sz="1050" b="1" dirty="0">
                <a:solidFill>
                  <a:srgbClr val="002060"/>
                </a:solidFill>
              </a:rPr>
              <a:t>П</a:t>
            </a:r>
            <a:r>
              <a:rPr lang="ru-RU" altLang="ru-RU" sz="1050" b="1" dirty="0" smtClean="0">
                <a:solidFill>
                  <a:srgbClr val="002060"/>
                </a:solidFill>
              </a:rPr>
              <a:t>АО НПО «Искра»</a:t>
            </a:r>
            <a:endParaRPr lang="ru-RU" altLang="ru-RU" sz="1050" b="1" dirty="0">
              <a:solidFill>
                <a:srgbClr val="002060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470554" y="6236305"/>
            <a:ext cx="237248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Центробежный компрессор </a:t>
            </a:r>
          </a:p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Н-498-31-1ЛСМ </a:t>
            </a:r>
          </a:p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АО «Компрессорный комплекс»</a:t>
            </a:r>
            <a:endParaRPr lang="ru-RU" altLang="ru-RU" sz="1050" b="1" dirty="0">
              <a:solidFill>
                <a:srgbClr val="002060"/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6781611" y="6236305"/>
            <a:ext cx="211781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Центробежный компрессор </a:t>
            </a:r>
          </a:p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НЦ16-76/1,44 </a:t>
            </a:r>
          </a:p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ОАО «</a:t>
            </a:r>
            <a:r>
              <a:rPr lang="ru-RU" altLang="ru-RU" sz="1050" b="1" dirty="0" err="1" smtClean="0">
                <a:solidFill>
                  <a:srgbClr val="002060"/>
                </a:solidFill>
              </a:rPr>
              <a:t>Казанькомпрессормаш</a:t>
            </a:r>
            <a:r>
              <a:rPr lang="ru-RU" altLang="ru-RU" sz="1050" b="1" dirty="0" smtClean="0">
                <a:solidFill>
                  <a:srgbClr val="002060"/>
                </a:solidFill>
              </a:rPr>
              <a:t>»</a:t>
            </a:r>
            <a:endParaRPr lang="ru-RU" altLang="ru-RU" sz="1050" b="1" dirty="0">
              <a:solidFill>
                <a:srgbClr val="002060"/>
              </a:solidFill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83525" y="6236305"/>
            <a:ext cx="2213311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Центробежный компрессор </a:t>
            </a:r>
          </a:p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321ГЦ2-560/53-76М</a:t>
            </a:r>
          </a:p>
          <a:p>
            <a:pPr algn="ctr"/>
            <a:r>
              <a:rPr lang="ru-RU" altLang="ru-RU" sz="1050" b="1" dirty="0" smtClean="0">
                <a:solidFill>
                  <a:srgbClr val="002060"/>
                </a:solidFill>
              </a:rPr>
              <a:t>ПАО «СНПО им. М.В. Фрунзе»</a:t>
            </a:r>
            <a:endParaRPr lang="ru-RU" altLang="ru-RU" sz="105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806728"/>
              </p:ext>
            </p:extLst>
          </p:nvPr>
        </p:nvGraphicFramePr>
        <p:xfrm>
          <a:off x="244583" y="1268760"/>
          <a:ext cx="8654834" cy="317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9645"/>
                <a:gridCol w="2275189"/>
              </a:tblGrid>
              <a:tr h="1497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ЦБК ПАО «Сумское НПО им. М.В. Фрунзе», г. Сумы, Украина 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CC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 </a:t>
                      </a:r>
                      <a:r>
                        <a:rPr lang="ru-RU" sz="13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 КМЧ для СПЧ)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CC7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ЦБК ПАО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«НПО «Искра», г. Пермь, Россия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AA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76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</a:t>
                      </a:r>
                      <a:r>
                        <a:rPr lang="ru-RU" sz="13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 КМЧ для СПЧ)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AA0">
                        <a:alpha val="50000"/>
                      </a:srgbClr>
                    </a:solidFill>
                  </a:tcPr>
                </a:tc>
              </a:tr>
              <a:tr h="1234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ЦБК АО «Компрессорный комплекс», г. С.-Петербург, Россия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CC7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(в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3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12 КМЧ для СПЧ)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CC7">
                        <a:alpha val="49804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itchFamily="18" charset="0"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ЦБК ОАО «</a:t>
                      </a:r>
                      <a:r>
                        <a:rPr kumimoji="0" lang="ru-RU" altLang="ru-RU" sz="13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Казанькомпрессормаш</a:t>
                      </a: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г. Казань, Россия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AA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AA0">
                        <a:alpha val="50000"/>
                      </a:srgbClr>
                    </a:solidFill>
                  </a:tcPr>
                </a:tc>
              </a:tr>
              <a:tr h="1308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ЦБК Компании</a:t>
                      </a:r>
                      <a:r>
                        <a:rPr kumimoji="0" lang="en-US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«Mitsubishi Heavy Industries Ltd</a:t>
                      </a: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en-US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</a:t>
                      </a:r>
                      <a:r>
                        <a:rPr kumimoji="0" lang="en-US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Хиросима</a:t>
                      </a:r>
                      <a:r>
                        <a:rPr kumimoji="0" lang="en-US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Япония (механика)</a:t>
                      </a:r>
                      <a:endParaRPr kumimoji="0" lang="ru-RU" alt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CC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CC7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ЦБК Компании «</a:t>
                      </a:r>
                      <a:r>
                        <a:rPr kumimoji="0" lang="en-US" altLang="ru-RU" sz="13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Nuovo</a:t>
                      </a: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kumimoji="0" lang="en-US" altLang="ru-RU" sz="13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Pignone</a:t>
                      </a:r>
                      <a:r>
                        <a:rPr kumimoji="0" lang="ru-RU" alt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г. Флоренция, Италия</a:t>
                      </a:r>
                      <a:endParaRPr kumimoji="0" lang="ru-RU" alt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AA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AA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Задел систем АМП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CC7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CCC7">
                        <a:alpha val="50000"/>
                      </a:srgbClr>
                    </a:solidFill>
                  </a:tcPr>
                </a:tc>
              </a:tr>
              <a:tr h="120518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AA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AA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14251" y="160336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408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5000"/>
            <a:extLst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6062" y="1331228"/>
            <a:ext cx="86311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300" b="1" i="1" dirty="0" smtClean="0">
                <a:solidFill>
                  <a:prstClr val="black"/>
                </a:solidFill>
              </a:rPr>
              <a:t>АО «Корпорация «ВНИИЭМ</a:t>
            </a:r>
            <a:r>
              <a:rPr lang="ru-RU" altLang="ru-RU" sz="1300" b="1" i="1" dirty="0">
                <a:solidFill>
                  <a:prstClr val="black"/>
                </a:solidFill>
              </a:rPr>
              <a:t>» </a:t>
            </a:r>
            <a:r>
              <a:rPr lang="ru-RU" altLang="ru-RU" sz="1300" b="1" i="1" dirty="0" smtClean="0">
                <a:solidFill>
                  <a:prstClr val="black"/>
                </a:solidFill>
              </a:rPr>
              <a:t>обладает </a:t>
            </a:r>
            <a:r>
              <a:rPr lang="ru-RU" altLang="ru-RU" sz="1300" b="1" i="1" dirty="0">
                <a:solidFill>
                  <a:prstClr val="black"/>
                </a:solidFill>
              </a:rPr>
              <a:t>научно-техническим потенциалом и всем необходимым современным оборудованием и технологиями, обеспечивающими </a:t>
            </a:r>
            <a:r>
              <a:rPr lang="ru-RU" altLang="ru-RU" sz="1300" b="1" i="1" dirty="0" smtClean="0">
                <a:solidFill>
                  <a:prstClr val="black"/>
                </a:solidFill>
              </a:rPr>
              <a:t>полный </a:t>
            </a:r>
            <a:r>
              <a:rPr lang="ru-RU" altLang="ru-RU" sz="1300" b="1" i="1" dirty="0">
                <a:solidFill>
                  <a:prstClr val="black"/>
                </a:solidFill>
              </a:rPr>
              <a:t>цикл </a:t>
            </a:r>
            <a:r>
              <a:rPr lang="ru-RU" altLang="ru-RU" sz="1300" b="1" i="1" dirty="0" smtClean="0">
                <a:solidFill>
                  <a:prstClr val="black"/>
                </a:solidFill>
              </a:rPr>
              <a:t>изготовления АМП </a:t>
            </a:r>
            <a:r>
              <a:rPr lang="ru-RU" altLang="ru-RU" sz="1300" b="1" i="1" dirty="0">
                <a:solidFill>
                  <a:prstClr val="black"/>
                </a:solidFill>
              </a:rPr>
              <a:t>– от разработки до поставки готовой продукции Заказчикам</a:t>
            </a:r>
            <a:r>
              <a:rPr lang="ru-RU" altLang="ru-RU" sz="1300" b="1" i="1" dirty="0" smtClean="0">
                <a:solidFill>
                  <a:prstClr val="black"/>
                </a:solidFill>
              </a:rPr>
              <a:t>.</a:t>
            </a:r>
          </a:p>
          <a:p>
            <a:pPr indent="54292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300" b="1" i="1" dirty="0">
                <a:solidFill>
                  <a:prstClr val="black"/>
                </a:solidFill>
              </a:rPr>
              <a:t>Монтажное и сборочное производства электромагнитов, блоков датчиков положения ротора, кабельной продукции и электронных блоков управления, а также испытательная база, территориально сосредоточены на одной площадке. Это позволяет подразделениям разработчиков и конструкторов, расположенным непосредственно в этом </a:t>
            </a:r>
            <a:r>
              <a:rPr lang="ru-RU" altLang="ru-RU" sz="1300" b="1" i="1" dirty="0" smtClean="0">
                <a:solidFill>
                  <a:prstClr val="black"/>
                </a:solidFill>
              </a:rPr>
              <a:t>же </a:t>
            </a:r>
            <a:r>
              <a:rPr lang="ru-RU" altLang="ru-RU" sz="1300" b="1" i="1" dirty="0">
                <a:solidFill>
                  <a:prstClr val="black"/>
                </a:solidFill>
              </a:rPr>
              <a:t>комплексе, оперативно контролировать процесс изготовления электромагнитных подшипников по всей технологической </a:t>
            </a:r>
            <a:r>
              <a:rPr lang="ru-RU" altLang="ru-RU" sz="1200" b="1" i="1" dirty="0">
                <a:solidFill>
                  <a:prstClr val="black"/>
                </a:solidFill>
              </a:rPr>
              <a:t>цепочке. </a:t>
            </a:r>
          </a:p>
        </p:txBody>
      </p:sp>
      <p:pic>
        <p:nvPicPr>
          <p:cNvPr id="54277" name="Picture 2" descr="fka_logo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58852" y="168700"/>
            <a:ext cx="7140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ПРОИЗВОДСТВЕННАЯ и ИСПЫТАТЕЛЬНАЯ БАЗЫ АМП АО «КОРПОРАЦИЯ «ВНИИЭМ»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3" descr="IMG_46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140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44" y="4135778"/>
            <a:ext cx="2980941" cy="2234337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9" descr="IMG_46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453" y="4857358"/>
            <a:ext cx="2021680" cy="1515327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DSCF306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9" y="4858932"/>
            <a:ext cx="2253482" cy="15127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ДОКЛАДЫ и ПРЕЗЕНТАЦИИ\НЕФТЕГАЗ - 2011\ФОТО к СЛАЙДАМ\Производственная база\DSC_573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7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79" y="3100086"/>
            <a:ext cx="2027349" cy="1357152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71544" y="6372680"/>
            <a:ext cx="2980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b="1" dirty="0" smtClean="0">
                <a:solidFill>
                  <a:srgbClr val="002060"/>
                </a:solidFill>
                <a:cs typeface="Times New Roman" pitchFamily="18" charset="0"/>
              </a:rPr>
              <a:t>Монтажно-сборочный и испытательный </a:t>
            </a:r>
            <a:r>
              <a:rPr lang="ru-RU" altLang="ru-RU" sz="1000" b="1" dirty="0">
                <a:solidFill>
                  <a:srgbClr val="002060"/>
                </a:solidFill>
                <a:cs typeface="Times New Roman" pitchFamily="18" charset="0"/>
              </a:rPr>
              <a:t>комплекс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6064" y="4500407"/>
            <a:ext cx="22638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000" b="1" dirty="0" smtClean="0">
                <a:solidFill>
                  <a:srgbClr val="002060"/>
                </a:solidFill>
                <a:cs typeface="Times New Roman" pitchFamily="18" charset="0"/>
              </a:rPr>
              <a:t>Заготовительный цех</a:t>
            </a:r>
            <a:endParaRPr lang="ru-RU" altLang="ru-RU" sz="1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46448" y="4457238"/>
            <a:ext cx="2022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b="1" dirty="0">
                <a:solidFill>
                  <a:srgbClr val="002060"/>
                </a:solidFill>
                <a:cs typeface="Times New Roman" pitchFamily="18" charset="0"/>
              </a:rPr>
              <a:t>Участок монтажа и </a:t>
            </a:r>
            <a:r>
              <a:rPr lang="ru-RU" altLang="ru-RU" sz="1000" b="1" dirty="0" smtClean="0">
                <a:solidFill>
                  <a:srgbClr val="002060"/>
                </a:solidFill>
                <a:cs typeface="Times New Roman" pitchFamily="18" charset="0"/>
              </a:rPr>
              <a:t>сборки электромагнитов</a:t>
            </a:r>
            <a:endParaRPr lang="ru-RU" altLang="ru-RU" sz="1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6061" y="6372685"/>
            <a:ext cx="22638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b="1" dirty="0" smtClean="0">
                <a:solidFill>
                  <a:srgbClr val="002060"/>
                </a:solidFill>
                <a:cs typeface="Times New Roman" pitchFamily="18" charset="0"/>
              </a:rPr>
              <a:t>Цех механообработки</a:t>
            </a:r>
            <a:endParaRPr lang="ru-RU" altLang="ru-RU" sz="1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46453" y="6370110"/>
            <a:ext cx="2021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000" b="1" dirty="0">
                <a:solidFill>
                  <a:srgbClr val="002060"/>
                </a:solidFill>
                <a:cs typeface="Times New Roman" pitchFamily="18" charset="0"/>
              </a:rPr>
              <a:t>Участок </a:t>
            </a:r>
            <a:r>
              <a:rPr lang="ru-RU" altLang="ru-RU" sz="1000" b="1" dirty="0" smtClean="0">
                <a:solidFill>
                  <a:srgbClr val="002060"/>
                </a:solidFill>
                <a:cs typeface="Times New Roman" pitchFamily="18" charset="0"/>
              </a:rPr>
              <a:t>электромонтажа и сборки блоков управления </a:t>
            </a:r>
            <a:endParaRPr lang="ru-RU" altLang="ru-RU" sz="1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35796" y="3050196"/>
            <a:ext cx="385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Общая площадь, занимаемая для изготовления и </a:t>
            </a:r>
            <a:r>
              <a:rPr lang="ru-RU" sz="12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испытаний АМП, </a:t>
            </a:r>
            <a:r>
              <a:rPr lang="ru-RU" sz="12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составляет 2652 </a:t>
            </a:r>
            <a:r>
              <a:rPr lang="ru-RU" sz="12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м</a:t>
            </a:r>
            <a:r>
              <a:rPr lang="ru-RU" sz="1200" b="1" baseline="30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, в </a:t>
            </a:r>
            <a:r>
              <a:rPr lang="ru-RU" sz="12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т.ч</a:t>
            </a:r>
            <a:r>
              <a:rPr lang="ru-RU" sz="12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.:</a:t>
            </a:r>
            <a:endParaRPr lang="ru-RU" sz="1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61950" indent="180975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производственные площади – </a:t>
            </a:r>
            <a:r>
              <a:rPr lang="ru-RU" sz="12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2292 </a:t>
            </a:r>
            <a:r>
              <a:rPr lang="ru-RU" sz="12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м</a:t>
            </a:r>
            <a:r>
              <a:rPr lang="ru-RU" sz="1200" b="1" baseline="30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361950" indent="180975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испытательные площади – </a:t>
            </a:r>
            <a:r>
              <a:rPr lang="ru-RU" sz="12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360 </a:t>
            </a:r>
            <a:r>
              <a:rPr lang="ru-RU" sz="12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м</a:t>
            </a:r>
            <a:r>
              <a:rPr lang="ru-RU" sz="1200" b="1" baseline="30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cs typeface="Times New Roman" panose="02020603050405020304" pitchFamily="18" charset="0"/>
              </a:rPr>
              <a:t>Численность персонала – 91 человек</a:t>
            </a:r>
            <a:endParaRPr lang="ru-RU" sz="1200" b="1" kern="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6420" y="1008062"/>
            <a:ext cx="86311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Изготовление АМП </a:t>
            </a:r>
            <a:r>
              <a:rPr lang="ru-RU" sz="1600" b="1" kern="0" dirty="0">
                <a:solidFill>
                  <a:prstClr val="black"/>
                </a:solidFill>
                <a:cs typeface="Times New Roman" panose="02020603050405020304" pitchFamily="18" charset="0"/>
              </a:rPr>
              <a:t>в АО «Корпорация «ВНИИЭМ» выделено в отдельное производство</a:t>
            </a:r>
            <a:endParaRPr lang="ru-RU" altLang="ru-RU" sz="1600" b="1" i="1" dirty="0">
              <a:solidFill>
                <a:prstClr val="black"/>
              </a:solidFill>
            </a:endParaRPr>
          </a:p>
        </p:txBody>
      </p:sp>
      <p:pic>
        <p:nvPicPr>
          <p:cNvPr id="18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99348" y="160341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Рисунок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0" y="3100089"/>
            <a:ext cx="2263842" cy="14003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88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5000"/>
            <a:extLst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2" descr="fka_logo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50937" y="168700"/>
            <a:ext cx="71326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УНИФИЦИРОВАННЫЙ РЯД АМП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ЦЕНТРОБЕЖНЫХ КОМПРЕССОРОВ ГПА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6068" y="1086802"/>
            <a:ext cx="862329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/>
            <a:r>
              <a:rPr lang="ru-RU" altLang="ru-RU" sz="1300" b="1" i="1" dirty="0" smtClean="0">
                <a:solidFill>
                  <a:prstClr val="black"/>
                </a:solidFill>
                <a:cs typeface="Times New Roman" pitchFamily="18" charset="0"/>
              </a:rPr>
              <a:t>АО «Корпорация «ВНИИЭМ»  </a:t>
            </a:r>
            <a:r>
              <a:rPr lang="ru-RU" altLang="ru-RU" sz="1300" b="1" i="1" dirty="0">
                <a:solidFill>
                  <a:prstClr val="black"/>
                </a:solidFill>
                <a:cs typeface="Times New Roman" pitchFamily="18" charset="0"/>
              </a:rPr>
              <a:t>совместно с </a:t>
            </a:r>
            <a:r>
              <a:rPr lang="ru-RU" sz="1300" b="1" i="1" dirty="0" smtClean="0">
                <a:solidFill>
                  <a:prstClr val="black"/>
                </a:solidFill>
              </a:rPr>
              <a:t>Департаментом </a:t>
            </a:r>
            <a:r>
              <a:rPr lang="ru-RU" sz="1300" b="1" i="1" dirty="0" smtClean="0">
                <a:solidFill>
                  <a:prstClr val="black"/>
                </a:solidFill>
                <a:cs typeface="Times New Roman" pitchFamily="18" charset="0"/>
              </a:rPr>
              <a:t>П</a:t>
            </a:r>
            <a:r>
              <a:rPr lang="ru-RU" altLang="ru-RU" sz="1300" b="1" i="1" dirty="0" smtClean="0">
                <a:solidFill>
                  <a:prstClr val="black"/>
                </a:solidFill>
                <a:cs typeface="Times New Roman" pitchFamily="18" charset="0"/>
              </a:rPr>
              <a:t>АО </a:t>
            </a:r>
            <a:r>
              <a:rPr lang="ru-RU" altLang="ru-RU" sz="1300" b="1" i="1" dirty="0">
                <a:solidFill>
                  <a:prstClr val="black"/>
                </a:solidFill>
                <a:cs typeface="Times New Roman" pitchFamily="18" charset="0"/>
              </a:rPr>
              <a:t>«Газпром</a:t>
            </a:r>
            <a:r>
              <a:rPr lang="ru-RU" altLang="ru-RU" sz="1300" b="1" i="1" dirty="0" smtClean="0">
                <a:solidFill>
                  <a:prstClr val="black"/>
                </a:solidFill>
                <a:cs typeface="Times New Roman" pitchFamily="18" charset="0"/>
              </a:rPr>
              <a:t>» </a:t>
            </a:r>
            <a:r>
              <a:rPr lang="ru-RU" sz="1300" b="1" i="1" dirty="0">
                <a:solidFill>
                  <a:prstClr val="black"/>
                </a:solidFill>
              </a:rPr>
              <a:t>(В.А. Михаленко)</a:t>
            </a:r>
            <a:r>
              <a:rPr lang="ru-RU" altLang="ru-RU" sz="1300" b="1" i="1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altLang="ru-RU" sz="1300" b="1" i="1" dirty="0">
                <a:solidFill>
                  <a:prstClr val="black"/>
                </a:solidFill>
                <a:cs typeface="Times New Roman" pitchFamily="18" charset="0"/>
              </a:rPr>
              <a:t>разработан унифицированный </a:t>
            </a:r>
            <a:r>
              <a:rPr lang="ru-RU" altLang="ru-RU" sz="1300" b="1" i="1" dirty="0" smtClean="0">
                <a:solidFill>
                  <a:prstClr val="black"/>
                </a:solidFill>
                <a:cs typeface="Times New Roman" pitchFamily="18" charset="0"/>
              </a:rPr>
              <a:t>ряд и выпущены Технические условия на АМП </a:t>
            </a:r>
            <a:r>
              <a:rPr lang="ru-RU" altLang="ru-RU" sz="1300" b="1" i="1" dirty="0">
                <a:solidFill>
                  <a:prstClr val="black"/>
                </a:solidFill>
                <a:cs typeface="Times New Roman" pitchFamily="18" charset="0"/>
              </a:rPr>
              <a:t>для </a:t>
            </a:r>
            <a:r>
              <a:rPr lang="ru-RU" altLang="ru-RU" sz="1300" b="1" i="1" dirty="0" smtClean="0">
                <a:solidFill>
                  <a:prstClr val="black"/>
                </a:solidFill>
                <a:cs typeface="Times New Roman" pitchFamily="18" charset="0"/>
              </a:rPr>
              <a:t>центробежных компрессоров ГПА </a:t>
            </a:r>
            <a:r>
              <a:rPr lang="ru-RU" altLang="ru-RU" sz="1300" b="1" i="1" dirty="0">
                <a:solidFill>
                  <a:prstClr val="black"/>
                </a:solidFill>
                <a:cs typeface="Times New Roman" pitchFamily="18" charset="0"/>
              </a:rPr>
              <a:t>мощностью от 2,5 Мвт до 25 Мвт.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6065" y="1779289"/>
            <a:ext cx="86232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</a:rPr>
              <a:t>Основные характеристики ряда </a:t>
            </a:r>
            <a:r>
              <a:rPr lang="ru-RU" altLang="ru-RU" sz="1600" b="1" dirty="0" smtClean="0">
                <a:solidFill>
                  <a:prstClr val="black"/>
                </a:solidFill>
                <a:cs typeface="Times New Roman" pitchFamily="18" charset="0"/>
              </a:rPr>
              <a:t>магнитных подшипников</a:t>
            </a:r>
            <a:endParaRPr lang="ru-RU" altLang="ru-RU" sz="16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767898"/>
              </p:ext>
            </p:extLst>
          </p:nvPr>
        </p:nvGraphicFramePr>
        <p:xfrm>
          <a:off x="235866" y="2348676"/>
          <a:ext cx="8656614" cy="731520"/>
        </p:xfrm>
        <a:graphic>
          <a:graphicData uri="http://schemas.openxmlformats.org/drawingml/2006/table">
            <a:tbl>
              <a:tblPr/>
              <a:tblGrid>
                <a:gridCol w="3039990"/>
                <a:gridCol w="702078"/>
                <a:gridCol w="702078"/>
                <a:gridCol w="351039"/>
                <a:gridCol w="351039"/>
                <a:gridCol w="702078"/>
                <a:gridCol w="702078"/>
                <a:gridCol w="702078"/>
                <a:gridCol w="351039"/>
                <a:gridCol w="351039"/>
                <a:gridCol w="702078"/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Мощность ГПА, МВт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Грузоподъемность радиальная (на два ЭМП), кН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  <a:tr h="16483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Грузоподъемность осевая, кН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64348" y="2071678"/>
            <a:ext cx="86334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i="1" dirty="0">
                <a:solidFill>
                  <a:srgbClr val="002060"/>
                </a:solidFill>
                <a:cs typeface="Times New Roman" pitchFamily="18" charset="0"/>
              </a:rPr>
              <a:t>Грузоподъемность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505844"/>
              </p:ext>
            </p:extLst>
          </p:nvPr>
        </p:nvGraphicFramePr>
        <p:xfrm>
          <a:off x="241226" y="3429000"/>
          <a:ext cx="8656616" cy="1463040"/>
        </p:xfrm>
        <a:graphic>
          <a:graphicData uri="http://schemas.openxmlformats.org/drawingml/2006/table">
            <a:tbl>
              <a:tblPr/>
              <a:tblGrid>
                <a:gridCol w="3039992"/>
                <a:gridCol w="702078"/>
                <a:gridCol w="702078"/>
                <a:gridCol w="702078"/>
                <a:gridCol w="702078"/>
                <a:gridCol w="702078"/>
                <a:gridCol w="702078"/>
                <a:gridCol w="702078"/>
                <a:gridCol w="702078"/>
              </a:tblGrid>
              <a:tr h="13089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Мощность ГПА, МВт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Наружный диаметр статора, мм 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  <a:tr h="124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Внутренний диаметр статора, мм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  <a:tr h="1325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пакета статора, мм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120…240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160…240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Воздушный зазор между ротором и статором, мм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Внутренний диаметр пакета ротора, мм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162…190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40255"/>
              </p:ext>
            </p:extLst>
          </p:nvPr>
        </p:nvGraphicFramePr>
        <p:xfrm>
          <a:off x="235866" y="5248447"/>
          <a:ext cx="8656614" cy="1463040"/>
        </p:xfrm>
        <a:graphic>
          <a:graphicData uri="http://schemas.openxmlformats.org/drawingml/2006/table">
            <a:tbl>
              <a:tblPr/>
              <a:tblGrid>
                <a:gridCol w="3039990"/>
                <a:gridCol w="702078"/>
                <a:gridCol w="702078"/>
                <a:gridCol w="702078"/>
                <a:gridCol w="702078"/>
                <a:gridCol w="702078"/>
                <a:gridCol w="702078"/>
                <a:gridCol w="702078"/>
                <a:gridCol w="702078"/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Мощность ГПА, МВт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50000"/>
                      </a:srgbClr>
                    </a:solidFill>
                  </a:tcPr>
                </a:tc>
              </a:tr>
              <a:tr h="11832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Наружный диаметр статора, мм  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  <a:tr h="12651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Внутренний диаметр статора, мм</a:t>
                      </a: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192…210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  <a:tr h="13470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статора, мм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Воздушный зазор между ротором и статором, мм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Times New Roman" pitchFamily="18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ротора (осевого диска), мм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DEF5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46068" y="3152010"/>
            <a:ext cx="864641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i="1" dirty="0">
                <a:solidFill>
                  <a:srgbClr val="002060"/>
                </a:solidFill>
                <a:cs typeface="Times New Roman" pitchFamily="18" charset="0"/>
              </a:rPr>
              <a:t>Геометрические размеры </a:t>
            </a:r>
            <a:r>
              <a:rPr lang="ru-RU" altLang="ru-RU" sz="1200" b="1" i="1" dirty="0" smtClean="0">
                <a:solidFill>
                  <a:srgbClr val="002060"/>
                </a:solidFill>
                <a:cs typeface="Times New Roman" pitchFamily="18" charset="0"/>
              </a:rPr>
              <a:t>радиальных электромагнитов</a:t>
            </a:r>
            <a:endParaRPr lang="ru-RU" altLang="ru-RU" sz="1200" b="1" i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8112" y="4971458"/>
            <a:ext cx="8654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b="1" i="1" dirty="0">
                <a:solidFill>
                  <a:srgbClr val="002060"/>
                </a:solidFill>
                <a:cs typeface="Times New Roman" pitchFamily="18" charset="0"/>
              </a:rPr>
              <a:t>Геометрические </a:t>
            </a:r>
            <a:r>
              <a:rPr lang="ru-RU" altLang="ru-RU" sz="1200" b="1" i="1" dirty="0" smtClean="0">
                <a:solidFill>
                  <a:srgbClr val="002060"/>
                </a:solidFill>
                <a:cs typeface="Times New Roman" pitchFamily="18" charset="0"/>
              </a:rPr>
              <a:t>размеры осевых </a:t>
            </a:r>
            <a:r>
              <a:rPr lang="ru-RU" altLang="ru-RU" sz="1200" b="1" i="1" dirty="0">
                <a:solidFill>
                  <a:srgbClr val="002060"/>
                </a:solidFill>
                <a:cs typeface="Times New Roman" pitchFamily="18" charset="0"/>
              </a:rPr>
              <a:t>электромагнитов</a:t>
            </a:r>
          </a:p>
        </p:txBody>
      </p:sp>
      <p:pic>
        <p:nvPicPr>
          <p:cNvPr id="13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91487" y="160336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559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866" y="160341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42205" y="353366"/>
            <a:ext cx="7143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 АМП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2469" name="Picture 2" descr="fka_logo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G:\ДОКЛАДЫ и ПРЕЗЕНТАЦИИ\2015-06-08 - 2015-06-11 - Совещание в Мышкине по вопр. повыш-я уровня над-ти средств автоматизации\Ульянов\Материалы\IMG_8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82" t="3718" r="22726" b="3048"/>
          <a:stretch/>
        </p:blipFill>
        <p:spPr bwMode="auto">
          <a:xfrm>
            <a:off x="2490011" y="1189261"/>
            <a:ext cx="2330013" cy="310383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ДОКЛАДЫ и ПРЕЗЕНТАЦИИ\Семинар ООО Газпром трансгаз Ухта в Воркуте 28.05.12 - 01.06.12\Материалы\ФОТО\IMG_56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364" y="4980583"/>
            <a:ext cx="2002137" cy="15016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ДОКЛАДЫ и ПРЕЗЕНТАЦИИ\Семинар ООО Газпром трансгаз Ухта в Воркуте 28.05.12 - 01.06.12\Материалы\ФОТО\IMG_566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22107" y="5013012"/>
            <a:ext cx="1915662" cy="14367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90011" y="4407009"/>
            <a:ext cx="23300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Блок аккумуляторов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5364" y="6417332"/>
            <a:ext cx="38685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Блоки  </a:t>
            </a:r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датчиков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32215" y="6417332"/>
            <a:ext cx="19156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Измерительная втулка</a:t>
            </a:r>
            <a:endParaRPr lang="ru-RU" altLang="ru-RU" sz="1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33588" y="3399455"/>
            <a:ext cx="1862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Модернизированный </a:t>
            </a:r>
          </a:p>
          <a:p>
            <a:pPr algn="ctr"/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р</a:t>
            </a:r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адиальный электромагнит</a:t>
            </a:r>
            <a:endParaRPr lang="ru-RU" altLang="ru-RU" sz="1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20" name="Picture 2" descr="G:\ДОКЛАДЫ и ПРЕЗЕНТАЦИИ\2015-06-08 - 2015-06-11 - Совещание в Мышкине по вопр. повыш-я уровня над-ти средств автоматизации\Ульянов\Материалы\IMG_831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96" t="5069" r="16897" b="1698"/>
          <a:stretch/>
        </p:blipFill>
        <p:spPr bwMode="auto">
          <a:xfrm>
            <a:off x="238899" y="1183359"/>
            <a:ext cx="2179370" cy="310973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718" y="4314677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Цифровой блок управления с модернизированной силовой частью </a:t>
            </a:r>
          </a:p>
        </p:txBody>
      </p: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7007088" y="6417331"/>
            <a:ext cx="18888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Times New Roman" pitchFamily="18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imes New Roman" pitchFamily="18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Times New Roman" pitchFamily="18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Times New Roman" pitchFamily="18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Корпусное исполнение</a:t>
            </a:r>
          </a:p>
        </p:txBody>
      </p:sp>
      <p:pic>
        <p:nvPicPr>
          <p:cNvPr id="19" name="Picture 2" descr="J:\ДОКЛАДЫ и ПРЕЗЕНТАЦИИ\Презентация для Маркелова\Материалы общие\Корпусное исполнение\100_3207.JPG"/>
          <p:cNvPicPr>
            <a:picLocks noChangeAspect="1" noChangeArrowheads="1"/>
          </p:cNvPicPr>
          <p:nvPr/>
        </p:nvPicPr>
        <p:blipFill rotWithShape="1">
          <a:blip r:embed="rId10"/>
          <a:srcRect l="9448" t="10999" r="4356" b="6515"/>
          <a:stretch/>
        </p:blipFill>
        <p:spPr bwMode="auto">
          <a:xfrm>
            <a:off x="7032491" y="4101894"/>
            <a:ext cx="1839160" cy="2347865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РАБОЧАЯ\РАБОТА - 2\ФОТО КМП\Корпусное исполнение - для КС Кубанская (ОАО НПО Искра)\Клабуков - отредактированное\DSC_0337_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88" y="1537086"/>
            <a:ext cx="1862369" cy="186236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/>
          <a:stretch>
            <a:fillRect/>
          </a:stretch>
        </p:blipFill>
        <p:spPr bwMode="auto">
          <a:xfrm>
            <a:off x="4896856" y="1189261"/>
            <a:ext cx="2136556" cy="3109738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E:\ДОКЛАДЫ и ПРЕЗЕНТАЦИИ\Семинар ООО Газпром трансгаз Ухта в Воркуте 28.05.12 - 01.06.12\Материалы\ФОТО\IMG_56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1740" y="4980585"/>
            <a:ext cx="2002137" cy="15016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96856" y="4314677"/>
            <a:ext cx="2135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Блок </a:t>
            </a:r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управления </a:t>
            </a:r>
          </a:p>
          <a:p>
            <a:pPr lvl="0" algn="ctr"/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«Неман-Р-100»</a:t>
            </a:r>
            <a:endParaRPr lang="ru-RU" altLang="ru-RU" sz="1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1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5000"/>
            <a:extLst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753" y="2382560"/>
            <a:ext cx="900049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и ОПЫТ ПРИМЕНЕНИЯ</a:t>
            </a:r>
          </a:p>
          <a:p>
            <a:pPr algn="ctr">
              <a:defRPr/>
            </a:pPr>
            <a:r>
              <a:rPr lang="ru-RU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АКТИВНЫХ МАГНИТНЫХ ПОДШИПНИКОВ </a:t>
            </a:r>
            <a:endParaRPr lang="ru-RU" sz="3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229" name="Picture 2" descr="fka_logo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246066" y="204802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6070" y="5070495"/>
            <a:ext cx="2795587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</p:txBody>
      </p:sp>
      <p:pic>
        <p:nvPicPr>
          <p:cNvPr id="7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19925" y="160347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76834" y="587727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0" algn="ctr"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г. Москва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0" algn="ctr"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2018 г.</a:t>
            </a:r>
          </a:p>
        </p:txBody>
      </p:sp>
    </p:spTree>
    <p:extLst>
      <p:ext uri="{BB962C8B-B14F-4D97-AF65-F5344CB8AC3E}">
        <p14:creationId xmlns:p14="http://schemas.microsoft.com/office/powerpoint/2010/main" val="279727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605" y="160337"/>
            <a:ext cx="777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500" y="2852936"/>
            <a:ext cx="882098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FF0000"/>
                </a:solidFill>
                <a:effectLst>
                  <a:outerShdw dist="38100" dir="2700000" algn="tl" rotWithShape="0">
                    <a:prstClr val="black">
                      <a:alpha val="62000"/>
                    </a:prstClr>
                  </a:outerShdw>
                </a:effectLst>
              </a:rPr>
              <a:t>Спасибо за внимание</a:t>
            </a:r>
            <a:endParaRPr lang="ru-RU" sz="4800" b="1" dirty="0">
              <a:solidFill>
                <a:srgbClr val="000000"/>
              </a:solidFill>
              <a:effectLst>
                <a:outerShdw dist="38100" dir="2700000" algn="tl" rotWithShape="0">
                  <a:prstClr val="black">
                    <a:alpha val="62000"/>
                  </a:prstClr>
                </a:outerShdw>
              </a:effectLst>
            </a:endParaRPr>
          </a:p>
        </p:txBody>
      </p:sp>
      <p:pic>
        <p:nvPicPr>
          <p:cNvPr id="15365" name="Picture 2" descr="fka_logo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04788"/>
            <a:ext cx="7127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5000"/>
            <a:extLst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2" descr="fka_log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58852" y="168700"/>
            <a:ext cx="7140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РЕКОНСТРУКЦИЯ ПРОИЗВОДСТВА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 «КОРПОРАЦИЯ «ВНИИЭМ»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71544" y="6372685"/>
            <a:ext cx="29809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1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6064" y="4500407"/>
            <a:ext cx="22638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ru-RU" altLang="ru-RU" sz="1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46448" y="4457248"/>
            <a:ext cx="20229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1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6061" y="6372685"/>
            <a:ext cx="22638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1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46453" y="6370120"/>
            <a:ext cx="20219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1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8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99348" y="160341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1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49" y="1206342"/>
            <a:ext cx="3880503" cy="29107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1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02346"/>
            <a:ext cx="3887270" cy="29147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P8214786"/>
          <p:cNvPicPr preferRelativeResize="0">
            <a:picLocks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1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03" y="4365103"/>
            <a:ext cx="1751195" cy="23460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4365114"/>
            <a:ext cx="3128591" cy="23460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P8214798"/>
          <p:cNvPicPr preferRelativeResize="0">
            <a:picLocks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10000"/>
                    </a14:imgEffect>
                    <a14:imgEffect>
                      <a14:saturation sat="110000"/>
                    </a14:imgEffect>
                    <a14:imgEffect>
                      <a14:brightnessContrast bright="1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657"/>
          <a:stretch>
            <a:fillRect/>
          </a:stretch>
        </p:blipFill>
        <p:spPr bwMode="auto">
          <a:xfrm>
            <a:off x="5688129" y="4365114"/>
            <a:ext cx="3189099" cy="23460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74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19" y="160336"/>
            <a:ext cx="77787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fka_log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7675" y="6633261"/>
            <a:ext cx="4572000" cy="3400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12700" indent="-342900" algn="just" eaLnBrk="0" hangingPunct="0">
              <a:lnSpc>
                <a:spcPct val="115000"/>
              </a:lnSpc>
              <a:spcAft>
                <a:spcPts val="0"/>
              </a:spcAft>
              <a:buFont typeface="Times New Roman"/>
              <a:buChar char="-"/>
              <a:tabLst>
                <a:tab pos="810260" algn="l"/>
              </a:tabLst>
            </a:pPr>
            <a:endParaRPr lang="ru-RU" dirty="0">
              <a:solidFill>
                <a:srgbClr val="FF8600"/>
              </a:solidFill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9207" y="353366"/>
            <a:ext cx="7136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 НОВЫЙ КОМПЛЕКТ АМП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72" y="6458929"/>
            <a:ext cx="37576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300" b="1" dirty="0" smtClean="0">
                <a:solidFill>
                  <a:srgbClr val="002060"/>
                </a:solidFill>
                <a:cs typeface="Times New Roman" pitchFamily="18" charset="0"/>
              </a:rPr>
              <a:t>Цифровой блок нового поколения КТМ-2СМ</a:t>
            </a:r>
            <a:endParaRPr lang="ru-RU" altLang="ru-RU" sz="13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  <a14:imgEffect>
                      <a14:saturation sat="109000"/>
                    </a14:imgEffect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3" y="1592836"/>
            <a:ext cx="3649570" cy="486609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2159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  <a14:imgEffect>
                      <a14:saturation sat="125000"/>
                    </a14:imgEffect>
                    <a14:imgEffect>
                      <a14:brightnessContrast bright="15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9679" y="4398280"/>
            <a:ext cx="2671727" cy="206065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747896" y="6469204"/>
            <a:ext cx="524861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300" b="1" dirty="0" smtClean="0">
                <a:solidFill>
                  <a:srgbClr val="002060"/>
                </a:solidFill>
                <a:cs typeface="Times New Roman" pitchFamily="18" charset="0"/>
              </a:rPr>
              <a:t>Осевой электромагнит с грузоподъёмностью 10 тонн</a:t>
            </a:r>
            <a:endParaRPr lang="ru-RU" altLang="ru-RU" sz="13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7892" y="1670031"/>
            <a:ext cx="51255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42925" algn="just"/>
            <a:r>
              <a:rPr lang="ru-RU" sz="1200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Новый комплект АМП установлен в центробежный компрессор </a:t>
            </a:r>
            <a:r>
              <a:rPr lang="ru-RU" altLang="ru-RU" sz="1200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398-26-1ЛСМ производства АО «Компрессорный комплекс» при замене СПЧ в рамках капитального ремонта </a:t>
            </a:r>
            <a:r>
              <a:rPr lang="ru-RU" altLang="ru-RU" sz="12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агрегата </a:t>
            </a:r>
            <a:r>
              <a:rPr lang="ru-RU" altLang="ru-RU" sz="1200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ГПА-16М-04«Урал» ст</a:t>
            </a:r>
            <a:r>
              <a:rPr lang="ru-RU" altLang="ru-RU" sz="12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. № 45 на п/п </a:t>
            </a:r>
            <a:r>
              <a:rPr lang="ru-RU" altLang="ru-RU" sz="1200" b="1" i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Пуртазовская</a:t>
            </a:r>
            <a:r>
              <a:rPr lang="ru-RU" altLang="ru-RU" sz="12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 ООО «Газпром </a:t>
            </a:r>
            <a:r>
              <a:rPr lang="ru-RU" altLang="ru-RU" sz="1200" b="1" i="1" dirty="0" err="1">
                <a:solidFill>
                  <a:prstClr val="black"/>
                </a:solidFill>
                <a:cs typeface="Times New Roman" panose="02020603050405020304" pitchFamily="18" charset="0"/>
              </a:rPr>
              <a:t>трансгаз</a:t>
            </a:r>
            <a:r>
              <a:rPr lang="ru-RU" altLang="ru-RU" sz="12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 Сургут». </a:t>
            </a:r>
          </a:p>
          <a:p>
            <a:pPr lvl="0" indent="542925" algn="just"/>
            <a:r>
              <a:rPr lang="ru-RU" altLang="ru-RU" sz="12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В новом </a:t>
            </a:r>
            <a:r>
              <a:rPr lang="ru-RU" altLang="ru-RU" sz="1200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комплекте АМП применены цифровой блок нового поколения КТМ-2СМ с модернизированной силовой частью и возможностью дистанционной настройки, </a:t>
            </a:r>
            <a:r>
              <a:rPr lang="ru-RU" altLang="ru-RU" sz="12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модернизированные радиальные и осевые электромагниты с напряжением питания 360 В постоянного тока, новый осевой электромагнит с грузоподъёмностью 10 </a:t>
            </a:r>
            <a:r>
              <a:rPr lang="ru-RU" altLang="ru-RU" sz="1200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тонн, </a:t>
            </a:r>
            <a:r>
              <a:rPr lang="ru-RU" altLang="ru-RU" sz="12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сертифицированная система измерения положения ротора ЦБК и блок </a:t>
            </a:r>
            <a:r>
              <a:rPr lang="ru-RU" altLang="ru-RU" sz="1200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аккумуляторов БА-360 </a:t>
            </a:r>
            <a:r>
              <a:rPr lang="ru-RU" altLang="ru-RU" sz="12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для организации резервного питания</a:t>
            </a:r>
            <a:r>
              <a:rPr lang="ru-RU" altLang="ru-RU" sz="1200" b="1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</a:p>
          <a:p>
            <a:pPr indent="542925" algn="just"/>
            <a:r>
              <a:rPr lang="ru-RU" altLang="ru-RU" sz="1200" b="1" i="1" dirty="0">
                <a:solidFill>
                  <a:prstClr val="black"/>
                </a:solidFill>
              </a:rPr>
              <a:t>На сегодняшний день безотказная наработка </a:t>
            </a:r>
            <a:r>
              <a:rPr lang="ru-RU" altLang="ru-RU" sz="1200" b="1" i="1" dirty="0" smtClean="0">
                <a:solidFill>
                  <a:prstClr val="black"/>
                </a:solidFill>
              </a:rPr>
              <a:t>нового комплекта АМП составляет </a:t>
            </a:r>
            <a:r>
              <a:rPr lang="ru-RU" altLang="ru-RU" sz="1200" b="1" i="1" dirty="0" smtClean="0">
                <a:solidFill>
                  <a:schemeClr val="tx1"/>
                </a:solidFill>
              </a:rPr>
              <a:t>8500 часов.</a:t>
            </a:r>
            <a:r>
              <a:rPr lang="ru-RU" altLang="ru-RU" sz="1200" b="1" i="1" dirty="0" smtClean="0">
                <a:solidFill>
                  <a:srgbClr val="FF0000"/>
                </a:solidFill>
              </a:rPr>
              <a:t>.</a:t>
            </a:r>
            <a:endParaRPr lang="ru-RU" altLang="ru-RU" sz="1200" b="1" i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6062" y="1008065"/>
            <a:ext cx="8627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800" b="1" dirty="0">
                <a:solidFill>
                  <a:prstClr val="black"/>
                </a:solidFill>
              </a:rPr>
              <a:t>АО «Корпорация «ВНИИЭМ» разработан, изготовлен и </a:t>
            </a:r>
            <a:r>
              <a:rPr lang="ru-RU" altLang="ru-RU" sz="1800" b="1" dirty="0" smtClean="0">
                <a:solidFill>
                  <a:prstClr val="black"/>
                </a:solidFill>
              </a:rPr>
              <a:t>внедрен новый комплект АМП с цифровым блоком управления </a:t>
            </a:r>
            <a:r>
              <a:rPr lang="ru-RU" altLang="ru-RU" sz="1800" b="1" dirty="0">
                <a:solidFill>
                  <a:prstClr val="black"/>
                </a:solidFill>
              </a:rPr>
              <a:t>нового поколения </a:t>
            </a:r>
            <a:r>
              <a:rPr lang="ru-RU" altLang="ru-RU" sz="1800" b="1" dirty="0" smtClean="0">
                <a:solidFill>
                  <a:prstClr val="black"/>
                </a:solidFill>
              </a:rPr>
              <a:t>КТМ-2СМ</a:t>
            </a:r>
            <a:endParaRPr lang="ru-RU" altLang="ru-RU" sz="1800" b="1" dirty="0">
              <a:solidFill>
                <a:prstClr val="black"/>
              </a:solidFill>
            </a:endParaRPr>
          </a:p>
        </p:txBody>
      </p:sp>
      <p:pic>
        <p:nvPicPr>
          <p:cNvPr id="15" name="Picture 2" descr="C:\Users\Носков\Desktop\20181112_113510_HDR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54" b="5276"/>
          <a:stretch/>
        </p:blipFill>
        <p:spPr bwMode="auto">
          <a:xfrm>
            <a:off x="3755067" y="4461930"/>
            <a:ext cx="2283222" cy="19714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66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237322"/>
            <a:ext cx="2133600" cy="365125"/>
          </a:xfrm>
        </p:spPr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58851" y="168705"/>
            <a:ext cx="716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СОЗДАНЫ АМП для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ТУРБОДЕТАНДЕРНЫХ АГРЕГАТОВ (ТДА)   </a:t>
            </a:r>
            <a:endParaRPr lang="ru-RU" sz="2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11" y="4941168"/>
            <a:ext cx="2710134" cy="17561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0"/>
          </a:effectLst>
        </p:spPr>
      </p:pic>
      <p:pic>
        <p:nvPicPr>
          <p:cNvPr id="8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28007" y="160341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ka_logo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8" y="1386483"/>
            <a:ext cx="8659819" cy="34639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8" y="4941168"/>
            <a:ext cx="5833628" cy="175616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  <a:softEdge rad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46063" y="1008062"/>
            <a:ext cx="86336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i="1" dirty="0">
                <a:solidFill>
                  <a:prstClr val="black"/>
                </a:solidFill>
                <a:cs typeface="Times New Roman" pitchFamily="18" charset="0"/>
              </a:rPr>
              <a:t>АО «Корпорация «ВНИИЭМ» разработаны </a:t>
            </a:r>
            <a:r>
              <a:rPr lang="ru-RU" altLang="ru-RU" sz="1600" b="1" i="1" dirty="0" smtClean="0">
                <a:solidFill>
                  <a:prstClr val="black"/>
                </a:solidFill>
                <a:cs typeface="Times New Roman" pitchFamily="18" charset="0"/>
              </a:rPr>
              <a:t>АМП для </a:t>
            </a:r>
            <a:r>
              <a:rPr lang="ru-RU" altLang="ru-RU" sz="1600" b="1" i="1" dirty="0">
                <a:solidFill>
                  <a:prstClr val="black"/>
                </a:solidFill>
                <a:cs typeface="Times New Roman" pitchFamily="18" charset="0"/>
              </a:rPr>
              <a:t>ряда ТДА различных производителей  </a:t>
            </a:r>
            <a:endParaRPr lang="ru-RU" sz="1600" dirty="0">
              <a:solidFill>
                <a:srgbClr val="FF8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4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58850" y="353366"/>
            <a:ext cx="71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ОПТИМИЗАЦИЯ АМП для ТДА  </a:t>
            </a:r>
          </a:p>
        </p:txBody>
      </p:sp>
      <p:pic>
        <p:nvPicPr>
          <p:cNvPr id="8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36401" y="160341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ka_log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46063" y="3600087"/>
            <a:ext cx="8668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prstClr val="black"/>
                </a:solidFill>
                <a:cs typeface="Times New Roman" pitchFamily="18" charset="0"/>
              </a:rPr>
              <a:t>Новые 12-полюсные радиальные электромагниты с увеличенной грузоподъёмностью  </a:t>
            </a:r>
            <a:endParaRPr lang="ru-RU" altLang="ru-RU" sz="16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037" y="1008062"/>
            <a:ext cx="5111170" cy="275360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2150" y="6398309"/>
            <a:ext cx="86621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prstClr val="black"/>
                </a:solidFill>
                <a:cs typeface="Times New Roman" pitchFamily="18" charset="0"/>
              </a:rPr>
              <a:t>Новые осевые электромагниты Ш-образной формы </a:t>
            </a:r>
            <a:endParaRPr lang="ru-RU" altLang="ru-RU" sz="16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60" y="4110588"/>
            <a:ext cx="3096345" cy="23787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24" y="4110593"/>
            <a:ext cx="3096345" cy="237875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835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99625" y="160341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2" descr="fka_logo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58855" y="168700"/>
            <a:ext cx="71326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АО «КОРПОРАЦИЯ «ВНИИЭМ»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ИМПОРТОЗАМЕЩЕНИЮ АМП в ТДА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7859" y="1520788"/>
            <a:ext cx="614150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>
              <a:defRPr/>
            </a:pPr>
            <a:r>
              <a:rPr lang="ru-RU" altLang="ru-RU" sz="1300" b="1" i="1" dirty="0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71974" y="6323897"/>
            <a:ext cx="3297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ТДА с АМП АО «Корпорация «ВНИИЭМ» </a:t>
            </a:r>
          </a:p>
          <a:p>
            <a:pPr algn="ctr"/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на объекте эксплуатации</a:t>
            </a:r>
            <a:endParaRPr lang="ru-RU" altLang="ru-RU" sz="1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068" y="1020763"/>
            <a:ext cx="862329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>
              <a:defRPr/>
            </a:pPr>
            <a:r>
              <a:rPr lang="ru-RU" altLang="ru-RU" sz="1350" b="1" i="1" dirty="0">
                <a:solidFill>
                  <a:prstClr val="black"/>
                </a:solidFill>
              </a:rPr>
              <a:t>АО «Корпорация «ВНИИЭМ» произведена полная </a:t>
            </a:r>
            <a:r>
              <a:rPr lang="ru-RU" altLang="ru-RU" sz="1350" b="1" i="1" dirty="0" smtClean="0">
                <a:solidFill>
                  <a:prstClr val="black"/>
                </a:solidFill>
              </a:rPr>
              <a:t>замена </a:t>
            </a:r>
            <a:r>
              <a:rPr lang="ru-RU" altLang="ru-RU" sz="1350" b="1" i="1" dirty="0">
                <a:solidFill>
                  <a:prstClr val="black"/>
                </a:solidFill>
              </a:rPr>
              <a:t>АМП французской компании </a:t>
            </a:r>
            <a:r>
              <a:rPr lang="ru-RU" sz="1350" b="1" i="1" dirty="0">
                <a:solidFill>
                  <a:prstClr val="black"/>
                </a:solidFill>
                <a:latin typeface="Times New Roman"/>
                <a:ea typeface="Times New Roman"/>
              </a:rPr>
              <a:t>«SKF </a:t>
            </a:r>
            <a:r>
              <a:rPr lang="ru-RU" sz="135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Magnetic</a:t>
            </a:r>
            <a:r>
              <a:rPr lang="ru-RU" sz="1350" b="1" i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350" b="1" i="1" dirty="0" err="1">
                <a:solidFill>
                  <a:prstClr val="black"/>
                </a:solidFill>
                <a:latin typeface="Times New Roman"/>
                <a:ea typeface="Times New Roman"/>
              </a:rPr>
              <a:t>Mechatronics</a:t>
            </a:r>
            <a:r>
              <a:rPr lang="ru-RU" sz="1350" b="1" i="1" dirty="0">
                <a:solidFill>
                  <a:prstClr val="black"/>
                </a:solidFill>
                <a:latin typeface="Times New Roman"/>
                <a:ea typeface="Times New Roman"/>
              </a:rPr>
              <a:t>» («</a:t>
            </a:r>
            <a:r>
              <a:rPr lang="en-US" sz="1350" b="1" i="1" dirty="0">
                <a:solidFill>
                  <a:prstClr val="black"/>
                </a:solidFill>
                <a:latin typeface="Times New Roman"/>
                <a:ea typeface="Times New Roman"/>
              </a:rPr>
              <a:t>S</a:t>
            </a:r>
            <a:r>
              <a:rPr lang="ru-RU" sz="1350" b="1" i="1" dirty="0">
                <a:solidFill>
                  <a:prstClr val="black"/>
                </a:solidFill>
                <a:latin typeface="Times New Roman"/>
                <a:ea typeface="Times New Roman"/>
              </a:rPr>
              <a:t>2</a:t>
            </a:r>
            <a:r>
              <a:rPr lang="en-US" sz="1350" b="1" i="1" dirty="0">
                <a:solidFill>
                  <a:prstClr val="black"/>
                </a:solidFill>
                <a:latin typeface="Times New Roman"/>
                <a:ea typeface="Times New Roman"/>
              </a:rPr>
              <a:t>M</a:t>
            </a:r>
            <a:r>
              <a:rPr lang="ru-RU" sz="1350" b="1" i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») в ТДА</a:t>
            </a:r>
            <a:r>
              <a:rPr lang="ru-RU" altLang="ru-RU" sz="1350" b="1" i="1" dirty="0" smtClean="0">
                <a:solidFill>
                  <a:prstClr val="black"/>
                </a:solidFill>
              </a:rPr>
              <a:t>, </a:t>
            </a:r>
            <a:r>
              <a:rPr lang="ru-RU" altLang="ru-RU" sz="1350" b="1" i="1" dirty="0">
                <a:solidFill>
                  <a:prstClr val="black"/>
                </a:solidFill>
              </a:rPr>
              <a:t>включая электромеханические узлы, кабельные линии и блок управления. </a:t>
            </a:r>
            <a:endParaRPr lang="ru-RU" altLang="ru-RU" sz="1350" b="1" i="1" dirty="0" smtClean="0">
              <a:solidFill>
                <a:prstClr val="black"/>
              </a:solidFill>
            </a:endParaRPr>
          </a:p>
          <a:p>
            <a:pPr indent="542925" algn="just">
              <a:defRPr/>
            </a:pPr>
            <a:r>
              <a:rPr lang="ru-RU" altLang="ru-RU" sz="1350" b="1" i="1" dirty="0" smtClean="0">
                <a:solidFill>
                  <a:prstClr val="black"/>
                </a:solidFill>
              </a:rPr>
              <a:t>Компоновка </a:t>
            </a:r>
            <a:r>
              <a:rPr lang="ru-RU" altLang="ru-RU" sz="1350" b="1" i="1" dirty="0">
                <a:solidFill>
                  <a:prstClr val="black"/>
                </a:solidFill>
              </a:rPr>
              <a:t>вновь изготовленных электромеханических узлов адаптирована под требования установки в турбодетандер, в качестве системы управления применен цифровой блок </a:t>
            </a:r>
            <a:r>
              <a:rPr lang="ru-RU" altLang="ru-RU" sz="1350" b="1" i="1" dirty="0" smtClean="0">
                <a:solidFill>
                  <a:prstClr val="black"/>
                </a:solidFill>
              </a:rPr>
              <a:t>управления </a:t>
            </a:r>
            <a:r>
              <a:rPr lang="ru-RU" altLang="ru-RU" sz="1350" b="1" i="1" dirty="0">
                <a:solidFill>
                  <a:prstClr val="black"/>
                </a:solidFill>
              </a:rPr>
              <a:t>с блоком аккумуляторов.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5070" y="4000487"/>
            <a:ext cx="1901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Радиальная магнитная опора ТДА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5072" y="6323897"/>
            <a:ext cx="1962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Осевая магнитная </a:t>
            </a:r>
            <a:endParaRPr lang="ru-RU" altLang="ru-RU" sz="12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опора </a:t>
            </a:r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ТДА</a:t>
            </a:r>
          </a:p>
        </p:txBody>
      </p:sp>
      <p:pic>
        <p:nvPicPr>
          <p:cNvPr id="17" name="Picture 17" descr="ÐÐ°ÑÑÐ¸Ð½ÐºÐ¸ Ð¿Ð¾ Ð·Ð°Ð¿ÑÐ¾ÑÑ Ð¼Ð°Ð³Ð½Ð¸ÑÐ½ÑÐµ Ð¿Ð¾Ð´ÑÐ¸Ð¿Ð½Ð¸ÐºÐ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7" y="2201964"/>
            <a:ext cx="1962212" cy="191699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ÐÐ°ÑÑÐ¸Ð½ÐºÐ¸ Ð¿Ð¾ Ð·Ð°Ð¿ÑÐ¾ÑÑ Ð¼Ð°Ð³Ð½Ð¸ÑÐ½ÑÐµ Ð¿Ð¾Ð´ÑÐ¸Ð¿Ð½Ð¸ÐºÐ¸ s2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8" y="4526344"/>
            <a:ext cx="1962212" cy="198483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7141" y="2421648"/>
            <a:ext cx="4526124" cy="33945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Picture 12" descr="C:\Users\Носков\Desktop\111\DSC_190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989" b="3137"/>
          <a:stretch/>
        </p:blipFill>
        <p:spPr bwMode="auto">
          <a:xfrm>
            <a:off x="2340266" y="2151842"/>
            <a:ext cx="2968872" cy="415894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0264" y="6323897"/>
            <a:ext cx="29688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Цифровой блок </a:t>
            </a:r>
            <a:r>
              <a:rPr lang="ru-RU" altLang="ru-RU" sz="1200" b="1" dirty="0" smtClean="0">
                <a:solidFill>
                  <a:srgbClr val="002060"/>
                </a:solidFill>
                <a:cs typeface="Times New Roman" pitchFamily="18" charset="0"/>
              </a:rPr>
              <a:t>управления</a:t>
            </a:r>
            <a:endParaRPr lang="ru-RU" altLang="ru-RU" sz="1200" b="1" dirty="0">
              <a:solidFill>
                <a:srgbClr val="002060"/>
              </a:solidFill>
              <a:cs typeface="Times New Roman" pitchFamily="18" charset="0"/>
            </a:endParaRPr>
          </a:p>
          <a:p>
            <a:pPr lvl="0" algn="ctr"/>
            <a:r>
              <a:rPr lang="ru-RU" altLang="ru-RU" sz="1200" b="1" dirty="0">
                <a:solidFill>
                  <a:srgbClr val="002060"/>
                </a:solidFill>
                <a:cs typeface="Times New Roman" pitchFamily="18" charset="0"/>
              </a:rPr>
              <a:t>с блоком аккумуляторов</a:t>
            </a:r>
          </a:p>
        </p:txBody>
      </p:sp>
    </p:spTree>
    <p:extLst>
      <p:ext uri="{BB962C8B-B14F-4D97-AF65-F5344CB8AC3E}">
        <p14:creationId xmlns:p14="http://schemas.microsoft.com/office/powerpoint/2010/main" val="31170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58850" y="353366"/>
            <a:ext cx="717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ДИНАМИЧЕСКИЕ ИСПЫТАНИЯ ТДА с АМП  </a:t>
            </a:r>
          </a:p>
        </p:txBody>
      </p:sp>
      <p:pic>
        <p:nvPicPr>
          <p:cNvPr id="8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136401" y="160341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ka_log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6066" y="6136710"/>
            <a:ext cx="8620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prstClr val="black"/>
                </a:solidFill>
                <a:cs typeface="Times New Roman" pitchFamily="18" charset="0"/>
              </a:rPr>
              <a:t>Испытательный стенд АО «Корпорация «ВНИИЭМ» </a:t>
            </a:r>
            <a:endParaRPr lang="ru-RU" altLang="ru-RU" sz="20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6" y="1132700"/>
            <a:ext cx="8637313" cy="48605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64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 descr="H:\НОВЫЕ РЕКВИЗИТЫ И ЭМБЛЕМА ВНИИЭМ\ЛОГОТИПЫ\логотип вниэм корпорация с кругом_Прозрачная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81875" y="160341"/>
            <a:ext cx="7778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2" descr="fka_logo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066" y="204791"/>
            <a:ext cx="71278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45138" y="168704"/>
            <a:ext cx="7123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РАЗРАБОТАНЫ АМП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ЭЛЕКТРИЧЕСКИХ МАШИН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6062" y="1120678"/>
            <a:ext cx="86233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>
              <a:defRPr/>
            </a:pPr>
            <a:endParaRPr lang="ru-RU" altLang="ru-RU" sz="1300" b="1" i="1" dirty="0" smtClean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7859" y="1520788"/>
            <a:ext cx="614150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>
              <a:defRPr/>
            </a:pPr>
            <a:r>
              <a:rPr lang="ru-RU" altLang="ru-RU" sz="1300" b="1" i="1" dirty="0" smtClean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saturation sat="15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62" y="1098583"/>
            <a:ext cx="6845487" cy="436055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134969" y="5481228"/>
            <a:ext cx="694690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>
                <a:solidFill>
                  <a:prstClr val="black"/>
                </a:solidFill>
                <a:cs typeface="Times New Roman" pitchFamily="18" charset="0"/>
              </a:rPr>
              <a:t>Особенности применения АМП в электрических </a:t>
            </a:r>
            <a:r>
              <a:rPr lang="ru-RU" altLang="ru-RU" sz="2000" b="1" dirty="0" smtClean="0">
                <a:solidFill>
                  <a:prstClr val="black"/>
                </a:solidFill>
                <a:cs typeface="Times New Roman" pitchFamily="18" charset="0"/>
              </a:rPr>
              <a:t>машинах</a:t>
            </a:r>
            <a:endParaRPr lang="ru-RU" altLang="ru-RU" sz="2000" b="1" dirty="0">
              <a:solidFill>
                <a:prstClr val="black"/>
              </a:solidFill>
              <a:cs typeface="Times New Roman" pitchFamily="18" charset="0"/>
            </a:endParaRPr>
          </a:p>
          <a:p>
            <a:pPr marL="1169988" lvl="0" indent="-361950" algn="just">
              <a:buFont typeface="Wingdings" panose="05000000000000000000" pitchFamily="2" charset="2"/>
              <a:buChar char="Ø"/>
            </a:pPr>
            <a:r>
              <a:rPr lang="ru-RU" altLang="ru-RU" sz="1800" b="1" i="1" dirty="0">
                <a:solidFill>
                  <a:prstClr val="black"/>
                </a:solidFill>
                <a:cs typeface="Times New Roman" pitchFamily="18" charset="0"/>
              </a:rPr>
              <a:t>Высокие скорости вращения ротора</a:t>
            </a:r>
          </a:p>
          <a:p>
            <a:pPr marL="1169988" lvl="0" indent="-361950" algn="just">
              <a:buFont typeface="Wingdings" panose="05000000000000000000" pitchFamily="2" charset="2"/>
              <a:buChar char="Ø"/>
            </a:pPr>
            <a:r>
              <a:rPr lang="ru-RU" altLang="ru-RU" sz="1800" b="1" i="1" dirty="0">
                <a:solidFill>
                  <a:prstClr val="black"/>
                </a:solidFill>
                <a:cs typeface="Times New Roman" pitchFamily="18" charset="0"/>
              </a:rPr>
              <a:t>Возможность работы в различных средах</a:t>
            </a:r>
          </a:p>
          <a:p>
            <a:pPr marL="1169988" lvl="0" indent="-361950" algn="just">
              <a:buFont typeface="Wingdings" panose="05000000000000000000" pitchFamily="2" charset="2"/>
              <a:buChar char="Ø"/>
            </a:pPr>
            <a:r>
              <a:rPr lang="ru-RU" altLang="ru-RU" sz="1800" b="1" i="1" dirty="0">
                <a:solidFill>
                  <a:prstClr val="black"/>
                </a:solidFill>
                <a:cs typeface="Times New Roman" pitchFamily="18" charset="0"/>
              </a:rPr>
              <a:t>Необслуживаемая герметичная конструкция</a:t>
            </a:r>
          </a:p>
        </p:txBody>
      </p:sp>
    </p:spTree>
    <p:extLst>
      <p:ext uri="{BB962C8B-B14F-4D97-AF65-F5344CB8AC3E}">
        <p14:creationId xmlns:p14="http://schemas.microsoft.com/office/powerpoint/2010/main" val="14309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 выполнении Плана мероприятий по повышению надежности комплектов магнитного подвеса ГПА (Носков)">
  <a:themeElements>
    <a:clrScheme name="Синий обелиск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Синий обелиск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Синий обелиск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иний обелиск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иний обелиск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иний обелиск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иний обелиск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Тема Office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Тема Office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Тема Office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 выполнении Плана мероприятий по повышению надежности комплектов магнитного подвеса ГПА (Носков)</Template>
  <TotalTime>23823</TotalTime>
  <Words>1098</Words>
  <Application>Microsoft Office PowerPoint</Application>
  <PresentationFormat>Экран (4:3)</PresentationFormat>
  <Paragraphs>226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О выполнении Плана мероприятий по повышению надежности комплектов магнитного подвеса ГПА (Носков)</vt:lpstr>
      <vt:lpstr>3_Тема Office</vt:lpstr>
      <vt:lpstr>5_Тема Office</vt:lpstr>
      <vt:lpstr>6_Тема Office</vt:lpstr>
      <vt:lpstr>2_Тема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Носков</dc:creator>
  <cp:lastModifiedBy>Носков</cp:lastModifiedBy>
  <cp:revision>1073</cp:revision>
  <cp:lastPrinted>2018-09-19T12:57:03Z</cp:lastPrinted>
  <dcterms:created xsi:type="dcterms:W3CDTF">2011-03-15T10:56:38Z</dcterms:created>
  <dcterms:modified xsi:type="dcterms:W3CDTF">2018-12-03T13:33:39Z</dcterms:modified>
</cp:coreProperties>
</file>