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56" r:id="rId3"/>
    <p:sldMasterId id="2147483652" r:id="rId4"/>
  </p:sldMasterIdLst>
  <p:notesMasterIdLst>
    <p:notesMasterId r:id="rId19"/>
  </p:notesMasterIdLst>
  <p:handoutMasterIdLst>
    <p:handoutMasterId r:id="rId20"/>
  </p:handoutMasterIdLst>
  <p:sldIdLst>
    <p:sldId id="256" r:id="rId5"/>
    <p:sldId id="296" r:id="rId6"/>
    <p:sldId id="301" r:id="rId7"/>
    <p:sldId id="299" r:id="rId8"/>
    <p:sldId id="304" r:id="rId9"/>
    <p:sldId id="306" r:id="rId10"/>
    <p:sldId id="305" r:id="rId11"/>
    <p:sldId id="285" r:id="rId12"/>
    <p:sldId id="302" r:id="rId13"/>
    <p:sldId id="288" r:id="rId14"/>
    <p:sldId id="279" r:id="rId15"/>
    <p:sldId id="307" r:id="rId16"/>
    <p:sldId id="308" r:id="rId17"/>
    <p:sldId id="260" r:id="rId18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3399"/>
    <a:srgbClr val="3333CC"/>
    <a:srgbClr val="0000FF"/>
    <a:srgbClr val="0066FF"/>
    <a:srgbClr val="CCFFCC"/>
    <a:srgbClr val="FFCC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94" autoAdjust="0"/>
    <p:restoredTop sz="90971" autoAdjust="0"/>
  </p:normalViewPr>
  <p:slideViewPr>
    <p:cSldViewPr snapToGrid="0" showGuides="1">
      <p:cViewPr>
        <p:scale>
          <a:sx n="75" d="100"/>
          <a:sy n="75" d="100"/>
        </p:scale>
        <p:origin x="-408" y="-1290"/>
      </p:cViewPr>
      <p:guideLst>
        <p:guide orient="horz" pos="1620"/>
        <p:guide orient="horz" pos="3172"/>
        <p:guide orient="horz" pos="589"/>
        <p:guide orient="horz" pos="762"/>
        <p:guide orient="horz" pos="2829"/>
        <p:guide pos="132"/>
        <p:guide pos="5628"/>
        <p:guide pos="1368"/>
        <p:guide pos="121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-3594" y="-10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7088042113740398E-2"/>
          <c:y val="0.16231894093697916"/>
          <c:w val="0.88299211318811388"/>
          <c:h val="0.71331630360964493"/>
        </c:manualLayout>
      </c:layout>
      <c:scatterChart>
        <c:scatterStyle val="lineMarker"/>
        <c:varyColors val="0"/>
        <c:ser>
          <c:idx val="1"/>
          <c:order val="0"/>
          <c:tx>
            <c:strRef>
              <c:f>Сводная!$K$17</c:f>
              <c:strCache>
                <c:ptCount val="1"/>
                <c:pt idx="0">
                  <c:v>Наработка парка ГПА, тыс.ч.</c:v>
                </c:pt>
              </c:strCache>
            </c:strRef>
          </c:tx>
          <c:spPr>
            <a:ln w="63500">
              <a:solidFill>
                <a:srgbClr val="003399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2.9221295712037208E-2"/>
                  <c:y val="-0.1028285215045905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Сводная!$J$18:$J$28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xVal>
          <c:yVal>
            <c:numRef>
              <c:f>Сводная!$K$18:$K$28</c:f>
              <c:numCache>
                <c:formatCode>0</c:formatCode>
                <c:ptCount val="11"/>
                <c:pt idx="0">
                  <c:v>13079.063</c:v>
                </c:pt>
                <c:pt idx="1">
                  <c:v>12067.182000000001</c:v>
                </c:pt>
                <c:pt idx="2">
                  <c:v>12682.712</c:v>
                </c:pt>
                <c:pt idx="3">
                  <c:v>8827.6039999999994</c:v>
                </c:pt>
                <c:pt idx="4">
                  <c:v>11054.887000000001</c:v>
                </c:pt>
                <c:pt idx="5">
                  <c:v>11774.414000000001</c:v>
                </c:pt>
                <c:pt idx="6">
                  <c:v>10604.779</c:v>
                </c:pt>
                <c:pt idx="7">
                  <c:v>10595.906000000001</c:v>
                </c:pt>
                <c:pt idx="8">
                  <c:v>8690.8040000000001</c:v>
                </c:pt>
                <c:pt idx="9">
                  <c:v>8349.8459999999995</c:v>
                </c:pt>
                <c:pt idx="10">
                  <c:v>7259.7462857142855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4949760"/>
        <c:axId val="36718464"/>
      </c:scatterChart>
      <c:scatterChart>
        <c:scatterStyle val="lineMarker"/>
        <c:varyColors val="0"/>
        <c:ser>
          <c:idx val="0"/>
          <c:order val="1"/>
          <c:tx>
            <c:strRef>
              <c:f>Сводная!$L$17</c:f>
              <c:strCache>
                <c:ptCount val="1"/>
                <c:pt idx="0">
                  <c:v>Товаро-транспортная работа, трлн м3*км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dLbls>
            <c:txPr>
              <a:bodyPr/>
              <a:lstStyle/>
              <a:p>
                <a:pPr>
                  <a:defRPr sz="1600" b="1">
                    <a:solidFill>
                      <a:srgbClr val="003366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Сводная!$J$18:$J$28</c:f>
              <c:numCache>
                <c:formatCode>General</c:formatCode>
                <c:ptCount val="11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</c:numCache>
            </c:numRef>
          </c:xVal>
          <c:yVal>
            <c:numRef>
              <c:f>Сводная!$L$18:$L$28</c:f>
              <c:numCache>
                <c:formatCode>0</c:formatCode>
                <c:ptCount val="11"/>
                <c:pt idx="0">
                  <c:v>1679</c:v>
                </c:pt>
                <c:pt idx="1">
                  <c:v>1652</c:v>
                </c:pt>
                <c:pt idx="2">
                  <c:v>1686</c:v>
                </c:pt>
                <c:pt idx="3">
                  <c:v>1401</c:v>
                </c:pt>
                <c:pt idx="4">
                  <c:v>1571</c:v>
                </c:pt>
                <c:pt idx="5">
                  <c:v>1624</c:v>
                </c:pt>
                <c:pt idx="6">
                  <c:v>1579</c:v>
                </c:pt>
                <c:pt idx="7">
                  <c:v>1608</c:v>
                </c:pt>
                <c:pt idx="8">
                  <c:v>1500</c:v>
                </c:pt>
                <c:pt idx="9">
                  <c:v>1467</c:v>
                </c:pt>
                <c:pt idx="10">
                  <c:v>1447</c:v>
                </c:pt>
              </c:numCache>
            </c:numRef>
          </c:y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6747520"/>
        <c:axId val="36745216"/>
      </c:scatterChart>
      <c:valAx>
        <c:axId val="34949760"/>
        <c:scaling>
          <c:orientation val="minMax"/>
          <c:max val="2016"/>
          <c:min val="2006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 b="1">
                <a:solidFill>
                  <a:srgbClr val="003366"/>
                </a:solidFill>
                <a:latin typeface="Arial Narrow" panose="020B0606020202030204" pitchFamily="34" charset="0"/>
              </a:defRPr>
            </a:pPr>
            <a:endParaRPr lang="ru-RU"/>
          </a:p>
        </c:txPr>
        <c:crossAx val="36718464"/>
        <c:crosses val="autoZero"/>
        <c:crossBetween val="midCat"/>
        <c:majorUnit val="1"/>
        <c:minorUnit val="1"/>
      </c:valAx>
      <c:valAx>
        <c:axId val="367184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4949760"/>
        <c:crosses val="autoZero"/>
        <c:crossBetween val="midCat"/>
      </c:valAx>
      <c:valAx>
        <c:axId val="36745216"/>
        <c:scaling>
          <c:orientation val="minMax"/>
        </c:scaling>
        <c:delete val="1"/>
        <c:axPos val="r"/>
        <c:numFmt formatCode="0" sourceLinked="1"/>
        <c:majorTickMark val="out"/>
        <c:minorTickMark val="none"/>
        <c:tickLblPos val="nextTo"/>
        <c:crossAx val="36747520"/>
        <c:crosses val="max"/>
        <c:crossBetween val="midCat"/>
      </c:valAx>
      <c:valAx>
        <c:axId val="36747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674521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57246364528255089"/>
          <c:y val="1.4623218072886496E-2"/>
          <c:w val="0.40865730628360747"/>
          <c:h val="0.1668540201149776"/>
        </c:manualLayout>
      </c:layout>
      <c:overlay val="0"/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ysClr val="window" lastClr="FFFFFF">
            <a:lumMod val="85000"/>
          </a:sysClr>
        </a:gs>
        <a:gs pos="27000">
          <a:sysClr val="window" lastClr="FFFFFF">
            <a:lumMod val="75000"/>
          </a:sysClr>
        </a:gs>
        <a:gs pos="84000">
          <a:srgbClr val="4F81BD">
            <a:tint val="23500"/>
            <a:satMod val="160000"/>
          </a:srgbClr>
        </a:gs>
      </a:gsLst>
      <a:lin ang="8100000" scaled="1"/>
      <a:tileRect/>
    </a:gradFill>
  </c:spPr>
  <c:txPr>
    <a:bodyPr/>
    <a:lstStyle/>
    <a:p>
      <a:pPr>
        <a:defRPr sz="1000" b="1" i="0" baseline="0">
          <a:solidFill>
            <a:srgbClr val="003366"/>
          </a:solidFill>
          <a:latin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3DBE431C-8C36-4D7E-B9EF-A81810C5439C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F2F8D38-B759-4F71-8C75-97855087A8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9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6270C1DF-F1E7-4F55-A84B-C146222D7CE7}" type="datetimeFigureOut">
              <a:rPr lang="ru-RU" smtClean="0"/>
              <a:pPr/>
              <a:t>05.10.2016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0"/>
            <a:ext cx="5438140" cy="444341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5"/>
            <a:ext cx="2945659" cy="49371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282185DB-A00E-4AF3-B661-15E0258810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0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Добрый день, уважаемые</a:t>
            </a:r>
            <a:r>
              <a:rPr lang="ru-RU" baseline="0" dirty="0" smtClean="0"/>
              <a:t> участники форума!</a:t>
            </a:r>
          </a:p>
          <a:p>
            <a:endParaRPr lang="ru-RU" baseline="0" dirty="0" smtClean="0"/>
          </a:p>
          <a:p>
            <a:r>
              <a:rPr lang="ru-RU" baseline="0" dirty="0" smtClean="0"/>
              <a:t>Разрешите от лица ПАО «Газпром» поприветствовать Вас на нашем круглом столе. Надеюсь, нам удастся вполне плодотворно поделиться интересной информацией.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Еще</a:t>
            </a:r>
            <a:r>
              <a:rPr lang="ru-RU" baseline="0" dirty="0" smtClean="0"/>
              <a:t> хотел бы осветить положительный результат по </a:t>
            </a:r>
            <a:r>
              <a:rPr lang="ru-RU" baseline="0" dirty="0" err="1" smtClean="0"/>
              <a:t>импортозамещению</a:t>
            </a:r>
            <a:r>
              <a:rPr lang="ru-RU" baseline="0" dirty="0" smtClean="0"/>
              <a:t> в части расходных материалов. На всех наших установках глубокой осушки газа до сей поры использовался исключительно импортный адсорбент производства </a:t>
            </a:r>
            <a:r>
              <a:rPr lang="en-US" baseline="0" dirty="0" smtClean="0"/>
              <a:t>BASF</a:t>
            </a:r>
            <a:r>
              <a:rPr lang="ru-RU" baseline="0" dirty="0" smtClean="0"/>
              <a:t> (Германия). Понятно, что сейчас уровень цен на адсорбент значительно вырос и надо искать отечественную замену по этому материалу.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результате производство аналогичного </a:t>
            </a:r>
            <a:r>
              <a:rPr lang="ru-RU" baseline="0" dirty="0" err="1" smtClean="0"/>
              <a:t>силикагелевого</a:t>
            </a:r>
            <a:r>
              <a:rPr lang="ru-RU" baseline="0" dirty="0" smtClean="0"/>
              <a:t> адсорбента было освоено </a:t>
            </a:r>
            <a:r>
              <a:rPr lang="ru-RU" baseline="0" dirty="0" err="1" smtClean="0"/>
              <a:t>Салаватским</a:t>
            </a:r>
            <a:r>
              <a:rPr lang="ru-RU" baseline="0" dirty="0" smtClean="0"/>
              <a:t> катализаторным заводом. Адсорбент был успешно испытан и подтвердил свои показатели назначения. Сейчас материал проходит опытно-промышленную эксплуатацию на УПГТ КС «Портовая».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9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Надеюсь</a:t>
            </a:r>
            <a:r>
              <a:rPr lang="ru-RU" baseline="0" dirty="0" smtClean="0"/>
              <a:t>, мой доклад дал Вам общее представление об актуальных задачах технологического развития газотранспортной отрасли. Понятно, то все значимые вопросы невозможно осветить в рамках нашей сегодняшней встречи. Тем не менее, уверен, что подобные встречи позволяют нам с Вами находиться в едином информационном поле, что всегда приносит </a:t>
            </a:r>
            <a:r>
              <a:rPr lang="ru-RU" baseline="0" smtClean="0"/>
              <a:t>положительные плоды.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Думаю,</a:t>
            </a:r>
            <a:r>
              <a:rPr lang="ru-RU" baseline="0" dirty="0" smtClean="0"/>
              <a:t> все из Вас знают, что сейчас газотранспортная система ПАО «Газпром» находится в стадии достаточно масштабного реформирования. Продолжается развитие мощнейшего центра газодобычи на полуострове Ямал, идет реализация крупных газовых проектов в </a:t>
            </a:r>
            <a:r>
              <a:rPr lang="ru-RU" baseline="0" dirty="0" err="1" smtClean="0"/>
              <a:t>восточно-сибирском</a:t>
            </a:r>
            <a:r>
              <a:rPr lang="ru-RU" baseline="0" dirty="0" smtClean="0"/>
              <a:t> и дальневосточном регионах. Дополнительный импульс получил проект </a:t>
            </a:r>
            <a:r>
              <a:rPr lang="ru-RU" baseline="0" dirty="0" err="1" smtClean="0"/>
              <a:t>Северо-Европейского</a:t>
            </a:r>
            <a:r>
              <a:rPr lang="ru-RU" baseline="0" dirty="0" smtClean="0"/>
              <a:t> газопровода, начато строительство второй нитки.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702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Здесь</a:t>
            </a:r>
            <a:r>
              <a:rPr lang="ru-RU" baseline="0" dirty="0" smtClean="0"/>
              <a:t> перечислены основные направления технологического развития магистрального транспорта газа. Все эти решения присутствуют в новых проектах. Главная их цель - повышение эффективности транспорта газа при одновременном сокращении эксплуатационных издержек. Последнее весьма актуально в нынешний экономически непростой период.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данном слайде</a:t>
            </a:r>
            <a:r>
              <a:rPr lang="ru-RU" baseline="0" dirty="0" smtClean="0"/>
              <a:t> краткая характеристика приоритетных объектов газотранспортной системы. Как Вы видите, горизонт развития проектов простирается до 2035 года. Развиваемые проекты характеризуются колоссальной энерговооруженностью и высоким уровнем рабочего давления.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Статистика </a:t>
            </a:r>
            <a:r>
              <a:rPr lang="ru-RU" baseline="0" dirty="0" smtClean="0"/>
              <a:t>последних десяти лет показывает, что в целом объемы транспорта газа сохраняются на уровне порядка 1500 трлн.м</a:t>
            </a:r>
            <a:r>
              <a:rPr lang="ru-RU" baseline="30000" dirty="0" smtClean="0"/>
              <a:t>3</a:t>
            </a:r>
            <a:r>
              <a:rPr lang="ru-RU" baseline="0" dirty="0" smtClean="0"/>
              <a:t> * км.  Значительное падение транспорта  газа произошло в период кризиса 2009 года, некоторое снижение объемов перекачки наблюдается и в текущий период (начиная с 2014 года). Естественно, что разворот этого тренда ожидается после начала масштабных поставок газа в Китай.</a:t>
            </a:r>
          </a:p>
          <a:p>
            <a:endParaRPr lang="ru-RU" sz="400" baseline="0" dirty="0" smtClean="0"/>
          </a:p>
          <a:p>
            <a:r>
              <a:rPr lang="ru-RU" baseline="0" dirty="0" smtClean="0"/>
              <a:t>Также здесь представлен тренд наработки парка эксплуатируемых ГПА. Он в целом хорошо кореллируется с трендом товаротранспортной работы, но в текущем году прогнозируется более интенсивное снижение наработки агрегатов. Это как раз эффект от происходящего перераспределения загрузки газотранспортных мощностей , так как сейчас мы все больше загружаем новые газопроводы северного коридора. Как я отмечал выше, эти газопроводы характеризуются высоким уровнем давления и применением высокоэффективных ГПА большой единичной мощности (25-32 МВт). Таким образом, газ транспортируется меньшим количеством ГПА, что, несомненно, снижает наши издержки.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Перераспределение потоков газа в</a:t>
            </a:r>
            <a:r>
              <a:rPr lang="ru-RU" baseline="0" dirty="0" smtClean="0"/>
              <a:t> то же время вызывает значительную разгрузку центрального коридора ГТС. Существенная часть его мощностей оказалась недостаточно востребована в сложившейся ситуации, поэтому в «Газпроме» принято решение о вывод части невостребованных газотранспортных мощностей из эксплуатации. Как Вы можете видеть на слайде, в настоящее время ведется работа по ликвидации или консервации 61 ед. газотранспортных объектов. Это 15 компрессорных цехов и 468 км линейной части.</a:t>
            </a:r>
          </a:p>
          <a:p>
            <a:endParaRPr lang="ru-RU" sz="400" baseline="0" dirty="0" smtClean="0"/>
          </a:p>
          <a:p>
            <a:r>
              <a:rPr lang="ru-RU" baseline="0" dirty="0" smtClean="0"/>
              <a:t>Как показали результаты анализа, вывод мощностей позволяет очень и очень существенно сократить эксплуатационные издержки, поэтому сейчас прорабатывается вариант программы по оптимизации эксплуатируемых мощностей на горизонт до 2030 года.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Таким образом, Вы видите, что технологическое развитие в области транспорта газа является многогранной задачей, на которую значительное влияние оказывает и сложившаяся экономическая конъюнктура.  Для решения этих задач необходима консолидация усилий всех участников процесса - и </a:t>
            </a:r>
            <a:r>
              <a:rPr lang="ru-RU" baseline="0" dirty="0" err="1" smtClean="0"/>
              <a:t>эксплуатантов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и</a:t>
            </a:r>
            <a:r>
              <a:rPr lang="ru-RU" baseline="0" dirty="0" smtClean="0"/>
              <a:t> проектировщиков, и разработчиков оборудования.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Далее покажу вам</a:t>
            </a:r>
            <a:r>
              <a:rPr lang="ru-RU" baseline="0" dirty="0" smtClean="0"/>
              <a:t> некоторые частные аспекты технологического развития газотранспортной отрасли.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Первое, с чего хотел бы начать - это тема унификации технических решений. Унификация проектных и конструктивных решений позволяет значительно сократить затраты времени и средств на проектирование и реализацию новых проектов. Эту работу мы проводим с 2010 года и уже есть первые плоды. Так, в конце 2015 года проведены межведомственные испытания перспективного образца ГПА - агрегата ГПА-16У. Индекс «У» означает, что агрегат унифицирован, на практике это означает, что вне зависимости от примененных в его составе привода и компрессора, агрегат имеет единую компоновку, габариты, фундамент, инженерные сети и многое-многое другое. Первые реализованные образцы показали правильность выбранной концепции, хотя и выявили ряд моментов, требующих дальнейшей оптимизации. В настоящее время продолжаем работу над более мощным унифицированным агрегатом - ГПА-25У.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Также хотел бы отметить определенные успехи</a:t>
            </a:r>
            <a:r>
              <a:rPr lang="ru-RU" baseline="0" dirty="0" smtClean="0"/>
              <a:t> в деле </a:t>
            </a:r>
            <a:r>
              <a:rPr lang="ru-RU" baseline="0" dirty="0" err="1" smtClean="0"/>
              <a:t>импортонезависимости</a:t>
            </a:r>
            <a:r>
              <a:rPr lang="ru-RU" baseline="0" dirty="0" smtClean="0"/>
              <a:t>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У нас эксплуатируется достаточно большой парк двигателей украинского производства ДГ90 и ДУ/ДН80. После прекращения выполнения украинской стороной обязательств по сервисному и техническому сопровождению своей продукции, мы оказались в довольно сложной ситуации. Достаточно адекватно, я считаю, эта задача была решена путем освоения изготовления запасных частей и капитального ремонта этих двигателей на специализированных ремонтных предприятиях группы «Газпром».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Импортозамещение</a:t>
            </a:r>
            <a:r>
              <a:rPr lang="ru-RU" dirty="0" smtClean="0"/>
              <a:t> активно</a:t>
            </a:r>
            <a:r>
              <a:rPr lang="ru-RU" baseline="0" dirty="0" smtClean="0"/>
              <a:t> </a:t>
            </a:r>
            <a:r>
              <a:rPr lang="ru-RU" dirty="0" smtClean="0"/>
              <a:t>развиваем и по другому оборудованию. В частности, это специальная запорная</a:t>
            </a:r>
            <a:r>
              <a:rPr lang="ru-RU" baseline="0" dirty="0" smtClean="0"/>
              <a:t> арматура, применяемая в составе установок подготовки газа к транспорту по морским участкам, и прогрессивные электроприводы кранов и антипомпажные клапана обвязки ГПА. Подписаны соглашения с рядом отечественных производителей о производстве данного высокотехнологичного оборудования на российских заводах.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185DB-A00E-4AF3-B661-15E02588102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no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72274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8" name="Рисунок 7" descr="GP W 300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0"/>
            <a:ext cx="1605600" cy="800219"/>
          </a:xfrm>
        </p:spPr>
        <p:txBody>
          <a:bodyPr wrap="square"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pic>
        <p:nvPicPr>
          <p:cNvPr id="15" name="Рисунок 14" descr="GP W 300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2176" y="139700"/>
            <a:ext cx="6762750" cy="85725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549" y="1200151"/>
            <a:ext cx="8715375" cy="400110"/>
          </a:xfrm>
        </p:spPr>
        <p:txBody>
          <a:bodyPr lIns="0" tIns="0" rIns="0" bIns="0">
            <a:spAutoFit/>
          </a:bodyPr>
          <a:lstStyle>
            <a:lvl1pPr>
              <a:buNone/>
              <a:defRPr sz="2600" b="0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Rectangle 13"/>
          <p:cNvSpPr txBox="1">
            <a:spLocks noChangeArrowheads="1"/>
          </p:cNvSpPr>
          <p:nvPr userDrawn="1"/>
        </p:nvSpPr>
        <p:spPr bwMode="auto">
          <a:xfrm>
            <a:off x="2171699" y="4657724"/>
            <a:ext cx="6742113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>
            <a:lvl1pPr>
              <a:defRPr sz="2000"/>
            </a:lvl1pPr>
          </a:lstStyle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Об итогах работы дочерних обществ и организаций ПАО «Газпром» в осенне-зимний период 2015</a:t>
            </a:r>
            <a:r>
              <a:rPr lang="en-US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/</a:t>
            </a: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2016 г.</a:t>
            </a:r>
          </a:p>
          <a:p>
            <a:pPr algn="l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и мерах, необходимых для обеспечения бесперебойного газоснабжения потребителей в предстоящий зимний период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w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23" name="Рисунок 22" descr="GP W 30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10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9" name="Рисунок 8" descr="GP W 300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ChangeArrowheads="1"/>
          </p:cNvSpPr>
          <p:nvPr userDrawn="1"/>
        </p:nvSpPr>
        <p:spPr bwMode="auto">
          <a:xfrm>
            <a:off x="1949450" y="0"/>
            <a:ext cx="7194549" cy="5143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3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160655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8" name="Рисунок 17" descr="GP W 300.wm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9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 userDrawn="1"/>
        </p:nvSpPr>
        <p:spPr bwMode="auto">
          <a:xfrm>
            <a:off x="1943100" y="1"/>
            <a:ext cx="7200900" cy="1079500"/>
          </a:xfrm>
          <a:prstGeom prst="rect">
            <a:avLst/>
          </a:prstGeom>
          <a:solidFill>
            <a:srgbClr val="0033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5" name="Rectangle 8"/>
          <p:cNvSpPr>
            <a:spLocks noChangeArrowheads="1"/>
          </p:cNvSpPr>
          <p:nvPr userDrawn="1"/>
        </p:nvSpPr>
        <p:spPr bwMode="auto">
          <a:xfrm>
            <a:off x="0" y="1"/>
            <a:ext cx="1936750" cy="1079500"/>
          </a:xfrm>
          <a:prstGeom prst="rect">
            <a:avLst/>
          </a:prstGeom>
          <a:solidFill>
            <a:srgbClr val="0066CC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ru-RU"/>
          </a:p>
        </p:txBody>
      </p:sp>
      <p:sp>
        <p:nvSpPr>
          <p:cNvPr id="17" name="Line 10"/>
          <p:cNvSpPr>
            <a:spLocks noChangeShapeType="1"/>
          </p:cNvSpPr>
          <p:nvPr userDrawn="1"/>
        </p:nvSpPr>
        <p:spPr bwMode="auto">
          <a:xfrm>
            <a:off x="1936750" y="1"/>
            <a:ext cx="0" cy="10795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1" name="Line 17"/>
          <p:cNvSpPr>
            <a:spLocks noChangeShapeType="1"/>
          </p:cNvSpPr>
          <p:nvPr userDrawn="1"/>
        </p:nvSpPr>
        <p:spPr bwMode="auto">
          <a:xfrm>
            <a:off x="0" y="1079500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9550" y="1200151"/>
            <a:ext cx="8477250" cy="3077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23" name="Рисунок 22" descr="GP W 300.wm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76213" y="190500"/>
            <a:ext cx="1550609" cy="745200"/>
          </a:xfrm>
          <a:prstGeom prst="rect">
            <a:avLst/>
          </a:prstGeom>
        </p:spPr>
      </p:pic>
      <p:grpSp>
        <p:nvGrpSpPr>
          <p:cNvPr id="25" name="Group 4"/>
          <p:cNvGrpSpPr>
            <a:grpSpLocks/>
          </p:cNvGrpSpPr>
          <p:nvPr userDrawn="1"/>
        </p:nvGrpSpPr>
        <p:grpSpPr bwMode="auto">
          <a:xfrm>
            <a:off x="0" y="4622799"/>
            <a:ext cx="9144000" cy="539751"/>
            <a:chOff x="0" y="3974"/>
            <a:chExt cx="5760" cy="340"/>
          </a:xfrm>
        </p:grpSpPr>
        <p:sp>
          <p:nvSpPr>
            <p:cNvPr id="26" name="Rectangle 5"/>
            <p:cNvSpPr>
              <a:spLocks noChangeArrowheads="1"/>
            </p:cNvSpPr>
            <p:nvPr userDrawn="1"/>
          </p:nvSpPr>
          <p:spPr bwMode="auto">
            <a:xfrm>
              <a:off x="0" y="3974"/>
              <a:ext cx="1220" cy="340"/>
            </a:xfrm>
            <a:prstGeom prst="rect">
              <a:avLst/>
            </a:prstGeom>
            <a:solidFill>
              <a:srgbClr val="0066CC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7" name="Rectangle 6"/>
            <p:cNvSpPr>
              <a:spLocks noChangeArrowheads="1"/>
            </p:cNvSpPr>
            <p:nvPr userDrawn="1"/>
          </p:nvSpPr>
          <p:spPr bwMode="auto">
            <a:xfrm>
              <a:off x="1224" y="3974"/>
              <a:ext cx="4536" cy="340"/>
            </a:xfrm>
            <a:prstGeom prst="rect">
              <a:avLst/>
            </a:prstGeom>
            <a:solidFill>
              <a:srgbClr val="3399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endParaRPr lang="ru-RU"/>
            </a:p>
          </p:txBody>
        </p:sp>
        <p:sp>
          <p:nvSpPr>
            <p:cNvPr id="28" name="Line 7"/>
            <p:cNvSpPr>
              <a:spLocks noChangeShapeType="1"/>
            </p:cNvSpPr>
            <p:nvPr userDrawn="1"/>
          </p:nvSpPr>
          <p:spPr bwMode="auto">
            <a:xfrm>
              <a:off x="1220" y="3974"/>
              <a:ext cx="0" cy="34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lIns="0" tIns="0" rIns="0" bIns="0" anchor="ctr"/>
            <a:lstStyle/>
            <a:p>
              <a:endParaRPr lang="ru-RU"/>
            </a:p>
          </p:txBody>
        </p:sp>
      </p:grpSp>
      <p:sp>
        <p:nvSpPr>
          <p:cNvPr id="29" name="Line 16"/>
          <p:cNvSpPr>
            <a:spLocks noChangeShapeType="1"/>
          </p:cNvSpPr>
          <p:nvPr userDrawn="1"/>
        </p:nvSpPr>
        <p:spPr bwMode="auto">
          <a:xfrm>
            <a:off x="0" y="4619624"/>
            <a:ext cx="9144000" cy="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Номер слайда 3"/>
          <p:cNvSpPr txBox="1">
            <a:spLocks/>
          </p:cNvSpPr>
          <p:nvPr userDrawn="1"/>
        </p:nvSpPr>
        <p:spPr>
          <a:xfrm>
            <a:off x="209550" y="4698999"/>
            <a:ext cx="1482727" cy="476251"/>
          </a:xfrm>
          <a:prstGeom prst="rect">
            <a:avLst/>
          </a:prstGeom>
        </p:spPr>
        <p:txBody>
          <a:bodyPr vert="horz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274F02-7521-4F9B-A76E-13D583AC38B1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0" r:id="rId2"/>
  </p:sldLayoutIdLst>
  <p:txStyles>
    <p:titleStyle>
      <a:lvl1pPr algn="l" defTabSz="914400" rtl="0" eaLnBrk="1" latinLnBrk="0" hangingPunct="1">
        <a:spcBef>
          <a:spcPct val="0"/>
        </a:spcBef>
        <a:buNone/>
        <a:defRPr kumimoji="0" lang="ru-RU" sz="2600" b="0" i="0" u="none" strike="noStrike" kern="120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 Narrow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b="0" kern="1200">
          <a:solidFill>
            <a:srgbClr val="003366"/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600" kern="1200">
          <a:solidFill>
            <a:schemeClr val="bg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6.wdp"/><Relationship Id="rId5" Type="http://schemas.openxmlformats.org/officeDocument/2006/relationships/image" Target="../media/image16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8.wdp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jpeg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wm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6"/>
          <p:cNvSpPr txBox="1">
            <a:spLocks/>
          </p:cNvSpPr>
          <p:nvPr/>
        </p:nvSpPr>
        <p:spPr>
          <a:xfrm>
            <a:off x="1944000" y="1833901"/>
            <a:ext cx="6832976" cy="20313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kern="1200">
                <a:solidFill>
                  <a:srgbClr val="003366"/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cap="all" dirty="0" smtClean="0">
                <a:solidFill>
                  <a:schemeClr val="bg1"/>
                </a:solidFill>
              </a:rPr>
              <a:t>Технологическое развитие и актуальные вопросы транспортировки и хранения газа</a:t>
            </a:r>
          </a:p>
          <a:p>
            <a:pPr>
              <a:spcBef>
                <a:spcPts val="0"/>
              </a:spcBef>
            </a:pPr>
            <a:endParaRPr lang="ru-RU" sz="2400" b="1" cap="all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endParaRPr lang="en-US" b="1" cap="all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cap="all" dirty="0" smtClean="0">
                <a:solidFill>
                  <a:schemeClr val="bg1"/>
                </a:solidFill>
              </a:rPr>
              <a:t>Начальник  управления 308/7  </a:t>
            </a:r>
            <a:endParaRPr lang="ru-RU" b="1" cap="all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ru-RU" b="1" cap="all" dirty="0" smtClean="0">
                <a:solidFill>
                  <a:schemeClr val="bg1"/>
                </a:solidFill>
              </a:rPr>
              <a:t>В.А. </a:t>
            </a:r>
            <a:r>
              <a:rPr lang="ru-RU" b="1" cap="all" dirty="0" err="1" smtClean="0">
                <a:solidFill>
                  <a:schemeClr val="bg1"/>
                </a:solidFill>
              </a:rPr>
              <a:t>середёнок</a:t>
            </a:r>
            <a:endParaRPr lang="ru-RU" b="1" cap="all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890812" cy="857250"/>
          </a:xfrm>
        </p:spPr>
        <p:txBody>
          <a:bodyPr/>
          <a:lstStyle/>
          <a:p>
            <a:r>
              <a:rPr lang="ru-RU" sz="2000" dirty="0"/>
              <a:t>Импортозамещение по </a:t>
            </a:r>
            <a:r>
              <a:rPr lang="ru-RU" sz="2000" dirty="0" smtClean="0"/>
              <a:t>запорно-регулирующей арматуре специального назначения </a:t>
            </a:r>
            <a:endParaRPr lang="ru-RU" sz="2000" dirty="0"/>
          </a:p>
        </p:txBody>
      </p:sp>
      <p:pic>
        <p:nvPicPr>
          <p:cNvPr id="6" name="Picture 2" descr="D:\Тарасов\работа Газпром\ТПА\Дорожные карты Программы Испытания\Томский завод\ОПИ\ГТ Томск ОПЭ ЭП ТЭМЗ\ОПИ привода ТЭМЗ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50" y="2849880"/>
            <a:ext cx="1393743" cy="172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356" y="1152000"/>
            <a:ext cx="6110084" cy="160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шаровых кранов специального назначения: </a:t>
            </a:r>
            <a:endParaRPr lang="ru-RU" sz="16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для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сред с высоким содержанием агрессивных компонентов (сероводород до 25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%); 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marL="449263" lvl="0" indent="-182563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для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КС с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повышенными требованиями к надежности, низким температурам и высоким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давлениям;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  <a:p>
            <a:pPr marL="449263" indent="-182563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для реализации шельфовых проектов и криогенного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применения.</a:t>
            </a:r>
            <a:endParaRPr lang="en-US" sz="1600" dirty="0">
              <a:solidFill>
                <a:srgbClr val="003366"/>
              </a:solidFill>
              <a:latin typeface="Arial Narrow" panose="020B0606020202030204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8000"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99" r="3987"/>
          <a:stretch/>
        </p:blipFill>
        <p:spPr bwMode="auto">
          <a:xfrm>
            <a:off x="6310975" y="1128387"/>
            <a:ext cx="2292004" cy="1631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7359" y="2916000"/>
            <a:ext cx="547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электроприводов с энергоаккумуляторами 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для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кранов шаровых на ОАО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«ТЭМЗ». 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357" y="3664742"/>
            <a:ext cx="5420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Производство антипомпажных </a:t>
            </a: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клапанов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на российских предприятиях: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ОАО «ТЭМЗ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»,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ОАО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 dirty="0" err="1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Атоммашэкспорт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»,                    ООО 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«</a:t>
            </a:r>
            <a:r>
              <a:rPr lang="ru-RU" sz="1600" dirty="0" err="1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Некс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 Трейд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  <a:ea typeface="Calibri" pitchFamily="34" charset="0"/>
                <a:cs typeface="Calibri" pitchFamily="34" charset="0"/>
              </a:rPr>
              <a:t>». </a:t>
            </a:r>
            <a:endParaRPr lang="ru-RU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8443" r="18401" b="28476"/>
          <a:stretch/>
        </p:blipFill>
        <p:spPr bwMode="auto">
          <a:xfrm>
            <a:off x="7292341" y="2849880"/>
            <a:ext cx="1752600" cy="1726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5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46424"/>
            <a:ext cx="6786498" cy="857250"/>
          </a:xfrm>
        </p:spPr>
        <p:txBody>
          <a:bodyPr/>
          <a:lstStyle/>
          <a:p>
            <a:r>
              <a:rPr lang="ru-RU" sz="2000" dirty="0" smtClean="0"/>
              <a:t>Импортозамещение по адсорбентам, используемым при подготовке газа к </a:t>
            </a:r>
            <a:r>
              <a:rPr lang="ru-RU" sz="2000" dirty="0" smtClean="0"/>
              <a:t>транспорту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80844" y="3419671"/>
            <a:ext cx="6989799" cy="1176416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В 2015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г. адсорбент </a:t>
            </a:r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АСМ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количестве 200 </a:t>
            </a: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тонн загружен в два адсорбера на УПГТ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КС «Портовая» для </a:t>
            </a: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проведения опытно-промышленной эксплуатации в течение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 2-х </a:t>
            </a: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лет (1680 циклов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).</a:t>
            </a:r>
            <a:endParaRPr lang="ru-RU" dirty="0">
              <a:solidFill>
                <a:srgbClr val="003366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79999" y="1106249"/>
            <a:ext cx="5242014" cy="1125751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ООО «</a:t>
            </a:r>
            <a:r>
              <a:rPr lang="ru-RU" dirty="0" err="1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Салаватский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 катализаторный завод»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освоено </a:t>
            </a: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производство силикагелевого адсорбента </a:t>
            </a:r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АСМ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                (аналог </a:t>
            </a:r>
            <a:r>
              <a:rPr lang="en-US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K</a:t>
            </a: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С-</a:t>
            </a:r>
            <a:r>
              <a:rPr lang="en-US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Trockenperlen</a:t>
            </a:r>
            <a:r>
              <a:rPr lang="en-US" baseline="30000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®</a:t>
            </a:r>
            <a:r>
              <a:rPr lang="en-US" dirty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-H </a:t>
            </a:r>
            <a:r>
              <a:rPr lang="en-US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BASF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20" name="Picture 2" descr="http://skatz.ru/uploads/static/39/3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02" b="435"/>
          <a:stretch/>
        </p:blipFill>
        <p:spPr bwMode="auto">
          <a:xfrm>
            <a:off x="45326" y="1202773"/>
            <a:ext cx="1880672" cy="15813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4.ytimg.com/vi/C_eRh8Kl2OA/maxresdefault.jpg"/>
          <p:cNvPicPr>
            <a:picLocks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5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6"/>
          <a:stretch/>
        </p:blipFill>
        <p:spPr bwMode="auto">
          <a:xfrm>
            <a:off x="45326" y="2866725"/>
            <a:ext cx="1872000" cy="15525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Evgeniy\Desktop\Силикагели\pic02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48" t="11933" r="11128" b="6637"/>
          <a:stretch/>
        </p:blipFill>
        <p:spPr bwMode="auto">
          <a:xfrm>
            <a:off x="1199511" y="1273460"/>
            <a:ext cx="666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skatz.ru/uploads/news/26/acm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6" b="31217"/>
          <a:stretch/>
        </p:blipFill>
        <p:spPr bwMode="auto">
          <a:xfrm>
            <a:off x="7343999" y="1185559"/>
            <a:ext cx="1800000" cy="106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80000" y="2268000"/>
            <a:ext cx="7058054" cy="11160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Адсорбент </a:t>
            </a:r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АСМ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  <a:cs typeface="Arial" pitchFamily="34" charset="0"/>
              </a:rPr>
              <a:t> прошел опытно-промышленную эксплуатацию на                                       УПГТ КС «Краснодарская» и рекомендован для применения на данном объекте взамен силикагеля импортного производства.</a:t>
            </a:r>
          </a:p>
        </p:txBody>
      </p:sp>
    </p:spTree>
    <p:extLst>
      <p:ext uri="{BB962C8B-B14F-4D97-AF65-F5344CB8AC3E}">
        <p14:creationId xmlns:p14="http://schemas.microsoft.com/office/powerpoint/2010/main" val="3116967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057529"/>
              </p:ext>
            </p:extLst>
          </p:nvPr>
        </p:nvGraphicFramePr>
        <p:xfrm>
          <a:off x="6472492" y="1099986"/>
          <a:ext cx="2671507" cy="348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507"/>
              </a:tblGrid>
              <a:tr h="34863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Технологическое развитие ПХГ</a:t>
            </a:r>
            <a:endParaRPr lang="ru-RU" dirty="0"/>
          </a:p>
        </p:txBody>
      </p:sp>
      <p:pic>
        <p:nvPicPr>
          <p:cNvPr id="4" name="Picture 2" descr="C:\Users\uriy.ivanov\Desktop\Фото\Фото\_DSC42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3486" y="1314223"/>
            <a:ext cx="2490908" cy="1528914"/>
          </a:xfrm>
          <a:prstGeom prst="rect">
            <a:avLst/>
          </a:prstGeom>
          <a:noFill/>
          <a:ln w="317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486" y="2956561"/>
            <a:ext cx="2477574" cy="1416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3" descr="IMG_2609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099986"/>
            <a:ext cx="6505228" cy="348630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2615144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Газокомпрессорная техника для КС ПХГ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724003"/>
              </p:ext>
            </p:extLst>
          </p:nvPr>
        </p:nvGraphicFramePr>
        <p:xfrm>
          <a:off x="2743199" y="1082039"/>
          <a:ext cx="6339841" cy="34975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8841"/>
                <a:gridCol w="1334586"/>
                <a:gridCol w="1495506"/>
                <a:gridCol w="1360908"/>
              </a:tblGrid>
              <a:tr h="39750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Производитель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Необходимость проведения НИОКР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для создания </a:t>
                      </a: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«линейки» 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поршневых компрессоров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8000" marR="18000"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8000" marR="18000"/>
                </a:tc>
              </a:tr>
              <a:tr h="440771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18000" marR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малой мощности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(0,1 ÷ 1,0 МВт)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средней мощности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(1,0 ÷ 2,0 МВт)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большой мощности 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(более 2,0 МВт)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</a:tr>
              <a:tr h="545062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ОАО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«Казанькомпрессормаш»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НИОКР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НИОКР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НИОКР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433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Компрессорный завод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«КОСМА»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Не требуется. </a:t>
                      </a:r>
                    </a:p>
                    <a:p>
                      <a:pPr algn="ctr"/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Серийный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образец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Испытания образцов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НИОКР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2425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ОАО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«РУМО»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Серийный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образец.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Проведены приемочные испытания ГПА-4РМП с 6ПК32 на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КС «Рождественская». 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3184">
                <a:tc rowSpan="2"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ЗАО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«БАРРЕНС»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3600" marB="36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Не требуется.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Серийный образец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НИОКР 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 готовности)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НИОКР </a:t>
                      </a:r>
                      <a:endParaRPr lang="ru-RU" sz="1100" b="1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(</a:t>
                      </a: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по готовности)</a:t>
                      </a: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197">
                <a:tc vMerge="1"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</a:pPr>
                      <a:endParaRPr lang="ru-RU" sz="1200" dirty="0"/>
                    </a:p>
                  </a:txBody>
                  <a:tcPr marL="18000" marR="1800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Ремонт и поставка запасных частей (компрессоры и редукторы)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18000" marR="18000" marT="18000" marB="1800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marL="18000" marR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/>
                    </a:p>
                  </a:txBody>
                  <a:tcPr marL="18000" marR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6" descr="C:\Users\zaretsky\AppData\Local\Microsoft\Windows\Temporary Internet Files\Content.Word\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" y="2758440"/>
            <a:ext cx="2620815" cy="171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ru.arielcorp.com/images/productFeatures/external/small/KBV6Featur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8" r="10638"/>
          <a:stretch/>
        </p:blipFill>
        <p:spPr bwMode="auto">
          <a:xfrm>
            <a:off x="62549" y="1261872"/>
            <a:ext cx="2620816" cy="139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10771119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749924" y="2541495"/>
            <a:ext cx="6394075" cy="437029"/>
          </a:xfrm>
        </p:spPr>
        <p:txBody>
          <a:bodyPr anchor="ctr" anchorCtr="0">
            <a:noAutofit/>
          </a:bodyPr>
          <a:lstStyle/>
          <a:p>
            <a:r>
              <a:rPr lang="ru-RU" sz="2400" dirty="0" smtClean="0"/>
              <a:t> БЛАГОДАРЮ ЗА ВНИМАНИЕ!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49924" y="3353938"/>
            <a:ext cx="6313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Начальник </a:t>
            </a:r>
            <a:r>
              <a:rPr lang="ru-RU" sz="2000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управления </a:t>
            </a:r>
            <a:r>
              <a:rPr lang="ru-RU" sz="20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308/7 </a:t>
            </a:r>
            <a:r>
              <a:rPr lang="ru-RU" sz="2000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endParaRPr lang="ru-RU" sz="2000" cap="all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000" cap="all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В.А</a:t>
            </a:r>
            <a:r>
              <a:rPr lang="ru-RU" sz="2000" cap="all" dirty="0">
                <a:solidFill>
                  <a:schemeClr val="bg1"/>
                </a:solidFill>
                <a:latin typeface="Arial Narrow" panose="020B0606020202030204" pitchFamily="34" charset="0"/>
              </a:rPr>
              <a:t>. середёнок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sz="2200" dirty="0" smtClean="0"/>
              <a:t>Направления развития газотранспортной системы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  <p:pic>
        <p:nvPicPr>
          <p:cNvPr id="11" name="Picture 10" descr="C:\Документы\01.В Работе\14.08.01 Генеральная схема развития до 2035 года\14.10.02 Ген. схема\сила сибир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" y="3456000"/>
            <a:ext cx="1883045" cy="1116000"/>
          </a:xfrm>
          <a:prstGeom prst="rect">
            <a:avLst/>
          </a:prstGeom>
          <a:noFill/>
          <a:ln w="635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:\Капустин В.Н\Работа с ДТПХИГ\ПМГФорум 2016\Схема Бов-Ухта-Торж.jpg"/>
          <p:cNvPicPr>
            <a:picLocks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700" t="1204" r="1338" b="16387"/>
          <a:stretch/>
        </p:blipFill>
        <p:spPr bwMode="auto">
          <a:xfrm>
            <a:off x="54001" y="2286000"/>
            <a:ext cx="1883045" cy="1116000"/>
          </a:xfrm>
          <a:prstGeom prst="rect">
            <a:avLst/>
          </a:prstGeom>
          <a:noFill/>
          <a:ln w="63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Капустин В.Н\Работа с ДТПХИГ\ПМГФорум 2016\Схема СЕГ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7" t="22388" r="3304" b="11782"/>
          <a:stretch/>
        </p:blipFill>
        <p:spPr bwMode="auto">
          <a:xfrm>
            <a:off x="53999" y="1116000"/>
            <a:ext cx="1883047" cy="1116000"/>
          </a:xfrm>
          <a:prstGeom prst="rect">
            <a:avLst/>
          </a:prstGeom>
          <a:noFill/>
          <a:ln w="635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08003" y="1944000"/>
            <a:ext cx="574435" cy="229669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tIns="36000" bIns="36000">
            <a:spAutoFit/>
          </a:bodyPr>
          <a:lstStyle/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/>
                <a:ea typeface="Arial" charset="0"/>
                <a:cs typeface="Arial" charset="0"/>
              </a:rPr>
              <a:t>СЕГ-2</a:t>
            </a:r>
            <a:endParaRPr lang="en-US" sz="1200" b="1" dirty="0" smtClean="0">
              <a:solidFill>
                <a:srgbClr val="002060"/>
              </a:solidFill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08000" y="2351648"/>
            <a:ext cx="1109259" cy="218128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solidFill>
                  <a:srgbClr val="002060"/>
                </a:solidFill>
                <a:latin typeface="Arial Narrow"/>
                <a:ea typeface="Arial" charset="0"/>
                <a:cs typeface="Arial" charset="0"/>
              </a:rPr>
              <a:t>Бованенково-Ухта</a:t>
            </a:r>
            <a:endParaRPr lang="en-US" sz="1050" b="1" dirty="0" smtClean="0">
              <a:solidFill>
                <a:srgbClr val="002060"/>
              </a:solidFill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1544" y="3521220"/>
            <a:ext cx="731721" cy="368750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tIns="18000" bIns="18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Arial Narrow"/>
                <a:ea typeface="Arial" charset="0"/>
                <a:cs typeface="Arial" charset="0"/>
              </a:rPr>
              <a:t>Сила Сибири</a:t>
            </a:r>
            <a:endParaRPr lang="en-US" sz="1200" b="1" dirty="0" smtClean="0">
              <a:solidFill>
                <a:srgbClr val="002060"/>
              </a:solidFill>
              <a:latin typeface="Arial Narrow"/>
              <a:ea typeface="Arial" charset="0"/>
              <a:cs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95523" y="3114000"/>
            <a:ext cx="876758" cy="225053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1">
                <a:lumMod val="75000"/>
              </a:schemeClr>
            </a:solidFill>
          </a:ln>
        </p:spPr>
        <p:txBody>
          <a:bodyPr wrap="square" lIns="36000" tIns="36000" rIns="36000" bIns="3600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Arial Narrow"/>
                <a:ea typeface="Arial" charset="0"/>
                <a:cs typeface="Arial" charset="0"/>
              </a:rPr>
              <a:t>Ухта-Торжок</a:t>
            </a:r>
            <a:endParaRPr lang="en-US" sz="1100" b="1" dirty="0" smtClean="0">
              <a:solidFill>
                <a:srgbClr val="002060"/>
              </a:solidFill>
              <a:latin typeface="Arial Narrow"/>
              <a:ea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" t="7196" r="20476" b="6455"/>
          <a:stretch/>
        </p:blipFill>
        <p:spPr bwMode="auto">
          <a:xfrm>
            <a:off x="1969994" y="1055649"/>
            <a:ext cx="7174006" cy="356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951140" y="1116000"/>
            <a:ext cx="4117897" cy="150041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68288" indent="-268288">
              <a:spcAft>
                <a:spcPts val="300"/>
              </a:spcAft>
              <a:buFont typeface="+mj-lt"/>
              <a:buAutoNum type="romanUcPeriod"/>
              <a:tabLst>
                <a:tab pos="268288" algn="l"/>
              </a:tabLst>
            </a:pPr>
            <a:r>
              <a:rPr lang="ru-RU" sz="1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Перемещение центров добычи на Ямал и шельф;</a:t>
            </a:r>
          </a:p>
          <a:p>
            <a:pPr marL="268288" indent="-268288">
              <a:spcAft>
                <a:spcPts val="300"/>
              </a:spcAft>
              <a:buFont typeface="+mj-lt"/>
              <a:buAutoNum type="romanUcPeriod"/>
              <a:tabLst>
                <a:tab pos="268288" algn="l"/>
              </a:tabLst>
            </a:pPr>
            <a:r>
              <a:rPr lang="ru-RU" sz="1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Диверсификация экспортных потоков газа;</a:t>
            </a:r>
          </a:p>
          <a:p>
            <a:pPr marL="268288" indent="-268288">
              <a:spcAft>
                <a:spcPts val="300"/>
              </a:spcAft>
              <a:buFont typeface="+mj-lt"/>
              <a:buAutoNum type="romanUcPeriod"/>
              <a:tabLst>
                <a:tab pos="268288" algn="l"/>
              </a:tabLst>
            </a:pPr>
            <a:r>
              <a:rPr lang="ru-RU" sz="1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Создание системы газоснабжения Восточной Сибири и Дальнего Востока; </a:t>
            </a:r>
            <a:endParaRPr lang="en-US" sz="1400" dirty="0" smtClean="0">
              <a:solidFill>
                <a:srgbClr val="003366"/>
              </a:solidFill>
              <a:latin typeface="Arial Narrow" panose="020B0606020202030204" pitchFamily="34" charset="0"/>
            </a:endParaRPr>
          </a:p>
          <a:p>
            <a:pPr marL="268288" indent="-268288">
              <a:spcAft>
                <a:spcPts val="300"/>
              </a:spcAft>
              <a:buFont typeface="+mj-lt"/>
              <a:buAutoNum type="romanUcPeriod"/>
              <a:tabLst>
                <a:tab pos="268288" algn="l"/>
              </a:tabLst>
            </a:pPr>
            <a:r>
              <a:rPr lang="ru-RU" sz="14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Поддержание работоспособности и повышение энергоэффективности ГТС.</a:t>
            </a:r>
            <a:endParaRPr lang="ru-RU" sz="14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189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sz="2200" dirty="0" smtClean="0"/>
              <a:t>Направления развития магистрального транспорта газа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160" y="1157109"/>
            <a:ext cx="6184928" cy="3400931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Повышение рабочего давления газа до 9,8 МПа и 11,8 МПа;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Применение высокопрочных труб с внутренним гладкостным покрытием; 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Применение современных ГПА единичной мощностью 16-25-32 МВт;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Унификация проектных решений и унификация ГПА;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Комплексные системы компримирования и охлаждения газа с применением </a:t>
            </a:r>
            <a:r>
              <a:rPr lang="ru-RU" sz="1500" dirty="0" err="1" smtClean="0">
                <a:solidFill>
                  <a:srgbClr val="003366"/>
                </a:solidFill>
                <a:latin typeface="Arial Narrow" panose="020B0606020202030204" pitchFamily="34" charset="0"/>
              </a:rPr>
              <a:t>турбодетандерных</a:t>
            </a: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технологий в зонах вечной мерзлоты;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Автоматизация технологических процессов для обеспечения малолюдных технологий;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Применение технологий ремонта газопроводов под давлением и мобильных КС;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5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Ориентация преимущественно на российское и кооперированное производство. </a:t>
            </a:r>
            <a:endParaRPr lang="ru-RU" sz="15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7" descr="O:\0521\Черникова\Двигатели\Ладога-Р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118" y="1109661"/>
            <a:ext cx="1792150" cy="1297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2" descr="ГПА-16ДКС-02Л Урал, КС Пуртазовская КЦ-2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1"/>
          <a:stretch>
            <a:fillRect/>
          </a:stretch>
        </p:blipFill>
        <p:spPr bwMode="auto">
          <a:xfrm>
            <a:off x="6724771" y="3092678"/>
            <a:ext cx="2264587" cy="148350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88" y="1933853"/>
            <a:ext cx="2046916" cy="114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756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sz="2200" dirty="0" smtClean="0"/>
              <a:t>Основные газотранспортные проекты</a:t>
            </a:r>
            <a:endParaRPr lang="ru-RU" sz="2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790795"/>
              </p:ext>
            </p:extLst>
          </p:nvPr>
        </p:nvGraphicFramePr>
        <p:xfrm>
          <a:off x="33890" y="1092201"/>
          <a:ext cx="9059310" cy="3514743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103010"/>
                <a:gridCol w="1485900"/>
                <a:gridCol w="1616635"/>
                <a:gridCol w="1042147"/>
                <a:gridCol w="954742"/>
                <a:gridCol w="856876"/>
              </a:tblGrid>
              <a:tr h="897926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Объекты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транспорта газа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Протяженность одной нитки,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Установленная мощность ГПА на одной нитке,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МВт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Условный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диаметр,</a:t>
                      </a:r>
                      <a:b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мм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Рабочее давление,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МПа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Период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ввода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29655" marR="29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74570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СМГ «Бованенково-Ухта»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1400/1200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2014-2035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1922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«Ухта-Торжок»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2017-2030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0056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«Сила Сибири»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3 056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1186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2019-2025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61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Развитие газотранспортных мощностей ЕСГ, участок Грязовец – КС «Славянская»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872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9,8; 22,15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028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«Сахалин-Хабаровск-Владивосток»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1708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459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2011-2023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028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МГ «Мурманск-Волхов»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1365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1225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2028-2033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028"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Газопровод «Сила Сибири 2»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2431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896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7,4-9,8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defRPr sz="2200" b="1">
                          <a:solidFill>
                            <a:srgbClr val="003366"/>
                          </a:solidFill>
                          <a:latin typeface="Arial Narrow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cs typeface="Times New Roman" pitchFamily="18" charset="0"/>
                        </a:rPr>
                        <a:t>2023-2029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324732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sz="2200" dirty="0" smtClean="0"/>
              <a:t>Статистические данные транспорта газа</a:t>
            </a: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892440009"/>
              </p:ext>
            </p:extLst>
          </p:nvPr>
        </p:nvGraphicFramePr>
        <p:xfrm>
          <a:off x="1" y="1100775"/>
          <a:ext cx="9143999" cy="3523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979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>
                <a:solidFill>
                  <a:prstClr val="white"/>
                </a:solidFill>
                <a:latin typeface="Arial Narrow"/>
                <a:cs typeface="Arial Narrow"/>
              </a:rPr>
              <a:t>Сценарии потоков газа </a:t>
            </a:r>
            <a:r>
              <a:rPr lang="ru-RU" sz="2200" dirty="0" smtClean="0">
                <a:solidFill>
                  <a:prstClr val="white"/>
                </a:solidFill>
                <a:latin typeface="Arial Narrow"/>
                <a:cs typeface="Arial Narrow"/>
              </a:rPr>
              <a:t>на </a:t>
            </a:r>
            <a:r>
              <a:rPr lang="ru-RU" sz="2200" dirty="0">
                <a:solidFill>
                  <a:prstClr val="white"/>
                </a:solidFill>
                <a:latin typeface="Arial Narrow"/>
                <a:cs typeface="Arial Narrow"/>
              </a:rPr>
              <a:t>2030 г</a:t>
            </a:r>
            <a:r>
              <a:rPr lang="ru-RU" sz="2200" dirty="0" smtClean="0">
                <a:solidFill>
                  <a:prstClr val="white"/>
                </a:solidFill>
                <a:latin typeface="Arial Narrow"/>
                <a:cs typeface="Arial Narrow"/>
              </a:rPr>
              <a:t>.</a:t>
            </a:r>
            <a:endParaRPr lang="ru-RU" sz="2200" dirty="0"/>
          </a:p>
        </p:txBody>
      </p:sp>
      <p:pic>
        <p:nvPicPr>
          <p:cNvPr id="4" name="Изображение 3" descr="Презентация-Инвестзамысел-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040"/>
            <a:ext cx="9144000" cy="364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37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sz="2000" dirty="0" smtClean="0"/>
              <a:t>Вывод газотранспортных мощностей в связи с перераспределением потоков газа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  <p:pic>
        <p:nvPicPr>
          <p:cNvPr id="4" name="Изображение 1" descr="Презентация-Инвестзамысел-07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0" b="-1564"/>
          <a:stretch/>
        </p:blipFill>
        <p:spPr>
          <a:xfrm>
            <a:off x="0" y="1080001"/>
            <a:ext cx="9144000" cy="36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2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833908" cy="857250"/>
          </a:xfrm>
        </p:spPr>
        <p:txBody>
          <a:bodyPr/>
          <a:lstStyle/>
          <a:p>
            <a:r>
              <a:rPr lang="ru-RU" sz="2000" dirty="0" smtClean="0"/>
              <a:t>Унификация проектных решений при строительстве КС МГ и разработке ГПА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3976" y="1349261"/>
            <a:ext cx="5916493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Унификация технических и проектных </a:t>
            </a:r>
            <a:r>
              <a:rPr lang="ru-RU" sz="1600" b="1" dirty="0">
                <a:solidFill>
                  <a:srgbClr val="003366"/>
                </a:solidFill>
                <a:latin typeface="Arial Narrow" panose="020B0606020202030204" pitchFamily="34" charset="0"/>
              </a:rPr>
              <a:t>решений:</a:t>
            </a:r>
          </a:p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Создание базы унифицированных решений на основе единых технических 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подходов. Унификация не объекта в целом, а по отдельным элементам;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Комплектовани</a:t>
            </a:r>
            <a:r>
              <a:rPr lang="ru-RU" sz="1600" dirty="0">
                <a:solidFill>
                  <a:srgbClr val="003366"/>
                </a:solidFill>
                <a:latin typeface="Arial Narrow" panose="020B0606020202030204" pitchFamily="34" charset="0"/>
              </a:rPr>
              <a:t>е</a:t>
            </a: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типового ГПА газотурбинными приводами и ЦБК различных производителей. Создание линейки унифицированных ГПА для различных условий эксплуатации; 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Взаимозаменяемость основных блоков ГПА различных производителей;</a:t>
            </a:r>
          </a:p>
          <a:p>
            <a:pPr marL="285750" lvl="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Однотипность технологической обвязки, инженерных сетей и пр.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822" y="2630970"/>
            <a:ext cx="1831653" cy="192949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7980" y="1160947"/>
            <a:ext cx="2241338" cy="141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33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489" r="3883" b="13569"/>
          <a:stretch/>
        </p:blipFill>
        <p:spPr>
          <a:xfrm>
            <a:off x="4320000" y="3204001"/>
            <a:ext cx="4730127" cy="1325261"/>
          </a:xfrm>
          <a:prstGeom prst="rect">
            <a:avLst/>
          </a:prstGeom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000" y="139700"/>
            <a:ext cx="6762750" cy="857250"/>
          </a:xfrm>
        </p:spPr>
        <p:txBody>
          <a:bodyPr/>
          <a:lstStyle/>
          <a:p>
            <a:r>
              <a:rPr lang="ru-RU" sz="2000" dirty="0" smtClean="0"/>
              <a:t>Локализация производства запасных частей и ремонта </a:t>
            </a:r>
            <a:br>
              <a:rPr lang="ru-RU" sz="2000" dirty="0" smtClean="0"/>
            </a:br>
            <a:r>
              <a:rPr lang="ru-RU" sz="2000" dirty="0" smtClean="0"/>
              <a:t>ГТД судового типа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9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"/>
          <a:stretch/>
        </p:blipFill>
        <p:spPr>
          <a:xfrm>
            <a:off x="5653921" y="1152000"/>
            <a:ext cx="3319957" cy="20347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198339"/>
            <a:ext cx="5690870" cy="92333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ГТД типа ДГ90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: освоено производство запасных частей для проведения ремонта. Ведется разработка решений по продлению ресурса двигателей.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196000"/>
            <a:ext cx="5690870" cy="1277273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ГТД типа ДН80 и ДУ80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: </a:t>
            </a:r>
          </a:p>
          <a:p>
            <a:pPr marL="449263" indent="-1968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625475" algn="l"/>
              </a:tabLst>
            </a:pP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завершение освоения производства запасных частей. Проведение в 2016 г. восстановительных ремонтов 7 ед. ГТД ДУ80 в условиях АО «ТМ»;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" y="3502478"/>
            <a:ext cx="434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196850" algn="just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  <a:tabLst>
                <a:tab pos="625475" algn="l"/>
              </a:tabLst>
            </a:pPr>
            <a:r>
              <a:rPr lang="ru-RU" dirty="0">
                <a:solidFill>
                  <a:srgbClr val="003366"/>
                </a:solidFill>
                <a:latin typeface="Arial Narrow" panose="020B0606020202030204" pitchFamily="34" charset="0"/>
              </a:rPr>
              <a:t>проведение комплексной дефектоскопии ГТД </a:t>
            </a:r>
            <a:r>
              <a:rPr lang="ru-RU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ДУ80 в условиях КС. Разработка решений по повышению надежности. </a:t>
            </a:r>
            <a:endParaRPr lang="ru-RU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9994" y="4731858"/>
            <a:ext cx="71740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Технологическое развитие и актуальные вопросы транспортировки и хранения газа</a:t>
            </a:r>
          </a:p>
        </p:txBody>
      </p:sp>
    </p:spTree>
    <p:extLst>
      <p:ext uri="{BB962C8B-B14F-4D97-AF65-F5344CB8AC3E}">
        <p14:creationId xmlns:p14="http://schemas.microsoft.com/office/powerpoint/2010/main" val="338022788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7C80"/>
        </a:solidFill>
        <a:ln w="12700">
          <a:solidFill>
            <a:srgbClr val="0070C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3_Специальное оформление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3_Специальное оформление">
    <a:majorFont>
      <a:latin typeface="Arial Narrow"/>
      <a:ea typeface=""/>
      <a:cs typeface=""/>
    </a:majorFont>
    <a:minorFont>
      <a:latin typeface="Arial Narrow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1662</Words>
  <Application>Microsoft Office PowerPoint</Application>
  <PresentationFormat>Экран (16:9)</PresentationFormat>
  <Paragraphs>187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3_Тема Office</vt:lpstr>
      <vt:lpstr>4_Тема Office</vt:lpstr>
      <vt:lpstr>2_Тема Office</vt:lpstr>
      <vt:lpstr>1_Тема Office</vt:lpstr>
      <vt:lpstr>Презентация PowerPoint</vt:lpstr>
      <vt:lpstr>Направления развития газотранспортной системы </vt:lpstr>
      <vt:lpstr>Направления развития магистрального транспорта газа</vt:lpstr>
      <vt:lpstr>Основные газотранспортные проекты</vt:lpstr>
      <vt:lpstr>Статистические данные транспорта газа</vt:lpstr>
      <vt:lpstr>Сценарии потоков газа на 2030 г.</vt:lpstr>
      <vt:lpstr>Вывод газотранспортных мощностей в связи с перераспределением потоков газа</vt:lpstr>
      <vt:lpstr>Унификация проектных решений при строительстве КС МГ и разработке ГПА</vt:lpstr>
      <vt:lpstr>Локализация производства запасных частей и ремонта  ГТД судового типа </vt:lpstr>
      <vt:lpstr>Импортозамещение по запорно-регулирующей арматуре специального назначения </vt:lpstr>
      <vt:lpstr>Импортозамещение по адсорбентам, используемым при подготовке газа к транспорту</vt:lpstr>
      <vt:lpstr>Технологическое развитие ПХГ</vt:lpstr>
      <vt:lpstr>Газокомпрессорная техника для КС ПХГ 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</dc:creator>
  <cp:lastModifiedBy>Зюзьков Виктор Викторович</cp:lastModifiedBy>
  <cp:revision>359</cp:revision>
  <cp:lastPrinted>2016-10-03T10:57:49Z</cp:lastPrinted>
  <dcterms:created xsi:type="dcterms:W3CDTF">2016-02-05T10:31:15Z</dcterms:created>
  <dcterms:modified xsi:type="dcterms:W3CDTF">2016-10-05T14:02:33Z</dcterms:modified>
</cp:coreProperties>
</file>