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06" autoAdjust="0"/>
  </p:normalViewPr>
  <p:slideViewPr>
    <p:cSldViewPr>
      <p:cViewPr varScale="1">
        <p:scale>
          <a:sx n="106" d="100"/>
          <a:sy n="106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otY val="10"/>
      <c:perspective val="0"/>
    </c:view3D>
    <c:plotArea>
      <c:layout>
        <c:manualLayout>
          <c:layoutTarget val="inner"/>
          <c:xMode val="edge"/>
          <c:yMode val="edge"/>
          <c:x val="9.7649200160783737E-4"/>
          <c:y val="0"/>
          <c:w val="0.62915003761160171"/>
          <c:h val="0.558888664938212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поставок продукции в 2011 году (тыс.руб.)</c:v>
                </c:pt>
              </c:strCache>
            </c:strRef>
          </c:tx>
          <c:dPt>
            <c:idx val="0"/>
            <c:spPr>
              <a:solidFill>
                <a:schemeClr val="tx2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</c:dPt>
          <c:cat>
            <c:strRef>
              <c:f>Лист1!$A$2:$A$4</c:f>
              <c:strCache>
                <c:ptCount val="3"/>
                <c:pt idx="0">
                  <c:v>ПАО "Газпром"</c:v>
                </c:pt>
                <c:pt idx="1">
                  <c:v>Другие предприятия России</c:v>
                </c:pt>
                <c:pt idx="2">
                  <c:v>СНГ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3407429</c:v>
                </c:pt>
                <c:pt idx="1">
                  <c:v>3700677</c:v>
                </c:pt>
                <c:pt idx="2">
                  <c:v>84408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ПАО "Газпром"</c:v>
                </c:pt>
                <c:pt idx="1">
                  <c:v>Другие предприятия России</c:v>
                </c:pt>
                <c:pt idx="2">
                  <c:v>СНГ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0.47400000000000031</c:v>
                </c:pt>
                <c:pt idx="1">
                  <c:v>0.51400000000000001</c:v>
                </c:pt>
                <c:pt idx="2">
                  <c:v>1.2000000000000009E-2</c:v>
                </c:pt>
              </c:numCache>
            </c:numRef>
          </c:val>
        </c:ser>
      </c:pie3DChart>
      <c:spPr>
        <a:noFill/>
      </c:spPr>
    </c:plotArea>
    <c:legend>
      <c:legendPos val="b"/>
      <c:legendEntry>
        <c:idx val="0"/>
        <c:txPr>
          <a:bodyPr/>
          <a:lstStyle/>
          <a:p>
            <a:pPr algn="just">
              <a:defRPr sz="1600" b="0" i="0" baseline="0">
                <a:solidFill>
                  <a:schemeClr val="tx1"/>
                </a:solidFill>
                <a:latin typeface="Segoe UI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algn="just">
              <a:defRPr sz="1600" b="0" i="0" baseline="0">
                <a:solidFill>
                  <a:schemeClr val="tx1"/>
                </a:solidFill>
                <a:latin typeface="Segoe UI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 algn="just">
              <a:defRPr sz="1600" b="0" i="0" baseline="0">
                <a:solidFill>
                  <a:schemeClr val="tx1"/>
                </a:solidFill>
                <a:latin typeface="Segoe UI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59417901979145182"/>
          <c:w val="0.81822158649039023"/>
          <c:h val="0.32566255865750376"/>
        </c:manualLayout>
      </c:layout>
      <c:spPr>
        <a:noFill/>
        <a:ln>
          <a:noFill/>
        </a:ln>
      </c:spPr>
      <c:txPr>
        <a:bodyPr/>
        <a:lstStyle/>
        <a:p>
          <a:pPr algn="just">
            <a:defRPr sz="1600" baseline="0">
              <a:latin typeface="Segoe UI" pitchFamily="34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79551-F360-45D0-9C5A-24623CE58AEE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76243-D30B-4345-BE76-1689AF29D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процесс 18"/>
          <p:cNvSpPr/>
          <p:nvPr/>
        </p:nvSpPr>
        <p:spPr>
          <a:xfrm>
            <a:off x="0" y="6021288"/>
            <a:ext cx="9144000" cy="836712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2771800" y="2924944"/>
            <a:ext cx="6372200" cy="1296144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1412776"/>
            <a:ext cx="4104456" cy="1470025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1"/>
                </a:solidFill>
              </a:rPr>
              <a:t>ОТКРЫТОЕ АКЦИОНЕРНОЕ ОБЩЕСТВО</a:t>
            </a:r>
            <a:br>
              <a:rPr lang="ru-RU" sz="1800" b="1" dirty="0" smtClean="0">
                <a:solidFill>
                  <a:schemeClr val="accent1"/>
                </a:solidFill>
              </a:rPr>
            </a:br>
            <a:r>
              <a:rPr lang="ru-RU" sz="2950" b="1" dirty="0" smtClean="0">
                <a:solidFill>
                  <a:schemeClr val="accent1"/>
                </a:solidFill>
              </a:rPr>
              <a:t>ВОЛГОГРАДНЕФТЕМАШ</a:t>
            </a:r>
            <a:endParaRPr lang="ru-RU" sz="2950" b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2996952"/>
            <a:ext cx="6552728" cy="1270992"/>
          </a:xfrm>
          <a:noFill/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Возможности ОАО </a:t>
            </a:r>
            <a:r>
              <a:rPr lang="en-US" sz="20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“</a:t>
            </a:r>
            <a:r>
              <a:rPr lang="ru-RU" sz="20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Волгограднефтемаш</a:t>
            </a:r>
            <a:r>
              <a:rPr lang="en-US" sz="20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”</a:t>
            </a:r>
            <a:r>
              <a:rPr lang="ru-RU" sz="20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по поставке технологического оборудования для объектов ПАО Газпром</a:t>
            </a:r>
            <a:r>
              <a:rPr lang="en-US" sz="20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”</a:t>
            </a:r>
            <a:endParaRPr lang="ru-RU" sz="20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 descr="C:\Documents and Settings\ogttab\Рабочий стол\презентация\моя\логотип импортозамещ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8640"/>
            <a:ext cx="3232805" cy="864096"/>
          </a:xfrm>
          <a:prstGeom prst="rect">
            <a:avLst/>
          </a:prstGeom>
          <a:noFill/>
        </p:spPr>
      </p:pic>
      <p:pic>
        <p:nvPicPr>
          <p:cNvPr id="1027" name="Picture 3" descr="C:\Documents and Settings\ogttab\Рабочий стол\презентация\моя\логотип нефтема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4644" y="1556792"/>
            <a:ext cx="1249324" cy="1224136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707904" y="4581128"/>
            <a:ext cx="504056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Докладчик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: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/>
            </a:r>
            <a:br>
              <a:rPr lang="ru-RU" dirty="0" smtClean="0">
                <a:latin typeface="Segoe UI" pitchFamily="34" charset="0"/>
                <a:cs typeface="Segoe UI" pitchFamily="34" charset="0"/>
              </a:rPr>
            </a:br>
            <a:r>
              <a:rPr lang="ru-RU" dirty="0" smtClean="0">
                <a:latin typeface="Segoe UI" pitchFamily="34" charset="0"/>
                <a:cs typeface="Segoe UI" pitchFamily="34" charset="0"/>
              </a:rPr>
              <a:t>Батищев Дмитрий Юрьевич</a:t>
            </a:r>
            <a:br>
              <a:rPr lang="ru-RU" dirty="0" smtClean="0">
                <a:latin typeface="Segoe UI" pitchFamily="34" charset="0"/>
                <a:cs typeface="Segoe UI" pitchFamily="34" charset="0"/>
              </a:rPr>
            </a:br>
            <a:r>
              <a:rPr lang="ru-RU" dirty="0" smtClean="0">
                <a:latin typeface="Segoe UI" pitchFamily="34" charset="0"/>
                <a:cs typeface="Segoe UI" pitchFamily="34" charset="0"/>
              </a:rPr>
              <a:t>главный инженер ОАО 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“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Волгограднефтемаш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”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547664" y="6237312"/>
            <a:ext cx="5904656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СОЗИДАНИЕ НА БЛАГО СТРАНЫ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51520" y="5949280"/>
            <a:ext cx="864096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C:\Documents and Settings\ogttab\Рабочий стол\презентация\моя\1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93" y="1484784"/>
            <a:ext cx="2726120" cy="4221088"/>
          </a:xfrm>
          <a:prstGeom prst="rect">
            <a:avLst/>
          </a:prstGeom>
          <a:noFill/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51520" y="1196752"/>
            <a:ext cx="864096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процесс 18"/>
          <p:cNvSpPr/>
          <p:nvPr/>
        </p:nvSpPr>
        <p:spPr>
          <a:xfrm>
            <a:off x="4860032" y="3717032"/>
            <a:ext cx="4032448" cy="244827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4860032" y="1052736"/>
            <a:ext cx="4032448" cy="244827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Documents and Settings\ogttab\Рабочий стол\презентация\моя\логотип импортозамещ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2232247" cy="596657"/>
          </a:xfrm>
          <a:prstGeom prst="rect">
            <a:avLst/>
          </a:prstGeom>
          <a:noFill/>
        </p:spPr>
      </p:pic>
      <p:pic>
        <p:nvPicPr>
          <p:cNvPr id="5" name="Picture 3" descr="C:\Documents and Settings\ogttab\Рабочий стол\презентация\моя\логотип нефтема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116632"/>
            <a:ext cx="648072" cy="635006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79512" y="836712"/>
            <a:ext cx="8784976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процесс 7"/>
          <p:cNvSpPr/>
          <p:nvPr/>
        </p:nvSpPr>
        <p:spPr>
          <a:xfrm>
            <a:off x="0" y="6381328"/>
            <a:ext cx="9144000" cy="36004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843808" y="44624"/>
            <a:ext cx="50405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Сотрудничество с ПАО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“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Газпром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Трубопроводная арматура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10" name="Текст 1"/>
          <p:cNvSpPr txBox="1">
            <a:spLocks/>
          </p:cNvSpPr>
          <p:nvPr/>
        </p:nvSpPr>
        <p:spPr>
          <a:xfrm>
            <a:off x="4836948" y="1756127"/>
            <a:ext cx="4055532" cy="9527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Трубопроводная арматура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DN 50…1400</a:t>
            </a:r>
            <a:endParaRPr lang="ru-RU" sz="20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PN 8…16 </a:t>
            </a:r>
            <a:r>
              <a:rPr lang="ru-RU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МПа</a:t>
            </a:r>
            <a:endParaRPr lang="en-US" sz="2000" dirty="0" smtClean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Текст 1"/>
          <p:cNvSpPr txBox="1">
            <a:spLocks/>
          </p:cNvSpPr>
          <p:nvPr/>
        </p:nvSpPr>
        <p:spPr>
          <a:xfrm>
            <a:off x="4860032" y="4509120"/>
            <a:ext cx="4032448" cy="9361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Краны шаровые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климатического исполнения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У1 и ХЛ1 ГОСТ15150</a:t>
            </a:r>
            <a:endParaRPr lang="en-US" sz="2000" dirty="0" smtClean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Рисунок 19" descr="2014-11-14-595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052736"/>
            <a:ext cx="3528392" cy="2448272"/>
          </a:xfrm>
          <a:prstGeom prst="rect">
            <a:avLst/>
          </a:prstGeom>
          <a:ln w="3175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21" name="Рисунок 20" descr="04.08.2011 019.jpg"/>
          <p:cNvPicPr>
            <a:picLocks noChangeAspect="1"/>
          </p:cNvPicPr>
          <p:nvPr/>
        </p:nvPicPr>
        <p:blipFill>
          <a:blip r:embed="rId5" cstate="print"/>
          <a:srcRect r="4232"/>
          <a:stretch>
            <a:fillRect/>
          </a:stretch>
        </p:blipFill>
        <p:spPr>
          <a:xfrm>
            <a:off x="683568" y="3717032"/>
            <a:ext cx="3516981" cy="2448272"/>
          </a:xfrm>
          <a:prstGeom prst="rect">
            <a:avLst/>
          </a:prstGeom>
          <a:ln w="3175"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8532440" y="63813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endParaRPr lang="ru-RU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процесс 18"/>
          <p:cNvSpPr/>
          <p:nvPr/>
        </p:nvSpPr>
        <p:spPr>
          <a:xfrm>
            <a:off x="467544" y="1124744"/>
            <a:ext cx="4176464" cy="151216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467544" y="2852936"/>
            <a:ext cx="4176464" cy="151216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67544" y="4581128"/>
            <a:ext cx="4176464" cy="151216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Documents and Settings\ogttab\Рабочий стол\презентация\моя\логотип импортозамещ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2232247" cy="596657"/>
          </a:xfrm>
          <a:prstGeom prst="rect">
            <a:avLst/>
          </a:prstGeom>
          <a:noFill/>
        </p:spPr>
      </p:pic>
      <p:pic>
        <p:nvPicPr>
          <p:cNvPr id="5" name="Picture 3" descr="C:\Documents and Settings\ogttab\Рабочий стол\презентация\моя\логотип нефтема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116632"/>
            <a:ext cx="648072" cy="635006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79512" y="836712"/>
            <a:ext cx="8784976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процесс 7"/>
          <p:cNvSpPr/>
          <p:nvPr/>
        </p:nvSpPr>
        <p:spPr>
          <a:xfrm>
            <a:off x="0" y="6381328"/>
            <a:ext cx="9144000" cy="36004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843808" y="44624"/>
            <a:ext cx="50405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Сотрудничество с ПАО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“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Газпром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Насосное оборудование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11" name="Текст 1"/>
          <p:cNvSpPr txBox="1">
            <a:spLocks/>
          </p:cNvSpPr>
          <p:nvPr/>
        </p:nvSpPr>
        <p:spPr>
          <a:xfrm>
            <a:off x="323528" y="3068960"/>
            <a:ext cx="4248472" cy="10801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r>
              <a:rPr lang="ru-RU" sz="1600" dirty="0" smtClean="0"/>
              <a:t>     </a:t>
            </a:r>
            <a:r>
              <a:rPr lang="ru-RU" sz="1400" dirty="0" smtClean="0"/>
              <a:t>Тип ВВ2: подача от 50 до 1600 м</a:t>
            </a:r>
            <a:r>
              <a:rPr lang="ru-RU" sz="1400" baseline="30000" dirty="0" smtClean="0"/>
              <a:t>3</a:t>
            </a:r>
            <a:r>
              <a:rPr lang="ru-RU" sz="1400" dirty="0" smtClean="0"/>
              <a:t>/ч, напор от 30 до 400м, марки НТ </a:t>
            </a:r>
            <a:r>
              <a:rPr lang="ru-RU" sz="1400" dirty="0" err="1" smtClean="0"/>
              <a:t>двухопорные</a:t>
            </a:r>
            <a:r>
              <a:rPr lang="ru-RU" sz="1400" dirty="0" smtClean="0"/>
              <a:t> горизонтальные центробежные с уравновешенной осевой силой и радиальным разъемом корпуса в блочно-комплектном исполнении. </a:t>
            </a:r>
            <a:endParaRPr lang="ru-RU" sz="1600" dirty="0"/>
          </a:p>
        </p:txBody>
      </p:sp>
      <p:sp>
        <p:nvSpPr>
          <p:cNvPr id="12" name="Текст 1"/>
          <p:cNvSpPr txBox="1">
            <a:spLocks/>
          </p:cNvSpPr>
          <p:nvPr/>
        </p:nvSpPr>
        <p:spPr>
          <a:xfrm>
            <a:off x="323528" y="4725144"/>
            <a:ext cx="4248472" cy="12241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r>
              <a:rPr lang="ru-RU" sz="1400" dirty="0" smtClean="0"/>
              <a:t>     Тип ВВ5: подача от 40 до 250 м</a:t>
            </a:r>
            <a:r>
              <a:rPr lang="ru-RU" sz="1400" baseline="30000" dirty="0" smtClean="0"/>
              <a:t>3</a:t>
            </a:r>
            <a:r>
              <a:rPr lang="ru-RU" sz="1400" dirty="0" smtClean="0"/>
              <a:t>/ч, напор от 400 до 850м, марки ТСД двухкорпусные, </a:t>
            </a:r>
            <a:r>
              <a:rPr lang="ru-RU" sz="1400" dirty="0" err="1" smtClean="0"/>
              <a:t>двухопорные</a:t>
            </a:r>
            <a:r>
              <a:rPr lang="ru-RU" sz="1400" dirty="0" smtClean="0"/>
              <a:t> многоступенчатые горизонтальные центробежные с уравновешенной осевой силой и радиальным разъемом корпуса в блочно-комплектном исполнении.   </a:t>
            </a:r>
            <a:endParaRPr lang="ru-RU" sz="1400" dirty="0"/>
          </a:p>
        </p:txBody>
      </p:sp>
      <p:sp>
        <p:nvSpPr>
          <p:cNvPr id="13" name="Текст 1"/>
          <p:cNvSpPr txBox="1">
            <a:spLocks/>
          </p:cNvSpPr>
          <p:nvPr/>
        </p:nvSpPr>
        <p:spPr>
          <a:xfrm>
            <a:off x="323528" y="1484784"/>
            <a:ext cx="4248472" cy="8640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r>
              <a:rPr lang="ru-RU" sz="1400" dirty="0" smtClean="0"/>
              <a:t>      Тип ОН2: подача от 3 до 1600 м</a:t>
            </a:r>
            <a:r>
              <a:rPr lang="ru-RU" sz="1400" baseline="30000" dirty="0" smtClean="0"/>
              <a:t>3</a:t>
            </a:r>
            <a:r>
              <a:rPr lang="ru-RU" sz="1400" dirty="0" smtClean="0"/>
              <a:t>/ч, напор от 15 до 430м , марки ТКА, НК, НКВ горизонтальные центробежные консольные в блочно-комплектном исполнении. </a:t>
            </a:r>
            <a:endParaRPr lang="ru-RU" sz="1400" dirty="0"/>
          </a:p>
        </p:txBody>
      </p:sp>
      <p:pic>
        <p:nvPicPr>
          <p:cNvPr id="3074" name="Picture 2" descr="C:\Documents and Settings\ogttab\Рабочий стол\презентация\моя\2-1.jpg"/>
          <p:cNvPicPr>
            <a:picLocks noChangeAspect="1" noChangeArrowheads="1"/>
          </p:cNvPicPr>
          <p:nvPr/>
        </p:nvPicPr>
        <p:blipFill>
          <a:blip r:embed="rId4" cstate="print"/>
          <a:srcRect t="1322" b="14537"/>
          <a:stretch>
            <a:fillRect/>
          </a:stretch>
        </p:blipFill>
        <p:spPr bwMode="auto">
          <a:xfrm>
            <a:off x="5364088" y="4604510"/>
            <a:ext cx="2448272" cy="1488786"/>
          </a:xfrm>
          <a:prstGeom prst="rect">
            <a:avLst/>
          </a:prstGeom>
          <a:noFill/>
        </p:spPr>
      </p:pic>
      <p:pic>
        <p:nvPicPr>
          <p:cNvPr id="3075" name="Picture 3" descr="C:\Documents and Settings\ogttab\Рабочий стол\презентация\моя\20115.02.05-041.jpg"/>
          <p:cNvPicPr>
            <a:picLocks noChangeAspect="1" noChangeArrowheads="1"/>
          </p:cNvPicPr>
          <p:nvPr/>
        </p:nvPicPr>
        <p:blipFill>
          <a:blip r:embed="rId5" cstate="print"/>
          <a:srcRect t="3723" b="3191"/>
          <a:stretch>
            <a:fillRect/>
          </a:stretch>
        </p:blipFill>
        <p:spPr bwMode="auto">
          <a:xfrm>
            <a:off x="5364088" y="2852936"/>
            <a:ext cx="2448272" cy="1518354"/>
          </a:xfrm>
          <a:prstGeom prst="rect">
            <a:avLst/>
          </a:prstGeom>
          <a:noFill/>
        </p:spPr>
      </p:pic>
      <p:pic>
        <p:nvPicPr>
          <p:cNvPr id="3076" name="Picture 4" descr="C:\Documents and Settings\ogttab\Рабочий стол\презентация\моя\ТКА210_125.jpg"/>
          <p:cNvPicPr>
            <a:picLocks noChangeAspect="1" noChangeArrowheads="1"/>
          </p:cNvPicPr>
          <p:nvPr/>
        </p:nvPicPr>
        <p:blipFill>
          <a:blip r:embed="rId6" cstate="print"/>
          <a:srcRect b="629"/>
          <a:stretch>
            <a:fillRect/>
          </a:stretch>
        </p:blipFill>
        <p:spPr bwMode="auto">
          <a:xfrm>
            <a:off x="5364088" y="1124744"/>
            <a:ext cx="2434220" cy="1502664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8532440" y="63813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endParaRPr lang="ru-RU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роцесс 6"/>
          <p:cNvSpPr/>
          <p:nvPr/>
        </p:nvSpPr>
        <p:spPr>
          <a:xfrm>
            <a:off x="0" y="6021288"/>
            <a:ext cx="9144000" cy="836712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547664" y="6237312"/>
            <a:ext cx="5904656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СОЗИДАНИЕ НА БЛАГО СТРАНЫ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1520" y="5949280"/>
            <a:ext cx="864096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одзаголовок 2"/>
          <p:cNvSpPr txBox="1">
            <a:spLocks/>
          </p:cNvSpPr>
          <p:nvPr/>
        </p:nvSpPr>
        <p:spPr>
          <a:xfrm>
            <a:off x="467544" y="1340768"/>
            <a:ext cx="828092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Segoe UI" pitchFamily="34" charset="0"/>
              </a:rPr>
              <a:t>ОАО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cs typeface="Segoe UI" pitchFamily="34" charset="0"/>
              </a:rPr>
              <a:t>  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cs typeface="Segoe UI" pitchFamily="34" charset="0"/>
              </a:rPr>
              <a:t>“</a:t>
            </a:r>
            <a:r>
              <a:rPr kumimoji="0" lang="ru-RU" sz="1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cs typeface="Segoe UI" pitchFamily="34" charset="0"/>
              </a:rPr>
              <a:t>Волгограднефтемаш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cs typeface="Segoe UI" pitchFamily="34" charset="0"/>
              </a:rPr>
              <a:t>”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cs typeface="Segoe UI" pitchFamily="34" charset="0"/>
              </a:rPr>
              <a:t> 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cs typeface="Segoe UI" pitchFamily="34" charset="0"/>
              </a:rPr>
              <a:t>обладая многолетним опытом производства импортозамещающей продукции и в дальнейшем планирует участвовать в выполнении технически сложных задач по изготовлению высокотехнологичного, импортозамещающего оборудования для новых проектов ПАО 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cs typeface="Segoe UI" pitchFamily="34" charset="0"/>
              </a:rPr>
              <a:t>“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cs typeface="Segoe UI" pitchFamily="34" charset="0"/>
              </a:rPr>
              <a:t>Газпром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cs typeface="Segoe UI" pitchFamily="34" charset="0"/>
              </a:rPr>
              <a:t>”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cs typeface="Segoe UI" pitchFamily="34" charset="0"/>
              </a:rPr>
              <a:t> по добыче, переработке и транспортировке газа и нефти.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cs typeface="Segoe UI" pitchFamily="34" charset="0"/>
            </a:endParaRPr>
          </a:p>
        </p:txBody>
      </p:sp>
      <p:pic>
        <p:nvPicPr>
          <p:cNvPr id="1026" name="Picture 2" descr="C:\Documents and Settings\ogttab\Рабочий стол\презентация\моя\15.07.2011 014.jpg"/>
          <p:cNvPicPr>
            <a:picLocks noChangeAspect="1" noChangeArrowheads="1"/>
          </p:cNvPicPr>
          <p:nvPr/>
        </p:nvPicPr>
        <p:blipFill>
          <a:blip r:embed="rId2" cstate="print"/>
          <a:srcRect t="25866" b="15236"/>
          <a:stretch>
            <a:fillRect/>
          </a:stretch>
        </p:blipFill>
        <p:spPr bwMode="auto">
          <a:xfrm>
            <a:off x="539553" y="2420888"/>
            <a:ext cx="8208911" cy="3367860"/>
          </a:xfrm>
          <a:prstGeom prst="rect">
            <a:avLst/>
          </a:prstGeom>
          <a:noFill/>
        </p:spPr>
      </p:pic>
      <p:pic>
        <p:nvPicPr>
          <p:cNvPr id="23" name="Picture 2" descr="C:\Documents and Settings\ogttab\Рабочий стол\презентация\моя\логотип импортозамеще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88640"/>
            <a:ext cx="3232805" cy="864096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251520" y="1196752"/>
            <a:ext cx="864096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:\Documents and Settings\ogttab\Рабочий стол\презентация\моя\Untitled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9108" y="1916832"/>
            <a:ext cx="2681284" cy="3384376"/>
          </a:xfrm>
          <a:prstGeom prst="rect">
            <a:avLst/>
          </a:prstGeom>
          <a:noFill/>
        </p:spPr>
      </p:pic>
      <p:pic>
        <p:nvPicPr>
          <p:cNvPr id="7170" name="Picture 2" descr="C:\Documents and Settings\ogttab\Рабочий стол\презентация\моя\1408087106_ptr_ind_icns.jpg"/>
          <p:cNvPicPr>
            <a:picLocks noChangeAspect="1" noChangeArrowheads="1"/>
          </p:cNvPicPr>
          <p:nvPr/>
        </p:nvPicPr>
        <p:blipFill>
          <a:blip r:embed="rId3" cstate="print"/>
          <a:srcRect r="4724"/>
          <a:stretch>
            <a:fillRect/>
          </a:stretch>
        </p:blipFill>
        <p:spPr bwMode="auto">
          <a:xfrm>
            <a:off x="4644008" y="1916832"/>
            <a:ext cx="4176464" cy="3384364"/>
          </a:xfrm>
          <a:prstGeom prst="rect">
            <a:avLst/>
          </a:prstGeom>
          <a:noFill/>
        </p:spPr>
      </p:pic>
      <p:sp>
        <p:nvSpPr>
          <p:cNvPr id="38" name="Блок-схема: процесс 37"/>
          <p:cNvSpPr/>
          <p:nvPr/>
        </p:nvSpPr>
        <p:spPr>
          <a:xfrm>
            <a:off x="251520" y="1916832"/>
            <a:ext cx="4176464" cy="1584176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16632"/>
            <a:ext cx="5472608" cy="72008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ОАО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“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Волгограднефтемаш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”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 сегодня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" name="Picture 2" descr="C:\Documents and Settings\ogttab\Рабочий стол\презентация\моя\логотип импортозамещени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2232247" cy="596657"/>
          </a:xfrm>
          <a:prstGeom prst="rect">
            <a:avLst/>
          </a:prstGeom>
          <a:noFill/>
        </p:spPr>
      </p:pic>
      <p:pic>
        <p:nvPicPr>
          <p:cNvPr id="5" name="Picture 3" descr="C:\Documents and Settings\ogttab\Рабочий стол\презентация\моя\логотип нефтемаш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116632"/>
            <a:ext cx="648072" cy="635006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3501009"/>
            <a:ext cx="2962672" cy="648071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latin typeface="Segoe UI" pitchFamily="34" charset="0"/>
                <a:cs typeface="Segoe UI" pitchFamily="34" charset="0"/>
              </a:rPr>
              <a:t>Нефтеаппаратура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73224" y="4797153"/>
            <a:ext cx="3466728" cy="648071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latin typeface="Segoe UI" pitchFamily="34" charset="0"/>
                <a:cs typeface="Segoe UI" pitchFamily="34" charset="0"/>
              </a:rPr>
              <a:t>Трубопроводная арматура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539552" y="4149080"/>
            <a:ext cx="3466728" cy="648071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latin typeface="Segoe UI" pitchFamily="34" charset="0"/>
                <a:cs typeface="Segoe UI" pitchFamily="34" charset="0"/>
              </a:rPr>
              <a:t>Насосное оборудование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827584" y="4005064"/>
            <a:ext cx="208823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27584" y="4653136"/>
            <a:ext cx="2880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27584" y="5301209"/>
            <a:ext cx="316835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2162" y="2135758"/>
            <a:ext cx="42478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ОАО «Волгограднефтемаш</a:t>
            </a:r>
            <a:r>
              <a:rPr lang="ru-RU" sz="1600" dirty="0" smtClean="0"/>
              <a:t>» - крупнейший</a:t>
            </a:r>
            <a:br>
              <a:rPr lang="ru-RU" sz="1600" dirty="0" smtClean="0"/>
            </a:br>
            <a:r>
              <a:rPr lang="ru-RU" sz="1600" dirty="0" smtClean="0"/>
              <a:t>российский производитель технологического</a:t>
            </a:r>
          </a:p>
          <a:p>
            <a:pPr algn="just"/>
            <a:r>
              <a:rPr lang="ru-RU" sz="1600" dirty="0" smtClean="0"/>
              <a:t>оборудования для газовой, нефтяной и</a:t>
            </a:r>
          </a:p>
          <a:p>
            <a:pPr algn="just"/>
            <a:r>
              <a:rPr lang="ru-RU" sz="1600" dirty="0" smtClean="0"/>
              <a:t>нефтехимической отраслей промышленности.</a:t>
            </a:r>
            <a:endParaRPr lang="ru-RU" sz="1600" dirty="0"/>
          </a:p>
        </p:txBody>
      </p:sp>
      <p:pic>
        <p:nvPicPr>
          <p:cNvPr id="2050" name="Picture 2" descr="C:\Documents and Settings\ogttab\Рабочий стол\презентация\моя\иконка насос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376" y="4293096"/>
            <a:ext cx="457200" cy="457200"/>
          </a:xfrm>
          <a:prstGeom prst="rect">
            <a:avLst/>
          </a:prstGeom>
          <a:noFill/>
        </p:spPr>
      </p:pic>
      <p:pic>
        <p:nvPicPr>
          <p:cNvPr id="2051" name="Picture 3" descr="C:\Documents and Settings\ogttab\Рабочий стол\презентация\моя\иконка нефте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0736" y="3645024"/>
            <a:ext cx="464840" cy="464840"/>
          </a:xfrm>
          <a:prstGeom prst="rect">
            <a:avLst/>
          </a:prstGeom>
          <a:noFill/>
        </p:spPr>
      </p:pic>
      <p:pic>
        <p:nvPicPr>
          <p:cNvPr id="2052" name="Picture 4" descr="C:\Documents and Settings\ogttab\Рабочий стол\презентация\моя\иконка кран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941168"/>
            <a:ext cx="432048" cy="432048"/>
          </a:xfrm>
          <a:prstGeom prst="rect">
            <a:avLst/>
          </a:prstGeom>
          <a:noFill/>
        </p:spPr>
      </p:pic>
      <p:cxnSp>
        <p:nvCxnSpPr>
          <p:cNvPr id="36" name="Прямая соединительная линия 35"/>
          <p:cNvCxnSpPr/>
          <p:nvPr/>
        </p:nvCxnSpPr>
        <p:spPr>
          <a:xfrm>
            <a:off x="179512" y="836712"/>
            <a:ext cx="8784976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Блок-схема: процесс 36"/>
          <p:cNvSpPr/>
          <p:nvPr/>
        </p:nvSpPr>
        <p:spPr>
          <a:xfrm>
            <a:off x="0" y="6381328"/>
            <a:ext cx="9144000" cy="36004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" name="Picture 2" descr="C:\Users\Moiseeves\Desktop\2015.09.03 002.jpg"/>
          <p:cNvPicPr>
            <a:picLocks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4644008" y="2348880"/>
            <a:ext cx="4176464" cy="2448272"/>
          </a:xfrm>
          <a:prstGeom prst="rect">
            <a:avLst/>
          </a:prstGeom>
          <a:noFill/>
          <a:ln w="3175"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8604448" y="63813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ru-RU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4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6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3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2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4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ogttab\Рабочий стол\презентация\моя\st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3" y="2276872"/>
            <a:ext cx="4320480" cy="2880320"/>
          </a:xfrm>
          <a:prstGeom prst="rect">
            <a:avLst/>
          </a:prstGeom>
          <a:noFill/>
        </p:spPr>
      </p:pic>
      <p:pic>
        <p:nvPicPr>
          <p:cNvPr id="9218" name="Picture 2" descr="C:\Documents and Settings\ogttab\Рабочий стол\презентация\моя\B67X59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76872"/>
            <a:ext cx="4320480" cy="2880320"/>
          </a:xfrm>
          <a:prstGeom prst="rect">
            <a:avLst/>
          </a:prstGeom>
          <a:noFill/>
        </p:spPr>
      </p:pic>
      <p:pic>
        <p:nvPicPr>
          <p:cNvPr id="26" name="Picture 3" descr="C:\Documents and Settings\ogttab\Мои документы\Downloads\IMG_20160930_1341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060848"/>
            <a:ext cx="4320480" cy="3312368"/>
          </a:xfrm>
          <a:prstGeom prst="rect">
            <a:avLst/>
          </a:prstGeom>
          <a:noFill/>
        </p:spPr>
      </p:pic>
      <p:pic>
        <p:nvPicPr>
          <p:cNvPr id="27" name="Picture 2" descr="C:\Documents and Settings\ogttab\Рабочий стол\презентация\моя\B67X5902.jpg"/>
          <p:cNvPicPr>
            <a:picLocks noChangeAspect="1" noChangeArrowheads="1"/>
          </p:cNvPicPr>
          <p:nvPr/>
        </p:nvPicPr>
        <p:blipFill>
          <a:blip r:embed="rId5" cstate="print"/>
          <a:srcRect b="12395"/>
          <a:stretch>
            <a:fillRect/>
          </a:stretch>
        </p:blipFill>
        <p:spPr bwMode="auto">
          <a:xfrm>
            <a:off x="4499991" y="2420888"/>
            <a:ext cx="4311971" cy="2592288"/>
          </a:xfrm>
          <a:prstGeom prst="rect">
            <a:avLst/>
          </a:prstGeom>
          <a:noFill/>
        </p:spPr>
      </p:pic>
      <p:sp>
        <p:nvSpPr>
          <p:cNvPr id="42" name="Блок-схема: процесс 41"/>
          <p:cNvSpPr/>
          <p:nvPr/>
        </p:nvSpPr>
        <p:spPr>
          <a:xfrm>
            <a:off x="251520" y="1916832"/>
            <a:ext cx="3960440" cy="115212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116632"/>
            <a:ext cx="5040560" cy="720080"/>
          </a:xfrm>
        </p:spPr>
        <p:txBody>
          <a:bodyPr anchor="ctr" anchorCtr="0">
            <a:norm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Возможности производства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6856" y="1844824"/>
            <a:ext cx="4258816" cy="16561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1600" dirty="0" smtClean="0"/>
              <a:t>Предприятие обладает широким</a:t>
            </a:r>
            <a:br>
              <a:rPr lang="ru-RU" sz="1600" dirty="0" smtClean="0"/>
            </a:br>
            <a:r>
              <a:rPr lang="ru-RU" sz="1600" dirty="0" smtClean="0"/>
              <a:t>спектром различного технологического оборудования, позволяющим выполнять</a:t>
            </a:r>
            <a:r>
              <a:rPr lang="en-US" sz="1600" dirty="0" smtClean="0"/>
              <a:t>:</a:t>
            </a:r>
            <a:endParaRPr lang="ru-RU" sz="16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Documents and Settings\ogttab\Рабочий стол\презентация\моя\логотип импортозамещени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16632"/>
            <a:ext cx="2232247" cy="596657"/>
          </a:xfrm>
          <a:prstGeom prst="rect">
            <a:avLst/>
          </a:prstGeom>
          <a:noFill/>
        </p:spPr>
      </p:pic>
      <p:pic>
        <p:nvPicPr>
          <p:cNvPr id="5" name="Picture 3" descr="C:\Documents and Settings\ogttab\Рабочий стол\презентация\моя\логотип нефтемаш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424" y="116632"/>
            <a:ext cx="648072" cy="635006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79512" y="836712"/>
            <a:ext cx="8784976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одержимое 2"/>
          <p:cNvSpPr txBox="1">
            <a:spLocks/>
          </p:cNvSpPr>
          <p:nvPr/>
        </p:nvSpPr>
        <p:spPr>
          <a:xfrm>
            <a:off x="179512" y="2996953"/>
            <a:ext cx="3950096" cy="648071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noProof="0" dirty="0" smtClean="0">
                <a:latin typeface="Segoe UI" pitchFamily="34" charset="0"/>
                <a:cs typeface="Segoe UI" pitchFamily="34" charset="0"/>
              </a:rPr>
              <a:t>Формообразование заготовок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79512" y="3501009"/>
            <a:ext cx="3466728" cy="648071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noProof="0" dirty="0" smtClean="0">
                <a:latin typeface="Segoe UI" pitchFamily="34" charset="0"/>
                <a:cs typeface="Segoe UI" pitchFamily="34" charset="0"/>
              </a:rPr>
              <a:t>Механическую обработку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85192" y="3501009"/>
            <a:ext cx="352839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одержимое 2"/>
          <p:cNvSpPr txBox="1">
            <a:spLocks/>
          </p:cNvSpPr>
          <p:nvPr/>
        </p:nvSpPr>
        <p:spPr>
          <a:xfrm>
            <a:off x="35496" y="4005065"/>
            <a:ext cx="2664296" cy="648071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noProof="0" dirty="0" smtClean="0">
                <a:latin typeface="Segoe UI" pitchFamily="34" charset="0"/>
                <a:cs typeface="Segoe UI" pitchFamily="34" charset="0"/>
              </a:rPr>
              <a:t>Сварку и сборку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405880" y="4509120"/>
            <a:ext cx="1933872" cy="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одержимое 2"/>
          <p:cNvSpPr txBox="1">
            <a:spLocks/>
          </p:cNvSpPr>
          <p:nvPr/>
        </p:nvSpPr>
        <p:spPr>
          <a:xfrm>
            <a:off x="35496" y="4509120"/>
            <a:ext cx="4248472" cy="648071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latin typeface="Segoe UI" pitchFamily="34" charset="0"/>
                <a:cs typeface="Segoe UI" pitchFamily="34" charset="0"/>
              </a:rPr>
              <a:t>Термообработку и испытания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405880" y="5013176"/>
            <a:ext cx="3446040" cy="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95536" y="4005065"/>
            <a:ext cx="3024336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Блок-схема: процесс 31"/>
          <p:cNvSpPr/>
          <p:nvPr/>
        </p:nvSpPr>
        <p:spPr>
          <a:xfrm>
            <a:off x="0" y="6381328"/>
            <a:ext cx="9144000" cy="36004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8604448" y="63813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endParaRPr lang="ru-RU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4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6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3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2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4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3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9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1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процесс 9"/>
          <p:cNvSpPr/>
          <p:nvPr/>
        </p:nvSpPr>
        <p:spPr>
          <a:xfrm>
            <a:off x="251520" y="1052736"/>
            <a:ext cx="4680520" cy="216024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4608512" cy="1512168"/>
          </a:xfrm>
        </p:spPr>
        <p:txBody>
          <a:bodyPr>
            <a:noAutofit/>
          </a:bodyPr>
          <a:lstStyle/>
          <a:p>
            <a:r>
              <a:rPr lang="ru-RU" sz="1600" dirty="0" smtClean="0"/>
              <a:t>Листовой прокат толщиной от 4 мм до 350 мм</a:t>
            </a:r>
          </a:p>
          <a:p>
            <a:r>
              <a:rPr lang="ru-RU" sz="1600" dirty="0" smtClean="0"/>
              <a:t>Днища эллиптические до </a:t>
            </a:r>
            <a:r>
              <a:rPr lang="en-US" sz="1600" dirty="0" smtClean="0"/>
              <a:t>ø</a:t>
            </a:r>
            <a:r>
              <a:rPr lang="ru-RU" sz="1600" dirty="0" smtClean="0"/>
              <a:t> 4000 мм</a:t>
            </a:r>
          </a:p>
          <a:p>
            <a:r>
              <a:rPr lang="ru-RU" sz="1600" dirty="0" smtClean="0"/>
              <a:t>Днища </a:t>
            </a:r>
            <a:r>
              <a:rPr lang="ru-RU" sz="1600" dirty="0" err="1" smtClean="0"/>
              <a:t>полушаровые</a:t>
            </a:r>
            <a:r>
              <a:rPr lang="ru-RU" sz="1600" dirty="0" smtClean="0"/>
              <a:t> до </a:t>
            </a:r>
            <a:r>
              <a:rPr lang="en-US" sz="1600" dirty="0" smtClean="0"/>
              <a:t>ø </a:t>
            </a:r>
            <a:r>
              <a:rPr lang="ru-RU" sz="1600" dirty="0" smtClean="0"/>
              <a:t>9000 мм </a:t>
            </a:r>
          </a:p>
          <a:p>
            <a:r>
              <a:rPr lang="ru-RU" sz="1600" dirty="0" smtClean="0"/>
              <a:t>Отводы, тройники и переходы до </a:t>
            </a:r>
            <a:r>
              <a:rPr lang="en-US" sz="1600" dirty="0" smtClean="0"/>
              <a:t>ø </a:t>
            </a:r>
            <a:r>
              <a:rPr lang="ru-RU" sz="1600" dirty="0" smtClean="0"/>
              <a:t>1000 мм </a:t>
            </a:r>
          </a:p>
          <a:p>
            <a:r>
              <a:rPr lang="ru-RU" sz="1600" dirty="0" smtClean="0"/>
              <a:t>Фланцы, патрубки, метизы</a:t>
            </a:r>
          </a:p>
        </p:txBody>
      </p:sp>
      <p:pic>
        <p:nvPicPr>
          <p:cNvPr id="4" name="Picture 2" descr="C:\Documents and Settings\ogttab\Рабочий стол\презентация\моя\логотип импортозамещ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2232247" cy="596657"/>
          </a:xfrm>
          <a:prstGeom prst="rect">
            <a:avLst/>
          </a:prstGeom>
          <a:noFill/>
        </p:spPr>
      </p:pic>
      <p:pic>
        <p:nvPicPr>
          <p:cNvPr id="5" name="Picture 3" descr="C:\Documents and Settings\ogttab\Рабочий стол\презентация\моя\логотип нефтема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116632"/>
            <a:ext cx="648072" cy="635006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843808" y="44624"/>
            <a:ext cx="50405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 UI" pitchFamily="34" charset="0"/>
                <a:ea typeface="+mj-ea"/>
                <a:cs typeface="Segoe UI" pitchFamily="34" charset="0"/>
              </a:rPr>
              <a:t>Возможности производства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Заготовительное производство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836712"/>
            <a:ext cx="8784976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Блок-схема: процесс 8"/>
          <p:cNvSpPr/>
          <p:nvPr/>
        </p:nvSpPr>
        <p:spPr>
          <a:xfrm>
            <a:off x="0" y="6381328"/>
            <a:ext cx="9144000" cy="36004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604448" y="63813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ru-RU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196" name="Picture 4" descr="C:\Documents and Settings\ogttab\Рабочий стол\презентация\моя\IMG_20160930_135049.jpg"/>
          <p:cNvPicPr>
            <a:picLocks noChangeAspect="1" noChangeArrowheads="1"/>
          </p:cNvPicPr>
          <p:nvPr/>
        </p:nvPicPr>
        <p:blipFill>
          <a:blip r:embed="rId4" cstate="print"/>
          <a:srcRect t="2646"/>
          <a:stretch>
            <a:fillRect/>
          </a:stretch>
        </p:blipFill>
        <p:spPr bwMode="auto">
          <a:xfrm>
            <a:off x="5148064" y="3431230"/>
            <a:ext cx="3744416" cy="2734074"/>
          </a:xfrm>
          <a:prstGeom prst="rect">
            <a:avLst/>
          </a:prstGeom>
          <a:noFill/>
        </p:spPr>
      </p:pic>
      <p:pic>
        <p:nvPicPr>
          <p:cNvPr id="8198" name="Picture 6" descr="C:\Documents and Settings\ogttab\Рабочий стол\презентация\моя\IMG_20160930_134817.jpg"/>
          <p:cNvPicPr>
            <a:picLocks noChangeAspect="1" noChangeArrowheads="1"/>
          </p:cNvPicPr>
          <p:nvPr/>
        </p:nvPicPr>
        <p:blipFill>
          <a:blip r:embed="rId5" cstate="print"/>
          <a:srcRect t="5669" b="16252"/>
          <a:stretch>
            <a:fillRect/>
          </a:stretch>
        </p:blipFill>
        <p:spPr bwMode="auto">
          <a:xfrm>
            <a:off x="251520" y="3429000"/>
            <a:ext cx="4680520" cy="2740794"/>
          </a:xfrm>
          <a:prstGeom prst="rect">
            <a:avLst/>
          </a:prstGeom>
          <a:noFill/>
        </p:spPr>
      </p:pic>
      <p:pic>
        <p:nvPicPr>
          <p:cNvPr id="19" name="Picture 4" descr="C:\Documents and Settings\ogttab\Рабочий стол\презентация\моя\фото\B67X5944.jpg"/>
          <p:cNvPicPr>
            <a:picLocks noChangeAspect="1" noChangeArrowheads="1"/>
          </p:cNvPicPr>
          <p:nvPr/>
        </p:nvPicPr>
        <p:blipFill>
          <a:blip r:embed="rId6" cstate="print"/>
          <a:srcRect t="9088" b="4195"/>
          <a:stretch>
            <a:fillRect/>
          </a:stretch>
        </p:blipFill>
        <p:spPr bwMode="auto">
          <a:xfrm>
            <a:off x="5148064" y="1052736"/>
            <a:ext cx="3744416" cy="21649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процесс 12"/>
          <p:cNvSpPr/>
          <p:nvPr/>
        </p:nvSpPr>
        <p:spPr>
          <a:xfrm>
            <a:off x="4211960" y="1052736"/>
            <a:ext cx="4680520" cy="216024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412776"/>
            <a:ext cx="4618856" cy="1368152"/>
          </a:xfrm>
        </p:spPr>
        <p:txBody>
          <a:bodyPr>
            <a:normAutofit/>
          </a:bodyPr>
          <a:lstStyle/>
          <a:p>
            <a:r>
              <a:rPr lang="ru-RU" sz="1400" dirty="0" smtClean="0"/>
              <a:t>890 единиц оборудования (20% станков с ЧПУ)</a:t>
            </a:r>
          </a:p>
          <a:p>
            <a:r>
              <a:rPr lang="ru-RU" sz="1400" dirty="0" smtClean="0"/>
              <a:t>Обработка кромок листового проката до 12000 мм</a:t>
            </a:r>
          </a:p>
          <a:p>
            <a:r>
              <a:rPr lang="ru-RU" sz="1400" dirty="0" smtClean="0"/>
              <a:t>Цилиндрические детали до </a:t>
            </a:r>
            <a:r>
              <a:rPr lang="en-US" sz="1400" dirty="0" smtClean="0"/>
              <a:t>ø</a:t>
            </a:r>
            <a:r>
              <a:rPr lang="ru-RU" sz="1400" dirty="0" smtClean="0"/>
              <a:t>6400 мм при </a:t>
            </a:r>
            <a:r>
              <a:rPr lang="en-US" sz="1400" dirty="0" smtClean="0"/>
              <a:t>H=</a:t>
            </a:r>
            <a:r>
              <a:rPr lang="ru-RU" sz="1400" dirty="0" smtClean="0"/>
              <a:t>5000 мм</a:t>
            </a:r>
          </a:p>
          <a:p>
            <a:r>
              <a:rPr lang="ru-RU" sz="1400" dirty="0" smtClean="0"/>
              <a:t>Поковки весом до 50 тонн</a:t>
            </a:r>
          </a:p>
          <a:p>
            <a:r>
              <a:rPr lang="ru-RU" sz="1400" dirty="0" smtClean="0"/>
              <a:t>Глубина сверления до 500 мм</a:t>
            </a:r>
          </a:p>
        </p:txBody>
      </p:sp>
      <p:pic>
        <p:nvPicPr>
          <p:cNvPr id="4" name="Picture 2" descr="C:\Documents and Settings\ogttab\Рабочий стол\презентация\моя\логотип импортозамещ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2232247" cy="596657"/>
          </a:xfrm>
          <a:prstGeom prst="rect">
            <a:avLst/>
          </a:prstGeom>
          <a:noFill/>
        </p:spPr>
      </p:pic>
      <p:pic>
        <p:nvPicPr>
          <p:cNvPr id="5" name="Picture 3" descr="C:\Documents and Settings\ogttab\Рабочий стол\презентация\моя\логотип нефтема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116632"/>
            <a:ext cx="648072" cy="635006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79512" y="836712"/>
            <a:ext cx="8784976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2843808" y="44624"/>
            <a:ext cx="50405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 UI" pitchFamily="34" charset="0"/>
                <a:ea typeface="+mj-ea"/>
                <a:cs typeface="Segoe UI" pitchFamily="34" charset="0"/>
              </a:rPr>
              <a:t>Возможности производства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Механообрабатывающее производство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0" y="6381328"/>
            <a:ext cx="9144000" cy="36004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D:\Презентация завода\Хор фото\IMG_4470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3744416" cy="2736304"/>
          </a:xfrm>
          <a:prstGeom prst="rect">
            <a:avLst/>
          </a:prstGeom>
          <a:noFill/>
          <a:ln w="3175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6147" name="Picture 3" descr="C:\Documents and Settings\ogttab\Рабочий стол\презентация\моя\2016.03.15 043.jpg"/>
          <p:cNvPicPr>
            <a:picLocks noChangeAspect="1" noChangeArrowheads="1"/>
          </p:cNvPicPr>
          <p:nvPr/>
        </p:nvPicPr>
        <p:blipFill>
          <a:blip r:embed="rId5" cstate="print"/>
          <a:srcRect t="12325"/>
          <a:stretch>
            <a:fillRect/>
          </a:stretch>
        </p:blipFill>
        <p:spPr bwMode="auto">
          <a:xfrm>
            <a:off x="4211960" y="3429000"/>
            <a:ext cx="4680520" cy="2737350"/>
          </a:xfrm>
          <a:prstGeom prst="rect">
            <a:avLst/>
          </a:prstGeom>
          <a:noFill/>
        </p:spPr>
      </p:pic>
      <p:pic>
        <p:nvPicPr>
          <p:cNvPr id="18" name="Содержимое 4" descr="IMG_4477.JPG"/>
          <p:cNvPicPr>
            <a:picLocks/>
          </p:cNvPicPr>
          <p:nvPr/>
        </p:nvPicPr>
        <p:blipFill>
          <a:blip r:embed="rId6" cstate="print"/>
          <a:srcRect t="14574"/>
          <a:stretch>
            <a:fillRect/>
          </a:stretch>
        </p:blipFill>
        <p:spPr>
          <a:xfrm>
            <a:off x="251520" y="1060076"/>
            <a:ext cx="3744416" cy="2152900"/>
          </a:xfrm>
          <a:prstGeom prst="rect">
            <a:avLst/>
          </a:prstGeom>
          <a:ln w="3175"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8604448" y="63813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ru-RU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процесс 8"/>
          <p:cNvSpPr/>
          <p:nvPr/>
        </p:nvSpPr>
        <p:spPr>
          <a:xfrm>
            <a:off x="251520" y="1052736"/>
            <a:ext cx="4392488" cy="511256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4248472" cy="4896544"/>
          </a:xfrm>
        </p:spPr>
        <p:txBody>
          <a:bodyPr>
            <a:noAutofit/>
          </a:bodyPr>
          <a:lstStyle/>
          <a:p>
            <a:r>
              <a:rPr lang="ru-RU" sz="1600" dirty="0" smtClean="0"/>
              <a:t>Крупнотоннажное оборудование массой</a:t>
            </a:r>
            <a:br>
              <a:rPr lang="ru-RU" sz="1600" dirty="0" smtClean="0"/>
            </a:br>
            <a:r>
              <a:rPr lang="ru-RU" sz="1600" dirty="0" smtClean="0"/>
              <a:t> до 700 тонн, до </a:t>
            </a:r>
            <a:r>
              <a:rPr lang="en-US" sz="1600" dirty="0" smtClean="0"/>
              <a:t>ø </a:t>
            </a:r>
            <a:r>
              <a:rPr lang="ru-RU" sz="1600" dirty="0" smtClean="0"/>
              <a:t>11000 мм и длиной 100 метров.</a:t>
            </a:r>
          </a:p>
          <a:p>
            <a:r>
              <a:rPr lang="ru-RU" sz="1600" dirty="0" smtClean="0"/>
              <a:t>Технологии изготовления оборудования из углеродистых, теплоустойчивых хромомолибденовых и хромомолибденованадиевых сталей, </a:t>
            </a:r>
            <a:r>
              <a:rPr lang="ru-RU" sz="1600" dirty="0" err="1" smtClean="0"/>
              <a:t>аустенитных</a:t>
            </a:r>
            <a:r>
              <a:rPr lang="ru-RU" sz="1600" dirty="0" smtClean="0"/>
              <a:t> и дуплексных сталей в моно и биметаллическом исполнениях. </a:t>
            </a:r>
          </a:p>
          <a:p>
            <a:r>
              <a:rPr lang="ru-RU" sz="1600" dirty="0" smtClean="0"/>
              <a:t>Автоматическая сварка обечаек свыше </a:t>
            </a:r>
            <a:br>
              <a:rPr lang="ru-RU" sz="1600" dirty="0" smtClean="0"/>
            </a:br>
            <a:r>
              <a:rPr lang="ru-RU" sz="1600" dirty="0" smtClean="0"/>
              <a:t>9000 мм.</a:t>
            </a:r>
          </a:p>
          <a:p>
            <a:r>
              <a:rPr lang="ru-RU" sz="1600" dirty="0" smtClean="0"/>
              <a:t>Технология электрошлаковой наплавки плакирующего слоя лентой в один проход с сохранением требуемых свойств наплавленного слоя. </a:t>
            </a:r>
          </a:p>
          <a:p>
            <a:r>
              <a:rPr lang="ru-RU" sz="1600" dirty="0" smtClean="0"/>
              <a:t>Технология и оборудование для коррозионно-стойкой наплавки внутренних поверхностей штуцеров диаметром от 2" и выше.</a:t>
            </a:r>
          </a:p>
        </p:txBody>
      </p:sp>
      <p:pic>
        <p:nvPicPr>
          <p:cNvPr id="4" name="Picture 2" descr="C:\Documents and Settings\ogttab\Рабочий стол\презентация\моя\логотип импортозамещ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2232247" cy="596657"/>
          </a:xfrm>
          <a:prstGeom prst="rect">
            <a:avLst/>
          </a:prstGeom>
          <a:noFill/>
        </p:spPr>
      </p:pic>
      <p:pic>
        <p:nvPicPr>
          <p:cNvPr id="5" name="Picture 3" descr="C:\Documents and Settings\ogttab\Рабочий стол\презентация\моя\логотип нефтема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116632"/>
            <a:ext cx="648072" cy="635006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79512" y="836712"/>
            <a:ext cx="8784976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Блок-схема: процесс 11"/>
          <p:cNvSpPr/>
          <p:nvPr/>
        </p:nvSpPr>
        <p:spPr>
          <a:xfrm>
            <a:off x="0" y="6381328"/>
            <a:ext cx="9144000" cy="36004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843808" y="44624"/>
            <a:ext cx="50405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 UI" pitchFamily="34" charset="0"/>
                <a:ea typeface="+mj-ea"/>
                <a:cs typeface="Segoe UI" pitchFamily="34" charset="0"/>
              </a:rPr>
              <a:t>Возможности производства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Сборочно-сварочное производство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pic>
        <p:nvPicPr>
          <p:cNvPr id="5122" name="Picture 2" descr="C:\Documents and Settings\ogttab\Рабочий стол\презентация\моя\2016.04.05 016.jpg"/>
          <p:cNvPicPr>
            <a:picLocks noChangeAspect="1" noChangeArrowheads="1"/>
          </p:cNvPicPr>
          <p:nvPr/>
        </p:nvPicPr>
        <p:blipFill>
          <a:blip r:embed="rId4" cstate="print"/>
          <a:srcRect t="4256" b="3405"/>
          <a:stretch>
            <a:fillRect/>
          </a:stretch>
        </p:blipFill>
        <p:spPr bwMode="auto">
          <a:xfrm>
            <a:off x="4860032" y="1021204"/>
            <a:ext cx="4032448" cy="2479804"/>
          </a:xfrm>
          <a:prstGeom prst="rect">
            <a:avLst/>
          </a:prstGeom>
          <a:noFill/>
        </p:spPr>
      </p:pic>
      <p:pic>
        <p:nvPicPr>
          <p:cNvPr id="5123" name="Picture 3" descr="C:\Documents and Settings\ogttab\Рабочий стол\презентация\моя\2016.04.05 018.jpg"/>
          <p:cNvPicPr>
            <a:picLocks noChangeAspect="1" noChangeArrowheads="1"/>
          </p:cNvPicPr>
          <p:nvPr/>
        </p:nvPicPr>
        <p:blipFill>
          <a:blip r:embed="rId5" cstate="print"/>
          <a:srcRect t="9350"/>
          <a:stretch>
            <a:fillRect/>
          </a:stretch>
        </p:blipFill>
        <p:spPr bwMode="auto">
          <a:xfrm>
            <a:off x="4860032" y="3727001"/>
            <a:ext cx="4032448" cy="2438303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8604448" y="63813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endParaRPr lang="ru-RU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процесс 8"/>
          <p:cNvSpPr/>
          <p:nvPr/>
        </p:nvSpPr>
        <p:spPr>
          <a:xfrm>
            <a:off x="4860032" y="1052736"/>
            <a:ext cx="4032448" cy="511256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1696" y="1224136"/>
            <a:ext cx="3898776" cy="4797152"/>
          </a:xfrm>
        </p:spPr>
        <p:txBody>
          <a:bodyPr>
            <a:noAutofit/>
          </a:bodyPr>
          <a:lstStyle/>
          <a:p>
            <a:r>
              <a:rPr lang="ru-RU" sz="1500" dirty="0" smtClean="0"/>
              <a:t>Автоматический режим всех видов объемной термообработки аппаратов, включая </a:t>
            </a:r>
            <a:r>
              <a:rPr lang="ru-RU" sz="1500" dirty="0" err="1" smtClean="0"/>
              <a:t>аустенизацию</a:t>
            </a:r>
            <a:r>
              <a:rPr lang="ru-RU" sz="1500" dirty="0" smtClean="0"/>
              <a:t>, в автоматическом режиме по заданному графику. Габариты печи позволяют </a:t>
            </a:r>
            <a:r>
              <a:rPr lang="ru-RU" sz="1500" dirty="0" err="1" smtClean="0"/>
              <a:t>термообрабатывать</a:t>
            </a:r>
            <a:r>
              <a:rPr lang="ru-RU" sz="1500" dirty="0" smtClean="0"/>
              <a:t> аппараты диаметром до 8,5 м, длиной до 38 м, массой до 600 т.</a:t>
            </a:r>
          </a:p>
          <a:p>
            <a:r>
              <a:rPr lang="ru-RU" sz="1500" dirty="0" smtClean="0"/>
              <a:t>Новая линия литья по газифицируемым моделям</a:t>
            </a:r>
            <a:r>
              <a:rPr lang="en-US" sz="1500" dirty="0" smtClean="0"/>
              <a:t>: </a:t>
            </a:r>
            <a:r>
              <a:rPr lang="ru-RU" sz="1500" dirty="0" smtClean="0"/>
              <a:t>для производства моделей будущих отливок из </a:t>
            </a:r>
            <a:r>
              <a:rPr lang="ru-RU" sz="1500" dirty="0" err="1" smtClean="0"/>
              <a:t>пенополистирола</a:t>
            </a:r>
            <a:r>
              <a:rPr lang="en-US" sz="1500" dirty="0" smtClean="0"/>
              <a:t> </a:t>
            </a:r>
            <a:r>
              <a:rPr lang="ru-RU" sz="1500" dirty="0" smtClean="0"/>
              <a:t>и для изготовления отливок. </a:t>
            </a:r>
          </a:p>
          <a:p>
            <a:r>
              <a:rPr lang="ru-RU" sz="1500" dirty="0" smtClean="0"/>
              <a:t>Внедрение технологии и оборудования для изготовления стержней по </a:t>
            </a:r>
            <a:r>
              <a:rPr lang="ru-RU" sz="1500" dirty="0" err="1" smtClean="0"/>
              <a:t>ХТС-процессу</a:t>
            </a:r>
            <a:r>
              <a:rPr lang="ru-RU" sz="1500" dirty="0" smtClean="0"/>
              <a:t>, позволяющие изготавливать литейные стержни высокой размерной точности, получать отливки с меньшей шероховатостью поверхности и пониженной дефектностью  отливок по пригару.</a:t>
            </a:r>
          </a:p>
        </p:txBody>
      </p:sp>
      <p:pic>
        <p:nvPicPr>
          <p:cNvPr id="4" name="Picture 2" descr="C:\Documents and Settings\ogttab\Рабочий стол\презентация\моя\логотип импортозамещ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2232247" cy="596657"/>
          </a:xfrm>
          <a:prstGeom prst="rect">
            <a:avLst/>
          </a:prstGeom>
          <a:noFill/>
        </p:spPr>
      </p:pic>
      <p:pic>
        <p:nvPicPr>
          <p:cNvPr id="5" name="Picture 3" descr="C:\Documents and Settings\ogttab\Рабочий стол\презентация\моя\логотип нефтема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116632"/>
            <a:ext cx="648072" cy="635006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79512" y="836712"/>
            <a:ext cx="8784976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Блок-схема: процесс 12"/>
          <p:cNvSpPr/>
          <p:nvPr/>
        </p:nvSpPr>
        <p:spPr>
          <a:xfrm>
            <a:off x="0" y="6381328"/>
            <a:ext cx="9144000" cy="36004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843808" y="44624"/>
            <a:ext cx="50405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 UI" pitchFamily="34" charset="0"/>
                <a:ea typeface="+mj-ea"/>
                <a:cs typeface="Segoe UI" pitchFamily="34" charset="0"/>
              </a:rPr>
              <a:t>Возможности производства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Литейное производство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pic>
        <p:nvPicPr>
          <p:cNvPr id="4098" name="Picture 2" descr="C:\Documents and Settings\ogttab\Рабочий стол\презентация\моя\2014.03.17 Отливка корпуса подшипников насоса 023.jpg"/>
          <p:cNvPicPr>
            <a:picLocks noChangeAspect="1" noChangeArrowheads="1"/>
          </p:cNvPicPr>
          <p:nvPr/>
        </p:nvPicPr>
        <p:blipFill>
          <a:blip r:embed="rId4" cstate="print"/>
          <a:srcRect t="16174"/>
          <a:stretch>
            <a:fillRect/>
          </a:stretch>
        </p:blipFill>
        <p:spPr bwMode="auto">
          <a:xfrm>
            <a:off x="251520" y="1048823"/>
            <a:ext cx="4392488" cy="2452185"/>
          </a:xfrm>
          <a:prstGeom prst="rect">
            <a:avLst/>
          </a:prstGeom>
          <a:noFill/>
        </p:spPr>
      </p:pic>
      <p:pic>
        <p:nvPicPr>
          <p:cNvPr id="4099" name="Picture 3" descr="C:\Documents and Settings\ogttab\Рабочий стол\презентация\моя\IMG_20140606_141720.jpg"/>
          <p:cNvPicPr>
            <a:picLocks noChangeAspect="1" noChangeArrowheads="1"/>
          </p:cNvPicPr>
          <p:nvPr/>
        </p:nvPicPr>
        <p:blipFill>
          <a:blip r:embed="rId5" cstate="print"/>
          <a:srcRect t="5669" b="12472"/>
          <a:stretch>
            <a:fillRect/>
          </a:stretch>
        </p:blipFill>
        <p:spPr bwMode="auto">
          <a:xfrm>
            <a:off x="545292" y="3717032"/>
            <a:ext cx="1794460" cy="2448272"/>
          </a:xfrm>
          <a:prstGeom prst="rect">
            <a:avLst/>
          </a:prstGeom>
          <a:noFill/>
        </p:spPr>
      </p:pic>
      <p:pic>
        <p:nvPicPr>
          <p:cNvPr id="4100" name="Picture 4" descr="C:\Documents and Settings\ogttab\Рабочий стол\презентация\моя\Изображение 0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3717032"/>
            <a:ext cx="1815893" cy="244827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8604448" y="63813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endParaRPr lang="ru-RU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Блок-схема: процесс 14"/>
          <p:cNvSpPr/>
          <p:nvPr/>
        </p:nvSpPr>
        <p:spPr>
          <a:xfrm>
            <a:off x="395536" y="1484784"/>
            <a:ext cx="8352928" cy="1224136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Стаж надежного сотрудничества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ОАО </a:t>
            </a:r>
            <a:r>
              <a:rPr lang="en-US" b="1" dirty="0" smtClean="0"/>
              <a:t>“</a:t>
            </a:r>
            <a:r>
              <a:rPr lang="ru-RU" b="1" dirty="0" err="1" smtClean="0"/>
              <a:t>Волгограднефтемаш</a:t>
            </a:r>
            <a:r>
              <a:rPr lang="en-US" b="1" dirty="0" smtClean="0"/>
              <a:t>”</a:t>
            </a:r>
            <a:r>
              <a:rPr lang="ru-RU" b="1" dirty="0" smtClean="0"/>
              <a:t> с ПАО </a:t>
            </a:r>
            <a:r>
              <a:rPr lang="en-US" b="1" dirty="0" smtClean="0"/>
              <a:t>“</a:t>
            </a:r>
            <a:r>
              <a:rPr lang="ru-RU" b="1" dirty="0" smtClean="0"/>
              <a:t>Газпром</a:t>
            </a:r>
            <a:r>
              <a:rPr lang="en-US" b="1" dirty="0" smtClean="0"/>
              <a:t>”</a:t>
            </a:r>
            <a:r>
              <a:rPr lang="ru-RU" b="1" dirty="0" smtClean="0"/>
              <a:t> - 55 лет. </a:t>
            </a:r>
          </a:p>
          <a:p>
            <a:pPr algn="ctr"/>
            <a:endParaRPr lang="ru-RU" dirty="0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5076056" y="2924944"/>
            <a:ext cx="3672408" cy="280831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395536" y="2924944"/>
            <a:ext cx="4464496" cy="280831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8272"/>
            <a:ext cx="8229600" cy="3629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sz="1400" b="1" dirty="0" smtClean="0"/>
              <a:t>         </a:t>
            </a:r>
            <a:endParaRPr lang="en-US" sz="1400" b="1" dirty="0" smtClean="0"/>
          </a:p>
          <a:p>
            <a:pPr>
              <a:buNone/>
            </a:pPr>
            <a:r>
              <a:rPr lang="en-US" sz="1400" b="1" dirty="0" smtClean="0"/>
              <a:t>        </a:t>
            </a:r>
            <a:r>
              <a:rPr lang="ru-RU" sz="1400" b="1" dirty="0" smtClean="0"/>
              <a:t>Объем поставок технологического оборудования </a:t>
            </a:r>
            <a:br>
              <a:rPr lang="ru-RU" sz="1400" b="1" dirty="0" smtClean="0"/>
            </a:br>
            <a:r>
              <a:rPr lang="ru-RU" sz="1400" b="1" dirty="0" smtClean="0"/>
              <a:t>на объекты ПАО «Газпром» за 2013-2016 г.г.: </a:t>
            </a: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r>
              <a:rPr lang="ru-RU" sz="1400" dirty="0" smtClean="0"/>
              <a:t>Блочное оборудование  - 148 ед.</a:t>
            </a:r>
          </a:p>
          <a:p>
            <a:r>
              <a:rPr lang="ru-RU" sz="1400" dirty="0" smtClean="0"/>
              <a:t>Теплообменное оборудование – 51</a:t>
            </a:r>
            <a:r>
              <a:rPr lang="en-US" sz="1400" dirty="0" smtClean="0"/>
              <a:t> </a:t>
            </a:r>
            <a:r>
              <a:rPr lang="ru-RU" sz="1400" dirty="0" smtClean="0"/>
              <a:t>ед.</a:t>
            </a:r>
          </a:p>
          <a:p>
            <a:r>
              <a:rPr lang="ru-RU" sz="1400" dirty="0" smtClean="0"/>
              <a:t>Блоки Фильтров-Сепараторов - 114 ед.</a:t>
            </a:r>
          </a:p>
          <a:p>
            <a:r>
              <a:rPr lang="ru-RU" sz="1400" dirty="0" smtClean="0"/>
              <a:t>Камеры приема и запуска – 32 ед.</a:t>
            </a:r>
          </a:p>
          <a:p>
            <a:r>
              <a:rPr lang="ru-RU" sz="1400" dirty="0" smtClean="0"/>
              <a:t>Шаровые краны </a:t>
            </a:r>
            <a:r>
              <a:rPr lang="en-US" sz="1400" dirty="0" smtClean="0"/>
              <a:t>DN</a:t>
            </a:r>
            <a:r>
              <a:rPr lang="ru-RU" sz="1400" dirty="0" smtClean="0"/>
              <a:t>1000 ÷ 1400 = 752 ед.</a:t>
            </a:r>
          </a:p>
          <a:p>
            <a:r>
              <a:rPr lang="ru-RU" sz="1400" dirty="0" smtClean="0"/>
              <a:t>Шаровые краны </a:t>
            </a:r>
            <a:r>
              <a:rPr lang="en-US" sz="1400" dirty="0" smtClean="0"/>
              <a:t>DN</a:t>
            </a:r>
            <a:r>
              <a:rPr lang="ru-RU" sz="1400" dirty="0" smtClean="0"/>
              <a:t>300 ÷ 700 - 2017 ед.</a:t>
            </a:r>
          </a:p>
          <a:p>
            <a:r>
              <a:rPr lang="ru-RU" sz="1400" dirty="0" smtClean="0"/>
              <a:t>Шаровые краны </a:t>
            </a:r>
            <a:r>
              <a:rPr lang="en-US" sz="1400" dirty="0" smtClean="0"/>
              <a:t>DN</a:t>
            </a:r>
            <a:r>
              <a:rPr lang="ru-RU" sz="1400" dirty="0" smtClean="0"/>
              <a:t>50 ÷200 - 6642 ед. </a:t>
            </a:r>
          </a:p>
          <a:p>
            <a:pPr>
              <a:buNone/>
            </a:pPr>
            <a:endParaRPr lang="ru-RU" sz="1400" dirty="0" smtClean="0"/>
          </a:p>
        </p:txBody>
      </p:sp>
      <p:pic>
        <p:nvPicPr>
          <p:cNvPr id="4" name="Picture 2" descr="C:\Documents and Settings\ogttab\Рабочий стол\презентация\моя\логотип импортозамещ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2232247" cy="596657"/>
          </a:xfrm>
          <a:prstGeom prst="rect">
            <a:avLst/>
          </a:prstGeom>
          <a:noFill/>
        </p:spPr>
      </p:pic>
      <p:pic>
        <p:nvPicPr>
          <p:cNvPr id="5" name="Picture 3" descr="C:\Documents and Settings\ogttab\Рабочий стол\презентация\моя\логотип нефтема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116632"/>
            <a:ext cx="648072" cy="635006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79512" y="836712"/>
            <a:ext cx="8784976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Блок-схема: процесс 8"/>
          <p:cNvSpPr/>
          <p:nvPr/>
        </p:nvSpPr>
        <p:spPr>
          <a:xfrm>
            <a:off x="0" y="6381328"/>
            <a:ext cx="9144000" cy="36004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843808" y="44624"/>
            <a:ext cx="50405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Сотрудничество с ПАО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“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Газпром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”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graphicFrame>
        <p:nvGraphicFramePr>
          <p:cNvPr id="11" name="Содержимое 3"/>
          <p:cNvGraphicFramePr>
            <a:graphicFrameLocks/>
          </p:cNvGraphicFramePr>
          <p:nvPr/>
        </p:nvGraphicFramePr>
        <p:xfrm>
          <a:off x="5543600" y="2780928"/>
          <a:ext cx="360040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604448" y="63813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endParaRPr lang="ru-RU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category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Блок-схема: процесс 20"/>
          <p:cNvSpPr/>
          <p:nvPr/>
        </p:nvSpPr>
        <p:spPr>
          <a:xfrm>
            <a:off x="323528" y="3645024"/>
            <a:ext cx="4176464" cy="79208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5" name="Блок-схема: процесс 24"/>
          <p:cNvSpPr/>
          <p:nvPr/>
        </p:nvSpPr>
        <p:spPr>
          <a:xfrm>
            <a:off x="4644008" y="3645024"/>
            <a:ext cx="4176464" cy="79208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4644008" y="980728"/>
            <a:ext cx="4176464" cy="79208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323528" y="980728"/>
            <a:ext cx="4176464" cy="79208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4" name="Picture 2" descr="C:\Documents and Settings\ogttab\Рабочий стол\презентация\моя\логотип импортозамещ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2232247" cy="596657"/>
          </a:xfrm>
          <a:prstGeom prst="rect">
            <a:avLst/>
          </a:prstGeom>
          <a:noFill/>
        </p:spPr>
      </p:pic>
      <p:pic>
        <p:nvPicPr>
          <p:cNvPr id="5" name="Picture 3" descr="C:\Documents and Settings\ogttab\Рабочий стол\презентация\моя\логотип нефтема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116632"/>
            <a:ext cx="648072" cy="635006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79512" y="836712"/>
            <a:ext cx="8784976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процесс 7"/>
          <p:cNvSpPr/>
          <p:nvPr/>
        </p:nvSpPr>
        <p:spPr>
          <a:xfrm>
            <a:off x="0" y="6381328"/>
            <a:ext cx="9144000" cy="36004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843808" y="44624"/>
            <a:ext cx="50405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Сотрудничество с ПАО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“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Газпром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Нефтеаппаратурное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+mj-ea"/>
                <a:cs typeface="Segoe UI" pitchFamily="34" charset="0"/>
              </a:rPr>
              <a:t> производство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10" name="Текст 1"/>
          <p:cNvSpPr txBox="1">
            <a:spLocks/>
          </p:cNvSpPr>
          <p:nvPr/>
        </p:nvSpPr>
        <p:spPr>
          <a:xfrm>
            <a:off x="899592" y="1052736"/>
            <a:ext cx="3161513" cy="6433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Адсорберы для КС «Казачья»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из высокопрочной стали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с огнеупорным покрытием</a:t>
            </a:r>
            <a:endParaRPr lang="en-US" sz="1400" dirty="0" smtClean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Текст 1"/>
          <p:cNvSpPr txBox="1">
            <a:spLocks/>
          </p:cNvSpPr>
          <p:nvPr/>
        </p:nvSpPr>
        <p:spPr>
          <a:xfrm>
            <a:off x="4932040" y="3789040"/>
            <a:ext cx="3528392" cy="5040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Сырьевой теплообменник с двойной трубной решёткой, масса – 38 тонн</a:t>
            </a:r>
            <a:endParaRPr lang="en-US" sz="1400" dirty="0" smtClean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Текст 1"/>
          <p:cNvSpPr txBox="1">
            <a:spLocks/>
          </p:cNvSpPr>
          <p:nvPr/>
        </p:nvSpPr>
        <p:spPr>
          <a:xfrm>
            <a:off x="4572000" y="1052736"/>
            <a:ext cx="4248472" cy="6480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6 колонн (наибольшая массой более 560 т, </a:t>
            </a:r>
            <a:br>
              <a:rPr lang="ru-RU" sz="1400" dirty="0" smtClean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/>
              <a:t>ø</a:t>
            </a:r>
            <a:r>
              <a:rPr lang="ru-RU" sz="1400" dirty="0" smtClean="0"/>
              <a:t> 8000 мм, длиной 71 м</a:t>
            </a:r>
            <a:r>
              <a:rPr lang="ru-RU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) и 2 коксовые камеры (более 590 т, </a:t>
            </a:r>
            <a:r>
              <a:rPr lang="en-US" sz="1400" dirty="0" smtClean="0"/>
              <a:t>ø</a:t>
            </a:r>
            <a:r>
              <a:rPr lang="ru-RU" sz="1400" dirty="0" smtClean="0"/>
              <a:t> 9300 мм, длиной 36 м</a:t>
            </a:r>
            <a:r>
              <a:rPr lang="ru-RU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4" name="Текст 1"/>
          <p:cNvSpPr txBox="1">
            <a:spLocks/>
          </p:cNvSpPr>
          <p:nvPr/>
        </p:nvSpPr>
        <p:spPr>
          <a:xfrm>
            <a:off x="655960" y="3717032"/>
            <a:ext cx="3556000" cy="6480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sz="1400" dirty="0" smtClean="0">
                <a:ea typeface="Tahoma" pitchFamily="34" charset="0"/>
                <a:cs typeface="Tahoma" pitchFamily="34" charset="0"/>
              </a:rPr>
              <a:t>Блок строенных теплообменников</a:t>
            </a:r>
            <a:endParaRPr lang="en-US" sz="1400" dirty="0" smtClean="0">
              <a:ea typeface="Tahoma" pitchFamily="34" charset="0"/>
              <a:cs typeface="Tahoma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ru-RU" sz="1400" dirty="0" smtClean="0">
                <a:ea typeface="Tahoma" pitchFamily="34" charset="0"/>
                <a:cs typeface="Tahoma" pitchFamily="34" charset="0"/>
              </a:rPr>
              <a:t>диаметр – 1400 мм, толщина стенки –</a:t>
            </a:r>
            <a:r>
              <a:rPr lang="en-US" sz="14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ea typeface="Tahoma" pitchFamily="34" charset="0"/>
                <a:cs typeface="Tahoma" pitchFamily="34" charset="0"/>
              </a:rPr>
              <a:t>55 мм, масса блока – 227 тонн</a:t>
            </a:r>
            <a:endParaRPr lang="en-US" sz="1400" dirty="0" smtClean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27" name="Рисунок 26" descr="01.032011 006.jpg"/>
          <p:cNvPicPr>
            <a:picLocks/>
          </p:cNvPicPr>
          <p:nvPr/>
        </p:nvPicPr>
        <p:blipFill>
          <a:blip r:embed="rId4" cstate="print">
            <a:lum contrast="10000"/>
          </a:blip>
          <a:srcRect l="18099" t="30648"/>
          <a:stretch>
            <a:fillRect/>
          </a:stretch>
        </p:blipFill>
        <p:spPr>
          <a:xfrm>
            <a:off x="971600" y="1916832"/>
            <a:ext cx="2880320" cy="1576728"/>
          </a:xfrm>
          <a:prstGeom prst="rect">
            <a:avLst/>
          </a:prstGeom>
          <a:ln w="3175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28" name="Рисунок 27" descr="Абсорбер для Астраханского ГКХ.jpg"/>
          <p:cNvPicPr>
            <a:picLocks/>
          </p:cNvPicPr>
          <p:nvPr/>
        </p:nvPicPr>
        <p:blipFill>
          <a:blip r:embed="rId5" cstate="print"/>
          <a:srcRect l="7238" t="6929" r="6755"/>
          <a:stretch>
            <a:fillRect/>
          </a:stretch>
        </p:blipFill>
        <p:spPr>
          <a:xfrm>
            <a:off x="971600" y="4581128"/>
            <a:ext cx="2880320" cy="1584176"/>
          </a:xfrm>
          <a:prstGeom prst="rect">
            <a:avLst/>
          </a:prstGeom>
          <a:ln w="3175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29" name="Рисунок 28" descr="Абсорбер для Астраханского ГКХ.jpg"/>
          <p:cNvPicPr>
            <a:picLocks/>
          </p:cNvPicPr>
          <p:nvPr/>
        </p:nvPicPr>
        <p:blipFill>
          <a:blip r:embed="rId6" cstate="print">
            <a:lum contrast="10000"/>
          </a:blip>
          <a:srcRect l="11345" t="16932" r="5473" b="14551"/>
          <a:stretch>
            <a:fillRect/>
          </a:stretch>
        </p:blipFill>
        <p:spPr>
          <a:xfrm>
            <a:off x="5292080" y="4581128"/>
            <a:ext cx="2880320" cy="1584176"/>
          </a:xfrm>
          <a:prstGeom prst="rect">
            <a:avLst/>
          </a:prstGeom>
          <a:ln w="3175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2050" name="Picture 2" descr="C:\Documents and Settings\ogttab\Рабочий стол\презентация\моя\2016.07.26 Переезд и причал зак 1485 и 1486 323.jpg"/>
          <p:cNvPicPr>
            <a:picLocks noChangeAspect="1" noChangeArrowheads="1"/>
          </p:cNvPicPr>
          <p:nvPr/>
        </p:nvPicPr>
        <p:blipFill>
          <a:blip r:embed="rId7" cstate="print"/>
          <a:srcRect t="18727"/>
          <a:stretch>
            <a:fillRect/>
          </a:stretch>
        </p:blipFill>
        <p:spPr bwMode="auto">
          <a:xfrm>
            <a:off x="5253157" y="1920966"/>
            <a:ext cx="2919243" cy="1580042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8604448" y="63813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r>
            <a:endParaRPr lang="ru-RU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497</Words>
  <Application>Microsoft Office PowerPoint</Application>
  <PresentationFormat>Экран (4:3)</PresentationFormat>
  <Paragraphs>92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ОТКРЫТОЕ АКЦИОНЕРНОЕ ОБЩЕСТВО ВОЛГОГРАДНЕФТЕМАШ</vt:lpstr>
      <vt:lpstr>ОАО “Волгограднефтемаш” сегодня</vt:lpstr>
      <vt:lpstr>Возможности производства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oblyakov</cp:lastModifiedBy>
  <cp:revision>99</cp:revision>
  <dcterms:modified xsi:type="dcterms:W3CDTF">2016-09-30T12:00:22Z</dcterms:modified>
</cp:coreProperties>
</file>