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56" r:id="rId1"/>
    <p:sldMasterId id="2147483648" r:id="rId2"/>
    <p:sldMasterId id="2147483668" r:id="rId3"/>
    <p:sldMasterId id="2147483671" r:id="rId4"/>
  </p:sldMasterIdLst>
  <p:notesMasterIdLst>
    <p:notesMasterId r:id="rId19"/>
  </p:notesMasterIdLst>
  <p:sldIdLst>
    <p:sldId id="475" r:id="rId5"/>
    <p:sldId id="476" r:id="rId6"/>
    <p:sldId id="478" r:id="rId7"/>
    <p:sldId id="477" r:id="rId8"/>
    <p:sldId id="483" r:id="rId9"/>
    <p:sldId id="479" r:id="rId10"/>
    <p:sldId id="480" r:id="rId11"/>
    <p:sldId id="481" r:id="rId12"/>
    <p:sldId id="482" r:id="rId13"/>
    <p:sldId id="485" r:id="rId14"/>
    <p:sldId id="484" r:id="rId15"/>
    <p:sldId id="486" r:id="rId16"/>
    <p:sldId id="488" r:id="rId17"/>
    <p:sldId id="450" r:id="rId18"/>
  </p:sldIdLst>
  <p:sldSz cx="9144000" cy="5143500" type="screen16x9"/>
  <p:notesSz cx="6745288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9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788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682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576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47050" algn="l" defTabSz="77881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336458" algn="l" defTabSz="77881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725868" algn="l" defTabSz="77881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115277" algn="l" defTabSz="77881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кина Галина Александровна" initials="ЯГ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D3"/>
    <a:srgbClr val="99FF99"/>
    <a:srgbClr val="00B451"/>
    <a:srgbClr val="00FF00"/>
    <a:srgbClr val="00E668"/>
    <a:srgbClr val="FF6969"/>
    <a:srgbClr val="000099"/>
    <a:srgbClr val="1F497D"/>
    <a:srgbClr val="0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0971" autoAdjust="0"/>
  </p:normalViewPr>
  <p:slideViewPr>
    <p:cSldViewPr snapToGrid="0">
      <p:cViewPr varScale="1">
        <p:scale>
          <a:sx n="142" d="100"/>
          <a:sy n="142" d="100"/>
        </p:scale>
        <p:origin x="-1038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35979477604707"/>
          <c:y val="5.8365212313581598E-2"/>
          <c:w val="0.79054758694376193"/>
          <c:h val="0.7678732137137744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power"/>
            <c:dispRSqr val="1"/>
            <c:dispEq val="1"/>
            <c:trendlineLbl>
              <c:layout>
                <c:manualLayout>
                  <c:x val="-2.6745574110867026E-3"/>
                  <c:y val="-9.21278166486574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baseline="0" dirty="0"/>
                      <a:t>y = </a:t>
                    </a:r>
                    <a:r>
                      <a:rPr lang="en-US" sz="1400" b="1" baseline="0" dirty="0" smtClean="0"/>
                      <a:t>14910x</a:t>
                    </a:r>
                    <a:r>
                      <a:rPr lang="en-US" sz="1400" b="1" baseline="30000" dirty="0" smtClean="0"/>
                      <a:t>-0,5</a:t>
                    </a:r>
                    <a:r>
                      <a:rPr lang="ru-RU" sz="1400" b="1" baseline="30000" dirty="0" smtClean="0"/>
                      <a:t>74</a:t>
                    </a:r>
                    <a:r>
                      <a:rPr lang="en-US" sz="1400" b="1" baseline="0" dirty="0"/>
                      <a:t>
R² = </a:t>
                    </a:r>
                    <a:r>
                      <a:rPr lang="en-US" sz="1400" b="1" baseline="0" dirty="0" smtClean="0"/>
                      <a:t>0,</a:t>
                    </a:r>
                    <a:r>
                      <a:rPr lang="ru-RU" sz="1400" b="1" baseline="0" dirty="0" smtClean="0"/>
                      <a:t>965</a:t>
                    </a:r>
                    <a:endParaRPr lang="en-US" sz="1400" b="1" dirty="0"/>
                  </a:p>
                </c:rich>
              </c:tx>
              <c:numFmt formatCode="General" sourceLinked="0"/>
            </c:trendlineLbl>
          </c:trendline>
          <c:xVal>
            <c:numRef>
              <c:f>ГРС!$B$36:$M$36</c:f>
              <c:numCache>
                <c:formatCode>General</c:formatCode>
                <c:ptCount val="12"/>
                <c:pt idx="0">
                  <c:v>3</c:v>
                </c:pt>
                <c:pt idx="1">
                  <c:v>4.2</c:v>
                </c:pt>
                <c:pt idx="2">
                  <c:v>16.100000000000001</c:v>
                </c:pt>
                <c:pt idx="3">
                  <c:v>17.2</c:v>
                </c:pt>
                <c:pt idx="4">
                  <c:v>27</c:v>
                </c:pt>
                <c:pt idx="5">
                  <c:v>31.96</c:v>
                </c:pt>
                <c:pt idx="6">
                  <c:v>32</c:v>
                </c:pt>
                <c:pt idx="7">
                  <c:v>32.9</c:v>
                </c:pt>
                <c:pt idx="8">
                  <c:v>142.4</c:v>
                </c:pt>
                <c:pt idx="9">
                  <c:v>250</c:v>
                </c:pt>
                <c:pt idx="10">
                  <c:v>265</c:v>
                </c:pt>
                <c:pt idx="11">
                  <c:v>268.5</c:v>
                </c:pt>
              </c:numCache>
            </c:numRef>
          </c:xVal>
          <c:yVal>
            <c:numRef>
              <c:f>ГРС!$B$37:$M$37</c:f>
              <c:numCache>
                <c:formatCode>#,##0</c:formatCode>
                <c:ptCount val="12"/>
                <c:pt idx="0">
                  <c:v>7569</c:v>
                </c:pt>
                <c:pt idx="1">
                  <c:v>12462</c:v>
                </c:pt>
                <c:pt idx="2">
                  <c:v>3065</c:v>
                </c:pt>
                <c:pt idx="3">
                  <c:v>3494</c:v>
                </c:pt>
                <c:pt idx="4">
                  <c:v>1919</c:v>
                </c:pt>
                <c:pt idx="5">
                  <c:v>1916</c:v>
                </c:pt>
                <c:pt idx="6">
                  <c:v>1058</c:v>
                </c:pt>
                <c:pt idx="7">
                  <c:v>1627</c:v>
                </c:pt>
                <c:pt idx="8" formatCode="0">
                  <c:v>1423.7429775280898</c:v>
                </c:pt>
                <c:pt idx="9" formatCode="General">
                  <c:v>917</c:v>
                </c:pt>
                <c:pt idx="10" formatCode="General">
                  <c:v>643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27648"/>
        <c:axId val="85028224"/>
      </c:scatterChart>
      <c:valAx>
        <c:axId val="8502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Производительность</a:t>
                </a:r>
                <a:r>
                  <a:rPr lang="ru-RU" baseline="0" dirty="0" smtClean="0"/>
                  <a:t> ГРС, тыс.м3/час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028224"/>
        <c:crosses val="autoZero"/>
        <c:crossBetween val="midCat"/>
        <c:majorUnit val="20"/>
      </c:valAx>
      <c:valAx>
        <c:axId val="85028224"/>
        <c:scaling>
          <c:orientation val="minMax"/>
          <c:max val="2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тыс. руб.</a:t>
                </a:r>
                <a:endParaRPr lang="ru-RU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85027648"/>
        <c:crosses val="autoZero"/>
        <c:crossBetween val="midCat"/>
      </c:valAx>
    </c:plotArea>
    <c:plotVisOnly val="1"/>
    <c:dispBlanksAs val="gap"/>
    <c:showDLblsOverMax val="0"/>
  </c:chart>
  <c:spPr>
    <a:solidFill>
      <a:srgbClr val="FCFDD3"/>
    </a:solidFill>
    <a:ln>
      <a:solidFill>
        <a:sysClr val="windowText" lastClr="000000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22958" cy="492839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0773" y="3"/>
            <a:ext cx="2922958" cy="492839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EC70E0-4754-4615-B125-D0F1434A0811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38188"/>
            <a:ext cx="6570662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529" y="4681977"/>
            <a:ext cx="5396230" cy="4435555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62242"/>
            <a:ext cx="2922958" cy="492839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0773" y="9362242"/>
            <a:ext cx="2922958" cy="492839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0D7030-A063-4FA1-9E15-6FA88037D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78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41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881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23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763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050" algn="l" defTabSz="7788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6458" algn="l" defTabSz="7788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5868" algn="l" defTabSz="7788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5277" algn="l" defTabSz="7788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97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4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4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4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4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38188"/>
            <a:ext cx="6570662" cy="3697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23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Тип ГРС – блочная, </a:t>
            </a:r>
            <a:r>
              <a:rPr lang="ru-RU" dirty="0" err="1" smtClean="0"/>
              <a:t>блочно</a:t>
            </a:r>
            <a:r>
              <a:rPr lang="ru-RU" dirty="0" smtClean="0"/>
              <a:t>-комплектная, индивидуальная</a:t>
            </a:r>
          </a:p>
          <a:p>
            <a:r>
              <a:rPr lang="ru-RU" dirty="0" smtClean="0"/>
              <a:t>Оборудование – </a:t>
            </a:r>
            <a:r>
              <a:rPr lang="ru-RU" dirty="0" err="1" smtClean="0"/>
              <a:t>Снежеть</a:t>
            </a:r>
            <a:r>
              <a:rPr lang="ru-RU" dirty="0" smtClean="0"/>
              <a:t>, Урожай, БК-ГРС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4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39775"/>
            <a:ext cx="6567488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014546" y="1734501"/>
            <a:ext cx="6784021" cy="1614497"/>
          </a:xfrm>
          <a:prstGeom prst="rect">
            <a:avLst/>
          </a:prstGeom>
        </p:spPr>
        <p:txBody>
          <a:bodyPr lIns="77881" tIns="38941" rIns="77881" bIns="38941"/>
          <a:lstStyle>
            <a:lvl1pPr>
              <a:lnSpc>
                <a:spcPts val="2983"/>
              </a:lnSpc>
              <a:buNone/>
              <a:defRPr sz="2700" b="1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016443" y="3515277"/>
            <a:ext cx="6792277" cy="250912"/>
          </a:xfrm>
          <a:prstGeom prst="rect">
            <a:avLst/>
          </a:prstGeom>
        </p:spPr>
        <p:txBody>
          <a:bodyPr lIns="77881" tIns="38941" rIns="77881" bIns="38941"/>
          <a:lstStyle>
            <a:lvl1pPr>
              <a:lnSpc>
                <a:spcPts val="1534"/>
              </a:lnSpc>
              <a:buFontTx/>
              <a:buNone/>
              <a:defRPr sz="19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2062172" y="4759037"/>
            <a:ext cx="6754033" cy="363945"/>
          </a:xfrm>
          <a:prstGeom prst="rect">
            <a:avLst/>
          </a:prstGeom>
        </p:spPr>
        <p:txBody>
          <a:bodyPr lIns="77881" tIns="38941" rIns="77881" bIns="38941"/>
          <a:lstStyle>
            <a:lvl1pPr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2016127" y="3760234"/>
            <a:ext cx="6800216" cy="337424"/>
          </a:xfrm>
          <a:prstGeom prst="rect">
            <a:avLst/>
          </a:prstGeom>
        </p:spPr>
        <p:txBody>
          <a:bodyPr lIns="77881" tIns="38941" rIns="77881" bIns="38941"/>
          <a:lstStyle>
            <a:lvl1pPr>
              <a:buFontTx/>
              <a:buNone/>
              <a:defRPr sz="1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кон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007529" y="2093794"/>
            <a:ext cx="3129703" cy="438581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Calibri"/>
              </a:rPr>
              <a:t>Спасибо за внимание</a:t>
            </a:r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!</a:t>
            </a:r>
            <a:endParaRPr lang="ru-RU" sz="2400" b="1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038751" y="2848928"/>
            <a:ext cx="6384815" cy="1165703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Адрес: г. Москва, 105066, ул. Старая Басманная, д. 20, стр. 8, </a:t>
            </a:r>
          </a:p>
          <a:p>
            <a:pPr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Тел.: +7 (499) 265-24-20</a:t>
            </a:r>
          </a:p>
          <a:p>
            <a:pPr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Факс: +7 (499) 267-30-76</a:t>
            </a:r>
          </a:p>
          <a:p>
            <a:pPr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E-mail: econmg@gazprom.ru</a:t>
            </a:r>
          </a:p>
          <a:p>
            <a:pPr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Сайт: </a:t>
            </a: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http://niigazekonomika.gazprom.ru</a:t>
            </a:r>
          </a:p>
        </p:txBody>
      </p:sp>
    </p:spTree>
    <p:extLst>
      <p:ext uri="{BB962C8B-B14F-4D97-AF65-F5344CB8AC3E}">
        <p14:creationId xmlns:p14="http://schemas.microsoft.com/office/powerpoint/2010/main" val="159674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602685" y="0"/>
            <a:ext cx="7541315" cy="805069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>
              <a:buFontTx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81161" y="4802828"/>
            <a:ext cx="8228912" cy="287919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2"/>
          </p:nvPr>
        </p:nvSpPr>
        <p:spPr>
          <a:xfrm>
            <a:off x="350724" y="976942"/>
            <a:ext cx="8464145" cy="359721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spcBef>
                <a:spcPts val="450"/>
              </a:spcBef>
              <a:buFontTx/>
              <a:buNone/>
              <a:defRPr lang="ru-RU" sz="1500" dirty="0" smtClean="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3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613" y="957613"/>
            <a:ext cx="8229600" cy="3394472"/>
          </a:xfrm>
          <a:prstGeom prst="rect">
            <a:avLst/>
          </a:prstGeom>
        </p:spPr>
        <p:txBody>
          <a:bodyPr lIns="77881" tIns="38941" rIns="77881" bIns="3894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5" y="273844"/>
            <a:ext cx="7886700" cy="994172"/>
          </a:xfrm>
          <a:prstGeom prst="rect">
            <a:avLst/>
          </a:prstGeom>
        </p:spPr>
        <p:txBody>
          <a:bodyPr lIns="77881" tIns="38941" rIns="77881" bIns="3894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кон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007533" y="2093799"/>
            <a:ext cx="3518797" cy="494149"/>
          </a:xfrm>
          <a:prstGeom prst="rect">
            <a:avLst/>
          </a:prstGeom>
        </p:spPr>
        <p:txBody>
          <a:bodyPr wrap="none" lIns="77881" tIns="38941" rIns="77881" bIns="38941">
            <a:spAutoFit/>
          </a:bodyPr>
          <a:lstStyle/>
          <a:p>
            <a:pPr lvl="0"/>
            <a:r>
              <a:rPr lang="ru-RU" sz="2700" b="1" dirty="0" smtClean="0">
                <a:solidFill>
                  <a:schemeClr val="bg1"/>
                </a:solidFill>
                <a:latin typeface="+mj-lt"/>
              </a:rPr>
              <a:t>Спасибо за внимание</a:t>
            </a:r>
            <a:r>
              <a:rPr lang="en-US" sz="2700" b="1" dirty="0" smtClean="0">
                <a:solidFill>
                  <a:schemeClr val="bg1"/>
                </a:solidFill>
                <a:latin typeface="+mj-lt"/>
              </a:rPr>
              <a:t>!</a:t>
            </a:r>
            <a:endParaRPr lang="ru-RU" sz="27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038749" y="2848928"/>
            <a:ext cx="6384814" cy="1186638"/>
          </a:xfrm>
          <a:prstGeom prst="rect">
            <a:avLst/>
          </a:prstGeom>
        </p:spPr>
        <p:txBody>
          <a:bodyPr wrap="square" lIns="77881" tIns="38941" rIns="77881" bIns="38941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+mj-lt"/>
              </a:rPr>
              <a:t>Адрес: г. Москва, 105066, ул. Старая Басманная, д. 20, стр. 8, </a:t>
            </a:r>
          </a:p>
          <a:p>
            <a:pPr marL="0" marR="0" lvl="0" indent="0" algn="l" defTabSz="778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Тел.: +7 (499) 265-24-20</a:t>
            </a:r>
          </a:p>
          <a:p>
            <a:pPr marL="0" marR="0" lvl="0" indent="0" algn="l" defTabSz="778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Факс: +7 (499) 267-30-76</a:t>
            </a:r>
          </a:p>
          <a:p>
            <a:pPr marL="0" marR="0" lvl="0" indent="0" algn="l" defTabSz="778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E-mail: econmg@gazprom.ru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46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010111" y="84192"/>
            <a:ext cx="7030378" cy="670192"/>
          </a:xfrm>
          <a:prstGeom prst="rect">
            <a:avLst/>
          </a:prstGeom>
        </p:spPr>
        <p:txBody>
          <a:bodyPr lIns="77881" tIns="38941" rIns="77881" bIns="38941" anchor="t"/>
          <a:lstStyle>
            <a:lvl1pPr algn="ctr"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81160" y="4802828"/>
            <a:ext cx="8228912" cy="287919"/>
          </a:xfrm>
          <a:prstGeom prst="rect">
            <a:avLst/>
          </a:prstGeom>
        </p:spPr>
        <p:txBody>
          <a:bodyPr lIns="77881" tIns="38941" rIns="77881" bIns="38941"/>
          <a:lstStyle>
            <a:lvl1pPr algn="ctr">
              <a:buFontTx/>
              <a:buNone/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2"/>
          </p:nvPr>
        </p:nvSpPr>
        <p:spPr>
          <a:xfrm>
            <a:off x="350732" y="976947"/>
            <a:ext cx="8464145" cy="3597215"/>
          </a:xfrm>
          <a:prstGeom prst="rect">
            <a:avLst/>
          </a:prstGeom>
        </p:spPr>
        <p:txBody>
          <a:bodyPr lIns="77881" tIns="38941" rIns="77881" bIns="38941"/>
          <a:lstStyle>
            <a:lvl1pPr marL="0" indent="0">
              <a:buFontTx/>
              <a:buNone/>
              <a:defRPr lang="ru-RU" sz="1700" dirty="0" smtClean="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881" tIns="38941" rIns="77881" bIns="38941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77881" tIns="38941" rIns="77881" bIns="3894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185" y="1597736"/>
            <a:ext cx="7771639" cy="1102539"/>
          </a:xfrm>
          <a:prstGeom prst="rect">
            <a:avLst/>
          </a:prstGeom>
        </p:spPr>
        <p:txBody>
          <a:bodyPr lIns="81489" tIns="40743" rIns="81489" bIns="407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69" y="2914482"/>
            <a:ext cx="6400801" cy="1314226"/>
          </a:xfrm>
          <a:prstGeom prst="rect">
            <a:avLst/>
          </a:prstGeom>
        </p:spPr>
        <p:txBody>
          <a:bodyPr lIns="81489" tIns="40743" rIns="81489" bIns="40743"/>
          <a:lstStyle>
            <a:lvl1pPr marL="0" indent="0" algn="ctr">
              <a:buNone/>
              <a:defRPr/>
            </a:lvl1pPr>
            <a:lvl2pPr marL="407439" indent="0" algn="ctr">
              <a:buNone/>
              <a:defRPr/>
            </a:lvl2pPr>
            <a:lvl3pPr marL="814881" indent="0" algn="ctr">
              <a:buNone/>
              <a:defRPr/>
            </a:lvl3pPr>
            <a:lvl4pPr marL="1222319" indent="0" algn="ctr">
              <a:buNone/>
              <a:defRPr/>
            </a:lvl4pPr>
            <a:lvl5pPr marL="1629759" indent="0" algn="ctr">
              <a:buNone/>
              <a:defRPr/>
            </a:lvl5pPr>
            <a:lvl6pPr marL="2037197" indent="0" algn="ctr">
              <a:buNone/>
              <a:defRPr/>
            </a:lvl6pPr>
            <a:lvl7pPr marL="2444636" indent="0" algn="ctr">
              <a:buNone/>
              <a:defRPr/>
            </a:lvl7pPr>
            <a:lvl8pPr marL="2852077" indent="0" algn="ctr">
              <a:buNone/>
              <a:defRPr/>
            </a:lvl8pPr>
            <a:lvl9pPr marL="325951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5399" y="4771796"/>
            <a:ext cx="1486470" cy="357853"/>
          </a:xfrm>
          <a:prstGeom prst="rect">
            <a:avLst/>
          </a:prstGeom>
        </p:spPr>
        <p:txBody>
          <a:bodyPr lIns="81489" tIns="40743" rIns="81489" bIns="40743"/>
          <a:lstStyle>
            <a:lvl1pPr>
              <a:defRPr/>
            </a:lvl1pPr>
          </a:lstStyle>
          <a:p>
            <a:fld id="{C6BD5852-2939-4BD9-875E-4744E4F41A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508525" y="279446"/>
            <a:ext cx="1484174" cy="25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89" tIns="40743" rIns="81489" bIns="407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ru-RU" sz="1100" b="1" dirty="0">
                <a:solidFill>
                  <a:schemeClr val="bg1"/>
                </a:solidFill>
                <a:latin typeface="+mn-lt"/>
              </a:rPr>
              <a:t>НИИГАЗЭКОНОМИКА</a:t>
            </a:r>
          </a:p>
        </p:txBody>
      </p:sp>
    </p:spTree>
    <p:extLst>
      <p:ext uri="{BB962C8B-B14F-4D97-AF65-F5344CB8AC3E}">
        <p14:creationId xmlns:p14="http://schemas.microsoft.com/office/powerpoint/2010/main" val="23733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014546" y="1734501"/>
            <a:ext cx="6784021" cy="1614497"/>
          </a:xfrm>
          <a:prstGeom prst="rect">
            <a:avLst/>
          </a:prstGeom>
        </p:spPr>
        <p:txBody>
          <a:bodyPr lIns="77881" tIns="38941" rIns="77881" bIns="38941"/>
          <a:lstStyle>
            <a:lvl1pPr>
              <a:lnSpc>
                <a:spcPts val="2983"/>
              </a:lnSpc>
              <a:buNone/>
              <a:defRPr sz="2700" b="1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2016443" y="3515277"/>
            <a:ext cx="6792277" cy="250912"/>
          </a:xfrm>
          <a:prstGeom prst="rect">
            <a:avLst/>
          </a:prstGeom>
        </p:spPr>
        <p:txBody>
          <a:bodyPr lIns="77881" tIns="38941" rIns="77881" bIns="38941"/>
          <a:lstStyle>
            <a:lvl1pPr>
              <a:lnSpc>
                <a:spcPts val="1534"/>
              </a:lnSpc>
              <a:buFontTx/>
              <a:buNone/>
              <a:defRPr sz="19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ФИО, ученая степень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62172" y="4759037"/>
            <a:ext cx="6754033" cy="363945"/>
          </a:xfrm>
          <a:prstGeom prst="rect">
            <a:avLst/>
          </a:prstGeom>
        </p:spPr>
        <p:txBody>
          <a:bodyPr lIns="77881" tIns="38941" rIns="77881" bIns="38941"/>
          <a:lstStyle>
            <a:lvl1pPr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Место проведения, 00.00.2012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16127" y="3760234"/>
            <a:ext cx="6800216" cy="337424"/>
          </a:xfrm>
          <a:prstGeom prst="rect">
            <a:avLst/>
          </a:prstGeom>
        </p:spPr>
        <p:txBody>
          <a:bodyPr lIns="77881" tIns="38941" rIns="77881" bIns="38941"/>
          <a:lstStyle>
            <a:lvl1pPr>
              <a:buFontTx/>
              <a:buNone/>
              <a:defRPr sz="17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Должность с указанием подразделения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8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014543" y="1734495"/>
            <a:ext cx="6784021" cy="1614497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2016443" y="3515277"/>
            <a:ext cx="6792277" cy="250912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lnSpc>
                <a:spcPts val="1350"/>
              </a:lnSpc>
              <a:buFontTx/>
              <a:buNone/>
              <a:defRPr sz="17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ФИО, ученая степень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62167" y="4759037"/>
            <a:ext cx="6754033" cy="363945"/>
          </a:xfrm>
          <a:prstGeom prst="rect">
            <a:avLst/>
          </a:prstGeom>
        </p:spPr>
        <p:txBody>
          <a:bodyPr lIns="68577" tIns="34289" rIns="68577" bIns="34289" anchor="ctr"/>
          <a:lstStyle>
            <a:lvl1pPr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Место проведения, 00.00.2012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16127" y="3760234"/>
            <a:ext cx="6800216" cy="337424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buFontTx/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Должность с указанием подразделения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39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0" y="4763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1" tIns="38941" rIns="77881" bIns="3894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820341"/>
            <a:ext cx="9144000" cy="390525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77881" tIns="38941" rIns="77881" bIns="3894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738695"/>
            <a:ext cx="9144000" cy="40481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77881" tIns="38941" rIns="77881" bIns="3894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" y="1"/>
            <a:ext cx="1926981" cy="806054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77881" tIns="38941" rIns="77881" bIns="3894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46036" y="1"/>
            <a:ext cx="7197969" cy="806054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lIns="77881" tIns="38941" rIns="77881" bIns="3894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51893" y="-98727"/>
            <a:ext cx="7192108" cy="875020"/>
          </a:xfrm>
          <a:prstGeom prst="rect">
            <a:avLst/>
          </a:prstGeom>
        </p:spPr>
        <p:txBody>
          <a:bodyPr lIns="77881" tIns="38941" rIns="77881" bIns="38941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Научно-исследовательский институт экономики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и организации управления в газовой</a:t>
            </a:r>
            <a:r>
              <a:rPr lang="en-US" sz="17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7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промышленности</a:t>
            </a:r>
            <a:br>
              <a:rPr lang="ru-RU" sz="17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ООО «НИИгазэкономика»</a:t>
            </a:r>
          </a:p>
        </p:txBody>
      </p:sp>
      <p:pic>
        <p:nvPicPr>
          <p:cNvPr id="1032" name="Рисунок 13" descr="Газпром_логотип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251" y="59533"/>
            <a:ext cx="1595803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941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7881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6823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5763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2058" indent="-29205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2792" indent="-2433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525" indent="-1947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33" indent="-1947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345" indent="-1947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753" indent="-194705" algn="l" defTabSz="77881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164" indent="-194705" algn="l" defTabSz="77881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0572" indent="-194705" algn="l" defTabSz="77881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984" indent="-194705" algn="l" defTabSz="77881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411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819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230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639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050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6458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868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5277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76138" y="4738695"/>
            <a:ext cx="767862" cy="40481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77881" tIns="38941" rIns="77881" bIns="3894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738695"/>
            <a:ext cx="8360020" cy="404813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lIns="77881" tIns="38941" rIns="77881" bIns="3894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0"/>
            <a:ext cx="1926981" cy="810816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77881" tIns="38941" rIns="77881" bIns="3894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6036" y="1"/>
            <a:ext cx="7197969" cy="806054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77881" tIns="38941" rIns="77881" bIns="3894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807244"/>
            <a:ext cx="9144000" cy="11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7881" tIns="38941" rIns="77881" bIns="3894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" name="Freeform 19"/>
          <p:cNvSpPr>
            <a:spLocks noEditPoints="1"/>
          </p:cNvSpPr>
          <p:nvPr/>
        </p:nvSpPr>
        <p:spPr bwMode="auto">
          <a:xfrm>
            <a:off x="253515" y="552458"/>
            <a:ext cx="1455126" cy="130969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271" y="156"/>
              </a:cxn>
              <a:cxn ang="0">
                <a:pos x="271" y="0"/>
              </a:cxn>
              <a:cxn ang="0">
                <a:pos x="369" y="311"/>
              </a:cxn>
              <a:cxn ang="0">
                <a:pos x="677" y="34"/>
              </a:cxn>
              <a:cxn ang="0">
                <a:pos x="800" y="311"/>
              </a:cxn>
              <a:cxn ang="0">
                <a:pos x="791" y="194"/>
              </a:cxn>
              <a:cxn ang="0">
                <a:pos x="1029" y="285"/>
              </a:cxn>
              <a:cxn ang="0">
                <a:pos x="993" y="311"/>
              </a:cxn>
              <a:cxn ang="0">
                <a:pos x="902" y="300"/>
              </a:cxn>
              <a:cxn ang="0">
                <a:pos x="951" y="202"/>
              </a:cxn>
              <a:cxn ang="0">
                <a:pos x="967" y="274"/>
              </a:cxn>
              <a:cxn ang="0">
                <a:pos x="967" y="175"/>
              </a:cxn>
              <a:cxn ang="0">
                <a:pos x="953" y="133"/>
              </a:cxn>
              <a:cxn ang="0">
                <a:pos x="970" y="45"/>
              </a:cxn>
              <a:cxn ang="0">
                <a:pos x="951" y="45"/>
              </a:cxn>
              <a:cxn ang="0">
                <a:pos x="898" y="15"/>
              </a:cxn>
              <a:cxn ang="0">
                <a:pos x="987" y="0"/>
              </a:cxn>
              <a:cxn ang="0">
                <a:pos x="1027" y="20"/>
              </a:cxn>
              <a:cxn ang="0">
                <a:pos x="1028" y="130"/>
              </a:cxn>
              <a:cxn ang="0">
                <a:pos x="991" y="150"/>
              </a:cxn>
              <a:cxn ang="0">
                <a:pos x="1033" y="192"/>
              </a:cxn>
              <a:cxn ang="0">
                <a:pos x="1200" y="300"/>
              </a:cxn>
              <a:cxn ang="0">
                <a:pos x="1109" y="311"/>
              </a:cxn>
              <a:cxn ang="0">
                <a:pos x="1073" y="285"/>
              </a:cxn>
              <a:cxn ang="0">
                <a:pos x="1135" y="274"/>
              </a:cxn>
              <a:cxn ang="0">
                <a:pos x="1151" y="267"/>
              </a:cxn>
              <a:cxn ang="0">
                <a:pos x="1145" y="35"/>
              </a:cxn>
              <a:cxn ang="0">
                <a:pos x="1070" y="55"/>
              </a:cxn>
              <a:cxn ang="0">
                <a:pos x="1091" y="5"/>
              </a:cxn>
              <a:cxn ang="0">
                <a:pos x="1186" y="3"/>
              </a:cxn>
              <a:cxn ang="0">
                <a:pos x="1213" y="45"/>
              </a:cxn>
              <a:cxn ang="0">
                <a:pos x="1250" y="311"/>
              </a:cxn>
              <a:cxn ang="0">
                <a:pos x="1404" y="311"/>
              </a:cxn>
              <a:cxn ang="0">
                <a:pos x="1559" y="303"/>
              </a:cxn>
              <a:cxn ang="0">
                <a:pos x="1465" y="310"/>
              </a:cxn>
              <a:cxn ang="0">
                <a:pos x="1434" y="276"/>
              </a:cxn>
              <a:cxn ang="0">
                <a:pos x="1441" y="15"/>
              </a:cxn>
              <a:cxn ang="0">
                <a:pos x="1530" y="0"/>
              </a:cxn>
              <a:cxn ang="0">
                <a:pos x="1570" y="20"/>
              </a:cxn>
              <a:cxn ang="0">
                <a:pos x="1514" y="40"/>
              </a:cxn>
              <a:cxn ang="0">
                <a:pos x="1494" y="267"/>
              </a:cxn>
              <a:cxn ang="0">
                <a:pos x="1512" y="273"/>
              </a:cxn>
              <a:cxn ang="0">
                <a:pos x="1613" y="311"/>
              </a:cxn>
              <a:cxn ang="0">
                <a:pos x="1938" y="256"/>
              </a:cxn>
              <a:cxn ang="0">
                <a:pos x="1915" y="307"/>
              </a:cxn>
              <a:cxn ang="0">
                <a:pos x="1820" y="309"/>
              </a:cxn>
              <a:cxn ang="0">
                <a:pos x="1793" y="267"/>
              </a:cxn>
              <a:cxn ang="0">
                <a:pos x="1806" y="11"/>
              </a:cxn>
              <a:cxn ang="0">
                <a:pos x="1898" y="0"/>
              </a:cxn>
              <a:cxn ang="0">
                <a:pos x="1934" y="26"/>
              </a:cxn>
              <a:cxn ang="0">
                <a:pos x="1873" y="37"/>
              </a:cxn>
              <a:cxn ang="0">
                <a:pos x="1856" y="271"/>
              </a:cxn>
              <a:cxn ang="0">
                <a:pos x="1874" y="270"/>
              </a:cxn>
              <a:cxn ang="0">
                <a:pos x="2039" y="116"/>
              </a:cxn>
              <a:cxn ang="0">
                <a:pos x="2217" y="0"/>
              </a:cxn>
              <a:cxn ang="0">
                <a:pos x="2253" y="0"/>
              </a:cxn>
              <a:cxn ang="0">
                <a:pos x="2534" y="311"/>
              </a:cxn>
              <a:cxn ang="0">
                <a:pos x="2507" y="134"/>
              </a:cxn>
              <a:cxn ang="0">
                <a:pos x="2683" y="228"/>
              </a:cxn>
              <a:cxn ang="0">
                <a:pos x="2696" y="38"/>
              </a:cxn>
            </a:cxnLst>
            <a:rect l="0" t="0" r="r" b="b"/>
            <a:pathLst>
              <a:path w="2779" h="311">
                <a:moveTo>
                  <a:pt x="143" y="311"/>
                </a:moveTo>
                <a:lnTo>
                  <a:pt x="82" y="311"/>
                </a:lnTo>
                <a:lnTo>
                  <a:pt x="82" y="165"/>
                </a:lnTo>
                <a:lnTo>
                  <a:pt x="61" y="165"/>
                </a:lnTo>
                <a:lnTo>
                  <a:pt x="61" y="311"/>
                </a:lnTo>
                <a:lnTo>
                  <a:pt x="0" y="311"/>
                </a:lnTo>
                <a:lnTo>
                  <a:pt x="0" y="0"/>
                </a:lnTo>
                <a:lnTo>
                  <a:pt x="61" y="0"/>
                </a:lnTo>
                <a:lnTo>
                  <a:pt x="61" y="131"/>
                </a:lnTo>
                <a:lnTo>
                  <a:pt x="82" y="131"/>
                </a:lnTo>
                <a:lnTo>
                  <a:pt x="82" y="0"/>
                </a:lnTo>
                <a:lnTo>
                  <a:pt x="143" y="0"/>
                </a:lnTo>
                <a:lnTo>
                  <a:pt x="143" y="311"/>
                </a:lnTo>
                <a:close/>
                <a:moveTo>
                  <a:pt x="332" y="311"/>
                </a:moveTo>
                <a:lnTo>
                  <a:pt x="271" y="311"/>
                </a:lnTo>
                <a:lnTo>
                  <a:pt x="271" y="156"/>
                </a:lnTo>
                <a:lnTo>
                  <a:pt x="268" y="156"/>
                </a:lnTo>
                <a:lnTo>
                  <a:pt x="243" y="311"/>
                </a:lnTo>
                <a:lnTo>
                  <a:pt x="180" y="311"/>
                </a:lnTo>
                <a:lnTo>
                  <a:pt x="180" y="0"/>
                </a:lnTo>
                <a:lnTo>
                  <a:pt x="243" y="0"/>
                </a:lnTo>
                <a:lnTo>
                  <a:pt x="243" y="155"/>
                </a:lnTo>
                <a:lnTo>
                  <a:pt x="245" y="155"/>
                </a:lnTo>
                <a:lnTo>
                  <a:pt x="271" y="0"/>
                </a:lnTo>
                <a:lnTo>
                  <a:pt x="332" y="0"/>
                </a:lnTo>
                <a:lnTo>
                  <a:pt x="332" y="311"/>
                </a:lnTo>
                <a:close/>
                <a:moveTo>
                  <a:pt x="521" y="311"/>
                </a:moveTo>
                <a:lnTo>
                  <a:pt x="460" y="311"/>
                </a:lnTo>
                <a:lnTo>
                  <a:pt x="460" y="156"/>
                </a:lnTo>
                <a:lnTo>
                  <a:pt x="457" y="156"/>
                </a:lnTo>
                <a:lnTo>
                  <a:pt x="432" y="311"/>
                </a:lnTo>
                <a:lnTo>
                  <a:pt x="369" y="311"/>
                </a:lnTo>
                <a:lnTo>
                  <a:pt x="369" y="0"/>
                </a:lnTo>
                <a:lnTo>
                  <a:pt x="432" y="0"/>
                </a:lnTo>
                <a:lnTo>
                  <a:pt x="432" y="155"/>
                </a:lnTo>
                <a:lnTo>
                  <a:pt x="434" y="155"/>
                </a:lnTo>
                <a:lnTo>
                  <a:pt x="460" y="0"/>
                </a:lnTo>
                <a:lnTo>
                  <a:pt x="521" y="0"/>
                </a:lnTo>
                <a:lnTo>
                  <a:pt x="521" y="311"/>
                </a:lnTo>
                <a:close/>
                <a:moveTo>
                  <a:pt x="677" y="34"/>
                </a:moveTo>
                <a:lnTo>
                  <a:pt x="621" y="34"/>
                </a:lnTo>
                <a:lnTo>
                  <a:pt x="621" y="311"/>
                </a:lnTo>
                <a:lnTo>
                  <a:pt x="558" y="311"/>
                </a:lnTo>
                <a:lnTo>
                  <a:pt x="558" y="0"/>
                </a:lnTo>
                <a:lnTo>
                  <a:pt x="677" y="0"/>
                </a:lnTo>
                <a:lnTo>
                  <a:pt x="677" y="34"/>
                </a:lnTo>
                <a:close/>
                <a:moveTo>
                  <a:pt x="860" y="311"/>
                </a:moveTo>
                <a:lnTo>
                  <a:pt x="800" y="311"/>
                </a:lnTo>
                <a:lnTo>
                  <a:pt x="793" y="228"/>
                </a:lnTo>
                <a:lnTo>
                  <a:pt x="764" y="228"/>
                </a:lnTo>
                <a:lnTo>
                  <a:pt x="759" y="311"/>
                </a:lnTo>
                <a:lnTo>
                  <a:pt x="697" y="311"/>
                </a:lnTo>
                <a:lnTo>
                  <a:pt x="730" y="0"/>
                </a:lnTo>
                <a:lnTo>
                  <a:pt x="828" y="0"/>
                </a:lnTo>
                <a:lnTo>
                  <a:pt x="860" y="311"/>
                </a:lnTo>
                <a:close/>
                <a:moveTo>
                  <a:pt x="791" y="194"/>
                </a:moveTo>
                <a:lnTo>
                  <a:pt x="780" y="38"/>
                </a:lnTo>
                <a:lnTo>
                  <a:pt x="777" y="38"/>
                </a:lnTo>
                <a:lnTo>
                  <a:pt x="766" y="194"/>
                </a:lnTo>
                <a:lnTo>
                  <a:pt x="791" y="194"/>
                </a:lnTo>
                <a:close/>
                <a:moveTo>
                  <a:pt x="1033" y="256"/>
                </a:moveTo>
                <a:lnTo>
                  <a:pt x="1033" y="267"/>
                </a:lnTo>
                <a:lnTo>
                  <a:pt x="1031" y="276"/>
                </a:lnTo>
                <a:lnTo>
                  <a:pt x="1029" y="285"/>
                </a:lnTo>
                <a:lnTo>
                  <a:pt x="1027" y="291"/>
                </a:lnTo>
                <a:lnTo>
                  <a:pt x="1023" y="296"/>
                </a:lnTo>
                <a:lnTo>
                  <a:pt x="1020" y="300"/>
                </a:lnTo>
                <a:lnTo>
                  <a:pt x="1016" y="303"/>
                </a:lnTo>
                <a:lnTo>
                  <a:pt x="1011" y="307"/>
                </a:lnTo>
                <a:lnTo>
                  <a:pt x="1006" y="309"/>
                </a:lnTo>
                <a:lnTo>
                  <a:pt x="1000" y="310"/>
                </a:lnTo>
                <a:lnTo>
                  <a:pt x="993" y="311"/>
                </a:lnTo>
                <a:lnTo>
                  <a:pt x="987" y="311"/>
                </a:lnTo>
                <a:lnTo>
                  <a:pt x="935" y="311"/>
                </a:lnTo>
                <a:lnTo>
                  <a:pt x="928" y="311"/>
                </a:lnTo>
                <a:lnTo>
                  <a:pt x="922" y="310"/>
                </a:lnTo>
                <a:lnTo>
                  <a:pt x="916" y="309"/>
                </a:lnTo>
                <a:lnTo>
                  <a:pt x="911" y="307"/>
                </a:lnTo>
                <a:lnTo>
                  <a:pt x="906" y="303"/>
                </a:lnTo>
                <a:lnTo>
                  <a:pt x="902" y="300"/>
                </a:lnTo>
                <a:lnTo>
                  <a:pt x="898" y="296"/>
                </a:lnTo>
                <a:lnTo>
                  <a:pt x="896" y="291"/>
                </a:lnTo>
                <a:lnTo>
                  <a:pt x="893" y="285"/>
                </a:lnTo>
                <a:lnTo>
                  <a:pt x="891" y="276"/>
                </a:lnTo>
                <a:lnTo>
                  <a:pt x="889" y="267"/>
                </a:lnTo>
                <a:lnTo>
                  <a:pt x="888" y="256"/>
                </a:lnTo>
                <a:lnTo>
                  <a:pt x="888" y="202"/>
                </a:lnTo>
                <a:lnTo>
                  <a:pt x="951" y="202"/>
                </a:lnTo>
                <a:lnTo>
                  <a:pt x="951" y="267"/>
                </a:lnTo>
                <a:lnTo>
                  <a:pt x="952" y="271"/>
                </a:lnTo>
                <a:lnTo>
                  <a:pt x="953" y="274"/>
                </a:lnTo>
                <a:lnTo>
                  <a:pt x="956" y="276"/>
                </a:lnTo>
                <a:lnTo>
                  <a:pt x="961" y="276"/>
                </a:lnTo>
                <a:lnTo>
                  <a:pt x="963" y="276"/>
                </a:lnTo>
                <a:lnTo>
                  <a:pt x="965" y="276"/>
                </a:lnTo>
                <a:lnTo>
                  <a:pt x="967" y="274"/>
                </a:lnTo>
                <a:lnTo>
                  <a:pt x="968" y="273"/>
                </a:lnTo>
                <a:lnTo>
                  <a:pt x="970" y="270"/>
                </a:lnTo>
                <a:lnTo>
                  <a:pt x="970" y="267"/>
                </a:lnTo>
                <a:lnTo>
                  <a:pt x="970" y="188"/>
                </a:lnTo>
                <a:lnTo>
                  <a:pt x="970" y="184"/>
                </a:lnTo>
                <a:lnTo>
                  <a:pt x="969" y="180"/>
                </a:lnTo>
                <a:lnTo>
                  <a:pt x="968" y="177"/>
                </a:lnTo>
                <a:lnTo>
                  <a:pt x="967" y="175"/>
                </a:lnTo>
                <a:lnTo>
                  <a:pt x="964" y="172"/>
                </a:lnTo>
                <a:lnTo>
                  <a:pt x="959" y="170"/>
                </a:lnTo>
                <a:lnTo>
                  <a:pt x="953" y="169"/>
                </a:lnTo>
                <a:lnTo>
                  <a:pt x="946" y="167"/>
                </a:lnTo>
                <a:lnTo>
                  <a:pt x="921" y="167"/>
                </a:lnTo>
                <a:lnTo>
                  <a:pt x="921" y="134"/>
                </a:lnTo>
                <a:lnTo>
                  <a:pt x="947" y="134"/>
                </a:lnTo>
                <a:lnTo>
                  <a:pt x="953" y="133"/>
                </a:lnTo>
                <a:lnTo>
                  <a:pt x="959" y="133"/>
                </a:lnTo>
                <a:lnTo>
                  <a:pt x="963" y="131"/>
                </a:lnTo>
                <a:lnTo>
                  <a:pt x="966" y="130"/>
                </a:lnTo>
                <a:lnTo>
                  <a:pt x="968" y="126"/>
                </a:lnTo>
                <a:lnTo>
                  <a:pt x="969" y="122"/>
                </a:lnTo>
                <a:lnTo>
                  <a:pt x="970" y="117"/>
                </a:lnTo>
                <a:lnTo>
                  <a:pt x="970" y="110"/>
                </a:lnTo>
                <a:lnTo>
                  <a:pt x="970" y="45"/>
                </a:lnTo>
                <a:lnTo>
                  <a:pt x="970" y="40"/>
                </a:lnTo>
                <a:lnTo>
                  <a:pt x="968" y="37"/>
                </a:lnTo>
                <a:lnTo>
                  <a:pt x="965" y="35"/>
                </a:lnTo>
                <a:lnTo>
                  <a:pt x="961" y="34"/>
                </a:lnTo>
                <a:lnTo>
                  <a:pt x="957" y="35"/>
                </a:lnTo>
                <a:lnTo>
                  <a:pt x="954" y="36"/>
                </a:lnTo>
                <a:lnTo>
                  <a:pt x="952" y="39"/>
                </a:lnTo>
                <a:lnTo>
                  <a:pt x="951" y="45"/>
                </a:lnTo>
                <a:lnTo>
                  <a:pt x="951" y="100"/>
                </a:lnTo>
                <a:lnTo>
                  <a:pt x="888" y="100"/>
                </a:lnTo>
                <a:lnTo>
                  <a:pt x="888" y="55"/>
                </a:lnTo>
                <a:lnTo>
                  <a:pt x="889" y="45"/>
                </a:lnTo>
                <a:lnTo>
                  <a:pt x="891" y="35"/>
                </a:lnTo>
                <a:lnTo>
                  <a:pt x="893" y="26"/>
                </a:lnTo>
                <a:lnTo>
                  <a:pt x="896" y="20"/>
                </a:lnTo>
                <a:lnTo>
                  <a:pt x="898" y="15"/>
                </a:lnTo>
                <a:lnTo>
                  <a:pt x="902" y="11"/>
                </a:lnTo>
                <a:lnTo>
                  <a:pt x="906" y="8"/>
                </a:lnTo>
                <a:lnTo>
                  <a:pt x="911" y="5"/>
                </a:lnTo>
                <a:lnTo>
                  <a:pt x="916" y="3"/>
                </a:lnTo>
                <a:lnTo>
                  <a:pt x="922" y="1"/>
                </a:lnTo>
                <a:lnTo>
                  <a:pt x="928" y="0"/>
                </a:lnTo>
                <a:lnTo>
                  <a:pt x="935" y="0"/>
                </a:lnTo>
                <a:lnTo>
                  <a:pt x="987" y="0"/>
                </a:lnTo>
                <a:lnTo>
                  <a:pt x="993" y="0"/>
                </a:lnTo>
                <a:lnTo>
                  <a:pt x="1000" y="1"/>
                </a:lnTo>
                <a:lnTo>
                  <a:pt x="1006" y="3"/>
                </a:lnTo>
                <a:lnTo>
                  <a:pt x="1011" y="5"/>
                </a:lnTo>
                <a:lnTo>
                  <a:pt x="1016" y="8"/>
                </a:lnTo>
                <a:lnTo>
                  <a:pt x="1020" y="11"/>
                </a:lnTo>
                <a:lnTo>
                  <a:pt x="1023" y="15"/>
                </a:lnTo>
                <a:lnTo>
                  <a:pt x="1027" y="20"/>
                </a:lnTo>
                <a:lnTo>
                  <a:pt x="1029" y="26"/>
                </a:lnTo>
                <a:lnTo>
                  <a:pt x="1031" y="35"/>
                </a:lnTo>
                <a:lnTo>
                  <a:pt x="1033" y="45"/>
                </a:lnTo>
                <a:lnTo>
                  <a:pt x="1033" y="55"/>
                </a:lnTo>
                <a:lnTo>
                  <a:pt x="1033" y="105"/>
                </a:lnTo>
                <a:lnTo>
                  <a:pt x="1032" y="116"/>
                </a:lnTo>
                <a:lnTo>
                  <a:pt x="1030" y="125"/>
                </a:lnTo>
                <a:lnTo>
                  <a:pt x="1028" y="130"/>
                </a:lnTo>
                <a:lnTo>
                  <a:pt x="1026" y="133"/>
                </a:lnTo>
                <a:lnTo>
                  <a:pt x="1022" y="136"/>
                </a:lnTo>
                <a:lnTo>
                  <a:pt x="1019" y="139"/>
                </a:lnTo>
                <a:lnTo>
                  <a:pt x="1014" y="143"/>
                </a:lnTo>
                <a:lnTo>
                  <a:pt x="1006" y="145"/>
                </a:lnTo>
                <a:lnTo>
                  <a:pt x="999" y="147"/>
                </a:lnTo>
                <a:lnTo>
                  <a:pt x="991" y="147"/>
                </a:lnTo>
                <a:lnTo>
                  <a:pt x="991" y="150"/>
                </a:lnTo>
                <a:lnTo>
                  <a:pt x="1001" y="151"/>
                </a:lnTo>
                <a:lnTo>
                  <a:pt x="1009" y="153"/>
                </a:lnTo>
                <a:lnTo>
                  <a:pt x="1016" y="157"/>
                </a:lnTo>
                <a:lnTo>
                  <a:pt x="1022" y="161"/>
                </a:lnTo>
                <a:lnTo>
                  <a:pt x="1027" y="166"/>
                </a:lnTo>
                <a:lnTo>
                  <a:pt x="1030" y="174"/>
                </a:lnTo>
                <a:lnTo>
                  <a:pt x="1032" y="183"/>
                </a:lnTo>
                <a:lnTo>
                  <a:pt x="1033" y="192"/>
                </a:lnTo>
                <a:lnTo>
                  <a:pt x="1033" y="256"/>
                </a:lnTo>
                <a:close/>
                <a:moveTo>
                  <a:pt x="1213" y="256"/>
                </a:moveTo>
                <a:lnTo>
                  <a:pt x="1213" y="267"/>
                </a:lnTo>
                <a:lnTo>
                  <a:pt x="1212" y="276"/>
                </a:lnTo>
                <a:lnTo>
                  <a:pt x="1210" y="285"/>
                </a:lnTo>
                <a:lnTo>
                  <a:pt x="1207" y="291"/>
                </a:lnTo>
                <a:lnTo>
                  <a:pt x="1204" y="296"/>
                </a:lnTo>
                <a:lnTo>
                  <a:pt x="1200" y="300"/>
                </a:lnTo>
                <a:lnTo>
                  <a:pt x="1196" y="303"/>
                </a:lnTo>
                <a:lnTo>
                  <a:pt x="1192" y="307"/>
                </a:lnTo>
                <a:lnTo>
                  <a:pt x="1186" y="309"/>
                </a:lnTo>
                <a:lnTo>
                  <a:pt x="1181" y="310"/>
                </a:lnTo>
                <a:lnTo>
                  <a:pt x="1175" y="311"/>
                </a:lnTo>
                <a:lnTo>
                  <a:pt x="1167" y="311"/>
                </a:lnTo>
                <a:lnTo>
                  <a:pt x="1116" y="311"/>
                </a:lnTo>
                <a:lnTo>
                  <a:pt x="1109" y="311"/>
                </a:lnTo>
                <a:lnTo>
                  <a:pt x="1102" y="310"/>
                </a:lnTo>
                <a:lnTo>
                  <a:pt x="1097" y="309"/>
                </a:lnTo>
                <a:lnTo>
                  <a:pt x="1091" y="307"/>
                </a:lnTo>
                <a:lnTo>
                  <a:pt x="1087" y="303"/>
                </a:lnTo>
                <a:lnTo>
                  <a:pt x="1083" y="300"/>
                </a:lnTo>
                <a:lnTo>
                  <a:pt x="1080" y="296"/>
                </a:lnTo>
                <a:lnTo>
                  <a:pt x="1076" y="291"/>
                </a:lnTo>
                <a:lnTo>
                  <a:pt x="1073" y="285"/>
                </a:lnTo>
                <a:lnTo>
                  <a:pt x="1071" y="276"/>
                </a:lnTo>
                <a:lnTo>
                  <a:pt x="1070" y="267"/>
                </a:lnTo>
                <a:lnTo>
                  <a:pt x="1070" y="256"/>
                </a:lnTo>
                <a:lnTo>
                  <a:pt x="1070" y="202"/>
                </a:lnTo>
                <a:lnTo>
                  <a:pt x="1131" y="202"/>
                </a:lnTo>
                <a:lnTo>
                  <a:pt x="1131" y="267"/>
                </a:lnTo>
                <a:lnTo>
                  <a:pt x="1132" y="271"/>
                </a:lnTo>
                <a:lnTo>
                  <a:pt x="1135" y="274"/>
                </a:lnTo>
                <a:lnTo>
                  <a:pt x="1137" y="276"/>
                </a:lnTo>
                <a:lnTo>
                  <a:pt x="1141" y="276"/>
                </a:lnTo>
                <a:lnTo>
                  <a:pt x="1144" y="276"/>
                </a:lnTo>
                <a:lnTo>
                  <a:pt x="1146" y="276"/>
                </a:lnTo>
                <a:lnTo>
                  <a:pt x="1148" y="274"/>
                </a:lnTo>
                <a:lnTo>
                  <a:pt x="1149" y="273"/>
                </a:lnTo>
                <a:lnTo>
                  <a:pt x="1151" y="270"/>
                </a:lnTo>
                <a:lnTo>
                  <a:pt x="1151" y="267"/>
                </a:lnTo>
                <a:lnTo>
                  <a:pt x="1151" y="167"/>
                </a:lnTo>
                <a:lnTo>
                  <a:pt x="1101" y="167"/>
                </a:lnTo>
                <a:lnTo>
                  <a:pt x="1101" y="134"/>
                </a:lnTo>
                <a:lnTo>
                  <a:pt x="1151" y="134"/>
                </a:lnTo>
                <a:lnTo>
                  <a:pt x="1151" y="45"/>
                </a:lnTo>
                <a:lnTo>
                  <a:pt x="1151" y="40"/>
                </a:lnTo>
                <a:lnTo>
                  <a:pt x="1149" y="37"/>
                </a:lnTo>
                <a:lnTo>
                  <a:pt x="1145" y="35"/>
                </a:lnTo>
                <a:lnTo>
                  <a:pt x="1141" y="34"/>
                </a:lnTo>
                <a:lnTo>
                  <a:pt x="1138" y="35"/>
                </a:lnTo>
                <a:lnTo>
                  <a:pt x="1135" y="36"/>
                </a:lnTo>
                <a:lnTo>
                  <a:pt x="1132" y="39"/>
                </a:lnTo>
                <a:lnTo>
                  <a:pt x="1131" y="45"/>
                </a:lnTo>
                <a:lnTo>
                  <a:pt x="1131" y="100"/>
                </a:lnTo>
                <a:lnTo>
                  <a:pt x="1070" y="100"/>
                </a:lnTo>
                <a:lnTo>
                  <a:pt x="1070" y="55"/>
                </a:lnTo>
                <a:lnTo>
                  <a:pt x="1070" y="45"/>
                </a:lnTo>
                <a:lnTo>
                  <a:pt x="1071" y="35"/>
                </a:lnTo>
                <a:lnTo>
                  <a:pt x="1073" y="26"/>
                </a:lnTo>
                <a:lnTo>
                  <a:pt x="1076" y="20"/>
                </a:lnTo>
                <a:lnTo>
                  <a:pt x="1080" y="15"/>
                </a:lnTo>
                <a:lnTo>
                  <a:pt x="1083" y="11"/>
                </a:lnTo>
                <a:lnTo>
                  <a:pt x="1087" y="8"/>
                </a:lnTo>
                <a:lnTo>
                  <a:pt x="1091" y="5"/>
                </a:lnTo>
                <a:lnTo>
                  <a:pt x="1097" y="3"/>
                </a:lnTo>
                <a:lnTo>
                  <a:pt x="1102" y="1"/>
                </a:lnTo>
                <a:lnTo>
                  <a:pt x="1109" y="0"/>
                </a:lnTo>
                <a:lnTo>
                  <a:pt x="1116" y="0"/>
                </a:lnTo>
                <a:lnTo>
                  <a:pt x="1167" y="0"/>
                </a:lnTo>
                <a:lnTo>
                  <a:pt x="1175" y="0"/>
                </a:lnTo>
                <a:lnTo>
                  <a:pt x="1181" y="1"/>
                </a:lnTo>
                <a:lnTo>
                  <a:pt x="1186" y="3"/>
                </a:lnTo>
                <a:lnTo>
                  <a:pt x="1192" y="5"/>
                </a:lnTo>
                <a:lnTo>
                  <a:pt x="1196" y="8"/>
                </a:lnTo>
                <a:lnTo>
                  <a:pt x="1200" y="11"/>
                </a:lnTo>
                <a:lnTo>
                  <a:pt x="1204" y="15"/>
                </a:lnTo>
                <a:lnTo>
                  <a:pt x="1207" y="20"/>
                </a:lnTo>
                <a:lnTo>
                  <a:pt x="1210" y="26"/>
                </a:lnTo>
                <a:lnTo>
                  <a:pt x="1212" y="35"/>
                </a:lnTo>
                <a:lnTo>
                  <a:pt x="1213" y="45"/>
                </a:lnTo>
                <a:lnTo>
                  <a:pt x="1213" y="55"/>
                </a:lnTo>
                <a:lnTo>
                  <a:pt x="1213" y="256"/>
                </a:lnTo>
                <a:close/>
                <a:moveTo>
                  <a:pt x="1404" y="311"/>
                </a:moveTo>
                <a:lnTo>
                  <a:pt x="1341" y="311"/>
                </a:lnTo>
                <a:lnTo>
                  <a:pt x="1315" y="167"/>
                </a:lnTo>
                <a:lnTo>
                  <a:pt x="1313" y="167"/>
                </a:lnTo>
                <a:lnTo>
                  <a:pt x="1313" y="311"/>
                </a:lnTo>
                <a:lnTo>
                  <a:pt x="1250" y="311"/>
                </a:lnTo>
                <a:lnTo>
                  <a:pt x="1250" y="0"/>
                </a:lnTo>
                <a:lnTo>
                  <a:pt x="1313" y="0"/>
                </a:lnTo>
                <a:lnTo>
                  <a:pt x="1313" y="134"/>
                </a:lnTo>
                <a:lnTo>
                  <a:pt x="1315" y="134"/>
                </a:lnTo>
                <a:lnTo>
                  <a:pt x="1335" y="0"/>
                </a:lnTo>
                <a:lnTo>
                  <a:pt x="1397" y="0"/>
                </a:lnTo>
                <a:lnTo>
                  <a:pt x="1366" y="149"/>
                </a:lnTo>
                <a:lnTo>
                  <a:pt x="1404" y="311"/>
                </a:lnTo>
                <a:close/>
                <a:moveTo>
                  <a:pt x="1576" y="256"/>
                </a:moveTo>
                <a:lnTo>
                  <a:pt x="1576" y="267"/>
                </a:lnTo>
                <a:lnTo>
                  <a:pt x="1574" y="276"/>
                </a:lnTo>
                <a:lnTo>
                  <a:pt x="1573" y="285"/>
                </a:lnTo>
                <a:lnTo>
                  <a:pt x="1570" y="291"/>
                </a:lnTo>
                <a:lnTo>
                  <a:pt x="1567" y="296"/>
                </a:lnTo>
                <a:lnTo>
                  <a:pt x="1563" y="300"/>
                </a:lnTo>
                <a:lnTo>
                  <a:pt x="1559" y="303"/>
                </a:lnTo>
                <a:lnTo>
                  <a:pt x="1555" y="307"/>
                </a:lnTo>
                <a:lnTo>
                  <a:pt x="1549" y="309"/>
                </a:lnTo>
                <a:lnTo>
                  <a:pt x="1543" y="310"/>
                </a:lnTo>
                <a:lnTo>
                  <a:pt x="1537" y="311"/>
                </a:lnTo>
                <a:lnTo>
                  <a:pt x="1530" y="311"/>
                </a:lnTo>
                <a:lnTo>
                  <a:pt x="1478" y="311"/>
                </a:lnTo>
                <a:lnTo>
                  <a:pt x="1472" y="311"/>
                </a:lnTo>
                <a:lnTo>
                  <a:pt x="1465" y="310"/>
                </a:lnTo>
                <a:lnTo>
                  <a:pt x="1460" y="309"/>
                </a:lnTo>
                <a:lnTo>
                  <a:pt x="1454" y="307"/>
                </a:lnTo>
                <a:lnTo>
                  <a:pt x="1449" y="303"/>
                </a:lnTo>
                <a:lnTo>
                  <a:pt x="1446" y="300"/>
                </a:lnTo>
                <a:lnTo>
                  <a:pt x="1441" y="296"/>
                </a:lnTo>
                <a:lnTo>
                  <a:pt x="1439" y="291"/>
                </a:lnTo>
                <a:lnTo>
                  <a:pt x="1436" y="285"/>
                </a:lnTo>
                <a:lnTo>
                  <a:pt x="1434" y="276"/>
                </a:lnTo>
                <a:lnTo>
                  <a:pt x="1433" y="267"/>
                </a:lnTo>
                <a:lnTo>
                  <a:pt x="1432" y="256"/>
                </a:lnTo>
                <a:lnTo>
                  <a:pt x="1432" y="55"/>
                </a:lnTo>
                <a:lnTo>
                  <a:pt x="1433" y="45"/>
                </a:lnTo>
                <a:lnTo>
                  <a:pt x="1434" y="35"/>
                </a:lnTo>
                <a:lnTo>
                  <a:pt x="1436" y="26"/>
                </a:lnTo>
                <a:lnTo>
                  <a:pt x="1439" y="20"/>
                </a:lnTo>
                <a:lnTo>
                  <a:pt x="1441" y="15"/>
                </a:lnTo>
                <a:lnTo>
                  <a:pt x="1446" y="11"/>
                </a:lnTo>
                <a:lnTo>
                  <a:pt x="1449" y="8"/>
                </a:lnTo>
                <a:lnTo>
                  <a:pt x="1454" y="5"/>
                </a:lnTo>
                <a:lnTo>
                  <a:pt x="1460" y="3"/>
                </a:lnTo>
                <a:lnTo>
                  <a:pt x="1465" y="1"/>
                </a:lnTo>
                <a:lnTo>
                  <a:pt x="1472" y="0"/>
                </a:lnTo>
                <a:lnTo>
                  <a:pt x="1478" y="0"/>
                </a:lnTo>
                <a:lnTo>
                  <a:pt x="1530" y="0"/>
                </a:lnTo>
                <a:lnTo>
                  <a:pt x="1537" y="0"/>
                </a:lnTo>
                <a:lnTo>
                  <a:pt x="1543" y="1"/>
                </a:lnTo>
                <a:lnTo>
                  <a:pt x="1549" y="3"/>
                </a:lnTo>
                <a:lnTo>
                  <a:pt x="1555" y="5"/>
                </a:lnTo>
                <a:lnTo>
                  <a:pt x="1559" y="8"/>
                </a:lnTo>
                <a:lnTo>
                  <a:pt x="1563" y="11"/>
                </a:lnTo>
                <a:lnTo>
                  <a:pt x="1567" y="15"/>
                </a:lnTo>
                <a:lnTo>
                  <a:pt x="1570" y="20"/>
                </a:lnTo>
                <a:lnTo>
                  <a:pt x="1573" y="26"/>
                </a:lnTo>
                <a:lnTo>
                  <a:pt x="1574" y="35"/>
                </a:lnTo>
                <a:lnTo>
                  <a:pt x="1576" y="45"/>
                </a:lnTo>
                <a:lnTo>
                  <a:pt x="1576" y="55"/>
                </a:lnTo>
                <a:lnTo>
                  <a:pt x="1576" y="256"/>
                </a:lnTo>
                <a:close/>
                <a:moveTo>
                  <a:pt x="1514" y="267"/>
                </a:moveTo>
                <a:lnTo>
                  <a:pt x="1514" y="45"/>
                </a:lnTo>
                <a:lnTo>
                  <a:pt x="1514" y="40"/>
                </a:lnTo>
                <a:lnTo>
                  <a:pt x="1512" y="37"/>
                </a:lnTo>
                <a:lnTo>
                  <a:pt x="1508" y="35"/>
                </a:lnTo>
                <a:lnTo>
                  <a:pt x="1504" y="34"/>
                </a:lnTo>
                <a:lnTo>
                  <a:pt x="1501" y="35"/>
                </a:lnTo>
                <a:lnTo>
                  <a:pt x="1497" y="36"/>
                </a:lnTo>
                <a:lnTo>
                  <a:pt x="1495" y="39"/>
                </a:lnTo>
                <a:lnTo>
                  <a:pt x="1494" y="45"/>
                </a:lnTo>
                <a:lnTo>
                  <a:pt x="1494" y="267"/>
                </a:lnTo>
                <a:lnTo>
                  <a:pt x="1495" y="271"/>
                </a:lnTo>
                <a:lnTo>
                  <a:pt x="1496" y="274"/>
                </a:lnTo>
                <a:lnTo>
                  <a:pt x="1500" y="276"/>
                </a:lnTo>
                <a:lnTo>
                  <a:pt x="1504" y="276"/>
                </a:lnTo>
                <a:lnTo>
                  <a:pt x="1507" y="276"/>
                </a:lnTo>
                <a:lnTo>
                  <a:pt x="1508" y="276"/>
                </a:lnTo>
                <a:lnTo>
                  <a:pt x="1510" y="274"/>
                </a:lnTo>
                <a:lnTo>
                  <a:pt x="1512" y="273"/>
                </a:lnTo>
                <a:lnTo>
                  <a:pt x="1514" y="270"/>
                </a:lnTo>
                <a:lnTo>
                  <a:pt x="1514" y="267"/>
                </a:lnTo>
                <a:close/>
                <a:moveTo>
                  <a:pt x="1757" y="311"/>
                </a:moveTo>
                <a:lnTo>
                  <a:pt x="1695" y="311"/>
                </a:lnTo>
                <a:lnTo>
                  <a:pt x="1695" y="165"/>
                </a:lnTo>
                <a:lnTo>
                  <a:pt x="1675" y="165"/>
                </a:lnTo>
                <a:lnTo>
                  <a:pt x="1675" y="311"/>
                </a:lnTo>
                <a:lnTo>
                  <a:pt x="1613" y="311"/>
                </a:lnTo>
                <a:lnTo>
                  <a:pt x="1613" y="0"/>
                </a:lnTo>
                <a:lnTo>
                  <a:pt x="1675" y="0"/>
                </a:lnTo>
                <a:lnTo>
                  <a:pt x="1675" y="131"/>
                </a:lnTo>
                <a:lnTo>
                  <a:pt x="1695" y="131"/>
                </a:lnTo>
                <a:lnTo>
                  <a:pt x="1695" y="0"/>
                </a:lnTo>
                <a:lnTo>
                  <a:pt x="1757" y="0"/>
                </a:lnTo>
                <a:lnTo>
                  <a:pt x="1757" y="311"/>
                </a:lnTo>
                <a:close/>
                <a:moveTo>
                  <a:pt x="1938" y="256"/>
                </a:moveTo>
                <a:lnTo>
                  <a:pt x="1937" y="267"/>
                </a:lnTo>
                <a:lnTo>
                  <a:pt x="1936" y="276"/>
                </a:lnTo>
                <a:lnTo>
                  <a:pt x="1934" y="285"/>
                </a:lnTo>
                <a:lnTo>
                  <a:pt x="1931" y="291"/>
                </a:lnTo>
                <a:lnTo>
                  <a:pt x="1928" y="296"/>
                </a:lnTo>
                <a:lnTo>
                  <a:pt x="1924" y="300"/>
                </a:lnTo>
                <a:lnTo>
                  <a:pt x="1921" y="303"/>
                </a:lnTo>
                <a:lnTo>
                  <a:pt x="1915" y="307"/>
                </a:lnTo>
                <a:lnTo>
                  <a:pt x="1910" y="309"/>
                </a:lnTo>
                <a:lnTo>
                  <a:pt x="1905" y="310"/>
                </a:lnTo>
                <a:lnTo>
                  <a:pt x="1898" y="311"/>
                </a:lnTo>
                <a:lnTo>
                  <a:pt x="1892" y="311"/>
                </a:lnTo>
                <a:lnTo>
                  <a:pt x="1840" y="311"/>
                </a:lnTo>
                <a:lnTo>
                  <a:pt x="1832" y="311"/>
                </a:lnTo>
                <a:lnTo>
                  <a:pt x="1827" y="310"/>
                </a:lnTo>
                <a:lnTo>
                  <a:pt x="1820" y="309"/>
                </a:lnTo>
                <a:lnTo>
                  <a:pt x="1815" y="307"/>
                </a:lnTo>
                <a:lnTo>
                  <a:pt x="1811" y="303"/>
                </a:lnTo>
                <a:lnTo>
                  <a:pt x="1806" y="300"/>
                </a:lnTo>
                <a:lnTo>
                  <a:pt x="1803" y="296"/>
                </a:lnTo>
                <a:lnTo>
                  <a:pt x="1800" y="291"/>
                </a:lnTo>
                <a:lnTo>
                  <a:pt x="1798" y="285"/>
                </a:lnTo>
                <a:lnTo>
                  <a:pt x="1796" y="276"/>
                </a:lnTo>
                <a:lnTo>
                  <a:pt x="1793" y="267"/>
                </a:lnTo>
                <a:lnTo>
                  <a:pt x="1793" y="256"/>
                </a:lnTo>
                <a:lnTo>
                  <a:pt x="1793" y="55"/>
                </a:lnTo>
                <a:lnTo>
                  <a:pt x="1793" y="45"/>
                </a:lnTo>
                <a:lnTo>
                  <a:pt x="1796" y="35"/>
                </a:lnTo>
                <a:lnTo>
                  <a:pt x="1798" y="26"/>
                </a:lnTo>
                <a:lnTo>
                  <a:pt x="1800" y="20"/>
                </a:lnTo>
                <a:lnTo>
                  <a:pt x="1803" y="15"/>
                </a:lnTo>
                <a:lnTo>
                  <a:pt x="1806" y="11"/>
                </a:lnTo>
                <a:lnTo>
                  <a:pt x="1811" y="8"/>
                </a:lnTo>
                <a:lnTo>
                  <a:pt x="1815" y="5"/>
                </a:lnTo>
                <a:lnTo>
                  <a:pt x="1820" y="3"/>
                </a:lnTo>
                <a:lnTo>
                  <a:pt x="1827" y="1"/>
                </a:lnTo>
                <a:lnTo>
                  <a:pt x="1832" y="0"/>
                </a:lnTo>
                <a:lnTo>
                  <a:pt x="1840" y="0"/>
                </a:lnTo>
                <a:lnTo>
                  <a:pt x="1892" y="0"/>
                </a:lnTo>
                <a:lnTo>
                  <a:pt x="1898" y="0"/>
                </a:lnTo>
                <a:lnTo>
                  <a:pt x="1905" y="1"/>
                </a:lnTo>
                <a:lnTo>
                  <a:pt x="1910" y="3"/>
                </a:lnTo>
                <a:lnTo>
                  <a:pt x="1915" y="5"/>
                </a:lnTo>
                <a:lnTo>
                  <a:pt x="1921" y="8"/>
                </a:lnTo>
                <a:lnTo>
                  <a:pt x="1924" y="11"/>
                </a:lnTo>
                <a:lnTo>
                  <a:pt x="1928" y="15"/>
                </a:lnTo>
                <a:lnTo>
                  <a:pt x="1931" y="20"/>
                </a:lnTo>
                <a:lnTo>
                  <a:pt x="1934" y="26"/>
                </a:lnTo>
                <a:lnTo>
                  <a:pt x="1936" y="35"/>
                </a:lnTo>
                <a:lnTo>
                  <a:pt x="1937" y="45"/>
                </a:lnTo>
                <a:lnTo>
                  <a:pt x="1938" y="55"/>
                </a:lnTo>
                <a:lnTo>
                  <a:pt x="1938" y="256"/>
                </a:lnTo>
                <a:close/>
                <a:moveTo>
                  <a:pt x="1875" y="267"/>
                </a:moveTo>
                <a:lnTo>
                  <a:pt x="1875" y="45"/>
                </a:lnTo>
                <a:lnTo>
                  <a:pt x="1874" y="40"/>
                </a:lnTo>
                <a:lnTo>
                  <a:pt x="1873" y="37"/>
                </a:lnTo>
                <a:lnTo>
                  <a:pt x="1870" y="35"/>
                </a:lnTo>
                <a:lnTo>
                  <a:pt x="1866" y="34"/>
                </a:lnTo>
                <a:lnTo>
                  <a:pt x="1861" y="35"/>
                </a:lnTo>
                <a:lnTo>
                  <a:pt x="1858" y="36"/>
                </a:lnTo>
                <a:lnTo>
                  <a:pt x="1856" y="39"/>
                </a:lnTo>
                <a:lnTo>
                  <a:pt x="1856" y="45"/>
                </a:lnTo>
                <a:lnTo>
                  <a:pt x="1856" y="267"/>
                </a:lnTo>
                <a:lnTo>
                  <a:pt x="1856" y="271"/>
                </a:lnTo>
                <a:lnTo>
                  <a:pt x="1858" y="274"/>
                </a:lnTo>
                <a:lnTo>
                  <a:pt x="1861" y="276"/>
                </a:lnTo>
                <a:lnTo>
                  <a:pt x="1866" y="276"/>
                </a:lnTo>
                <a:lnTo>
                  <a:pt x="1868" y="276"/>
                </a:lnTo>
                <a:lnTo>
                  <a:pt x="1870" y="276"/>
                </a:lnTo>
                <a:lnTo>
                  <a:pt x="1872" y="274"/>
                </a:lnTo>
                <a:lnTo>
                  <a:pt x="1873" y="273"/>
                </a:lnTo>
                <a:lnTo>
                  <a:pt x="1874" y="270"/>
                </a:lnTo>
                <a:lnTo>
                  <a:pt x="1875" y="267"/>
                </a:lnTo>
                <a:close/>
                <a:moveTo>
                  <a:pt x="2217" y="311"/>
                </a:moveTo>
                <a:lnTo>
                  <a:pt x="2155" y="311"/>
                </a:lnTo>
                <a:lnTo>
                  <a:pt x="2155" y="116"/>
                </a:lnTo>
                <a:lnTo>
                  <a:pt x="2153" y="116"/>
                </a:lnTo>
                <a:lnTo>
                  <a:pt x="2121" y="311"/>
                </a:lnTo>
                <a:lnTo>
                  <a:pt x="2071" y="311"/>
                </a:lnTo>
                <a:lnTo>
                  <a:pt x="2039" y="116"/>
                </a:lnTo>
                <a:lnTo>
                  <a:pt x="2036" y="116"/>
                </a:lnTo>
                <a:lnTo>
                  <a:pt x="2036" y="311"/>
                </a:lnTo>
                <a:lnTo>
                  <a:pt x="1974" y="311"/>
                </a:lnTo>
                <a:lnTo>
                  <a:pt x="1974" y="0"/>
                </a:lnTo>
                <a:lnTo>
                  <a:pt x="2055" y="0"/>
                </a:lnTo>
                <a:lnTo>
                  <a:pt x="2096" y="218"/>
                </a:lnTo>
                <a:lnTo>
                  <a:pt x="2136" y="0"/>
                </a:lnTo>
                <a:lnTo>
                  <a:pt x="2217" y="0"/>
                </a:lnTo>
                <a:lnTo>
                  <a:pt x="2217" y="311"/>
                </a:lnTo>
                <a:close/>
                <a:moveTo>
                  <a:pt x="2406" y="311"/>
                </a:moveTo>
                <a:lnTo>
                  <a:pt x="2344" y="311"/>
                </a:lnTo>
                <a:lnTo>
                  <a:pt x="2344" y="156"/>
                </a:lnTo>
                <a:lnTo>
                  <a:pt x="2342" y="156"/>
                </a:lnTo>
                <a:lnTo>
                  <a:pt x="2316" y="311"/>
                </a:lnTo>
                <a:lnTo>
                  <a:pt x="2253" y="311"/>
                </a:lnTo>
                <a:lnTo>
                  <a:pt x="2253" y="0"/>
                </a:lnTo>
                <a:lnTo>
                  <a:pt x="2316" y="0"/>
                </a:lnTo>
                <a:lnTo>
                  <a:pt x="2316" y="155"/>
                </a:lnTo>
                <a:lnTo>
                  <a:pt x="2318" y="155"/>
                </a:lnTo>
                <a:lnTo>
                  <a:pt x="2344" y="0"/>
                </a:lnTo>
                <a:lnTo>
                  <a:pt x="2406" y="0"/>
                </a:lnTo>
                <a:lnTo>
                  <a:pt x="2406" y="311"/>
                </a:lnTo>
                <a:close/>
                <a:moveTo>
                  <a:pt x="2596" y="311"/>
                </a:moveTo>
                <a:lnTo>
                  <a:pt x="2534" y="311"/>
                </a:lnTo>
                <a:lnTo>
                  <a:pt x="2507" y="167"/>
                </a:lnTo>
                <a:lnTo>
                  <a:pt x="2505" y="167"/>
                </a:lnTo>
                <a:lnTo>
                  <a:pt x="2505" y="311"/>
                </a:lnTo>
                <a:lnTo>
                  <a:pt x="2442" y="311"/>
                </a:lnTo>
                <a:lnTo>
                  <a:pt x="2442" y="0"/>
                </a:lnTo>
                <a:lnTo>
                  <a:pt x="2505" y="0"/>
                </a:lnTo>
                <a:lnTo>
                  <a:pt x="2505" y="134"/>
                </a:lnTo>
                <a:lnTo>
                  <a:pt x="2507" y="134"/>
                </a:lnTo>
                <a:lnTo>
                  <a:pt x="2528" y="0"/>
                </a:lnTo>
                <a:lnTo>
                  <a:pt x="2590" y="0"/>
                </a:lnTo>
                <a:lnTo>
                  <a:pt x="2558" y="149"/>
                </a:lnTo>
                <a:lnTo>
                  <a:pt x="2596" y="311"/>
                </a:lnTo>
                <a:close/>
                <a:moveTo>
                  <a:pt x="2779" y="311"/>
                </a:moveTo>
                <a:lnTo>
                  <a:pt x="2719" y="311"/>
                </a:lnTo>
                <a:lnTo>
                  <a:pt x="2712" y="228"/>
                </a:lnTo>
                <a:lnTo>
                  <a:pt x="2683" y="228"/>
                </a:lnTo>
                <a:lnTo>
                  <a:pt x="2678" y="311"/>
                </a:lnTo>
                <a:lnTo>
                  <a:pt x="2616" y="311"/>
                </a:lnTo>
                <a:lnTo>
                  <a:pt x="2649" y="0"/>
                </a:lnTo>
                <a:lnTo>
                  <a:pt x="2747" y="0"/>
                </a:lnTo>
                <a:lnTo>
                  <a:pt x="2779" y="311"/>
                </a:lnTo>
                <a:close/>
                <a:moveTo>
                  <a:pt x="2710" y="194"/>
                </a:moveTo>
                <a:lnTo>
                  <a:pt x="2700" y="38"/>
                </a:lnTo>
                <a:lnTo>
                  <a:pt x="2696" y="38"/>
                </a:lnTo>
                <a:lnTo>
                  <a:pt x="2685" y="194"/>
                </a:lnTo>
                <a:lnTo>
                  <a:pt x="2710" y="194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lIns="77881" tIns="38941" rIns="77881" bIns="3894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8465532" y="4799412"/>
            <a:ext cx="594946" cy="273844"/>
          </a:xfrm>
          <a:prstGeom prst="rect">
            <a:avLst/>
          </a:prstGeom>
        </p:spPr>
        <p:txBody>
          <a:bodyPr lIns="77881" tIns="38941" rIns="77881" bIns="3894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09D033-F4EB-4B85-9715-E9C7DFF0E063}" type="slidenum">
              <a:rPr lang="ru-RU" sz="1700" b="1" smtClean="0">
                <a:solidFill>
                  <a:schemeClr val="bg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7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105" name="Рисунок 11" descr="Газпром_логотип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416" y="57152"/>
            <a:ext cx="106533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941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7881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6823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5763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2058" indent="-29205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2792" indent="-2433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525" indent="-1947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33" indent="-1947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345" indent="-1947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753" indent="-194705" algn="l" defTabSz="778819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164" indent="-194705" algn="l" defTabSz="778819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0572" indent="-194705" algn="l" defTabSz="778819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984" indent="-194705" algn="l" defTabSz="778819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411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819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230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639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050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6458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868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5277" algn="l" defTabSz="77881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0" y="4763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820341"/>
            <a:ext cx="9144000" cy="390525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738689"/>
            <a:ext cx="9144000" cy="40481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"/>
            <a:ext cx="1593000" cy="806054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05617" y="1"/>
            <a:ext cx="7538385" cy="806054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b" anchorCtr="0" compatLnSpc="1">
            <a:prstTxWarp prst="textNoShape">
              <a:avLst/>
            </a:prstTxWarp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Научно-исследовательский институт экономики</a:t>
            </a:r>
            <a:r>
              <a:rPr lang="en-US" sz="15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15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и организации управления в газовой</a:t>
            </a:r>
            <a:r>
              <a:rPr lang="en-US" sz="15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промышленности</a:t>
            </a:r>
            <a:br>
              <a:rPr lang="ru-RU" sz="15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ООО «НИИгазэкономика»</a:t>
            </a:r>
          </a:p>
        </p:txBody>
      </p:sp>
      <p:pic>
        <p:nvPicPr>
          <p:cNvPr id="12" name="Рисунок 11" descr="Газпром_логотип.wm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8" y="67957"/>
            <a:ext cx="1297305" cy="6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5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76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75688" y="4738687"/>
            <a:ext cx="768313" cy="40481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738687"/>
            <a:ext cx="8359455" cy="404813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" y="0"/>
            <a:ext cx="1593000" cy="8073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05615" y="0"/>
            <a:ext cx="7538385" cy="806054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807247"/>
            <a:ext cx="9144000" cy="11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8461775" y="4804173"/>
            <a:ext cx="59614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CF4F34D4-0835-43CE-9C44-A29724320492}" type="slidenum">
              <a:rPr lang="ru-RU" sz="1500" b="1" smtClean="0">
                <a:solidFill>
                  <a:prstClr val="white"/>
                </a:solidFill>
                <a:latin typeface="Calibri"/>
              </a:rPr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5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205173" y="90641"/>
            <a:ext cx="1182659" cy="626018"/>
            <a:chOff x="274221" y="76535"/>
            <a:chExt cx="1576878" cy="834690"/>
          </a:xfrm>
        </p:grpSpPr>
        <p:sp>
          <p:nvSpPr>
            <p:cNvPr id="14" name="Freeform 19"/>
            <p:cNvSpPr>
              <a:spLocks noEditPoints="1"/>
            </p:cNvSpPr>
            <p:nvPr userDrawn="1"/>
          </p:nvSpPr>
          <p:spPr bwMode="auto">
            <a:xfrm>
              <a:off x="274221" y="735827"/>
              <a:ext cx="1576878" cy="17539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271" y="156"/>
                </a:cxn>
                <a:cxn ang="0">
                  <a:pos x="271" y="0"/>
                </a:cxn>
                <a:cxn ang="0">
                  <a:pos x="369" y="311"/>
                </a:cxn>
                <a:cxn ang="0">
                  <a:pos x="677" y="34"/>
                </a:cxn>
                <a:cxn ang="0">
                  <a:pos x="800" y="311"/>
                </a:cxn>
                <a:cxn ang="0">
                  <a:pos x="791" y="194"/>
                </a:cxn>
                <a:cxn ang="0">
                  <a:pos x="1029" y="285"/>
                </a:cxn>
                <a:cxn ang="0">
                  <a:pos x="993" y="311"/>
                </a:cxn>
                <a:cxn ang="0">
                  <a:pos x="902" y="300"/>
                </a:cxn>
                <a:cxn ang="0">
                  <a:pos x="951" y="202"/>
                </a:cxn>
                <a:cxn ang="0">
                  <a:pos x="967" y="274"/>
                </a:cxn>
                <a:cxn ang="0">
                  <a:pos x="967" y="175"/>
                </a:cxn>
                <a:cxn ang="0">
                  <a:pos x="953" y="133"/>
                </a:cxn>
                <a:cxn ang="0">
                  <a:pos x="970" y="45"/>
                </a:cxn>
                <a:cxn ang="0">
                  <a:pos x="951" y="45"/>
                </a:cxn>
                <a:cxn ang="0">
                  <a:pos x="898" y="15"/>
                </a:cxn>
                <a:cxn ang="0">
                  <a:pos x="987" y="0"/>
                </a:cxn>
                <a:cxn ang="0">
                  <a:pos x="1027" y="20"/>
                </a:cxn>
                <a:cxn ang="0">
                  <a:pos x="1028" y="130"/>
                </a:cxn>
                <a:cxn ang="0">
                  <a:pos x="991" y="150"/>
                </a:cxn>
                <a:cxn ang="0">
                  <a:pos x="1033" y="192"/>
                </a:cxn>
                <a:cxn ang="0">
                  <a:pos x="1200" y="300"/>
                </a:cxn>
                <a:cxn ang="0">
                  <a:pos x="1109" y="311"/>
                </a:cxn>
                <a:cxn ang="0">
                  <a:pos x="1073" y="285"/>
                </a:cxn>
                <a:cxn ang="0">
                  <a:pos x="1135" y="274"/>
                </a:cxn>
                <a:cxn ang="0">
                  <a:pos x="1151" y="267"/>
                </a:cxn>
                <a:cxn ang="0">
                  <a:pos x="1145" y="35"/>
                </a:cxn>
                <a:cxn ang="0">
                  <a:pos x="1070" y="55"/>
                </a:cxn>
                <a:cxn ang="0">
                  <a:pos x="1091" y="5"/>
                </a:cxn>
                <a:cxn ang="0">
                  <a:pos x="1186" y="3"/>
                </a:cxn>
                <a:cxn ang="0">
                  <a:pos x="1213" y="45"/>
                </a:cxn>
                <a:cxn ang="0">
                  <a:pos x="1250" y="311"/>
                </a:cxn>
                <a:cxn ang="0">
                  <a:pos x="1404" y="311"/>
                </a:cxn>
                <a:cxn ang="0">
                  <a:pos x="1559" y="303"/>
                </a:cxn>
                <a:cxn ang="0">
                  <a:pos x="1465" y="310"/>
                </a:cxn>
                <a:cxn ang="0">
                  <a:pos x="1434" y="276"/>
                </a:cxn>
                <a:cxn ang="0">
                  <a:pos x="1441" y="15"/>
                </a:cxn>
                <a:cxn ang="0">
                  <a:pos x="1530" y="0"/>
                </a:cxn>
                <a:cxn ang="0">
                  <a:pos x="1570" y="20"/>
                </a:cxn>
                <a:cxn ang="0">
                  <a:pos x="1514" y="40"/>
                </a:cxn>
                <a:cxn ang="0">
                  <a:pos x="1494" y="267"/>
                </a:cxn>
                <a:cxn ang="0">
                  <a:pos x="1512" y="273"/>
                </a:cxn>
                <a:cxn ang="0">
                  <a:pos x="1613" y="311"/>
                </a:cxn>
                <a:cxn ang="0">
                  <a:pos x="1938" y="256"/>
                </a:cxn>
                <a:cxn ang="0">
                  <a:pos x="1915" y="307"/>
                </a:cxn>
                <a:cxn ang="0">
                  <a:pos x="1820" y="309"/>
                </a:cxn>
                <a:cxn ang="0">
                  <a:pos x="1793" y="267"/>
                </a:cxn>
                <a:cxn ang="0">
                  <a:pos x="1806" y="11"/>
                </a:cxn>
                <a:cxn ang="0">
                  <a:pos x="1898" y="0"/>
                </a:cxn>
                <a:cxn ang="0">
                  <a:pos x="1934" y="26"/>
                </a:cxn>
                <a:cxn ang="0">
                  <a:pos x="1873" y="37"/>
                </a:cxn>
                <a:cxn ang="0">
                  <a:pos x="1856" y="271"/>
                </a:cxn>
                <a:cxn ang="0">
                  <a:pos x="1874" y="270"/>
                </a:cxn>
                <a:cxn ang="0">
                  <a:pos x="2039" y="116"/>
                </a:cxn>
                <a:cxn ang="0">
                  <a:pos x="2217" y="0"/>
                </a:cxn>
                <a:cxn ang="0">
                  <a:pos x="2253" y="0"/>
                </a:cxn>
                <a:cxn ang="0">
                  <a:pos x="2534" y="311"/>
                </a:cxn>
                <a:cxn ang="0">
                  <a:pos x="2507" y="134"/>
                </a:cxn>
                <a:cxn ang="0">
                  <a:pos x="2683" y="228"/>
                </a:cxn>
                <a:cxn ang="0">
                  <a:pos x="2696" y="38"/>
                </a:cxn>
              </a:cxnLst>
              <a:rect l="0" t="0" r="r" b="b"/>
              <a:pathLst>
                <a:path w="2779" h="311">
                  <a:moveTo>
                    <a:pt x="143" y="311"/>
                  </a:moveTo>
                  <a:lnTo>
                    <a:pt x="82" y="311"/>
                  </a:lnTo>
                  <a:lnTo>
                    <a:pt x="82" y="165"/>
                  </a:lnTo>
                  <a:lnTo>
                    <a:pt x="61" y="165"/>
                  </a:lnTo>
                  <a:lnTo>
                    <a:pt x="61" y="311"/>
                  </a:lnTo>
                  <a:lnTo>
                    <a:pt x="0" y="311"/>
                  </a:lnTo>
                  <a:lnTo>
                    <a:pt x="0" y="0"/>
                  </a:lnTo>
                  <a:lnTo>
                    <a:pt x="61" y="0"/>
                  </a:lnTo>
                  <a:lnTo>
                    <a:pt x="61" y="131"/>
                  </a:lnTo>
                  <a:lnTo>
                    <a:pt x="82" y="131"/>
                  </a:lnTo>
                  <a:lnTo>
                    <a:pt x="82" y="0"/>
                  </a:lnTo>
                  <a:lnTo>
                    <a:pt x="143" y="0"/>
                  </a:lnTo>
                  <a:lnTo>
                    <a:pt x="143" y="311"/>
                  </a:lnTo>
                  <a:close/>
                  <a:moveTo>
                    <a:pt x="332" y="311"/>
                  </a:moveTo>
                  <a:lnTo>
                    <a:pt x="271" y="311"/>
                  </a:lnTo>
                  <a:lnTo>
                    <a:pt x="271" y="156"/>
                  </a:lnTo>
                  <a:lnTo>
                    <a:pt x="268" y="156"/>
                  </a:lnTo>
                  <a:lnTo>
                    <a:pt x="243" y="311"/>
                  </a:lnTo>
                  <a:lnTo>
                    <a:pt x="180" y="311"/>
                  </a:lnTo>
                  <a:lnTo>
                    <a:pt x="180" y="0"/>
                  </a:lnTo>
                  <a:lnTo>
                    <a:pt x="243" y="0"/>
                  </a:lnTo>
                  <a:lnTo>
                    <a:pt x="243" y="155"/>
                  </a:lnTo>
                  <a:lnTo>
                    <a:pt x="245" y="155"/>
                  </a:lnTo>
                  <a:lnTo>
                    <a:pt x="271" y="0"/>
                  </a:lnTo>
                  <a:lnTo>
                    <a:pt x="332" y="0"/>
                  </a:lnTo>
                  <a:lnTo>
                    <a:pt x="332" y="311"/>
                  </a:lnTo>
                  <a:close/>
                  <a:moveTo>
                    <a:pt x="521" y="311"/>
                  </a:moveTo>
                  <a:lnTo>
                    <a:pt x="460" y="311"/>
                  </a:lnTo>
                  <a:lnTo>
                    <a:pt x="460" y="156"/>
                  </a:lnTo>
                  <a:lnTo>
                    <a:pt x="457" y="156"/>
                  </a:lnTo>
                  <a:lnTo>
                    <a:pt x="432" y="311"/>
                  </a:lnTo>
                  <a:lnTo>
                    <a:pt x="369" y="311"/>
                  </a:lnTo>
                  <a:lnTo>
                    <a:pt x="369" y="0"/>
                  </a:lnTo>
                  <a:lnTo>
                    <a:pt x="432" y="0"/>
                  </a:lnTo>
                  <a:lnTo>
                    <a:pt x="432" y="155"/>
                  </a:lnTo>
                  <a:lnTo>
                    <a:pt x="434" y="155"/>
                  </a:lnTo>
                  <a:lnTo>
                    <a:pt x="460" y="0"/>
                  </a:lnTo>
                  <a:lnTo>
                    <a:pt x="521" y="0"/>
                  </a:lnTo>
                  <a:lnTo>
                    <a:pt x="521" y="311"/>
                  </a:lnTo>
                  <a:close/>
                  <a:moveTo>
                    <a:pt x="677" y="34"/>
                  </a:moveTo>
                  <a:lnTo>
                    <a:pt x="621" y="34"/>
                  </a:lnTo>
                  <a:lnTo>
                    <a:pt x="621" y="311"/>
                  </a:lnTo>
                  <a:lnTo>
                    <a:pt x="558" y="311"/>
                  </a:lnTo>
                  <a:lnTo>
                    <a:pt x="558" y="0"/>
                  </a:lnTo>
                  <a:lnTo>
                    <a:pt x="677" y="0"/>
                  </a:lnTo>
                  <a:lnTo>
                    <a:pt x="677" y="34"/>
                  </a:lnTo>
                  <a:close/>
                  <a:moveTo>
                    <a:pt x="860" y="311"/>
                  </a:moveTo>
                  <a:lnTo>
                    <a:pt x="800" y="311"/>
                  </a:lnTo>
                  <a:lnTo>
                    <a:pt x="793" y="228"/>
                  </a:lnTo>
                  <a:lnTo>
                    <a:pt x="764" y="228"/>
                  </a:lnTo>
                  <a:lnTo>
                    <a:pt x="759" y="311"/>
                  </a:lnTo>
                  <a:lnTo>
                    <a:pt x="697" y="311"/>
                  </a:lnTo>
                  <a:lnTo>
                    <a:pt x="730" y="0"/>
                  </a:lnTo>
                  <a:lnTo>
                    <a:pt x="828" y="0"/>
                  </a:lnTo>
                  <a:lnTo>
                    <a:pt x="860" y="311"/>
                  </a:lnTo>
                  <a:close/>
                  <a:moveTo>
                    <a:pt x="791" y="194"/>
                  </a:moveTo>
                  <a:lnTo>
                    <a:pt x="780" y="38"/>
                  </a:lnTo>
                  <a:lnTo>
                    <a:pt x="777" y="38"/>
                  </a:lnTo>
                  <a:lnTo>
                    <a:pt x="766" y="194"/>
                  </a:lnTo>
                  <a:lnTo>
                    <a:pt x="791" y="194"/>
                  </a:lnTo>
                  <a:close/>
                  <a:moveTo>
                    <a:pt x="1033" y="256"/>
                  </a:moveTo>
                  <a:lnTo>
                    <a:pt x="1033" y="267"/>
                  </a:lnTo>
                  <a:lnTo>
                    <a:pt x="1031" y="276"/>
                  </a:lnTo>
                  <a:lnTo>
                    <a:pt x="1029" y="285"/>
                  </a:lnTo>
                  <a:lnTo>
                    <a:pt x="1027" y="291"/>
                  </a:lnTo>
                  <a:lnTo>
                    <a:pt x="1023" y="296"/>
                  </a:lnTo>
                  <a:lnTo>
                    <a:pt x="1020" y="300"/>
                  </a:lnTo>
                  <a:lnTo>
                    <a:pt x="1016" y="303"/>
                  </a:lnTo>
                  <a:lnTo>
                    <a:pt x="1011" y="307"/>
                  </a:lnTo>
                  <a:lnTo>
                    <a:pt x="1006" y="309"/>
                  </a:lnTo>
                  <a:lnTo>
                    <a:pt x="1000" y="310"/>
                  </a:lnTo>
                  <a:lnTo>
                    <a:pt x="993" y="311"/>
                  </a:lnTo>
                  <a:lnTo>
                    <a:pt x="987" y="311"/>
                  </a:lnTo>
                  <a:lnTo>
                    <a:pt x="935" y="311"/>
                  </a:lnTo>
                  <a:lnTo>
                    <a:pt x="928" y="311"/>
                  </a:lnTo>
                  <a:lnTo>
                    <a:pt x="922" y="310"/>
                  </a:lnTo>
                  <a:lnTo>
                    <a:pt x="916" y="309"/>
                  </a:lnTo>
                  <a:lnTo>
                    <a:pt x="911" y="307"/>
                  </a:lnTo>
                  <a:lnTo>
                    <a:pt x="906" y="303"/>
                  </a:lnTo>
                  <a:lnTo>
                    <a:pt x="902" y="300"/>
                  </a:lnTo>
                  <a:lnTo>
                    <a:pt x="898" y="296"/>
                  </a:lnTo>
                  <a:lnTo>
                    <a:pt x="896" y="291"/>
                  </a:lnTo>
                  <a:lnTo>
                    <a:pt x="893" y="285"/>
                  </a:lnTo>
                  <a:lnTo>
                    <a:pt x="891" y="276"/>
                  </a:lnTo>
                  <a:lnTo>
                    <a:pt x="889" y="267"/>
                  </a:lnTo>
                  <a:lnTo>
                    <a:pt x="888" y="256"/>
                  </a:lnTo>
                  <a:lnTo>
                    <a:pt x="888" y="202"/>
                  </a:lnTo>
                  <a:lnTo>
                    <a:pt x="951" y="202"/>
                  </a:lnTo>
                  <a:lnTo>
                    <a:pt x="951" y="267"/>
                  </a:lnTo>
                  <a:lnTo>
                    <a:pt x="952" y="271"/>
                  </a:lnTo>
                  <a:lnTo>
                    <a:pt x="953" y="274"/>
                  </a:lnTo>
                  <a:lnTo>
                    <a:pt x="956" y="276"/>
                  </a:lnTo>
                  <a:lnTo>
                    <a:pt x="961" y="276"/>
                  </a:lnTo>
                  <a:lnTo>
                    <a:pt x="963" y="276"/>
                  </a:lnTo>
                  <a:lnTo>
                    <a:pt x="965" y="276"/>
                  </a:lnTo>
                  <a:lnTo>
                    <a:pt x="967" y="274"/>
                  </a:lnTo>
                  <a:lnTo>
                    <a:pt x="968" y="273"/>
                  </a:lnTo>
                  <a:lnTo>
                    <a:pt x="970" y="270"/>
                  </a:lnTo>
                  <a:lnTo>
                    <a:pt x="970" y="267"/>
                  </a:lnTo>
                  <a:lnTo>
                    <a:pt x="970" y="188"/>
                  </a:lnTo>
                  <a:lnTo>
                    <a:pt x="970" y="184"/>
                  </a:lnTo>
                  <a:lnTo>
                    <a:pt x="969" y="180"/>
                  </a:lnTo>
                  <a:lnTo>
                    <a:pt x="968" y="177"/>
                  </a:lnTo>
                  <a:lnTo>
                    <a:pt x="967" y="175"/>
                  </a:lnTo>
                  <a:lnTo>
                    <a:pt x="964" y="172"/>
                  </a:lnTo>
                  <a:lnTo>
                    <a:pt x="959" y="170"/>
                  </a:lnTo>
                  <a:lnTo>
                    <a:pt x="953" y="169"/>
                  </a:lnTo>
                  <a:lnTo>
                    <a:pt x="946" y="167"/>
                  </a:lnTo>
                  <a:lnTo>
                    <a:pt x="921" y="167"/>
                  </a:lnTo>
                  <a:lnTo>
                    <a:pt x="921" y="134"/>
                  </a:lnTo>
                  <a:lnTo>
                    <a:pt x="947" y="134"/>
                  </a:lnTo>
                  <a:lnTo>
                    <a:pt x="953" y="133"/>
                  </a:lnTo>
                  <a:lnTo>
                    <a:pt x="959" y="133"/>
                  </a:lnTo>
                  <a:lnTo>
                    <a:pt x="963" y="131"/>
                  </a:lnTo>
                  <a:lnTo>
                    <a:pt x="966" y="130"/>
                  </a:lnTo>
                  <a:lnTo>
                    <a:pt x="968" y="126"/>
                  </a:lnTo>
                  <a:lnTo>
                    <a:pt x="969" y="122"/>
                  </a:lnTo>
                  <a:lnTo>
                    <a:pt x="970" y="117"/>
                  </a:lnTo>
                  <a:lnTo>
                    <a:pt x="970" y="110"/>
                  </a:lnTo>
                  <a:lnTo>
                    <a:pt x="970" y="45"/>
                  </a:lnTo>
                  <a:lnTo>
                    <a:pt x="970" y="40"/>
                  </a:lnTo>
                  <a:lnTo>
                    <a:pt x="968" y="37"/>
                  </a:lnTo>
                  <a:lnTo>
                    <a:pt x="965" y="35"/>
                  </a:lnTo>
                  <a:lnTo>
                    <a:pt x="961" y="34"/>
                  </a:lnTo>
                  <a:lnTo>
                    <a:pt x="957" y="35"/>
                  </a:lnTo>
                  <a:lnTo>
                    <a:pt x="954" y="36"/>
                  </a:lnTo>
                  <a:lnTo>
                    <a:pt x="952" y="39"/>
                  </a:lnTo>
                  <a:lnTo>
                    <a:pt x="951" y="45"/>
                  </a:lnTo>
                  <a:lnTo>
                    <a:pt x="951" y="100"/>
                  </a:lnTo>
                  <a:lnTo>
                    <a:pt x="888" y="100"/>
                  </a:lnTo>
                  <a:lnTo>
                    <a:pt x="888" y="55"/>
                  </a:lnTo>
                  <a:lnTo>
                    <a:pt x="889" y="45"/>
                  </a:lnTo>
                  <a:lnTo>
                    <a:pt x="891" y="35"/>
                  </a:lnTo>
                  <a:lnTo>
                    <a:pt x="893" y="26"/>
                  </a:lnTo>
                  <a:lnTo>
                    <a:pt x="896" y="20"/>
                  </a:lnTo>
                  <a:lnTo>
                    <a:pt x="898" y="15"/>
                  </a:lnTo>
                  <a:lnTo>
                    <a:pt x="902" y="11"/>
                  </a:lnTo>
                  <a:lnTo>
                    <a:pt x="906" y="8"/>
                  </a:lnTo>
                  <a:lnTo>
                    <a:pt x="911" y="5"/>
                  </a:lnTo>
                  <a:lnTo>
                    <a:pt x="916" y="3"/>
                  </a:lnTo>
                  <a:lnTo>
                    <a:pt x="922" y="1"/>
                  </a:lnTo>
                  <a:lnTo>
                    <a:pt x="928" y="0"/>
                  </a:lnTo>
                  <a:lnTo>
                    <a:pt x="935" y="0"/>
                  </a:lnTo>
                  <a:lnTo>
                    <a:pt x="987" y="0"/>
                  </a:lnTo>
                  <a:lnTo>
                    <a:pt x="993" y="0"/>
                  </a:lnTo>
                  <a:lnTo>
                    <a:pt x="1000" y="1"/>
                  </a:lnTo>
                  <a:lnTo>
                    <a:pt x="1006" y="3"/>
                  </a:lnTo>
                  <a:lnTo>
                    <a:pt x="1011" y="5"/>
                  </a:lnTo>
                  <a:lnTo>
                    <a:pt x="1016" y="8"/>
                  </a:lnTo>
                  <a:lnTo>
                    <a:pt x="1020" y="11"/>
                  </a:lnTo>
                  <a:lnTo>
                    <a:pt x="1023" y="15"/>
                  </a:lnTo>
                  <a:lnTo>
                    <a:pt x="1027" y="20"/>
                  </a:lnTo>
                  <a:lnTo>
                    <a:pt x="1029" y="26"/>
                  </a:lnTo>
                  <a:lnTo>
                    <a:pt x="1031" y="35"/>
                  </a:lnTo>
                  <a:lnTo>
                    <a:pt x="1033" y="45"/>
                  </a:lnTo>
                  <a:lnTo>
                    <a:pt x="1033" y="55"/>
                  </a:lnTo>
                  <a:lnTo>
                    <a:pt x="1033" y="105"/>
                  </a:lnTo>
                  <a:lnTo>
                    <a:pt x="1032" y="116"/>
                  </a:lnTo>
                  <a:lnTo>
                    <a:pt x="1030" y="125"/>
                  </a:lnTo>
                  <a:lnTo>
                    <a:pt x="1028" y="130"/>
                  </a:lnTo>
                  <a:lnTo>
                    <a:pt x="1026" y="133"/>
                  </a:lnTo>
                  <a:lnTo>
                    <a:pt x="1022" y="136"/>
                  </a:lnTo>
                  <a:lnTo>
                    <a:pt x="1019" y="139"/>
                  </a:lnTo>
                  <a:lnTo>
                    <a:pt x="1014" y="143"/>
                  </a:lnTo>
                  <a:lnTo>
                    <a:pt x="1006" y="145"/>
                  </a:lnTo>
                  <a:lnTo>
                    <a:pt x="999" y="147"/>
                  </a:lnTo>
                  <a:lnTo>
                    <a:pt x="991" y="147"/>
                  </a:lnTo>
                  <a:lnTo>
                    <a:pt x="991" y="150"/>
                  </a:lnTo>
                  <a:lnTo>
                    <a:pt x="1001" y="151"/>
                  </a:lnTo>
                  <a:lnTo>
                    <a:pt x="1009" y="153"/>
                  </a:lnTo>
                  <a:lnTo>
                    <a:pt x="1016" y="157"/>
                  </a:lnTo>
                  <a:lnTo>
                    <a:pt x="1022" y="161"/>
                  </a:lnTo>
                  <a:lnTo>
                    <a:pt x="1027" y="166"/>
                  </a:lnTo>
                  <a:lnTo>
                    <a:pt x="1030" y="174"/>
                  </a:lnTo>
                  <a:lnTo>
                    <a:pt x="1032" y="183"/>
                  </a:lnTo>
                  <a:lnTo>
                    <a:pt x="1033" y="192"/>
                  </a:lnTo>
                  <a:lnTo>
                    <a:pt x="1033" y="256"/>
                  </a:lnTo>
                  <a:close/>
                  <a:moveTo>
                    <a:pt x="1213" y="256"/>
                  </a:moveTo>
                  <a:lnTo>
                    <a:pt x="1213" y="267"/>
                  </a:lnTo>
                  <a:lnTo>
                    <a:pt x="1212" y="276"/>
                  </a:lnTo>
                  <a:lnTo>
                    <a:pt x="1210" y="285"/>
                  </a:lnTo>
                  <a:lnTo>
                    <a:pt x="1207" y="291"/>
                  </a:lnTo>
                  <a:lnTo>
                    <a:pt x="1204" y="296"/>
                  </a:lnTo>
                  <a:lnTo>
                    <a:pt x="1200" y="300"/>
                  </a:lnTo>
                  <a:lnTo>
                    <a:pt x="1196" y="303"/>
                  </a:lnTo>
                  <a:lnTo>
                    <a:pt x="1192" y="307"/>
                  </a:lnTo>
                  <a:lnTo>
                    <a:pt x="1186" y="309"/>
                  </a:lnTo>
                  <a:lnTo>
                    <a:pt x="1181" y="310"/>
                  </a:lnTo>
                  <a:lnTo>
                    <a:pt x="1175" y="311"/>
                  </a:lnTo>
                  <a:lnTo>
                    <a:pt x="1167" y="311"/>
                  </a:lnTo>
                  <a:lnTo>
                    <a:pt x="1116" y="311"/>
                  </a:lnTo>
                  <a:lnTo>
                    <a:pt x="1109" y="311"/>
                  </a:lnTo>
                  <a:lnTo>
                    <a:pt x="1102" y="310"/>
                  </a:lnTo>
                  <a:lnTo>
                    <a:pt x="1097" y="309"/>
                  </a:lnTo>
                  <a:lnTo>
                    <a:pt x="1091" y="307"/>
                  </a:lnTo>
                  <a:lnTo>
                    <a:pt x="1087" y="303"/>
                  </a:lnTo>
                  <a:lnTo>
                    <a:pt x="1083" y="300"/>
                  </a:lnTo>
                  <a:lnTo>
                    <a:pt x="1080" y="296"/>
                  </a:lnTo>
                  <a:lnTo>
                    <a:pt x="1076" y="291"/>
                  </a:lnTo>
                  <a:lnTo>
                    <a:pt x="1073" y="285"/>
                  </a:lnTo>
                  <a:lnTo>
                    <a:pt x="1071" y="276"/>
                  </a:lnTo>
                  <a:lnTo>
                    <a:pt x="1070" y="267"/>
                  </a:lnTo>
                  <a:lnTo>
                    <a:pt x="1070" y="256"/>
                  </a:lnTo>
                  <a:lnTo>
                    <a:pt x="1070" y="202"/>
                  </a:lnTo>
                  <a:lnTo>
                    <a:pt x="1131" y="202"/>
                  </a:lnTo>
                  <a:lnTo>
                    <a:pt x="1131" y="267"/>
                  </a:lnTo>
                  <a:lnTo>
                    <a:pt x="1132" y="271"/>
                  </a:lnTo>
                  <a:lnTo>
                    <a:pt x="1135" y="274"/>
                  </a:lnTo>
                  <a:lnTo>
                    <a:pt x="1137" y="276"/>
                  </a:lnTo>
                  <a:lnTo>
                    <a:pt x="1141" y="276"/>
                  </a:lnTo>
                  <a:lnTo>
                    <a:pt x="1144" y="276"/>
                  </a:lnTo>
                  <a:lnTo>
                    <a:pt x="1146" y="276"/>
                  </a:lnTo>
                  <a:lnTo>
                    <a:pt x="1148" y="274"/>
                  </a:lnTo>
                  <a:lnTo>
                    <a:pt x="1149" y="273"/>
                  </a:lnTo>
                  <a:lnTo>
                    <a:pt x="1151" y="270"/>
                  </a:lnTo>
                  <a:lnTo>
                    <a:pt x="1151" y="267"/>
                  </a:lnTo>
                  <a:lnTo>
                    <a:pt x="1151" y="167"/>
                  </a:lnTo>
                  <a:lnTo>
                    <a:pt x="1101" y="167"/>
                  </a:lnTo>
                  <a:lnTo>
                    <a:pt x="1101" y="134"/>
                  </a:lnTo>
                  <a:lnTo>
                    <a:pt x="1151" y="134"/>
                  </a:lnTo>
                  <a:lnTo>
                    <a:pt x="1151" y="45"/>
                  </a:lnTo>
                  <a:lnTo>
                    <a:pt x="1151" y="40"/>
                  </a:lnTo>
                  <a:lnTo>
                    <a:pt x="1149" y="37"/>
                  </a:lnTo>
                  <a:lnTo>
                    <a:pt x="1145" y="35"/>
                  </a:lnTo>
                  <a:lnTo>
                    <a:pt x="1141" y="34"/>
                  </a:lnTo>
                  <a:lnTo>
                    <a:pt x="1138" y="35"/>
                  </a:lnTo>
                  <a:lnTo>
                    <a:pt x="1135" y="36"/>
                  </a:lnTo>
                  <a:lnTo>
                    <a:pt x="1132" y="39"/>
                  </a:lnTo>
                  <a:lnTo>
                    <a:pt x="1131" y="45"/>
                  </a:lnTo>
                  <a:lnTo>
                    <a:pt x="1131" y="100"/>
                  </a:lnTo>
                  <a:lnTo>
                    <a:pt x="1070" y="100"/>
                  </a:lnTo>
                  <a:lnTo>
                    <a:pt x="1070" y="55"/>
                  </a:lnTo>
                  <a:lnTo>
                    <a:pt x="1070" y="45"/>
                  </a:lnTo>
                  <a:lnTo>
                    <a:pt x="1071" y="35"/>
                  </a:lnTo>
                  <a:lnTo>
                    <a:pt x="1073" y="26"/>
                  </a:lnTo>
                  <a:lnTo>
                    <a:pt x="1076" y="20"/>
                  </a:lnTo>
                  <a:lnTo>
                    <a:pt x="1080" y="15"/>
                  </a:lnTo>
                  <a:lnTo>
                    <a:pt x="1083" y="11"/>
                  </a:lnTo>
                  <a:lnTo>
                    <a:pt x="1087" y="8"/>
                  </a:lnTo>
                  <a:lnTo>
                    <a:pt x="1091" y="5"/>
                  </a:lnTo>
                  <a:lnTo>
                    <a:pt x="1097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6" y="0"/>
                  </a:lnTo>
                  <a:lnTo>
                    <a:pt x="1167" y="0"/>
                  </a:lnTo>
                  <a:lnTo>
                    <a:pt x="1175" y="0"/>
                  </a:lnTo>
                  <a:lnTo>
                    <a:pt x="1181" y="1"/>
                  </a:lnTo>
                  <a:lnTo>
                    <a:pt x="1186" y="3"/>
                  </a:lnTo>
                  <a:lnTo>
                    <a:pt x="1192" y="5"/>
                  </a:lnTo>
                  <a:lnTo>
                    <a:pt x="1196" y="8"/>
                  </a:lnTo>
                  <a:lnTo>
                    <a:pt x="1200" y="11"/>
                  </a:lnTo>
                  <a:lnTo>
                    <a:pt x="1204" y="15"/>
                  </a:lnTo>
                  <a:lnTo>
                    <a:pt x="1207" y="20"/>
                  </a:lnTo>
                  <a:lnTo>
                    <a:pt x="1210" y="26"/>
                  </a:lnTo>
                  <a:lnTo>
                    <a:pt x="1212" y="35"/>
                  </a:lnTo>
                  <a:lnTo>
                    <a:pt x="1213" y="45"/>
                  </a:lnTo>
                  <a:lnTo>
                    <a:pt x="1213" y="55"/>
                  </a:lnTo>
                  <a:lnTo>
                    <a:pt x="1213" y="256"/>
                  </a:lnTo>
                  <a:close/>
                  <a:moveTo>
                    <a:pt x="1404" y="311"/>
                  </a:moveTo>
                  <a:lnTo>
                    <a:pt x="1341" y="311"/>
                  </a:lnTo>
                  <a:lnTo>
                    <a:pt x="1315" y="167"/>
                  </a:lnTo>
                  <a:lnTo>
                    <a:pt x="1313" y="167"/>
                  </a:lnTo>
                  <a:lnTo>
                    <a:pt x="1313" y="311"/>
                  </a:lnTo>
                  <a:lnTo>
                    <a:pt x="1250" y="311"/>
                  </a:lnTo>
                  <a:lnTo>
                    <a:pt x="1250" y="0"/>
                  </a:lnTo>
                  <a:lnTo>
                    <a:pt x="1313" y="0"/>
                  </a:lnTo>
                  <a:lnTo>
                    <a:pt x="1313" y="134"/>
                  </a:lnTo>
                  <a:lnTo>
                    <a:pt x="1315" y="134"/>
                  </a:lnTo>
                  <a:lnTo>
                    <a:pt x="1335" y="0"/>
                  </a:lnTo>
                  <a:lnTo>
                    <a:pt x="1397" y="0"/>
                  </a:lnTo>
                  <a:lnTo>
                    <a:pt x="1366" y="149"/>
                  </a:lnTo>
                  <a:lnTo>
                    <a:pt x="1404" y="311"/>
                  </a:lnTo>
                  <a:close/>
                  <a:moveTo>
                    <a:pt x="1576" y="256"/>
                  </a:moveTo>
                  <a:lnTo>
                    <a:pt x="1576" y="267"/>
                  </a:lnTo>
                  <a:lnTo>
                    <a:pt x="1574" y="276"/>
                  </a:lnTo>
                  <a:lnTo>
                    <a:pt x="1573" y="285"/>
                  </a:lnTo>
                  <a:lnTo>
                    <a:pt x="1570" y="291"/>
                  </a:lnTo>
                  <a:lnTo>
                    <a:pt x="1567" y="296"/>
                  </a:lnTo>
                  <a:lnTo>
                    <a:pt x="1563" y="300"/>
                  </a:lnTo>
                  <a:lnTo>
                    <a:pt x="1559" y="303"/>
                  </a:lnTo>
                  <a:lnTo>
                    <a:pt x="1555" y="307"/>
                  </a:lnTo>
                  <a:lnTo>
                    <a:pt x="1549" y="309"/>
                  </a:lnTo>
                  <a:lnTo>
                    <a:pt x="1543" y="310"/>
                  </a:lnTo>
                  <a:lnTo>
                    <a:pt x="1537" y="311"/>
                  </a:lnTo>
                  <a:lnTo>
                    <a:pt x="1530" y="311"/>
                  </a:lnTo>
                  <a:lnTo>
                    <a:pt x="1478" y="311"/>
                  </a:lnTo>
                  <a:lnTo>
                    <a:pt x="1472" y="311"/>
                  </a:lnTo>
                  <a:lnTo>
                    <a:pt x="1465" y="310"/>
                  </a:lnTo>
                  <a:lnTo>
                    <a:pt x="1460" y="309"/>
                  </a:lnTo>
                  <a:lnTo>
                    <a:pt x="1454" y="307"/>
                  </a:lnTo>
                  <a:lnTo>
                    <a:pt x="1449" y="303"/>
                  </a:lnTo>
                  <a:lnTo>
                    <a:pt x="1446" y="300"/>
                  </a:lnTo>
                  <a:lnTo>
                    <a:pt x="1441" y="296"/>
                  </a:lnTo>
                  <a:lnTo>
                    <a:pt x="1439" y="291"/>
                  </a:lnTo>
                  <a:lnTo>
                    <a:pt x="1436" y="285"/>
                  </a:lnTo>
                  <a:lnTo>
                    <a:pt x="1434" y="276"/>
                  </a:lnTo>
                  <a:lnTo>
                    <a:pt x="1433" y="267"/>
                  </a:lnTo>
                  <a:lnTo>
                    <a:pt x="1432" y="256"/>
                  </a:lnTo>
                  <a:lnTo>
                    <a:pt x="1432" y="55"/>
                  </a:lnTo>
                  <a:lnTo>
                    <a:pt x="1433" y="45"/>
                  </a:lnTo>
                  <a:lnTo>
                    <a:pt x="1434" y="35"/>
                  </a:lnTo>
                  <a:lnTo>
                    <a:pt x="1436" y="26"/>
                  </a:lnTo>
                  <a:lnTo>
                    <a:pt x="1439" y="20"/>
                  </a:lnTo>
                  <a:lnTo>
                    <a:pt x="1441" y="15"/>
                  </a:lnTo>
                  <a:lnTo>
                    <a:pt x="1446" y="11"/>
                  </a:lnTo>
                  <a:lnTo>
                    <a:pt x="1449" y="8"/>
                  </a:lnTo>
                  <a:lnTo>
                    <a:pt x="1454" y="5"/>
                  </a:lnTo>
                  <a:lnTo>
                    <a:pt x="1460" y="3"/>
                  </a:lnTo>
                  <a:lnTo>
                    <a:pt x="1465" y="1"/>
                  </a:lnTo>
                  <a:lnTo>
                    <a:pt x="1472" y="0"/>
                  </a:lnTo>
                  <a:lnTo>
                    <a:pt x="1478" y="0"/>
                  </a:lnTo>
                  <a:lnTo>
                    <a:pt x="1530" y="0"/>
                  </a:lnTo>
                  <a:lnTo>
                    <a:pt x="1537" y="0"/>
                  </a:lnTo>
                  <a:lnTo>
                    <a:pt x="1543" y="1"/>
                  </a:lnTo>
                  <a:lnTo>
                    <a:pt x="1549" y="3"/>
                  </a:lnTo>
                  <a:lnTo>
                    <a:pt x="1555" y="5"/>
                  </a:lnTo>
                  <a:lnTo>
                    <a:pt x="1559" y="8"/>
                  </a:lnTo>
                  <a:lnTo>
                    <a:pt x="1563" y="11"/>
                  </a:lnTo>
                  <a:lnTo>
                    <a:pt x="1567" y="15"/>
                  </a:lnTo>
                  <a:lnTo>
                    <a:pt x="1570" y="20"/>
                  </a:lnTo>
                  <a:lnTo>
                    <a:pt x="1573" y="26"/>
                  </a:lnTo>
                  <a:lnTo>
                    <a:pt x="1574" y="35"/>
                  </a:lnTo>
                  <a:lnTo>
                    <a:pt x="1576" y="45"/>
                  </a:lnTo>
                  <a:lnTo>
                    <a:pt x="1576" y="55"/>
                  </a:lnTo>
                  <a:lnTo>
                    <a:pt x="1576" y="256"/>
                  </a:lnTo>
                  <a:close/>
                  <a:moveTo>
                    <a:pt x="1514" y="267"/>
                  </a:moveTo>
                  <a:lnTo>
                    <a:pt x="1514" y="45"/>
                  </a:lnTo>
                  <a:lnTo>
                    <a:pt x="1514" y="40"/>
                  </a:lnTo>
                  <a:lnTo>
                    <a:pt x="1512" y="37"/>
                  </a:lnTo>
                  <a:lnTo>
                    <a:pt x="1508" y="35"/>
                  </a:lnTo>
                  <a:lnTo>
                    <a:pt x="1504" y="34"/>
                  </a:lnTo>
                  <a:lnTo>
                    <a:pt x="1501" y="35"/>
                  </a:lnTo>
                  <a:lnTo>
                    <a:pt x="1497" y="36"/>
                  </a:lnTo>
                  <a:lnTo>
                    <a:pt x="1495" y="39"/>
                  </a:lnTo>
                  <a:lnTo>
                    <a:pt x="1494" y="45"/>
                  </a:lnTo>
                  <a:lnTo>
                    <a:pt x="1494" y="267"/>
                  </a:lnTo>
                  <a:lnTo>
                    <a:pt x="1495" y="271"/>
                  </a:lnTo>
                  <a:lnTo>
                    <a:pt x="1496" y="274"/>
                  </a:lnTo>
                  <a:lnTo>
                    <a:pt x="1500" y="276"/>
                  </a:lnTo>
                  <a:lnTo>
                    <a:pt x="1504" y="276"/>
                  </a:lnTo>
                  <a:lnTo>
                    <a:pt x="1507" y="276"/>
                  </a:lnTo>
                  <a:lnTo>
                    <a:pt x="1508" y="276"/>
                  </a:lnTo>
                  <a:lnTo>
                    <a:pt x="1510" y="274"/>
                  </a:lnTo>
                  <a:lnTo>
                    <a:pt x="1512" y="273"/>
                  </a:lnTo>
                  <a:lnTo>
                    <a:pt x="1514" y="270"/>
                  </a:lnTo>
                  <a:lnTo>
                    <a:pt x="1514" y="267"/>
                  </a:lnTo>
                  <a:close/>
                  <a:moveTo>
                    <a:pt x="1757" y="311"/>
                  </a:moveTo>
                  <a:lnTo>
                    <a:pt x="1695" y="311"/>
                  </a:lnTo>
                  <a:lnTo>
                    <a:pt x="1695" y="165"/>
                  </a:lnTo>
                  <a:lnTo>
                    <a:pt x="1675" y="165"/>
                  </a:lnTo>
                  <a:lnTo>
                    <a:pt x="1675" y="311"/>
                  </a:lnTo>
                  <a:lnTo>
                    <a:pt x="1613" y="311"/>
                  </a:lnTo>
                  <a:lnTo>
                    <a:pt x="1613" y="0"/>
                  </a:lnTo>
                  <a:lnTo>
                    <a:pt x="1675" y="0"/>
                  </a:lnTo>
                  <a:lnTo>
                    <a:pt x="1675" y="131"/>
                  </a:lnTo>
                  <a:lnTo>
                    <a:pt x="1695" y="131"/>
                  </a:lnTo>
                  <a:lnTo>
                    <a:pt x="1695" y="0"/>
                  </a:lnTo>
                  <a:lnTo>
                    <a:pt x="1757" y="0"/>
                  </a:lnTo>
                  <a:lnTo>
                    <a:pt x="1757" y="311"/>
                  </a:lnTo>
                  <a:close/>
                  <a:moveTo>
                    <a:pt x="1938" y="256"/>
                  </a:moveTo>
                  <a:lnTo>
                    <a:pt x="1937" y="267"/>
                  </a:lnTo>
                  <a:lnTo>
                    <a:pt x="1936" y="276"/>
                  </a:lnTo>
                  <a:lnTo>
                    <a:pt x="1934" y="285"/>
                  </a:lnTo>
                  <a:lnTo>
                    <a:pt x="1931" y="291"/>
                  </a:lnTo>
                  <a:lnTo>
                    <a:pt x="1928" y="296"/>
                  </a:lnTo>
                  <a:lnTo>
                    <a:pt x="1924" y="300"/>
                  </a:lnTo>
                  <a:lnTo>
                    <a:pt x="1921" y="303"/>
                  </a:lnTo>
                  <a:lnTo>
                    <a:pt x="1915" y="307"/>
                  </a:lnTo>
                  <a:lnTo>
                    <a:pt x="1910" y="309"/>
                  </a:lnTo>
                  <a:lnTo>
                    <a:pt x="1905" y="310"/>
                  </a:lnTo>
                  <a:lnTo>
                    <a:pt x="1898" y="311"/>
                  </a:lnTo>
                  <a:lnTo>
                    <a:pt x="1892" y="311"/>
                  </a:lnTo>
                  <a:lnTo>
                    <a:pt x="1840" y="311"/>
                  </a:lnTo>
                  <a:lnTo>
                    <a:pt x="1832" y="311"/>
                  </a:lnTo>
                  <a:lnTo>
                    <a:pt x="1827" y="310"/>
                  </a:lnTo>
                  <a:lnTo>
                    <a:pt x="1820" y="309"/>
                  </a:lnTo>
                  <a:lnTo>
                    <a:pt x="1815" y="307"/>
                  </a:lnTo>
                  <a:lnTo>
                    <a:pt x="1811" y="303"/>
                  </a:lnTo>
                  <a:lnTo>
                    <a:pt x="1806" y="300"/>
                  </a:lnTo>
                  <a:lnTo>
                    <a:pt x="1803" y="296"/>
                  </a:lnTo>
                  <a:lnTo>
                    <a:pt x="1800" y="291"/>
                  </a:lnTo>
                  <a:lnTo>
                    <a:pt x="1798" y="285"/>
                  </a:lnTo>
                  <a:lnTo>
                    <a:pt x="1796" y="276"/>
                  </a:lnTo>
                  <a:lnTo>
                    <a:pt x="1793" y="267"/>
                  </a:lnTo>
                  <a:lnTo>
                    <a:pt x="1793" y="256"/>
                  </a:lnTo>
                  <a:lnTo>
                    <a:pt x="1793" y="55"/>
                  </a:lnTo>
                  <a:lnTo>
                    <a:pt x="1793" y="45"/>
                  </a:lnTo>
                  <a:lnTo>
                    <a:pt x="1796" y="35"/>
                  </a:lnTo>
                  <a:lnTo>
                    <a:pt x="1798" y="26"/>
                  </a:lnTo>
                  <a:lnTo>
                    <a:pt x="1800" y="20"/>
                  </a:lnTo>
                  <a:lnTo>
                    <a:pt x="1803" y="15"/>
                  </a:lnTo>
                  <a:lnTo>
                    <a:pt x="1806" y="11"/>
                  </a:lnTo>
                  <a:lnTo>
                    <a:pt x="1811" y="8"/>
                  </a:lnTo>
                  <a:lnTo>
                    <a:pt x="1815" y="5"/>
                  </a:lnTo>
                  <a:lnTo>
                    <a:pt x="1820" y="3"/>
                  </a:lnTo>
                  <a:lnTo>
                    <a:pt x="1827" y="1"/>
                  </a:lnTo>
                  <a:lnTo>
                    <a:pt x="1832" y="0"/>
                  </a:lnTo>
                  <a:lnTo>
                    <a:pt x="1840" y="0"/>
                  </a:lnTo>
                  <a:lnTo>
                    <a:pt x="1892" y="0"/>
                  </a:lnTo>
                  <a:lnTo>
                    <a:pt x="1898" y="0"/>
                  </a:lnTo>
                  <a:lnTo>
                    <a:pt x="1905" y="1"/>
                  </a:lnTo>
                  <a:lnTo>
                    <a:pt x="1910" y="3"/>
                  </a:lnTo>
                  <a:lnTo>
                    <a:pt x="1915" y="5"/>
                  </a:lnTo>
                  <a:lnTo>
                    <a:pt x="1921" y="8"/>
                  </a:lnTo>
                  <a:lnTo>
                    <a:pt x="1924" y="11"/>
                  </a:lnTo>
                  <a:lnTo>
                    <a:pt x="1928" y="15"/>
                  </a:lnTo>
                  <a:lnTo>
                    <a:pt x="1931" y="20"/>
                  </a:lnTo>
                  <a:lnTo>
                    <a:pt x="1934" y="26"/>
                  </a:lnTo>
                  <a:lnTo>
                    <a:pt x="1936" y="35"/>
                  </a:lnTo>
                  <a:lnTo>
                    <a:pt x="1937" y="45"/>
                  </a:lnTo>
                  <a:lnTo>
                    <a:pt x="1938" y="55"/>
                  </a:lnTo>
                  <a:lnTo>
                    <a:pt x="1938" y="256"/>
                  </a:lnTo>
                  <a:close/>
                  <a:moveTo>
                    <a:pt x="1875" y="267"/>
                  </a:moveTo>
                  <a:lnTo>
                    <a:pt x="1875" y="45"/>
                  </a:lnTo>
                  <a:lnTo>
                    <a:pt x="1874" y="40"/>
                  </a:lnTo>
                  <a:lnTo>
                    <a:pt x="1873" y="37"/>
                  </a:lnTo>
                  <a:lnTo>
                    <a:pt x="1870" y="35"/>
                  </a:lnTo>
                  <a:lnTo>
                    <a:pt x="1866" y="34"/>
                  </a:lnTo>
                  <a:lnTo>
                    <a:pt x="1861" y="35"/>
                  </a:lnTo>
                  <a:lnTo>
                    <a:pt x="1858" y="36"/>
                  </a:lnTo>
                  <a:lnTo>
                    <a:pt x="1856" y="39"/>
                  </a:lnTo>
                  <a:lnTo>
                    <a:pt x="1856" y="45"/>
                  </a:lnTo>
                  <a:lnTo>
                    <a:pt x="1856" y="267"/>
                  </a:lnTo>
                  <a:lnTo>
                    <a:pt x="1856" y="271"/>
                  </a:lnTo>
                  <a:lnTo>
                    <a:pt x="1858" y="274"/>
                  </a:lnTo>
                  <a:lnTo>
                    <a:pt x="1861" y="276"/>
                  </a:lnTo>
                  <a:lnTo>
                    <a:pt x="1866" y="276"/>
                  </a:lnTo>
                  <a:lnTo>
                    <a:pt x="1868" y="276"/>
                  </a:lnTo>
                  <a:lnTo>
                    <a:pt x="1870" y="276"/>
                  </a:lnTo>
                  <a:lnTo>
                    <a:pt x="1872" y="274"/>
                  </a:lnTo>
                  <a:lnTo>
                    <a:pt x="1873" y="273"/>
                  </a:lnTo>
                  <a:lnTo>
                    <a:pt x="1874" y="270"/>
                  </a:lnTo>
                  <a:lnTo>
                    <a:pt x="1875" y="267"/>
                  </a:lnTo>
                  <a:close/>
                  <a:moveTo>
                    <a:pt x="2217" y="311"/>
                  </a:moveTo>
                  <a:lnTo>
                    <a:pt x="2155" y="311"/>
                  </a:lnTo>
                  <a:lnTo>
                    <a:pt x="2155" y="116"/>
                  </a:lnTo>
                  <a:lnTo>
                    <a:pt x="2153" y="116"/>
                  </a:lnTo>
                  <a:lnTo>
                    <a:pt x="2121" y="311"/>
                  </a:lnTo>
                  <a:lnTo>
                    <a:pt x="2071" y="311"/>
                  </a:lnTo>
                  <a:lnTo>
                    <a:pt x="2039" y="116"/>
                  </a:lnTo>
                  <a:lnTo>
                    <a:pt x="2036" y="116"/>
                  </a:lnTo>
                  <a:lnTo>
                    <a:pt x="2036" y="311"/>
                  </a:lnTo>
                  <a:lnTo>
                    <a:pt x="1974" y="311"/>
                  </a:lnTo>
                  <a:lnTo>
                    <a:pt x="1974" y="0"/>
                  </a:lnTo>
                  <a:lnTo>
                    <a:pt x="2055" y="0"/>
                  </a:lnTo>
                  <a:lnTo>
                    <a:pt x="2096" y="218"/>
                  </a:lnTo>
                  <a:lnTo>
                    <a:pt x="2136" y="0"/>
                  </a:lnTo>
                  <a:lnTo>
                    <a:pt x="2217" y="0"/>
                  </a:lnTo>
                  <a:lnTo>
                    <a:pt x="2217" y="311"/>
                  </a:lnTo>
                  <a:close/>
                  <a:moveTo>
                    <a:pt x="2406" y="311"/>
                  </a:moveTo>
                  <a:lnTo>
                    <a:pt x="2344" y="311"/>
                  </a:lnTo>
                  <a:lnTo>
                    <a:pt x="2344" y="156"/>
                  </a:lnTo>
                  <a:lnTo>
                    <a:pt x="2342" y="156"/>
                  </a:lnTo>
                  <a:lnTo>
                    <a:pt x="2316" y="311"/>
                  </a:lnTo>
                  <a:lnTo>
                    <a:pt x="2253" y="311"/>
                  </a:lnTo>
                  <a:lnTo>
                    <a:pt x="2253" y="0"/>
                  </a:lnTo>
                  <a:lnTo>
                    <a:pt x="2316" y="0"/>
                  </a:lnTo>
                  <a:lnTo>
                    <a:pt x="2316" y="155"/>
                  </a:lnTo>
                  <a:lnTo>
                    <a:pt x="2318" y="155"/>
                  </a:lnTo>
                  <a:lnTo>
                    <a:pt x="2344" y="0"/>
                  </a:lnTo>
                  <a:lnTo>
                    <a:pt x="2406" y="0"/>
                  </a:lnTo>
                  <a:lnTo>
                    <a:pt x="2406" y="311"/>
                  </a:lnTo>
                  <a:close/>
                  <a:moveTo>
                    <a:pt x="2596" y="311"/>
                  </a:moveTo>
                  <a:lnTo>
                    <a:pt x="2534" y="311"/>
                  </a:lnTo>
                  <a:lnTo>
                    <a:pt x="2507" y="167"/>
                  </a:lnTo>
                  <a:lnTo>
                    <a:pt x="2505" y="167"/>
                  </a:lnTo>
                  <a:lnTo>
                    <a:pt x="2505" y="311"/>
                  </a:lnTo>
                  <a:lnTo>
                    <a:pt x="2442" y="311"/>
                  </a:lnTo>
                  <a:lnTo>
                    <a:pt x="2442" y="0"/>
                  </a:lnTo>
                  <a:lnTo>
                    <a:pt x="2505" y="0"/>
                  </a:lnTo>
                  <a:lnTo>
                    <a:pt x="2505" y="134"/>
                  </a:lnTo>
                  <a:lnTo>
                    <a:pt x="2507" y="134"/>
                  </a:lnTo>
                  <a:lnTo>
                    <a:pt x="2528" y="0"/>
                  </a:lnTo>
                  <a:lnTo>
                    <a:pt x="2590" y="0"/>
                  </a:lnTo>
                  <a:lnTo>
                    <a:pt x="2558" y="149"/>
                  </a:lnTo>
                  <a:lnTo>
                    <a:pt x="2596" y="311"/>
                  </a:lnTo>
                  <a:close/>
                  <a:moveTo>
                    <a:pt x="2779" y="311"/>
                  </a:moveTo>
                  <a:lnTo>
                    <a:pt x="2719" y="311"/>
                  </a:lnTo>
                  <a:lnTo>
                    <a:pt x="2712" y="228"/>
                  </a:lnTo>
                  <a:lnTo>
                    <a:pt x="2683" y="228"/>
                  </a:lnTo>
                  <a:lnTo>
                    <a:pt x="2678" y="311"/>
                  </a:lnTo>
                  <a:lnTo>
                    <a:pt x="2616" y="311"/>
                  </a:lnTo>
                  <a:lnTo>
                    <a:pt x="2649" y="0"/>
                  </a:lnTo>
                  <a:lnTo>
                    <a:pt x="2747" y="0"/>
                  </a:lnTo>
                  <a:lnTo>
                    <a:pt x="2779" y="311"/>
                  </a:lnTo>
                  <a:close/>
                  <a:moveTo>
                    <a:pt x="2710" y="194"/>
                  </a:moveTo>
                  <a:lnTo>
                    <a:pt x="2700" y="38"/>
                  </a:lnTo>
                  <a:lnTo>
                    <a:pt x="2696" y="38"/>
                  </a:lnTo>
                  <a:lnTo>
                    <a:pt x="2685" y="194"/>
                  </a:lnTo>
                  <a:lnTo>
                    <a:pt x="2710" y="194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ru-RU" sz="1400" dirty="0">
                <a:solidFill>
                  <a:srgbClr val="FF0000"/>
                </a:solidFill>
                <a:latin typeface="Calibri"/>
              </a:endParaRPr>
            </a:p>
          </p:txBody>
        </p:sp>
        <p:pic>
          <p:nvPicPr>
            <p:cNvPr id="15" name="Рисунок 14" descr="Газпром_логотип.wmf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156" y="76535"/>
              <a:ext cx="1155008" cy="596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16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Проблемы оценки капитальных вложений в строительство газораспределительных станций на </a:t>
            </a:r>
            <a:r>
              <a:rPr lang="ru-RU" dirty="0" err="1"/>
              <a:t>предпроектной</a:t>
            </a:r>
            <a:r>
              <a:rPr lang="ru-RU" dirty="0"/>
              <a:t> стадии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Осипова Александра Николаевна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Казань, 2017 г.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Ведущий экономист отдела экономики транспорта углеводородов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1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00" y="4757739"/>
            <a:ext cx="8228912" cy="385761"/>
          </a:xfrm>
        </p:spPr>
        <p:txBody>
          <a:bodyPr anchor="ctr"/>
          <a:lstStyle/>
          <a:p>
            <a:r>
              <a:rPr lang="ru-RU" sz="1200" b="1" dirty="0" smtClean="0"/>
              <a:t>Проблемы оценки капитальных вложений в строительство газораспределительных станций на </a:t>
            </a:r>
            <a:r>
              <a:rPr lang="ru-RU" sz="1200" b="1" dirty="0" err="1" smtClean="0"/>
              <a:t>предпроектной</a:t>
            </a:r>
            <a:r>
              <a:rPr lang="ru-RU" sz="1200" b="1" dirty="0" smtClean="0"/>
              <a:t> стадии</a:t>
            </a:r>
            <a:endParaRPr lang="ru-RU" sz="12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 smtClean="0"/>
              <a:t>Удельные капитальные вложения в строительство ГРС</a:t>
            </a:r>
            <a:endParaRPr lang="ru-RU" sz="2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76560"/>
              </p:ext>
            </p:extLst>
          </p:nvPr>
        </p:nvGraphicFramePr>
        <p:xfrm>
          <a:off x="37529" y="3186750"/>
          <a:ext cx="9045058" cy="1506940"/>
        </p:xfrm>
        <a:graphic>
          <a:graphicData uri="http://schemas.openxmlformats.org/drawingml/2006/table">
            <a:tbl>
              <a:tblPr/>
              <a:tblGrid>
                <a:gridCol w="2806282"/>
                <a:gridCol w="519898"/>
                <a:gridCol w="519898"/>
                <a:gridCol w="519898"/>
                <a:gridCol w="519898"/>
                <a:gridCol w="519898"/>
                <a:gridCol w="519898"/>
                <a:gridCol w="519898"/>
                <a:gridCol w="519898"/>
                <a:gridCol w="519898"/>
                <a:gridCol w="519898"/>
                <a:gridCol w="519898"/>
                <a:gridCol w="519898"/>
              </a:tblGrid>
              <a:tr h="37673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площадки ГРС по проекту, тыс.руб./1 площадка ГРС</a:t>
                      </a:r>
                    </a:p>
                  </a:txBody>
                  <a:tcPr marL="36000" marR="9525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195 516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255 627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305 805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223 366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65 435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114 264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94 644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45 504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120 205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111 697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127 210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3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показатель стоимости площадки ГРС по проекту, тыс.руб./тыс.м3/час</a:t>
                      </a:r>
                    </a:p>
                  </a:txBody>
                  <a:tcPr marL="36000" marR="9525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1138,9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3575,2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26594,6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7673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площадки ГРС глава 2 по проекту, тыс.руб./площадка ГРС глава 2</a:t>
                      </a:r>
                    </a:p>
                  </a:txBody>
                  <a:tcPr marL="36000" marR="9525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170 517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229 235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206 570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202 741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51 812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61 247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53 537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33 859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22 707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49 342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52 341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60 102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3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показатель стоимости площадки глава 2 по проекту, тыс.руб./тыс.м3/час</a:t>
                      </a:r>
                    </a:p>
                  </a:txBody>
                  <a:tcPr marL="36000" marR="9525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12 462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737018"/>
              </p:ext>
            </p:extLst>
          </p:nvPr>
        </p:nvGraphicFramePr>
        <p:xfrm>
          <a:off x="47767" y="1806701"/>
          <a:ext cx="9038226" cy="757570"/>
        </p:xfrm>
        <a:graphic>
          <a:graphicData uri="http://schemas.openxmlformats.org/drawingml/2006/table">
            <a:tbl>
              <a:tblPr/>
              <a:tblGrid>
                <a:gridCol w="2804166"/>
                <a:gridCol w="519505"/>
                <a:gridCol w="519505"/>
                <a:gridCol w="519505"/>
                <a:gridCol w="519505"/>
                <a:gridCol w="519505"/>
                <a:gridCol w="519505"/>
                <a:gridCol w="519505"/>
                <a:gridCol w="519505"/>
                <a:gridCol w="519505"/>
                <a:gridCol w="519505"/>
                <a:gridCol w="519505"/>
                <a:gridCol w="519505"/>
              </a:tblGrid>
              <a:tr h="7575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проекта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 ГРС Калуга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 ГРС Невинномысск                      (ИП)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 ГРС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Лаголово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(ПИР)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ГРС Шарья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 ГРС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Конышевка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 ГРС Никитино (ПИР)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 ГРС Барамзы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 ГРС Сафоново (ПИР)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 ГРС Искра                   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 ГРС Саперное  (II ПК)               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 ГРС Коммунары (III ПК)              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 ГРС Приозерск (IV ПК)              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67855"/>
              </p:ext>
            </p:extLst>
          </p:nvPr>
        </p:nvGraphicFramePr>
        <p:xfrm>
          <a:off x="39516" y="2642906"/>
          <a:ext cx="9043268" cy="502920"/>
        </p:xfrm>
        <a:graphic>
          <a:graphicData uri="http://schemas.openxmlformats.org/drawingml/2006/table">
            <a:tbl>
              <a:tblPr/>
              <a:tblGrid>
                <a:gridCol w="2805728"/>
                <a:gridCol w="519795"/>
                <a:gridCol w="519795"/>
                <a:gridCol w="519795"/>
                <a:gridCol w="519795"/>
                <a:gridCol w="519795"/>
                <a:gridCol w="519795"/>
                <a:gridCol w="519795"/>
                <a:gridCol w="519795"/>
                <a:gridCol w="519795"/>
                <a:gridCol w="519795"/>
                <a:gridCol w="519795"/>
                <a:gridCol w="519795"/>
              </a:tblGrid>
              <a:tr h="14568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Производительность ГРС, тыс.м3/час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268,5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142,4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31,96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32,9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</a:t>
                      </a:r>
                    </a:p>
                  </a:txBody>
                  <a:tcPr marL="7479" marR="7479" marT="74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8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Средняя производительность по группам ГРС, тыс.м3/час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</a:t>
                      </a:r>
                    </a:p>
                  </a:txBody>
                  <a:tcPr marL="7479" marR="7479" marT="74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55090" y="1549584"/>
            <a:ext cx="1366080" cy="161583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ценах на 2017 год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87837"/>
            <a:ext cx="9021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расчета стоимости строительства ГРС на </a:t>
            </a:r>
            <a:r>
              <a:rPr lang="ru-RU" dirty="0" err="1"/>
              <a:t>предпроектной</a:t>
            </a:r>
            <a:r>
              <a:rPr lang="ru-RU" dirty="0"/>
              <a:t> стадии </a:t>
            </a:r>
            <a:r>
              <a:rPr lang="ru-RU" dirty="0" smtClean="0"/>
              <a:t>используется удельный показатель на основе главы 2 сводного сметного расчета в зависимости от производительности ГРС (в пределах площадки ГРС)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3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00" y="4757739"/>
            <a:ext cx="8228912" cy="385761"/>
          </a:xfrm>
        </p:spPr>
        <p:txBody>
          <a:bodyPr anchor="ctr"/>
          <a:lstStyle/>
          <a:p>
            <a:r>
              <a:rPr lang="ru-RU" sz="1200" b="1" dirty="0" smtClean="0"/>
              <a:t>Проблемы оценки капитальных вложений в строительство газораспределительных станций на </a:t>
            </a:r>
            <a:r>
              <a:rPr lang="ru-RU" sz="1200" b="1" dirty="0" err="1" smtClean="0"/>
              <a:t>предпроектной</a:t>
            </a:r>
            <a:r>
              <a:rPr lang="ru-RU" sz="1200" b="1" dirty="0" smtClean="0"/>
              <a:t> стадии</a:t>
            </a:r>
            <a:endParaRPr lang="ru-RU" sz="12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 smtClean="0"/>
              <a:t>Зависимость для расчета капитальных вложений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712" y="796184"/>
            <a:ext cx="9055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На основе удельных показателей, выведенных по главе 2 ССР от производительности ГРС, определена зависимость, используемая для расчета капитальных вложений в сооружение ГРС на </a:t>
            </a:r>
            <a:r>
              <a:rPr lang="ru-RU" dirty="0" err="1" smtClean="0"/>
              <a:t>предпроектной</a:t>
            </a:r>
            <a:r>
              <a:rPr lang="ru-RU" dirty="0" smtClean="0"/>
              <a:t> стадии: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just"/>
            <a:r>
              <a:rPr lang="en-US" b="1" i="1" dirty="0" smtClean="0">
                <a:solidFill>
                  <a:srgbClr val="00B050"/>
                </a:solidFill>
              </a:rPr>
              <a:t>S</a:t>
            </a:r>
            <a:r>
              <a:rPr lang="ru-RU" b="1" i="1" baseline="-25000" dirty="0">
                <a:solidFill>
                  <a:srgbClr val="00B050"/>
                </a:solidFill>
              </a:rPr>
              <a:t>ГРС</a:t>
            </a:r>
            <a:r>
              <a:rPr lang="ru-RU" b="1" i="1" dirty="0">
                <a:solidFill>
                  <a:srgbClr val="00B050"/>
                </a:solidFill>
              </a:rPr>
              <a:t> = ( ( 14 910 × А × А</a:t>
            </a:r>
            <a:r>
              <a:rPr lang="ru-RU" b="1" i="1" baseline="30000" dirty="0">
                <a:solidFill>
                  <a:srgbClr val="00B050"/>
                </a:solidFill>
              </a:rPr>
              <a:t>-0,574</a:t>
            </a:r>
            <a:r>
              <a:rPr lang="ru-RU" b="1" i="1" dirty="0">
                <a:solidFill>
                  <a:srgbClr val="00B050"/>
                </a:solidFill>
              </a:rPr>
              <a:t> ) × 1,25 + </a:t>
            </a:r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ru-RU" b="1" i="1" baseline="-25000" dirty="0">
                <a:solidFill>
                  <a:srgbClr val="00B050"/>
                </a:solidFill>
              </a:rPr>
              <a:t>Д.О. </a:t>
            </a:r>
            <a:r>
              <a:rPr lang="ru-RU" b="1" i="1" dirty="0">
                <a:solidFill>
                  <a:srgbClr val="00B050"/>
                </a:solidFill>
              </a:rPr>
              <a:t>) × 1,174 × 1,03 × 1,18</a:t>
            </a:r>
            <a:r>
              <a:rPr lang="ru-RU" b="1" dirty="0" smtClean="0">
                <a:solidFill>
                  <a:srgbClr val="00B451"/>
                </a:solidFill>
              </a:rPr>
              <a:t>, </a:t>
            </a:r>
          </a:p>
          <a:p>
            <a:pPr algn="just"/>
            <a:r>
              <a:rPr lang="ru-RU" dirty="0" smtClean="0"/>
              <a:t>где </a:t>
            </a:r>
            <a:r>
              <a:rPr lang="en-US" dirty="0" smtClean="0"/>
              <a:t>S</a:t>
            </a:r>
            <a:r>
              <a:rPr lang="ru-RU" baseline="-25000" dirty="0"/>
              <a:t>ГРС</a:t>
            </a:r>
            <a:r>
              <a:rPr lang="ru-RU" dirty="0"/>
              <a:t> – стоимость ГРС, тыс. руб</a:t>
            </a:r>
            <a:r>
              <a:rPr lang="ru-RU" dirty="0" smtClean="0"/>
              <a:t>.; А</a:t>
            </a:r>
            <a:r>
              <a:rPr lang="ru-RU" baseline="-25000" dirty="0" smtClean="0"/>
              <a:t>ГРС  </a:t>
            </a:r>
            <a:r>
              <a:rPr lang="ru-RU" dirty="0"/>
              <a:t>– производительность ГРС, тыс. </a:t>
            </a:r>
            <a:r>
              <a:rPr lang="ru-RU" dirty="0" smtClean="0"/>
              <a:t>м3/час.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08978" y="2188695"/>
            <a:ext cx="377360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 smtClean="0">
                <a:solidFill>
                  <a:srgbClr val="00B050"/>
                </a:solidFill>
                <a:latin typeface="+mn-lt"/>
                <a:ea typeface="Times New Roman"/>
              </a:rPr>
              <a:t>1,25</a:t>
            </a:r>
            <a:r>
              <a:rPr lang="ru-RU" sz="1550" dirty="0" smtClean="0">
                <a:latin typeface="+mn-lt"/>
                <a:ea typeface="Times New Roman"/>
              </a:rPr>
              <a:t> - затраты </a:t>
            </a:r>
            <a:r>
              <a:rPr lang="ru-RU" sz="1550" dirty="0">
                <a:latin typeface="+mn-lt"/>
                <a:ea typeface="Times New Roman"/>
              </a:rPr>
              <a:t>на объекты, обусловленные привязкой проекта к условиям района и площадки строительства в размере </a:t>
            </a:r>
            <a:r>
              <a:rPr lang="ru-RU" sz="1550" dirty="0" smtClean="0">
                <a:latin typeface="+mn-lt"/>
                <a:ea typeface="Times New Roman"/>
              </a:rPr>
              <a:t>25%.</a:t>
            </a:r>
          </a:p>
          <a:p>
            <a:r>
              <a:rPr lang="ru-RU" sz="1550" dirty="0" smtClean="0">
                <a:latin typeface="+mn-lt"/>
                <a:ea typeface="Times New Roman"/>
              </a:rPr>
              <a:t> </a:t>
            </a:r>
            <a:r>
              <a:rPr lang="en-US" sz="1550" b="1" dirty="0">
                <a:solidFill>
                  <a:srgbClr val="00B050"/>
                </a:solidFill>
              </a:rPr>
              <a:t>S</a:t>
            </a:r>
            <a:r>
              <a:rPr lang="ru-RU" sz="1550" b="1" baseline="-25000" dirty="0">
                <a:solidFill>
                  <a:srgbClr val="00B050"/>
                </a:solidFill>
              </a:rPr>
              <a:t>Д.О. </a:t>
            </a:r>
            <a:r>
              <a:rPr lang="ru-RU" sz="1550" dirty="0" smtClean="0">
                <a:latin typeface="+mn-lt"/>
                <a:ea typeface="Times New Roman"/>
              </a:rPr>
              <a:t>- затраты </a:t>
            </a:r>
            <a:r>
              <a:rPr lang="ru-RU" sz="1550" dirty="0">
                <a:latin typeface="+mn-lt"/>
                <a:ea typeface="Times New Roman"/>
              </a:rPr>
              <a:t>на строительство дома-оператора (при его наличии). </a:t>
            </a:r>
            <a:endParaRPr lang="ru-RU" sz="1550" dirty="0" smtClean="0">
              <a:latin typeface="+mn-lt"/>
              <a:ea typeface="Times New Roman"/>
            </a:endParaRPr>
          </a:p>
          <a:p>
            <a:r>
              <a:rPr lang="ru-RU" sz="1550" dirty="0" smtClean="0">
                <a:latin typeface="+mn-lt"/>
                <a:ea typeface="Times New Roman"/>
              </a:rPr>
              <a:t>Полученная </a:t>
            </a:r>
            <a:r>
              <a:rPr lang="ru-RU" sz="1550" dirty="0">
                <a:latin typeface="+mn-lt"/>
                <a:ea typeface="Times New Roman"/>
              </a:rPr>
              <a:t>сумма формирует затраты в объеме глав 1-7. </a:t>
            </a:r>
            <a:endParaRPr lang="ru-RU" sz="1550" dirty="0" smtClean="0">
              <a:latin typeface="+mn-lt"/>
              <a:ea typeface="Times New Roman"/>
            </a:endParaRPr>
          </a:p>
          <a:p>
            <a:r>
              <a:rPr lang="ru-RU" sz="1550" dirty="0" smtClean="0">
                <a:latin typeface="+mn-lt"/>
                <a:ea typeface="Times New Roman"/>
              </a:rPr>
              <a:t>Общая </a:t>
            </a:r>
            <a:r>
              <a:rPr lang="ru-RU" sz="1550" dirty="0">
                <a:latin typeface="+mn-lt"/>
                <a:ea typeface="Times New Roman"/>
              </a:rPr>
              <a:t>стоимость строительства формируется с учетом необъемных </a:t>
            </a:r>
            <a:r>
              <a:rPr lang="ru-RU" sz="1550" dirty="0" smtClean="0">
                <a:latin typeface="+mn-lt"/>
                <a:ea typeface="Times New Roman"/>
              </a:rPr>
              <a:t>затрат, резерва </a:t>
            </a:r>
            <a:r>
              <a:rPr lang="ru-RU" sz="1550" dirty="0">
                <a:latin typeface="+mn-lt"/>
                <a:ea typeface="Times New Roman"/>
              </a:rPr>
              <a:t>и НДС.</a:t>
            </a:r>
            <a:endParaRPr lang="ru-RU" sz="1550" dirty="0">
              <a:latin typeface="+mn-lt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375902"/>
              </p:ext>
            </p:extLst>
          </p:nvPr>
        </p:nvGraphicFramePr>
        <p:xfrm>
          <a:off x="150126" y="2273512"/>
          <a:ext cx="5158852" cy="23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78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00" y="4757739"/>
            <a:ext cx="8228912" cy="385761"/>
          </a:xfrm>
        </p:spPr>
        <p:txBody>
          <a:bodyPr anchor="ctr"/>
          <a:lstStyle/>
          <a:p>
            <a:r>
              <a:rPr lang="ru-RU" sz="1200" b="1" dirty="0" smtClean="0"/>
              <a:t>Проблемы оценки капитальных вложений в строительство газораспределительных станций на </a:t>
            </a:r>
            <a:r>
              <a:rPr lang="ru-RU" sz="1200" b="1" dirty="0" err="1" smtClean="0"/>
              <a:t>предпроектной</a:t>
            </a:r>
            <a:r>
              <a:rPr lang="ru-RU" sz="1200" b="1" dirty="0" smtClean="0"/>
              <a:t> стадии</a:t>
            </a:r>
            <a:endParaRPr lang="ru-RU" sz="12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 smtClean="0"/>
              <a:t>Сопоставительный анализ капитальных вложений в сооружение ГРС</a:t>
            </a:r>
            <a:endParaRPr lang="ru-RU" sz="22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98481"/>
              </p:ext>
            </p:extLst>
          </p:nvPr>
        </p:nvGraphicFramePr>
        <p:xfrm>
          <a:off x="180996" y="822279"/>
          <a:ext cx="4288758" cy="9849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84265"/>
                <a:gridCol w="928249"/>
                <a:gridCol w="987498"/>
                <a:gridCol w="888746"/>
              </a:tblGrid>
              <a:tr h="2186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Стоимость ГРС (в объеме глав 1-7),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по УПСС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По проекту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По расчету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5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Проект ГРС Калуга (265)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353 689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227 683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200 766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62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Проект ГРС Невинномысск                      (250)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303 380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195 844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183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Проект ГРС </a:t>
                      </a:r>
                      <a:r>
                        <a:rPr lang="ru-RU" sz="800" b="1" u="none" strike="noStrike" dirty="0" err="1">
                          <a:effectLst/>
                        </a:rPr>
                        <a:t>Лаголово</a:t>
                      </a:r>
                      <a:r>
                        <a:rPr lang="ru-RU" sz="800" b="1" u="none" strike="noStrike" dirty="0">
                          <a:effectLst/>
                        </a:rPr>
                        <a:t> (268,5)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329 690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258 096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5" y="1860967"/>
            <a:ext cx="4271749" cy="2833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16" y="2110463"/>
            <a:ext cx="3476892" cy="2575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47857"/>
              </p:ext>
            </p:extLst>
          </p:nvPr>
        </p:nvGraphicFramePr>
        <p:xfrm>
          <a:off x="4533635" y="813489"/>
          <a:ext cx="4578395" cy="121934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32423"/>
                <a:gridCol w="537054"/>
                <a:gridCol w="942223"/>
                <a:gridCol w="784364"/>
                <a:gridCol w="882331"/>
              </a:tblGrid>
              <a:tr h="1564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</a:rPr>
                        <a:t>Стоимость </a:t>
                      </a:r>
                      <a:r>
                        <a:rPr lang="ru-RU" sz="1000" b="1" u="none" strike="noStrike" dirty="0">
                          <a:effectLst/>
                        </a:rPr>
                        <a:t>ГРС (в объеме глав 1-7),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по УПП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по УПСС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По проекту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По расчету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21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Проект ГРС Конышевка (27)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4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66 634</a:t>
                      </a:r>
                      <a:endParaRPr lang="ru-RU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102 </a:t>
                      </a:r>
                      <a:r>
                        <a:rPr lang="ru-RU" sz="1100" b="1" u="none" strike="noStrike" dirty="0" smtClean="0">
                          <a:effectLst/>
                        </a:rPr>
                        <a:t>873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82 277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75 884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21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Проект ГРС Никитино (32)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241 562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81 536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21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Проект ГРС Барамзы (33)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138 228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82 549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21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Проект ГРС Сафоново (32)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53 224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81 580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7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00" y="4757739"/>
            <a:ext cx="8228912" cy="385761"/>
          </a:xfrm>
        </p:spPr>
        <p:txBody>
          <a:bodyPr anchor="ctr"/>
          <a:lstStyle/>
          <a:p>
            <a:r>
              <a:rPr lang="ru-RU" sz="1200" b="1" dirty="0" smtClean="0"/>
              <a:t>Проблемы оценки капитальных вложений в строительство газораспределительных станций на </a:t>
            </a:r>
            <a:r>
              <a:rPr lang="ru-RU" sz="1200" b="1" dirty="0" err="1" smtClean="0"/>
              <a:t>предпроектной</a:t>
            </a:r>
            <a:r>
              <a:rPr lang="ru-RU" sz="1200" b="1" dirty="0" smtClean="0"/>
              <a:t> стадии</a:t>
            </a:r>
            <a:endParaRPr lang="ru-RU" sz="12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 smtClean="0"/>
              <a:t>Основные выводы</a:t>
            </a:r>
            <a:endParaRPr lang="ru-RU" sz="2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79779" y="900754"/>
            <a:ext cx="8707272" cy="3805717"/>
            <a:chOff x="477671" y="996742"/>
            <a:chExt cx="8400197" cy="3484702"/>
          </a:xfrm>
        </p:grpSpPr>
        <p:sp>
          <p:nvSpPr>
            <p:cNvPr id="7" name="Полилиния 6"/>
            <p:cNvSpPr/>
            <p:nvPr/>
          </p:nvSpPr>
          <p:spPr>
            <a:xfrm>
              <a:off x="477671" y="996742"/>
              <a:ext cx="8400197" cy="899752"/>
            </a:xfrm>
            <a:custGeom>
              <a:avLst/>
              <a:gdLst>
                <a:gd name="connsiteX0" fmla="*/ 0 w 8400197"/>
                <a:gd name="connsiteY0" fmla="*/ 187886 h 1127295"/>
                <a:gd name="connsiteX1" fmla="*/ 187886 w 8400197"/>
                <a:gd name="connsiteY1" fmla="*/ 0 h 1127295"/>
                <a:gd name="connsiteX2" fmla="*/ 8212311 w 8400197"/>
                <a:gd name="connsiteY2" fmla="*/ 0 h 1127295"/>
                <a:gd name="connsiteX3" fmla="*/ 8400197 w 8400197"/>
                <a:gd name="connsiteY3" fmla="*/ 187886 h 1127295"/>
                <a:gd name="connsiteX4" fmla="*/ 8400197 w 8400197"/>
                <a:gd name="connsiteY4" fmla="*/ 939409 h 1127295"/>
                <a:gd name="connsiteX5" fmla="*/ 8212311 w 8400197"/>
                <a:gd name="connsiteY5" fmla="*/ 1127295 h 1127295"/>
                <a:gd name="connsiteX6" fmla="*/ 187886 w 8400197"/>
                <a:gd name="connsiteY6" fmla="*/ 1127295 h 1127295"/>
                <a:gd name="connsiteX7" fmla="*/ 0 w 8400197"/>
                <a:gd name="connsiteY7" fmla="*/ 939409 h 1127295"/>
                <a:gd name="connsiteX8" fmla="*/ 0 w 8400197"/>
                <a:gd name="connsiteY8" fmla="*/ 187886 h 112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0197" h="1127295">
                  <a:moveTo>
                    <a:pt x="0" y="187886"/>
                  </a:moveTo>
                  <a:cubicBezTo>
                    <a:pt x="0" y="84119"/>
                    <a:pt x="84119" y="0"/>
                    <a:pt x="187886" y="0"/>
                  </a:cubicBezTo>
                  <a:lnTo>
                    <a:pt x="8212311" y="0"/>
                  </a:lnTo>
                  <a:cubicBezTo>
                    <a:pt x="8316078" y="0"/>
                    <a:pt x="8400197" y="84119"/>
                    <a:pt x="8400197" y="187886"/>
                  </a:cubicBezTo>
                  <a:lnTo>
                    <a:pt x="8400197" y="939409"/>
                  </a:lnTo>
                  <a:cubicBezTo>
                    <a:pt x="8400197" y="1043176"/>
                    <a:pt x="8316078" y="1127295"/>
                    <a:pt x="8212311" y="1127295"/>
                  </a:cubicBezTo>
                  <a:lnTo>
                    <a:pt x="187886" y="1127295"/>
                  </a:lnTo>
                  <a:cubicBezTo>
                    <a:pt x="84119" y="1127295"/>
                    <a:pt x="0" y="1043176"/>
                    <a:pt x="0" y="939409"/>
                  </a:cubicBezTo>
                  <a:lnTo>
                    <a:pt x="0" y="1878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990" tIns="115990" rIns="115990" bIns="11599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На основе главы 2 ССР проектов на сооружение ГРС выведена зависимость </a:t>
              </a:r>
              <a:r>
                <a:rPr lang="ru-RU" b="1" kern="1200" dirty="0" smtClean="0"/>
                <a:t>определения объема </a:t>
              </a:r>
              <a:r>
                <a:rPr lang="ru-RU" b="1" kern="1200" dirty="0" smtClean="0"/>
                <a:t>капитальных вложений на </a:t>
              </a:r>
              <a:r>
                <a:rPr lang="ru-RU" b="1" kern="1200" dirty="0" err="1" smtClean="0"/>
                <a:t>предпроектной</a:t>
              </a:r>
              <a:r>
                <a:rPr lang="ru-RU" b="1" kern="1200" dirty="0" smtClean="0"/>
                <a:t> </a:t>
              </a:r>
              <a:r>
                <a:rPr lang="ru-RU" b="1" kern="1200" dirty="0" smtClean="0"/>
                <a:t>стадии </a:t>
              </a:r>
              <a:endParaRPr lang="ru-RU" b="1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77671" y="1952726"/>
              <a:ext cx="8400197" cy="901054"/>
            </a:xfrm>
            <a:custGeom>
              <a:avLst/>
              <a:gdLst>
                <a:gd name="connsiteX0" fmla="*/ 0 w 8400197"/>
                <a:gd name="connsiteY0" fmla="*/ 187886 h 1127295"/>
                <a:gd name="connsiteX1" fmla="*/ 187886 w 8400197"/>
                <a:gd name="connsiteY1" fmla="*/ 0 h 1127295"/>
                <a:gd name="connsiteX2" fmla="*/ 8212311 w 8400197"/>
                <a:gd name="connsiteY2" fmla="*/ 0 h 1127295"/>
                <a:gd name="connsiteX3" fmla="*/ 8400197 w 8400197"/>
                <a:gd name="connsiteY3" fmla="*/ 187886 h 1127295"/>
                <a:gd name="connsiteX4" fmla="*/ 8400197 w 8400197"/>
                <a:gd name="connsiteY4" fmla="*/ 939409 h 1127295"/>
                <a:gd name="connsiteX5" fmla="*/ 8212311 w 8400197"/>
                <a:gd name="connsiteY5" fmla="*/ 1127295 h 1127295"/>
                <a:gd name="connsiteX6" fmla="*/ 187886 w 8400197"/>
                <a:gd name="connsiteY6" fmla="*/ 1127295 h 1127295"/>
                <a:gd name="connsiteX7" fmla="*/ 0 w 8400197"/>
                <a:gd name="connsiteY7" fmla="*/ 939409 h 1127295"/>
                <a:gd name="connsiteX8" fmla="*/ 0 w 8400197"/>
                <a:gd name="connsiteY8" fmla="*/ 187886 h 112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0197" h="1127295">
                  <a:moveTo>
                    <a:pt x="0" y="187886"/>
                  </a:moveTo>
                  <a:cubicBezTo>
                    <a:pt x="0" y="84119"/>
                    <a:pt x="84119" y="0"/>
                    <a:pt x="187886" y="0"/>
                  </a:cubicBezTo>
                  <a:lnTo>
                    <a:pt x="8212311" y="0"/>
                  </a:lnTo>
                  <a:cubicBezTo>
                    <a:pt x="8316078" y="0"/>
                    <a:pt x="8400197" y="84119"/>
                    <a:pt x="8400197" y="187886"/>
                  </a:cubicBezTo>
                  <a:lnTo>
                    <a:pt x="8400197" y="939409"/>
                  </a:lnTo>
                  <a:cubicBezTo>
                    <a:pt x="8400197" y="1043176"/>
                    <a:pt x="8316078" y="1127295"/>
                    <a:pt x="8212311" y="1127295"/>
                  </a:cubicBezTo>
                  <a:lnTo>
                    <a:pt x="187886" y="1127295"/>
                  </a:lnTo>
                  <a:cubicBezTo>
                    <a:pt x="84119" y="1127295"/>
                    <a:pt x="0" y="1043176"/>
                    <a:pt x="0" y="939409"/>
                  </a:cubicBezTo>
                  <a:lnTo>
                    <a:pt x="0" y="1878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990" tIns="115990" rIns="115990" bIns="11599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1"/>
                  </a:solidFill>
                </a:rPr>
                <a:t>Ис</a:t>
              </a:r>
              <a:r>
                <a:rPr lang="ru-RU" b="1" kern="1200" dirty="0" smtClean="0"/>
                <a:t>ходные данные для </a:t>
              </a:r>
              <a:r>
                <a:rPr lang="ru-RU" b="1" kern="1200" dirty="0" smtClean="0"/>
                <a:t>расчета капитальных  </a:t>
              </a:r>
              <a:r>
                <a:rPr lang="ru-RU" b="1" dirty="0" smtClean="0"/>
                <a:t>вложений, которые </a:t>
              </a:r>
              <a:r>
                <a:rPr lang="ru-RU" b="1" dirty="0"/>
                <a:t>известны </a:t>
              </a:r>
              <a:r>
                <a:rPr lang="ru-RU" b="1" kern="1200" dirty="0" smtClean="0"/>
                <a:t>на </a:t>
              </a:r>
              <a:r>
                <a:rPr lang="ru-RU" b="1" kern="1200" dirty="0" err="1" smtClean="0"/>
                <a:t>предпроектной</a:t>
              </a:r>
              <a:r>
                <a:rPr lang="ru-RU" b="1" kern="1200" dirty="0" smtClean="0"/>
                <a:t> </a:t>
              </a:r>
              <a:r>
                <a:rPr lang="ru-RU" b="1" kern="1200" dirty="0" smtClean="0"/>
                <a:t>стадии, - это производительность </a:t>
              </a:r>
              <a:r>
                <a:rPr lang="ru-RU" b="1" kern="1200" dirty="0" smtClean="0"/>
                <a:t>ГРС, тыс.м3/час</a:t>
              </a:r>
              <a:endParaRPr lang="ru-RU" b="1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7671" y="2922513"/>
              <a:ext cx="8400197" cy="1558931"/>
            </a:xfrm>
            <a:custGeom>
              <a:avLst/>
              <a:gdLst>
                <a:gd name="connsiteX0" fmla="*/ 0 w 8400197"/>
                <a:gd name="connsiteY0" fmla="*/ 187886 h 1127295"/>
                <a:gd name="connsiteX1" fmla="*/ 187886 w 8400197"/>
                <a:gd name="connsiteY1" fmla="*/ 0 h 1127295"/>
                <a:gd name="connsiteX2" fmla="*/ 8212311 w 8400197"/>
                <a:gd name="connsiteY2" fmla="*/ 0 h 1127295"/>
                <a:gd name="connsiteX3" fmla="*/ 8400197 w 8400197"/>
                <a:gd name="connsiteY3" fmla="*/ 187886 h 1127295"/>
                <a:gd name="connsiteX4" fmla="*/ 8400197 w 8400197"/>
                <a:gd name="connsiteY4" fmla="*/ 939409 h 1127295"/>
                <a:gd name="connsiteX5" fmla="*/ 8212311 w 8400197"/>
                <a:gd name="connsiteY5" fmla="*/ 1127295 h 1127295"/>
                <a:gd name="connsiteX6" fmla="*/ 187886 w 8400197"/>
                <a:gd name="connsiteY6" fmla="*/ 1127295 h 1127295"/>
                <a:gd name="connsiteX7" fmla="*/ 0 w 8400197"/>
                <a:gd name="connsiteY7" fmla="*/ 939409 h 1127295"/>
                <a:gd name="connsiteX8" fmla="*/ 0 w 8400197"/>
                <a:gd name="connsiteY8" fmla="*/ 187886 h 112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0197" h="1127295">
                  <a:moveTo>
                    <a:pt x="0" y="187886"/>
                  </a:moveTo>
                  <a:cubicBezTo>
                    <a:pt x="0" y="84119"/>
                    <a:pt x="84119" y="0"/>
                    <a:pt x="187886" y="0"/>
                  </a:cubicBezTo>
                  <a:lnTo>
                    <a:pt x="8212311" y="0"/>
                  </a:lnTo>
                  <a:cubicBezTo>
                    <a:pt x="8316078" y="0"/>
                    <a:pt x="8400197" y="84119"/>
                    <a:pt x="8400197" y="187886"/>
                  </a:cubicBezTo>
                  <a:lnTo>
                    <a:pt x="8400197" y="939409"/>
                  </a:lnTo>
                  <a:cubicBezTo>
                    <a:pt x="8400197" y="1043176"/>
                    <a:pt x="8316078" y="1127295"/>
                    <a:pt x="8212311" y="1127295"/>
                  </a:cubicBezTo>
                  <a:lnTo>
                    <a:pt x="187886" y="1127295"/>
                  </a:lnTo>
                  <a:cubicBezTo>
                    <a:pt x="84119" y="1127295"/>
                    <a:pt x="0" y="1043176"/>
                    <a:pt x="0" y="939409"/>
                  </a:cubicBezTo>
                  <a:lnTo>
                    <a:pt x="0" y="1878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990" tIns="115990" rIns="115990" bIns="11599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При сопоставлении капитальных вложений, полученных с использованием различных удельных показателей, капитальные вложения, рассчитанные с помощью зависимости, составляют </a:t>
              </a:r>
              <a:r>
                <a:rPr lang="ru-RU" b="1" kern="1200" dirty="0" smtClean="0"/>
                <a:t>минимальную величину, необходимую для сооружения ГРС, в условиях, когда другая исходная информация отсутствует</a:t>
              </a:r>
            </a:p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На </a:t>
              </a:r>
              <a:r>
                <a:rPr lang="ru-RU" b="1" kern="1200" dirty="0" smtClean="0"/>
                <a:t>последующих стадиях реализации проекта объем капитальных вложений будет </a:t>
              </a:r>
              <a:r>
                <a:rPr lang="ru-RU" b="1" kern="1200" dirty="0" smtClean="0">
                  <a:solidFill>
                    <a:schemeClr val="bg1"/>
                  </a:solidFill>
                </a:rPr>
                <a:t>уточняться</a:t>
              </a:r>
              <a:r>
                <a:rPr lang="ru-RU" b="1" kern="1200" dirty="0" smtClean="0">
                  <a:solidFill>
                    <a:srgbClr val="FF0000"/>
                  </a:solidFill>
                </a:rPr>
                <a:t> </a:t>
              </a:r>
              <a:r>
                <a:rPr lang="ru-RU" b="1" kern="1200" dirty="0" smtClean="0"/>
                <a:t>при появлении новых </a:t>
              </a:r>
              <a:r>
                <a:rPr lang="ru-RU" b="1" kern="1200" dirty="0" smtClean="0"/>
                <a:t>исходных данных</a:t>
              </a:r>
              <a:endParaRPr lang="ru-RU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74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0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84"/>
          <a:stretch/>
        </p:blipFill>
        <p:spPr bwMode="auto">
          <a:xfrm>
            <a:off x="0" y="821533"/>
            <a:ext cx="9144000" cy="39362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cs typeface="Arial" charset="0"/>
              </a:rPr>
              <a:t>Основная проблема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00" y="4757739"/>
            <a:ext cx="8228912" cy="385761"/>
          </a:xfrm>
        </p:spPr>
        <p:txBody>
          <a:bodyPr anchor="ctr"/>
          <a:lstStyle/>
          <a:p>
            <a:r>
              <a:rPr lang="ru-RU" sz="1200" b="1" dirty="0" smtClean="0"/>
              <a:t>Проблемы оценки капитальных вложений в строительство газораспределительных станций на </a:t>
            </a:r>
            <a:r>
              <a:rPr lang="ru-RU" sz="1200" b="1" dirty="0" err="1" smtClean="0"/>
              <a:t>предпроектной</a:t>
            </a:r>
            <a:r>
              <a:rPr lang="ru-RU" sz="1200" b="1" dirty="0" smtClean="0"/>
              <a:t> стадии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789" y="741808"/>
            <a:ext cx="8814290" cy="3895072"/>
          </a:xfrm>
          <a:prstGeom prst="rect">
            <a:avLst/>
          </a:prstGeom>
        </p:spPr>
        <p:txBody>
          <a:bodyPr wrap="square" lIns="77881" tIns="38941" rIns="77881" bIns="38941">
            <a:spAutoFit/>
          </a:bodyPr>
          <a:lstStyle/>
          <a:p>
            <a:pPr lvl="0" algn="just"/>
            <a:r>
              <a:rPr lang="en-US" b="1" dirty="0" smtClean="0"/>
              <a:t>	</a:t>
            </a:r>
            <a:r>
              <a:rPr lang="ru-RU" b="1" dirty="0" smtClean="0">
                <a:latin typeface="+mn-lt"/>
              </a:rPr>
              <a:t>В </a:t>
            </a:r>
            <a:r>
              <a:rPr lang="ru-RU" b="1" dirty="0">
                <a:latin typeface="+mn-lt"/>
              </a:rPr>
              <a:t>последнее время все острее встает проблема повышения точности оценки </a:t>
            </a:r>
            <a:r>
              <a:rPr lang="ru-RU" b="1" dirty="0" smtClean="0">
                <a:latin typeface="+mn-lt"/>
              </a:rPr>
              <a:t>уровня капитальных </a:t>
            </a:r>
            <a:r>
              <a:rPr lang="ru-RU" b="1" dirty="0">
                <a:latin typeface="+mn-lt"/>
              </a:rPr>
              <a:t>вложений в строительство </a:t>
            </a:r>
            <a:r>
              <a:rPr lang="ru-RU" b="1" dirty="0" smtClean="0">
                <a:latin typeface="+mn-lt"/>
              </a:rPr>
              <a:t>газораспределительных станций (ГРС)* в рамках Инвестиционных программ  </a:t>
            </a:r>
            <a:r>
              <a:rPr lang="ru-RU" b="1" dirty="0">
                <a:latin typeface="+mn-lt"/>
              </a:rPr>
              <a:t>ПАО «Газпром</a:t>
            </a:r>
            <a:r>
              <a:rPr lang="ru-RU" b="1" dirty="0" smtClean="0">
                <a:latin typeface="+mn-lt"/>
              </a:rPr>
              <a:t>».</a:t>
            </a:r>
            <a:r>
              <a:rPr lang="ru-RU" b="1" dirty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Для снижения погрешности в оценке объемов </a:t>
            </a:r>
            <a:r>
              <a:rPr lang="ru-RU" b="1" dirty="0" smtClean="0">
                <a:solidFill>
                  <a:prstClr val="black"/>
                </a:solidFill>
                <a:latin typeface="+mn-lt"/>
              </a:rPr>
              <a:t>капитальных вложений в строительство ГРС на </a:t>
            </a:r>
            <a:r>
              <a:rPr lang="ru-RU" b="1" dirty="0" err="1" smtClean="0">
                <a:solidFill>
                  <a:prstClr val="black"/>
                </a:solidFill>
                <a:latin typeface="+mn-lt"/>
              </a:rPr>
              <a:t>предпроектной</a:t>
            </a:r>
            <a:r>
              <a:rPr lang="ru-RU" b="1" dirty="0" smtClean="0">
                <a:solidFill>
                  <a:prstClr val="black"/>
                </a:solidFill>
                <a:latin typeface="+mn-lt"/>
              </a:rPr>
              <a:t> стадии и в ходе реализации проекта необходимы уточнения укрупненных удельных показателей, используемых для предварительной оценки потребности в капитальных вложениях.</a:t>
            </a:r>
            <a:r>
              <a:rPr lang="ru-RU" sz="2000" b="1" dirty="0" smtClean="0">
                <a:solidFill>
                  <a:prstClr val="black"/>
                </a:solidFill>
                <a:latin typeface="+mn-lt"/>
              </a:rPr>
              <a:t>  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</a:rPr>
              <a:t>	</a:t>
            </a:r>
            <a:endParaRPr lang="ru-RU" b="1" dirty="0">
              <a:solidFill>
                <a:prstClr val="black"/>
              </a:solidFill>
            </a:endParaRPr>
          </a:p>
          <a:p>
            <a:pPr lvl="0" algn="just"/>
            <a:endParaRPr lang="ru-RU" b="1" dirty="0" smtClean="0">
              <a:solidFill>
                <a:prstClr val="black"/>
              </a:solidFill>
            </a:endParaRPr>
          </a:p>
          <a:p>
            <a:pPr lvl="0" algn="just"/>
            <a:endParaRPr lang="en-US" b="1" dirty="0" smtClean="0">
              <a:solidFill>
                <a:prstClr val="black"/>
              </a:solidFill>
            </a:endParaRPr>
          </a:p>
          <a:p>
            <a:pPr lvl="0" algn="just"/>
            <a:endParaRPr lang="en-US" b="1" dirty="0">
              <a:solidFill>
                <a:prstClr val="black"/>
              </a:solidFill>
            </a:endParaRPr>
          </a:p>
          <a:p>
            <a:pPr lvl="0" algn="just"/>
            <a:r>
              <a:rPr lang="ru-RU" sz="1600" b="1" dirty="0" smtClean="0">
                <a:solidFill>
                  <a:srgbClr val="FFFF00"/>
                </a:solidFill>
                <a:latin typeface="+mn-lt"/>
              </a:rPr>
              <a:t>*</a:t>
            </a:r>
            <a:r>
              <a:rPr lang="ru-RU" sz="1600" b="1" dirty="0" smtClean="0">
                <a:solidFill>
                  <a:srgbClr val="FFFF00"/>
                </a:solidFill>
                <a:latin typeface="+mn-lt"/>
              </a:rPr>
              <a:t>Газораспределительная </a:t>
            </a:r>
            <a:r>
              <a:rPr lang="ru-RU" sz="1600" b="1" dirty="0">
                <a:solidFill>
                  <a:srgbClr val="FFFF00"/>
                </a:solidFill>
                <a:latin typeface="+mn-lt"/>
              </a:rPr>
              <a:t>станция </a:t>
            </a:r>
            <a:r>
              <a:rPr lang="ru-RU" sz="1600" dirty="0">
                <a:solidFill>
                  <a:srgbClr val="FFFF00"/>
                </a:solidFill>
                <a:latin typeface="+mn-lt"/>
              </a:rPr>
              <a:t>предназначена для снижения высокого давления природного газа до заданного низкого давления и поддержания его с заданной точностью, а также для измерения расхода газа и его </a:t>
            </a:r>
            <a:r>
              <a:rPr lang="ru-RU" sz="1600" dirty="0" err="1">
                <a:solidFill>
                  <a:srgbClr val="FFFF00"/>
                </a:solidFill>
                <a:latin typeface="+mn-lt"/>
              </a:rPr>
              <a:t>одоризации</a:t>
            </a:r>
            <a:r>
              <a:rPr lang="ru-RU" sz="1600" dirty="0">
                <a:solidFill>
                  <a:srgbClr val="FFFF00"/>
                </a:solidFill>
                <a:latin typeface="+mn-lt"/>
              </a:rPr>
              <a:t> перед подачей потребителю</a:t>
            </a: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.</a:t>
            </a:r>
            <a:endParaRPr lang="ru-RU" sz="16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86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00" y="4757739"/>
            <a:ext cx="8228912" cy="385761"/>
          </a:xfrm>
        </p:spPr>
        <p:txBody>
          <a:bodyPr anchor="ctr"/>
          <a:lstStyle/>
          <a:p>
            <a:r>
              <a:rPr lang="ru-RU" sz="1200" b="1" dirty="0" smtClean="0"/>
              <a:t>Проблемы оценки капитальных вложений в строительство газораспределительных станций на </a:t>
            </a:r>
            <a:r>
              <a:rPr lang="ru-RU" sz="1200" b="1" dirty="0" err="1" smtClean="0"/>
              <a:t>предпроектной</a:t>
            </a:r>
            <a:r>
              <a:rPr lang="ru-RU" sz="1200" b="1" dirty="0" smtClean="0"/>
              <a:t> стадии</a:t>
            </a:r>
            <a:endParaRPr lang="ru-RU" sz="1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 smtClean="0"/>
              <a:t>Исходная информация для расчета капитальных вложений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147497" y="1538043"/>
            <a:ext cx="3440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</a:t>
            </a:r>
            <a:r>
              <a:rPr lang="ru-RU" sz="2000" b="1" dirty="0" smtClean="0"/>
              <a:t>сходная информация, которая известна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предпроектной</a:t>
            </a:r>
            <a:r>
              <a:rPr lang="ru-RU" sz="2000" b="1" dirty="0" smtClean="0"/>
              <a:t> стадии - 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Производительность ГРС, тыс. м3/час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2309" y="831513"/>
            <a:ext cx="4699888" cy="3808106"/>
            <a:chOff x="2186263" y="824877"/>
            <a:chExt cx="908532" cy="3808106"/>
          </a:xfrm>
        </p:grpSpPr>
        <p:sp>
          <p:nvSpPr>
            <p:cNvPr id="9" name="Полилиния 8"/>
            <p:cNvSpPr/>
            <p:nvPr/>
          </p:nvSpPr>
          <p:spPr>
            <a:xfrm>
              <a:off x="2186263" y="824877"/>
              <a:ext cx="908532" cy="985898"/>
            </a:xfrm>
            <a:custGeom>
              <a:avLst/>
              <a:gdLst>
                <a:gd name="connsiteX0" fmla="*/ 0 w 833130"/>
                <a:gd name="connsiteY0" fmla="*/ 41657 h 416565"/>
                <a:gd name="connsiteX1" fmla="*/ 41657 w 833130"/>
                <a:gd name="connsiteY1" fmla="*/ 0 h 416565"/>
                <a:gd name="connsiteX2" fmla="*/ 791474 w 833130"/>
                <a:gd name="connsiteY2" fmla="*/ 0 h 416565"/>
                <a:gd name="connsiteX3" fmla="*/ 833131 w 833130"/>
                <a:gd name="connsiteY3" fmla="*/ 41657 h 416565"/>
                <a:gd name="connsiteX4" fmla="*/ 833130 w 833130"/>
                <a:gd name="connsiteY4" fmla="*/ 374909 h 416565"/>
                <a:gd name="connsiteX5" fmla="*/ 791473 w 833130"/>
                <a:gd name="connsiteY5" fmla="*/ 416566 h 416565"/>
                <a:gd name="connsiteX6" fmla="*/ 41657 w 833130"/>
                <a:gd name="connsiteY6" fmla="*/ 416565 h 416565"/>
                <a:gd name="connsiteX7" fmla="*/ 0 w 833130"/>
                <a:gd name="connsiteY7" fmla="*/ 374908 h 416565"/>
                <a:gd name="connsiteX8" fmla="*/ 0 w 833130"/>
                <a:gd name="connsiteY8" fmla="*/ 41657 h 41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130" h="416565">
                  <a:moveTo>
                    <a:pt x="0" y="41657"/>
                  </a:moveTo>
                  <a:cubicBezTo>
                    <a:pt x="0" y="18650"/>
                    <a:pt x="18650" y="0"/>
                    <a:pt x="41657" y="0"/>
                  </a:cubicBezTo>
                  <a:lnTo>
                    <a:pt x="791474" y="0"/>
                  </a:lnTo>
                  <a:cubicBezTo>
                    <a:pt x="814481" y="0"/>
                    <a:pt x="833131" y="18650"/>
                    <a:pt x="833131" y="41657"/>
                  </a:cubicBezTo>
                  <a:cubicBezTo>
                    <a:pt x="833131" y="152741"/>
                    <a:pt x="833130" y="263825"/>
                    <a:pt x="833130" y="374909"/>
                  </a:cubicBezTo>
                  <a:cubicBezTo>
                    <a:pt x="833130" y="397916"/>
                    <a:pt x="814480" y="416566"/>
                    <a:pt x="791473" y="416566"/>
                  </a:cubicBezTo>
                  <a:lnTo>
                    <a:pt x="41657" y="416565"/>
                  </a:lnTo>
                  <a:cubicBezTo>
                    <a:pt x="18650" y="416565"/>
                    <a:pt x="0" y="397915"/>
                    <a:pt x="0" y="374908"/>
                  </a:cubicBezTo>
                  <a:lnTo>
                    <a:pt x="0" y="416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26" tIns="18551" rIns="21726" bIns="1855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На </a:t>
              </a:r>
              <a:r>
                <a:rPr lang="ru-RU" b="1" kern="1200" dirty="0" err="1" smtClean="0"/>
                <a:t>предпроектной</a:t>
              </a:r>
              <a:r>
                <a:rPr lang="ru-RU" b="1" kern="1200" dirty="0" smtClean="0"/>
                <a:t> стадии расчета капитальных вложений в сооружение газораспределительных станций, существует проблема нехватки информации:</a:t>
              </a:r>
              <a:endParaRPr lang="ru-RU" b="1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406319" y="1833120"/>
              <a:ext cx="666504" cy="224906"/>
            </a:xfrm>
            <a:custGeom>
              <a:avLst/>
              <a:gdLst>
                <a:gd name="connsiteX0" fmla="*/ 0 w 666504"/>
                <a:gd name="connsiteY0" fmla="*/ 41657 h 416565"/>
                <a:gd name="connsiteX1" fmla="*/ 41657 w 666504"/>
                <a:gd name="connsiteY1" fmla="*/ 0 h 416565"/>
                <a:gd name="connsiteX2" fmla="*/ 624848 w 666504"/>
                <a:gd name="connsiteY2" fmla="*/ 0 h 416565"/>
                <a:gd name="connsiteX3" fmla="*/ 666505 w 666504"/>
                <a:gd name="connsiteY3" fmla="*/ 41657 h 416565"/>
                <a:gd name="connsiteX4" fmla="*/ 666504 w 666504"/>
                <a:gd name="connsiteY4" fmla="*/ 374909 h 416565"/>
                <a:gd name="connsiteX5" fmla="*/ 624847 w 666504"/>
                <a:gd name="connsiteY5" fmla="*/ 416566 h 416565"/>
                <a:gd name="connsiteX6" fmla="*/ 41657 w 666504"/>
                <a:gd name="connsiteY6" fmla="*/ 416565 h 416565"/>
                <a:gd name="connsiteX7" fmla="*/ 0 w 666504"/>
                <a:gd name="connsiteY7" fmla="*/ 374908 h 416565"/>
                <a:gd name="connsiteX8" fmla="*/ 0 w 666504"/>
                <a:gd name="connsiteY8" fmla="*/ 41657 h 41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04" h="416565">
                  <a:moveTo>
                    <a:pt x="0" y="41657"/>
                  </a:moveTo>
                  <a:cubicBezTo>
                    <a:pt x="0" y="18650"/>
                    <a:pt x="18650" y="0"/>
                    <a:pt x="41657" y="0"/>
                  </a:cubicBezTo>
                  <a:lnTo>
                    <a:pt x="624848" y="0"/>
                  </a:lnTo>
                  <a:cubicBezTo>
                    <a:pt x="647855" y="0"/>
                    <a:pt x="666505" y="18650"/>
                    <a:pt x="666505" y="41657"/>
                  </a:cubicBezTo>
                  <a:cubicBezTo>
                    <a:pt x="666505" y="152741"/>
                    <a:pt x="666504" y="263825"/>
                    <a:pt x="666504" y="374909"/>
                  </a:cubicBezTo>
                  <a:cubicBezTo>
                    <a:pt x="666504" y="397916"/>
                    <a:pt x="647854" y="416566"/>
                    <a:pt x="624847" y="416566"/>
                  </a:cubicBezTo>
                  <a:lnTo>
                    <a:pt x="41657" y="416565"/>
                  </a:lnTo>
                  <a:cubicBezTo>
                    <a:pt x="18650" y="416565"/>
                    <a:pt x="0" y="397915"/>
                    <a:pt x="0" y="374908"/>
                  </a:cubicBezTo>
                  <a:lnTo>
                    <a:pt x="0" y="416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26" tIns="18551" rIns="21726" bIns="1855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Тип ГРС</a:t>
              </a:r>
              <a:endParaRPr lang="ru-RU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406319" y="2133457"/>
              <a:ext cx="666504" cy="482985"/>
            </a:xfrm>
            <a:custGeom>
              <a:avLst/>
              <a:gdLst>
                <a:gd name="connsiteX0" fmla="*/ 0 w 666504"/>
                <a:gd name="connsiteY0" fmla="*/ 41657 h 416565"/>
                <a:gd name="connsiteX1" fmla="*/ 41657 w 666504"/>
                <a:gd name="connsiteY1" fmla="*/ 0 h 416565"/>
                <a:gd name="connsiteX2" fmla="*/ 624848 w 666504"/>
                <a:gd name="connsiteY2" fmla="*/ 0 h 416565"/>
                <a:gd name="connsiteX3" fmla="*/ 666505 w 666504"/>
                <a:gd name="connsiteY3" fmla="*/ 41657 h 416565"/>
                <a:gd name="connsiteX4" fmla="*/ 666504 w 666504"/>
                <a:gd name="connsiteY4" fmla="*/ 374909 h 416565"/>
                <a:gd name="connsiteX5" fmla="*/ 624847 w 666504"/>
                <a:gd name="connsiteY5" fmla="*/ 416566 h 416565"/>
                <a:gd name="connsiteX6" fmla="*/ 41657 w 666504"/>
                <a:gd name="connsiteY6" fmla="*/ 416565 h 416565"/>
                <a:gd name="connsiteX7" fmla="*/ 0 w 666504"/>
                <a:gd name="connsiteY7" fmla="*/ 374908 h 416565"/>
                <a:gd name="connsiteX8" fmla="*/ 0 w 666504"/>
                <a:gd name="connsiteY8" fmla="*/ 41657 h 41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04" h="416565">
                  <a:moveTo>
                    <a:pt x="0" y="41657"/>
                  </a:moveTo>
                  <a:cubicBezTo>
                    <a:pt x="0" y="18650"/>
                    <a:pt x="18650" y="0"/>
                    <a:pt x="41657" y="0"/>
                  </a:cubicBezTo>
                  <a:lnTo>
                    <a:pt x="624848" y="0"/>
                  </a:lnTo>
                  <a:cubicBezTo>
                    <a:pt x="647855" y="0"/>
                    <a:pt x="666505" y="18650"/>
                    <a:pt x="666505" y="41657"/>
                  </a:cubicBezTo>
                  <a:cubicBezTo>
                    <a:pt x="666505" y="152741"/>
                    <a:pt x="666504" y="263825"/>
                    <a:pt x="666504" y="374909"/>
                  </a:cubicBezTo>
                  <a:cubicBezTo>
                    <a:pt x="666504" y="397916"/>
                    <a:pt x="647854" y="416566"/>
                    <a:pt x="624847" y="416566"/>
                  </a:cubicBezTo>
                  <a:lnTo>
                    <a:pt x="41657" y="416565"/>
                  </a:lnTo>
                  <a:cubicBezTo>
                    <a:pt x="18650" y="416565"/>
                    <a:pt x="0" y="397915"/>
                    <a:pt x="0" y="374908"/>
                  </a:cubicBezTo>
                  <a:lnTo>
                    <a:pt x="0" y="416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26" tIns="18551" rIns="21726" bIns="1855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Электроснабжение (БКЭС), тип и количество</a:t>
              </a:r>
              <a:endParaRPr lang="ru-RU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406319" y="2685569"/>
              <a:ext cx="666504" cy="256422"/>
            </a:xfrm>
            <a:custGeom>
              <a:avLst/>
              <a:gdLst>
                <a:gd name="connsiteX0" fmla="*/ 0 w 666504"/>
                <a:gd name="connsiteY0" fmla="*/ 41657 h 416565"/>
                <a:gd name="connsiteX1" fmla="*/ 41657 w 666504"/>
                <a:gd name="connsiteY1" fmla="*/ 0 h 416565"/>
                <a:gd name="connsiteX2" fmla="*/ 624848 w 666504"/>
                <a:gd name="connsiteY2" fmla="*/ 0 h 416565"/>
                <a:gd name="connsiteX3" fmla="*/ 666505 w 666504"/>
                <a:gd name="connsiteY3" fmla="*/ 41657 h 416565"/>
                <a:gd name="connsiteX4" fmla="*/ 666504 w 666504"/>
                <a:gd name="connsiteY4" fmla="*/ 374909 h 416565"/>
                <a:gd name="connsiteX5" fmla="*/ 624847 w 666504"/>
                <a:gd name="connsiteY5" fmla="*/ 416566 h 416565"/>
                <a:gd name="connsiteX6" fmla="*/ 41657 w 666504"/>
                <a:gd name="connsiteY6" fmla="*/ 416565 h 416565"/>
                <a:gd name="connsiteX7" fmla="*/ 0 w 666504"/>
                <a:gd name="connsiteY7" fmla="*/ 374908 h 416565"/>
                <a:gd name="connsiteX8" fmla="*/ 0 w 666504"/>
                <a:gd name="connsiteY8" fmla="*/ 41657 h 41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04" h="416565">
                  <a:moveTo>
                    <a:pt x="0" y="41657"/>
                  </a:moveTo>
                  <a:cubicBezTo>
                    <a:pt x="0" y="18650"/>
                    <a:pt x="18650" y="0"/>
                    <a:pt x="41657" y="0"/>
                  </a:cubicBezTo>
                  <a:lnTo>
                    <a:pt x="624848" y="0"/>
                  </a:lnTo>
                  <a:cubicBezTo>
                    <a:pt x="647855" y="0"/>
                    <a:pt x="666505" y="18650"/>
                    <a:pt x="666505" y="41657"/>
                  </a:cubicBezTo>
                  <a:cubicBezTo>
                    <a:pt x="666505" y="152741"/>
                    <a:pt x="666504" y="263825"/>
                    <a:pt x="666504" y="374909"/>
                  </a:cubicBezTo>
                  <a:cubicBezTo>
                    <a:pt x="666504" y="397916"/>
                    <a:pt x="647854" y="416566"/>
                    <a:pt x="624847" y="416566"/>
                  </a:cubicBezTo>
                  <a:lnTo>
                    <a:pt x="41657" y="416565"/>
                  </a:lnTo>
                  <a:cubicBezTo>
                    <a:pt x="18650" y="416565"/>
                    <a:pt x="0" y="397915"/>
                    <a:pt x="0" y="374908"/>
                  </a:cubicBezTo>
                  <a:lnTo>
                    <a:pt x="0" y="416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26" tIns="18551" rIns="21726" bIns="1855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Линии электропередач, км</a:t>
              </a:r>
              <a:endParaRPr lang="ru-RU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404805" y="3022533"/>
              <a:ext cx="666504" cy="471072"/>
            </a:xfrm>
            <a:custGeom>
              <a:avLst/>
              <a:gdLst>
                <a:gd name="connsiteX0" fmla="*/ 0 w 666504"/>
                <a:gd name="connsiteY0" fmla="*/ 41657 h 416565"/>
                <a:gd name="connsiteX1" fmla="*/ 41657 w 666504"/>
                <a:gd name="connsiteY1" fmla="*/ 0 h 416565"/>
                <a:gd name="connsiteX2" fmla="*/ 624848 w 666504"/>
                <a:gd name="connsiteY2" fmla="*/ 0 h 416565"/>
                <a:gd name="connsiteX3" fmla="*/ 666505 w 666504"/>
                <a:gd name="connsiteY3" fmla="*/ 41657 h 416565"/>
                <a:gd name="connsiteX4" fmla="*/ 666504 w 666504"/>
                <a:gd name="connsiteY4" fmla="*/ 374909 h 416565"/>
                <a:gd name="connsiteX5" fmla="*/ 624847 w 666504"/>
                <a:gd name="connsiteY5" fmla="*/ 416566 h 416565"/>
                <a:gd name="connsiteX6" fmla="*/ 41657 w 666504"/>
                <a:gd name="connsiteY6" fmla="*/ 416565 h 416565"/>
                <a:gd name="connsiteX7" fmla="*/ 0 w 666504"/>
                <a:gd name="connsiteY7" fmla="*/ 374908 h 416565"/>
                <a:gd name="connsiteX8" fmla="*/ 0 w 666504"/>
                <a:gd name="connsiteY8" fmla="*/ 41657 h 41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04" h="416565">
                  <a:moveTo>
                    <a:pt x="0" y="41657"/>
                  </a:moveTo>
                  <a:cubicBezTo>
                    <a:pt x="0" y="18650"/>
                    <a:pt x="18650" y="0"/>
                    <a:pt x="41657" y="0"/>
                  </a:cubicBezTo>
                  <a:lnTo>
                    <a:pt x="624848" y="0"/>
                  </a:lnTo>
                  <a:cubicBezTo>
                    <a:pt x="647855" y="0"/>
                    <a:pt x="666505" y="18650"/>
                    <a:pt x="666505" y="41657"/>
                  </a:cubicBezTo>
                  <a:cubicBezTo>
                    <a:pt x="666505" y="152741"/>
                    <a:pt x="666504" y="263825"/>
                    <a:pt x="666504" y="374909"/>
                  </a:cubicBezTo>
                  <a:cubicBezTo>
                    <a:pt x="666504" y="397916"/>
                    <a:pt x="647854" y="416566"/>
                    <a:pt x="624847" y="416566"/>
                  </a:cubicBezTo>
                  <a:lnTo>
                    <a:pt x="41657" y="416565"/>
                  </a:lnTo>
                  <a:cubicBezTo>
                    <a:pt x="18650" y="416565"/>
                    <a:pt x="0" y="397915"/>
                    <a:pt x="0" y="374908"/>
                  </a:cubicBezTo>
                  <a:lnTo>
                    <a:pt x="0" y="416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26" tIns="18551" rIns="21726" bIns="1855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Линии технологической связи, км (ВОЛС)</a:t>
              </a:r>
              <a:endParaRPr lang="ru-RU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404805" y="3566557"/>
              <a:ext cx="666504" cy="461919"/>
            </a:xfrm>
            <a:custGeom>
              <a:avLst/>
              <a:gdLst>
                <a:gd name="connsiteX0" fmla="*/ 0 w 666504"/>
                <a:gd name="connsiteY0" fmla="*/ 41657 h 416565"/>
                <a:gd name="connsiteX1" fmla="*/ 41657 w 666504"/>
                <a:gd name="connsiteY1" fmla="*/ 0 h 416565"/>
                <a:gd name="connsiteX2" fmla="*/ 624848 w 666504"/>
                <a:gd name="connsiteY2" fmla="*/ 0 h 416565"/>
                <a:gd name="connsiteX3" fmla="*/ 666505 w 666504"/>
                <a:gd name="connsiteY3" fmla="*/ 41657 h 416565"/>
                <a:gd name="connsiteX4" fmla="*/ 666504 w 666504"/>
                <a:gd name="connsiteY4" fmla="*/ 374909 h 416565"/>
                <a:gd name="connsiteX5" fmla="*/ 624847 w 666504"/>
                <a:gd name="connsiteY5" fmla="*/ 416566 h 416565"/>
                <a:gd name="connsiteX6" fmla="*/ 41657 w 666504"/>
                <a:gd name="connsiteY6" fmla="*/ 416565 h 416565"/>
                <a:gd name="connsiteX7" fmla="*/ 0 w 666504"/>
                <a:gd name="connsiteY7" fmla="*/ 374908 h 416565"/>
                <a:gd name="connsiteX8" fmla="*/ 0 w 666504"/>
                <a:gd name="connsiteY8" fmla="*/ 41657 h 41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04" h="416565">
                  <a:moveTo>
                    <a:pt x="0" y="41657"/>
                  </a:moveTo>
                  <a:cubicBezTo>
                    <a:pt x="0" y="18650"/>
                    <a:pt x="18650" y="0"/>
                    <a:pt x="41657" y="0"/>
                  </a:cubicBezTo>
                  <a:lnTo>
                    <a:pt x="624848" y="0"/>
                  </a:lnTo>
                  <a:cubicBezTo>
                    <a:pt x="647855" y="0"/>
                    <a:pt x="666505" y="18650"/>
                    <a:pt x="666505" y="41657"/>
                  </a:cubicBezTo>
                  <a:cubicBezTo>
                    <a:pt x="666505" y="152741"/>
                    <a:pt x="666504" y="263825"/>
                    <a:pt x="666504" y="374909"/>
                  </a:cubicBezTo>
                  <a:cubicBezTo>
                    <a:pt x="666504" y="397916"/>
                    <a:pt x="647854" y="416566"/>
                    <a:pt x="624847" y="416566"/>
                  </a:cubicBezTo>
                  <a:lnTo>
                    <a:pt x="41657" y="416565"/>
                  </a:lnTo>
                  <a:cubicBezTo>
                    <a:pt x="18650" y="416565"/>
                    <a:pt x="0" y="397915"/>
                    <a:pt x="0" y="374908"/>
                  </a:cubicBezTo>
                  <a:lnTo>
                    <a:pt x="0" y="416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26" tIns="18551" rIns="21726" bIns="1855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ЭХЗ (станции катодной защиты, тип оборудования ЭХЗ)</a:t>
              </a:r>
              <a:endParaRPr lang="ru-RU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406319" y="4113178"/>
              <a:ext cx="666504" cy="208282"/>
            </a:xfrm>
            <a:custGeom>
              <a:avLst/>
              <a:gdLst>
                <a:gd name="connsiteX0" fmla="*/ 0 w 666504"/>
                <a:gd name="connsiteY0" fmla="*/ 41657 h 416565"/>
                <a:gd name="connsiteX1" fmla="*/ 41657 w 666504"/>
                <a:gd name="connsiteY1" fmla="*/ 0 h 416565"/>
                <a:gd name="connsiteX2" fmla="*/ 624848 w 666504"/>
                <a:gd name="connsiteY2" fmla="*/ 0 h 416565"/>
                <a:gd name="connsiteX3" fmla="*/ 666505 w 666504"/>
                <a:gd name="connsiteY3" fmla="*/ 41657 h 416565"/>
                <a:gd name="connsiteX4" fmla="*/ 666504 w 666504"/>
                <a:gd name="connsiteY4" fmla="*/ 374909 h 416565"/>
                <a:gd name="connsiteX5" fmla="*/ 624847 w 666504"/>
                <a:gd name="connsiteY5" fmla="*/ 416566 h 416565"/>
                <a:gd name="connsiteX6" fmla="*/ 41657 w 666504"/>
                <a:gd name="connsiteY6" fmla="*/ 416565 h 416565"/>
                <a:gd name="connsiteX7" fmla="*/ 0 w 666504"/>
                <a:gd name="connsiteY7" fmla="*/ 374908 h 416565"/>
                <a:gd name="connsiteX8" fmla="*/ 0 w 666504"/>
                <a:gd name="connsiteY8" fmla="*/ 41657 h 41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04" h="416565">
                  <a:moveTo>
                    <a:pt x="0" y="41657"/>
                  </a:moveTo>
                  <a:cubicBezTo>
                    <a:pt x="0" y="18650"/>
                    <a:pt x="18650" y="0"/>
                    <a:pt x="41657" y="0"/>
                  </a:cubicBezTo>
                  <a:lnTo>
                    <a:pt x="624848" y="0"/>
                  </a:lnTo>
                  <a:cubicBezTo>
                    <a:pt x="647855" y="0"/>
                    <a:pt x="666505" y="18650"/>
                    <a:pt x="666505" y="41657"/>
                  </a:cubicBezTo>
                  <a:cubicBezTo>
                    <a:pt x="666505" y="152741"/>
                    <a:pt x="666504" y="263825"/>
                    <a:pt x="666504" y="374909"/>
                  </a:cubicBezTo>
                  <a:cubicBezTo>
                    <a:pt x="666504" y="397916"/>
                    <a:pt x="647854" y="416566"/>
                    <a:pt x="624847" y="416566"/>
                  </a:cubicBezTo>
                  <a:lnTo>
                    <a:pt x="41657" y="416565"/>
                  </a:lnTo>
                  <a:cubicBezTo>
                    <a:pt x="18650" y="416565"/>
                    <a:pt x="0" y="397915"/>
                    <a:pt x="0" y="374908"/>
                  </a:cubicBezTo>
                  <a:lnTo>
                    <a:pt x="0" y="416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26" tIns="18551" rIns="21726" bIns="1855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ИТСО</a:t>
              </a:r>
              <a:endParaRPr lang="ru-RU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404805" y="4379926"/>
              <a:ext cx="666504" cy="253057"/>
            </a:xfrm>
            <a:custGeom>
              <a:avLst/>
              <a:gdLst>
                <a:gd name="connsiteX0" fmla="*/ 0 w 666504"/>
                <a:gd name="connsiteY0" fmla="*/ 41657 h 416565"/>
                <a:gd name="connsiteX1" fmla="*/ 41657 w 666504"/>
                <a:gd name="connsiteY1" fmla="*/ 0 h 416565"/>
                <a:gd name="connsiteX2" fmla="*/ 624848 w 666504"/>
                <a:gd name="connsiteY2" fmla="*/ 0 h 416565"/>
                <a:gd name="connsiteX3" fmla="*/ 666505 w 666504"/>
                <a:gd name="connsiteY3" fmla="*/ 41657 h 416565"/>
                <a:gd name="connsiteX4" fmla="*/ 666504 w 666504"/>
                <a:gd name="connsiteY4" fmla="*/ 374909 h 416565"/>
                <a:gd name="connsiteX5" fmla="*/ 624847 w 666504"/>
                <a:gd name="connsiteY5" fmla="*/ 416566 h 416565"/>
                <a:gd name="connsiteX6" fmla="*/ 41657 w 666504"/>
                <a:gd name="connsiteY6" fmla="*/ 416565 h 416565"/>
                <a:gd name="connsiteX7" fmla="*/ 0 w 666504"/>
                <a:gd name="connsiteY7" fmla="*/ 374908 h 416565"/>
                <a:gd name="connsiteX8" fmla="*/ 0 w 666504"/>
                <a:gd name="connsiteY8" fmla="*/ 41657 h 41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04" h="416565">
                  <a:moveTo>
                    <a:pt x="0" y="41657"/>
                  </a:moveTo>
                  <a:cubicBezTo>
                    <a:pt x="0" y="18650"/>
                    <a:pt x="18650" y="0"/>
                    <a:pt x="41657" y="0"/>
                  </a:cubicBezTo>
                  <a:lnTo>
                    <a:pt x="624848" y="0"/>
                  </a:lnTo>
                  <a:cubicBezTo>
                    <a:pt x="647855" y="0"/>
                    <a:pt x="666505" y="18650"/>
                    <a:pt x="666505" y="41657"/>
                  </a:cubicBezTo>
                  <a:cubicBezTo>
                    <a:pt x="666505" y="152741"/>
                    <a:pt x="666504" y="263825"/>
                    <a:pt x="666504" y="374909"/>
                  </a:cubicBezTo>
                  <a:cubicBezTo>
                    <a:pt x="666504" y="397916"/>
                    <a:pt x="647854" y="416566"/>
                    <a:pt x="624847" y="416566"/>
                  </a:cubicBezTo>
                  <a:lnTo>
                    <a:pt x="41657" y="416565"/>
                  </a:lnTo>
                  <a:cubicBezTo>
                    <a:pt x="18650" y="416565"/>
                    <a:pt x="0" y="397915"/>
                    <a:pt x="0" y="374908"/>
                  </a:cubicBezTo>
                  <a:lnTo>
                    <a:pt x="0" y="416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26" tIns="18551" rIns="21726" bIns="1855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Марка оборудования ГРС </a:t>
              </a:r>
              <a:endParaRPr lang="ru-RU" kern="1200" dirty="0"/>
            </a:p>
          </p:txBody>
        </p:sp>
      </p:grpSp>
      <p:sp>
        <p:nvSpPr>
          <p:cNvPr id="37" name="Нашивка 36"/>
          <p:cNvSpPr/>
          <p:nvPr/>
        </p:nvSpPr>
        <p:spPr>
          <a:xfrm>
            <a:off x="850456" y="1895982"/>
            <a:ext cx="255776" cy="1124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850456" y="2325358"/>
            <a:ext cx="255776" cy="1124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849390" y="4167728"/>
            <a:ext cx="255776" cy="1124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850456" y="3747925"/>
            <a:ext cx="255776" cy="1124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850456" y="3208478"/>
            <a:ext cx="255776" cy="1124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850456" y="2764189"/>
            <a:ext cx="255776" cy="1124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>
            <a:off x="850456" y="4456863"/>
            <a:ext cx="255776" cy="1124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862803" y="1299028"/>
            <a:ext cx="5693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0" b="1" dirty="0">
                <a:solidFill>
                  <a:srgbClr val="FF0000"/>
                </a:solidFill>
              </a:rPr>
              <a:t>!</a:t>
            </a:r>
            <a:endParaRPr lang="ru-RU" sz="9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00" y="4757739"/>
            <a:ext cx="8228912" cy="385761"/>
          </a:xfrm>
        </p:spPr>
        <p:txBody>
          <a:bodyPr anchor="ctr"/>
          <a:lstStyle/>
          <a:p>
            <a:r>
              <a:rPr lang="ru-RU" sz="1200" b="1" dirty="0" smtClean="0"/>
              <a:t>Проблемы оценки капитальных вложений в строительство газораспределительных станций на </a:t>
            </a:r>
            <a:r>
              <a:rPr lang="ru-RU" sz="1200" b="1" dirty="0" err="1" smtClean="0"/>
              <a:t>предпроектной</a:t>
            </a:r>
            <a:r>
              <a:rPr lang="ru-RU" sz="1200" b="1" dirty="0" smtClean="0"/>
              <a:t> стадии</a:t>
            </a:r>
            <a:endParaRPr lang="ru-RU" sz="1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 smtClean="0"/>
              <a:t>Методы определения укрупненных капитальных вложений в строительство производственных объектов</a:t>
            </a:r>
            <a:endParaRPr lang="ru-RU" sz="2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9044" y="884762"/>
            <a:ext cx="8821633" cy="3762709"/>
            <a:chOff x="304800" y="960613"/>
            <a:chExt cx="8694935" cy="376270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632" y="2933867"/>
              <a:ext cx="1271103" cy="178945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384" y="2895600"/>
              <a:ext cx="1219543" cy="17136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1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902" y="2982594"/>
              <a:ext cx="1219543" cy="1692000"/>
            </a:xfrm>
            <a:prstGeom prst="rect">
              <a:avLst/>
            </a:prstGeom>
            <a:noFill/>
            <a:ln w="63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2" name="Группа 1"/>
            <p:cNvGrpSpPr/>
            <p:nvPr/>
          </p:nvGrpSpPr>
          <p:grpSpPr>
            <a:xfrm>
              <a:off x="304800" y="960613"/>
              <a:ext cx="8630331" cy="1944282"/>
              <a:chOff x="304800" y="960613"/>
              <a:chExt cx="8630331" cy="1944282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304800" y="960613"/>
                <a:ext cx="8630331" cy="1944282"/>
                <a:chOff x="1801807" y="1035491"/>
                <a:chExt cx="5614297" cy="3008860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>
                  <a:off x="5085244" y="2846523"/>
                  <a:ext cx="2330860" cy="1197828"/>
                </a:xfrm>
                <a:custGeom>
                  <a:avLst/>
                  <a:gdLst>
                    <a:gd name="connsiteX0" fmla="*/ 0 w 2437804"/>
                    <a:gd name="connsiteY0" fmla="*/ 154801 h 1548005"/>
                    <a:gd name="connsiteX1" fmla="*/ 154801 w 2437804"/>
                    <a:gd name="connsiteY1" fmla="*/ 0 h 1548005"/>
                    <a:gd name="connsiteX2" fmla="*/ 2283004 w 2437804"/>
                    <a:gd name="connsiteY2" fmla="*/ 0 h 1548005"/>
                    <a:gd name="connsiteX3" fmla="*/ 2437805 w 2437804"/>
                    <a:gd name="connsiteY3" fmla="*/ 154801 h 1548005"/>
                    <a:gd name="connsiteX4" fmla="*/ 2437804 w 2437804"/>
                    <a:gd name="connsiteY4" fmla="*/ 1393205 h 1548005"/>
                    <a:gd name="connsiteX5" fmla="*/ 2283003 w 2437804"/>
                    <a:gd name="connsiteY5" fmla="*/ 1548006 h 1548005"/>
                    <a:gd name="connsiteX6" fmla="*/ 154801 w 2437804"/>
                    <a:gd name="connsiteY6" fmla="*/ 1548005 h 1548005"/>
                    <a:gd name="connsiteX7" fmla="*/ 0 w 2437804"/>
                    <a:gd name="connsiteY7" fmla="*/ 1393204 h 1548005"/>
                    <a:gd name="connsiteX8" fmla="*/ 0 w 2437804"/>
                    <a:gd name="connsiteY8" fmla="*/ 154801 h 154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37804" h="1548005">
                      <a:moveTo>
                        <a:pt x="0" y="154801"/>
                      </a:moveTo>
                      <a:cubicBezTo>
                        <a:pt x="0" y="69307"/>
                        <a:pt x="69307" y="0"/>
                        <a:pt x="154801" y="0"/>
                      </a:cubicBezTo>
                      <a:lnTo>
                        <a:pt x="2283004" y="0"/>
                      </a:lnTo>
                      <a:cubicBezTo>
                        <a:pt x="2368498" y="0"/>
                        <a:pt x="2437805" y="69307"/>
                        <a:pt x="2437805" y="154801"/>
                      </a:cubicBezTo>
                      <a:cubicBezTo>
                        <a:pt x="2437805" y="567602"/>
                        <a:pt x="2437804" y="980404"/>
                        <a:pt x="2437804" y="1393205"/>
                      </a:cubicBezTo>
                      <a:cubicBezTo>
                        <a:pt x="2437804" y="1478699"/>
                        <a:pt x="2368497" y="1548006"/>
                        <a:pt x="2283003" y="1548006"/>
                      </a:cubicBezTo>
                      <a:lnTo>
                        <a:pt x="154801" y="1548005"/>
                      </a:lnTo>
                      <a:cubicBezTo>
                        <a:pt x="69307" y="1548005"/>
                        <a:pt x="0" y="1478698"/>
                        <a:pt x="0" y="1393204"/>
                      </a:cubicBezTo>
                      <a:lnTo>
                        <a:pt x="0" y="154801"/>
                      </a:lnTo>
                      <a:close/>
                    </a:path>
                  </a:pathLst>
                </a:custGeom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2490" tIns="102490" rIns="102490" bIns="10249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/>
                    <a:t>На основе проектов-аналогов</a:t>
                  </a:r>
                  <a:endParaRPr lang="ru-RU" b="1" kern="1200" dirty="0"/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>
                  <a:off x="3488531" y="1035491"/>
                  <a:ext cx="2437804" cy="1548004"/>
                </a:xfrm>
                <a:custGeom>
                  <a:avLst/>
                  <a:gdLst>
                    <a:gd name="connsiteX0" fmla="*/ 0 w 2437804"/>
                    <a:gd name="connsiteY0" fmla="*/ 154801 h 1548005"/>
                    <a:gd name="connsiteX1" fmla="*/ 154801 w 2437804"/>
                    <a:gd name="connsiteY1" fmla="*/ 0 h 1548005"/>
                    <a:gd name="connsiteX2" fmla="*/ 2283004 w 2437804"/>
                    <a:gd name="connsiteY2" fmla="*/ 0 h 1548005"/>
                    <a:gd name="connsiteX3" fmla="*/ 2437805 w 2437804"/>
                    <a:gd name="connsiteY3" fmla="*/ 154801 h 1548005"/>
                    <a:gd name="connsiteX4" fmla="*/ 2437804 w 2437804"/>
                    <a:gd name="connsiteY4" fmla="*/ 1393205 h 1548005"/>
                    <a:gd name="connsiteX5" fmla="*/ 2283003 w 2437804"/>
                    <a:gd name="connsiteY5" fmla="*/ 1548006 h 1548005"/>
                    <a:gd name="connsiteX6" fmla="*/ 154801 w 2437804"/>
                    <a:gd name="connsiteY6" fmla="*/ 1548005 h 1548005"/>
                    <a:gd name="connsiteX7" fmla="*/ 0 w 2437804"/>
                    <a:gd name="connsiteY7" fmla="*/ 1393204 h 1548005"/>
                    <a:gd name="connsiteX8" fmla="*/ 0 w 2437804"/>
                    <a:gd name="connsiteY8" fmla="*/ 154801 h 154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37804" h="1548005">
                      <a:moveTo>
                        <a:pt x="0" y="154801"/>
                      </a:moveTo>
                      <a:cubicBezTo>
                        <a:pt x="0" y="69307"/>
                        <a:pt x="69307" y="0"/>
                        <a:pt x="154801" y="0"/>
                      </a:cubicBezTo>
                      <a:lnTo>
                        <a:pt x="2283004" y="0"/>
                      </a:lnTo>
                      <a:cubicBezTo>
                        <a:pt x="2368498" y="0"/>
                        <a:pt x="2437805" y="69307"/>
                        <a:pt x="2437805" y="154801"/>
                      </a:cubicBezTo>
                      <a:cubicBezTo>
                        <a:pt x="2437805" y="567602"/>
                        <a:pt x="2437804" y="980404"/>
                        <a:pt x="2437804" y="1393205"/>
                      </a:cubicBezTo>
                      <a:cubicBezTo>
                        <a:pt x="2437804" y="1478699"/>
                        <a:pt x="2368497" y="1548006"/>
                        <a:pt x="2283003" y="1548006"/>
                      </a:cubicBezTo>
                      <a:lnTo>
                        <a:pt x="154801" y="1548005"/>
                      </a:lnTo>
                      <a:cubicBezTo>
                        <a:pt x="69307" y="1548005"/>
                        <a:pt x="0" y="1478698"/>
                        <a:pt x="0" y="1393204"/>
                      </a:cubicBezTo>
                      <a:lnTo>
                        <a:pt x="0" y="154801"/>
                      </a:lnTo>
                      <a:close/>
                    </a:path>
                  </a:pathLst>
                </a:custGeom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2490" tIns="102490" rIns="102490" bIns="10249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/>
                    <a:t>Укрупненные капитальные вложения в строительство производственных объектов</a:t>
                  </a:r>
                  <a:endParaRPr lang="ru-RU" b="1" kern="1200" dirty="0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1801807" y="2832139"/>
                  <a:ext cx="3178706" cy="1197828"/>
                </a:xfrm>
                <a:custGeom>
                  <a:avLst/>
                  <a:gdLst>
                    <a:gd name="connsiteX0" fmla="*/ 0 w 2437804"/>
                    <a:gd name="connsiteY0" fmla="*/ 154801 h 1548005"/>
                    <a:gd name="connsiteX1" fmla="*/ 154801 w 2437804"/>
                    <a:gd name="connsiteY1" fmla="*/ 0 h 1548005"/>
                    <a:gd name="connsiteX2" fmla="*/ 2283004 w 2437804"/>
                    <a:gd name="connsiteY2" fmla="*/ 0 h 1548005"/>
                    <a:gd name="connsiteX3" fmla="*/ 2437805 w 2437804"/>
                    <a:gd name="connsiteY3" fmla="*/ 154801 h 1548005"/>
                    <a:gd name="connsiteX4" fmla="*/ 2437804 w 2437804"/>
                    <a:gd name="connsiteY4" fmla="*/ 1393205 h 1548005"/>
                    <a:gd name="connsiteX5" fmla="*/ 2283003 w 2437804"/>
                    <a:gd name="connsiteY5" fmla="*/ 1548006 h 1548005"/>
                    <a:gd name="connsiteX6" fmla="*/ 154801 w 2437804"/>
                    <a:gd name="connsiteY6" fmla="*/ 1548005 h 1548005"/>
                    <a:gd name="connsiteX7" fmla="*/ 0 w 2437804"/>
                    <a:gd name="connsiteY7" fmla="*/ 1393204 h 1548005"/>
                    <a:gd name="connsiteX8" fmla="*/ 0 w 2437804"/>
                    <a:gd name="connsiteY8" fmla="*/ 154801 h 154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37804" h="1548005">
                      <a:moveTo>
                        <a:pt x="0" y="154801"/>
                      </a:moveTo>
                      <a:cubicBezTo>
                        <a:pt x="0" y="69307"/>
                        <a:pt x="69307" y="0"/>
                        <a:pt x="154801" y="0"/>
                      </a:cubicBezTo>
                      <a:lnTo>
                        <a:pt x="2283004" y="0"/>
                      </a:lnTo>
                      <a:cubicBezTo>
                        <a:pt x="2368498" y="0"/>
                        <a:pt x="2437805" y="69307"/>
                        <a:pt x="2437805" y="154801"/>
                      </a:cubicBezTo>
                      <a:cubicBezTo>
                        <a:pt x="2437805" y="567602"/>
                        <a:pt x="2437804" y="980404"/>
                        <a:pt x="2437804" y="1393205"/>
                      </a:cubicBezTo>
                      <a:cubicBezTo>
                        <a:pt x="2437804" y="1478699"/>
                        <a:pt x="2368497" y="1548006"/>
                        <a:pt x="2283003" y="1548006"/>
                      </a:cubicBezTo>
                      <a:lnTo>
                        <a:pt x="154801" y="1548005"/>
                      </a:lnTo>
                      <a:cubicBezTo>
                        <a:pt x="69307" y="1548005"/>
                        <a:pt x="0" y="1478698"/>
                        <a:pt x="0" y="1393204"/>
                      </a:cubicBezTo>
                      <a:lnTo>
                        <a:pt x="0" y="154801"/>
                      </a:lnTo>
                      <a:close/>
                    </a:path>
                  </a:pathLst>
                </a:custGeom>
                <a:ln>
                  <a:solidFill>
                    <a:schemeClr val="accent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2490" tIns="102490" rIns="102490" bIns="10249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/>
                    <a:t>С использованием укрупненных удельных показателей, приведенных в нормативной документации</a:t>
                  </a:r>
                  <a:endParaRPr lang="ru-RU" b="1" kern="1200" dirty="0"/>
                </a:p>
              </p:txBody>
            </p:sp>
          </p:grpSp>
          <p:sp>
            <p:nvSpPr>
              <p:cNvPr id="15" name="Стрелка углом 14"/>
              <p:cNvSpPr/>
              <p:nvPr/>
            </p:nvSpPr>
            <p:spPr>
              <a:xfrm rot="5400000" flipV="1">
                <a:off x="2217412" y="1482885"/>
                <a:ext cx="563971" cy="612233"/>
              </a:xfrm>
              <a:prstGeom prst="bentArrow">
                <a:avLst/>
              </a:prstGeom>
              <a:solidFill>
                <a:srgbClr val="00E668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Стрелка углом 15"/>
              <p:cNvSpPr/>
              <p:nvPr/>
            </p:nvSpPr>
            <p:spPr>
              <a:xfrm rot="5400000">
                <a:off x="6748662" y="1485269"/>
                <a:ext cx="563973" cy="607468"/>
              </a:xfrm>
              <a:prstGeom prst="bentArrow">
                <a:avLst/>
              </a:prstGeom>
              <a:solidFill>
                <a:srgbClr val="00E668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924" y="2731914"/>
              <a:ext cx="1231674" cy="177673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18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60" y="2809075"/>
              <a:ext cx="1219199" cy="1776738"/>
            </a:xfrm>
            <a:prstGeom prst="rect">
              <a:avLst/>
            </a:prstGeom>
            <a:noFill/>
            <a:ln w="63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2538578" y="2920130"/>
            <a:ext cx="4073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 работе проанализирована проектно-сметная документация на строительство ГРС и выполнен сопоставительный анализ с УКВ, представленными в сборниках укрупненных показателей стоимости строительства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и унифицированных проектных решений 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5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00" y="4757739"/>
            <a:ext cx="8228912" cy="385761"/>
          </a:xfrm>
        </p:spPr>
        <p:txBody>
          <a:bodyPr anchor="ctr"/>
          <a:lstStyle/>
          <a:p>
            <a:r>
              <a:rPr lang="ru-RU" sz="1200" b="1" dirty="0" smtClean="0"/>
              <a:t>Проблемы оценки капитальных вложений в строительство газораспределительных станций на </a:t>
            </a:r>
            <a:r>
              <a:rPr lang="ru-RU" sz="1200" b="1" dirty="0" err="1" smtClean="0"/>
              <a:t>предпроектной</a:t>
            </a:r>
            <a:r>
              <a:rPr lang="ru-RU" sz="1200" b="1" dirty="0" smtClean="0"/>
              <a:t> стадии</a:t>
            </a:r>
            <a:endParaRPr lang="ru-RU" sz="1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 smtClean="0"/>
              <a:t>Состав проектов, принятых к рассмотрению</a:t>
            </a:r>
            <a:endParaRPr lang="ru-RU" sz="2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1879" y="889721"/>
            <a:ext cx="9006074" cy="3848786"/>
            <a:chOff x="202246" y="1036184"/>
            <a:chExt cx="7538103" cy="5287433"/>
          </a:xfrm>
        </p:grpSpPr>
        <p:sp>
          <p:nvSpPr>
            <p:cNvPr id="6" name="Полилиния 5"/>
            <p:cNvSpPr/>
            <p:nvPr/>
          </p:nvSpPr>
          <p:spPr>
            <a:xfrm>
              <a:off x="202246" y="1036184"/>
              <a:ext cx="1163125" cy="1545335"/>
            </a:xfrm>
            <a:custGeom>
              <a:avLst/>
              <a:gdLst>
                <a:gd name="connsiteX0" fmla="*/ 0 w 1385485"/>
                <a:gd name="connsiteY0" fmla="*/ 0 h 969840"/>
                <a:gd name="connsiteX1" fmla="*/ 900565 w 1385485"/>
                <a:gd name="connsiteY1" fmla="*/ 0 h 969840"/>
                <a:gd name="connsiteX2" fmla="*/ 1385485 w 1385485"/>
                <a:gd name="connsiteY2" fmla="*/ 484920 h 969840"/>
                <a:gd name="connsiteX3" fmla="*/ 900565 w 1385485"/>
                <a:gd name="connsiteY3" fmla="*/ 969840 h 969840"/>
                <a:gd name="connsiteX4" fmla="*/ 0 w 1385485"/>
                <a:gd name="connsiteY4" fmla="*/ 969840 h 969840"/>
                <a:gd name="connsiteX5" fmla="*/ 484920 w 1385485"/>
                <a:gd name="connsiteY5" fmla="*/ 484920 h 969840"/>
                <a:gd name="connsiteX6" fmla="*/ 0 w 1385485"/>
                <a:gd name="connsiteY6" fmla="*/ 0 h 96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485" h="969840">
                  <a:moveTo>
                    <a:pt x="1385484" y="0"/>
                  </a:moveTo>
                  <a:lnTo>
                    <a:pt x="1385484" y="630396"/>
                  </a:lnTo>
                  <a:lnTo>
                    <a:pt x="692743" y="969840"/>
                  </a:lnTo>
                  <a:lnTo>
                    <a:pt x="1" y="630396"/>
                  </a:lnTo>
                  <a:lnTo>
                    <a:pt x="1" y="0"/>
                  </a:lnTo>
                  <a:lnTo>
                    <a:pt x="692743" y="339444"/>
                  </a:lnTo>
                  <a:lnTo>
                    <a:pt x="1385484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6" tIns="489365" rIns="4445" bIns="489366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1" dirty="0" smtClean="0">
                <a:solidFill>
                  <a:prstClr val="white"/>
                </a:solidFill>
              </a:endParaRPr>
            </a:p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prstClr val="white"/>
                  </a:solidFill>
                </a:rPr>
                <a:t>ГРС высокой производительности (около 300 тыс.м3/час)</a:t>
              </a:r>
              <a:endParaRPr lang="ru-RU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365371" y="1036184"/>
              <a:ext cx="6374975" cy="1597740"/>
            </a:xfrm>
            <a:custGeom>
              <a:avLst/>
              <a:gdLst>
                <a:gd name="connsiteX0" fmla="*/ 150097 w 900565"/>
                <a:gd name="connsiteY0" fmla="*/ 0 h 6374975"/>
                <a:gd name="connsiteX1" fmla="*/ 750468 w 900565"/>
                <a:gd name="connsiteY1" fmla="*/ 0 h 6374975"/>
                <a:gd name="connsiteX2" fmla="*/ 900565 w 900565"/>
                <a:gd name="connsiteY2" fmla="*/ 150097 h 6374975"/>
                <a:gd name="connsiteX3" fmla="*/ 900565 w 900565"/>
                <a:gd name="connsiteY3" fmla="*/ 6374975 h 6374975"/>
                <a:gd name="connsiteX4" fmla="*/ 900565 w 900565"/>
                <a:gd name="connsiteY4" fmla="*/ 6374975 h 6374975"/>
                <a:gd name="connsiteX5" fmla="*/ 0 w 900565"/>
                <a:gd name="connsiteY5" fmla="*/ 6374975 h 6374975"/>
                <a:gd name="connsiteX6" fmla="*/ 0 w 900565"/>
                <a:gd name="connsiteY6" fmla="*/ 6374975 h 6374975"/>
                <a:gd name="connsiteX7" fmla="*/ 0 w 900565"/>
                <a:gd name="connsiteY7" fmla="*/ 150097 h 6374975"/>
                <a:gd name="connsiteX8" fmla="*/ 150097 w 900565"/>
                <a:gd name="connsiteY8" fmla="*/ 0 h 637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565" h="6374975">
                  <a:moveTo>
                    <a:pt x="900565" y="1062518"/>
                  </a:moveTo>
                  <a:lnTo>
                    <a:pt x="900565" y="5312457"/>
                  </a:lnTo>
                  <a:cubicBezTo>
                    <a:pt x="900565" y="5899265"/>
                    <a:pt x="891072" y="6374971"/>
                    <a:pt x="879361" y="6374971"/>
                  </a:cubicBezTo>
                  <a:lnTo>
                    <a:pt x="0" y="6374971"/>
                  </a:lnTo>
                  <a:lnTo>
                    <a:pt x="0" y="6374971"/>
                  </a:lnTo>
                  <a:lnTo>
                    <a:pt x="0" y="4"/>
                  </a:lnTo>
                  <a:lnTo>
                    <a:pt x="0" y="4"/>
                  </a:lnTo>
                  <a:lnTo>
                    <a:pt x="879361" y="4"/>
                  </a:lnTo>
                  <a:cubicBezTo>
                    <a:pt x="891072" y="4"/>
                    <a:pt x="900565" y="475710"/>
                    <a:pt x="900565" y="10625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2852" rIns="52852" bIns="52852" numCol="1" spcCol="1270" anchor="ctr" anchorCtr="0">
              <a:noAutofit/>
            </a:bodyPr>
            <a:lstStyle/>
            <a:p>
              <a:pPr marL="114300" lvl="1" indent="-114300" defTabSz="622300">
                <a:spcBef>
                  <a:spcPct val="0"/>
                </a:spcBef>
                <a:spcAft>
                  <a:spcPts val="0"/>
                </a:spcAft>
                <a:buFontTx/>
                <a:buChar char="••"/>
              </a:pP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Строительство ГРС </a:t>
              </a:r>
              <a:r>
                <a:rPr lang="ru-RU" sz="16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Лаголово</a:t>
              </a: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 и перемычки между МГ </a:t>
              </a:r>
              <a:r>
                <a:rPr lang="ru-RU" sz="16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Белоусово</a:t>
              </a: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 – Ленинград и МГ Кохтла-Ярве-Ленинград </a:t>
              </a:r>
            </a:p>
            <a:p>
              <a:pPr marL="114300" lvl="1" indent="-114300" defTabSz="622300">
                <a:spcBef>
                  <a:spcPct val="0"/>
                </a:spcBef>
                <a:spcAft>
                  <a:spcPts val="0"/>
                </a:spcAft>
                <a:buFontTx/>
                <a:buChar char="••"/>
              </a:pP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Реконструкция </a:t>
              </a:r>
              <a:r>
                <a:rPr lang="ru-RU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ГРС-2 г. Невинномысск </a:t>
              </a:r>
              <a:endParaRPr lang="ru-RU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endParaRPr>
            </a:p>
            <a:p>
              <a:pPr marL="114300" lvl="1" indent="-114300" defTabSz="622300">
                <a:spcBef>
                  <a:spcPct val="0"/>
                </a:spcBef>
                <a:spcAft>
                  <a:spcPts val="0"/>
                </a:spcAft>
                <a:buFontTx/>
                <a:buChar char="••"/>
              </a:pPr>
              <a:r>
                <a:rPr lang="ru-RU" sz="1600" b="1" dirty="0" smtClean="0">
                  <a:solidFill>
                    <a:srgbClr val="00B451"/>
                  </a:solidFill>
                  <a:cs typeface="Times New Roman" panose="02020603050405020304" pitchFamily="18" charset="0"/>
                </a:rPr>
                <a:t>Вынос ГРС «Калуга» из зоны застройки г. Калуги с подводящими и выходящими газопроводами</a:t>
              </a:r>
              <a:endPara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02251" y="2708921"/>
              <a:ext cx="1163125" cy="1454784"/>
            </a:xfrm>
            <a:custGeom>
              <a:avLst/>
              <a:gdLst>
                <a:gd name="connsiteX0" fmla="*/ 0 w 1385485"/>
                <a:gd name="connsiteY0" fmla="*/ 0 h 969840"/>
                <a:gd name="connsiteX1" fmla="*/ 900565 w 1385485"/>
                <a:gd name="connsiteY1" fmla="*/ 0 h 969840"/>
                <a:gd name="connsiteX2" fmla="*/ 1385485 w 1385485"/>
                <a:gd name="connsiteY2" fmla="*/ 484920 h 969840"/>
                <a:gd name="connsiteX3" fmla="*/ 900565 w 1385485"/>
                <a:gd name="connsiteY3" fmla="*/ 969840 h 969840"/>
                <a:gd name="connsiteX4" fmla="*/ 0 w 1385485"/>
                <a:gd name="connsiteY4" fmla="*/ 969840 h 969840"/>
                <a:gd name="connsiteX5" fmla="*/ 484920 w 1385485"/>
                <a:gd name="connsiteY5" fmla="*/ 484920 h 969840"/>
                <a:gd name="connsiteX6" fmla="*/ 0 w 1385485"/>
                <a:gd name="connsiteY6" fmla="*/ 0 h 96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485" h="969840">
                  <a:moveTo>
                    <a:pt x="1385484" y="0"/>
                  </a:moveTo>
                  <a:lnTo>
                    <a:pt x="1385484" y="630396"/>
                  </a:lnTo>
                  <a:lnTo>
                    <a:pt x="692743" y="969840"/>
                  </a:lnTo>
                  <a:lnTo>
                    <a:pt x="1" y="630396"/>
                  </a:lnTo>
                  <a:lnTo>
                    <a:pt x="1" y="0"/>
                  </a:lnTo>
                  <a:lnTo>
                    <a:pt x="692743" y="339444"/>
                  </a:lnTo>
                  <a:lnTo>
                    <a:pt x="1385484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6" tIns="489365" rIns="4445" bIns="489366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white"/>
                  </a:solidFill>
                </a:rPr>
                <a:t>ГРС средней производительности типа (Снежеть-30</a:t>
              </a:r>
              <a:r>
                <a:rPr lang="ru-RU" sz="1200" dirty="0">
                  <a:solidFill>
                    <a:prstClr val="white"/>
                  </a:solidFill>
                </a:rPr>
                <a:t>)</a:t>
              </a:r>
              <a:r>
                <a:rPr lang="ru-RU" sz="1200" dirty="0" smtClean="0">
                  <a:solidFill>
                    <a:prstClr val="white"/>
                  </a:solidFill>
                </a:rPr>
                <a:t> </a:t>
              </a: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365374" y="2708921"/>
              <a:ext cx="6374975" cy="1091187"/>
            </a:xfrm>
            <a:custGeom>
              <a:avLst/>
              <a:gdLst>
                <a:gd name="connsiteX0" fmla="*/ 150097 w 900565"/>
                <a:gd name="connsiteY0" fmla="*/ 0 h 6374975"/>
                <a:gd name="connsiteX1" fmla="*/ 750468 w 900565"/>
                <a:gd name="connsiteY1" fmla="*/ 0 h 6374975"/>
                <a:gd name="connsiteX2" fmla="*/ 900565 w 900565"/>
                <a:gd name="connsiteY2" fmla="*/ 150097 h 6374975"/>
                <a:gd name="connsiteX3" fmla="*/ 900565 w 900565"/>
                <a:gd name="connsiteY3" fmla="*/ 6374975 h 6374975"/>
                <a:gd name="connsiteX4" fmla="*/ 900565 w 900565"/>
                <a:gd name="connsiteY4" fmla="*/ 6374975 h 6374975"/>
                <a:gd name="connsiteX5" fmla="*/ 0 w 900565"/>
                <a:gd name="connsiteY5" fmla="*/ 6374975 h 6374975"/>
                <a:gd name="connsiteX6" fmla="*/ 0 w 900565"/>
                <a:gd name="connsiteY6" fmla="*/ 6374975 h 6374975"/>
                <a:gd name="connsiteX7" fmla="*/ 0 w 900565"/>
                <a:gd name="connsiteY7" fmla="*/ 150097 h 6374975"/>
                <a:gd name="connsiteX8" fmla="*/ 150097 w 900565"/>
                <a:gd name="connsiteY8" fmla="*/ 0 h 637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565" h="6374975">
                  <a:moveTo>
                    <a:pt x="900565" y="1062518"/>
                  </a:moveTo>
                  <a:lnTo>
                    <a:pt x="900565" y="5312457"/>
                  </a:lnTo>
                  <a:cubicBezTo>
                    <a:pt x="900565" y="5899265"/>
                    <a:pt x="891072" y="6374971"/>
                    <a:pt x="879361" y="6374971"/>
                  </a:cubicBezTo>
                  <a:lnTo>
                    <a:pt x="0" y="6374971"/>
                  </a:lnTo>
                  <a:lnTo>
                    <a:pt x="0" y="6374971"/>
                  </a:lnTo>
                  <a:lnTo>
                    <a:pt x="0" y="4"/>
                  </a:lnTo>
                  <a:lnTo>
                    <a:pt x="0" y="4"/>
                  </a:lnTo>
                  <a:lnTo>
                    <a:pt x="879361" y="4"/>
                  </a:lnTo>
                  <a:cubicBezTo>
                    <a:pt x="891072" y="4"/>
                    <a:pt x="900565" y="475710"/>
                    <a:pt x="900565" y="10625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2852" rIns="52852" bIns="52852" numCol="1" spcCol="1270" anchor="ctr" anchorCtr="0">
              <a:noAutofit/>
            </a:bodyPr>
            <a:lstStyle/>
            <a:p>
              <a:pPr marL="114300" lvl="1" indent="-114300" defTabSz="622300">
                <a:spcBef>
                  <a:spcPct val="0"/>
                </a:spcBef>
                <a:spcAft>
                  <a:spcPts val="0"/>
                </a:spcAft>
                <a:buFontTx/>
                <a:buChar char="••"/>
              </a:pP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Г-о к д. Никитино Демидовского р-на Смоленской области</a:t>
              </a:r>
            </a:p>
            <a:p>
              <a:pPr marL="114300" lvl="1" indent="-114300" defTabSz="622300">
                <a:spcBef>
                  <a:spcPct val="0"/>
                </a:spcBef>
                <a:spcAft>
                  <a:spcPts val="0"/>
                </a:spcAft>
                <a:buFontTx/>
                <a:buChar char="••"/>
              </a:pPr>
              <a:r>
                <a:rPr lang="ru-RU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Газопровод-отвод к г. Приозерску, Ленинградская </a:t>
              </a: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область</a:t>
              </a:r>
              <a:endPara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14300" lvl="1" indent="-114300" defTabSz="622300">
                <a:spcBef>
                  <a:spcPct val="0"/>
                </a:spcBef>
                <a:spcAft>
                  <a:spcPts val="0"/>
                </a:spcAft>
                <a:buFontTx/>
                <a:buChar char="••"/>
              </a:pPr>
              <a:r>
                <a:rPr lang="ru-RU" sz="1600" b="1" dirty="0" smtClean="0">
                  <a:solidFill>
                    <a:srgbClr val="00B451"/>
                  </a:solidFill>
                  <a:cs typeface="Times New Roman" panose="02020603050405020304" pitchFamily="18" charset="0"/>
                </a:rPr>
                <a:t>Газопровод-отвод и АГРС </a:t>
              </a:r>
              <a:r>
                <a:rPr lang="ru-RU" sz="1600" b="1" dirty="0" err="1" smtClean="0">
                  <a:solidFill>
                    <a:srgbClr val="00B451"/>
                  </a:solidFill>
                  <a:cs typeface="Times New Roman" panose="02020603050405020304" pitchFamily="18" charset="0"/>
                </a:rPr>
                <a:t>пос.Конышевка</a:t>
              </a:r>
              <a:r>
                <a:rPr lang="ru-RU" sz="1600" b="1" dirty="0" smtClean="0">
                  <a:solidFill>
                    <a:srgbClr val="00B45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600" b="1" dirty="0" err="1" smtClean="0">
                  <a:solidFill>
                    <a:srgbClr val="00B451"/>
                  </a:solidFill>
                  <a:cs typeface="Times New Roman" panose="02020603050405020304" pitchFamily="18" charset="0"/>
                </a:rPr>
                <a:t>Конышевского</a:t>
              </a:r>
              <a:r>
                <a:rPr lang="ru-RU" sz="1600" b="1" dirty="0" smtClean="0">
                  <a:solidFill>
                    <a:srgbClr val="00B451"/>
                  </a:solidFill>
                  <a:cs typeface="Times New Roman" panose="02020603050405020304" pitchFamily="18" charset="0"/>
                </a:rPr>
                <a:t> р-на Курской области</a:t>
              </a:r>
              <a:endParaRPr lang="ru-RU" sz="1600" b="1" dirty="0">
                <a:solidFill>
                  <a:srgbClr val="00B451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02246" y="3888787"/>
              <a:ext cx="1163126" cy="1449016"/>
            </a:xfrm>
            <a:custGeom>
              <a:avLst/>
              <a:gdLst>
                <a:gd name="connsiteX0" fmla="*/ 0 w 1385485"/>
                <a:gd name="connsiteY0" fmla="*/ 0 h 969840"/>
                <a:gd name="connsiteX1" fmla="*/ 900565 w 1385485"/>
                <a:gd name="connsiteY1" fmla="*/ 0 h 969840"/>
                <a:gd name="connsiteX2" fmla="*/ 1385485 w 1385485"/>
                <a:gd name="connsiteY2" fmla="*/ 484920 h 969840"/>
                <a:gd name="connsiteX3" fmla="*/ 900565 w 1385485"/>
                <a:gd name="connsiteY3" fmla="*/ 969840 h 969840"/>
                <a:gd name="connsiteX4" fmla="*/ 0 w 1385485"/>
                <a:gd name="connsiteY4" fmla="*/ 969840 h 969840"/>
                <a:gd name="connsiteX5" fmla="*/ 484920 w 1385485"/>
                <a:gd name="connsiteY5" fmla="*/ 484920 h 969840"/>
                <a:gd name="connsiteX6" fmla="*/ 0 w 1385485"/>
                <a:gd name="connsiteY6" fmla="*/ 0 h 96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485" h="969840">
                  <a:moveTo>
                    <a:pt x="1385484" y="0"/>
                  </a:moveTo>
                  <a:lnTo>
                    <a:pt x="1385484" y="630396"/>
                  </a:lnTo>
                  <a:lnTo>
                    <a:pt x="692743" y="969840"/>
                  </a:lnTo>
                  <a:lnTo>
                    <a:pt x="1" y="630396"/>
                  </a:lnTo>
                  <a:lnTo>
                    <a:pt x="1" y="0"/>
                  </a:lnTo>
                  <a:lnTo>
                    <a:pt x="692743" y="339444"/>
                  </a:lnTo>
                  <a:lnTo>
                    <a:pt x="1385484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6" tIns="489365" rIns="4445" bIns="489366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white"/>
                  </a:solidFill>
                </a:rPr>
                <a:t>ГРС средней производительности (типа Урожай-30</a:t>
              </a:r>
              <a:r>
                <a:rPr lang="ru-RU" sz="1200" dirty="0" smtClean="0">
                  <a:solidFill>
                    <a:prstClr val="white"/>
                  </a:solidFill>
                </a:rPr>
                <a:t>)</a:t>
              </a: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65372" y="3888787"/>
              <a:ext cx="6374975" cy="1044350"/>
            </a:xfrm>
            <a:custGeom>
              <a:avLst/>
              <a:gdLst>
                <a:gd name="connsiteX0" fmla="*/ 150097 w 900565"/>
                <a:gd name="connsiteY0" fmla="*/ 0 h 6374975"/>
                <a:gd name="connsiteX1" fmla="*/ 750468 w 900565"/>
                <a:gd name="connsiteY1" fmla="*/ 0 h 6374975"/>
                <a:gd name="connsiteX2" fmla="*/ 900565 w 900565"/>
                <a:gd name="connsiteY2" fmla="*/ 150097 h 6374975"/>
                <a:gd name="connsiteX3" fmla="*/ 900565 w 900565"/>
                <a:gd name="connsiteY3" fmla="*/ 6374975 h 6374975"/>
                <a:gd name="connsiteX4" fmla="*/ 900565 w 900565"/>
                <a:gd name="connsiteY4" fmla="*/ 6374975 h 6374975"/>
                <a:gd name="connsiteX5" fmla="*/ 0 w 900565"/>
                <a:gd name="connsiteY5" fmla="*/ 6374975 h 6374975"/>
                <a:gd name="connsiteX6" fmla="*/ 0 w 900565"/>
                <a:gd name="connsiteY6" fmla="*/ 6374975 h 6374975"/>
                <a:gd name="connsiteX7" fmla="*/ 0 w 900565"/>
                <a:gd name="connsiteY7" fmla="*/ 150097 h 6374975"/>
                <a:gd name="connsiteX8" fmla="*/ 150097 w 900565"/>
                <a:gd name="connsiteY8" fmla="*/ 0 h 637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565" h="6374975">
                  <a:moveTo>
                    <a:pt x="900565" y="1062518"/>
                  </a:moveTo>
                  <a:lnTo>
                    <a:pt x="900565" y="5312457"/>
                  </a:lnTo>
                  <a:cubicBezTo>
                    <a:pt x="900565" y="5899265"/>
                    <a:pt x="891072" y="6374971"/>
                    <a:pt x="879361" y="6374971"/>
                  </a:cubicBezTo>
                  <a:lnTo>
                    <a:pt x="0" y="6374971"/>
                  </a:lnTo>
                  <a:lnTo>
                    <a:pt x="0" y="6374971"/>
                  </a:lnTo>
                  <a:lnTo>
                    <a:pt x="0" y="4"/>
                  </a:lnTo>
                  <a:lnTo>
                    <a:pt x="0" y="4"/>
                  </a:lnTo>
                  <a:lnTo>
                    <a:pt x="879361" y="4"/>
                  </a:lnTo>
                  <a:cubicBezTo>
                    <a:pt x="891072" y="4"/>
                    <a:pt x="900565" y="475710"/>
                    <a:pt x="900565" y="10625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2852" rIns="52852" bIns="52852" numCol="1" spcCol="1270" anchor="ctr" anchorCtr="0">
              <a:noAutofit/>
            </a:bodyPr>
            <a:lstStyle/>
            <a:p>
              <a:pPr marL="114300" lvl="1" indent="-114300" defTabSz="622300">
                <a:spcBef>
                  <a:spcPct val="0"/>
                </a:spcBef>
                <a:spcAft>
                  <a:spcPts val="0"/>
                </a:spcAft>
                <a:buFontTx/>
                <a:buChar char="••"/>
              </a:pPr>
              <a:r>
                <a:rPr lang="ru-RU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Реконструкция ГРС Сафоново </a:t>
              </a:r>
            </a:p>
            <a:p>
              <a:pPr marL="114300" lvl="1" indent="-114300" defTabSz="622300">
                <a:spcBef>
                  <a:spcPct val="0"/>
                </a:spcBef>
                <a:spcAft>
                  <a:spcPts val="0"/>
                </a:spcAft>
                <a:buFontTx/>
                <a:buChar char="••"/>
              </a:pPr>
              <a:r>
                <a:rPr lang="ru-RU" sz="1600" b="1" dirty="0" smtClean="0">
                  <a:solidFill>
                    <a:srgbClr val="00B451"/>
                  </a:solidFill>
                  <a:cs typeface="Times New Roman" panose="02020603050405020304" pitchFamily="18" charset="0"/>
                </a:rPr>
                <a:t>Г-о и ГРС в п. </a:t>
              </a:r>
              <a:r>
                <a:rPr lang="ru-RU" sz="1600" b="1" dirty="0" err="1" smtClean="0">
                  <a:solidFill>
                    <a:srgbClr val="00B451"/>
                  </a:solidFill>
                  <a:cs typeface="Times New Roman" panose="02020603050405020304" pitchFamily="18" charset="0"/>
                </a:rPr>
                <a:t>Барамзы</a:t>
              </a:r>
              <a:r>
                <a:rPr lang="ru-RU" sz="1600" b="1" dirty="0" smtClean="0">
                  <a:solidFill>
                    <a:srgbClr val="00B451"/>
                  </a:solidFill>
                  <a:cs typeface="Times New Roman" panose="02020603050405020304" pitchFamily="18" charset="0"/>
                </a:rPr>
                <a:t> Слободского р-на Кировской области</a:t>
              </a:r>
              <a:endParaRPr lang="ru-RU" sz="1600" b="1" dirty="0">
                <a:solidFill>
                  <a:srgbClr val="00B45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02248" y="5007418"/>
              <a:ext cx="1163126" cy="1316199"/>
            </a:xfrm>
            <a:custGeom>
              <a:avLst/>
              <a:gdLst>
                <a:gd name="connsiteX0" fmla="*/ 0 w 1385485"/>
                <a:gd name="connsiteY0" fmla="*/ 0 h 969840"/>
                <a:gd name="connsiteX1" fmla="*/ 900565 w 1385485"/>
                <a:gd name="connsiteY1" fmla="*/ 0 h 969840"/>
                <a:gd name="connsiteX2" fmla="*/ 1385485 w 1385485"/>
                <a:gd name="connsiteY2" fmla="*/ 484920 h 969840"/>
                <a:gd name="connsiteX3" fmla="*/ 900565 w 1385485"/>
                <a:gd name="connsiteY3" fmla="*/ 969840 h 969840"/>
                <a:gd name="connsiteX4" fmla="*/ 0 w 1385485"/>
                <a:gd name="connsiteY4" fmla="*/ 969840 h 969840"/>
                <a:gd name="connsiteX5" fmla="*/ 484920 w 1385485"/>
                <a:gd name="connsiteY5" fmla="*/ 484920 h 969840"/>
                <a:gd name="connsiteX6" fmla="*/ 0 w 1385485"/>
                <a:gd name="connsiteY6" fmla="*/ 0 h 96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485" h="969840">
                  <a:moveTo>
                    <a:pt x="1385484" y="0"/>
                  </a:moveTo>
                  <a:lnTo>
                    <a:pt x="1385484" y="630396"/>
                  </a:lnTo>
                  <a:lnTo>
                    <a:pt x="692743" y="969840"/>
                  </a:lnTo>
                  <a:lnTo>
                    <a:pt x="1" y="630396"/>
                  </a:lnTo>
                  <a:lnTo>
                    <a:pt x="1" y="0"/>
                  </a:lnTo>
                  <a:lnTo>
                    <a:pt x="692743" y="339444"/>
                  </a:lnTo>
                  <a:lnTo>
                    <a:pt x="1385484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6" tIns="489365" rIns="4445" bIns="489366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white"/>
                  </a:solidFill>
                </a:rPr>
                <a:t>Маломощные ГРС производительность до 10 тыс. м3/час</a:t>
              </a:r>
              <a:endParaRPr lang="ru-RU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365373" y="5007418"/>
              <a:ext cx="6374975" cy="1241918"/>
            </a:xfrm>
            <a:custGeom>
              <a:avLst/>
              <a:gdLst>
                <a:gd name="connsiteX0" fmla="*/ 150097 w 900565"/>
                <a:gd name="connsiteY0" fmla="*/ 0 h 6374975"/>
                <a:gd name="connsiteX1" fmla="*/ 750468 w 900565"/>
                <a:gd name="connsiteY1" fmla="*/ 0 h 6374975"/>
                <a:gd name="connsiteX2" fmla="*/ 900565 w 900565"/>
                <a:gd name="connsiteY2" fmla="*/ 150097 h 6374975"/>
                <a:gd name="connsiteX3" fmla="*/ 900565 w 900565"/>
                <a:gd name="connsiteY3" fmla="*/ 6374975 h 6374975"/>
                <a:gd name="connsiteX4" fmla="*/ 900565 w 900565"/>
                <a:gd name="connsiteY4" fmla="*/ 6374975 h 6374975"/>
                <a:gd name="connsiteX5" fmla="*/ 0 w 900565"/>
                <a:gd name="connsiteY5" fmla="*/ 6374975 h 6374975"/>
                <a:gd name="connsiteX6" fmla="*/ 0 w 900565"/>
                <a:gd name="connsiteY6" fmla="*/ 6374975 h 6374975"/>
                <a:gd name="connsiteX7" fmla="*/ 0 w 900565"/>
                <a:gd name="connsiteY7" fmla="*/ 150097 h 6374975"/>
                <a:gd name="connsiteX8" fmla="*/ 150097 w 900565"/>
                <a:gd name="connsiteY8" fmla="*/ 0 h 637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565" h="6374975">
                  <a:moveTo>
                    <a:pt x="900565" y="1062518"/>
                  </a:moveTo>
                  <a:lnTo>
                    <a:pt x="900565" y="5312457"/>
                  </a:lnTo>
                  <a:cubicBezTo>
                    <a:pt x="900565" y="5899265"/>
                    <a:pt x="891072" y="6374971"/>
                    <a:pt x="879361" y="6374971"/>
                  </a:cubicBezTo>
                  <a:lnTo>
                    <a:pt x="0" y="6374971"/>
                  </a:lnTo>
                  <a:lnTo>
                    <a:pt x="0" y="6374971"/>
                  </a:lnTo>
                  <a:lnTo>
                    <a:pt x="0" y="4"/>
                  </a:lnTo>
                  <a:lnTo>
                    <a:pt x="0" y="4"/>
                  </a:lnTo>
                  <a:lnTo>
                    <a:pt x="879361" y="4"/>
                  </a:lnTo>
                  <a:cubicBezTo>
                    <a:pt x="891072" y="4"/>
                    <a:pt x="900565" y="475710"/>
                    <a:pt x="900565" y="10625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2853" rIns="52852" bIns="52852" numCol="1" spcCol="1270" anchor="ctr" anchorCtr="0">
              <a:noAutofit/>
            </a:bodyPr>
            <a:lstStyle/>
            <a:p>
              <a:pPr marL="114300" lvl="1" indent="-114300" defTabSz="622300">
                <a:spcBef>
                  <a:spcPct val="0"/>
                </a:spcBef>
                <a:spcAft>
                  <a:spcPts val="0"/>
                </a:spcAft>
                <a:buFontTx/>
                <a:buChar char="••"/>
              </a:pP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Газопровод-отвод </a:t>
              </a:r>
              <a:r>
                <a:rPr lang="ru-RU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к г. Приозерску, Ленинградская область </a:t>
              </a:r>
              <a:endParaRPr lang="ru-RU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endParaRPr>
            </a:p>
            <a:p>
              <a:pPr marL="114300" lvl="1" indent="-114300" defTabSz="622300">
                <a:spcBef>
                  <a:spcPct val="0"/>
                </a:spcBef>
                <a:spcAft>
                  <a:spcPts val="0"/>
                </a:spcAft>
                <a:buFontTx/>
                <a:buChar char="••"/>
              </a:pP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Times New Roman" panose="02020603050405020304" pitchFamily="18" charset="0"/>
                </a:rPr>
                <a:t>Г-отвод и ГРС к п. Искра Александровского р-на Владимирской области</a:t>
              </a:r>
              <a:endPara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1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00" y="4757739"/>
            <a:ext cx="8228912" cy="385761"/>
          </a:xfrm>
        </p:spPr>
        <p:txBody>
          <a:bodyPr anchor="ctr"/>
          <a:lstStyle/>
          <a:p>
            <a:r>
              <a:rPr lang="ru-RU" sz="1200" b="1" dirty="0" smtClean="0"/>
              <a:t>Проблемы оценки капитальных вложений в строительство газораспределительных станций на </a:t>
            </a:r>
            <a:r>
              <a:rPr lang="ru-RU" sz="1200" b="1" dirty="0" err="1" smtClean="0"/>
              <a:t>предпроектной</a:t>
            </a:r>
            <a:r>
              <a:rPr lang="ru-RU" sz="1200" b="1" dirty="0" smtClean="0"/>
              <a:t> стадии</a:t>
            </a:r>
            <a:endParaRPr lang="ru-RU" sz="1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 smtClean="0"/>
              <a:t>Основные технические характеристики рассматриваемых проектов сооружения ГРС</a:t>
            </a:r>
            <a:endParaRPr lang="ru-RU" sz="2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11297"/>
              </p:ext>
            </p:extLst>
          </p:nvPr>
        </p:nvGraphicFramePr>
        <p:xfrm>
          <a:off x="6402" y="762528"/>
          <a:ext cx="9131205" cy="40402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6109"/>
                <a:gridCol w="976051"/>
                <a:gridCol w="1322805"/>
                <a:gridCol w="1247204"/>
                <a:gridCol w="1022375"/>
                <a:gridCol w="1401800"/>
                <a:gridCol w="964861"/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Группа производительности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Высокой производительности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Малой производительности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Комментарии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</a:tr>
              <a:tr h="1571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Тип проекта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Калуга (</a:t>
                      </a:r>
                      <a:r>
                        <a:rPr lang="ru-RU" sz="1000" b="1" kern="1200" dirty="0" err="1">
                          <a:effectLst/>
                        </a:rPr>
                        <a:t>реализ</a:t>
                      </a:r>
                      <a:r>
                        <a:rPr lang="ru-RU" sz="1000" b="1" kern="1200" dirty="0">
                          <a:effectLst/>
                        </a:rPr>
                        <a:t>.)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Невинномысск (ИП)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effectLst/>
                        </a:rPr>
                        <a:t>Лаголово</a:t>
                      </a:r>
                      <a:r>
                        <a:rPr lang="ru-RU" sz="1000" b="1" kern="1200" dirty="0">
                          <a:effectLst/>
                        </a:rPr>
                        <a:t> (ПИР)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Искра (ПСД)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Приозерск (ИП)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Строительство новой ГРС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rowSpan="2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1 </a:t>
                      </a:r>
                      <a:r>
                        <a:rPr lang="ru-RU" sz="900" b="1" kern="1200" dirty="0">
                          <a:effectLst/>
                        </a:rPr>
                        <a:t>– с круглосуточным дежурством обслуживающего персонала посменно;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2 – перевод существующей ГРС в разряд ГГРП с соответствующей реконструкцией;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3- сооружение </a:t>
                      </a:r>
                      <a:r>
                        <a:rPr lang="ru-RU" sz="900" b="1" kern="1200" dirty="0" err="1">
                          <a:effectLst/>
                        </a:rPr>
                        <a:t>хозпостройки</a:t>
                      </a:r>
                      <a:r>
                        <a:rPr lang="ru-RU" sz="900" b="1" kern="1200" dirty="0">
                          <a:effectLst/>
                        </a:rPr>
                        <a:t>;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4– 4 водных перехода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5 – протяженность водного перехода основная н. – 2,32 км, резервная н. -2,57 км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6 – 1шт./1шт. 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</a:tr>
              <a:tr h="142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Реконструкция ГРС, в </a:t>
                      </a:r>
                      <a:r>
                        <a:rPr lang="ru-RU" sz="900" b="1" kern="1200" dirty="0" smtClean="0">
                          <a:effectLst/>
                        </a:rPr>
                        <a:t>том числе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451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45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451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45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451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45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Строительство Г-О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451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45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451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45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451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45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ГРС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Производительность, тыс.м</a:t>
                      </a:r>
                      <a:r>
                        <a:rPr lang="ru-RU" sz="900" b="1" kern="1200" baseline="30000" dirty="0">
                          <a:effectLst/>
                        </a:rPr>
                        <a:t>3</a:t>
                      </a:r>
                      <a:r>
                        <a:rPr lang="ru-RU" sz="900" b="1" kern="1200" dirty="0">
                          <a:effectLst/>
                        </a:rPr>
                        <a:t>/ч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265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250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268,5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4,2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Оборудование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БК-ГРС-1-270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Снежеть-250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b="1" dirty="0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Снежеть-3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Снежеть-3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Тип ГРС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9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блочная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9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</a:t>
                      </a:r>
                      <a:r>
                        <a:rPr lang="ru-RU" sz="1000" b="1" kern="1200" dirty="0" err="1">
                          <a:effectLst/>
                        </a:rPr>
                        <a:t>блочно</a:t>
                      </a:r>
                      <a:r>
                        <a:rPr lang="ru-RU" sz="1000" b="1" kern="1200" dirty="0">
                          <a:effectLst/>
                        </a:rPr>
                        <a:t>-комплектная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r>
                        <a:rPr lang="ru-RU" sz="900" b="1" kern="1200" baseline="30000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9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индивидуальная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Форма обслуживания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9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централизованная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9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вахтенная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9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надомная 2-мя операторами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9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периодическая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ГГРП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r>
                        <a:rPr lang="ru-RU" sz="900" b="1" kern="1200" baseline="30000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Дом оператора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r>
                        <a:rPr lang="ru-RU" sz="900" b="1" kern="1200" baseline="30000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Газопровод-отвод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Протяженность, км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5,89/5,54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1,163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73,2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1,633/0,1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105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Диаметр, мм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500/700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500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1000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150/300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300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Водные переходы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r>
                        <a:rPr lang="ru-RU" sz="900" b="1" kern="1200" baseline="30000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r>
                        <a:rPr lang="ru-RU" sz="900" b="1" kern="1200" baseline="30000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Узлы приема/запуска ОУ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r>
                        <a:rPr lang="ru-RU" sz="900" b="1" kern="1200" baseline="30000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Характеристики территории строительства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effectLst/>
                        </a:rPr>
                        <a:t>Трасса газопровода-отвода проходит по лесам. Значительный объем вырубки леса и кустарника</a:t>
                      </a:r>
                      <a:endParaRPr lang="ru-RU" sz="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effectLst/>
                        </a:rPr>
                        <a:t>Трасса г-о пролегает в районе с обжитой с развитой инфраструктурой. Вырубка растительности и возмещение ущерба </a:t>
                      </a:r>
                      <a:r>
                        <a:rPr lang="ru-RU" sz="600" b="1" kern="1200" dirty="0" err="1">
                          <a:effectLst/>
                        </a:rPr>
                        <a:t>рыбохозяйству</a:t>
                      </a:r>
                      <a:endParaRPr lang="ru-RU" sz="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effectLst/>
                        </a:rPr>
                        <a:t>Трасса проходит по лесным угодьям, землям сельскохозяйственного назначения (частной собственности)</a:t>
                      </a:r>
                      <a:endParaRPr lang="ru-RU" sz="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effectLst/>
                        </a:rPr>
                        <a:t>Вырубка лесных насаждений и кустарника. Проведение технической и биологической рекультивации.</a:t>
                      </a:r>
                      <a:endParaRPr lang="ru-RU" sz="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effectLst/>
                        </a:rPr>
                        <a:t>Вырубка леса и кустарника под ГРС, ЛЧ и а/дорогу. Возмещение затрат за ущерб, наносимый водным биоресурсам.</a:t>
                      </a:r>
                      <a:endParaRPr lang="ru-RU" sz="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2" marR="5932" marT="5932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8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00" y="4757739"/>
            <a:ext cx="8228912" cy="385761"/>
          </a:xfrm>
        </p:spPr>
        <p:txBody>
          <a:bodyPr anchor="ctr"/>
          <a:lstStyle/>
          <a:p>
            <a:r>
              <a:rPr lang="ru-RU" sz="1200" b="1" dirty="0" smtClean="0"/>
              <a:t>Проблемы оценки капитальных вложений в строительство газораспределительных станций на </a:t>
            </a:r>
            <a:r>
              <a:rPr lang="ru-RU" sz="1200" b="1" dirty="0" err="1" smtClean="0"/>
              <a:t>предпроектной</a:t>
            </a:r>
            <a:r>
              <a:rPr lang="ru-RU" sz="1200" b="1" dirty="0" smtClean="0"/>
              <a:t> стадии</a:t>
            </a:r>
            <a:endParaRPr lang="ru-RU" sz="1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 smtClean="0"/>
              <a:t>Основные технические характеристики рассматриваемых проектов сооружения ГРС (продолжение)</a:t>
            </a:r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92397"/>
              </p:ext>
            </p:extLst>
          </p:nvPr>
        </p:nvGraphicFramePr>
        <p:xfrm>
          <a:off x="-1" y="767334"/>
          <a:ext cx="9144000" cy="40712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1219"/>
                <a:gridCol w="1195211"/>
                <a:gridCol w="1355857"/>
                <a:gridCol w="1402840"/>
                <a:gridCol w="1025256"/>
                <a:gridCol w="948362"/>
                <a:gridCol w="1025255"/>
              </a:tblGrid>
              <a:tr h="158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Группа производительности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Средней производительности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Комментарии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</a:tr>
              <a:tr h="158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Тип проекта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effectLst/>
                        </a:rPr>
                        <a:t>Барамзы</a:t>
                      </a:r>
                      <a:r>
                        <a:rPr lang="ru-RU" sz="1000" b="1" kern="1200" dirty="0">
                          <a:effectLst/>
                        </a:rPr>
                        <a:t> (</a:t>
                      </a:r>
                      <a:r>
                        <a:rPr lang="ru-RU" sz="1000" b="1" kern="1200" dirty="0" err="1">
                          <a:effectLst/>
                        </a:rPr>
                        <a:t>реализ</a:t>
                      </a:r>
                      <a:r>
                        <a:rPr lang="ru-RU" sz="1000" b="1" kern="1200" dirty="0">
                          <a:effectLst/>
                        </a:rPr>
                        <a:t>.)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Сафоново (ПИР)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effectLst/>
                        </a:rPr>
                        <a:t>Конышевка</a:t>
                      </a:r>
                      <a:r>
                        <a:rPr lang="ru-RU" sz="1000" b="1" kern="1200" dirty="0">
                          <a:effectLst/>
                        </a:rPr>
                        <a:t> (</a:t>
                      </a:r>
                      <a:r>
                        <a:rPr lang="ru-RU" sz="1000" b="1" kern="1200" dirty="0" err="1">
                          <a:effectLst/>
                        </a:rPr>
                        <a:t>реализ</a:t>
                      </a:r>
                      <a:r>
                        <a:rPr lang="ru-RU" sz="1000" b="1" kern="1200" dirty="0">
                          <a:effectLst/>
                        </a:rPr>
                        <a:t>.)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Приозерск (ИП)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Никитино (ПИР)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Строительство новой ГРС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rowSpan="2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1 – с сооружением кирпичного здания операторной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2 – </a:t>
                      </a:r>
                      <a:r>
                        <a:rPr lang="ru-RU" sz="900" b="1" kern="1200" dirty="0" err="1">
                          <a:effectLst/>
                        </a:rPr>
                        <a:t>Ду</a:t>
                      </a:r>
                      <a:r>
                        <a:rPr lang="ru-RU" sz="900" b="1" kern="1200" dirty="0">
                          <a:effectLst/>
                        </a:rPr>
                        <a:t> 500 (методом ННБ)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3 – дом площадью 255,95 м2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4 – протяженность водного перехода основная н. – 2,32 км, резервная н. -2,57 км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Реконструкция ГРС, в </a:t>
                      </a:r>
                      <a:r>
                        <a:rPr lang="ru-RU" sz="900" b="1" kern="1200" dirty="0" err="1">
                          <a:effectLst/>
                        </a:rPr>
                        <a:t>т.ч</a:t>
                      </a:r>
                      <a:r>
                        <a:rPr lang="ru-RU" sz="900" b="1" kern="1200" dirty="0">
                          <a:effectLst/>
                        </a:rPr>
                        <a:t>.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Строительство Г-О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ГРС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Производительность, тыс.м</a:t>
                      </a:r>
                      <a:r>
                        <a:rPr lang="ru-RU" sz="900" b="1" kern="1200" baseline="30000" dirty="0">
                          <a:effectLst/>
                        </a:rPr>
                        <a:t>3</a:t>
                      </a:r>
                      <a:r>
                        <a:rPr lang="ru-RU" sz="900" b="1" kern="1200" dirty="0">
                          <a:effectLst/>
                        </a:rPr>
                        <a:t>/ч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32,9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32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27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19,8/16,1/17,2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31,96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Оборудование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Урожай-30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Урожай-30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Снежеть-30-55-2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err="1">
                          <a:effectLst/>
                        </a:rPr>
                        <a:t>Снежеть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Снежеть-30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Тип ГРС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/>
                      </a:endParaRPr>
                    </a:p>
                  </a:txBody>
                  <a:tcPr marL="6183" marR="6183" marT="6183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5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блочная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r>
                        <a:rPr lang="ru-RU" sz="900" b="1" kern="1200" baseline="30000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5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</a:t>
                      </a:r>
                      <a:r>
                        <a:rPr lang="ru-RU" sz="1000" b="1" kern="1200" dirty="0" err="1">
                          <a:effectLst/>
                        </a:rPr>
                        <a:t>блочно</a:t>
                      </a:r>
                      <a:r>
                        <a:rPr lang="ru-RU" sz="1000" b="1" kern="1200" dirty="0">
                          <a:effectLst/>
                        </a:rPr>
                        <a:t>-комплектная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5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индивидуальная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Форма обслуживания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5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централизованная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5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вахтенная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5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надомная 2-мя операторами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5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- периодическая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ГГРП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Дом оператора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r>
                        <a:rPr lang="ru-RU" sz="900" b="1" kern="1200" baseline="30000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Газопровод-отвод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r>
                        <a:rPr lang="ru-RU" sz="900" b="1" kern="1200" baseline="30000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Протяженность, км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23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0,047/0,083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31,8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105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63,03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Диаметр, мм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500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</a:rPr>
                        <a:t>300/400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250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300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300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Водные переходы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r>
                        <a:rPr lang="ru-RU" sz="900" b="1" kern="1200" baseline="30000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Узлы приема/запуска ОУ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FF0000"/>
                          </a:solidFill>
                          <a:effectLst/>
                          <a:sym typeface="Webdings"/>
                        </a:rPr>
                        <a:t>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B050"/>
                          </a:solidFill>
                          <a:effectLst/>
                          <a:sym typeface="Webdings"/>
                        </a:rPr>
                        <a:t>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</a:rPr>
                        <a:t>Характеристики территории строительства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effectLst/>
                        </a:rPr>
                        <a:t>Трасса проходит по лесам. Значительный объем вырубки леса и кустарника, возмещение убытков </a:t>
                      </a:r>
                      <a:r>
                        <a:rPr lang="ru-RU" sz="600" b="1" kern="1200" dirty="0" err="1">
                          <a:effectLst/>
                        </a:rPr>
                        <a:t>рыбохозяйству</a:t>
                      </a:r>
                      <a:r>
                        <a:rPr lang="ru-RU" sz="600" b="1" kern="1200" dirty="0">
                          <a:effectLst/>
                        </a:rPr>
                        <a:t> при устройстве водного перехода.</a:t>
                      </a:r>
                      <a:endParaRPr lang="ru-RU" sz="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effectLst/>
                        </a:rPr>
                        <a:t>Нет насаждений и застройки. Вырубка леса и кустарника под подъездную дорогу. Завоз плодородной почвы при рекультивации территории под ликвидируемой ГРС</a:t>
                      </a:r>
                      <a:endParaRPr lang="ru-RU" sz="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effectLst/>
                        </a:rPr>
                        <a:t>Трасса г-о пролегает по мелиорированным землям, район обжитой с развитой инфраструктурой. Вырубка растительности и возмещение ущерба </a:t>
                      </a:r>
                      <a:r>
                        <a:rPr lang="ru-RU" sz="600" b="1" kern="1200" dirty="0" err="1">
                          <a:effectLst/>
                        </a:rPr>
                        <a:t>рыбохозяйству</a:t>
                      </a:r>
                      <a:r>
                        <a:rPr lang="ru-RU" sz="600" b="1" kern="1200" dirty="0">
                          <a:effectLst/>
                        </a:rPr>
                        <a:t> и с/х. </a:t>
                      </a:r>
                      <a:endParaRPr lang="ru-RU" sz="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effectLst/>
                        </a:rPr>
                        <a:t>Вырубка леса и кустарника под ГРС, ЛЧ и а/дорогу. Возмещение затрат за ущерб, наносимый водным биоресурсам.</a:t>
                      </a:r>
                      <a:endParaRPr lang="ru-RU" sz="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effectLst/>
                        </a:rPr>
                        <a:t>Вырубка леса и кустарника под ГРС, ЛЧ и а/дорогу. Возмещение затрат за ущерб, наносимый животному миру.</a:t>
                      </a:r>
                      <a:endParaRPr lang="ru-RU" sz="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3" marR="6183" marT="6183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6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00" y="4757739"/>
            <a:ext cx="8228912" cy="385761"/>
          </a:xfrm>
        </p:spPr>
        <p:txBody>
          <a:bodyPr anchor="ctr"/>
          <a:lstStyle/>
          <a:p>
            <a:r>
              <a:rPr lang="ru-RU" sz="1200" b="1" dirty="0" smtClean="0"/>
              <a:t>Проблемы оценки капитальных вложений в строительство газораспределительных станций на </a:t>
            </a:r>
            <a:r>
              <a:rPr lang="ru-RU" sz="1200" b="1" dirty="0" err="1" smtClean="0"/>
              <a:t>предпроектной</a:t>
            </a:r>
            <a:r>
              <a:rPr lang="ru-RU" sz="1200" b="1" dirty="0" smtClean="0"/>
              <a:t> стадии</a:t>
            </a:r>
            <a:endParaRPr lang="ru-RU" sz="1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 smtClean="0"/>
              <a:t>Состав основных объектов и работ для сооружения ГРС (в пределах площадки ГРС)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41640" y="4149767"/>
            <a:ext cx="3647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* Состав объектов и работ определен на основе нормативных документов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291877" y="878234"/>
            <a:ext cx="8026433" cy="3583592"/>
            <a:chOff x="4149284" y="839087"/>
            <a:chExt cx="4331909" cy="3503677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149284" y="1308768"/>
              <a:ext cx="4331909" cy="26145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4149284" y="1406960"/>
              <a:ext cx="163258" cy="16326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олилиния 34"/>
            <p:cNvSpPr/>
            <p:nvPr/>
          </p:nvSpPr>
          <p:spPr>
            <a:xfrm>
              <a:off x="4149284" y="839087"/>
              <a:ext cx="4331909" cy="469681"/>
            </a:xfrm>
            <a:custGeom>
              <a:avLst/>
              <a:gdLst>
                <a:gd name="connsiteX0" fmla="*/ 0 w 2222360"/>
                <a:gd name="connsiteY0" fmla="*/ 0 h 469681"/>
                <a:gd name="connsiteX1" fmla="*/ 2222360 w 2222360"/>
                <a:gd name="connsiteY1" fmla="*/ 0 h 469681"/>
                <a:gd name="connsiteX2" fmla="*/ 2222360 w 2222360"/>
                <a:gd name="connsiteY2" fmla="*/ 469681 h 469681"/>
                <a:gd name="connsiteX3" fmla="*/ 0 w 2222360"/>
                <a:gd name="connsiteY3" fmla="*/ 469681 h 469681"/>
                <a:gd name="connsiteX4" fmla="*/ 0 w 2222360"/>
                <a:gd name="connsiteY4" fmla="*/ 0 h 46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360" h="469681">
                  <a:moveTo>
                    <a:pt x="0" y="0"/>
                  </a:moveTo>
                  <a:lnTo>
                    <a:pt x="2222360" y="0"/>
                  </a:lnTo>
                  <a:lnTo>
                    <a:pt x="2222360" y="469681"/>
                  </a:lnTo>
                  <a:lnTo>
                    <a:pt x="0" y="4696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Состав объектов и работ для сооружения ГРС (в пределах площадки)*</a:t>
              </a:r>
              <a:endParaRPr lang="ru-RU" sz="2000" b="1" kern="12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149284" y="1787520"/>
              <a:ext cx="163258" cy="16325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4304849" y="1678871"/>
              <a:ext cx="4176344" cy="380556"/>
            </a:xfrm>
            <a:custGeom>
              <a:avLst/>
              <a:gdLst>
                <a:gd name="connsiteX0" fmla="*/ 0 w 2066795"/>
                <a:gd name="connsiteY0" fmla="*/ 0 h 380556"/>
                <a:gd name="connsiteX1" fmla="*/ 2066795 w 2066795"/>
                <a:gd name="connsiteY1" fmla="*/ 0 h 380556"/>
                <a:gd name="connsiteX2" fmla="*/ 2066795 w 2066795"/>
                <a:gd name="connsiteY2" fmla="*/ 380556 h 380556"/>
                <a:gd name="connsiteX3" fmla="*/ 0 w 2066795"/>
                <a:gd name="connsiteY3" fmla="*/ 380556 h 380556"/>
                <a:gd name="connsiteX4" fmla="*/ 0 w 2066795"/>
                <a:gd name="connsiteY4" fmla="*/ 0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795" h="380556">
                  <a:moveTo>
                    <a:pt x="0" y="0"/>
                  </a:moveTo>
                  <a:lnTo>
                    <a:pt x="2066795" y="0"/>
                  </a:lnTo>
                  <a:lnTo>
                    <a:pt x="2066795" y="380556"/>
                  </a:lnTo>
                  <a:lnTo>
                    <a:pt x="0" y="380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Приобретение и монтаж технологического оборудования (ГРС)</a:t>
              </a:r>
              <a:endParaRPr lang="ru-RU" kern="1200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149284" y="2168076"/>
              <a:ext cx="163258" cy="16325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олилиния 38"/>
            <p:cNvSpPr/>
            <p:nvPr/>
          </p:nvSpPr>
          <p:spPr>
            <a:xfrm>
              <a:off x="4304849" y="2059427"/>
              <a:ext cx="4176344" cy="380556"/>
            </a:xfrm>
            <a:custGeom>
              <a:avLst/>
              <a:gdLst>
                <a:gd name="connsiteX0" fmla="*/ 0 w 2066795"/>
                <a:gd name="connsiteY0" fmla="*/ 0 h 380556"/>
                <a:gd name="connsiteX1" fmla="*/ 2066795 w 2066795"/>
                <a:gd name="connsiteY1" fmla="*/ 0 h 380556"/>
                <a:gd name="connsiteX2" fmla="*/ 2066795 w 2066795"/>
                <a:gd name="connsiteY2" fmla="*/ 380556 h 380556"/>
                <a:gd name="connsiteX3" fmla="*/ 0 w 2066795"/>
                <a:gd name="connsiteY3" fmla="*/ 380556 h 380556"/>
                <a:gd name="connsiteX4" fmla="*/ 0 w 2066795"/>
                <a:gd name="connsiteY4" fmla="*/ 0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795" h="380556">
                  <a:moveTo>
                    <a:pt x="0" y="0"/>
                  </a:moveTo>
                  <a:lnTo>
                    <a:pt x="2066795" y="0"/>
                  </a:lnTo>
                  <a:lnTo>
                    <a:pt x="2066795" y="380556"/>
                  </a:lnTo>
                  <a:lnTo>
                    <a:pt x="0" y="380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Внутриплощадочные сети электроснабжения</a:t>
              </a:r>
              <a:endParaRPr lang="ru-RU" kern="12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49284" y="2548632"/>
              <a:ext cx="163258" cy="16325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олилиния 40"/>
            <p:cNvSpPr/>
            <p:nvPr/>
          </p:nvSpPr>
          <p:spPr>
            <a:xfrm>
              <a:off x="4304849" y="2439984"/>
              <a:ext cx="4176344" cy="380556"/>
            </a:xfrm>
            <a:custGeom>
              <a:avLst/>
              <a:gdLst>
                <a:gd name="connsiteX0" fmla="*/ 0 w 2066795"/>
                <a:gd name="connsiteY0" fmla="*/ 0 h 380556"/>
                <a:gd name="connsiteX1" fmla="*/ 2066795 w 2066795"/>
                <a:gd name="connsiteY1" fmla="*/ 0 h 380556"/>
                <a:gd name="connsiteX2" fmla="*/ 2066795 w 2066795"/>
                <a:gd name="connsiteY2" fmla="*/ 380556 h 380556"/>
                <a:gd name="connsiteX3" fmla="*/ 0 w 2066795"/>
                <a:gd name="connsiteY3" fmla="*/ 380556 h 380556"/>
                <a:gd name="connsiteX4" fmla="*/ 0 w 2066795"/>
                <a:gd name="connsiteY4" fmla="*/ 0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795" h="380556">
                  <a:moveTo>
                    <a:pt x="0" y="0"/>
                  </a:moveTo>
                  <a:lnTo>
                    <a:pt x="2066795" y="0"/>
                  </a:lnTo>
                  <a:lnTo>
                    <a:pt x="2066795" y="380556"/>
                  </a:lnTo>
                  <a:lnTo>
                    <a:pt x="0" y="380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Наружное освещение</a:t>
              </a:r>
              <a:endParaRPr lang="ru-RU" kern="12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149284" y="2929189"/>
              <a:ext cx="163258" cy="16325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олилиния 42"/>
            <p:cNvSpPr/>
            <p:nvPr/>
          </p:nvSpPr>
          <p:spPr>
            <a:xfrm>
              <a:off x="4304849" y="2820540"/>
              <a:ext cx="4176344" cy="380556"/>
            </a:xfrm>
            <a:custGeom>
              <a:avLst/>
              <a:gdLst>
                <a:gd name="connsiteX0" fmla="*/ 0 w 2066795"/>
                <a:gd name="connsiteY0" fmla="*/ 0 h 380556"/>
                <a:gd name="connsiteX1" fmla="*/ 2066795 w 2066795"/>
                <a:gd name="connsiteY1" fmla="*/ 0 h 380556"/>
                <a:gd name="connsiteX2" fmla="*/ 2066795 w 2066795"/>
                <a:gd name="connsiteY2" fmla="*/ 380556 h 380556"/>
                <a:gd name="connsiteX3" fmla="*/ 0 w 2066795"/>
                <a:gd name="connsiteY3" fmla="*/ 380556 h 380556"/>
                <a:gd name="connsiteX4" fmla="*/ 0 w 2066795"/>
                <a:gd name="connsiteY4" fmla="*/ 0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795" h="380556">
                  <a:moveTo>
                    <a:pt x="0" y="0"/>
                  </a:moveTo>
                  <a:lnTo>
                    <a:pt x="2066795" y="0"/>
                  </a:lnTo>
                  <a:lnTo>
                    <a:pt x="2066795" y="380556"/>
                  </a:lnTo>
                  <a:lnTo>
                    <a:pt x="0" y="380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err="1" smtClean="0"/>
                <a:t>Молниезащита</a:t>
              </a:r>
              <a:r>
                <a:rPr lang="ru-RU" kern="1200" dirty="0" smtClean="0"/>
                <a:t> и заземление</a:t>
              </a:r>
              <a:endParaRPr lang="ru-RU" kern="1200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49284" y="3309745"/>
              <a:ext cx="163258" cy="16325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Полилиния 44"/>
            <p:cNvSpPr/>
            <p:nvPr/>
          </p:nvSpPr>
          <p:spPr>
            <a:xfrm>
              <a:off x="4304849" y="3201096"/>
              <a:ext cx="4176344" cy="380556"/>
            </a:xfrm>
            <a:custGeom>
              <a:avLst/>
              <a:gdLst>
                <a:gd name="connsiteX0" fmla="*/ 0 w 2066795"/>
                <a:gd name="connsiteY0" fmla="*/ 0 h 380556"/>
                <a:gd name="connsiteX1" fmla="*/ 2066795 w 2066795"/>
                <a:gd name="connsiteY1" fmla="*/ 0 h 380556"/>
                <a:gd name="connsiteX2" fmla="*/ 2066795 w 2066795"/>
                <a:gd name="connsiteY2" fmla="*/ 380556 h 380556"/>
                <a:gd name="connsiteX3" fmla="*/ 0 w 2066795"/>
                <a:gd name="connsiteY3" fmla="*/ 380556 h 380556"/>
                <a:gd name="connsiteX4" fmla="*/ 0 w 2066795"/>
                <a:gd name="connsiteY4" fmla="*/ 0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795" h="380556">
                  <a:moveTo>
                    <a:pt x="0" y="0"/>
                  </a:moveTo>
                  <a:lnTo>
                    <a:pt x="2066795" y="0"/>
                  </a:lnTo>
                  <a:lnTo>
                    <a:pt x="2066795" y="380556"/>
                  </a:lnTo>
                  <a:lnTo>
                    <a:pt x="0" y="380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Электрохимическая защита от коррозии</a:t>
              </a:r>
              <a:endParaRPr lang="ru-RU" kern="12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49284" y="3690301"/>
              <a:ext cx="163258" cy="16325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Полилиния 46"/>
            <p:cNvSpPr/>
            <p:nvPr/>
          </p:nvSpPr>
          <p:spPr>
            <a:xfrm>
              <a:off x="4304849" y="3581653"/>
              <a:ext cx="4176344" cy="380556"/>
            </a:xfrm>
            <a:custGeom>
              <a:avLst/>
              <a:gdLst>
                <a:gd name="connsiteX0" fmla="*/ 0 w 2066795"/>
                <a:gd name="connsiteY0" fmla="*/ 0 h 380556"/>
                <a:gd name="connsiteX1" fmla="*/ 2066795 w 2066795"/>
                <a:gd name="connsiteY1" fmla="*/ 0 h 380556"/>
                <a:gd name="connsiteX2" fmla="*/ 2066795 w 2066795"/>
                <a:gd name="connsiteY2" fmla="*/ 380556 h 380556"/>
                <a:gd name="connsiteX3" fmla="*/ 0 w 2066795"/>
                <a:gd name="connsiteY3" fmla="*/ 380556 h 380556"/>
                <a:gd name="connsiteX4" fmla="*/ 0 w 2066795"/>
                <a:gd name="connsiteY4" fmla="*/ 0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795" h="380556">
                  <a:moveTo>
                    <a:pt x="0" y="0"/>
                  </a:moveTo>
                  <a:lnTo>
                    <a:pt x="2066795" y="0"/>
                  </a:lnTo>
                  <a:lnTo>
                    <a:pt x="2066795" y="380556"/>
                  </a:lnTo>
                  <a:lnTo>
                    <a:pt x="0" y="380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Автоматизации и телемеханизация</a:t>
              </a:r>
              <a:endParaRPr lang="ru-RU" kern="1200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149284" y="4070857"/>
              <a:ext cx="163258" cy="16325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олилиния 48"/>
            <p:cNvSpPr/>
            <p:nvPr/>
          </p:nvSpPr>
          <p:spPr>
            <a:xfrm>
              <a:off x="4304849" y="3962208"/>
              <a:ext cx="4176344" cy="380556"/>
            </a:xfrm>
            <a:custGeom>
              <a:avLst/>
              <a:gdLst>
                <a:gd name="connsiteX0" fmla="*/ 0 w 2066795"/>
                <a:gd name="connsiteY0" fmla="*/ 0 h 380556"/>
                <a:gd name="connsiteX1" fmla="*/ 2066795 w 2066795"/>
                <a:gd name="connsiteY1" fmla="*/ 0 h 380556"/>
                <a:gd name="connsiteX2" fmla="*/ 2066795 w 2066795"/>
                <a:gd name="connsiteY2" fmla="*/ 380556 h 380556"/>
                <a:gd name="connsiteX3" fmla="*/ 0 w 2066795"/>
                <a:gd name="connsiteY3" fmla="*/ 380556 h 380556"/>
                <a:gd name="connsiteX4" fmla="*/ 0 w 2066795"/>
                <a:gd name="connsiteY4" fmla="*/ 0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795" h="380556">
                  <a:moveTo>
                    <a:pt x="0" y="0"/>
                  </a:moveTo>
                  <a:lnTo>
                    <a:pt x="2066795" y="0"/>
                  </a:lnTo>
                  <a:lnTo>
                    <a:pt x="2066795" y="380556"/>
                  </a:lnTo>
                  <a:lnTo>
                    <a:pt x="0" y="3805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lvl="0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/>
                <a:t>Благоустройство площадки ГРС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227093" y="2406794"/>
            <a:ext cx="3862101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Сооружение ГРС в пределах площадки составляет</a:t>
            </a:r>
          </a:p>
          <a:p>
            <a:pPr lvl="0"/>
            <a:r>
              <a:rPr lang="ru-RU" b="1" i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от </a:t>
            </a:r>
            <a:r>
              <a:rPr lang="ru-RU" b="1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80% </a:t>
            </a:r>
            <a:r>
              <a:rPr lang="ru-RU" b="1" i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стоимости </a:t>
            </a:r>
            <a:r>
              <a:rPr lang="ru-RU" b="1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объектов ГРС</a:t>
            </a:r>
          </a:p>
          <a:p>
            <a:pPr lvl="0"/>
            <a:endParaRPr lang="ru-RU" sz="1050" b="1" i="1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r>
              <a:rPr lang="ru-RU" b="1" i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Внеплощадочные сооружения - до </a:t>
            </a:r>
            <a:r>
              <a:rPr lang="ru-RU" b="1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20% </a:t>
            </a:r>
            <a:r>
              <a:rPr lang="ru-RU" b="1" i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стоимости </a:t>
            </a:r>
            <a:r>
              <a:rPr lang="ru-RU" b="1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объектов </a:t>
            </a:r>
            <a:r>
              <a:rPr lang="ru-RU" b="1" i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ГРС</a:t>
            </a:r>
            <a:endParaRPr lang="ru-RU" b="1" i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2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00" y="4757739"/>
            <a:ext cx="8228912" cy="385761"/>
          </a:xfrm>
        </p:spPr>
        <p:txBody>
          <a:bodyPr anchor="ctr"/>
          <a:lstStyle/>
          <a:p>
            <a:r>
              <a:rPr lang="ru-RU" sz="1200" b="1" dirty="0" smtClean="0"/>
              <a:t>Проблемы оценки капитальных вложений в строительство газораспределительных станций на </a:t>
            </a:r>
            <a:r>
              <a:rPr lang="ru-RU" sz="1200" b="1" dirty="0" err="1" smtClean="0"/>
              <a:t>предпроектной</a:t>
            </a:r>
            <a:r>
              <a:rPr lang="ru-RU" sz="1200" b="1" dirty="0" smtClean="0"/>
              <a:t> стадии</a:t>
            </a:r>
            <a:endParaRPr lang="ru-RU" sz="12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 smtClean="0"/>
              <a:t>Капитальные вложения в строительство ГРС на основе рассматриваемых проектов</a:t>
            </a: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886404"/>
              </p:ext>
            </p:extLst>
          </p:nvPr>
        </p:nvGraphicFramePr>
        <p:xfrm>
          <a:off x="1" y="775649"/>
          <a:ext cx="4578824" cy="3987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264"/>
                <a:gridCol w="717727"/>
                <a:gridCol w="916716"/>
                <a:gridCol w="1219531"/>
                <a:gridCol w="609586"/>
              </a:tblGrid>
              <a:tr h="6346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Наименование  ГРС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Площадка ГРС</a:t>
                      </a:r>
                      <a:endParaRPr lang="ru-RU" sz="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Объекты ГРС, обусловленные привязкой проекта к условиям района и площадки строительства</a:t>
                      </a:r>
                      <a:endParaRPr lang="ru-RU" sz="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Капитальные вложения в объеме глав 1-7</a:t>
                      </a:r>
                      <a:endParaRPr lang="ru-RU" sz="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Калуга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(265 тыс.м</a:t>
                      </a:r>
                      <a:r>
                        <a:rPr lang="ru-RU" sz="900" baseline="30000" dirty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/час)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195 516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32 167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227 683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86%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Невинномысск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(250 тыс.м3/час)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255 627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47 752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303 380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84%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Лаголово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(268,5 тыс.м</a:t>
                      </a:r>
                      <a:r>
                        <a:rPr lang="ru-RU" sz="900" baseline="30000" dirty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/час)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305 805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23 886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329 690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93%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Конышевка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(27 тыс.м</a:t>
                      </a:r>
                      <a:r>
                        <a:rPr lang="ru-RU" sz="900" baseline="30000" dirty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/час)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65 435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16 842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82 277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80%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Никитино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(32 тыс.м</a:t>
                      </a:r>
                      <a:r>
                        <a:rPr lang="ru-RU" sz="900" baseline="30000" dirty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/час)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114 264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127 299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241 562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53%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Барамзы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(33 тыс.м</a:t>
                      </a:r>
                      <a:r>
                        <a:rPr lang="ru-RU" sz="900" baseline="30000" dirty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/час)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94 644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43 585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138 228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68%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Сафоново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(32 тыс.м</a:t>
                      </a:r>
                      <a:r>
                        <a:rPr lang="ru-RU" sz="900" baseline="30000" dirty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/час)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45 504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7 719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53 224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Искра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(3 тыс.м</a:t>
                      </a:r>
                      <a:r>
                        <a:rPr lang="ru-RU" sz="900" baseline="30000" dirty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/час)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45 022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10 728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55 750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81%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Саперное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(16,1 тыс.м</a:t>
                      </a:r>
                      <a:r>
                        <a:rPr lang="ru-RU" sz="900" baseline="30000" dirty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/час)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120 205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27 546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147 751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81%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Коммунары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(4,2 тыс.м3/час)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111 697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56 208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167 906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67%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Приозерск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(17,2 тыс.м3/час)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127 210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48 660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175 870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  <a:tr h="132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28%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7879" marR="47879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72" y="1528194"/>
            <a:ext cx="4551528" cy="24363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777920" y="1173835"/>
            <a:ext cx="1366080" cy="161583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ценах на 2017 год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ГЭ_2011_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ГЭ_2011_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НГЭ_2011_5</Template>
  <TotalTime>12152</TotalTime>
  <Words>1926</Words>
  <Application>Microsoft Office PowerPoint</Application>
  <PresentationFormat>Экран (16:9)</PresentationFormat>
  <Paragraphs>594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НГЭ_2011_5</vt:lpstr>
      <vt:lpstr>Слайды</vt:lpstr>
      <vt:lpstr>1_НГЭ_2011_5</vt:lpstr>
      <vt:lpstr>1_Слайды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A.Osipova@econom.gazprom.ru</dc:creator>
  <cp:lastModifiedBy>Осипова Александра Николаевна</cp:lastModifiedBy>
  <cp:revision>917</cp:revision>
  <cp:lastPrinted>2015-06-29T15:41:48Z</cp:lastPrinted>
  <dcterms:created xsi:type="dcterms:W3CDTF">2012-01-22T19:20:17Z</dcterms:created>
  <dcterms:modified xsi:type="dcterms:W3CDTF">2017-10-20T12:46:00Z</dcterms:modified>
</cp:coreProperties>
</file>