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1"/>
  </p:notesMasterIdLst>
  <p:sldIdLst>
    <p:sldId id="256" r:id="rId3"/>
    <p:sldId id="276" r:id="rId4"/>
    <p:sldId id="277" r:id="rId5"/>
    <p:sldId id="274" r:id="rId6"/>
    <p:sldId id="275" r:id="rId7"/>
    <p:sldId id="278" r:id="rId8"/>
    <p:sldId id="279" r:id="rId9"/>
    <p:sldId id="280" r:id="rId10"/>
  </p:sldIdLst>
  <p:sldSz cx="9144000" cy="5143500" type="screen16x9"/>
  <p:notesSz cx="6797675" cy="9928225"/>
  <p:defaultTextStyle>
    <a:defPPr>
      <a:defRPr lang="ru-RU"/>
    </a:defPPr>
    <a:lvl1pPr algn="l" defTabSz="777875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388938" indent="68263" algn="l" defTabSz="777875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777875" indent="136525" algn="l" defTabSz="777875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168400" indent="203200" algn="l" defTabSz="777875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557338" indent="271463" algn="l" defTabSz="777875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64" autoAdjust="0"/>
    <p:restoredTop sz="94660" autoAdjust="0"/>
  </p:normalViewPr>
  <p:slideViewPr>
    <p:cSldViewPr snapToGrid="0">
      <p:cViewPr varScale="1">
        <p:scale>
          <a:sx n="150" d="100"/>
          <a:sy n="150" d="100"/>
        </p:scale>
        <p:origin x="-564" y="-96"/>
      </p:cViewPr>
      <p:guideLst>
        <p:guide orient="horz" pos="455"/>
        <p:guide orient="horz" pos="554"/>
        <p:guide orient="horz" pos="2923"/>
        <p:guide pos="1272"/>
        <p:guide pos="5563"/>
        <p:guide pos="1220"/>
        <p:guide pos="1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34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9E6CBE-577A-4C88-A990-906A9575DCC7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C442840-2F16-4925-8F13-FE0DDC89DE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67117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A152220-F55A-41D0-AC37-B739D4F0E0C6}" type="slidenum">
              <a:rPr lang="ru-RU" altLang="ru-RU" smtClean="0">
                <a:cs typeface="Arial" pitchFamily="34" charset="0"/>
              </a:rPr>
              <a:pPr/>
              <a:t>2</a:t>
            </a:fld>
            <a:endParaRPr lang="ru-RU" alt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37238" y="1591410"/>
            <a:ext cx="6541313" cy="1709403"/>
          </a:xfrm>
          <a:prstGeom prst="rect">
            <a:avLst/>
          </a:prstGeom>
        </p:spPr>
        <p:txBody>
          <a:bodyPr lIns="77925" tIns="38963" rIns="77925" bIns="38963" anchor="ctr"/>
          <a:lstStyle>
            <a:lvl1pPr algn="l">
              <a:defRPr sz="24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37239" y="3454637"/>
            <a:ext cx="6542819" cy="774463"/>
          </a:xfrm>
          <a:prstGeom prst="rect">
            <a:avLst/>
          </a:prstGeom>
        </p:spPr>
        <p:txBody>
          <a:bodyPr lIns="77925" tIns="38963" rIns="77925" bIns="38963"/>
          <a:lstStyle>
            <a:lvl1pPr marL="0" indent="0">
              <a:buNone/>
              <a:defRPr lang="ru-RU" sz="2000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/>
          <p:cNvSpPr>
            <a:spLocks noGrp="1"/>
          </p:cNvSpPr>
          <p:nvPr>
            <p:ph sz="half" idx="1"/>
          </p:nvPr>
        </p:nvSpPr>
        <p:spPr>
          <a:xfrm>
            <a:off x="2019301" y="879476"/>
            <a:ext cx="6812574" cy="3760788"/>
          </a:xfrm>
          <a:prstGeom prst="rect">
            <a:avLst/>
          </a:prstGeom>
        </p:spPr>
        <p:txBody>
          <a:bodyPr lIns="77925" tIns="38963" rIns="77925" bIns="38963"/>
          <a:lstStyle>
            <a:lvl1pPr marL="0" indent="0">
              <a:buNone/>
              <a:defRPr sz="17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1pPr>
            <a:lvl2pPr marL="389626" indent="0">
              <a:buNone/>
              <a:defRPr sz="1500">
                <a:solidFill>
                  <a:srgbClr val="0070C0"/>
                </a:solidFill>
                <a:latin typeface="Arial Narrow" panose="020B0606020202030204" pitchFamily="34" charset="0"/>
              </a:defRPr>
            </a:lvl2pPr>
            <a:lvl3pPr marL="779252" indent="0">
              <a:buNone/>
              <a:defRPr sz="1400">
                <a:solidFill>
                  <a:srgbClr val="0070C0"/>
                </a:solidFill>
                <a:latin typeface="Arial Narrow" panose="020B0606020202030204" pitchFamily="34" charset="0"/>
              </a:defRPr>
            </a:lvl3pPr>
            <a:lvl4pPr marL="1168878" indent="0">
              <a:buNone/>
              <a:defRPr sz="1200">
                <a:solidFill>
                  <a:srgbClr val="0070C0"/>
                </a:solidFill>
                <a:latin typeface="Arial Narrow" panose="020B0606020202030204" pitchFamily="34" charset="0"/>
              </a:defRPr>
            </a:lvl4pPr>
            <a:lvl5pPr marL="1558503" indent="0">
              <a:buNone/>
              <a:defRPr sz="1200">
                <a:solidFill>
                  <a:srgbClr val="0070C0"/>
                </a:solidFill>
                <a:latin typeface="Arial Narrow" panose="020B060602020203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2"/>
          </p:nvPr>
        </p:nvSpPr>
        <p:spPr>
          <a:xfrm>
            <a:off x="287338" y="879475"/>
            <a:ext cx="1649901" cy="3773711"/>
          </a:xfrm>
          <a:prstGeom prst="rect">
            <a:avLst/>
          </a:prstGeom>
        </p:spPr>
        <p:txBody>
          <a:bodyPr lIns="77925" tIns="38963" rIns="77925" bIns="38963"/>
          <a:lstStyle>
            <a:lvl1pPr marL="14881" indent="0">
              <a:buNone/>
              <a:defRPr sz="15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>
              <a:defRPr sz="1500">
                <a:solidFill>
                  <a:srgbClr val="0070C0"/>
                </a:solidFill>
                <a:latin typeface="Arial Narrow" panose="020B0606020202030204" pitchFamily="34" charset="0"/>
              </a:defRPr>
            </a:lvl2pPr>
            <a:lvl3pPr>
              <a:defRPr sz="1400">
                <a:solidFill>
                  <a:srgbClr val="0070C0"/>
                </a:solidFill>
                <a:latin typeface="Arial Narrow" panose="020B0606020202030204" pitchFamily="34" charset="0"/>
              </a:defRPr>
            </a:lvl3pPr>
            <a:lvl4pPr>
              <a:defRPr sz="1200">
                <a:solidFill>
                  <a:srgbClr val="0070C0"/>
                </a:solidFill>
                <a:latin typeface="Arial Narrow" panose="020B0606020202030204" pitchFamily="34" charset="0"/>
              </a:defRPr>
            </a:lvl4pPr>
            <a:lvl5pPr>
              <a:defRPr sz="1200">
                <a:solidFill>
                  <a:srgbClr val="0070C0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Заголовок 28"/>
          <p:cNvSpPr>
            <a:spLocks noGrp="1"/>
          </p:cNvSpPr>
          <p:nvPr>
            <p:ph type="title"/>
          </p:nvPr>
        </p:nvSpPr>
        <p:spPr>
          <a:xfrm>
            <a:off x="1937238" y="0"/>
            <a:ext cx="7207250" cy="809625"/>
          </a:xfrm>
          <a:prstGeom prst="rect">
            <a:avLst/>
          </a:prstGeom>
        </p:spPr>
        <p:txBody>
          <a:bodyPr vert="horz" lIns="77925" tIns="38963" rIns="77925" bIns="38963" rtlCol="0" anchor="b">
            <a:normAutofit/>
          </a:bodyPr>
          <a:lstStyle>
            <a:lvl1pPr>
              <a:defRPr sz="19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8"/>
          <p:cNvSpPr>
            <a:spLocks noGrp="1"/>
          </p:cNvSpPr>
          <p:nvPr>
            <p:ph type="title"/>
          </p:nvPr>
        </p:nvSpPr>
        <p:spPr>
          <a:xfrm>
            <a:off x="1937238" y="0"/>
            <a:ext cx="7207250" cy="809625"/>
          </a:xfrm>
          <a:prstGeom prst="rect">
            <a:avLst/>
          </a:prstGeom>
        </p:spPr>
        <p:txBody>
          <a:bodyPr vert="horz" lIns="77925" tIns="38963" rIns="77925" bIns="38963" rtlCol="0" anchor="b">
            <a:normAutofit/>
          </a:bodyPr>
          <a:lstStyle>
            <a:lvl1pPr>
              <a:defRPr sz="19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2"/>
          </p:nvPr>
        </p:nvSpPr>
        <p:spPr>
          <a:xfrm>
            <a:off x="288758" y="874514"/>
            <a:ext cx="8542506" cy="3759443"/>
          </a:xfrm>
          <a:prstGeom prst="rect">
            <a:avLst/>
          </a:prstGeom>
        </p:spPr>
        <p:txBody>
          <a:bodyPr lIns="77925" tIns="38963" rIns="77925" bIns="38963"/>
          <a:lstStyle>
            <a:lvl1pPr algn="just">
              <a:defRPr sz="15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algn="just">
              <a:defRPr sz="15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algn="just">
              <a:defRPr sz="15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algn="just">
              <a:defRPr sz="15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1753316" indent="-194813" algn="just"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Четвёртый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8"/>
          <p:cNvSpPr>
            <a:spLocks noGrp="1"/>
          </p:cNvSpPr>
          <p:nvPr>
            <p:ph type="title"/>
          </p:nvPr>
        </p:nvSpPr>
        <p:spPr>
          <a:xfrm>
            <a:off x="1937238" y="0"/>
            <a:ext cx="7207250" cy="809625"/>
          </a:xfrm>
          <a:prstGeom prst="rect">
            <a:avLst/>
          </a:prstGeom>
        </p:spPr>
        <p:txBody>
          <a:bodyPr vert="horz" lIns="77925" tIns="38963" rIns="77925" bIns="38963" rtlCol="0" anchor="b">
            <a:normAutofit/>
          </a:bodyPr>
          <a:lstStyle>
            <a:lvl1pPr>
              <a:defRPr sz="19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2"/>
          </p:nvPr>
        </p:nvSpPr>
        <p:spPr>
          <a:xfrm>
            <a:off x="288758" y="874514"/>
            <a:ext cx="8542506" cy="3759443"/>
          </a:xfrm>
          <a:prstGeom prst="rect">
            <a:avLst/>
          </a:prstGeom>
        </p:spPr>
        <p:txBody>
          <a:bodyPr lIns="77925" tIns="38963" rIns="77925" bIns="38963"/>
          <a:lstStyle>
            <a:lvl1pPr algn="just">
              <a:defRPr sz="15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algn="just">
              <a:defRPr sz="15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algn="just">
              <a:defRPr sz="15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algn="just">
              <a:defRPr sz="15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1753316" indent="-194813" algn="just"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Четвёртый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несколько рисун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8"/>
          <p:cNvSpPr>
            <a:spLocks noGrp="1"/>
          </p:cNvSpPr>
          <p:nvPr>
            <p:ph type="title"/>
          </p:nvPr>
        </p:nvSpPr>
        <p:spPr>
          <a:xfrm>
            <a:off x="1937238" y="0"/>
            <a:ext cx="7207250" cy="809625"/>
          </a:xfrm>
          <a:prstGeom prst="rect">
            <a:avLst/>
          </a:prstGeom>
        </p:spPr>
        <p:txBody>
          <a:bodyPr vert="horz" lIns="77925" tIns="38963" rIns="77925" bIns="38963" rtlCol="0" anchor="b">
            <a:normAutofit/>
          </a:bodyPr>
          <a:lstStyle>
            <a:lvl1pPr>
              <a:defRPr sz="19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5"/>
          </p:nvPr>
        </p:nvSpPr>
        <p:spPr>
          <a:xfrm>
            <a:off x="287338" y="879475"/>
            <a:ext cx="2373312" cy="1684338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12" name="Рисунок 10"/>
          <p:cNvSpPr>
            <a:spLocks noGrp="1"/>
          </p:cNvSpPr>
          <p:nvPr>
            <p:ph type="pic" sz="quarter" idx="16"/>
          </p:nvPr>
        </p:nvSpPr>
        <p:spPr>
          <a:xfrm>
            <a:off x="287338" y="2955925"/>
            <a:ext cx="2373312" cy="1684338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13" name="Рисунок 10"/>
          <p:cNvSpPr>
            <a:spLocks noGrp="1"/>
          </p:cNvSpPr>
          <p:nvPr>
            <p:ph type="pic" sz="quarter" idx="17"/>
          </p:nvPr>
        </p:nvSpPr>
        <p:spPr>
          <a:xfrm>
            <a:off x="6457951" y="879475"/>
            <a:ext cx="2373312" cy="1684338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14" name="Рисунок 10"/>
          <p:cNvSpPr>
            <a:spLocks noGrp="1"/>
          </p:cNvSpPr>
          <p:nvPr>
            <p:ph type="pic" sz="quarter" idx="18"/>
          </p:nvPr>
        </p:nvSpPr>
        <p:spPr>
          <a:xfrm>
            <a:off x="6457951" y="2955925"/>
            <a:ext cx="2373312" cy="1684338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15" name="Рисунок 10"/>
          <p:cNvSpPr>
            <a:spLocks noGrp="1"/>
          </p:cNvSpPr>
          <p:nvPr>
            <p:ph type="pic" sz="quarter" idx="19"/>
          </p:nvPr>
        </p:nvSpPr>
        <p:spPr>
          <a:xfrm>
            <a:off x="3412243" y="879475"/>
            <a:ext cx="2373312" cy="1684338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16" name="Рисунок 10"/>
          <p:cNvSpPr>
            <a:spLocks noGrp="1"/>
          </p:cNvSpPr>
          <p:nvPr>
            <p:ph type="pic" sz="quarter" idx="20"/>
          </p:nvPr>
        </p:nvSpPr>
        <p:spPr>
          <a:xfrm>
            <a:off x="3412243" y="2955925"/>
            <a:ext cx="2373312" cy="1684338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2 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8"/>
          <p:cNvSpPr>
            <a:spLocks noGrp="1"/>
          </p:cNvSpPr>
          <p:nvPr>
            <p:ph type="title"/>
          </p:nvPr>
        </p:nvSpPr>
        <p:spPr>
          <a:xfrm>
            <a:off x="1937238" y="0"/>
            <a:ext cx="7207250" cy="809625"/>
          </a:xfrm>
          <a:prstGeom prst="rect">
            <a:avLst/>
          </a:prstGeom>
        </p:spPr>
        <p:txBody>
          <a:bodyPr vert="horz" lIns="77925" tIns="38963" rIns="77925" bIns="38963" rtlCol="0" anchor="b">
            <a:normAutofit/>
          </a:bodyPr>
          <a:lstStyle>
            <a:lvl1pPr>
              <a:defRPr sz="19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Рисунок 10"/>
          <p:cNvSpPr>
            <a:spLocks noGrp="1"/>
          </p:cNvSpPr>
          <p:nvPr>
            <p:ph type="pic" sz="quarter" idx="15"/>
          </p:nvPr>
        </p:nvSpPr>
        <p:spPr>
          <a:xfrm>
            <a:off x="287338" y="879475"/>
            <a:ext cx="3879026" cy="3760788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6" name="Рисунок 10"/>
          <p:cNvSpPr>
            <a:spLocks noGrp="1"/>
          </p:cNvSpPr>
          <p:nvPr>
            <p:ph type="pic" sz="quarter" idx="16"/>
          </p:nvPr>
        </p:nvSpPr>
        <p:spPr>
          <a:xfrm>
            <a:off x="4952237" y="879475"/>
            <a:ext cx="3879026" cy="3760788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ленькие картинк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/>
          <p:cNvSpPr>
            <a:spLocks noGrp="1"/>
          </p:cNvSpPr>
          <p:nvPr>
            <p:ph idx="12"/>
          </p:nvPr>
        </p:nvSpPr>
        <p:spPr>
          <a:xfrm>
            <a:off x="2024011" y="874514"/>
            <a:ext cx="6807862" cy="3759443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1pPr>
            <a:lvl2pPr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2pPr>
            <a:lvl3pPr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3pPr>
            <a:lvl4pPr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4pPr>
            <a:lvl5pPr marL="1753316" indent="-194813"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Четвёртый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Заголовок 28"/>
          <p:cNvSpPr>
            <a:spLocks noGrp="1"/>
          </p:cNvSpPr>
          <p:nvPr>
            <p:ph type="title"/>
          </p:nvPr>
        </p:nvSpPr>
        <p:spPr>
          <a:xfrm>
            <a:off x="1937238" y="0"/>
            <a:ext cx="7207250" cy="809625"/>
          </a:xfrm>
          <a:prstGeom prst="rect">
            <a:avLst/>
          </a:prstGeom>
        </p:spPr>
        <p:txBody>
          <a:bodyPr vert="horz" lIns="77925" tIns="38963" rIns="77925" bIns="38963" rtlCol="0" anchor="b">
            <a:normAutofit/>
          </a:bodyPr>
          <a:lstStyle>
            <a:lvl1pPr>
              <a:defRPr sz="19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Рисунок 10"/>
          <p:cNvSpPr>
            <a:spLocks noGrp="1"/>
          </p:cNvSpPr>
          <p:nvPr>
            <p:ph type="pic" sz="quarter" idx="15"/>
          </p:nvPr>
        </p:nvSpPr>
        <p:spPr>
          <a:xfrm>
            <a:off x="287338" y="879475"/>
            <a:ext cx="1647643" cy="1169331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9" name="Рисунок 10"/>
          <p:cNvSpPr>
            <a:spLocks noGrp="1"/>
          </p:cNvSpPr>
          <p:nvPr>
            <p:ph type="pic" sz="quarter" idx="16"/>
          </p:nvPr>
        </p:nvSpPr>
        <p:spPr>
          <a:xfrm>
            <a:off x="287338" y="3470932"/>
            <a:ext cx="1647643" cy="1169331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15" name="Рисунок 10"/>
          <p:cNvSpPr>
            <a:spLocks noGrp="1"/>
          </p:cNvSpPr>
          <p:nvPr>
            <p:ph type="pic" sz="quarter" idx="17"/>
          </p:nvPr>
        </p:nvSpPr>
        <p:spPr>
          <a:xfrm>
            <a:off x="287338" y="2171521"/>
            <a:ext cx="1647643" cy="1169331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/>
        </p:spPr>
        <p:txBody>
          <a:bodyPr wrap="none" lIns="0" tIns="0" rIns="0" bIns="0" anchor="ctr"/>
          <a:lstStyle>
            <a:lvl1pPr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mtClean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4735513"/>
            <a:ext cx="9144000" cy="407987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wrap="none" lIns="0" tIns="0" rIns="0" bIns="0" anchor="ctr"/>
          <a:lstStyle>
            <a:lvl1pPr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mtClean="0"/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943100" y="0"/>
            <a:ext cx="7200900" cy="809625"/>
          </a:xfrm>
          <a:prstGeom prst="rect">
            <a:avLst/>
          </a:prstGeom>
          <a:solidFill>
            <a:srgbClr val="3399FF"/>
          </a:solidFill>
          <a:ln>
            <a:noFill/>
          </a:ln>
          <a:effectLst/>
          <a:extLst/>
        </p:spPr>
        <p:txBody>
          <a:bodyPr wrap="none" lIns="0" tIns="0" rIns="0" bIns="0" anchor="ctr"/>
          <a:lstStyle>
            <a:lvl1pPr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mtClean="0"/>
          </a:p>
        </p:txBody>
      </p:sp>
      <p:sp>
        <p:nvSpPr>
          <p:cNvPr id="1029" name="Line 34"/>
          <p:cNvSpPr>
            <a:spLocks noChangeShapeType="1"/>
          </p:cNvSpPr>
          <p:nvPr/>
        </p:nvSpPr>
        <p:spPr bwMode="auto">
          <a:xfrm>
            <a:off x="0" y="4735513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030" name="Рисунок 1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6688" y="87313"/>
            <a:ext cx="1595437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0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/>
        </p:spPr>
        <p:txBody>
          <a:bodyPr wrap="none" lIns="0" tIns="0" rIns="0" bIns="0" anchor="ctr"/>
          <a:lstStyle>
            <a:lvl1pPr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mtClean="0"/>
          </a:p>
        </p:txBody>
      </p:sp>
      <p:sp>
        <p:nvSpPr>
          <p:cNvPr id="1032" name="Line 15"/>
          <p:cNvSpPr>
            <a:spLocks noChangeShapeType="1"/>
          </p:cNvSpPr>
          <p:nvPr/>
        </p:nvSpPr>
        <p:spPr bwMode="auto">
          <a:xfrm>
            <a:off x="1936750" y="0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33" name="Line 33"/>
          <p:cNvSpPr>
            <a:spLocks noChangeShapeType="1"/>
          </p:cNvSpPr>
          <p:nvPr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034" name="Рисунок 1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1788" y="60325"/>
            <a:ext cx="127317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</p:sldLayoutIdLst>
  <p:timing>
    <p:tnLst>
      <p:par>
        <p:cTn id="1" dur="indefinite" restart="never" nodeType="tmRoot"/>
      </p:par>
    </p:tnLst>
  </p:timing>
  <p:txStyles>
    <p:titleStyle>
      <a:lvl1pPr algn="ctr" defTabSz="777875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777875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2pPr>
      <a:lvl3pPr algn="ctr" defTabSz="777875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3pPr>
      <a:lvl4pPr algn="ctr" defTabSz="777875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4pPr>
      <a:lvl5pPr algn="ctr" defTabSz="777875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5pPr>
      <a:lvl6pPr marL="457200" algn="ctr" defTabSz="777875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6pPr>
      <a:lvl7pPr marL="914400" algn="ctr" defTabSz="777875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7pPr>
      <a:lvl8pPr marL="1371600" algn="ctr" defTabSz="777875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8pPr>
      <a:lvl9pPr marL="1828800" algn="ctr" defTabSz="777875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9pPr>
    </p:titleStyle>
    <p:bodyStyle>
      <a:lvl1pPr marL="292100" indent="-292100" algn="l" defTabSz="7778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42888" algn="l" defTabSz="7778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3138" indent="-193675" algn="l" defTabSz="7778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63" indent="-193675" algn="l" defTabSz="7778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2600" indent="-193675" algn="l" defTabSz="7778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942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4"/>
          <p:cNvGrpSpPr>
            <a:grpSpLocks/>
          </p:cNvGrpSpPr>
          <p:nvPr/>
        </p:nvGrpSpPr>
        <p:grpSpPr bwMode="auto">
          <a:xfrm>
            <a:off x="0" y="4738688"/>
            <a:ext cx="9144000" cy="404812"/>
            <a:chOff x="0" y="3974"/>
            <a:chExt cx="5760" cy="340"/>
          </a:xfrm>
        </p:grpSpPr>
        <p:sp>
          <p:nvSpPr>
            <p:cNvPr id="18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500" smtClean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9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684213" eaLnBrk="0" hangingPunct="0"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500" dirty="0" smtClean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2058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0" y="0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500" smtClean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8421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500" smtClean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053" name="Line 10"/>
          <p:cNvSpPr>
            <a:spLocks noChangeShapeType="1"/>
          </p:cNvSpPr>
          <p:nvPr/>
        </p:nvSpPr>
        <p:spPr bwMode="auto">
          <a:xfrm>
            <a:off x="1936750" y="0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1943100" y="4814888"/>
            <a:ext cx="7004050" cy="252412"/>
          </a:xfrm>
          <a:prstGeom prst="rect">
            <a:avLst/>
          </a:prstGeom>
          <a:noFill/>
          <a:ln>
            <a:noFill/>
          </a:ln>
          <a:extLst/>
        </p:spPr>
        <p:txBody>
          <a:bodyPr lIns="81556" tIns="40781" rIns="81556" bIns="40781">
            <a:spAutoFit/>
          </a:bodyPr>
          <a:lstStyle>
            <a:lvl1pPr defTabSz="684213"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555625" indent="-214313" defTabSz="684213"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855663" indent="-171450" defTabSz="684213"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196975" indent="-171450" defTabSz="684213"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539875" indent="-171450" defTabSz="684213"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997075" indent="-171450" defTabSz="6842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454275" indent="-171450" defTabSz="6842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911475" indent="-171450" defTabSz="6842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368675" indent="-171450" defTabSz="6842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+mj-lt"/>
              <a:buNone/>
              <a:defRPr/>
            </a:pPr>
            <a:r>
              <a:rPr lang="ru-RU" altLang="ru-RU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Применение мобильного </a:t>
            </a:r>
            <a:r>
              <a:rPr lang="ru-RU" altLang="ru-RU" sz="11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регазификатора</a:t>
            </a:r>
            <a:r>
              <a:rPr lang="ru-RU" altLang="ru-RU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при проведении работ по </a:t>
            </a:r>
            <a:r>
              <a:rPr lang="ru-RU" altLang="ru-RU" sz="11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переподключению</a:t>
            </a:r>
            <a:r>
              <a:rPr lang="ru-RU" altLang="ru-RU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газопровода-отвода ГРС </a:t>
            </a:r>
            <a:r>
              <a:rPr lang="ru-RU" altLang="ru-RU" sz="11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Новозавидово</a:t>
            </a:r>
            <a:endParaRPr lang="ru-RU" altLang="ru-RU" sz="11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5" name="Рисунок 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1788" y="60325"/>
            <a:ext cx="127317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"/>
          <p:cNvSpPr txBox="1">
            <a:spLocks noChangeArrowheads="1"/>
          </p:cNvSpPr>
          <p:nvPr userDrawn="1"/>
        </p:nvSpPr>
        <p:spPr bwMode="auto">
          <a:xfrm>
            <a:off x="108439" y="4832747"/>
            <a:ext cx="1943100" cy="297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556" tIns="40781" rIns="81556" bIns="40781">
            <a:spAutoFit/>
          </a:bodyPr>
          <a:lstStyle>
            <a:lvl1pPr defTabSz="684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55625" indent="-214313" defTabSz="684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55663" indent="-171450" defTabSz="684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196975" indent="-171450" defTabSz="684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539875" indent="-171450" defTabSz="684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997075" indent="-17145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454275" indent="-17145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911475" indent="-17145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368675" indent="-17145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91B389AB-8A2A-44EE-99BF-63CBD112FB76}" type="slidenum">
              <a:rPr lang="ru-RU" sz="1400" smtClean="0">
                <a:solidFill>
                  <a:schemeClr val="bg1"/>
                </a:solidFill>
                <a:latin typeface="Arial Narrow" pitchFamily="34" charset="0"/>
              </a:rPr>
              <a:pPr eaLnBrk="1" hangingPunct="1">
                <a:defRPr/>
              </a:pPr>
              <a:t>‹#›</a:t>
            </a:fld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timing>
    <p:tnLst>
      <p:par>
        <p:cTn id="1" dur="indefinite" restart="never" nodeType="tmRoot"/>
      </p:par>
    </p:tnLst>
  </p:timing>
  <p:txStyles>
    <p:titleStyle>
      <a:lvl1pPr algn="l" defTabSz="777875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bg1"/>
          </a:solidFill>
          <a:latin typeface="Arial Narrow" panose="020B0606020202030204" pitchFamily="34" charset="0"/>
          <a:ea typeface="+mj-ea"/>
          <a:cs typeface="+mj-cs"/>
        </a:defRPr>
      </a:lvl1pPr>
      <a:lvl2pPr algn="l" defTabSz="777875" rtl="0" eaLnBrk="0" fontAlgn="base" hangingPunct="0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Arial Narrow" pitchFamily="34" charset="0"/>
        </a:defRPr>
      </a:lvl2pPr>
      <a:lvl3pPr algn="l" defTabSz="777875" rtl="0" eaLnBrk="0" fontAlgn="base" hangingPunct="0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Arial Narrow" pitchFamily="34" charset="0"/>
        </a:defRPr>
      </a:lvl3pPr>
      <a:lvl4pPr algn="l" defTabSz="777875" rtl="0" eaLnBrk="0" fontAlgn="base" hangingPunct="0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Arial Narrow" pitchFamily="34" charset="0"/>
        </a:defRPr>
      </a:lvl4pPr>
      <a:lvl5pPr algn="l" defTabSz="777875" rtl="0" eaLnBrk="0" fontAlgn="base" hangingPunct="0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Arial Narrow" pitchFamily="34" charset="0"/>
        </a:defRPr>
      </a:lvl5pPr>
      <a:lvl6pPr marL="457200" algn="l" defTabSz="777875" rtl="0" fontAlgn="base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Arial Narrow" pitchFamily="34" charset="0"/>
        </a:defRPr>
      </a:lvl6pPr>
      <a:lvl7pPr marL="914400" algn="l" defTabSz="777875" rtl="0" fontAlgn="base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Arial Narrow" pitchFamily="34" charset="0"/>
        </a:defRPr>
      </a:lvl7pPr>
      <a:lvl8pPr marL="1371600" algn="l" defTabSz="777875" rtl="0" fontAlgn="base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Arial Narrow" pitchFamily="34" charset="0"/>
        </a:defRPr>
      </a:lvl8pPr>
      <a:lvl9pPr marL="1828800" algn="l" defTabSz="777875" rtl="0" fontAlgn="base">
        <a:spcBef>
          <a:spcPct val="0"/>
        </a:spcBef>
        <a:spcAft>
          <a:spcPct val="0"/>
        </a:spcAft>
        <a:defRPr sz="3700">
          <a:solidFill>
            <a:schemeClr val="bg1"/>
          </a:solidFill>
          <a:latin typeface="Arial Narrow" pitchFamily="34" charset="0"/>
        </a:defRPr>
      </a:lvl9pPr>
    </p:titleStyle>
    <p:bodyStyle>
      <a:lvl1pPr marL="292100" indent="-292100" algn="l" defTabSz="7778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42888" algn="l" defTabSz="7778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3138" indent="-193675" algn="l" defTabSz="7778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63" indent="-193675" algn="l" defTabSz="7778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2600" indent="-193675" algn="l" defTabSz="7778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942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5"/>
          <p:cNvSpPr>
            <a:spLocks noGrp="1"/>
          </p:cNvSpPr>
          <p:nvPr>
            <p:ph type="ctrTitle"/>
          </p:nvPr>
        </p:nvSpPr>
        <p:spPr bwMode="auto">
          <a:xfrm>
            <a:off x="1936750" y="1590675"/>
            <a:ext cx="6542088" cy="1709738"/>
          </a:xfrm>
          <a:noFill/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dirty="0" smtClean="0"/>
              <a:t>Применение мобильного </a:t>
            </a:r>
            <a:r>
              <a:rPr lang="ru-RU" altLang="ru-RU" dirty="0" err="1" smtClean="0"/>
              <a:t>регазификатора</a:t>
            </a:r>
            <a:r>
              <a:rPr lang="ru-RU" altLang="ru-RU" dirty="0" smtClean="0"/>
              <a:t> при проведении работ по </a:t>
            </a:r>
            <a:r>
              <a:rPr lang="ru-RU" altLang="ru-RU" dirty="0" err="1" smtClean="0"/>
              <a:t>переподключению</a:t>
            </a:r>
            <a:r>
              <a:rPr lang="ru-RU" altLang="ru-RU" dirty="0" smtClean="0"/>
              <a:t> газопровода-отвода ГРС </a:t>
            </a:r>
            <a:r>
              <a:rPr lang="ru-RU" altLang="ru-RU" dirty="0" err="1" smtClean="0"/>
              <a:t>Новозавидово</a:t>
            </a:r>
            <a:endParaRPr lang="ru-RU" altLang="ru-RU" dirty="0" smtClean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936750" y="3454400"/>
            <a:ext cx="6543675" cy="774700"/>
          </a:xfrm>
        </p:spPr>
        <p:txBody>
          <a:bodyPr/>
          <a:lstStyle/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dirty="0"/>
              <a:t>Денисов Александр Николаевич </a:t>
            </a:r>
            <a:endParaRPr lang="en-US" dirty="0" smtClean="0"/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dirty="0" err="1" smtClean="0"/>
              <a:t>Начальник</a:t>
            </a:r>
            <a:r>
              <a:rPr dirty="0" smtClean="0"/>
              <a:t> </a:t>
            </a:r>
            <a:r>
              <a:rPr dirty="0" err="1" smtClean="0"/>
              <a:t>производственного</a:t>
            </a:r>
            <a:r>
              <a:rPr dirty="0" smtClean="0"/>
              <a:t> </a:t>
            </a:r>
            <a:r>
              <a:rPr dirty="0" err="1" smtClean="0"/>
              <a:t>отдела</a:t>
            </a:r>
            <a:r>
              <a:rPr dirty="0" smtClean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эксплуатации</a:t>
            </a:r>
            <a:r>
              <a:rPr dirty="0"/>
              <a:t> ГРС </a:t>
            </a:r>
            <a:endParaRPr dirty="0" smtClean="0"/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ru-RU" dirty="0" smtClean="0"/>
              <a:t>ООО «Газпром </a:t>
            </a:r>
            <a:r>
              <a:rPr lang="ru-RU" dirty="0" err="1" smtClean="0"/>
              <a:t>трансгаз</a:t>
            </a:r>
            <a:r>
              <a:rPr lang="ru-RU" dirty="0" smtClean="0"/>
              <a:t> Москва»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3"/>
          <p:cNvSpPr>
            <a:spLocks noGrp="1"/>
          </p:cNvSpPr>
          <p:nvPr>
            <p:ph type="title"/>
          </p:nvPr>
        </p:nvSpPr>
        <p:spPr bwMode="auto">
          <a:xfrm>
            <a:off x="1936750" y="0"/>
            <a:ext cx="7207250" cy="8096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4400" eaLnBrk="1" hangingPunct="1"/>
            <a:r>
              <a:rPr lang="ru-RU" altLang="ru-RU" smtClean="0"/>
              <a:t>Переложенный участок газопровода-отвода к ГРС Новозавидово под строящейся а/д Москва – Санкт-Петербург.</a:t>
            </a:r>
          </a:p>
        </p:txBody>
      </p:sp>
      <p:pic>
        <p:nvPicPr>
          <p:cNvPr id="4099" name="Рисунок 1"/>
          <p:cNvPicPr>
            <a:picLocks noChangeAspect="1"/>
          </p:cNvPicPr>
          <p:nvPr/>
        </p:nvPicPr>
        <p:blipFill rotWithShape="1">
          <a:blip r:embed="rId3" cstate="print"/>
          <a:srcRect t="1803" b="1147"/>
          <a:stretch/>
        </p:blipFill>
        <p:spPr bwMode="auto">
          <a:xfrm>
            <a:off x="1133475" y="879475"/>
            <a:ext cx="6683375" cy="376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ъект 1"/>
          <p:cNvSpPr>
            <a:spLocks noGrp="1"/>
          </p:cNvSpPr>
          <p:nvPr>
            <p:ph idx="4294967295"/>
          </p:nvPr>
        </p:nvSpPr>
        <p:spPr bwMode="auto">
          <a:xfrm>
            <a:off x="287338" y="874713"/>
            <a:ext cx="8543925" cy="3759200"/>
          </a:xfrm>
          <a:prstGeom prst="rect">
            <a:avLst/>
          </a:prstGeom>
          <a:noFill/>
          <a:extLst/>
        </p:spPr>
        <p:txBody>
          <a:bodyPr/>
          <a:lstStyle/>
          <a:p>
            <a:pPr marL="1617663" indent="-184150">
              <a:spcBef>
                <a:spcPts val="1200"/>
              </a:spcBef>
              <a:buFont typeface="Arial" pitchFamily="34" charset="0"/>
              <a:buAutoNum type="arabicPeriod"/>
            </a:pPr>
            <a:endParaRPr lang="ru-RU" altLang="ru-RU" sz="700" dirty="0" smtClean="0">
              <a:solidFill>
                <a:srgbClr val="404040"/>
              </a:solidFill>
              <a:latin typeface="Arial Narrow" pitchFamily="34" charset="0"/>
            </a:endParaRPr>
          </a:p>
          <a:p>
            <a:pPr marL="1617663" indent="-184150">
              <a:spcBef>
                <a:spcPts val="1200"/>
              </a:spcBef>
              <a:buFont typeface="Arial" pitchFamily="34" charset="0"/>
              <a:buAutoNum type="arabicPeriod"/>
            </a:pPr>
            <a:r>
              <a:rPr lang="ru-RU" altLang="ru-RU" sz="1500" dirty="0" smtClean="0">
                <a:solidFill>
                  <a:srgbClr val="404040"/>
                </a:solidFill>
                <a:latin typeface="Arial Narrow" pitchFamily="34" charset="0"/>
              </a:rPr>
              <a:t>Сжатые сроки проведения работ по подключению переложенного участка газопровода-отвода. Стройка а/</a:t>
            </a:r>
            <a:r>
              <a:rPr lang="ru-RU" altLang="ru-RU" sz="1500" dirty="0" err="1" smtClean="0">
                <a:solidFill>
                  <a:srgbClr val="404040"/>
                </a:solidFill>
                <a:latin typeface="Arial Narrow" pitchFamily="34" charset="0"/>
              </a:rPr>
              <a:t>д</a:t>
            </a:r>
            <a:r>
              <a:rPr lang="ru-RU" altLang="ru-RU" sz="1500" dirty="0" smtClean="0">
                <a:solidFill>
                  <a:srgbClr val="404040"/>
                </a:solidFill>
                <a:latin typeface="Arial Narrow" pitchFamily="34" charset="0"/>
              </a:rPr>
              <a:t> на контроле руководства страны.</a:t>
            </a:r>
          </a:p>
          <a:p>
            <a:pPr marL="1617663" indent="-184150">
              <a:spcBef>
                <a:spcPts val="1200"/>
              </a:spcBef>
              <a:buFont typeface="Arial" pitchFamily="34" charset="0"/>
              <a:buNone/>
            </a:pPr>
            <a:r>
              <a:rPr lang="ru-RU" altLang="ru-RU" sz="1500" dirty="0" smtClean="0">
                <a:solidFill>
                  <a:srgbClr val="404040"/>
                </a:solidFill>
                <a:latin typeface="Arial Narrow" pitchFamily="34" charset="0"/>
              </a:rPr>
              <a:t>2. Отсутствие технической готовности проведения работ с использованием предусмотренного проектом «метода врезки под давлением». </a:t>
            </a:r>
          </a:p>
          <a:p>
            <a:pPr marL="1617663" indent="-184150">
              <a:spcBef>
                <a:spcPts val="1200"/>
              </a:spcBef>
              <a:buFont typeface="Arial" pitchFamily="34" charset="0"/>
              <a:buNone/>
            </a:pPr>
            <a:r>
              <a:rPr lang="ru-RU" altLang="ru-RU" sz="1500" dirty="0" smtClean="0">
                <a:solidFill>
                  <a:srgbClr val="404040"/>
                </a:solidFill>
                <a:latin typeface="Arial Narrow" pitchFamily="34" charset="0"/>
              </a:rPr>
              <a:t>3. Отсутствие возможности останова.</a:t>
            </a:r>
          </a:p>
          <a:p>
            <a:pPr marL="1617663" indent="-184150">
              <a:spcBef>
                <a:spcPts val="1200"/>
              </a:spcBef>
              <a:buFont typeface="Arial" pitchFamily="34" charset="0"/>
              <a:buNone/>
            </a:pPr>
            <a:r>
              <a:rPr lang="ru-RU" altLang="ru-RU" sz="1500" dirty="0" smtClean="0">
                <a:solidFill>
                  <a:srgbClr val="404040"/>
                </a:solidFill>
                <a:latin typeface="Arial Narrow" pitchFamily="34" charset="0"/>
              </a:rPr>
              <a:t>4. Отсутствие резервирования потребителей от ГРС по распределительным сетям.</a:t>
            </a:r>
          </a:p>
          <a:p>
            <a:pPr marL="1617663" indent="-184150">
              <a:spcBef>
                <a:spcPts val="1200"/>
              </a:spcBef>
              <a:buFont typeface="Arial" pitchFamily="34" charset="0"/>
              <a:buNone/>
            </a:pPr>
            <a:r>
              <a:rPr lang="ru-RU" altLang="ru-RU" sz="1500" dirty="0" smtClean="0">
                <a:solidFill>
                  <a:srgbClr val="404040"/>
                </a:solidFill>
                <a:latin typeface="Arial Narrow" pitchFamily="34" charset="0"/>
              </a:rPr>
              <a:t>5. Имеющийся положительный опыт ООО «Газпром трансгаз Екатеринбург».</a:t>
            </a:r>
          </a:p>
          <a:p>
            <a:pPr marL="1617663" indent="-184150">
              <a:spcBef>
                <a:spcPts val="1200"/>
              </a:spcBef>
              <a:buFont typeface="Arial" pitchFamily="34" charset="0"/>
              <a:buNone/>
            </a:pPr>
            <a:endParaRPr lang="ru-RU" altLang="ru-RU" sz="800" dirty="0" smtClean="0">
              <a:solidFill>
                <a:srgbClr val="404040"/>
              </a:solidFill>
              <a:latin typeface="Arial Narrow" pitchFamily="34" charset="0"/>
            </a:endParaRPr>
          </a:p>
          <a:p>
            <a:pPr marL="3175" indent="449263" algn="just">
              <a:buFont typeface="Arial" pitchFamily="34" charset="0"/>
              <a:buNone/>
            </a:pPr>
            <a:r>
              <a:rPr lang="ru-RU" altLang="ru-RU" sz="1500" dirty="0" smtClean="0">
                <a:solidFill>
                  <a:srgbClr val="404040"/>
                </a:solidFill>
                <a:latin typeface="Arial Narrow" pitchFamily="34" charset="0"/>
              </a:rPr>
              <a:t>В период проведения работ часовой расход газа через ГРС достигал более 2000 н.м³, в связи с чем было принято решение применения на ГРС </a:t>
            </a:r>
            <a:r>
              <a:rPr lang="ru-RU" altLang="ru-RU" sz="1500" dirty="0" err="1" smtClean="0">
                <a:solidFill>
                  <a:srgbClr val="404040"/>
                </a:solidFill>
                <a:latin typeface="Arial Narrow" pitchFamily="34" charset="0"/>
              </a:rPr>
              <a:t>Новозавидово</a:t>
            </a:r>
            <a:r>
              <a:rPr lang="ru-RU" altLang="ru-RU" sz="1500" dirty="0" smtClean="0">
                <a:solidFill>
                  <a:srgbClr val="404040"/>
                </a:solidFill>
                <a:latin typeface="Arial Narrow" pitchFamily="34" charset="0"/>
              </a:rPr>
              <a:t> 2-х </a:t>
            </a:r>
            <a:r>
              <a:rPr lang="ru-RU" altLang="ru-RU" sz="1500" dirty="0" err="1" smtClean="0">
                <a:solidFill>
                  <a:srgbClr val="404040"/>
                </a:solidFill>
                <a:latin typeface="Arial Narrow" pitchFamily="34" charset="0"/>
              </a:rPr>
              <a:t>регазификаторов</a:t>
            </a:r>
            <a:r>
              <a:rPr lang="ru-RU" altLang="ru-RU" sz="1500" dirty="0" smtClean="0">
                <a:solidFill>
                  <a:srgbClr val="404040"/>
                </a:solidFill>
                <a:latin typeface="Arial Narrow" pitchFamily="34" charset="0"/>
              </a:rPr>
              <a:t>: основного производительностью                2000 н.м³/час, и резервного производительностью 500 н.м³/час.   	                                            	</a:t>
            </a:r>
          </a:p>
        </p:txBody>
      </p:sp>
      <p:sp>
        <p:nvSpPr>
          <p:cNvPr id="5123" name="Прямоугольник 4"/>
          <p:cNvSpPr>
            <a:spLocks noChangeArrowheads="1"/>
          </p:cNvSpPr>
          <p:nvPr/>
        </p:nvSpPr>
        <p:spPr bwMode="auto">
          <a:xfrm>
            <a:off x="1936750" y="430213"/>
            <a:ext cx="6751638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 anchor="b">
            <a:normAutofit/>
          </a:bodyPr>
          <a:lstStyle/>
          <a:p>
            <a:pPr defTabSz="914400" eaLnBrk="1" hangingPunct="1">
              <a:defRPr/>
            </a:pPr>
            <a:r>
              <a:rPr lang="ru-RU" altLang="ru-RU" sz="1900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Обоснование выбора СПГ в качестве источника газоснабжения.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title"/>
          </p:nvPr>
        </p:nvSpPr>
        <p:spPr bwMode="auto">
          <a:xfrm>
            <a:off x="1936750" y="0"/>
            <a:ext cx="7207250" cy="8096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4400" eaLnBrk="1" hangingPunct="1"/>
            <a:r>
              <a:rPr lang="ru-RU" altLang="ru-RU" smtClean="0">
                <a:cs typeface="Times New Roman" pitchFamily="18" charset="0"/>
              </a:rPr>
              <a:t>Схема проведение работ по газоснабжению потребителей </a:t>
            </a:r>
            <a:br>
              <a:rPr lang="ru-RU" altLang="ru-RU" smtClean="0">
                <a:cs typeface="Times New Roman" pitchFamily="18" charset="0"/>
              </a:rPr>
            </a:br>
            <a:r>
              <a:rPr lang="ru-RU" altLang="ru-RU" smtClean="0">
                <a:cs typeface="Times New Roman" pitchFamily="18" charset="0"/>
              </a:rPr>
              <a:t>с применением СПГ</a:t>
            </a:r>
            <a:endParaRPr lang="ru-RU" altLang="ru-RU" smtClean="0"/>
          </a:p>
        </p:txBody>
      </p:sp>
      <p:pic>
        <p:nvPicPr>
          <p:cNvPr id="6147" name="Рисунок 7"/>
          <p:cNvPicPr>
            <a:picLocks noChangeAspect="1" noChangeArrowheads="1"/>
          </p:cNvPicPr>
          <p:nvPr/>
        </p:nvPicPr>
        <p:blipFill>
          <a:blip r:embed="rId2" cstate="print"/>
          <a:srcRect l="20566" t="2106"/>
          <a:stretch>
            <a:fillRect/>
          </a:stretch>
        </p:blipFill>
        <p:spPr bwMode="auto">
          <a:xfrm>
            <a:off x="177800" y="1079500"/>
            <a:ext cx="416560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7550" y="1174750"/>
            <a:ext cx="4429125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Прямоугольник 4"/>
          <p:cNvSpPr>
            <a:spLocks noChangeArrowheads="1"/>
          </p:cNvSpPr>
          <p:nvPr/>
        </p:nvSpPr>
        <p:spPr bwMode="auto">
          <a:xfrm>
            <a:off x="1917700" y="149225"/>
            <a:ext cx="6751638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900">
                <a:solidFill>
                  <a:schemeClr val="bg1"/>
                </a:solidFill>
                <a:latin typeface="Arial Narrow" pitchFamily="34" charset="0"/>
              </a:rPr>
              <a:t>Сравнительный анализ стоимости проведения работ по подключению участка газопровода Ду 300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14138293"/>
              </p:ext>
            </p:extLst>
          </p:nvPr>
        </p:nvGraphicFramePr>
        <p:xfrm>
          <a:off x="287338" y="920750"/>
          <a:ext cx="8543927" cy="278906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08037"/>
                <a:gridCol w="2339938"/>
                <a:gridCol w="1423988"/>
                <a:gridCol w="1423988"/>
                <a:gridCol w="1423988"/>
                <a:gridCol w="1423988"/>
              </a:tblGrid>
              <a:tr h="60966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 Narrow" panose="020B0506020202030204" pitchFamily="34" charset="0"/>
                        </a:rPr>
                        <a:t>№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 Narrow" panose="020B0506020202030204" pitchFamily="34" charset="0"/>
                      </a:endParaRPr>
                    </a:p>
                  </a:txBody>
                  <a:tcPr marT="45738" marB="45738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 Narrow" panose="020B0506020202030204" pitchFamily="34" charset="0"/>
                        </a:rPr>
                        <a:t>Метод подключения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 Narrow" panose="020B0506020202030204" pitchFamily="34" charset="0"/>
                      </a:endParaRPr>
                    </a:p>
                  </a:txBody>
                  <a:tcPr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 Narrow" panose="020B0506020202030204" pitchFamily="34" charset="0"/>
                        </a:rPr>
                        <a:t>Стоимость стравливаемого газа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 Narrow" panose="020B0506020202030204" pitchFamily="34" charset="0"/>
                      </a:endParaRPr>
                    </a:p>
                  </a:txBody>
                  <a:tcPr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 Narrow" panose="020B0506020202030204" pitchFamily="34" charset="0"/>
                        </a:rPr>
                        <a:t>Стоимость материалов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 Narrow" panose="020B0506020202030204" pitchFamily="34" charset="0"/>
                      </a:endParaRPr>
                    </a:p>
                  </a:txBody>
                  <a:tcPr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 Narrow" panose="020B0506020202030204" pitchFamily="34" charset="0"/>
                        </a:rPr>
                        <a:t>Стоимость работ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 Narrow" panose="020B0506020202030204" pitchFamily="34" charset="0"/>
                      </a:endParaRPr>
                    </a:p>
                  </a:txBody>
                  <a:tcPr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 Narrow" panose="020B0506020202030204" pitchFamily="34" charset="0"/>
                        </a:rPr>
                        <a:t>Стоимость всего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 Narrow" panose="020B0506020202030204" pitchFamily="34" charset="0"/>
                      </a:endParaRPr>
                    </a:p>
                  </a:txBody>
                  <a:tcPr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</a:tr>
              <a:tr h="685836"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latin typeface="Arial Narrow" panose="020B0506020202030204" pitchFamily="34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latin typeface="Arial Narrow" panose="020B0506020202030204" pitchFamily="34" charset="0"/>
                        </a:rPr>
                        <a:t>1</a:t>
                      </a:r>
                      <a:endParaRPr lang="ru-RU" sz="1100" dirty="0">
                        <a:latin typeface="Arial Narrow" panose="020B0506020202030204" pitchFamily="34" charset="0"/>
                      </a:endParaRPr>
                    </a:p>
                  </a:txBody>
                  <a:tcPr marT="45738" marB="4573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Arial Narrow" panose="020B0506020202030204" pitchFamily="34" charset="0"/>
                        </a:rPr>
                        <a:t>С остановом транспорта газа и</a:t>
                      </a:r>
                      <a:r>
                        <a:rPr lang="ru-RU" sz="1300" baseline="0" dirty="0" smtClean="0">
                          <a:latin typeface="Arial Narrow" panose="020B0506020202030204" pitchFamily="34" charset="0"/>
                        </a:rPr>
                        <a:t> прекращением газоснабжения потребителей</a:t>
                      </a:r>
                      <a:endParaRPr lang="ru-RU" sz="1300" dirty="0">
                        <a:latin typeface="Arial Narrow" panose="020B0506020202030204" pitchFamily="34" charset="0"/>
                      </a:endParaRPr>
                    </a:p>
                  </a:txBody>
                  <a:tcPr marT="45738" marB="45738" anchor="ctr"/>
                </a:tc>
                <a:tc>
                  <a:txBody>
                    <a:bodyPr/>
                    <a:lstStyle/>
                    <a:p>
                      <a:pPr marL="0" marR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anose="020B0506020202030204" pitchFamily="34" charset="0"/>
                        </a:rPr>
                        <a:t>0,2 </a:t>
                      </a:r>
                      <a:r>
                        <a:rPr lang="ru-RU" sz="1400" dirty="0" err="1" smtClean="0">
                          <a:latin typeface="Arial Narrow" panose="020B0506020202030204" pitchFamily="34" charset="0"/>
                        </a:rPr>
                        <a:t>млн.руб</a:t>
                      </a:r>
                      <a:r>
                        <a:rPr lang="ru-RU" sz="1400" dirty="0" smtClean="0">
                          <a:latin typeface="Arial Narrow" panose="020B0506020202030204" pitchFamily="34" charset="0"/>
                        </a:rPr>
                        <a:t>.</a:t>
                      </a:r>
                      <a:endParaRPr lang="ru-RU" sz="1400" dirty="0">
                        <a:latin typeface="Arial Narrow" panose="020B0506020202030204" pitchFamily="34" charset="0"/>
                      </a:endParaRPr>
                    </a:p>
                  </a:txBody>
                  <a:tcPr marT="45738" marB="457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506020202030204" pitchFamily="34" charset="0"/>
                        </a:rPr>
                        <a:t>-</a:t>
                      </a:r>
                      <a:endParaRPr lang="ru-RU" sz="1400" dirty="0">
                        <a:latin typeface="Arial Narrow" panose="020B0506020202030204" pitchFamily="34" charset="0"/>
                      </a:endParaRPr>
                    </a:p>
                  </a:txBody>
                  <a:tcPr marT="45738" marB="457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506020202030204" pitchFamily="34" charset="0"/>
                        </a:rPr>
                        <a:t>1,4 млн.руб.</a:t>
                      </a:r>
                      <a:endParaRPr lang="ru-RU" sz="1400" dirty="0">
                        <a:latin typeface="Arial Narrow" panose="020B0506020202030204" pitchFamily="34" charset="0"/>
                      </a:endParaRPr>
                    </a:p>
                  </a:txBody>
                  <a:tcPr marT="45738" marB="457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506020202030204" pitchFamily="34" charset="0"/>
                        </a:rPr>
                        <a:t>1,6 млн.руб.</a:t>
                      </a:r>
                      <a:endParaRPr lang="ru-RU" sz="1400" dirty="0">
                        <a:latin typeface="Arial Narrow" panose="020B0506020202030204" pitchFamily="34" charset="0"/>
                      </a:endParaRPr>
                    </a:p>
                  </a:txBody>
                  <a:tcPr marT="45738" marB="45738" anchor="ctr"/>
                </a:tc>
              </a:tr>
              <a:tr h="68583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506020202030204" pitchFamily="34" charset="0"/>
                        </a:rPr>
                        <a:t>2</a:t>
                      </a:r>
                      <a:endParaRPr lang="ru-RU" sz="1100" dirty="0">
                        <a:latin typeface="Arial Narrow" panose="020B0506020202030204" pitchFamily="34" charset="0"/>
                      </a:endParaRPr>
                    </a:p>
                  </a:txBody>
                  <a:tcPr marT="45738" marB="45738" anchor="ctr"/>
                </a:tc>
                <a:tc>
                  <a:txBody>
                    <a:bodyPr/>
                    <a:lstStyle/>
                    <a:p>
                      <a:pPr marL="0" marR="0" indent="0" algn="l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Arial Narrow" panose="020B0506020202030204" pitchFamily="34" charset="0"/>
                        </a:rPr>
                        <a:t>С использованием метода</a:t>
                      </a:r>
                      <a:r>
                        <a:rPr lang="ru-RU" sz="1300" baseline="0" dirty="0" smtClean="0">
                          <a:latin typeface="Arial Narrow" panose="020B0506020202030204" pitchFamily="34" charset="0"/>
                        </a:rPr>
                        <a:t> «в</a:t>
                      </a:r>
                      <a:r>
                        <a:rPr lang="ru-RU" sz="1300" dirty="0" smtClean="0">
                          <a:latin typeface="Arial Narrow" panose="020B0506020202030204" pitchFamily="34" charset="0"/>
                        </a:rPr>
                        <a:t>резки под давлением»</a:t>
                      </a:r>
                      <a:endParaRPr lang="ru-RU" sz="1300" dirty="0">
                        <a:latin typeface="Arial Narrow" panose="020B0506020202030204" pitchFamily="34" charset="0"/>
                      </a:endParaRPr>
                    </a:p>
                  </a:txBody>
                  <a:tcPr marT="45738" marB="457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506020202030204" pitchFamily="34" charset="0"/>
                        </a:rPr>
                        <a:t>-</a:t>
                      </a:r>
                      <a:endParaRPr lang="ru-RU" sz="1400" dirty="0">
                        <a:latin typeface="Arial Narrow" panose="020B0506020202030204" pitchFamily="34" charset="0"/>
                      </a:endParaRPr>
                    </a:p>
                  </a:txBody>
                  <a:tcPr marT="45738" marB="457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506020202030204" pitchFamily="34" charset="0"/>
                        </a:rPr>
                        <a:t>7 млн.руб.</a:t>
                      </a:r>
                      <a:endParaRPr lang="ru-RU" sz="1400" dirty="0">
                        <a:latin typeface="Arial Narrow" panose="020B0506020202030204" pitchFamily="34" charset="0"/>
                      </a:endParaRPr>
                    </a:p>
                  </a:txBody>
                  <a:tcPr marT="45738" marB="45738" anchor="ctr"/>
                </a:tc>
                <a:tc>
                  <a:txBody>
                    <a:bodyPr/>
                    <a:lstStyle/>
                    <a:p>
                      <a:pPr marL="0" marR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anose="020B0506020202030204" pitchFamily="34" charset="0"/>
                        </a:rPr>
                        <a:t>3 млн.руб.</a:t>
                      </a:r>
                    </a:p>
                  </a:txBody>
                  <a:tcPr marT="45738" marB="45738" anchor="ctr"/>
                </a:tc>
                <a:tc>
                  <a:txBody>
                    <a:bodyPr/>
                    <a:lstStyle/>
                    <a:p>
                      <a:pPr marL="0" marR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anose="020B0506020202030204" pitchFamily="34" charset="0"/>
                        </a:rPr>
                        <a:t>10 млн.руб.</a:t>
                      </a:r>
                    </a:p>
                  </a:txBody>
                  <a:tcPr marT="45738" marB="45738" anchor="ctr"/>
                </a:tc>
              </a:tr>
              <a:tr h="68583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506020202030204" pitchFamily="34" charset="0"/>
                        </a:rPr>
                        <a:t>3</a:t>
                      </a:r>
                      <a:endParaRPr lang="ru-RU" sz="1100" dirty="0">
                        <a:latin typeface="Arial Narrow" panose="020B0506020202030204" pitchFamily="34" charset="0"/>
                      </a:endParaRPr>
                    </a:p>
                  </a:txBody>
                  <a:tcPr marT="45738" marB="4573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Arial Narrow" panose="020B0506020202030204" pitchFamily="34" charset="0"/>
                        </a:rPr>
                        <a:t>С остановом транспорта газа, без </a:t>
                      </a:r>
                      <a:r>
                        <a:rPr lang="ru-RU" sz="1300" baseline="0" dirty="0" smtClean="0">
                          <a:latin typeface="Arial Narrow" panose="020B0506020202030204" pitchFamily="34" charset="0"/>
                        </a:rPr>
                        <a:t>прекращения газоснабжения потребителей</a:t>
                      </a:r>
                      <a:endParaRPr lang="ru-RU" sz="1300" dirty="0">
                        <a:latin typeface="Arial Narrow" panose="020B0506020202030204" pitchFamily="34" charset="0"/>
                      </a:endParaRPr>
                    </a:p>
                  </a:txBody>
                  <a:tcPr marT="45738" marB="457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506020202030204" pitchFamily="34" charset="0"/>
                        </a:rPr>
                        <a:t>0,2 млн.руб.</a:t>
                      </a:r>
                      <a:endParaRPr lang="ru-RU" sz="1400" dirty="0">
                        <a:latin typeface="Arial Narrow" panose="020B0506020202030204" pitchFamily="34" charset="0"/>
                      </a:endParaRPr>
                    </a:p>
                  </a:txBody>
                  <a:tcPr marT="45738" marB="457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506020202030204" pitchFamily="34" charset="0"/>
                        </a:rPr>
                        <a:t>0,7 млн.руб.</a:t>
                      </a:r>
                      <a:endParaRPr lang="ru-RU" sz="1400" dirty="0">
                        <a:latin typeface="Arial Narrow" panose="020B0506020202030204" pitchFamily="34" charset="0"/>
                      </a:endParaRPr>
                    </a:p>
                  </a:txBody>
                  <a:tcPr marT="45738" marB="457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506020202030204" pitchFamily="34" charset="0"/>
                        </a:rPr>
                        <a:t>1,9 млн.руб.</a:t>
                      </a:r>
                      <a:endParaRPr lang="ru-RU" sz="1400" dirty="0">
                        <a:latin typeface="Arial Narrow" panose="020B0506020202030204" pitchFamily="34" charset="0"/>
                      </a:endParaRPr>
                    </a:p>
                  </a:txBody>
                  <a:tcPr marT="45738" marB="457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506020202030204" pitchFamily="34" charset="0"/>
                        </a:rPr>
                        <a:t>2,8 млн.руб.</a:t>
                      </a:r>
                      <a:endParaRPr lang="ru-RU" sz="1400" dirty="0">
                        <a:latin typeface="Arial Narrow" panose="020B0506020202030204" pitchFamily="34" charset="0"/>
                      </a:endParaRPr>
                    </a:p>
                  </a:txBody>
                  <a:tcPr marT="45738" marB="45738" anchor="ctr"/>
                </a:tc>
              </a:tr>
            </a:tbl>
          </a:graphicData>
        </a:graphic>
      </p:graphicFrame>
      <p:sp>
        <p:nvSpPr>
          <p:cNvPr id="9" name="Объект 1"/>
          <p:cNvSpPr txBox="1">
            <a:spLocks/>
          </p:cNvSpPr>
          <p:nvPr/>
        </p:nvSpPr>
        <p:spPr bwMode="auto">
          <a:xfrm>
            <a:off x="287338" y="3800475"/>
            <a:ext cx="8543925" cy="8397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77925" tIns="38963" rIns="77925" bIns="38963"/>
          <a:lstStyle/>
          <a:p>
            <a:pPr indent="452438" algn="just">
              <a:spcBef>
                <a:spcPct val="20000"/>
              </a:spcBef>
              <a:buFont typeface="Arial" charset="0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+mn-cs"/>
              </a:rPr>
              <a:t>В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+mn-cs"/>
              </a:rPr>
              <a:t>стоимость материалов для выполнения работ при использовании СПГ вошла стоимость самого СПГ, включая транспортные расходы по доставке, в стоимость работ вошли затраты ООО «Газпром трансгаз Екатеринбург», а также затраты на проведение самих огневых работ.		                                              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1"/>
          <p:cNvSpPr>
            <a:spLocks noGrp="1"/>
          </p:cNvSpPr>
          <p:nvPr>
            <p:ph idx="4294967295"/>
          </p:nvPr>
        </p:nvSpPr>
        <p:spPr bwMode="auto">
          <a:xfrm>
            <a:off x="287338" y="1284288"/>
            <a:ext cx="8628062" cy="2674937"/>
          </a:xfrm>
          <a:prstGeom prst="rect">
            <a:avLst/>
          </a:prstGeom>
          <a:noFill/>
          <a:extLst/>
        </p:spPr>
        <p:txBody>
          <a:bodyPr/>
          <a:lstStyle/>
          <a:p>
            <a:pPr marL="1617663" indent="-184150">
              <a:buFont typeface="Arial" charset="0"/>
              <a:buNone/>
              <a:defRPr/>
            </a:pPr>
            <a:r>
              <a:rPr lang="ru-RU" alt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1. Потребители не отключаются от газоснабжения. Отсутствуют затраты, связанные с остановом производств, затраты на повторный пуск газа.</a:t>
            </a:r>
          </a:p>
          <a:p>
            <a:pPr marL="1617663" indent="-184150">
              <a:buFont typeface="Arial" charset="0"/>
              <a:buNone/>
              <a:defRPr/>
            </a:pPr>
            <a:r>
              <a:rPr lang="ru-RU" alt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2. Затраты значительно ниже затрат с применением метода «врезки под давлением», практически сопоставимы с традиционным методом подключения.</a:t>
            </a:r>
          </a:p>
          <a:p>
            <a:pPr marL="0" indent="0">
              <a:buFont typeface="Arial" charset="0"/>
              <a:buNone/>
              <a:defRPr/>
            </a:pPr>
            <a:endParaRPr lang="ru-RU" altLang="ru-RU" sz="15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ru-RU" altLang="ru-RU" sz="15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ru-RU" alt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Ограничения использования СПГ:</a:t>
            </a:r>
          </a:p>
          <a:p>
            <a:pPr marL="1617663" indent="-184150">
              <a:buFont typeface="Arial" charset="0"/>
              <a:buNone/>
              <a:defRPr/>
            </a:pPr>
            <a:r>
              <a:rPr lang="ru-RU" alt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1. Недостаточно развитый рынок производства СПГ. Развитие рынка позволит снизить стоимость газа и стоимость его доставки.</a:t>
            </a:r>
          </a:p>
          <a:p>
            <a:pPr marL="1617663" indent="-184150">
              <a:buFont typeface="Arial" charset="0"/>
              <a:buNone/>
              <a:defRPr/>
            </a:pPr>
            <a:r>
              <a:rPr lang="ru-RU" alt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2. Сложности применения данного метода при значительных расходах через ГРС.               </a:t>
            </a:r>
          </a:p>
          <a:p>
            <a:pPr marL="1617663" indent="-184150">
              <a:buFont typeface="Arial" charset="0"/>
              <a:buNone/>
              <a:defRPr/>
            </a:pPr>
            <a:r>
              <a:rPr lang="ru-RU" alt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	</a:t>
            </a:r>
          </a:p>
        </p:txBody>
      </p:sp>
      <p:sp>
        <p:nvSpPr>
          <p:cNvPr id="8195" name="Прямоугольник 4"/>
          <p:cNvSpPr>
            <a:spLocks noChangeArrowheads="1"/>
          </p:cNvSpPr>
          <p:nvPr/>
        </p:nvSpPr>
        <p:spPr bwMode="auto">
          <a:xfrm>
            <a:off x="1908175" y="431800"/>
            <a:ext cx="675163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900" dirty="0">
                <a:solidFill>
                  <a:schemeClr val="bg1"/>
                </a:solidFill>
                <a:latin typeface="Arial Narrow" pitchFamily="34" charset="0"/>
              </a:rPr>
              <a:t>Преимущества </a:t>
            </a:r>
            <a:r>
              <a:rPr lang="ru-RU" altLang="ru-RU" sz="1900" dirty="0" smtClean="0">
                <a:solidFill>
                  <a:schemeClr val="bg1"/>
                </a:solidFill>
                <a:latin typeface="Arial Narrow" pitchFamily="34" charset="0"/>
              </a:rPr>
              <a:t>использования </a:t>
            </a:r>
            <a:r>
              <a:rPr lang="ru-RU" altLang="ru-RU" sz="1900" dirty="0">
                <a:solidFill>
                  <a:schemeClr val="bg1"/>
                </a:solidFill>
                <a:latin typeface="Arial Narrow" pitchFamily="34" charset="0"/>
              </a:rPr>
              <a:t>СПГ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4"/>
          <p:cNvSpPr>
            <a:spLocks noChangeArrowheads="1"/>
          </p:cNvSpPr>
          <p:nvPr/>
        </p:nvSpPr>
        <p:spPr bwMode="auto">
          <a:xfrm>
            <a:off x="1936750" y="444500"/>
            <a:ext cx="7207250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900" dirty="0">
                <a:solidFill>
                  <a:schemeClr val="bg1"/>
                </a:solidFill>
                <a:latin typeface="Arial Narrow" pitchFamily="34" charset="0"/>
              </a:rPr>
              <a:t>Адсорбционный газовый </a:t>
            </a:r>
            <a:r>
              <a:rPr lang="ru-RU" altLang="ru-RU" sz="1900" dirty="0" smtClean="0">
                <a:solidFill>
                  <a:schemeClr val="bg1"/>
                </a:solidFill>
                <a:latin typeface="Arial Narrow" pitchFamily="34" charset="0"/>
              </a:rPr>
              <a:t>терминал</a:t>
            </a:r>
            <a:endParaRPr lang="ru-RU" altLang="ru-RU" sz="1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900113"/>
            <a:ext cx="4751387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159142" y="933450"/>
            <a:ext cx="3672122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600" dirty="0" smtClean="0">
                <a:latin typeface="Arial Narrow" pitchFamily="34" charset="0"/>
              </a:rPr>
              <a:t>Основные технические характеристики</a:t>
            </a:r>
            <a:r>
              <a:rPr lang="ru-RU" altLang="ru-RU" sz="1900" dirty="0" smtClean="0">
                <a:latin typeface="Arial Narrow" pitchFamily="34" charset="0"/>
              </a:rPr>
              <a:t> </a:t>
            </a:r>
            <a:r>
              <a:rPr lang="ru-RU" altLang="ru-RU" sz="1600" dirty="0" smtClean="0">
                <a:latin typeface="Arial Narrow" pitchFamily="34" charset="0"/>
              </a:rPr>
              <a:t>АГТ</a:t>
            </a:r>
            <a:endParaRPr lang="ru-RU" altLang="ru-RU" sz="1600" dirty="0">
              <a:latin typeface="Arial Narrow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05908028"/>
              </p:ext>
            </p:extLst>
          </p:nvPr>
        </p:nvGraphicFramePr>
        <p:xfrm>
          <a:off x="5181600" y="1441450"/>
          <a:ext cx="3649663" cy="28956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53963"/>
                <a:gridCol w="1495700"/>
              </a:tblGrid>
              <a:tr h="29845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Arial Narrow" panose="020B0506020202030204" pitchFamily="34" charset="0"/>
                        </a:rPr>
                        <a:t>Характеристика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Arial Narrow" panose="020B0506020202030204" pitchFamily="34" charset="0"/>
                        </a:rPr>
                        <a:t>Показатель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</a:tr>
              <a:tr h="26797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anose="020B0506020202030204" pitchFamily="34" charset="0"/>
                        </a:rPr>
                        <a:t>Объем/вместимость, куб.м.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506020202030204" pitchFamily="34" charset="0"/>
                        </a:rPr>
                        <a:t>16/10,5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anose="020B0506020202030204" pitchFamily="34" charset="0"/>
                        </a:rPr>
                        <a:t>Рабочее давление, МПа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506020202030204" pitchFamily="34" charset="0"/>
                        </a:rPr>
                        <a:t>7,5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27178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anose="020B0506020202030204" pitchFamily="34" charset="0"/>
                        </a:rPr>
                        <a:t>Рабочая </a:t>
                      </a:r>
                      <a:r>
                        <a:rPr lang="ru-RU" sz="1400" dirty="0" err="1" smtClean="0">
                          <a:latin typeface="Arial Narrow" panose="020B0506020202030204" pitchFamily="34" charset="0"/>
                        </a:rPr>
                        <a:t>температура,°</a:t>
                      </a:r>
                      <a:r>
                        <a:rPr lang="ru-RU" sz="1400" dirty="0" smtClean="0">
                          <a:latin typeface="Arial Narrow" panose="020B0506020202030204" pitchFamily="34" charset="0"/>
                        </a:rPr>
                        <a:t> С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506020202030204" pitchFamily="34" charset="0"/>
                        </a:rPr>
                        <a:t>от - 40  до + 50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anose="020B0506020202030204" pitchFamily="34" charset="0"/>
                        </a:rPr>
                        <a:t>Срок службы, лет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506020202030204" pitchFamily="34" charset="0"/>
                        </a:rPr>
                        <a:t>10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anose="020B0506020202030204" pitchFamily="34" charset="0"/>
                        </a:rPr>
                        <a:t>Масса с адсорбентом, т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506020202030204" pitchFamily="34" charset="0"/>
                        </a:rPr>
                        <a:t>24,8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1275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anose="020B0506020202030204" pitchFamily="34" charset="0"/>
                        </a:rPr>
                        <a:t>Заявленный объем хранения </a:t>
                      </a:r>
                      <a:r>
                        <a:rPr lang="ru-RU" sz="1400" dirty="0" err="1" smtClean="0">
                          <a:latin typeface="Arial Narrow" panose="020B0506020202030204" pitchFamily="34" charset="0"/>
                        </a:rPr>
                        <a:t>газа,куб.м</a:t>
                      </a:r>
                      <a:r>
                        <a:rPr lang="ru-RU" sz="1400" dirty="0" smtClean="0">
                          <a:latin typeface="Arial Narrow" panose="020B0506020202030204" pitchFamily="34" charset="0"/>
                        </a:rPr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506020202030204" pitchFamily="34" charset="0"/>
                        </a:rPr>
                        <a:t>2000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anose="020B0506020202030204" pitchFamily="34" charset="0"/>
                        </a:rPr>
                        <a:t>Скорость заправки/выдачи,</a:t>
                      </a:r>
                    </a:p>
                    <a:p>
                      <a:r>
                        <a:rPr lang="ru-RU" sz="1400" dirty="0" smtClean="0">
                          <a:latin typeface="Arial Narrow" panose="020B0506020202030204" pitchFamily="34" charset="0"/>
                        </a:rPr>
                        <a:t>куб.м/мин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506020202030204" pitchFamily="34" charset="0"/>
                        </a:rPr>
                        <a:t>21/67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5"/>
          <p:cNvSpPr txBox="1">
            <a:spLocks/>
          </p:cNvSpPr>
          <p:nvPr/>
        </p:nvSpPr>
        <p:spPr bwMode="auto">
          <a:xfrm>
            <a:off x="1936750" y="2224088"/>
            <a:ext cx="14414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 sz="28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267" name="Заголовок 5"/>
          <p:cNvSpPr txBox="1">
            <a:spLocks/>
          </p:cNvSpPr>
          <p:nvPr/>
        </p:nvSpPr>
        <p:spPr bwMode="auto">
          <a:xfrm>
            <a:off x="1936750" y="2224088"/>
            <a:ext cx="6542088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chemeClr val="bg1"/>
                </a:solidFill>
                <a:latin typeface="Arial Narrow" pitchFamily="34" charset="0"/>
              </a:rPr>
              <a:t>Благодарю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16х9 (2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тМ-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16х9 (2)</Template>
  <TotalTime>2229</TotalTime>
  <Words>413</Words>
  <Application>Microsoft Office PowerPoint</Application>
  <PresentationFormat>Экран (16:9)</PresentationFormat>
  <Paragraphs>72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Шаблон 16х9 (2)</vt:lpstr>
      <vt:lpstr>ГтМ-1</vt:lpstr>
      <vt:lpstr>Применение мобильного регазификатора при проведении работ по переподключению газопровода-отвода ГРС Новозавидово</vt:lpstr>
      <vt:lpstr>Переложенный участок газопровода-отвода к ГРС Новозавидово под строящейся а/д Москва – Санкт-Петербург.</vt:lpstr>
      <vt:lpstr>Слайд 3</vt:lpstr>
      <vt:lpstr>Схема проведение работ по газоснабжению потребителей  с применением СПГ</vt:lpstr>
      <vt:lpstr>Слайд 5</vt:lpstr>
      <vt:lpstr>Слайд 6</vt:lpstr>
      <vt:lpstr>Слайд 7</vt:lpstr>
      <vt:lpstr>Слайд 8</vt:lpstr>
    </vt:vector>
  </TitlesOfParts>
  <Company>ООО "Газпром трансгаз Москва"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Arial Narrow 24, центируется по левому краю</dc:title>
  <dc:creator>Баукина Анастасия Игоревна</dc:creator>
  <cp:lastModifiedBy>164-Denisov</cp:lastModifiedBy>
  <cp:revision>88</cp:revision>
  <cp:lastPrinted>2017-10-18T07:36:53Z</cp:lastPrinted>
  <dcterms:created xsi:type="dcterms:W3CDTF">2016-11-03T11:38:24Z</dcterms:created>
  <dcterms:modified xsi:type="dcterms:W3CDTF">2017-10-20T12:19:08Z</dcterms:modified>
</cp:coreProperties>
</file>