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4"/>
  </p:normalViewPr>
  <p:slideViewPr>
    <p:cSldViewPr>
      <p:cViewPr>
        <p:scale>
          <a:sx n="41" d="100"/>
          <a:sy n="41" d="100"/>
        </p:scale>
        <p:origin x="1752" y="105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201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Убрать логотипы РЭПХ и НЗЛ со всех слайдов.</a:t>
            </a:r>
          </a:p>
          <a:p>
            <a:endParaRPr/>
          </a:p>
          <a:p>
            <a:r>
              <a:t>Возможно здесь поработать с симметрией, может вверх логотип перенести. Или может сделать тект на синей полосе а логотип на белом фоне, как в самой нашей первой версии.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0" name="Shape 9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Без изменений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0" name="Shape 10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Убрать статьи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Может вставить сюда картинку слева, чтобы не было пустоты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Может вставить сюда картинку слева, чтобы не было пустоты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Не меняем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6" name="Shape 5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Сверить</a:t>
            </a:r>
            <a:r>
              <a:rPr dirty="0"/>
              <a:t> </a:t>
            </a:r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нашей</a:t>
            </a:r>
            <a:r>
              <a:rPr dirty="0"/>
              <a:t> </a:t>
            </a:r>
            <a:r>
              <a:rPr dirty="0" err="1"/>
              <a:t>презентацией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7" name="Shape 5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Наш слайд, но текст вверху расширенный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6" name="Shape 6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Слайд без изменений. Но картинку слева заменить, она дублирует предыдущий слайд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1" name="Shape 7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Оставить картинку из нашей презентации (у нас немного другой вариант), нижнее замечание поменять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6" name="Shape 8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Слайд есть, пришлю отдельно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боч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497601" y="12954629"/>
            <a:ext cx="516098" cy="58674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>
              <a:defRPr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79" y="1104900"/>
            <a:ext cx="9525002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2.png" descr="Изображение выглядит как фабрика, забор, внешний, небо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>
            <a:extLst/>
          </a:blip>
          <a:srcRect l="14166" r="7508"/>
          <a:stretch>
            <a:fillRect/>
          </a:stretch>
        </p:blipFill>
        <p:spPr>
          <a:xfrm>
            <a:off x="8134908" y="0"/>
            <a:ext cx="16255250" cy="1380434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 flipH="1">
            <a:off x="8185704" y="10742747"/>
            <a:ext cx="9103837" cy="3061594"/>
          </a:xfrm>
          <a:prstGeom prst="rect">
            <a:avLst/>
          </a:prstGeom>
          <a:gradFill>
            <a:gsLst>
              <a:gs pos="0">
                <a:srgbClr val="0D0D0D"/>
              </a:gs>
              <a:gs pos="100000">
                <a:srgbClr val="404040">
                  <a:alpha val="0"/>
                </a:srgbClr>
              </a:gs>
            </a:gsLst>
            <a:lin ang="135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914400">
              <a:def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0" name="Group 130"/>
          <p:cNvGrpSpPr/>
          <p:nvPr/>
        </p:nvGrpSpPr>
        <p:grpSpPr>
          <a:xfrm>
            <a:off x="493034" y="11184694"/>
            <a:ext cx="7087216" cy="2177699"/>
            <a:chOff x="0" y="0"/>
            <a:chExt cx="7087215" cy="2177697"/>
          </a:xfrm>
        </p:grpSpPr>
        <p:sp>
          <p:nvSpPr>
            <p:cNvPr id="128" name="Shape 128"/>
            <p:cNvSpPr/>
            <p:nvPr/>
          </p:nvSpPr>
          <p:spPr>
            <a:xfrm>
              <a:off x="4385633" y="676092"/>
              <a:ext cx="2701583" cy="8482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R="3455" indent="18137" algn="l" defTabSz="914400">
                <a:lnSpc>
                  <a:spcPct val="102400"/>
                </a:lnSpc>
                <a:defRPr sz="27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Санкт-Петербург</a:t>
              </a:r>
            </a:p>
            <a:p>
              <a:pPr marR="3455" indent="18137" algn="l" defTabSz="914400">
                <a:lnSpc>
                  <a:spcPct val="102400"/>
                </a:lnSpc>
                <a:defRPr sz="2700" spc="13">
                  <a:solidFill>
                    <a:srgbClr val="0D0D0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Октябрь  2018</a:t>
              </a:r>
            </a:p>
          </p:txBody>
        </p:sp>
        <p:pic>
          <p:nvPicPr>
            <p:cNvPr id="129" name="image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0" y="0"/>
              <a:ext cx="4126164" cy="2177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" name="Shape 131"/>
          <p:cNvSpPr/>
          <p:nvPr/>
        </p:nvSpPr>
        <p:spPr>
          <a:xfrm>
            <a:off x="8433885" y="11746493"/>
            <a:ext cx="751623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algn="l" defTabSz="914400">
              <a:def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Первый</a:t>
            </a:r>
            <a:r>
              <a:rPr dirty="0"/>
              <a:t> </a:t>
            </a:r>
            <a:r>
              <a:rPr dirty="0" err="1"/>
              <a:t>заместитель</a:t>
            </a:r>
            <a:r>
              <a:rPr dirty="0"/>
              <a:t> </a:t>
            </a:r>
            <a:r>
              <a:rPr dirty="0" err="1"/>
              <a:t>Исполнительного</a:t>
            </a:r>
            <a:r>
              <a:rPr dirty="0"/>
              <a:t> </a:t>
            </a:r>
            <a:r>
              <a:rPr dirty="0" err="1"/>
              <a:t>директора</a:t>
            </a:r>
            <a:r>
              <a:rPr dirty="0"/>
              <a:t> </a:t>
            </a:r>
            <a:endParaRPr sz="1800" dirty="0"/>
          </a:p>
          <a:p>
            <a:pPr lvl="6" algn="l" defTabSz="914400">
              <a:defRPr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Вадим</a:t>
            </a:r>
            <a:r>
              <a:rPr dirty="0"/>
              <a:t> </a:t>
            </a:r>
            <a:r>
              <a:rPr dirty="0" err="1"/>
              <a:t>Харченко</a:t>
            </a:r>
            <a:endParaRPr dirty="0"/>
          </a:p>
        </p:txBody>
      </p:sp>
      <p:pic>
        <p:nvPicPr>
          <p:cNvPr id="132" name="Логотип_Кластер СПГ_синий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666" y="3495643"/>
            <a:ext cx="6766133" cy="1904628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-2824" y="7507037"/>
            <a:ext cx="24389648" cy="333274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8346529" y="8017710"/>
            <a:ext cx="1532422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4700" b="1" cap="all">
                <a:solidFill>
                  <a:srgbClr val="F9F7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Кластерные проекты как инструмент повышения конкурентоспособности Российской промышленности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/>
          <p:nvPr/>
        </p:nvSpPr>
        <p:spPr>
          <a:xfrm flipH="1">
            <a:off x="281647" y="3703070"/>
            <a:ext cx="2" cy="4582787"/>
          </a:xfrm>
          <a:prstGeom prst="line">
            <a:avLst/>
          </a:prstGeom>
          <a:ln w="254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39" name="Shape 839"/>
          <p:cNvSpPr/>
          <p:nvPr/>
        </p:nvSpPr>
        <p:spPr>
          <a:xfrm flipH="1">
            <a:off x="851957" y="6484498"/>
            <a:ext cx="2" cy="3334351"/>
          </a:xfrm>
          <a:prstGeom prst="line">
            <a:avLst/>
          </a:prstGeom>
          <a:ln w="254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840" name="image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2680" y="6749720"/>
            <a:ext cx="4903793" cy="3463130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Shape 841"/>
          <p:cNvSpPr/>
          <p:nvPr/>
        </p:nvSpPr>
        <p:spPr>
          <a:xfrm>
            <a:off x="9839004" y="2888288"/>
            <a:ext cx="7694208" cy="10262780"/>
          </a:xfrm>
          <a:prstGeom prst="rect">
            <a:avLst/>
          </a:prstGeom>
          <a:ln w="25400">
            <a:solidFill>
              <a:srgbClr val="D6D6D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1322810" y="6060351"/>
            <a:ext cx="8797016" cy="7103999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843" name="Shape 843"/>
          <p:cNvSpPr/>
          <p:nvPr/>
        </p:nvSpPr>
        <p:spPr>
          <a:xfrm>
            <a:off x="3447534" y="4614057"/>
            <a:ext cx="3494120" cy="1082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Государственная </a:t>
            </a:r>
          </a:p>
          <a:p>
            <a:pPr algn="l" defTabSz="914400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Поддержка</a:t>
            </a:r>
          </a:p>
          <a:p>
            <a:pPr algn="l" defTabSz="914400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(запрашиваемый объем)</a:t>
            </a:r>
          </a:p>
        </p:txBody>
      </p:sp>
      <p:sp>
        <p:nvSpPr>
          <p:cNvPr id="844" name="Shape 844"/>
          <p:cNvSpPr/>
          <p:nvPr/>
        </p:nvSpPr>
        <p:spPr>
          <a:xfrm>
            <a:off x="261187" y="2879979"/>
            <a:ext cx="9562424" cy="980442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indent="457200" algn="l" defTabSz="914400">
              <a:defRPr sz="2800" b="1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45" name="image43.jpeg" descr="ÐÐ¾ÑÐ¾Ð¶ÐµÐµ Ð¸Ð·Ð¾Ð±ÑÐ°Ð¶ÐµÐ½Ð¸Ðµ"/>
          <p:cNvPicPr>
            <a:picLocks noChangeAspect="1"/>
          </p:cNvPicPr>
          <p:nvPr/>
        </p:nvPicPr>
        <p:blipFill>
          <a:blip r:embed="rId4">
            <a:extLst/>
          </a:blip>
          <a:srcRect l="3050" t="4852"/>
          <a:stretch>
            <a:fillRect/>
          </a:stretch>
        </p:blipFill>
        <p:spPr>
          <a:xfrm>
            <a:off x="13002083" y="5641473"/>
            <a:ext cx="3488273" cy="2009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age44.jpeg" descr="ÐÐ°ÑÑÐ¸Ð½ÐºÐ¸ Ð¿Ð¾ Ð·Ð°Ð¿ÑÐ¾ÑÑ ÐºÐ¾Ð¼Ð¿ÑÐµÑÑÐ¾Ñ ÑÐ¿Ð³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60260" y="10827629"/>
            <a:ext cx="4127899" cy="2197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image45.jpeg" descr="ÐÐ¾ÑÐ¾Ð¶ÐµÐµ Ð¸Ð·Ð¾Ð±ÑÐ°Ð¶ÐµÐ½Ð¸Ðµ"/>
          <p:cNvPicPr>
            <a:picLocks noChangeAspect="1"/>
          </p:cNvPicPr>
          <p:nvPr/>
        </p:nvPicPr>
        <p:blipFill>
          <a:blip r:embed="rId6">
            <a:extLst/>
          </a:blip>
          <a:srcRect l="11267" t="12064" r="4925" b="24072"/>
          <a:stretch>
            <a:fillRect/>
          </a:stretch>
        </p:blipFill>
        <p:spPr>
          <a:xfrm>
            <a:off x="13986637" y="9441371"/>
            <a:ext cx="3051232" cy="174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image46.jpeg"/>
          <p:cNvPicPr>
            <a:picLocks noChangeAspect="1"/>
          </p:cNvPicPr>
          <p:nvPr/>
        </p:nvPicPr>
        <p:blipFill>
          <a:blip r:embed="rId7">
            <a:extLst/>
          </a:blip>
          <a:srcRect b="6544"/>
          <a:stretch>
            <a:fillRect/>
          </a:stretch>
        </p:blipFill>
        <p:spPr>
          <a:xfrm>
            <a:off x="18643505" y="7993182"/>
            <a:ext cx="4903616" cy="2734376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hape 849"/>
          <p:cNvSpPr/>
          <p:nvPr/>
        </p:nvSpPr>
        <p:spPr>
          <a:xfrm>
            <a:off x="19117699" y="7426632"/>
            <a:ext cx="3955401" cy="51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3000" b="1" spc="-25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Балтийский  СПГ</a:t>
            </a:r>
          </a:p>
        </p:txBody>
      </p:sp>
      <p:sp>
        <p:nvSpPr>
          <p:cNvPr id="850" name="Shape 850"/>
          <p:cNvSpPr/>
          <p:nvPr/>
        </p:nvSpPr>
        <p:spPr>
          <a:xfrm>
            <a:off x="18995262" y="3150241"/>
            <a:ext cx="4200275" cy="51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3000" b="1" spc="-25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Высоцк СПГ</a:t>
            </a:r>
          </a:p>
        </p:txBody>
      </p:sp>
      <p:pic>
        <p:nvPicPr>
          <p:cNvPr id="851" name="image47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648579" y="3764158"/>
            <a:ext cx="4898543" cy="2743873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Shape 852"/>
          <p:cNvSpPr/>
          <p:nvPr/>
        </p:nvSpPr>
        <p:spPr>
          <a:xfrm>
            <a:off x="17222063" y="2895463"/>
            <a:ext cx="6941863" cy="4091231"/>
          </a:xfrm>
          <a:prstGeom prst="rect">
            <a:avLst/>
          </a:prstGeom>
          <a:ln w="25400">
            <a:solidFill>
              <a:srgbClr val="D6D6D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853" name="Shape 853"/>
          <p:cNvSpPr/>
          <p:nvPr/>
        </p:nvSpPr>
        <p:spPr>
          <a:xfrm>
            <a:off x="17156211" y="7316772"/>
            <a:ext cx="6941864" cy="5814564"/>
          </a:xfrm>
          <a:prstGeom prst="rect">
            <a:avLst/>
          </a:prstGeom>
          <a:ln w="25400">
            <a:solidFill>
              <a:srgbClr val="D6D6D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854" name="image4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049789" y="3919592"/>
            <a:ext cx="3635416" cy="1838517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Shape 855"/>
          <p:cNvSpPr/>
          <p:nvPr/>
        </p:nvSpPr>
        <p:spPr>
          <a:xfrm>
            <a:off x="10500398" y="3150241"/>
            <a:ext cx="6407283" cy="51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3000" b="1" spc="-25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Производство конечной продукции</a:t>
            </a:r>
          </a:p>
        </p:txBody>
      </p:sp>
      <p:grpSp>
        <p:nvGrpSpPr>
          <p:cNvPr id="858" name="Group 858"/>
          <p:cNvGrpSpPr/>
          <p:nvPr/>
        </p:nvGrpSpPr>
        <p:grpSpPr>
          <a:xfrm>
            <a:off x="16910586" y="2879977"/>
            <a:ext cx="638020" cy="10279402"/>
            <a:chOff x="0" y="0"/>
            <a:chExt cx="638019" cy="10279400"/>
          </a:xfrm>
        </p:grpSpPr>
        <p:sp>
          <p:nvSpPr>
            <p:cNvPr id="856" name="Shape 856"/>
            <p:cNvSpPr/>
            <p:nvPr/>
          </p:nvSpPr>
          <p:spPr>
            <a:xfrm rot="16200000">
              <a:off x="-4820691" y="4820690"/>
              <a:ext cx="10279401" cy="638020"/>
            </a:xfrm>
            <a:prstGeom prst="rect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100" b="1">
                  <a:solidFill>
                    <a:srgbClr val="2E75B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 rot="16200000">
              <a:off x="-4820691" y="4852681"/>
              <a:ext cx="10279401" cy="574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914400">
                <a:defRPr sz="3100" b="1">
                  <a:solidFill>
                    <a:srgbClr val="2E75B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Компрессорные агрегаты АО «РЭПХ»</a:t>
              </a:r>
            </a:p>
          </p:txBody>
        </p:sp>
      </p:grpSp>
      <p:sp>
        <p:nvSpPr>
          <p:cNvPr id="859" name="Shape 859"/>
          <p:cNvSpPr/>
          <p:nvPr/>
        </p:nvSpPr>
        <p:spPr>
          <a:xfrm>
            <a:off x="6571508" y="4954883"/>
            <a:ext cx="2499055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884,9 млн. руб.</a:t>
            </a:r>
          </a:p>
        </p:txBody>
      </p:sp>
      <p:sp>
        <p:nvSpPr>
          <p:cNvPr id="860" name="Shape 860"/>
          <p:cNvSpPr/>
          <p:nvPr/>
        </p:nvSpPr>
        <p:spPr>
          <a:xfrm flipH="1">
            <a:off x="799853" y="6314959"/>
            <a:ext cx="671253" cy="2"/>
          </a:xfrm>
          <a:prstGeom prst="line">
            <a:avLst/>
          </a:prstGeom>
          <a:ln w="254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63" name="Group 863"/>
          <p:cNvGrpSpPr/>
          <p:nvPr/>
        </p:nvGrpSpPr>
        <p:grpSpPr>
          <a:xfrm>
            <a:off x="1319403" y="6060349"/>
            <a:ext cx="8440547" cy="510312"/>
            <a:chOff x="0" y="0"/>
            <a:chExt cx="8440545" cy="510311"/>
          </a:xfrm>
        </p:grpSpPr>
        <p:sp>
          <p:nvSpPr>
            <p:cNvPr id="861" name="Shape 861"/>
            <p:cNvSpPr/>
            <p:nvPr/>
          </p:nvSpPr>
          <p:spPr>
            <a:xfrm>
              <a:off x="-1" y="-1"/>
              <a:ext cx="8440547" cy="510313"/>
            </a:xfrm>
            <a:prstGeom prst="rect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2400" b="1">
                  <a:solidFill>
                    <a:srgbClr val="F6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-1" y="-1"/>
              <a:ext cx="8440547" cy="459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l" defTabSz="914400">
                <a:defRPr sz="2400" b="1">
                  <a:solidFill>
                    <a:srgbClr val="2E75B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    СОВМЕСТНЫЙ ПРОЕКТ: </a:t>
              </a:r>
              <a:r>
                <a:rPr>
                  <a:solidFill>
                    <a:srgbClr val="F60000"/>
                  </a:solidFill>
                </a:rPr>
                <a:t>Первая очередь</a:t>
              </a:r>
            </a:p>
          </p:txBody>
        </p:sp>
      </p:grpSp>
      <p:sp>
        <p:nvSpPr>
          <p:cNvPr id="864" name="Shape 864"/>
          <p:cNvSpPr/>
          <p:nvPr/>
        </p:nvSpPr>
        <p:spPr>
          <a:xfrm>
            <a:off x="1573403" y="6725422"/>
            <a:ext cx="2581645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Срок реализации: </a:t>
            </a:r>
            <a:r>
              <a:rPr b="1">
                <a:solidFill>
                  <a:srgbClr val="2E75B6"/>
                </a:solidFill>
              </a:rPr>
              <a:t>2016-2021 годы</a:t>
            </a:r>
          </a:p>
        </p:txBody>
      </p:sp>
      <p:sp>
        <p:nvSpPr>
          <p:cNvPr id="865" name="Shape 865"/>
          <p:cNvSpPr/>
          <p:nvPr/>
        </p:nvSpPr>
        <p:spPr>
          <a:xfrm>
            <a:off x="1573403" y="7528862"/>
            <a:ext cx="3713970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Общий бюджет </a:t>
            </a:r>
            <a:endParaRPr b="1">
              <a:solidFill>
                <a:srgbClr val="2E75B6"/>
              </a:solidFill>
            </a:endParaRPr>
          </a:p>
          <a:p>
            <a:pPr algn="l" defTabSz="914400">
              <a:defRPr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591,9 млн. руб.</a:t>
            </a:r>
          </a:p>
        </p:txBody>
      </p:sp>
      <p:sp>
        <p:nvSpPr>
          <p:cNvPr id="866" name="Shape 866"/>
          <p:cNvSpPr/>
          <p:nvPr/>
        </p:nvSpPr>
        <p:spPr>
          <a:xfrm>
            <a:off x="6571508" y="3968627"/>
            <a:ext cx="2499055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893,9 млн. руб.</a:t>
            </a:r>
          </a:p>
        </p:txBody>
      </p:sp>
      <p:sp>
        <p:nvSpPr>
          <p:cNvPr id="867" name="Shape 867"/>
          <p:cNvSpPr/>
          <p:nvPr/>
        </p:nvSpPr>
        <p:spPr>
          <a:xfrm>
            <a:off x="3108487" y="4142921"/>
            <a:ext cx="97777" cy="1356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62"/>
                  <a:pt x="10800" y="21292"/>
                </a:cubicBezTo>
                <a:lnTo>
                  <a:pt x="10800" y="11108"/>
                </a:lnTo>
                <a:cubicBezTo>
                  <a:pt x="10800" y="10938"/>
                  <a:pt x="5965" y="10800"/>
                  <a:pt x="0" y="10800"/>
                </a:cubicBezTo>
                <a:cubicBezTo>
                  <a:pt x="5965" y="10800"/>
                  <a:pt x="10800" y="10662"/>
                  <a:pt x="10800" y="10492"/>
                </a:cubicBezTo>
                <a:lnTo>
                  <a:pt x="10800" y="308"/>
                </a:lnTo>
                <a:cubicBezTo>
                  <a:pt x="10800" y="138"/>
                  <a:pt x="15635" y="0"/>
                  <a:pt x="21600" y="0"/>
                </a:cubicBezTo>
              </a:path>
            </a:pathLst>
          </a:custGeom>
          <a:ln w="25400">
            <a:solidFill>
              <a:srgbClr val="4472C4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68" name="Shape 868"/>
          <p:cNvSpPr/>
          <p:nvPr/>
        </p:nvSpPr>
        <p:spPr>
          <a:xfrm>
            <a:off x="3447534" y="3941526"/>
            <a:ext cx="2963009" cy="751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Собственные средства Инициатора</a:t>
            </a:r>
          </a:p>
        </p:txBody>
      </p:sp>
      <p:sp>
        <p:nvSpPr>
          <p:cNvPr id="869" name="Shape 869"/>
          <p:cNvSpPr/>
          <p:nvPr/>
        </p:nvSpPr>
        <p:spPr>
          <a:xfrm>
            <a:off x="654743" y="4136680"/>
            <a:ext cx="2339540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2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Общий бюджет КИП  </a:t>
            </a:r>
          </a:p>
          <a:p>
            <a:pPr defTabSz="914400">
              <a:defRPr sz="22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1 778,8 млн. руб.</a:t>
            </a:r>
          </a:p>
        </p:txBody>
      </p:sp>
      <p:pic>
        <p:nvPicPr>
          <p:cNvPr id="870" name="image49.png" descr="http://support.profmonitor.ru/attachments/download/2426/g1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891516" y="5060176"/>
            <a:ext cx="1297652" cy="214844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Shape 871"/>
          <p:cNvSpPr/>
          <p:nvPr/>
        </p:nvSpPr>
        <p:spPr>
          <a:xfrm>
            <a:off x="1573403" y="8309595"/>
            <a:ext cx="3494121" cy="112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Государственная </a:t>
            </a:r>
          </a:p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Поддержка</a:t>
            </a:r>
          </a:p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(запрашиваемый объем)</a:t>
            </a:r>
          </a:p>
        </p:txBody>
      </p:sp>
      <p:sp>
        <p:nvSpPr>
          <p:cNvPr id="872" name="Shape 872"/>
          <p:cNvSpPr/>
          <p:nvPr/>
        </p:nvSpPr>
        <p:spPr>
          <a:xfrm>
            <a:off x="1573403" y="9324424"/>
            <a:ext cx="2056526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291,4 млн. руб.</a:t>
            </a:r>
          </a:p>
        </p:txBody>
      </p:sp>
      <p:pic>
        <p:nvPicPr>
          <p:cNvPr id="873" name="image49.png" descr="http://support.profmonitor.ru/attachments/download/2426/g1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25538" y="8754333"/>
            <a:ext cx="1297653" cy="214845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Shape 874"/>
          <p:cNvSpPr/>
          <p:nvPr/>
        </p:nvSpPr>
        <p:spPr>
          <a:xfrm flipH="1">
            <a:off x="799853" y="9988350"/>
            <a:ext cx="671253" cy="2"/>
          </a:xfrm>
          <a:prstGeom prst="line">
            <a:avLst/>
          </a:prstGeom>
          <a:ln w="254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77" name="Group 877"/>
          <p:cNvGrpSpPr/>
          <p:nvPr/>
        </p:nvGrpSpPr>
        <p:grpSpPr>
          <a:xfrm>
            <a:off x="606236" y="9742627"/>
            <a:ext cx="491445" cy="491445"/>
            <a:chOff x="0" y="0"/>
            <a:chExt cx="491443" cy="491443"/>
          </a:xfrm>
        </p:grpSpPr>
        <p:sp>
          <p:nvSpPr>
            <p:cNvPr id="875" name="Shape 875"/>
            <p:cNvSpPr/>
            <p:nvPr/>
          </p:nvSpPr>
          <p:spPr>
            <a:xfrm>
              <a:off x="0" y="0"/>
              <a:ext cx="491444" cy="491444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1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>
              <a:off x="71969" y="36171"/>
              <a:ext cx="347506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1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880" name="Group 880"/>
          <p:cNvGrpSpPr/>
          <p:nvPr/>
        </p:nvGrpSpPr>
        <p:grpSpPr>
          <a:xfrm>
            <a:off x="603483" y="6059978"/>
            <a:ext cx="491448" cy="491445"/>
            <a:chOff x="0" y="0"/>
            <a:chExt cx="491446" cy="491443"/>
          </a:xfrm>
        </p:grpSpPr>
        <p:sp>
          <p:nvSpPr>
            <p:cNvPr id="878" name="Shape 878"/>
            <p:cNvSpPr/>
            <p:nvPr/>
          </p:nvSpPr>
          <p:spPr>
            <a:xfrm>
              <a:off x="-1" y="0"/>
              <a:ext cx="491448" cy="491444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1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879" name="Shape 879"/>
            <p:cNvSpPr/>
            <p:nvPr/>
          </p:nvSpPr>
          <p:spPr>
            <a:xfrm>
              <a:off x="71970" y="36171"/>
              <a:ext cx="347505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1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881" name="Shape 881"/>
          <p:cNvSpPr/>
          <p:nvPr/>
        </p:nvSpPr>
        <p:spPr>
          <a:xfrm>
            <a:off x="1319403" y="9758480"/>
            <a:ext cx="8252778" cy="459739"/>
          </a:xfrm>
          <a:prstGeom prst="rect">
            <a:avLst/>
          </a:prstGeom>
          <a:solidFill>
            <a:srgbClr val="DBDBD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400" b="1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СОВМЕСТНЫЙ ПРОЕКТ: </a:t>
            </a:r>
            <a:r>
              <a:rPr>
                <a:solidFill>
                  <a:srgbClr val="F60000"/>
                </a:solidFill>
              </a:rPr>
              <a:t>Вторая очередь</a:t>
            </a:r>
          </a:p>
        </p:txBody>
      </p:sp>
      <p:sp>
        <p:nvSpPr>
          <p:cNvPr id="882" name="Shape 882"/>
          <p:cNvSpPr/>
          <p:nvPr/>
        </p:nvSpPr>
        <p:spPr>
          <a:xfrm>
            <a:off x="1573403" y="10371870"/>
            <a:ext cx="2581645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Срок реализации: </a:t>
            </a:r>
            <a:r>
              <a:rPr b="1">
                <a:solidFill>
                  <a:srgbClr val="2E75B6"/>
                </a:solidFill>
              </a:rPr>
              <a:t>2019-2024 годы</a:t>
            </a:r>
          </a:p>
        </p:txBody>
      </p:sp>
      <p:sp>
        <p:nvSpPr>
          <p:cNvPr id="883" name="Shape 883"/>
          <p:cNvSpPr/>
          <p:nvPr/>
        </p:nvSpPr>
        <p:spPr>
          <a:xfrm>
            <a:off x="1573403" y="11142435"/>
            <a:ext cx="3713970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Общий бюджет </a:t>
            </a:r>
            <a:endParaRPr b="1">
              <a:solidFill>
                <a:srgbClr val="2E75B6"/>
              </a:solidFill>
            </a:endParaRPr>
          </a:p>
          <a:p>
            <a:pPr algn="l" defTabSz="914400">
              <a:defRPr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1 186,9 млн. руб.</a:t>
            </a:r>
          </a:p>
        </p:txBody>
      </p:sp>
      <p:sp>
        <p:nvSpPr>
          <p:cNvPr id="884" name="Shape 884"/>
          <p:cNvSpPr/>
          <p:nvPr/>
        </p:nvSpPr>
        <p:spPr>
          <a:xfrm>
            <a:off x="1573403" y="11956042"/>
            <a:ext cx="3494121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Государственная </a:t>
            </a:r>
          </a:p>
          <a:p>
            <a:pPr algn="l" defTabSz="91440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поддержка</a:t>
            </a:r>
          </a:p>
        </p:txBody>
      </p:sp>
      <p:sp>
        <p:nvSpPr>
          <p:cNvPr id="885" name="Shape 885"/>
          <p:cNvSpPr/>
          <p:nvPr/>
        </p:nvSpPr>
        <p:spPr>
          <a:xfrm>
            <a:off x="1573403" y="12646791"/>
            <a:ext cx="2056526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593,5 млн. руб.</a:t>
            </a:r>
          </a:p>
        </p:txBody>
      </p:sp>
      <p:pic>
        <p:nvPicPr>
          <p:cNvPr id="886" name="image49.png" descr="http://support.profmonitor.ru/attachments/download/2426/g1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25538" y="12400780"/>
            <a:ext cx="1297653" cy="214844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Shape 887"/>
          <p:cNvSpPr/>
          <p:nvPr/>
        </p:nvSpPr>
        <p:spPr>
          <a:xfrm>
            <a:off x="4654121" y="10465492"/>
            <a:ext cx="3270871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ПРОДУКЦИЯ </a:t>
            </a:r>
            <a:r>
              <a:rPr>
                <a:solidFill>
                  <a:srgbClr val="F60000"/>
                </a:solidFill>
              </a:rPr>
              <a:t>(4 вида):</a:t>
            </a:r>
          </a:p>
        </p:txBody>
      </p:sp>
      <p:sp>
        <p:nvSpPr>
          <p:cNvPr id="888" name="Shape 888"/>
          <p:cNvSpPr/>
          <p:nvPr/>
        </p:nvSpPr>
        <p:spPr>
          <a:xfrm>
            <a:off x="4688328" y="10953987"/>
            <a:ext cx="5216958" cy="206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442" indent="-256442" algn="l" defTabSz="914400">
              <a:lnSpc>
                <a:spcPct val="85000"/>
              </a:lnSpc>
              <a:spcBef>
                <a:spcPts val="600"/>
              </a:spcBef>
              <a:buClr>
                <a:srgbClr val="0070C0"/>
              </a:buClr>
              <a:buSzPct val="750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Компрессор легкого смешанного хладагента</a:t>
            </a:r>
          </a:p>
          <a:p>
            <a:pPr marL="256442" indent="-256442" algn="l" defTabSz="914400">
              <a:lnSpc>
                <a:spcPct val="85000"/>
              </a:lnSpc>
              <a:spcBef>
                <a:spcPts val="600"/>
              </a:spcBef>
              <a:buClr>
                <a:srgbClr val="0070C0"/>
              </a:buClr>
              <a:buSzPct val="750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Компрессор газа регенерации </a:t>
            </a:r>
          </a:p>
          <a:p>
            <a:pPr marL="256442" indent="-256442" algn="l" defTabSz="914400">
              <a:lnSpc>
                <a:spcPct val="85000"/>
              </a:lnSpc>
              <a:spcBef>
                <a:spcPts val="600"/>
              </a:spcBef>
              <a:buClr>
                <a:srgbClr val="0070C0"/>
              </a:buClr>
              <a:buSzPct val="750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Компрессор смешанного хладагента предварительного охлаждения</a:t>
            </a:r>
          </a:p>
          <a:p>
            <a:pPr marL="256442" indent="-256442" algn="l" defTabSz="914400">
              <a:lnSpc>
                <a:spcPct val="85000"/>
              </a:lnSpc>
              <a:spcBef>
                <a:spcPts val="600"/>
              </a:spcBef>
              <a:buClr>
                <a:srgbClr val="0070C0"/>
              </a:buClr>
              <a:buSzPct val="750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Дожимной компрессор сырьевого газа</a:t>
            </a:r>
          </a:p>
        </p:txBody>
      </p:sp>
      <p:sp>
        <p:nvSpPr>
          <p:cNvPr id="889" name="Shape 889"/>
          <p:cNvSpPr/>
          <p:nvPr/>
        </p:nvSpPr>
        <p:spPr>
          <a:xfrm>
            <a:off x="4637085" y="10994227"/>
            <a:ext cx="4892247" cy="2075022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890" name="Shape 890"/>
          <p:cNvSpPr/>
          <p:nvPr/>
        </p:nvSpPr>
        <p:spPr>
          <a:xfrm>
            <a:off x="4654121" y="6788039"/>
            <a:ext cx="3270871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ПРОДУКЦИЯ </a:t>
            </a:r>
            <a:r>
              <a:rPr>
                <a:solidFill>
                  <a:srgbClr val="F60000"/>
                </a:solidFill>
              </a:rPr>
              <a:t>(2 вида):</a:t>
            </a:r>
          </a:p>
        </p:txBody>
      </p:sp>
      <p:sp>
        <p:nvSpPr>
          <p:cNvPr id="891" name="Shape 891"/>
          <p:cNvSpPr/>
          <p:nvPr/>
        </p:nvSpPr>
        <p:spPr>
          <a:xfrm>
            <a:off x="4688328" y="7735639"/>
            <a:ext cx="5216958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442" indent="-256442" algn="l" defTabSz="914400">
              <a:lnSpc>
                <a:spcPct val="85000"/>
              </a:lnSpc>
              <a:spcBef>
                <a:spcPts val="600"/>
              </a:spcBef>
              <a:buClr>
                <a:srgbClr val="0070C0"/>
              </a:buClr>
              <a:buSzPct val="750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Компрессор смешанного хладагента </a:t>
            </a:r>
          </a:p>
          <a:p>
            <a:pPr marL="256442" indent="-256442" algn="l" defTabSz="914400">
              <a:lnSpc>
                <a:spcPct val="85000"/>
              </a:lnSpc>
              <a:spcBef>
                <a:spcPts val="600"/>
              </a:spcBef>
              <a:buClr>
                <a:srgbClr val="0070C0"/>
              </a:buClr>
              <a:buSzPct val="750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«К-905» (СХА)</a:t>
            </a:r>
          </a:p>
          <a:p>
            <a:pPr marL="256442" indent="-256442" algn="l" defTabSz="914400">
              <a:lnSpc>
                <a:spcPct val="85000"/>
              </a:lnSpc>
              <a:spcBef>
                <a:spcPts val="600"/>
              </a:spcBef>
              <a:buClr>
                <a:srgbClr val="0070C0"/>
              </a:buClr>
              <a:buSzPct val="750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Компрессор отпарного газа (КОГ, BOG)</a:t>
            </a:r>
          </a:p>
        </p:txBody>
      </p:sp>
      <p:sp>
        <p:nvSpPr>
          <p:cNvPr id="892" name="Shape 892"/>
          <p:cNvSpPr/>
          <p:nvPr/>
        </p:nvSpPr>
        <p:spPr>
          <a:xfrm>
            <a:off x="4637085" y="7316774"/>
            <a:ext cx="4892247" cy="2075022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895" name="Group 895"/>
          <p:cNvGrpSpPr/>
          <p:nvPr/>
        </p:nvGrpSpPr>
        <p:grpSpPr>
          <a:xfrm>
            <a:off x="9724216" y="2867907"/>
            <a:ext cx="671254" cy="10295674"/>
            <a:chOff x="0" y="0"/>
            <a:chExt cx="671253" cy="10295672"/>
          </a:xfrm>
        </p:grpSpPr>
        <p:sp>
          <p:nvSpPr>
            <p:cNvPr id="893" name="Shape 893"/>
            <p:cNvSpPr/>
            <p:nvPr/>
          </p:nvSpPr>
          <p:spPr>
            <a:xfrm rot="16200000">
              <a:off x="-4812210" y="4812209"/>
              <a:ext cx="10295673" cy="671254"/>
            </a:xfrm>
            <a:prstGeom prst="rect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100" b="1">
                  <a:solidFill>
                    <a:srgbClr val="2E75B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94" name="Shape 894"/>
            <p:cNvSpPr/>
            <p:nvPr/>
          </p:nvSpPr>
          <p:spPr>
            <a:xfrm rot="16200000">
              <a:off x="-4812210" y="4860817"/>
              <a:ext cx="10295673" cy="574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914400">
                <a:defRPr sz="3100" b="1">
                  <a:solidFill>
                    <a:srgbClr val="2E75B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Компрессоры ЗАО «НЛЗ»  </a:t>
              </a:r>
            </a:p>
          </p:txBody>
        </p:sp>
      </p:grpSp>
      <p:sp>
        <p:nvSpPr>
          <p:cNvPr id="896" name="Shape 896"/>
          <p:cNvSpPr/>
          <p:nvPr/>
        </p:nvSpPr>
        <p:spPr>
          <a:xfrm rot="5400000">
            <a:off x="12861031" y="7502579"/>
            <a:ext cx="10302372" cy="955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</a:path>
            </a:pathLst>
          </a:custGeom>
          <a:solidFill>
            <a:srgbClr val="CBE0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97" name="Shape 897"/>
          <p:cNvSpPr/>
          <p:nvPr/>
        </p:nvSpPr>
        <p:spPr>
          <a:xfrm>
            <a:off x="1282863" y="13230203"/>
            <a:ext cx="23112437" cy="2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98" name="Shape 898"/>
          <p:cNvSpPr/>
          <p:nvPr/>
        </p:nvSpPr>
        <p:spPr>
          <a:xfrm flipH="1">
            <a:off x="268946" y="8273154"/>
            <a:ext cx="595713" cy="2"/>
          </a:xfrm>
          <a:prstGeom prst="line">
            <a:avLst/>
          </a:prstGeom>
          <a:ln w="254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99" name="Shape 899"/>
          <p:cNvSpPr/>
          <p:nvPr/>
        </p:nvSpPr>
        <p:spPr>
          <a:xfrm rot="5400000">
            <a:off x="5706360" y="7502579"/>
            <a:ext cx="10302373" cy="955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</a:path>
            </a:pathLst>
          </a:custGeom>
          <a:solidFill>
            <a:srgbClr val="CBE0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00" name="Shape 900"/>
          <p:cNvSpPr/>
          <p:nvPr/>
        </p:nvSpPr>
        <p:spPr>
          <a:xfrm>
            <a:off x="1747554" y="2810990"/>
            <a:ext cx="717921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28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«Создание линейки высокоэффективных   компрессоров для производства СПГ»</a:t>
            </a:r>
          </a:p>
        </p:txBody>
      </p:sp>
      <p:sp>
        <p:nvSpPr>
          <p:cNvPr id="901" name="Shape 901"/>
          <p:cNvSpPr/>
          <p:nvPr/>
        </p:nvSpPr>
        <p:spPr>
          <a:xfrm>
            <a:off x="853229" y="2810990"/>
            <a:ext cx="94878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2800" b="1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КИП: </a:t>
            </a:r>
          </a:p>
        </p:txBody>
      </p:sp>
      <p:sp>
        <p:nvSpPr>
          <p:cNvPr id="902" name="Shape 902"/>
          <p:cNvSpPr/>
          <p:nvPr/>
        </p:nvSpPr>
        <p:spPr>
          <a:xfrm>
            <a:off x="3441774" y="5653671"/>
            <a:ext cx="633682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lnSpc>
                <a:spcPct val="85000"/>
              </a:lnSpc>
              <a:defRPr sz="2100" b="1">
                <a:latin typeface="Calibri"/>
                <a:ea typeface="Calibri"/>
                <a:cs typeface="Calibri"/>
                <a:sym typeface="Calibri"/>
              </a:defRPr>
            </a:pPr>
            <a:r>
              <a:t>Будет произведено </a:t>
            </a:r>
            <a:r>
              <a:rPr>
                <a:solidFill>
                  <a:srgbClr val="F60000"/>
                </a:solidFill>
              </a:rPr>
              <a:t>6 видов </a:t>
            </a:r>
            <a:r>
              <a:t>компрессоров в линейке </a:t>
            </a:r>
          </a:p>
        </p:txBody>
      </p:sp>
      <p:sp>
        <p:nvSpPr>
          <p:cNvPr id="903" name="Shape 903"/>
          <p:cNvSpPr/>
          <p:nvPr/>
        </p:nvSpPr>
        <p:spPr>
          <a:xfrm>
            <a:off x="18372935" y="12121958"/>
            <a:ext cx="6250136" cy="81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85000"/>
              </a:lnSpc>
              <a:spcBef>
                <a:spcPts val="600"/>
              </a:spcBef>
              <a:defRPr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~ 14 единиц оборудования с общим </a:t>
            </a:r>
          </a:p>
          <a:p>
            <a:pPr algn="l" defTabSz="914400">
              <a:lnSpc>
                <a:spcPct val="85000"/>
              </a:lnSpc>
              <a:spcBef>
                <a:spcPts val="600"/>
              </a:spcBef>
              <a:defRPr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бюджетом производства &gt; 5,4 млрд.рублей</a:t>
            </a:r>
          </a:p>
        </p:txBody>
      </p:sp>
      <p:sp>
        <p:nvSpPr>
          <p:cNvPr id="904" name="Shape 904"/>
          <p:cNvSpPr/>
          <p:nvPr/>
        </p:nvSpPr>
        <p:spPr>
          <a:xfrm>
            <a:off x="18617730" y="10854658"/>
            <a:ext cx="5910525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600"/>
              </a:spcBef>
              <a:defRPr sz="2200" b="1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Реализация КИП позволит произвести </a:t>
            </a:r>
          </a:p>
          <a:p>
            <a:pPr algn="l" defTabSz="914400">
              <a:spcBef>
                <a:spcPts val="600"/>
              </a:spcBef>
              <a:defRPr sz="2200" b="1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и поставить на строящиеся объекты:</a:t>
            </a:r>
          </a:p>
          <a:p>
            <a:pPr algn="l" defTabSz="914400">
              <a:spcBef>
                <a:spcPts val="600"/>
              </a:spcBef>
              <a:defRPr sz="2200" b="1">
                <a:latin typeface="Calibri"/>
                <a:ea typeface="Calibri"/>
                <a:cs typeface="Calibri"/>
                <a:sym typeface="Calibri"/>
              </a:defRPr>
            </a:pPr>
            <a:r>
              <a:t>Высоцк СПГ и Балтийский СПГ</a:t>
            </a:r>
          </a:p>
        </p:txBody>
      </p:sp>
      <p:sp>
        <p:nvSpPr>
          <p:cNvPr id="905" name="Shape 905"/>
          <p:cNvSpPr/>
          <p:nvPr/>
        </p:nvSpPr>
        <p:spPr>
          <a:xfrm>
            <a:off x="4291398" y="1301193"/>
            <a:ext cx="18682654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Совместный проект «Создание линейки высокоэффективных компрессоров для производства СПГ (первая очередь)» реализуется в рамках комплексного инвестиционного проекта (КИП) «Создание линейки высокоэффективных компрессоров для производства СПГ»</a:t>
            </a:r>
          </a:p>
        </p:txBody>
      </p:sp>
      <p:sp>
        <p:nvSpPr>
          <p:cNvPr id="906" name="Shape 906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07" name="Shape 907"/>
          <p:cNvSpPr/>
          <p:nvPr/>
        </p:nvSpPr>
        <p:spPr>
          <a:xfrm>
            <a:off x="450870" y="12954950"/>
            <a:ext cx="50051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</a:t>
            </a:r>
          </a:p>
        </p:txBody>
      </p:sp>
      <p:sp>
        <p:nvSpPr>
          <p:cNvPr id="908" name="Shape 908"/>
          <p:cNvSpPr/>
          <p:nvPr/>
        </p:nvSpPr>
        <p:spPr>
          <a:xfrm>
            <a:off x="4296515" y="290043"/>
            <a:ext cx="1867242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Место совместного проекта в производстве СПг</a:t>
            </a:r>
          </a:p>
        </p:txBody>
      </p:sp>
      <p:sp>
        <p:nvSpPr>
          <p:cNvPr id="909" name="Shape 909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948" name="Group 948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910" name="Shape 910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947" name="Group 947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945" name="Group 945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911" name="Shape 911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944" name="Group 944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915" name="Group 915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912" name="Shape 912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13" name="Shape 913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14" name="Shape 914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16" name="Shape 916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7" name="Shape 917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8" name="Shape 918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9" name="Shape 919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0" name="Shape 920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1" name="Shape 921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2" name="Shape 922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3" name="Shape 923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927" name="Group 927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924" name="Shape 924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925" name="Shape 925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926" name="Shape 926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931" name="Group 931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928" name="Shape 928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929" name="Shape 929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930" name="Shape 930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932" name="Shape 932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933" name="Shape 933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934" name="Shape 934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935" name="Shape 935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936" name="Shape 936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7" name="Shape 937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8" name="Shape 938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9" name="Shape 939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0" name="Shape 940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1" name="Shape 941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2" name="Shape 942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3" name="Shape 943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946" name="Shape 946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Shape 952"/>
          <p:cNvSpPr/>
          <p:nvPr/>
        </p:nvSpPr>
        <p:spPr>
          <a:xfrm>
            <a:off x="12637147" y="1457921"/>
            <a:ext cx="10848178" cy="8047916"/>
          </a:xfrm>
          <a:prstGeom prst="rect">
            <a:avLst/>
          </a:prstGeom>
          <a:solidFill>
            <a:srgbClr val="1F6CC0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953" name="Shape 953"/>
          <p:cNvSpPr/>
          <p:nvPr/>
        </p:nvSpPr>
        <p:spPr>
          <a:xfrm>
            <a:off x="14865227" y="4107228"/>
            <a:ext cx="637089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>
              <a:defRPr sz="3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Инициатор проекта:  </a:t>
            </a:r>
          </a:p>
          <a:p>
            <a:pPr defTabSz="914400">
              <a:defRPr sz="3500">
                <a:latin typeface="Calibri"/>
                <a:ea typeface="Calibri"/>
                <a:cs typeface="Calibri"/>
                <a:sym typeface="Calibri"/>
              </a:defRPr>
            </a:pPr>
            <a:r>
              <a:t>ЗАО «Невский завод»</a:t>
            </a:r>
            <a:endParaRPr b="1"/>
          </a:p>
          <a:p>
            <a:pPr defTabSz="914400">
              <a:defRPr sz="3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Участник проекта: </a:t>
            </a:r>
            <a:r>
              <a:rPr b="0">
                <a:solidFill>
                  <a:srgbClr val="000000"/>
                </a:solidFill>
              </a:rPr>
              <a:t>АО «РЭПХ»</a:t>
            </a:r>
          </a:p>
        </p:txBody>
      </p:sp>
      <p:sp>
        <p:nvSpPr>
          <p:cNvPr id="954" name="Shape 954"/>
          <p:cNvSpPr/>
          <p:nvPr/>
        </p:nvSpPr>
        <p:spPr>
          <a:xfrm>
            <a:off x="912495" y="3999410"/>
            <a:ext cx="10919141" cy="276860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spcBef>
                <a:spcPts val="6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5" name="Shape 955"/>
          <p:cNvSpPr/>
          <p:nvPr/>
        </p:nvSpPr>
        <p:spPr>
          <a:xfrm>
            <a:off x="1063655" y="4107228"/>
            <a:ext cx="10554201" cy="249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000" tIns="72000" rIns="72000" bIns="72000">
            <a:spAutoFit/>
          </a:bodyPr>
          <a:lstStyle>
            <a:lvl1pPr algn="l" defTabSz="914400">
              <a:spcBef>
                <a:spcPts val="600"/>
              </a:spcBef>
              <a:defRPr sz="3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Продукция входит в состав отраслевого плана мероприятий по импортозамещению в отрасли нефтегазового машиностроения РФ, утвержденного приказом Минпромторга России от 31.03.2015 г. № 645 (продукция «Компрессорные установки», шифр – 05НГМ45, ОКПД 2 – 28.13.2)</a:t>
            </a:r>
          </a:p>
        </p:txBody>
      </p:sp>
      <p:sp>
        <p:nvSpPr>
          <p:cNvPr id="956" name="Shape 956"/>
          <p:cNvSpPr/>
          <p:nvPr/>
        </p:nvSpPr>
        <p:spPr>
          <a:xfrm>
            <a:off x="13331625" y="6715337"/>
            <a:ext cx="9438101" cy="253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000" tIns="72000" rIns="72000" bIns="72000">
            <a:spAutoFit/>
          </a:bodyPr>
          <a:lstStyle/>
          <a:p>
            <a:pPr defTabSz="914400">
              <a:spcBef>
                <a:spcPts val="200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pPr>
            <a:r>
              <a:t>Государственная поддержка (запрашиваемый объем субсидии у Минпромторга России) – </a:t>
            </a:r>
            <a:r>
              <a:rPr b="1">
                <a:solidFill>
                  <a:srgbClr val="F60000"/>
                </a:solidFill>
              </a:rPr>
              <a:t>291,39 млн руб.</a:t>
            </a:r>
          </a:p>
          <a:p>
            <a:pPr defTabSz="914400">
              <a:spcBef>
                <a:spcPts val="200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pPr>
            <a:r>
              <a:t>Производятся </a:t>
            </a:r>
            <a:r>
              <a:rPr b="1">
                <a:solidFill>
                  <a:srgbClr val="F60000"/>
                </a:solidFill>
              </a:rPr>
              <a:t>2 новых вида компрессоров</a:t>
            </a:r>
            <a:r>
              <a:rPr>
                <a:solidFill>
                  <a:srgbClr val="F60000"/>
                </a:solidFill>
              </a:rPr>
              <a:t>. </a:t>
            </a:r>
          </a:p>
        </p:txBody>
      </p:sp>
      <p:pic>
        <p:nvPicPr>
          <p:cNvPr id="957" name="image50.png" descr="Изображение выглядит как здание, внутренний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>
            <a:extLst/>
          </a:blip>
          <a:srcRect l="2171" t="12080" r="7796" b="41926"/>
          <a:stretch>
            <a:fillRect/>
          </a:stretch>
        </p:blipFill>
        <p:spPr>
          <a:xfrm>
            <a:off x="924948" y="6772358"/>
            <a:ext cx="10894410" cy="6067157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Shape 958"/>
          <p:cNvSpPr/>
          <p:nvPr/>
        </p:nvSpPr>
        <p:spPr>
          <a:xfrm>
            <a:off x="1063655" y="1939682"/>
            <a:ext cx="10919142" cy="195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4000" b="1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Создание линейки высокоэффективных компрессоров для производства СПГ </a:t>
            </a:r>
          </a:p>
          <a:p>
            <a:pPr algn="l" defTabSz="914400">
              <a:defRPr sz="40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(первая очередь)</a:t>
            </a:r>
          </a:p>
        </p:txBody>
      </p:sp>
      <p:sp>
        <p:nvSpPr>
          <p:cNvPr id="959" name="Shape 959"/>
          <p:cNvSpPr/>
          <p:nvPr/>
        </p:nvSpPr>
        <p:spPr>
          <a:xfrm>
            <a:off x="14314982" y="1787971"/>
            <a:ext cx="7471386" cy="121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000" tIns="72000" rIns="72000" bIns="72000">
            <a:spAutoFit/>
          </a:bodyPr>
          <a:lstStyle/>
          <a:p>
            <a:pPr defTabSz="914400">
              <a:defRPr sz="3500" b="1">
                <a:latin typeface="Calibri"/>
                <a:ea typeface="Calibri"/>
                <a:cs typeface="Calibri"/>
                <a:sym typeface="Calibri"/>
              </a:defRPr>
            </a:pPr>
            <a:r>
              <a:t>Общий бюджет проекта </a:t>
            </a:r>
          </a:p>
          <a:p>
            <a:pPr defTabSz="914400">
              <a:defRPr sz="35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591, 94 млн.руб.</a:t>
            </a:r>
          </a:p>
        </p:txBody>
      </p:sp>
      <p:sp>
        <p:nvSpPr>
          <p:cNvPr id="960" name="Shape 960"/>
          <p:cNvSpPr/>
          <p:nvPr/>
        </p:nvSpPr>
        <p:spPr>
          <a:xfrm>
            <a:off x="12639287" y="1470621"/>
            <a:ext cx="10822777" cy="8022517"/>
          </a:xfrm>
          <a:prstGeom prst="rect">
            <a:avLst/>
          </a:pr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961" name="Shape 961"/>
          <p:cNvSpPr/>
          <p:nvPr/>
        </p:nvSpPr>
        <p:spPr>
          <a:xfrm>
            <a:off x="1282863" y="13230203"/>
            <a:ext cx="23112437" cy="2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2" name="Shape 962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63" name="Shape 963"/>
          <p:cNvSpPr/>
          <p:nvPr/>
        </p:nvSpPr>
        <p:spPr>
          <a:xfrm>
            <a:off x="450870" y="12958572"/>
            <a:ext cx="49372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1</a:t>
            </a:r>
            <a:r>
              <a:rPr lang="ru-RU" dirty="0"/>
              <a:t>1</a:t>
            </a:r>
            <a:endParaRPr dirty="0"/>
          </a:p>
        </p:txBody>
      </p:sp>
      <p:sp>
        <p:nvSpPr>
          <p:cNvPr id="964" name="Shape 964"/>
          <p:cNvSpPr/>
          <p:nvPr/>
        </p:nvSpPr>
        <p:spPr>
          <a:xfrm>
            <a:off x="13513798" y="5947461"/>
            <a:ext cx="907375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spcBef>
                <a:spcPts val="200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pPr>
            <a:r>
              <a:t>Средства инициатора проекта: </a:t>
            </a:r>
            <a:r>
              <a:rPr b="1">
                <a:solidFill>
                  <a:srgbClr val="F60000"/>
                </a:solidFill>
              </a:rPr>
              <a:t>300,55 млн.руб.</a:t>
            </a:r>
          </a:p>
        </p:txBody>
      </p:sp>
      <p:sp>
        <p:nvSpPr>
          <p:cNvPr id="965" name="Shape 965"/>
          <p:cNvSpPr/>
          <p:nvPr/>
        </p:nvSpPr>
        <p:spPr>
          <a:xfrm>
            <a:off x="4296515" y="290043"/>
            <a:ext cx="1867242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Совместный ПРОЕКТ</a:t>
            </a:r>
          </a:p>
        </p:txBody>
      </p:sp>
      <p:sp>
        <p:nvSpPr>
          <p:cNvPr id="966" name="Shape 966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1005" name="Group 1005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967" name="Shape 967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004" name="Group 1004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1002" name="Group 1002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968" name="Shape 968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1001" name="Group 1001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972" name="Group 972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969" name="Shape 969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70" name="Shape 970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71" name="Shape 971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73" name="Shape 973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74" name="Shape 974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75" name="Shape 975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76" name="Shape 976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77" name="Shape 977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78" name="Shape 978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79" name="Shape 979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80" name="Shape 980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984" name="Group 984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981" name="Shape 981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982" name="Shape 982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983" name="Shape 983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988" name="Group 988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985" name="Shape 985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986" name="Shape 986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987" name="Shape 987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989" name="Shape 989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990" name="Shape 990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991" name="Shape 991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992" name="Shape 992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993" name="Shape 993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94" name="Shape 994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95" name="Shape 995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96" name="Shape 996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97" name="Shape 997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98" name="Shape 998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99" name="Shape 999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00" name="Shape 1000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1003" name="Shape 1003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sp>
        <p:nvSpPr>
          <p:cNvPr id="1006" name="Shape 1006"/>
          <p:cNvSpPr/>
          <p:nvPr/>
        </p:nvSpPr>
        <p:spPr>
          <a:xfrm>
            <a:off x="14615824" y="2881332"/>
            <a:ext cx="686970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defRPr sz="3500" b="1">
                <a:latin typeface="Calibri"/>
                <a:ea typeface="Calibri"/>
                <a:cs typeface="Calibri"/>
                <a:sym typeface="Calibri"/>
              </a:defRPr>
            </a:pPr>
            <a:r>
              <a:t>Период реализации проекта:</a:t>
            </a:r>
          </a:p>
          <a:p>
            <a:pPr defTabSz="914400">
              <a:defRPr sz="35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4 квартал 2016 г. - 3 квартал 2021 г.</a:t>
            </a:r>
          </a:p>
        </p:txBody>
      </p:sp>
      <p:sp>
        <p:nvSpPr>
          <p:cNvPr id="1007" name="Shape 1007"/>
          <p:cNvSpPr/>
          <p:nvPr/>
        </p:nvSpPr>
        <p:spPr>
          <a:xfrm>
            <a:off x="12663935" y="9733914"/>
            <a:ext cx="10773480" cy="3022950"/>
          </a:xfrm>
          <a:prstGeom prst="rect">
            <a:avLst/>
          </a:prstGeom>
          <a:solidFill>
            <a:srgbClr val="0070C0">
              <a:alpha val="9612"/>
            </a:srgbClr>
          </a:solidFill>
          <a:ln w="25400">
            <a:solidFill>
              <a:srgbClr val="0070C0">
                <a:alpha val="1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1008" name="Shape 1008"/>
          <p:cNvSpPr/>
          <p:nvPr/>
        </p:nvSpPr>
        <p:spPr>
          <a:xfrm>
            <a:off x="12591104" y="9810114"/>
            <a:ext cx="10919142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В ходе реализации проекта обеспечивается увеличение </a:t>
            </a:r>
            <a:r>
              <a:t>«Количества произведенных и реализованных импортозамещающих средств производства», что</a:t>
            </a:r>
            <a:r>
              <a:rPr b="1"/>
              <a:t> </a:t>
            </a:r>
          </a:p>
          <a:p>
            <a:pPr defTabSz="914400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соответствует целям и задачам Госпрограммы РФ</a:t>
            </a:r>
            <a:r>
              <a:t> </a:t>
            </a:r>
          </a:p>
          <a:p>
            <a:pPr defTabSz="914400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«Развитие производства средств производства» </a:t>
            </a:r>
          </a:p>
          <a:p>
            <a:pPr defTabSz="914400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(в ред. Постановления Правительства РФ от 30.03.2018 N 368-15)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/>
          <p:nvPr/>
        </p:nvSpPr>
        <p:spPr>
          <a:xfrm>
            <a:off x="12442151" y="7369567"/>
            <a:ext cx="11219577" cy="5458040"/>
          </a:xfrm>
          <a:prstGeom prst="rect">
            <a:avLst/>
          </a:prstGeom>
          <a:solidFill>
            <a:srgbClr val="1F6CC0">
              <a:alpha val="25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13" name="Shape 1013"/>
          <p:cNvSpPr/>
          <p:nvPr/>
        </p:nvSpPr>
        <p:spPr>
          <a:xfrm>
            <a:off x="655503" y="7382846"/>
            <a:ext cx="11286220" cy="2272483"/>
          </a:xfrm>
          <a:prstGeom prst="rect">
            <a:avLst/>
          </a:prstGeom>
          <a:solidFill>
            <a:srgbClr val="F2F2F2">
              <a:alpha val="20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spcBef>
                <a:spcPts val="6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4" name="Shape 1014"/>
          <p:cNvSpPr/>
          <p:nvPr/>
        </p:nvSpPr>
        <p:spPr>
          <a:xfrm>
            <a:off x="701651" y="3377226"/>
            <a:ext cx="11260819" cy="3656086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15" name="Shape 1015"/>
          <p:cNvSpPr/>
          <p:nvPr/>
        </p:nvSpPr>
        <p:spPr>
          <a:xfrm>
            <a:off x="12421530" y="3377226"/>
            <a:ext cx="11260820" cy="3656087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016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6017" y="3849542"/>
            <a:ext cx="4440412" cy="2711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image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98709" y="3677870"/>
            <a:ext cx="2677422" cy="2973419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Shape 1018"/>
          <p:cNvSpPr/>
          <p:nvPr/>
        </p:nvSpPr>
        <p:spPr>
          <a:xfrm>
            <a:off x="846350" y="3549005"/>
            <a:ext cx="6095074" cy="338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l" defTabSz="914400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t>Компрессор смешанного хладагента К905-71-1С –</a:t>
            </a:r>
            <a:r>
              <a:rPr b="0"/>
              <a:t> новейшая разработка, используется в технологическом процессе сжижения природного газа, в составе компрессорного агрегата.</a:t>
            </a:r>
          </a:p>
          <a:p>
            <a:pPr algn="l" defTabSz="914400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Мощность от 17 МВт.</a:t>
            </a:r>
          </a:p>
        </p:txBody>
      </p:sp>
      <p:sp>
        <p:nvSpPr>
          <p:cNvPr id="1019" name="Shape 1019"/>
          <p:cNvSpPr/>
          <p:nvPr/>
        </p:nvSpPr>
        <p:spPr>
          <a:xfrm>
            <a:off x="12583176" y="3549005"/>
            <a:ext cx="8306901" cy="291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t>Компрессор отпарного газа (boil-off gas, BOG) </a:t>
            </a:r>
            <a:r>
              <a:rPr b="0"/>
              <a:t>необходим для сжатия и подачи паров СПГ образующегося при производстве, хранении и транспортировке СПГ в составе компрессорного агрегата. Планируемая мощность от 20 МВт, Температура на входе ЦНД (-70 С)</a:t>
            </a:r>
          </a:p>
        </p:txBody>
      </p:sp>
      <p:sp>
        <p:nvSpPr>
          <p:cNvPr id="1020" name="Shape 1020"/>
          <p:cNvSpPr/>
          <p:nvPr/>
        </p:nvSpPr>
        <p:spPr>
          <a:xfrm>
            <a:off x="12583176" y="6323035"/>
            <a:ext cx="6209582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l" defTabSz="914400">
              <a:defRPr sz="3000" b="1">
                <a:solidFill>
                  <a:srgbClr val="E4566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Не имеет российских аналогов</a:t>
            </a:r>
          </a:p>
        </p:txBody>
      </p:sp>
      <p:sp>
        <p:nvSpPr>
          <p:cNvPr id="1021" name="Shape 1021"/>
          <p:cNvSpPr/>
          <p:nvPr/>
        </p:nvSpPr>
        <p:spPr>
          <a:xfrm>
            <a:off x="730303" y="2055355"/>
            <a:ext cx="23234306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l" defTabSz="914400">
              <a:defRPr sz="31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Продукция совместного проекта описана в паспорте Программы развития промышленного кластера «Сжиженный природный газ. Оборудование и технологии» на 2018-2022 гг. (редакция от 12.07.2018). </a:t>
            </a:r>
          </a:p>
        </p:txBody>
      </p:sp>
      <p:sp>
        <p:nvSpPr>
          <p:cNvPr id="1022" name="Shape 1022"/>
          <p:cNvSpPr/>
          <p:nvPr/>
        </p:nvSpPr>
        <p:spPr>
          <a:xfrm>
            <a:off x="730304" y="9768475"/>
            <a:ext cx="10337111" cy="293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600" b="1">
                <a:solidFill>
                  <a:srgbClr val="E4566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ПРЕИМУЩЕСТВА К905-71-1С</a:t>
            </a:r>
          </a:p>
          <a:p>
            <a:pPr marL="444500" indent="-444500" algn="l" defTabSz="914400">
              <a:buClr>
                <a:srgbClr val="0070C0"/>
              </a:buClr>
              <a:buSzPct val="100000"/>
              <a:buFont typeface="Calibri"/>
              <a:buChar char="➡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Снижение эксплуатационных затрат и количества доп. оборудования</a:t>
            </a:r>
          </a:p>
          <a:p>
            <a:pPr marL="444500" indent="-444500" algn="l" defTabSz="914400">
              <a:buClr>
                <a:srgbClr val="0070C0"/>
              </a:buClr>
              <a:buSzPct val="100000"/>
              <a:buFont typeface="Calibri"/>
              <a:buChar char="➡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Повышение надежности конструкции за счет использования детали, произведенной из единой поковки</a:t>
            </a:r>
          </a:p>
          <a:p>
            <a:pPr marL="444500" indent="-444500" algn="l" defTabSz="914400">
              <a:buClr>
                <a:srgbClr val="0070C0"/>
              </a:buClr>
              <a:buSzPct val="100000"/>
              <a:buFont typeface="Calibri"/>
              <a:buChar char="➡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Увеличение ресурса работы</a:t>
            </a:r>
          </a:p>
          <a:p>
            <a:pPr marL="444500" indent="-444500" algn="l" defTabSz="914400">
              <a:buClr>
                <a:srgbClr val="0070C0"/>
              </a:buClr>
              <a:buSzPct val="100000"/>
              <a:buFont typeface="Calibri"/>
              <a:buChar char="➡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Высокий КПД</a:t>
            </a:r>
          </a:p>
          <a:p>
            <a:pPr marL="444500" indent="-444500" algn="l" defTabSz="914400">
              <a:buClr>
                <a:srgbClr val="0070C0"/>
              </a:buClr>
              <a:buSzPct val="100000"/>
              <a:buFont typeface="Calibri"/>
              <a:buChar char="➡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Использование унифицированных узлов и элементов</a:t>
            </a:r>
          </a:p>
        </p:txBody>
      </p:sp>
      <p:sp>
        <p:nvSpPr>
          <p:cNvPr id="1023" name="Shape 1023"/>
          <p:cNvSpPr/>
          <p:nvPr/>
        </p:nvSpPr>
        <p:spPr>
          <a:xfrm>
            <a:off x="799645" y="7477686"/>
            <a:ext cx="10293948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Для проекта Высоцк СПГ был спроектирован и изготовлен </a:t>
            </a:r>
            <a:r>
              <a:rPr b="1">
                <a:solidFill>
                  <a:srgbClr val="E45669"/>
                </a:solidFill>
              </a:rPr>
              <a:t>первый в России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t>центробежный компрессор для процесса сжижения К905-71-1С. Данная разработка имеет стратегическое значение для дальнейшего развития отечественного компрессоростроения в области сжижения природного газа и среднетоннажного производства СПГ в России.</a:t>
            </a:r>
          </a:p>
        </p:txBody>
      </p:sp>
      <p:sp>
        <p:nvSpPr>
          <p:cNvPr id="1024" name="Shape 1024"/>
          <p:cNvSpPr/>
          <p:nvPr/>
        </p:nvSpPr>
        <p:spPr>
          <a:xfrm>
            <a:off x="12583176" y="7431940"/>
            <a:ext cx="477206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3000" b="1">
                <a:solidFill>
                  <a:srgbClr val="E4566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Компрессор отпарного газа:</a:t>
            </a:r>
          </a:p>
        </p:txBody>
      </p:sp>
      <p:sp>
        <p:nvSpPr>
          <p:cNvPr id="1025" name="Shape 1025"/>
          <p:cNvSpPr/>
          <p:nvPr/>
        </p:nvSpPr>
        <p:spPr>
          <a:xfrm>
            <a:off x="12583176" y="8021608"/>
            <a:ext cx="9336377" cy="374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44500" indent="-444500" algn="l" defTabSz="914400">
              <a:buClr>
                <a:srgbClr val="0070C0"/>
              </a:buClr>
              <a:buSzPct val="100000"/>
              <a:buFont typeface="Calibri"/>
              <a:buChar char="➡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Центробежные компрессоры отпарного газа применяются в средне- и крупнотоннажном СПГ, терминалах по приему СПГ и газовозах, где объемы газа значительные и/или требуется постоянная работа агрегата </a:t>
            </a:r>
          </a:p>
          <a:p>
            <a:pPr marL="444500" indent="-444500" algn="l" defTabSz="914400">
              <a:buClr>
                <a:srgbClr val="0070C0"/>
              </a:buClr>
              <a:buSzPct val="100000"/>
              <a:buFont typeface="Calibri"/>
              <a:buChar char="➡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Ввиду прямого влияния на эффективность технологического процесса производства СПГ и безопасность, проектирование компрессоров отпарного газа осуществляется совместно с технологией, при этом оцениваются все аспекты грузовых операций, способа хранения СПГ и др.</a:t>
            </a:r>
          </a:p>
        </p:txBody>
      </p:sp>
      <p:sp>
        <p:nvSpPr>
          <p:cNvPr id="1026" name="Shape 1026"/>
          <p:cNvSpPr/>
          <p:nvPr/>
        </p:nvSpPr>
        <p:spPr>
          <a:xfrm>
            <a:off x="4296515" y="290043"/>
            <a:ext cx="16101882" cy="1718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Описание продукции совместного проекта (первая очередь)</a:t>
            </a:r>
          </a:p>
        </p:txBody>
      </p:sp>
      <p:sp>
        <p:nvSpPr>
          <p:cNvPr id="1027" name="Shape 1027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1066" name="Group 1066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1028" name="Shape 1028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065" name="Group 1065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1063" name="Group 1063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1029" name="Shape 1029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1062" name="Group 1062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1033" name="Group 1033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1030" name="Shape 1030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031" name="Shape 1031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032" name="Shape 1032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34" name="Shape 1034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35" name="Shape 1035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36" name="Shape 1036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37" name="Shape 1037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38" name="Shape 1038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39" name="Shape 1039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40" name="Shape 1040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41" name="Shape 1041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1045" name="Group 1045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1042" name="Shape 1042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043" name="Shape 1043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044" name="Shape 1044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1049" name="Group 1049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1046" name="Shape 1046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047" name="Shape 1047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048" name="Shape 1048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1050" name="Shape 1050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051" name="Shape 1051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052" name="Shape 1052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053" name="Shape 1053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054" name="Shape 1054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55" name="Shape 1055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56" name="Shape 1056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57" name="Shape 1057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58" name="Shape 1058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59" name="Shape 1059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60" name="Shape 1060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61" name="Shape 1061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1064" name="Shape 1064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sp>
        <p:nvSpPr>
          <p:cNvPr id="1067" name="Shape 1067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8" name="Shape 1068"/>
          <p:cNvSpPr/>
          <p:nvPr/>
        </p:nvSpPr>
        <p:spPr>
          <a:xfrm>
            <a:off x="450870" y="12958572"/>
            <a:ext cx="49372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1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1069" name="Shape 1069"/>
          <p:cNvSpPr/>
          <p:nvPr/>
        </p:nvSpPr>
        <p:spPr>
          <a:xfrm>
            <a:off x="1282863" y="13230203"/>
            <a:ext cx="23112436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/>
          <p:nvPr/>
        </p:nvSpPr>
        <p:spPr>
          <a:xfrm>
            <a:off x="2323571" y="2176667"/>
            <a:ext cx="22629853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37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Модель развития кластера: </a:t>
            </a:r>
            <a:r>
              <a:rPr>
                <a:solidFill>
                  <a:srgbClr val="0D0D0D"/>
                </a:solidFill>
              </a:rPr>
              <a:t>якорные компании с вытягивающими проектами под платежеспособный импортозамещающий спрос, и пояс высокотехнологичных МСП поставщиков в нижних переделах.</a:t>
            </a:r>
          </a:p>
        </p:txBody>
      </p:sp>
      <p:sp>
        <p:nvSpPr>
          <p:cNvPr id="1072" name="Shape 1072"/>
          <p:cNvSpPr/>
          <p:nvPr/>
        </p:nvSpPr>
        <p:spPr>
          <a:xfrm>
            <a:off x="13339786" y="3651107"/>
            <a:ext cx="10778200" cy="915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37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Потенциальные</a:t>
            </a:r>
            <a:r>
              <a:rPr dirty="0"/>
              <a:t> </a:t>
            </a:r>
            <a:r>
              <a:rPr dirty="0" err="1"/>
              <a:t>участники</a:t>
            </a:r>
            <a:r>
              <a:rPr lang="ru-RU" dirty="0"/>
              <a:t>:</a:t>
            </a:r>
            <a:endParaRPr dirty="0"/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ПАО «</a:t>
            </a:r>
            <a:r>
              <a:rPr dirty="0" err="1"/>
              <a:t>Челябинский</a:t>
            </a:r>
            <a:r>
              <a:rPr dirty="0"/>
              <a:t> </a:t>
            </a:r>
            <a:r>
              <a:rPr dirty="0" err="1"/>
              <a:t>трубопрокатный</a:t>
            </a:r>
            <a:r>
              <a:rPr dirty="0"/>
              <a:t> </a:t>
            </a:r>
            <a:r>
              <a:rPr dirty="0" err="1"/>
              <a:t>завод</a:t>
            </a:r>
            <a:r>
              <a:rPr dirty="0"/>
              <a:t>» 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АО «</a:t>
            </a:r>
            <a:r>
              <a:rPr dirty="0" err="1"/>
              <a:t>Группа</a:t>
            </a:r>
            <a:r>
              <a:rPr dirty="0"/>
              <a:t> ГМС»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ЗАО «ДС </a:t>
            </a:r>
            <a:r>
              <a:rPr dirty="0" err="1"/>
              <a:t>Контролз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ООО  ГК «</a:t>
            </a:r>
            <a:r>
              <a:rPr dirty="0" err="1"/>
              <a:t>Интратул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АО «КОНАР»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ООО НПФ «ЛГ </a:t>
            </a:r>
            <a:r>
              <a:rPr dirty="0" err="1"/>
              <a:t>автоматика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ОАО «ЛГМ»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АО «ПГ «</a:t>
            </a:r>
            <a:r>
              <a:rPr dirty="0" err="1"/>
              <a:t>Метран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ОАО «</a:t>
            </a:r>
            <a:r>
              <a:rPr dirty="0" err="1"/>
              <a:t>Салаватнефтемаш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ООО ФПК «</a:t>
            </a:r>
            <a:r>
              <a:rPr dirty="0" err="1"/>
              <a:t>Космос-Нефть-Газ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ООО «</a:t>
            </a:r>
            <a:r>
              <a:rPr dirty="0" err="1"/>
              <a:t>Салаватский</a:t>
            </a:r>
            <a:r>
              <a:rPr dirty="0"/>
              <a:t> </a:t>
            </a:r>
            <a:r>
              <a:rPr dirty="0" err="1"/>
              <a:t>катализаторный</a:t>
            </a:r>
            <a:r>
              <a:rPr dirty="0"/>
              <a:t> </a:t>
            </a:r>
            <a:r>
              <a:rPr dirty="0" err="1"/>
              <a:t>завод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ООО «</a:t>
            </a:r>
            <a:r>
              <a:rPr dirty="0" err="1"/>
              <a:t>Строй</a:t>
            </a:r>
            <a:r>
              <a:rPr dirty="0"/>
              <a:t> ТЭК </a:t>
            </a:r>
            <a:r>
              <a:rPr dirty="0" err="1"/>
              <a:t>Инвест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АО «</a:t>
            </a:r>
            <a:r>
              <a:rPr dirty="0" err="1"/>
              <a:t>СтройТрансНефтеГаз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АО «</a:t>
            </a:r>
            <a:r>
              <a:rPr dirty="0" err="1"/>
              <a:t>Уралкриомаш</a:t>
            </a:r>
            <a:r>
              <a:rPr dirty="0"/>
              <a:t>»</a:t>
            </a:r>
          </a:p>
          <a:p>
            <a:pPr marL="571499" indent="-571499" algn="l">
              <a:spcBef>
                <a:spcPts val="600"/>
              </a:spcBef>
              <a:buClr>
                <a:srgbClr val="E45458"/>
              </a:buClr>
              <a:buSzPct val="100000"/>
              <a:buFont typeface="Wingdings"/>
              <a:buChar char="▪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АО «</a:t>
            </a:r>
            <a:r>
              <a:rPr dirty="0" err="1"/>
              <a:t>Борхиммаш</a:t>
            </a:r>
            <a:r>
              <a:rPr dirty="0"/>
              <a:t>» </a:t>
            </a:r>
          </a:p>
        </p:txBody>
      </p:sp>
      <p:sp>
        <p:nvSpPr>
          <p:cNvPr id="1073" name="Shape 1073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450870" y="12958572"/>
            <a:ext cx="49372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1</a:t>
            </a:r>
            <a:r>
              <a:rPr lang="ru-RU" dirty="0"/>
              <a:t>3</a:t>
            </a:r>
            <a:endParaRPr dirty="0"/>
          </a:p>
        </p:txBody>
      </p:sp>
      <p:sp>
        <p:nvSpPr>
          <p:cNvPr id="1075" name="Shape 1075"/>
          <p:cNvSpPr/>
          <p:nvPr/>
        </p:nvSpPr>
        <p:spPr>
          <a:xfrm>
            <a:off x="1282863" y="13230203"/>
            <a:ext cx="23112436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4296515" y="290043"/>
            <a:ext cx="2002538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Модель развития кластера</a:t>
            </a:r>
          </a:p>
        </p:txBody>
      </p:sp>
      <p:sp>
        <p:nvSpPr>
          <p:cNvPr id="1077" name="Shape 1077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1116" name="Group 1116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1078" name="Shape 1078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115" name="Group 1115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1113" name="Group 1113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1079" name="Shape 1079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1112" name="Group 1112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1083" name="Group 1083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1080" name="Shape 1080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081" name="Shape 1081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082" name="Shape 1082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84" name="Shape 1084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85" name="Shape 1085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86" name="Shape 1086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87" name="Shape 1087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88" name="Shape 1088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89" name="Shape 1089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90" name="Shape 1090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091" name="Shape 1091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1095" name="Group 1095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1092" name="Shape 1092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093" name="Shape 1093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094" name="Shape 1094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1099" name="Group 1099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1096" name="Shape 1096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097" name="Shape 1097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098" name="Shape 1098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1100" name="Shape 1100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101" name="Shape 1101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102" name="Shape 1102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103" name="Shape 1103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104" name="Shape 1104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5" name="Shape 1105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6" name="Shape 1106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7" name="Shape 1107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8" name="Shape 1108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9" name="Shape 1109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10" name="Shape 1110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11" name="Shape 1111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1114" name="Shape 1114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sp>
        <p:nvSpPr>
          <p:cNvPr id="1117" name="Shape 1117"/>
          <p:cNvSpPr/>
          <p:nvPr/>
        </p:nvSpPr>
        <p:spPr>
          <a:xfrm>
            <a:off x="1600218" y="4189727"/>
            <a:ext cx="2572604" cy="122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Субъекты</a:t>
            </a:r>
            <a:endParaRPr sz="1800"/>
          </a:p>
          <a:p>
            <a:pPr defTabSz="914400">
              <a:defRPr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МСП</a:t>
            </a:r>
          </a:p>
        </p:txBody>
      </p:sp>
      <p:sp>
        <p:nvSpPr>
          <p:cNvPr id="1118" name="Shape 1118"/>
          <p:cNvSpPr/>
          <p:nvPr/>
        </p:nvSpPr>
        <p:spPr>
          <a:xfrm>
            <a:off x="9393530" y="11574095"/>
            <a:ext cx="2572603" cy="122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Субъекты</a:t>
            </a:r>
            <a:endParaRPr sz="1800" dirty="0"/>
          </a:p>
          <a:p>
            <a:pPr defTabSz="914400">
              <a:defRPr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МСП</a:t>
            </a:r>
          </a:p>
        </p:txBody>
      </p:sp>
      <p:pic>
        <p:nvPicPr>
          <p:cNvPr id="1119" name="456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4816" y="2906924"/>
            <a:ext cx="10647608" cy="1064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0" name="image6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1637" y="7065601"/>
            <a:ext cx="1330537" cy="1378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3" name="Group 1123"/>
          <p:cNvGrpSpPr/>
          <p:nvPr/>
        </p:nvGrpSpPr>
        <p:grpSpPr>
          <a:xfrm>
            <a:off x="6373815" y="4941005"/>
            <a:ext cx="1386981" cy="1378609"/>
            <a:chOff x="0" y="0"/>
            <a:chExt cx="1386980" cy="1378608"/>
          </a:xfrm>
        </p:grpSpPr>
        <p:pic>
          <p:nvPicPr>
            <p:cNvPr id="1121" name="image63.png" descr="Изображение выглядит как векторная графика&#10;&#10;Описание создано с очень высокой степенью достоверности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22536"/>
            <a:stretch>
              <a:fillRect/>
            </a:stretch>
          </p:blipFill>
          <p:spPr>
            <a:xfrm>
              <a:off x="-1" y="-1"/>
              <a:ext cx="1386982" cy="1032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2" name="image64.png" descr="Изображение выглядит как векторная графика&#10;&#10;Описание создано с очень высокой степенью достоверности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79758" b="1123"/>
            <a:stretch>
              <a:fillRect/>
            </a:stretch>
          </p:blipFill>
          <p:spPr>
            <a:xfrm>
              <a:off x="-1" y="1123769"/>
              <a:ext cx="1386982" cy="254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24" name="image65.png" descr="Изображение выглядит как текст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6">
            <a:extLst/>
          </a:blip>
          <a:srcRect l="6064" t="6046" r="6064" b="6046"/>
          <a:stretch>
            <a:fillRect/>
          </a:stretch>
        </p:blipFill>
        <p:spPr>
          <a:xfrm>
            <a:off x="8539053" y="7754452"/>
            <a:ext cx="1509753" cy="1510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image6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46207" y="10127828"/>
            <a:ext cx="1928353" cy="1446267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Shape 1126"/>
          <p:cNvSpPr/>
          <p:nvPr/>
        </p:nvSpPr>
        <p:spPr>
          <a:xfrm rot="16200000">
            <a:off x="6797210" y="10082631"/>
            <a:ext cx="2433634" cy="116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2200" b="1">
                <a:solidFill>
                  <a:srgbClr val="F9F7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Перспективный участник</a:t>
            </a:r>
          </a:p>
        </p:txBody>
      </p:sp>
      <p:sp>
        <p:nvSpPr>
          <p:cNvPr id="1127" name="Shape 1127"/>
          <p:cNvSpPr/>
          <p:nvPr/>
        </p:nvSpPr>
        <p:spPr>
          <a:xfrm>
            <a:off x="3114285" y="9048269"/>
            <a:ext cx="2433634" cy="116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2200" b="1">
                <a:solidFill>
                  <a:srgbClr val="F9F7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Перспективный участник</a:t>
            </a:r>
          </a:p>
        </p:txBody>
      </p:sp>
      <p:pic>
        <p:nvPicPr>
          <p:cNvPr id="1128" name="image6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40727" y="7334843"/>
            <a:ext cx="480784" cy="439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image69-filtered.png" descr="Изображение выглядит как растение, кактус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46988" y="7334843"/>
            <a:ext cx="526788" cy="439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image6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32436" y="8669749"/>
            <a:ext cx="755894" cy="7558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0" name="Group 1160"/>
          <p:cNvGrpSpPr/>
          <p:nvPr/>
        </p:nvGrpSpPr>
        <p:grpSpPr>
          <a:xfrm>
            <a:off x="7162226" y="8789518"/>
            <a:ext cx="437785" cy="439448"/>
            <a:chOff x="0" y="0"/>
            <a:chExt cx="437783" cy="439446"/>
          </a:xfrm>
        </p:grpSpPr>
        <p:sp>
          <p:nvSpPr>
            <p:cNvPr id="1131" name="Shape 1131"/>
            <p:cNvSpPr/>
            <p:nvPr/>
          </p:nvSpPr>
          <p:spPr>
            <a:xfrm rot="1078824">
              <a:off x="153607" y="137093"/>
              <a:ext cx="190484" cy="225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70"/>
                  </a:moveTo>
                  <a:lnTo>
                    <a:pt x="3751" y="21600"/>
                  </a:lnTo>
                  <a:lnTo>
                    <a:pt x="5304" y="19332"/>
                  </a:lnTo>
                  <a:cubicBezTo>
                    <a:pt x="5710" y="19363"/>
                    <a:pt x="6117" y="19381"/>
                    <a:pt x="6530" y="19381"/>
                  </a:cubicBezTo>
                  <a:cubicBezTo>
                    <a:pt x="6944" y="19381"/>
                    <a:pt x="7350" y="19363"/>
                    <a:pt x="7756" y="19326"/>
                  </a:cubicBezTo>
                  <a:lnTo>
                    <a:pt x="9309" y="21594"/>
                  </a:lnTo>
                  <a:lnTo>
                    <a:pt x="13060" y="20558"/>
                  </a:lnTo>
                  <a:lnTo>
                    <a:pt x="12741" y="17953"/>
                  </a:lnTo>
                  <a:cubicBezTo>
                    <a:pt x="13452" y="17604"/>
                    <a:pt x="14112" y="17193"/>
                    <a:pt x="14714" y="16739"/>
                  </a:cubicBezTo>
                  <a:lnTo>
                    <a:pt x="17559" y="17800"/>
                  </a:lnTo>
                  <a:lnTo>
                    <a:pt x="19873" y="15103"/>
                  </a:lnTo>
                  <a:lnTo>
                    <a:pt x="17798" y="13154"/>
                  </a:lnTo>
                  <a:cubicBezTo>
                    <a:pt x="18125" y="12528"/>
                    <a:pt x="18379" y="11867"/>
                    <a:pt x="18553" y="11186"/>
                  </a:cubicBezTo>
                  <a:lnTo>
                    <a:pt x="21600" y="10647"/>
                  </a:lnTo>
                  <a:lnTo>
                    <a:pt x="21600" y="7312"/>
                  </a:lnTo>
                  <a:lnTo>
                    <a:pt x="18567" y="6767"/>
                  </a:lnTo>
                  <a:cubicBezTo>
                    <a:pt x="18393" y="6086"/>
                    <a:pt x="18139" y="5431"/>
                    <a:pt x="17813" y="4799"/>
                  </a:cubicBezTo>
                  <a:lnTo>
                    <a:pt x="19880" y="2850"/>
                  </a:lnTo>
                  <a:lnTo>
                    <a:pt x="17559" y="153"/>
                  </a:lnTo>
                  <a:lnTo>
                    <a:pt x="14722" y="1214"/>
                  </a:lnTo>
                  <a:cubicBezTo>
                    <a:pt x="14112" y="760"/>
                    <a:pt x="13452" y="349"/>
                    <a:pt x="12741" y="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/>
              </a:pPr>
              <a:endParaRPr/>
            </a:p>
          </p:txBody>
        </p:sp>
        <p:sp>
          <p:nvSpPr>
            <p:cNvPr id="1132" name="Shape 1132"/>
            <p:cNvSpPr/>
            <p:nvPr/>
          </p:nvSpPr>
          <p:spPr>
            <a:xfrm rot="1078824">
              <a:off x="93688" y="77755"/>
              <a:ext cx="190484" cy="225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0"/>
                  </a:moveTo>
                  <a:lnTo>
                    <a:pt x="17849" y="0"/>
                  </a:lnTo>
                  <a:lnTo>
                    <a:pt x="16296" y="2268"/>
                  </a:lnTo>
                  <a:cubicBezTo>
                    <a:pt x="15897" y="2237"/>
                    <a:pt x="15483" y="2219"/>
                    <a:pt x="15070" y="2219"/>
                  </a:cubicBezTo>
                  <a:cubicBezTo>
                    <a:pt x="14656" y="2219"/>
                    <a:pt x="14250" y="2237"/>
                    <a:pt x="13844" y="2268"/>
                  </a:cubicBezTo>
                  <a:lnTo>
                    <a:pt x="12284" y="6"/>
                  </a:lnTo>
                  <a:lnTo>
                    <a:pt x="8533" y="1036"/>
                  </a:lnTo>
                  <a:lnTo>
                    <a:pt x="8852" y="3641"/>
                  </a:lnTo>
                  <a:cubicBezTo>
                    <a:pt x="8148" y="3990"/>
                    <a:pt x="7481" y="4395"/>
                    <a:pt x="6871" y="4861"/>
                  </a:cubicBezTo>
                  <a:lnTo>
                    <a:pt x="4034" y="3794"/>
                  </a:lnTo>
                  <a:lnTo>
                    <a:pt x="1712" y="6491"/>
                  </a:lnTo>
                  <a:lnTo>
                    <a:pt x="3787" y="8440"/>
                  </a:lnTo>
                  <a:cubicBezTo>
                    <a:pt x="3461" y="9065"/>
                    <a:pt x="3207" y="9727"/>
                    <a:pt x="3033" y="10408"/>
                  </a:cubicBezTo>
                  <a:lnTo>
                    <a:pt x="0" y="10959"/>
                  </a:lnTo>
                  <a:lnTo>
                    <a:pt x="0" y="14294"/>
                  </a:lnTo>
                  <a:lnTo>
                    <a:pt x="3033" y="14839"/>
                  </a:lnTo>
                  <a:cubicBezTo>
                    <a:pt x="3207" y="15520"/>
                    <a:pt x="3468" y="16182"/>
                    <a:pt x="3787" y="16807"/>
                  </a:cubicBezTo>
                  <a:lnTo>
                    <a:pt x="1720" y="18756"/>
                  </a:lnTo>
                  <a:lnTo>
                    <a:pt x="4041" y="21453"/>
                  </a:lnTo>
                  <a:lnTo>
                    <a:pt x="6878" y="20386"/>
                  </a:lnTo>
                  <a:cubicBezTo>
                    <a:pt x="7488" y="20846"/>
                    <a:pt x="8148" y="21251"/>
                    <a:pt x="8859" y="2160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/>
              </a:pPr>
              <a:endParaRPr/>
            </a:p>
          </p:txBody>
        </p:sp>
        <p:grpSp>
          <p:nvGrpSpPr>
            <p:cNvPr id="1145" name="Group 1145"/>
            <p:cNvGrpSpPr/>
            <p:nvPr/>
          </p:nvGrpSpPr>
          <p:grpSpPr>
            <a:xfrm>
              <a:off x="0" y="360"/>
              <a:ext cx="201139" cy="439087"/>
              <a:chOff x="0" y="0"/>
              <a:chExt cx="201138" cy="439086"/>
            </a:xfrm>
          </p:grpSpPr>
          <p:grpSp>
            <p:nvGrpSpPr>
              <p:cNvPr id="1138" name="Group 1138"/>
              <p:cNvGrpSpPr/>
              <p:nvPr/>
            </p:nvGrpSpPr>
            <p:grpSpPr>
              <a:xfrm>
                <a:off x="306" y="-1"/>
                <a:ext cx="200833" cy="144614"/>
                <a:chOff x="0" y="0"/>
                <a:chExt cx="200832" cy="144612"/>
              </a:xfrm>
            </p:grpSpPr>
            <p:sp>
              <p:nvSpPr>
                <p:cNvPr id="1133" name="Shape 1133"/>
                <p:cNvSpPr/>
                <p:nvPr/>
              </p:nvSpPr>
              <p:spPr>
                <a:xfrm>
                  <a:off x="0" y="-1"/>
                  <a:ext cx="44219" cy="44220"/>
                </a:xfrm>
                <a:prstGeom prst="ellips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0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34" name="Shape 1134"/>
                <p:cNvSpPr/>
                <p:nvPr/>
              </p:nvSpPr>
              <p:spPr>
                <a:xfrm>
                  <a:off x="0" y="100394"/>
                  <a:ext cx="44219" cy="44219"/>
                </a:xfrm>
                <a:prstGeom prst="ellips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0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35" name="Shape 1135"/>
                <p:cNvSpPr/>
                <p:nvPr/>
              </p:nvSpPr>
              <p:spPr>
                <a:xfrm>
                  <a:off x="44218" y="22109"/>
                  <a:ext cx="114539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36" name="Shape 1136"/>
                <p:cNvSpPr/>
                <p:nvPr/>
              </p:nvSpPr>
              <p:spPr>
                <a:xfrm flipH="1" flipV="1">
                  <a:off x="158756" y="21464"/>
                  <a:ext cx="42077" cy="6617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37" name="Shape 1137"/>
                <p:cNvSpPr/>
                <p:nvPr/>
              </p:nvSpPr>
              <p:spPr>
                <a:xfrm>
                  <a:off x="44218" y="122503"/>
                  <a:ext cx="82064" cy="11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144" name="Group 1144"/>
              <p:cNvGrpSpPr/>
              <p:nvPr/>
            </p:nvGrpSpPr>
            <p:grpSpPr>
              <a:xfrm>
                <a:off x="-1" y="294474"/>
                <a:ext cx="200834" cy="144613"/>
                <a:chOff x="0" y="0"/>
                <a:chExt cx="200832" cy="144612"/>
              </a:xfrm>
            </p:grpSpPr>
            <p:sp>
              <p:nvSpPr>
                <p:cNvPr id="1139" name="Shape 1139"/>
                <p:cNvSpPr/>
                <p:nvPr/>
              </p:nvSpPr>
              <p:spPr>
                <a:xfrm rot="10800000" flipH="1">
                  <a:off x="0" y="100394"/>
                  <a:ext cx="44219" cy="44219"/>
                </a:xfrm>
                <a:prstGeom prst="ellips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0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0" name="Shape 1140"/>
                <p:cNvSpPr/>
                <p:nvPr/>
              </p:nvSpPr>
              <p:spPr>
                <a:xfrm rot="10800000" flipH="1">
                  <a:off x="0" y="0"/>
                  <a:ext cx="44219" cy="44219"/>
                </a:xfrm>
                <a:prstGeom prst="ellips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0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1" name="Shape 1141"/>
                <p:cNvSpPr/>
                <p:nvPr/>
              </p:nvSpPr>
              <p:spPr>
                <a:xfrm>
                  <a:off x="44218" y="123084"/>
                  <a:ext cx="114539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42" name="Shape 1142"/>
                <p:cNvSpPr/>
                <p:nvPr/>
              </p:nvSpPr>
              <p:spPr>
                <a:xfrm flipH="1">
                  <a:off x="158756" y="56977"/>
                  <a:ext cx="42077" cy="6617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43" name="Shape 1143"/>
                <p:cNvSpPr/>
                <p:nvPr/>
              </p:nvSpPr>
              <p:spPr>
                <a:xfrm flipV="1">
                  <a:off x="44218" y="21998"/>
                  <a:ext cx="82064" cy="11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158" name="Group 1158"/>
            <p:cNvGrpSpPr/>
            <p:nvPr/>
          </p:nvGrpSpPr>
          <p:grpSpPr>
            <a:xfrm>
              <a:off x="236645" y="0"/>
              <a:ext cx="201139" cy="439087"/>
              <a:chOff x="0" y="0"/>
              <a:chExt cx="201138" cy="439086"/>
            </a:xfrm>
          </p:grpSpPr>
          <p:grpSp>
            <p:nvGrpSpPr>
              <p:cNvPr id="1151" name="Group 1151"/>
              <p:cNvGrpSpPr/>
              <p:nvPr/>
            </p:nvGrpSpPr>
            <p:grpSpPr>
              <a:xfrm>
                <a:off x="-1" y="0"/>
                <a:ext cx="200834" cy="144613"/>
                <a:chOff x="0" y="0"/>
                <a:chExt cx="200832" cy="144612"/>
              </a:xfrm>
            </p:grpSpPr>
            <p:sp>
              <p:nvSpPr>
                <p:cNvPr id="1146" name="Shape 1146"/>
                <p:cNvSpPr/>
                <p:nvPr/>
              </p:nvSpPr>
              <p:spPr>
                <a:xfrm flipH="1">
                  <a:off x="156613" y="0"/>
                  <a:ext cx="44220" cy="44219"/>
                </a:xfrm>
                <a:prstGeom prst="ellips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0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7" name="Shape 1147"/>
                <p:cNvSpPr/>
                <p:nvPr/>
              </p:nvSpPr>
              <p:spPr>
                <a:xfrm flipH="1">
                  <a:off x="156613" y="100394"/>
                  <a:ext cx="44220" cy="44219"/>
                </a:xfrm>
                <a:prstGeom prst="ellips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0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8" name="Shape 1148"/>
                <p:cNvSpPr/>
                <p:nvPr/>
              </p:nvSpPr>
              <p:spPr>
                <a:xfrm flipH="1" flipV="1">
                  <a:off x="42075" y="22109"/>
                  <a:ext cx="114539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49" name="Shape 1149"/>
                <p:cNvSpPr/>
                <p:nvPr/>
              </p:nvSpPr>
              <p:spPr>
                <a:xfrm flipV="1">
                  <a:off x="-1" y="21464"/>
                  <a:ext cx="42077" cy="6617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50" name="Shape 1150"/>
                <p:cNvSpPr/>
                <p:nvPr/>
              </p:nvSpPr>
              <p:spPr>
                <a:xfrm flipH="1">
                  <a:off x="74857" y="122503"/>
                  <a:ext cx="81757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157" name="Group 1157"/>
              <p:cNvGrpSpPr/>
              <p:nvPr/>
            </p:nvGrpSpPr>
            <p:grpSpPr>
              <a:xfrm>
                <a:off x="306" y="294474"/>
                <a:ext cx="200833" cy="144613"/>
                <a:chOff x="0" y="0"/>
                <a:chExt cx="200832" cy="144612"/>
              </a:xfrm>
            </p:grpSpPr>
            <p:sp>
              <p:nvSpPr>
                <p:cNvPr id="1152" name="Shape 1152"/>
                <p:cNvSpPr/>
                <p:nvPr/>
              </p:nvSpPr>
              <p:spPr>
                <a:xfrm rot="10800000">
                  <a:off x="156613" y="100394"/>
                  <a:ext cx="44220" cy="44219"/>
                </a:xfrm>
                <a:prstGeom prst="ellips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0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53" name="Shape 1153"/>
                <p:cNvSpPr/>
                <p:nvPr/>
              </p:nvSpPr>
              <p:spPr>
                <a:xfrm rot="10800000">
                  <a:off x="156613" y="-1"/>
                  <a:ext cx="44220" cy="44220"/>
                </a:xfrm>
                <a:prstGeom prst="ellips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0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54" name="Shape 1154"/>
                <p:cNvSpPr/>
                <p:nvPr/>
              </p:nvSpPr>
              <p:spPr>
                <a:xfrm flipH="1" flipV="1">
                  <a:off x="42075" y="123084"/>
                  <a:ext cx="114539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55" name="Shape 1155"/>
                <p:cNvSpPr/>
                <p:nvPr/>
              </p:nvSpPr>
              <p:spPr>
                <a:xfrm>
                  <a:off x="0" y="56977"/>
                  <a:ext cx="42076" cy="6617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56" name="Shape 1156"/>
                <p:cNvSpPr/>
                <p:nvPr/>
              </p:nvSpPr>
              <p:spPr>
                <a:xfrm flipH="1" flipV="1">
                  <a:off x="74550" y="21998"/>
                  <a:ext cx="82064" cy="11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1159" name="Shape 1159"/>
            <p:cNvSpPr/>
            <p:nvPr/>
          </p:nvSpPr>
          <p:spPr>
            <a:xfrm>
              <a:off x="157669" y="160418"/>
              <a:ext cx="121313" cy="121312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161" name="5456.png"/>
          <p:cNvPicPr>
            <a:picLocks noChangeAspect="1"/>
          </p:cNvPicPr>
          <p:nvPr/>
        </p:nvPicPr>
        <p:blipFill>
          <a:blip r:embed="rId11">
            <a:extLst/>
          </a:blip>
          <a:srcRect l="48763" t="24501" b="45320"/>
          <a:stretch>
            <a:fillRect/>
          </a:stretch>
        </p:blipFill>
        <p:spPr>
          <a:xfrm>
            <a:off x="6755075" y="6572083"/>
            <a:ext cx="3924757" cy="1633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5456.png"/>
          <p:cNvPicPr>
            <a:picLocks noChangeAspect="1"/>
          </p:cNvPicPr>
          <p:nvPr/>
        </p:nvPicPr>
        <p:blipFill>
          <a:blip r:embed="rId11">
            <a:extLst/>
          </a:blip>
          <a:srcRect l="48646" t="56971" r="28721" b="19645"/>
          <a:stretch>
            <a:fillRect/>
          </a:stretch>
        </p:blipFill>
        <p:spPr>
          <a:xfrm>
            <a:off x="6749715" y="8567359"/>
            <a:ext cx="1717709" cy="12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3" name="5456.png"/>
          <p:cNvPicPr>
            <a:picLocks noChangeAspect="1"/>
          </p:cNvPicPr>
          <p:nvPr/>
        </p:nvPicPr>
        <p:blipFill>
          <a:blip r:embed="rId11">
            <a:extLst/>
          </a:blip>
          <a:srcRect l="25645" t="56625" r="51723" b="19991"/>
          <a:stretch>
            <a:fillRect/>
          </a:stretch>
        </p:blipFill>
        <p:spPr>
          <a:xfrm>
            <a:off x="4955226" y="8669750"/>
            <a:ext cx="1717709" cy="12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5456.png"/>
          <p:cNvPicPr>
            <a:picLocks noChangeAspect="1"/>
          </p:cNvPicPr>
          <p:nvPr/>
        </p:nvPicPr>
        <p:blipFill>
          <a:blip r:embed="rId11">
            <a:extLst/>
          </a:blip>
          <a:srcRect l="29071" t="21997" r="48297" b="54618"/>
          <a:stretch>
            <a:fillRect/>
          </a:stretch>
        </p:blipFill>
        <p:spPr>
          <a:xfrm>
            <a:off x="4955227" y="6599107"/>
            <a:ext cx="1717709" cy="12541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7" name="Group 1197"/>
          <p:cNvGrpSpPr/>
          <p:nvPr/>
        </p:nvGrpSpPr>
        <p:grpSpPr>
          <a:xfrm>
            <a:off x="6315112" y="7902355"/>
            <a:ext cx="755169" cy="755894"/>
            <a:chOff x="0" y="0"/>
            <a:chExt cx="755168" cy="755892"/>
          </a:xfrm>
        </p:grpSpPr>
        <p:grpSp>
          <p:nvGrpSpPr>
            <p:cNvPr id="1168" name="Group 1168"/>
            <p:cNvGrpSpPr/>
            <p:nvPr/>
          </p:nvGrpSpPr>
          <p:grpSpPr>
            <a:xfrm>
              <a:off x="281734" y="266931"/>
              <a:ext cx="191111" cy="225777"/>
              <a:chOff x="0" y="0"/>
              <a:chExt cx="191109" cy="225775"/>
            </a:xfrm>
          </p:grpSpPr>
          <p:sp>
            <p:nvSpPr>
              <p:cNvPr id="1165" name="Shape 1165"/>
              <p:cNvSpPr/>
              <p:nvPr/>
            </p:nvSpPr>
            <p:spPr>
              <a:xfrm rot="5400000">
                <a:off x="-40023" y="91152"/>
                <a:ext cx="174647" cy="9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094" y="0"/>
                    </a:lnTo>
                    <a:lnTo>
                      <a:pt x="21600" y="0"/>
                    </a:lnTo>
                    <a:lnTo>
                      <a:pt x="15506" y="21600"/>
                    </a:lnTo>
                    <a:close/>
                  </a:path>
                </a:pathLst>
              </a:custGeom>
              <a:solidFill>
                <a:srgbClr val="0070C0"/>
              </a:solidFill>
              <a:ln w="635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0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6" name="Shape 1166"/>
              <p:cNvSpPr/>
              <p:nvPr/>
            </p:nvSpPr>
            <p:spPr>
              <a:xfrm rot="16200000" flipH="1">
                <a:off x="56486" y="91152"/>
                <a:ext cx="174648" cy="9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094" y="0"/>
                    </a:lnTo>
                    <a:lnTo>
                      <a:pt x="21600" y="0"/>
                    </a:lnTo>
                    <a:lnTo>
                      <a:pt x="15506" y="21600"/>
                    </a:lnTo>
                    <a:close/>
                  </a:path>
                </a:pathLst>
              </a:custGeom>
              <a:solidFill>
                <a:srgbClr val="0070C0"/>
              </a:solidFill>
              <a:ln w="635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0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7" name="Shape 1167"/>
              <p:cNvSpPr/>
              <p:nvPr/>
            </p:nvSpPr>
            <p:spPr>
              <a:xfrm>
                <a:off x="416" y="0"/>
                <a:ext cx="190274" cy="98651"/>
              </a:xfrm>
              <a:prstGeom prst="diamond">
                <a:avLst/>
              </a:prstGeom>
              <a:solidFill>
                <a:srgbClr val="0070C0"/>
              </a:solidFill>
              <a:ln w="635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0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169" name="Shape 1169"/>
            <p:cNvSpPr/>
            <p:nvPr/>
          </p:nvSpPr>
          <p:spPr>
            <a:xfrm>
              <a:off x="0" y="340550"/>
              <a:ext cx="75517" cy="7551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635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0" name="Shape 1170"/>
            <p:cNvSpPr/>
            <p:nvPr/>
          </p:nvSpPr>
          <p:spPr>
            <a:xfrm>
              <a:off x="678471" y="340550"/>
              <a:ext cx="75518" cy="7551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635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1" name="Shape 1171"/>
            <p:cNvSpPr/>
            <p:nvPr/>
          </p:nvSpPr>
          <p:spPr>
            <a:xfrm>
              <a:off x="339825" y="680375"/>
              <a:ext cx="75518" cy="7551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635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2" name="Shape 1172"/>
            <p:cNvSpPr/>
            <p:nvPr/>
          </p:nvSpPr>
          <p:spPr>
            <a:xfrm>
              <a:off x="0" y="604859"/>
              <a:ext cx="151034" cy="151034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635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3" name="Shape 1173"/>
            <p:cNvSpPr/>
            <p:nvPr/>
          </p:nvSpPr>
          <p:spPr>
            <a:xfrm>
              <a:off x="604134" y="604859"/>
              <a:ext cx="151035" cy="151034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635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4" name="Shape 1174"/>
            <p:cNvSpPr/>
            <p:nvPr/>
          </p:nvSpPr>
          <p:spPr>
            <a:xfrm>
              <a:off x="339825" y="-1"/>
              <a:ext cx="75518" cy="7551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635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5" name="Shape 1175"/>
            <p:cNvSpPr/>
            <p:nvPr/>
          </p:nvSpPr>
          <p:spPr>
            <a:xfrm>
              <a:off x="0" y="725"/>
              <a:ext cx="151034" cy="151035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635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6" name="Shape 1176"/>
            <p:cNvSpPr/>
            <p:nvPr/>
          </p:nvSpPr>
          <p:spPr>
            <a:xfrm>
              <a:off x="604134" y="725"/>
              <a:ext cx="151035" cy="151035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635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80" name="Group 1180"/>
            <p:cNvGrpSpPr/>
            <p:nvPr/>
          </p:nvGrpSpPr>
          <p:grpSpPr>
            <a:xfrm>
              <a:off x="151033" y="151759"/>
              <a:ext cx="76107" cy="453100"/>
              <a:chOff x="0" y="0"/>
              <a:chExt cx="76106" cy="453099"/>
            </a:xfrm>
          </p:grpSpPr>
          <p:sp>
            <p:nvSpPr>
              <p:cNvPr id="1177" name="Shape 1177"/>
              <p:cNvSpPr/>
              <p:nvPr/>
            </p:nvSpPr>
            <p:spPr>
              <a:xfrm flipH="1">
                <a:off x="76106" y="46135"/>
                <a:ext cx="1" cy="367975"/>
              </a:xfrm>
              <a:prstGeom prst="line">
                <a:avLst/>
              </a:prstGeom>
              <a:solidFill>
                <a:srgbClr val="0070C0"/>
              </a:solidFill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78" name="Shape 1178"/>
              <p:cNvSpPr/>
              <p:nvPr/>
            </p:nvSpPr>
            <p:spPr>
              <a:xfrm flipH="1" flipV="1">
                <a:off x="0" y="0"/>
                <a:ext cx="76107" cy="46136"/>
              </a:xfrm>
              <a:prstGeom prst="line">
                <a:avLst/>
              </a:prstGeom>
              <a:solidFill>
                <a:srgbClr val="0070C0"/>
              </a:solidFill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79" name="Shape 1179"/>
              <p:cNvSpPr/>
              <p:nvPr/>
            </p:nvSpPr>
            <p:spPr>
              <a:xfrm flipH="1">
                <a:off x="0" y="414109"/>
                <a:ext cx="75412" cy="38991"/>
              </a:xfrm>
              <a:prstGeom prst="line">
                <a:avLst/>
              </a:prstGeom>
              <a:solidFill>
                <a:srgbClr val="0070C0"/>
              </a:solidFill>
              <a:ln w="9525" cap="flat">
                <a:solidFill>
                  <a:srgbClr val="0063B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84" name="Group 1184"/>
            <p:cNvGrpSpPr/>
            <p:nvPr/>
          </p:nvGrpSpPr>
          <p:grpSpPr>
            <a:xfrm>
              <a:off x="528027" y="151759"/>
              <a:ext cx="76107" cy="453100"/>
              <a:chOff x="0" y="0"/>
              <a:chExt cx="76106" cy="453099"/>
            </a:xfrm>
          </p:grpSpPr>
          <p:sp>
            <p:nvSpPr>
              <p:cNvPr id="1181" name="Shape 1181"/>
              <p:cNvSpPr/>
              <p:nvPr/>
            </p:nvSpPr>
            <p:spPr>
              <a:xfrm flipH="1">
                <a:off x="923" y="46135"/>
                <a:ext cx="1" cy="367974"/>
              </a:xfrm>
              <a:prstGeom prst="line">
                <a:avLst/>
              </a:prstGeom>
              <a:solidFill>
                <a:srgbClr val="0070C0"/>
              </a:solidFill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82" name="Shape 1182"/>
              <p:cNvSpPr/>
              <p:nvPr/>
            </p:nvSpPr>
            <p:spPr>
              <a:xfrm flipV="1">
                <a:off x="0" y="-1"/>
                <a:ext cx="76107" cy="46137"/>
              </a:xfrm>
              <a:prstGeom prst="line">
                <a:avLst/>
              </a:prstGeom>
              <a:solidFill>
                <a:srgbClr val="0070C0"/>
              </a:solidFill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83" name="Shape 1183"/>
              <p:cNvSpPr/>
              <p:nvPr/>
            </p:nvSpPr>
            <p:spPr>
              <a:xfrm>
                <a:off x="695" y="414109"/>
                <a:ext cx="75412" cy="38991"/>
              </a:xfrm>
              <a:prstGeom prst="line">
                <a:avLst/>
              </a:prstGeom>
              <a:solidFill>
                <a:srgbClr val="0070C0"/>
              </a:solidFill>
              <a:ln w="9525" cap="flat">
                <a:solidFill>
                  <a:srgbClr val="0063B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185" name="Shape 1185"/>
            <p:cNvSpPr/>
            <p:nvPr/>
          </p:nvSpPr>
          <p:spPr>
            <a:xfrm flipH="1">
              <a:off x="377584" y="75516"/>
              <a:ext cx="1" cy="227276"/>
            </a:xfrm>
            <a:prstGeom prst="line">
              <a:avLst/>
            </a:prstGeom>
            <a:solidFill>
              <a:srgbClr val="0070C0"/>
            </a:solidFill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86" name="Shape 1186"/>
            <p:cNvSpPr/>
            <p:nvPr/>
          </p:nvSpPr>
          <p:spPr>
            <a:xfrm flipH="1">
              <a:off x="377584" y="453825"/>
              <a:ext cx="1" cy="226551"/>
            </a:xfrm>
            <a:prstGeom prst="line">
              <a:avLst/>
            </a:prstGeom>
            <a:solidFill>
              <a:srgbClr val="0070C0"/>
            </a:solidFill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75516" y="378309"/>
              <a:ext cx="206218" cy="2440"/>
            </a:xfrm>
            <a:prstGeom prst="line">
              <a:avLst/>
            </a:prstGeom>
            <a:solidFill>
              <a:srgbClr val="0070C0"/>
            </a:solidFill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472422" y="378309"/>
              <a:ext cx="206050" cy="1"/>
            </a:xfrm>
            <a:prstGeom prst="line">
              <a:avLst/>
            </a:prstGeom>
            <a:solidFill>
              <a:srgbClr val="0070C0"/>
            </a:solidFill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515441" y="366070"/>
              <a:ext cx="25174" cy="25174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215041" y="366070"/>
              <a:ext cx="25173" cy="25174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1" name="Shape 1191"/>
            <p:cNvSpPr/>
            <p:nvPr/>
          </p:nvSpPr>
          <p:spPr>
            <a:xfrm>
              <a:off x="515441" y="184961"/>
              <a:ext cx="25174" cy="25173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2" name="Shape 1192"/>
            <p:cNvSpPr/>
            <p:nvPr/>
          </p:nvSpPr>
          <p:spPr>
            <a:xfrm>
              <a:off x="215041" y="184961"/>
              <a:ext cx="25173" cy="25173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515441" y="550097"/>
              <a:ext cx="25174" cy="25174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215041" y="550097"/>
              <a:ext cx="25173" cy="25174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365830" y="125949"/>
              <a:ext cx="25174" cy="25173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6" name="Shape 1196"/>
            <p:cNvSpPr/>
            <p:nvPr/>
          </p:nvSpPr>
          <p:spPr>
            <a:xfrm>
              <a:off x="365830" y="603376"/>
              <a:ext cx="25174" cy="25174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00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/>
          <p:nvPr/>
        </p:nvSpPr>
        <p:spPr>
          <a:xfrm>
            <a:off x="4991889" y="5053329"/>
            <a:ext cx="14400221" cy="1323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defTabSz="914400">
              <a:defRPr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СПАСИБО ЗА ВНИМАНИЕ</a:t>
            </a:r>
          </a:p>
        </p:txBody>
      </p:sp>
      <p:sp>
        <p:nvSpPr>
          <p:cNvPr id="1200" name="Shape 1200"/>
          <p:cNvSpPr/>
          <p:nvPr/>
        </p:nvSpPr>
        <p:spPr>
          <a:xfrm>
            <a:off x="1282863" y="13230203"/>
            <a:ext cx="23112437" cy="2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239" name="Group 1239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1201" name="Shape 1201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238" name="Group 1238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1236" name="Group 1236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1202" name="Shape 1202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1235" name="Group 1235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1206" name="Group 1206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1203" name="Shape 1203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204" name="Shape 1204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205" name="Shape 1205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07" name="Shape 1207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08" name="Shape 1208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09" name="Shape 1209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10" name="Shape 1210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11" name="Shape 1211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12" name="Shape 1212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13" name="Shape 1213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14" name="Shape 1214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1218" name="Group 1218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1215" name="Shape 1215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216" name="Shape 1216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217" name="Shape 1217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1222" name="Group 1222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1219" name="Shape 1219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220" name="Shape 1220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221" name="Shape 1221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1223" name="Shape 1223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224" name="Shape 1224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225" name="Shape 1225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226" name="Shape 1226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227" name="Shape 1227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28" name="Shape 1228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29" name="Shape 1229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30" name="Shape 1230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31" name="Shape 1231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32" name="Shape 1232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33" name="Shape 1233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234" name="Shape 1234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1237" name="Shape 1237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6208466" y="7692670"/>
            <a:ext cx="17934026" cy="4929917"/>
          </a:xfrm>
          <a:prstGeom prst="rect">
            <a:avLst/>
          </a:prstGeom>
          <a:solidFill>
            <a:srgbClr val="D6D6D6">
              <a:alpha val="9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6208466" y="2348809"/>
            <a:ext cx="8747417" cy="4929918"/>
          </a:xfrm>
          <a:prstGeom prst="rect">
            <a:avLst/>
          </a:prstGeom>
          <a:solidFill>
            <a:srgbClr val="D6D6D6">
              <a:alpha val="9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15297235" y="2348809"/>
            <a:ext cx="8747416" cy="4929918"/>
          </a:xfrm>
          <a:prstGeom prst="rect">
            <a:avLst/>
          </a:prstGeom>
          <a:solidFill>
            <a:srgbClr val="D6D6D6">
              <a:alpha val="9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41" name="h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2419" y="2562250"/>
            <a:ext cx="1428410" cy="142841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8419295" y="2644460"/>
            <a:ext cx="382012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4000" b="1">
                <a:solidFill>
                  <a:srgbClr val="E4545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Для государства </a:t>
            </a:r>
          </a:p>
        </p:txBody>
      </p:sp>
      <p:sp>
        <p:nvSpPr>
          <p:cNvPr id="143" name="Shape 143"/>
          <p:cNvSpPr/>
          <p:nvPr/>
        </p:nvSpPr>
        <p:spPr>
          <a:xfrm>
            <a:off x="8695324" y="14537957"/>
            <a:ext cx="7839103" cy="7889568"/>
          </a:xfrm>
          <a:prstGeom prst="rect">
            <a:avLst/>
          </a:prstGeom>
          <a:solidFill>
            <a:srgbClr val="D6D6D6">
              <a:alpha val="9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450870" y="12954950"/>
            <a:ext cx="30740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</a:t>
            </a:r>
          </a:p>
        </p:txBody>
      </p:sp>
      <p:sp>
        <p:nvSpPr>
          <p:cNvPr id="146" name="Shape 146"/>
          <p:cNvSpPr/>
          <p:nvPr/>
        </p:nvSpPr>
        <p:spPr>
          <a:xfrm>
            <a:off x="1282863" y="13230203"/>
            <a:ext cx="23112437" cy="2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8419295" y="4025650"/>
            <a:ext cx="6910318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buClr>
                <a:srgbClr val="0070C0"/>
              </a:buClr>
              <a:buSzPct val="100000"/>
              <a:buChar char="➡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повышение конкурентоспособности промышленности России</a:t>
            </a:r>
          </a:p>
          <a:p>
            <a:pPr marL="635000" indent="-635000" algn="l">
              <a:buClr>
                <a:srgbClr val="0070C0"/>
              </a:buClr>
              <a:buSzPct val="100000"/>
              <a:buChar char="➡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получение уникальных технологий и оборудования </a:t>
            </a:r>
          </a:p>
        </p:txBody>
      </p:sp>
      <p:sp>
        <p:nvSpPr>
          <p:cNvPr id="148" name="Shape 148"/>
          <p:cNvSpPr/>
          <p:nvPr/>
        </p:nvSpPr>
        <p:spPr>
          <a:xfrm>
            <a:off x="17557481" y="2644460"/>
            <a:ext cx="7147156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4000" b="1">
                <a:solidFill>
                  <a:srgbClr val="E4545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Для промышленных предприятий </a:t>
            </a:r>
          </a:p>
        </p:txBody>
      </p:sp>
      <p:sp>
        <p:nvSpPr>
          <p:cNvPr id="149" name="Shape 149"/>
          <p:cNvSpPr/>
          <p:nvPr/>
        </p:nvSpPr>
        <p:spPr>
          <a:xfrm>
            <a:off x="17596307" y="4025650"/>
            <a:ext cx="6910318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buClr>
                <a:srgbClr val="0070C0"/>
              </a:buClr>
              <a:buSzPct val="100000"/>
              <a:buChar char="➡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приобретение недоступных ранее компетенций</a:t>
            </a:r>
          </a:p>
          <a:p>
            <a:pPr marL="635000" indent="-635000" algn="l">
              <a:buClr>
                <a:srgbClr val="0070C0"/>
              </a:buClr>
              <a:buSzPct val="100000"/>
              <a:buChar char="➡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значительное снижение себестоимости продукции</a:t>
            </a:r>
          </a:p>
          <a:p>
            <a:pPr marL="635000" indent="-635000" algn="l">
              <a:buClr>
                <a:srgbClr val="0070C0"/>
              </a:buClr>
              <a:buSzPct val="100000"/>
              <a:buChar char="➡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выход на новые рынки</a:t>
            </a:r>
          </a:p>
        </p:txBody>
      </p:sp>
      <p:pic>
        <p:nvPicPr>
          <p:cNvPr id="150" name="industr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85221" y="2562250"/>
            <a:ext cx="1428410" cy="142841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8500761" y="8788058"/>
            <a:ext cx="1373005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4000" b="1">
                <a:solidFill>
                  <a:srgbClr val="E4545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Для инвестора, иностранных партнеров и лицензиаров </a:t>
            </a:r>
          </a:p>
        </p:txBody>
      </p:sp>
      <p:sp>
        <p:nvSpPr>
          <p:cNvPr id="152" name="Shape 152"/>
          <p:cNvSpPr/>
          <p:nvPr/>
        </p:nvSpPr>
        <p:spPr>
          <a:xfrm>
            <a:off x="8419295" y="9670702"/>
            <a:ext cx="15514581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buClr>
                <a:srgbClr val="0070C0"/>
              </a:buClr>
              <a:buSzPct val="100000"/>
              <a:buChar char="➡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предоставление дополнительных гарантий поставки оборудования                  по заданной стоимости, качеству и срокам</a:t>
            </a:r>
          </a:p>
          <a:p>
            <a:pPr marL="635000" indent="-635000" algn="l">
              <a:buClr>
                <a:srgbClr val="0070C0"/>
              </a:buClr>
              <a:buSzPct val="100000"/>
              <a:buChar char="➡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обеспечение общего снижения затрат на приобретение оборудования </a:t>
            </a:r>
          </a:p>
          <a:p>
            <a:pPr marL="635000" indent="-635000" algn="l">
              <a:buClr>
                <a:srgbClr val="0070C0"/>
              </a:buClr>
              <a:buSzPct val="100000"/>
              <a:buChar char="➡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уменьшение стоимости проекта</a:t>
            </a:r>
          </a:p>
        </p:txBody>
      </p:sp>
      <p:sp>
        <p:nvSpPr>
          <p:cNvPr id="153" name="Shape 153"/>
          <p:cNvSpPr/>
          <p:nvPr/>
        </p:nvSpPr>
        <p:spPr>
          <a:xfrm>
            <a:off x="4296515" y="290043"/>
            <a:ext cx="202102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Создание кластера обеспечивает</a:t>
            </a:r>
          </a:p>
        </p:txBody>
      </p:sp>
      <p:sp>
        <p:nvSpPr>
          <p:cNvPr id="154" name="Shape 154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193" name="Group 193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155" name="Shape 155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92" name="Group 192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190" name="Group 190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156" name="Shape 156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189" name="Group 189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160" name="Group 160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157" name="Shape 157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58" name="Shape 158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59" name="Shape 159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61" name="Shape 161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62" name="Shape 162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63" name="Shape 163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64" name="Shape 164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65" name="Shape 165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66" name="Shape 166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67" name="Shape 167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68" name="Shape 168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172" name="Group 172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169" name="Shape 169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70" name="Shape 170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71" name="Shape 171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176" name="Group 176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173" name="Shape 173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74" name="Shape 174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175" name="Shape 175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177" name="Shape 177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78" name="Shape 178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79" name="Shape 179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80" name="Shape 180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81" name="Shape 181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82" name="Shape 182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83" name="Shape 183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84" name="Shape 184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85" name="Shape 185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86" name="Shape 186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87" name="Shape 187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88" name="Shape 188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191" name="Shape 191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pic>
        <p:nvPicPr>
          <p:cNvPr id="194" name="image4.jpg"/>
          <p:cNvPicPr>
            <a:picLocks noChangeAspect="1"/>
          </p:cNvPicPr>
          <p:nvPr/>
        </p:nvPicPr>
        <p:blipFill>
          <a:blip r:embed="rId5">
            <a:extLst/>
          </a:blip>
          <a:srcRect l="61157"/>
          <a:stretch>
            <a:fillRect/>
          </a:stretch>
        </p:blipFill>
        <p:spPr>
          <a:xfrm>
            <a:off x="127" y="2367989"/>
            <a:ext cx="5965858" cy="10235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broker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68980" y="8078683"/>
            <a:ext cx="1555288" cy="1555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7588637" y="2151377"/>
            <a:ext cx="8182871" cy="6684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680E6">
              <a:alpha val="1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10118242" y="1829547"/>
            <a:ext cx="3377661" cy="2551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0383686" y="2156834"/>
            <a:ext cx="2598188" cy="2122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45458">
              <a:alpha val="199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6451724" y="2407636"/>
            <a:ext cx="7323749" cy="1786640"/>
          </a:xfrm>
          <a:prstGeom prst="rect">
            <a:avLst/>
          </a:prstGeom>
          <a:ln w="25400">
            <a:solidFill>
              <a:srgbClr val="FF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450870" y="12954949"/>
            <a:ext cx="30740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</a:t>
            </a:r>
          </a:p>
        </p:txBody>
      </p:sp>
      <p:sp>
        <p:nvSpPr>
          <p:cNvPr id="205" name="Shape 205"/>
          <p:cNvSpPr/>
          <p:nvPr/>
        </p:nvSpPr>
        <p:spPr>
          <a:xfrm>
            <a:off x="1282863" y="13230203"/>
            <a:ext cx="23112436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15986677" y="11594301"/>
            <a:ext cx="8253842" cy="150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*   - Планируется снизить  в новой редакции постановления; </a:t>
            </a:r>
          </a:p>
          <a:p>
            <a:pPr algn="l" defTabSz="914400"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**  - Планируется отменить в новой редакции постановления;</a:t>
            </a:r>
          </a:p>
          <a:p>
            <a:pPr algn="l" defTabSz="914400"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*** - Планируется снизить до 30% в новой редакции   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483199" y="2506822"/>
            <a:ext cx="660407" cy="660405"/>
            <a:chOff x="0" y="0"/>
            <a:chExt cx="660406" cy="660404"/>
          </a:xfrm>
        </p:grpSpPr>
        <p:sp>
          <p:nvSpPr>
            <p:cNvPr id="207" name="Shape 207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12" name="Group 212"/>
          <p:cNvGrpSpPr/>
          <p:nvPr/>
        </p:nvGrpSpPr>
        <p:grpSpPr>
          <a:xfrm>
            <a:off x="483199" y="4466558"/>
            <a:ext cx="660407" cy="660405"/>
            <a:chOff x="0" y="0"/>
            <a:chExt cx="660406" cy="660404"/>
          </a:xfrm>
        </p:grpSpPr>
        <p:sp>
          <p:nvSpPr>
            <p:cNvPr id="210" name="Shape 210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15" name="Group 215"/>
          <p:cNvGrpSpPr/>
          <p:nvPr/>
        </p:nvGrpSpPr>
        <p:grpSpPr>
          <a:xfrm>
            <a:off x="483199" y="6426293"/>
            <a:ext cx="660407" cy="660405"/>
            <a:chOff x="0" y="0"/>
            <a:chExt cx="660406" cy="660404"/>
          </a:xfrm>
        </p:grpSpPr>
        <p:sp>
          <p:nvSpPr>
            <p:cNvPr id="213" name="Shape 213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218" name="Group 218"/>
          <p:cNvGrpSpPr/>
          <p:nvPr/>
        </p:nvGrpSpPr>
        <p:grpSpPr>
          <a:xfrm>
            <a:off x="483199" y="8385584"/>
            <a:ext cx="660407" cy="660405"/>
            <a:chOff x="0" y="0"/>
            <a:chExt cx="660406" cy="660404"/>
          </a:xfrm>
        </p:grpSpPr>
        <p:sp>
          <p:nvSpPr>
            <p:cNvPr id="216" name="Shape 216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221" name="Group 221"/>
          <p:cNvGrpSpPr/>
          <p:nvPr/>
        </p:nvGrpSpPr>
        <p:grpSpPr>
          <a:xfrm>
            <a:off x="483199" y="10345765"/>
            <a:ext cx="660407" cy="660405"/>
            <a:chOff x="0" y="0"/>
            <a:chExt cx="660406" cy="660404"/>
          </a:xfrm>
        </p:grpSpPr>
        <p:sp>
          <p:nvSpPr>
            <p:cNvPr id="219" name="Shape 219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5</a:t>
              </a:r>
            </a:p>
          </p:txBody>
        </p:sp>
      </p:grpSp>
      <p:sp>
        <p:nvSpPr>
          <p:cNvPr id="222" name="Shape 222"/>
          <p:cNvSpPr/>
          <p:nvPr/>
        </p:nvSpPr>
        <p:spPr>
          <a:xfrm>
            <a:off x="1593730" y="2506822"/>
            <a:ext cx="6624898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7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Заключено </a:t>
            </a:r>
            <a:r>
              <a:rPr b="1"/>
              <a:t>Соглашение с высшим исполнительном органном власти субъекта РФ </a:t>
            </a:r>
            <a:r>
              <a:t>о создании промышленного  кластера</a:t>
            </a:r>
          </a:p>
        </p:txBody>
      </p:sp>
      <p:sp>
        <p:nvSpPr>
          <p:cNvPr id="223" name="Shape 223"/>
          <p:cNvSpPr/>
          <p:nvPr/>
        </p:nvSpPr>
        <p:spPr>
          <a:xfrm>
            <a:off x="1593730" y="4428458"/>
            <a:ext cx="6248126" cy="17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7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Не менее чем </a:t>
            </a:r>
            <a:r>
              <a:rPr b="1"/>
              <a:t>половина участников кластера</a:t>
            </a:r>
            <a:r>
              <a:t> должна участвовать в органах управления </a:t>
            </a:r>
            <a:r>
              <a:rPr b="1"/>
              <a:t>специализированной организации кластера</a:t>
            </a:r>
          </a:p>
        </p:txBody>
      </p:sp>
      <p:sp>
        <p:nvSpPr>
          <p:cNvPr id="224" name="Shape 224"/>
          <p:cNvSpPr/>
          <p:nvPr/>
        </p:nvSpPr>
        <p:spPr>
          <a:xfrm>
            <a:off x="1593730" y="6426293"/>
            <a:ext cx="3885230" cy="133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defRPr sz="27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Заключены</a:t>
            </a:r>
            <a:r>
              <a:rPr dirty="0"/>
              <a:t> </a:t>
            </a:r>
            <a:r>
              <a:rPr b="1" dirty="0" err="1"/>
              <a:t>соглашения</a:t>
            </a:r>
            <a:r>
              <a:rPr b="1" dirty="0"/>
              <a:t>  </a:t>
            </a:r>
            <a:r>
              <a:rPr b="1" dirty="0" err="1"/>
              <a:t>с</a:t>
            </a:r>
            <a:r>
              <a:rPr lang="ru-RU" b="1" dirty="0"/>
              <a:t>о</a:t>
            </a:r>
            <a:r>
              <a:rPr b="1" dirty="0"/>
              <a:t> </a:t>
            </a:r>
            <a:r>
              <a:rPr b="1" dirty="0" err="1"/>
              <a:t>специализированной</a:t>
            </a:r>
            <a:r>
              <a:rPr b="1" dirty="0"/>
              <a:t> </a:t>
            </a:r>
            <a:r>
              <a:rPr b="1" dirty="0" err="1"/>
              <a:t>организацией</a:t>
            </a:r>
            <a:endParaRPr b="1" dirty="0"/>
          </a:p>
        </p:txBody>
      </p:sp>
      <p:sp>
        <p:nvSpPr>
          <p:cNvPr id="225" name="Shape 225"/>
          <p:cNvSpPr/>
          <p:nvPr/>
        </p:nvSpPr>
        <p:spPr>
          <a:xfrm>
            <a:off x="1593730" y="8385584"/>
            <a:ext cx="5843240" cy="17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7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Не менее 10</a:t>
            </a:r>
            <a:r>
              <a:t> промышленных предприятий, </a:t>
            </a:r>
            <a:r>
              <a:rPr b="1"/>
              <a:t>не менее 1 предприятия</a:t>
            </a:r>
            <a:r>
              <a:t>, осуществляющего конечное производство</a:t>
            </a:r>
          </a:p>
        </p:txBody>
      </p:sp>
      <p:sp>
        <p:nvSpPr>
          <p:cNvPr id="226" name="Shape 226"/>
          <p:cNvSpPr/>
          <p:nvPr/>
        </p:nvSpPr>
        <p:spPr>
          <a:xfrm>
            <a:off x="1593730" y="10345765"/>
            <a:ext cx="5843240" cy="17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7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Создание и развитие кластера должно осуществляться с учетом схем пространственного развития РФ и </a:t>
            </a:r>
            <a:r>
              <a:rPr b="1"/>
              <a:t>схем территориального планирования</a:t>
            </a:r>
          </a:p>
        </p:txBody>
      </p:sp>
      <p:grpSp>
        <p:nvGrpSpPr>
          <p:cNvPr id="229" name="Group 229"/>
          <p:cNvGrpSpPr/>
          <p:nvPr/>
        </p:nvGrpSpPr>
        <p:grpSpPr>
          <a:xfrm>
            <a:off x="16130877" y="2506822"/>
            <a:ext cx="660407" cy="660405"/>
            <a:chOff x="0" y="0"/>
            <a:chExt cx="660406" cy="660404"/>
          </a:xfrm>
        </p:grpSpPr>
        <p:sp>
          <p:nvSpPr>
            <p:cNvPr id="227" name="Shape 227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232" name="Group 232"/>
          <p:cNvGrpSpPr/>
          <p:nvPr/>
        </p:nvGrpSpPr>
        <p:grpSpPr>
          <a:xfrm>
            <a:off x="16130877" y="4339558"/>
            <a:ext cx="660407" cy="660405"/>
            <a:chOff x="0" y="0"/>
            <a:chExt cx="660406" cy="660404"/>
          </a:xfrm>
        </p:grpSpPr>
        <p:sp>
          <p:nvSpPr>
            <p:cNvPr id="230" name="Shape 230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235" name="Group 235"/>
          <p:cNvGrpSpPr/>
          <p:nvPr/>
        </p:nvGrpSpPr>
        <p:grpSpPr>
          <a:xfrm>
            <a:off x="16130877" y="5537293"/>
            <a:ext cx="660407" cy="660405"/>
            <a:chOff x="0" y="0"/>
            <a:chExt cx="660406" cy="660404"/>
          </a:xfrm>
        </p:grpSpPr>
        <p:sp>
          <p:nvSpPr>
            <p:cNvPr id="233" name="Shape 233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8</a:t>
              </a: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16130877" y="6862029"/>
            <a:ext cx="660407" cy="660405"/>
            <a:chOff x="0" y="0"/>
            <a:chExt cx="660406" cy="660404"/>
          </a:xfrm>
        </p:grpSpPr>
        <p:sp>
          <p:nvSpPr>
            <p:cNvPr id="236" name="Shape 236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9</a:t>
              </a:r>
            </a:p>
          </p:txBody>
        </p:sp>
      </p:grpSp>
      <p:grpSp>
        <p:nvGrpSpPr>
          <p:cNvPr id="241" name="Group 241"/>
          <p:cNvGrpSpPr/>
          <p:nvPr/>
        </p:nvGrpSpPr>
        <p:grpSpPr>
          <a:xfrm>
            <a:off x="16130877" y="8440765"/>
            <a:ext cx="660407" cy="660405"/>
            <a:chOff x="0" y="0"/>
            <a:chExt cx="660406" cy="660404"/>
          </a:xfrm>
        </p:grpSpPr>
        <p:sp>
          <p:nvSpPr>
            <p:cNvPr id="239" name="Shape 239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79950" y="31750"/>
              <a:ext cx="500510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</a:t>
              </a:r>
            </a:p>
          </p:txBody>
        </p:sp>
      </p:grpSp>
      <p:sp>
        <p:nvSpPr>
          <p:cNvPr id="242" name="Shape 242"/>
          <p:cNvSpPr/>
          <p:nvPr/>
        </p:nvSpPr>
        <p:spPr>
          <a:xfrm>
            <a:off x="17241409" y="2405222"/>
            <a:ext cx="6481513" cy="166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5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Не менее </a:t>
            </a:r>
            <a:r>
              <a:rPr b="1">
                <a:solidFill>
                  <a:srgbClr val="E45669"/>
                </a:solidFill>
              </a:rPr>
              <a:t>20%</a:t>
            </a:r>
            <a:r>
              <a:rPr b="1"/>
              <a:t> </a:t>
            </a:r>
            <a:r>
              <a:t>промышленной продукции, выпускаемой каждым участником кластера должно </a:t>
            </a:r>
            <a:r>
              <a:rPr b="1"/>
              <a:t>использоваться другими участниками </a:t>
            </a:r>
            <a:r>
              <a:t>(конечной продукции кластера)</a:t>
            </a:r>
            <a:r>
              <a:rPr>
                <a:solidFill>
                  <a:srgbClr val="E45669"/>
                </a:solidFill>
              </a:rPr>
              <a:t>*</a:t>
            </a:r>
          </a:p>
        </p:txBody>
      </p:sp>
      <p:sp>
        <p:nvSpPr>
          <p:cNvPr id="243" name="Shape 243"/>
          <p:cNvSpPr/>
          <p:nvPr/>
        </p:nvSpPr>
        <p:spPr>
          <a:xfrm>
            <a:off x="17241409" y="4339558"/>
            <a:ext cx="6065458" cy="87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5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 err="1"/>
              <a:t>Производительность</a:t>
            </a:r>
            <a:r>
              <a:rPr b="1" dirty="0"/>
              <a:t> </a:t>
            </a:r>
            <a:r>
              <a:rPr b="1" dirty="0" err="1"/>
              <a:t>труда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кластере</a:t>
            </a:r>
            <a:r>
              <a:rPr dirty="0"/>
              <a:t> —  </a:t>
            </a:r>
            <a:r>
              <a:rPr b="1" dirty="0" err="1"/>
              <a:t>выше</a:t>
            </a:r>
            <a:r>
              <a:rPr b="1" dirty="0"/>
              <a:t> </a:t>
            </a:r>
            <a:r>
              <a:rPr b="1" dirty="0" err="1"/>
              <a:t>средней</a:t>
            </a:r>
            <a:r>
              <a:rPr b="1"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субъекту</a:t>
            </a:r>
            <a:r>
              <a:rPr dirty="0"/>
              <a:t> РФ</a:t>
            </a:r>
            <a:r>
              <a:rPr dirty="0">
                <a:solidFill>
                  <a:srgbClr val="E45669"/>
                </a:solidFill>
              </a:rPr>
              <a:t>**</a:t>
            </a:r>
          </a:p>
        </p:txBody>
      </p:sp>
      <p:sp>
        <p:nvSpPr>
          <p:cNvPr id="244" name="Shape 244"/>
          <p:cNvSpPr/>
          <p:nvPr/>
        </p:nvSpPr>
        <p:spPr>
          <a:xfrm>
            <a:off x="17241409" y="5537293"/>
            <a:ext cx="6248125" cy="87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5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Не менее 50%</a:t>
            </a:r>
            <a:r>
              <a:t> всех рабочих мест в кластере — </a:t>
            </a:r>
            <a:r>
              <a:rPr b="1"/>
              <a:t>высокопроизводительные</a:t>
            </a:r>
            <a:r>
              <a:rPr>
                <a:solidFill>
                  <a:srgbClr val="E45669"/>
                </a:solidFill>
              </a:rPr>
              <a:t>***</a:t>
            </a:r>
          </a:p>
        </p:txBody>
      </p:sp>
      <p:sp>
        <p:nvSpPr>
          <p:cNvPr id="245" name="Shape 245"/>
          <p:cNvSpPr/>
          <p:nvPr/>
        </p:nvSpPr>
        <p:spPr>
          <a:xfrm>
            <a:off x="17241409" y="6862029"/>
            <a:ext cx="5074743" cy="1272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5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Кластер должен базироваться на территории </a:t>
            </a:r>
            <a:r>
              <a:rPr b="1"/>
              <a:t>одного или нескольких субъектов РФ</a:t>
            </a:r>
          </a:p>
        </p:txBody>
      </p:sp>
      <p:sp>
        <p:nvSpPr>
          <p:cNvPr id="246" name="Shape 246"/>
          <p:cNvSpPr/>
          <p:nvPr/>
        </p:nvSpPr>
        <p:spPr>
          <a:xfrm>
            <a:off x="17241409" y="8440765"/>
            <a:ext cx="6775257" cy="284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25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В состав инфраструктуры</a:t>
            </a:r>
            <a:r>
              <a:t> должны входить </a:t>
            </a:r>
          </a:p>
          <a:p>
            <a:pPr algn="l" defTabSz="914400">
              <a:defRPr sz="25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не менее:</a:t>
            </a:r>
          </a:p>
          <a:p>
            <a:pPr marL="508000" indent="-508000" algn="l" defTabSz="914400">
              <a:buClr>
                <a:srgbClr val="0070C0"/>
              </a:buClr>
              <a:buSzPct val="100000"/>
              <a:buChar char="➡"/>
              <a:defRPr sz="25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   учреждения ВПО с научной деятель-ностью или СПО или ПО или ДПО</a:t>
            </a:r>
          </a:p>
          <a:p>
            <a:pPr marL="508000" indent="-508000" algn="l" defTabSz="914400">
              <a:buClr>
                <a:srgbClr val="0070C0"/>
              </a:buClr>
              <a:buSzPct val="100000"/>
              <a:buChar char="➡"/>
              <a:defRPr sz="2500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    объектов технологической инфраструктуры (технопарк, инжини-ринговый центр, инкубатор и т.п.)</a:t>
            </a:r>
          </a:p>
        </p:txBody>
      </p:sp>
      <p:sp>
        <p:nvSpPr>
          <p:cNvPr id="247" name="Shape 247"/>
          <p:cNvSpPr/>
          <p:nvPr/>
        </p:nvSpPr>
        <p:spPr>
          <a:xfrm>
            <a:off x="7591369" y="9887245"/>
            <a:ext cx="8182870" cy="1738236"/>
          </a:xfrm>
          <a:prstGeom prst="rect">
            <a:avLst/>
          </a:prstGeom>
          <a:solidFill>
            <a:srgbClr val="D6D6D6">
              <a:alpha val="652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10596594" y="3749262"/>
            <a:ext cx="2202090" cy="480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14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Производитель конечной </a:t>
            </a:r>
            <a:endParaRPr>
              <a:solidFill>
                <a:srgbClr val="4D4E51"/>
              </a:solidFill>
            </a:endParaRPr>
          </a:p>
          <a:p>
            <a:pPr defTabSz="914400">
              <a:defRPr sz="14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продукции кластера</a:t>
            </a:r>
          </a:p>
        </p:txBody>
      </p:sp>
      <p:pic>
        <p:nvPicPr>
          <p:cNvPr id="249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0914" y="9987438"/>
            <a:ext cx="1041149" cy="70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9.png" descr="architecture, building, commercial, office, skyscraper ico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31542" y="9976736"/>
            <a:ext cx="702923" cy="702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10.png" descr="building, home, house, start ico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64892" y="9718361"/>
            <a:ext cx="1241075" cy="1241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10.png" descr="building, home, house, start ico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20756" y="9696956"/>
            <a:ext cx="1262482" cy="1262484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13437892" y="10787860"/>
            <a:ext cx="2404587" cy="96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lnSpc>
                <a:spcPct val="80000"/>
              </a:lnSpc>
              <a:defRPr sz="1700" b="1">
                <a:solidFill>
                  <a:srgbClr val="3B3C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Объекты технологической инфраструктуры</a:t>
            </a:r>
          </a:p>
        </p:txBody>
      </p:sp>
      <p:pic>
        <p:nvPicPr>
          <p:cNvPr id="254" name="image1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08578" y="2770462"/>
            <a:ext cx="1155438" cy="1118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18738" y="10002137"/>
            <a:ext cx="1041148" cy="70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11.png" descr="http://obrazregiona.ru/system/Cover/images/000/001/268/logo/1472387428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58930" y="7921631"/>
            <a:ext cx="875289" cy="875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" name="Group 264"/>
          <p:cNvGrpSpPr/>
          <p:nvPr/>
        </p:nvGrpSpPr>
        <p:grpSpPr>
          <a:xfrm>
            <a:off x="13400562" y="6246609"/>
            <a:ext cx="530616" cy="909312"/>
            <a:chOff x="2050" y="0"/>
            <a:chExt cx="530615" cy="909311"/>
          </a:xfrm>
        </p:grpSpPr>
        <p:pic>
          <p:nvPicPr>
            <p:cNvPr id="257" name="image12.png" descr="co2, factory, ice, ice berg, melting, water level icon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85" t="56003"/>
            <a:stretch>
              <a:fillRect/>
            </a:stretch>
          </p:blipFill>
          <p:spPr>
            <a:xfrm flipH="1">
              <a:off x="2050" y="415576"/>
              <a:ext cx="530616" cy="493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3" name="Group 263"/>
            <p:cNvGrpSpPr/>
            <p:nvPr/>
          </p:nvGrpSpPr>
          <p:grpSpPr>
            <a:xfrm>
              <a:off x="157165" y="0"/>
              <a:ext cx="283518" cy="310499"/>
              <a:chOff x="0" y="0"/>
              <a:chExt cx="283516" cy="310498"/>
            </a:xfrm>
          </p:grpSpPr>
          <p:sp>
            <p:nvSpPr>
              <p:cNvPr id="258" name="Shape 258"/>
              <p:cNvSpPr/>
              <p:nvPr/>
            </p:nvSpPr>
            <p:spPr>
              <a:xfrm flipH="1">
                <a:off x="0" y="0"/>
                <a:ext cx="283517" cy="26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9" name="Shape 259"/>
              <p:cNvSpPr/>
              <p:nvPr/>
            </p:nvSpPr>
            <p:spPr>
              <a:xfrm flipH="1">
                <a:off x="167342" y="245508"/>
                <a:ext cx="44450" cy="44451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0" name="Shape 260"/>
              <p:cNvSpPr/>
              <p:nvPr/>
            </p:nvSpPr>
            <p:spPr>
              <a:xfrm flipH="1">
                <a:off x="182784" y="275621"/>
                <a:ext cx="29634" cy="29634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1" name="Shape 261"/>
              <p:cNvSpPr/>
              <p:nvPr/>
            </p:nvSpPr>
            <p:spPr>
              <a:xfrm flipH="1">
                <a:off x="189370" y="287854"/>
                <a:ext cx="22645" cy="22645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2" name="Shape 262"/>
              <p:cNvSpPr/>
              <p:nvPr/>
            </p:nvSpPr>
            <p:spPr>
              <a:xfrm flipH="1">
                <a:off x="9324" y="13587"/>
                <a:ext cx="259797" cy="226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pic>
        <p:nvPicPr>
          <p:cNvPr id="265" name="image13.png" descr="factory, icons, plant, production icon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18209" y="7992639"/>
            <a:ext cx="781346" cy="60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14.png" descr="factory icon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flipH="1">
            <a:off x="14246436" y="7865328"/>
            <a:ext cx="787497" cy="762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13.png" descr="factory, icons, plant, production icon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flipH="1">
            <a:off x="11233857" y="6552773"/>
            <a:ext cx="904878" cy="702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Group 275"/>
          <p:cNvGrpSpPr/>
          <p:nvPr/>
        </p:nvGrpSpPr>
        <p:grpSpPr>
          <a:xfrm>
            <a:off x="10346818" y="7901173"/>
            <a:ext cx="780974" cy="693267"/>
            <a:chOff x="0" y="0"/>
            <a:chExt cx="780972" cy="693265"/>
          </a:xfrm>
        </p:grpSpPr>
        <p:pic>
          <p:nvPicPr>
            <p:cNvPr id="268" name="image12.png" descr="co2, factory, ice, ice berg, melting, water level icon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84" t="56003"/>
            <a:stretch>
              <a:fillRect/>
            </a:stretch>
          </p:blipFill>
          <p:spPr>
            <a:xfrm>
              <a:off x="0" y="316839"/>
              <a:ext cx="780973" cy="376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4" name="Group 274"/>
            <p:cNvGrpSpPr/>
            <p:nvPr/>
          </p:nvGrpSpPr>
          <p:grpSpPr>
            <a:xfrm>
              <a:off x="135384" y="-1"/>
              <a:ext cx="417288" cy="239417"/>
              <a:chOff x="0" y="0"/>
              <a:chExt cx="417286" cy="239415"/>
            </a:xfrm>
          </p:grpSpPr>
          <p:sp>
            <p:nvSpPr>
              <p:cNvPr id="269" name="Shape 269"/>
              <p:cNvSpPr/>
              <p:nvPr/>
            </p:nvSpPr>
            <p:spPr>
              <a:xfrm>
                <a:off x="-1" y="-1"/>
                <a:ext cx="417288" cy="203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0" name="Shape 270"/>
              <p:cNvSpPr/>
              <p:nvPr/>
            </p:nvSpPr>
            <p:spPr>
              <a:xfrm>
                <a:off x="121032" y="187616"/>
                <a:ext cx="33892" cy="33892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1" name="Shape 271"/>
              <p:cNvSpPr/>
              <p:nvPr/>
            </p:nvSpPr>
            <p:spPr>
              <a:xfrm>
                <a:off x="115431" y="209670"/>
                <a:ext cx="22645" cy="22645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110580" y="216772"/>
                <a:ext cx="22645" cy="22644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21188" y="10359"/>
                <a:ext cx="382376" cy="172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pic>
        <p:nvPicPr>
          <p:cNvPr id="276" name="image14.png" descr="factory icon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444125" y="6529022"/>
            <a:ext cx="714326" cy="6913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Group 284"/>
          <p:cNvGrpSpPr/>
          <p:nvPr/>
        </p:nvGrpSpPr>
        <p:grpSpPr>
          <a:xfrm>
            <a:off x="10244782" y="4709327"/>
            <a:ext cx="891595" cy="1118954"/>
            <a:chOff x="3445" y="0"/>
            <a:chExt cx="891593" cy="1118953"/>
          </a:xfrm>
        </p:grpSpPr>
        <p:pic>
          <p:nvPicPr>
            <p:cNvPr id="277" name="image12.png" descr="co2, factory, ice, ice berg, melting, water level icon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85" t="56003"/>
            <a:stretch>
              <a:fillRect/>
            </a:stretch>
          </p:blipFill>
          <p:spPr>
            <a:xfrm flipH="1">
              <a:off x="3445" y="464381"/>
              <a:ext cx="891595" cy="654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3" name="Group 283"/>
            <p:cNvGrpSpPr/>
            <p:nvPr/>
          </p:nvGrpSpPr>
          <p:grpSpPr>
            <a:xfrm>
              <a:off x="157884" y="-1"/>
              <a:ext cx="476394" cy="407960"/>
              <a:chOff x="0" y="0"/>
              <a:chExt cx="476393" cy="407958"/>
            </a:xfrm>
          </p:grpSpPr>
          <p:sp>
            <p:nvSpPr>
              <p:cNvPr id="278" name="Shape 278"/>
              <p:cNvSpPr/>
              <p:nvPr/>
            </p:nvSpPr>
            <p:spPr>
              <a:xfrm flipH="1">
                <a:off x="-1" y="0"/>
                <a:ext cx="476395" cy="354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 flipH="1">
                <a:off x="289151" y="325683"/>
                <a:ext cx="58932" cy="58932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 flipH="1">
                <a:off x="312296" y="365211"/>
                <a:ext cx="39287" cy="39287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1" name="Shape 281"/>
              <p:cNvSpPr/>
              <p:nvPr/>
            </p:nvSpPr>
            <p:spPr>
              <a:xfrm flipH="1">
                <a:off x="325902" y="385314"/>
                <a:ext cx="22645" cy="22645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2" name="Shape 282"/>
              <p:cNvSpPr/>
              <p:nvPr/>
            </p:nvSpPr>
            <p:spPr>
              <a:xfrm flipH="1">
                <a:off x="15667" y="18014"/>
                <a:ext cx="436536" cy="300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0F253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 b="1">
                    <a:ln w="17779">
                      <a:solidFill>
                        <a:srgbClr val="FFFFFF"/>
                      </a:solidFill>
                    </a:ln>
                    <a:solidFill>
                      <a:srgbClr val="282828"/>
                    </a:solidFill>
                    <a:effectLst>
                      <a:outerShdw blurRad="508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pic>
        <p:nvPicPr>
          <p:cNvPr id="285" name="image13.png" descr="factory, icons, plant, production icon"/>
          <p:cNvPicPr>
            <a:picLocks noChangeAspect="1"/>
          </p:cNvPicPr>
          <p:nvPr/>
        </p:nvPicPr>
        <p:blipFill>
          <a:blip r:embed="rId9">
            <a:extLst/>
          </a:blip>
          <a:srcRect r="48849"/>
          <a:stretch>
            <a:fillRect/>
          </a:stretch>
        </p:blipFill>
        <p:spPr>
          <a:xfrm>
            <a:off x="12137396" y="5048694"/>
            <a:ext cx="881094" cy="845752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 flipV="1">
            <a:off x="9111733" y="7318638"/>
            <a:ext cx="391903" cy="678796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 flipV="1">
            <a:off x="13487672" y="8359271"/>
            <a:ext cx="568339" cy="5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 flipH="1" flipV="1">
            <a:off x="13323708" y="8359275"/>
            <a:ext cx="502820" cy="5"/>
          </a:xfrm>
          <a:prstGeom prst="line">
            <a:avLst/>
          </a:prstGeom>
          <a:ln w="25400">
            <a:solidFill>
              <a:srgbClr val="E45669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 flipV="1">
            <a:off x="9867284" y="6005743"/>
            <a:ext cx="391903" cy="678796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 flipV="1">
            <a:off x="10964340" y="4476375"/>
            <a:ext cx="262600" cy="454836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 flipH="1" flipV="1">
            <a:off x="13923556" y="7318638"/>
            <a:ext cx="372467" cy="645131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 flipH="1" flipV="1">
            <a:off x="13061280" y="6005743"/>
            <a:ext cx="372467" cy="645131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 flipH="1" flipV="1">
            <a:off x="12131346" y="4476200"/>
            <a:ext cx="262600" cy="454836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 flipV="1">
            <a:off x="11484109" y="8359273"/>
            <a:ext cx="568339" cy="4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 flipH="1" flipV="1">
            <a:off x="11320145" y="8359277"/>
            <a:ext cx="502820" cy="4"/>
          </a:xfrm>
          <a:prstGeom prst="line">
            <a:avLst/>
          </a:prstGeom>
          <a:ln w="25400">
            <a:solidFill>
              <a:srgbClr val="E45669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 flipV="1">
            <a:off x="9589144" y="8359273"/>
            <a:ext cx="568339" cy="4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 flipH="1" flipV="1">
            <a:off x="9425181" y="8359277"/>
            <a:ext cx="502820" cy="4"/>
          </a:xfrm>
          <a:prstGeom prst="line">
            <a:avLst/>
          </a:prstGeom>
          <a:ln w="25400">
            <a:solidFill>
              <a:srgbClr val="E45669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 flipV="1">
            <a:off x="10493966" y="7000373"/>
            <a:ext cx="568339" cy="4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9" name="Shape 299"/>
          <p:cNvSpPr/>
          <p:nvPr/>
        </p:nvSpPr>
        <p:spPr>
          <a:xfrm flipH="1" flipV="1">
            <a:off x="10330002" y="7000377"/>
            <a:ext cx="502820" cy="4"/>
          </a:xfrm>
          <a:prstGeom prst="line">
            <a:avLst/>
          </a:prstGeom>
          <a:ln w="25400">
            <a:solidFill>
              <a:srgbClr val="E45669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 flipV="1">
            <a:off x="12576733" y="7000371"/>
            <a:ext cx="568339" cy="4"/>
          </a:xfrm>
          <a:prstGeom prst="line">
            <a:avLst/>
          </a:prstGeom>
          <a:ln w="25400">
            <a:solidFill>
              <a:srgbClr val="E45669"/>
            </a:solidFill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 flipH="1" flipV="1">
            <a:off x="12412770" y="7000375"/>
            <a:ext cx="502820" cy="4"/>
          </a:xfrm>
          <a:prstGeom prst="line">
            <a:avLst/>
          </a:prstGeom>
          <a:ln w="25400">
            <a:solidFill>
              <a:srgbClr val="E45669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l" defTabSz="914400"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7588637" y="8828903"/>
            <a:ext cx="8182871" cy="928397"/>
          </a:xfrm>
          <a:prstGeom prst="rect">
            <a:avLst/>
          </a:prstGeom>
          <a:solidFill>
            <a:srgbClr val="0070C0">
              <a:alpha val="3353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8064224" y="9045451"/>
            <a:ext cx="723169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2500" b="1">
                <a:solidFill>
                  <a:srgbClr val="0F25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Промышленные предприятия - участники кластера</a:t>
            </a:r>
          </a:p>
        </p:txBody>
      </p:sp>
      <p:sp>
        <p:nvSpPr>
          <p:cNvPr id="304" name="Shape 304"/>
          <p:cNvSpPr/>
          <p:nvPr/>
        </p:nvSpPr>
        <p:spPr>
          <a:xfrm>
            <a:off x="11560844" y="10787860"/>
            <a:ext cx="1844320" cy="96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lnSpc>
                <a:spcPct val="80000"/>
              </a:lnSpc>
              <a:defRPr sz="1700" b="1">
                <a:solidFill>
                  <a:srgbClr val="3B3C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Учреждение научной деятельности</a:t>
            </a:r>
          </a:p>
        </p:txBody>
      </p:sp>
      <p:sp>
        <p:nvSpPr>
          <p:cNvPr id="305" name="Shape 305"/>
          <p:cNvSpPr/>
          <p:nvPr/>
        </p:nvSpPr>
        <p:spPr>
          <a:xfrm>
            <a:off x="9677510" y="10787860"/>
            <a:ext cx="1723605" cy="96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80000"/>
              </a:lnSpc>
              <a:defRPr sz="1700" b="1">
                <a:solidFill>
                  <a:srgbClr val="3B3C3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Учреждение доп.</a:t>
            </a:r>
          </a:p>
          <a:p>
            <a:pPr defTabSz="914400">
              <a:lnSpc>
                <a:spcPct val="80000"/>
              </a:lnSpc>
              <a:defRPr sz="1700" b="1">
                <a:solidFill>
                  <a:srgbClr val="3B3C3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образования</a:t>
            </a:r>
          </a:p>
        </p:txBody>
      </p:sp>
      <p:sp>
        <p:nvSpPr>
          <p:cNvPr id="306" name="Shape 306"/>
          <p:cNvSpPr/>
          <p:nvPr/>
        </p:nvSpPr>
        <p:spPr>
          <a:xfrm>
            <a:off x="7606589" y="10787860"/>
            <a:ext cx="2029800" cy="96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80000"/>
              </a:lnSpc>
              <a:defRPr sz="1700" b="1">
                <a:solidFill>
                  <a:srgbClr val="3B3C3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Учреждение высшего</a:t>
            </a:r>
            <a:br/>
            <a:r>
              <a:t>образования</a:t>
            </a:r>
          </a:p>
        </p:txBody>
      </p:sp>
      <p:sp>
        <p:nvSpPr>
          <p:cNvPr id="307" name="Shape 307"/>
          <p:cNvSpPr/>
          <p:nvPr/>
        </p:nvSpPr>
        <p:spPr>
          <a:xfrm>
            <a:off x="7588638" y="11618342"/>
            <a:ext cx="8182870" cy="606962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9006988" y="11672066"/>
            <a:ext cx="560016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2500" b="1">
                <a:solidFill>
                  <a:srgbClr val="0F25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Организации инфраструктуры кластера</a:t>
            </a:r>
          </a:p>
        </p:txBody>
      </p:sp>
      <p:sp>
        <p:nvSpPr>
          <p:cNvPr id="309" name="Shape 309"/>
          <p:cNvSpPr/>
          <p:nvPr/>
        </p:nvSpPr>
        <p:spPr>
          <a:xfrm>
            <a:off x="4296515" y="290043"/>
            <a:ext cx="202102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требования к ПРОМЫШЛЕННОМУ КЛАСТЕРУ (ПП РФ №779)</a:t>
            </a:r>
          </a:p>
        </p:txBody>
      </p:sp>
      <p:sp>
        <p:nvSpPr>
          <p:cNvPr id="310" name="Shape 310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349" name="Group 349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311" name="Shape 311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48" name="Group 348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346" name="Group 346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312" name="Shape 312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345" name="Group 345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316" name="Group 316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313" name="Shape 313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4" name="Shape 314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5" name="Shape 315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317" name="Shape 317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8" name="Shape 318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9" name="Shape 319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0" name="Shape 320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1" name="Shape 321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2" name="Shape 322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3" name="Shape 323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4" name="Shape 324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328" name="Group 328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325" name="Shape 325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26" name="Shape 326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27" name="Shape 327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332" name="Group 332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329" name="Shape 329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30" name="Shape 330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31" name="Shape 331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333" name="Shape 333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" name="Shape 334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" name="Shape 335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" name="Shape 336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" name="Shape 337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38" name="Shape 338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39" name="Shape 339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0" name="Shape 340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1" name="Shape 341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2" name="Shape 342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3" name="Shape 343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4" name="Shape 344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347" name="Shape 347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sp>
        <p:nvSpPr>
          <p:cNvPr id="350" name="Shape 350"/>
          <p:cNvSpPr/>
          <p:nvPr/>
        </p:nvSpPr>
        <p:spPr>
          <a:xfrm>
            <a:off x="16676764" y="12678520"/>
            <a:ext cx="207302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постановления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/>
        </p:nvSpPr>
        <p:spPr>
          <a:xfrm>
            <a:off x="262039" y="2227156"/>
            <a:ext cx="5955453" cy="3632277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262039" y="2227155"/>
            <a:ext cx="5955453" cy="1798175"/>
          </a:xfrm>
          <a:prstGeom prst="rect">
            <a:avLst/>
          </a:prstGeom>
          <a:solidFill>
            <a:srgbClr val="1F6CC0">
              <a:alpha val="10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4296515" y="290044"/>
            <a:ext cx="1290421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pPr>
            <a:r>
              <a:t>Предпосылки создания кластера СПГ  </a:t>
            </a:r>
          </a:p>
        </p:txBody>
      </p:sp>
      <p:sp>
        <p:nvSpPr>
          <p:cNvPr id="357" name="Shape 357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450870" y="12954950"/>
            <a:ext cx="30740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</a:t>
            </a:r>
          </a:p>
        </p:txBody>
      </p:sp>
      <p:sp>
        <p:nvSpPr>
          <p:cNvPr id="359" name="Shape 359"/>
          <p:cNvSpPr/>
          <p:nvPr/>
        </p:nvSpPr>
        <p:spPr>
          <a:xfrm>
            <a:off x="1282863" y="13230203"/>
            <a:ext cx="23112437" cy="2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0" name="Shape 360"/>
          <p:cNvSpPr/>
          <p:nvPr/>
        </p:nvSpPr>
        <p:spPr>
          <a:xfrm flipH="1" flipV="1">
            <a:off x="4388958" y="1149199"/>
            <a:ext cx="20025379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399" name="Group 399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361" name="Shape 361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98" name="Group 398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396" name="Group 396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362" name="Shape 362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395" name="Group 395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366" name="Group 366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363" name="Shape 363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4" name="Shape 364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5" name="Shape 365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367" name="Shape 367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8" name="Shape 368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9" name="Shape 369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0" name="Shape 370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1" name="Shape 371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2" name="Shape 372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3" name="Shape 373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4" name="Shape 374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378" name="Group 378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375" name="Shape 375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76" name="Shape 376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77" name="Shape 377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382" name="Group 382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379" name="Shape 379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80" name="Shape 380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81" name="Shape 381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383" name="Shape 383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84" name="Shape 384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85" name="Shape 385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86" name="Shape 386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87" name="Shape 387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8" name="Shape 388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9" name="Shape 389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90" name="Shape 390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91" name="Shape 391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92" name="Shape 392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93" name="Shape 393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94" name="Shape 394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397" name="Shape 397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sp>
        <p:nvSpPr>
          <p:cNvPr id="400" name="Shape 400"/>
          <p:cNvSpPr/>
          <p:nvPr/>
        </p:nvSpPr>
        <p:spPr>
          <a:xfrm>
            <a:off x="6555202" y="2227155"/>
            <a:ext cx="11926585" cy="1798175"/>
          </a:xfrm>
          <a:prstGeom prst="rect">
            <a:avLst/>
          </a:prstGeom>
          <a:solidFill>
            <a:srgbClr val="1F6CC0">
              <a:alpha val="10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6552307" y="8050951"/>
            <a:ext cx="11926586" cy="1415384"/>
          </a:xfrm>
          <a:prstGeom prst="rect">
            <a:avLst/>
          </a:prstGeom>
          <a:solidFill>
            <a:srgbClr val="1F6CC0">
              <a:alpha val="10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6555202" y="2227155"/>
            <a:ext cx="11926586" cy="5535207"/>
          </a:xfrm>
          <a:prstGeom prst="rect">
            <a:avLst/>
          </a:prstGeom>
          <a:solidFill>
            <a:srgbClr val="D6D6D6">
              <a:alpha val="304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6555202" y="2227155"/>
            <a:ext cx="11926586" cy="4269990"/>
          </a:xfrm>
          <a:prstGeom prst="rect">
            <a:avLst/>
          </a:prstGeom>
          <a:solidFill>
            <a:srgbClr val="D6D6D6">
              <a:alpha val="2978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6555202" y="2227155"/>
            <a:ext cx="11926586" cy="2977545"/>
          </a:xfrm>
          <a:prstGeom prst="rect">
            <a:avLst/>
          </a:prstGeom>
          <a:solidFill>
            <a:srgbClr val="D6D6D6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2148202" y="2465842"/>
            <a:ext cx="418332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 b="1">
                <a:latin typeface="Calibri"/>
                <a:ea typeface="Calibri"/>
                <a:cs typeface="Calibri"/>
                <a:sym typeface="Calibri"/>
              </a:defRPr>
            </a:pPr>
            <a:r>
              <a:t>ПРОГНОЗИРУЕМЫЙ ГЛОБАЛЬНЫЙ СПРОС </a:t>
            </a:r>
          </a:p>
          <a:p>
            <a:pPr algn="l">
              <a:defRPr sz="2600" b="1">
                <a:latin typeface="Calibri"/>
                <a:ea typeface="Calibri"/>
                <a:cs typeface="Calibri"/>
                <a:sym typeface="Calibri"/>
              </a:defRPr>
            </a:pPr>
            <a:r>
              <a:t>НА ЭНЕРГОРЕСУРСЫ </a:t>
            </a:r>
          </a:p>
        </p:txBody>
      </p:sp>
      <p:sp>
        <p:nvSpPr>
          <p:cNvPr id="406" name="Shape 406"/>
          <p:cNvSpPr/>
          <p:nvPr/>
        </p:nvSpPr>
        <p:spPr>
          <a:xfrm>
            <a:off x="6563331" y="8051302"/>
            <a:ext cx="11926587" cy="5041820"/>
          </a:xfrm>
          <a:prstGeom prst="rect">
            <a:avLst/>
          </a:prstGeom>
          <a:solidFill>
            <a:srgbClr val="D6D6D6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6563331" y="8046414"/>
            <a:ext cx="11926587" cy="2638568"/>
          </a:xfrm>
          <a:prstGeom prst="rect">
            <a:avLst/>
          </a:prstGeom>
          <a:solidFill>
            <a:srgbClr val="D6D6D6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267916" y="6191070"/>
            <a:ext cx="5955453" cy="6897489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262039" y="6198041"/>
            <a:ext cx="5955453" cy="2897255"/>
          </a:xfrm>
          <a:prstGeom prst="rect">
            <a:avLst/>
          </a:prstGeom>
          <a:solidFill>
            <a:srgbClr val="1F6CC0">
              <a:alpha val="10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2148202" y="4177657"/>
            <a:ext cx="3951512" cy="1272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Cпроса к 2030 году будет обеспечено объемом потребления газа</a:t>
            </a:r>
          </a:p>
        </p:txBody>
      </p:sp>
      <p:sp>
        <p:nvSpPr>
          <p:cNvPr id="411" name="Shape 411"/>
          <p:cNvSpPr/>
          <p:nvPr/>
        </p:nvSpPr>
        <p:spPr>
          <a:xfrm>
            <a:off x="2148202" y="9229463"/>
            <a:ext cx="3951512" cy="363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На всех стадиях технологической цепочки добычи, транспортировки и переработки СПГ существуют технологии и узлы, выпуск которых необходимо наладить на отечественных предприятиях</a:t>
            </a:r>
          </a:p>
        </p:txBody>
      </p:sp>
      <p:sp>
        <p:nvSpPr>
          <p:cNvPr id="412" name="Shape 412"/>
          <p:cNvSpPr/>
          <p:nvPr/>
        </p:nvSpPr>
        <p:spPr>
          <a:xfrm>
            <a:off x="8999076" y="2465842"/>
            <a:ext cx="926124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ДО 2020 ГОДА ПРИРОСТ МОЩНОСТЕЙ ПО ПРОИЗВОДСТВУ СПГ ПРОИЗОЙДЕТ ЗА СЧЕТ РЕАЛИЗАЦИИ  КРУПНЕЙШИХ ПРОЕКТОВ </a:t>
            </a:r>
            <a:r>
              <a:rPr dirty="0" err="1"/>
              <a:t>В</a:t>
            </a:r>
            <a:r>
              <a:rPr dirty="0"/>
              <a:t> </a:t>
            </a:r>
            <a:r>
              <a:rPr lang="ru-RU" dirty="0"/>
              <a:t>РОССИИ, </a:t>
            </a:r>
            <a:r>
              <a:rPr dirty="0"/>
              <a:t>США</a:t>
            </a:r>
            <a:r>
              <a:rPr lang="ru-RU" dirty="0"/>
              <a:t> И</a:t>
            </a:r>
            <a:r>
              <a:rPr dirty="0"/>
              <a:t> АВСТРАЛИИ</a:t>
            </a:r>
          </a:p>
        </p:txBody>
      </p:sp>
      <p:sp>
        <p:nvSpPr>
          <p:cNvPr id="413" name="Shape 413"/>
          <p:cNvSpPr/>
          <p:nvPr/>
        </p:nvSpPr>
        <p:spPr>
          <a:xfrm>
            <a:off x="2148202" y="6369697"/>
            <a:ext cx="3864475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РОСТ СПРОСА НА СПГ ПРИВЕДЕТ К РОСТУ СПРОСА НА ОБОРУДОВАНИЕ И ТЕХНОЛОГИИ ДЛЯ НОВЫХ ЗАВОДОВ</a:t>
            </a:r>
          </a:p>
        </p:txBody>
      </p:sp>
      <p:pic>
        <p:nvPicPr>
          <p:cNvPr id="414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273" y="2535170"/>
            <a:ext cx="1206564" cy="1206563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511848" y="4177656"/>
            <a:ext cx="131255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0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~ 45%   </a:t>
            </a:r>
          </a:p>
        </p:txBody>
      </p:sp>
      <p:pic>
        <p:nvPicPr>
          <p:cNvPr id="416" name="image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91108" y="2463334"/>
            <a:ext cx="1350251" cy="135025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7025564" y="4214084"/>
            <a:ext cx="194563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30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~ в 2 раза   </a:t>
            </a:r>
          </a:p>
        </p:txBody>
      </p:sp>
      <p:sp>
        <p:nvSpPr>
          <p:cNvPr id="418" name="Shape 418"/>
          <p:cNvSpPr/>
          <p:nvPr/>
        </p:nvSpPr>
        <p:spPr>
          <a:xfrm>
            <a:off x="7025564" y="5367252"/>
            <a:ext cx="235903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30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~ 100 </a:t>
            </a:r>
            <a:endParaRPr>
              <a:solidFill>
                <a:srgbClr val="FF0000"/>
              </a:solidFill>
            </a:endParaRPr>
          </a:p>
          <a:p>
            <a:pPr algn="l" defTabSz="914400">
              <a:defRPr sz="30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млн.т/год </a:t>
            </a:r>
            <a:r>
              <a:rPr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9" name="Shape 419"/>
          <p:cNvSpPr/>
          <p:nvPr/>
        </p:nvSpPr>
        <p:spPr>
          <a:xfrm>
            <a:off x="7025564" y="6865749"/>
            <a:ext cx="240439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30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~ 1/3                 </a:t>
            </a:r>
          </a:p>
        </p:txBody>
      </p:sp>
      <p:sp>
        <p:nvSpPr>
          <p:cNvPr id="420" name="Shape 420"/>
          <p:cNvSpPr/>
          <p:nvPr/>
        </p:nvSpPr>
        <p:spPr>
          <a:xfrm>
            <a:off x="8999077" y="4214084"/>
            <a:ext cx="860796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Вырос объем производства сжиженного природного газа за последние 10 лет</a:t>
            </a:r>
          </a:p>
        </p:txBody>
      </p:sp>
      <p:sp>
        <p:nvSpPr>
          <p:cNvPr id="421" name="Shape 421"/>
          <p:cNvSpPr/>
          <p:nvPr/>
        </p:nvSpPr>
        <p:spPr>
          <a:xfrm>
            <a:off x="8999076" y="5406654"/>
            <a:ext cx="900973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Абсолютный</a:t>
            </a:r>
            <a:r>
              <a:rPr dirty="0"/>
              <a:t> </a:t>
            </a:r>
            <a:r>
              <a:rPr dirty="0" err="1"/>
              <a:t>прирост</a:t>
            </a:r>
            <a:r>
              <a:rPr dirty="0"/>
              <a:t> </a:t>
            </a:r>
            <a:r>
              <a:rPr dirty="0" err="1"/>
              <a:t>мощностей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 </a:t>
            </a:r>
            <a:r>
              <a:rPr dirty="0" err="1"/>
              <a:t>производству</a:t>
            </a:r>
            <a:r>
              <a:rPr dirty="0"/>
              <a:t> СПГ </a:t>
            </a:r>
            <a:r>
              <a:rPr dirty="0" err="1"/>
              <a:t>с</a:t>
            </a:r>
            <a:r>
              <a:rPr dirty="0"/>
              <a:t> 2016 </a:t>
            </a:r>
            <a:r>
              <a:rPr dirty="0" err="1"/>
              <a:t>до</a:t>
            </a:r>
            <a:r>
              <a:rPr dirty="0"/>
              <a:t> 2020 </a:t>
            </a:r>
            <a:r>
              <a:rPr dirty="0" err="1"/>
              <a:t>г</a:t>
            </a:r>
            <a:r>
              <a:rPr dirty="0"/>
              <a:t>. (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учетом</a:t>
            </a:r>
            <a:r>
              <a:rPr dirty="0"/>
              <a:t> </a:t>
            </a:r>
            <a:r>
              <a:rPr dirty="0" err="1"/>
              <a:t>выбытия</a:t>
            </a:r>
            <a:r>
              <a:rPr dirty="0"/>
              <a:t> </a:t>
            </a:r>
            <a:r>
              <a:rPr dirty="0" err="1"/>
              <a:t>текущих</a:t>
            </a:r>
            <a:r>
              <a:rPr dirty="0"/>
              <a:t> </a:t>
            </a:r>
            <a:r>
              <a:rPr dirty="0" err="1"/>
              <a:t>мощностей</a:t>
            </a:r>
            <a:r>
              <a:rPr dirty="0"/>
              <a:t>) </a:t>
            </a:r>
          </a:p>
        </p:txBody>
      </p:sp>
      <p:sp>
        <p:nvSpPr>
          <p:cNvPr id="422" name="Shape 422"/>
          <p:cNvSpPr/>
          <p:nvPr/>
        </p:nvSpPr>
        <p:spPr>
          <a:xfrm>
            <a:off x="8999076" y="6663235"/>
            <a:ext cx="785979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Запущено мощностей на 2018 год от запланированных к вводу в эксплуатацию к 2020 г.</a:t>
            </a:r>
          </a:p>
        </p:txBody>
      </p:sp>
      <p:sp>
        <p:nvSpPr>
          <p:cNvPr id="423" name="Shape 423"/>
          <p:cNvSpPr/>
          <p:nvPr/>
        </p:nvSpPr>
        <p:spPr>
          <a:xfrm>
            <a:off x="7025564" y="9642029"/>
            <a:ext cx="122641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3000" b="1">
                <a:solidFill>
                  <a:srgbClr val="F6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~ 10%  </a:t>
            </a:r>
          </a:p>
        </p:txBody>
      </p:sp>
      <p:grpSp>
        <p:nvGrpSpPr>
          <p:cNvPr id="426" name="Group 426"/>
          <p:cNvGrpSpPr/>
          <p:nvPr/>
        </p:nvGrpSpPr>
        <p:grpSpPr>
          <a:xfrm>
            <a:off x="18813620" y="2225626"/>
            <a:ext cx="5322086" cy="5528646"/>
            <a:chOff x="0" y="0"/>
            <a:chExt cx="5322085" cy="5528645"/>
          </a:xfrm>
        </p:grpSpPr>
        <p:sp>
          <p:nvSpPr>
            <p:cNvPr id="424" name="Shape 424"/>
            <p:cNvSpPr/>
            <p:nvPr/>
          </p:nvSpPr>
          <p:spPr>
            <a:xfrm>
              <a:off x="-1" y="-1"/>
              <a:ext cx="5322086" cy="5528647"/>
            </a:xfrm>
            <a:prstGeom prst="rect">
              <a:avLst/>
            </a:prstGeom>
            <a:solidFill>
              <a:srgbClr val="4B4B4B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pic>
          <p:nvPicPr>
            <p:cNvPr id="425" name="image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40342" y="149559"/>
              <a:ext cx="1041403" cy="1041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7" name="image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9320" y="6587449"/>
            <a:ext cx="1428410" cy="1428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09917" y="11080794"/>
            <a:ext cx="1312555" cy="1312554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8862928" y="10969034"/>
            <a:ext cx="9533540" cy="207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 defTabSz="914400">
              <a:buSzPct val="75000"/>
              <a:buChar char="➡"/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Появление  новых технологий ведет к спросу на новое оборудование и сокращение спроса на устаревающее</a:t>
            </a:r>
          </a:p>
          <a:p>
            <a:pPr marL="635000" indent="-635000" algn="l" defTabSz="914400">
              <a:buSzPct val="75000"/>
              <a:buChar char="➡"/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635000" indent="-635000" algn="l" defTabSz="914400">
              <a:buSzPct val="75000"/>
              <a:buChar char="➡"/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Риски по сокращению персонала при отсутствии востребованного спроса  </a:t>
            </a:r>
          </a:p>
        </p:txBody>
      </p:sp>
      <p:sp>
        <p:nvSpPr>
          <p:cNvPr id="430" name="Shape 430"/>
          <p:cNvSpPr/>
          <p:nvPr/>
        </p:nvSpPr>
        <p:spPr>
          <a:xfrm>
            <a:off x="8999077" y="8301442"/>
            <a:ext cx="914734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САНКТ-ПЕТЕРБУРГ – ОДИН ИЗ ВЕДУЩИХ МИРОВЫХ ЦЕНТРОВ ЭНЕРГОМАШИНОСТРОЕНИЯ</a:t>
            </a:r>
          </a:p>
        </p:txBody>
      </p:sp>
      <p:sp>
        <p:nvSpPr>
          <p:cNvPr id="431" name="Shape 431"/>
          <p:cNvSpPr/>
          <p:nvPr/>
        </p:nvSpPr>
        <p:spPr>
          <a:xfrm>
            <a:off x="8999076" y="9642029"/>
            <a:ext cx="8160051" cy="87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Доля Санкт-Петербурга в общем объеме продукции машиностроения по России</a:t>
            </a:r>
          </a:p>
        </p:txBody>
      </p:sp>
      <p:sp>
        <p:nvSpPr>
          <p:cNvPr id="432" name="Shape 432"/>
          <p:cNvSpPr/>
          <p:nvPr/>
        </p:nvSpPr>
        <p:spPr>
          <a:xfrm>
            <a:off x="18813620" y="10691493"/>
            <a:ext cx="5347485" cy="21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700" b="1">
                <a:latin typeface="+mj-lt"/>
                <a:ea typeface="+mj-ea"/>
                <a:cs typeface="+mj-cs"/>
                <a:sym typeface="Helvetica"/>
              </a:defRPr>
            </a:pPr>
            <a:r>
              <a:t>Для реализации потенциала сегмента СПГ необходим поиск новых решений и перспективных направлений в отрасли СПГ в России </a:t>
            </a:r>
          </a:p>
        </p:txBody>
      </p:sp>
      <p:pic>
        <p:nvPicPr>
          <p:cNvPr id="433" name="image1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328993" y="8300902"/>
            <a:ext cx="2316740" cy="2311402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/>
          <p:nvPr/>
        </p:nvSpPr>
        <p:spPr>
          <a:xfrm>
            <a:off x="18826320" y="7935339"/>
            <a:ext cx="5322085" cy="5109186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18952149" y="3797388"/>
            <a:ext cx="4934009" cy="2400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2500" b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Реализация</a:t>
            </a:r>
            <a:r>
              <a:rPr dirty="0"/>
              <a:t>  </a:t>
            </a:r>
            <a:r>
              <a:rPr dirty="0" err="1"/>
              <a:t>потенциала</a:t>
            </a:r>
            <a:r>
              <a:rPr dirty="0"/>
              <a:t> </a:t>
            </a:r>
            <a:r>
              <a:rPr dirty="0" err="1"/>
              <a:t>сегмента</a:t>
            </a:r>
            <a:r>
              <a:rPr dirty="0"/>
              <a:t> СПГ </a:t>
            </a:r>
            <a:r>
              <a:rPr dirty="0" err="1"/>
              <a:t>предоставит</a:t>
            </a:r>
            <a:r>
              <a:rPr dirty="0"/>
              <a:t>  </a:t>
            </a:r>
            <a:r>
              <a:rPr dirty="0" err="1"/>
              <a:t>возможность</a:t>
            </a:r>
            <a:r>
              <a:rPr dirty="0"/>
              <a:t>     </a:t>
            </a:r>
          </a:p>
          <a:p>
            <a:pPr defTabSz="914400">
              <a:defRPr sz="2500" b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расширить</a:t>
            </a:r>
            <a:r>
              <a:rPr dirty="0"/>
              <a:t> </a:t>
            </a:r>
            <a:r>
              <a:rPr dirty="0" err="1"/>
              <a:t>долю</a:t>
            </a:r>
            <a:r>
              <a:rPr dirty="0"/>
              <a:t> </a:t>
            </a:r>
            <a:r>
              <a:rPr dirty="0" err="1"/>
              <a:t>России</a:t>
            </a:r>
            <a:r>
              <a:rPr dirty="0"/>
              <a:t> </a:t>
            </a:r>
          </a:p>
          <a:p>
            <a:pPr defTabSz="914400">
              <a:defRPr sz="2500" b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рынке</a:t>
            </a:r>
            <a:r>
              <a:rPr dirty="0"/>
              <a:t> СПГ </a:t>
            </a:r>
            <a:r>
              <a:rPr dirty="0">
                <a:solidFill>
                  <a:srgbClr val="F60000"/>
                </a:solidFill>
              </a:rPr>
              <a:t> </a:t>
            </a:r>
            <a:endParaRPr dirty="0">
              <a:solidFill>
                <a:srgbClr val="FF0000"/>
              </a:solidFill>
            </a:endParaRPr>
          </a:p>
          <a:p>
            <a:pPr defTabSz="914400">
              <a:defRPr sz="2500" b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стать</a:t>
            </a:r>
            <a:r>
              <a:rPr dirty="0"/>
              <a:t>  </a:t>
            </a:r>
            <a:r>
              <a:rPr dirty="0" err="1"/>
              <a:t>одним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мировых</a:t>
            </a:r>
            <a:r>
              <a:rPr dirty="0"/>
              <a:t> </a:t>
            </a:r>
            <a:r>
              <a:rPr dirty="0" err="1"/>
              <a:t>лидеров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поставкам</a:t>
            </a:r>
            <a:r>
              <a:rPr dirty="0"/>
              <a:t> СПГ        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1650074" y="4842852"/>
            <a:ext cx="10367741" cy="2546825"/>
          </a:xfrm>
          <a:prstGeom prst="rect">
            <a:avLst/>
          </a:prstGeom>
          <a:solidFill>
            <a:srgbClr val="0070C0">
              <a:alpha val="1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40" name="Shape 440"/>
          <p:cNvSpPr/>
          <p:nvPr/>
        </p:nvSpPr>
        <p:spPr>
          <a:xfrm>
            <a:off x="1650074" y="10120925"/>
            <a:ext cx="10367742" cy="2561650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1650074" y="7490776"/>
            <a:ext cx="10367742" cy="2561650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442" name="Shape 442"/>
          <p:cNvSpPr/>
          <p:nvPr/>
        </p:nvSpPr>
        <p:spPr>
          <a:xfrm>
            <a:off x="4514388" y="2605848"/>
            <a:ext cx="604469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Главные криогенные теплообменники блока сжижения</a:t>
            </a:r>
          </a:p>
        </p:txBody>
      </p:sp>
      <p:sp>
        <p:nvSpPr>
          <p:cNvPr id="443" name="Shape 443"/>
          <p:cNvSpPr/>
          <p:nvPr/>
        </p:nvSpPr>
        <p:spPr>
          <a:xfrm>
            <a:off x="4475102" y="5125799"/>
            <a:ext cx="694857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Компрессоры для крупно-тоннажных и среднетоннажных заводов СПГ, в т.ч. компрессоры смешанного хладагента</a:t>
            </a:r>
          </a:p>
        </p:txBody>
      </p:sp>
      <p:sp>
        <p:nvSpPr>
          <p:cNvPr id="444" name="Shape 444"/>
          <p:cNvSpPr/>
          <p:nvPr/>
        </p:nvSpPr>
        <p:spPr>
          <a:xfrm>
            <a:off x="4514387" y="10889153"/>
            <a:ext cx="5508132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Производство систем автоматики и связи</a:t>
            </a:r>
          </a:p>
        </p:txBody>
      </p:sp>
      <p:sp>
        <p:nvSpPr>
          <p:cNvPr id="445" name="Shape 445"/>
          <p:cNvSpPr/>
          <p:nvPr/>
        </p:nvSpPr>
        <p:spPr>
          <a:xfrm>
            <a:off x="15465189" y="2906725"/>
            <a:ext cx="809007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Создание новых материалов – хладостойкая сталь №i9</a:t>
            </a:r>
          </a:p>
        </p:txBody>
      </p:sp>
      <p:sp>
        <p:nvSpPr>
          <p:cNvPr id="446" name="Shape 446"/>
          <p:cNvSpPr/>
          <p:nvPr/>
        </p:nvSpPr>
        <p:spPr>
          <a:xfrm>
            <a:off x="4514388" y="8154310"/>
            <a:ext cx="604469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j-lt"/>
                <a:ea typeface="+mj-ea"/>
                <a:cs typeface="+mj-cs"/>
                <a:sym typeface="Helvetica"/>
              </a:defRPr>
            </a:pPr>
            <a:r>
              <a:t>Системы хранения и отгрузки СПГ</a:t>
            </a:r>
          </a:p>
        </p:txBody>
      </p:sp>
      <p:sp>
        <p:nvSpPr>
          <p:cNvPr id="447" name="Shape 447"/>
          <p:cNvSpPr/>
          <p:nvPr/>
        </p:nvSpPr>
        <p:spPr>
          <a:xfrm>
            <a:off x="15465189" y="5367101"/>
            <a:ext cx="6735924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Производство резервуаров для транспортировки и хранения малых партий СПГ</a:t>
            </a:r>
          </a:p>
        </p:txBody>
      </p:sp>
      <p:sp>
        <p:nvSpPr>
          <p:cNvPr id="448" name="Shape 448"/>
          <p:cNvSpPr/>
          <p:nvPr/>
        </p:nvSpPr>
        <p:spPr>
          <a:xfrm>
            <a:off x="15465189" y="8207037"/>
            <a:ext cx="694857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Развитие компетенций и кадрового потенциала</a:t>
            </a:r>
          </a:p>
        </p:txBody>
      </p:sp>
      <p:sp>
        <p:nvSpPr>
          <p:cNvPr id="449" name="Shape 449"/>
          <p:cNvSpPr/>
          <p:nvPr/>
        </p:nvSpPr>
        <p:spPr>
          <a:xfrm>
            <a:off x="15465189" y="10708076"/>
            <a:ext cx="694857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j-lt"/>
                <a:ea typeface="+mj-ea"/>
                <a:cs typeface="+mj-cs"/>
                <a:sym typeface="Helvetica"/>
              </a:defRPr>
            </a:pPr>
            <a:r>
              <a:t>Лицензии на основные и вспомогательные процессы и инжиниринг</a:t>
            </a:r>
          </a:p>
        </p:txBody>
      </p:sp>
      <p:pic>
        <p:nvPicPr>
          <p:cNvPr id="450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4543" y="10533933"/>
            <a:ext cx="1625602" cy="1625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43298" y="5189604"/>
            <a:ext cx="1625602" cy="1625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5089" y="5189604"/>
            <a:ext cx="1625602" cy="1625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1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75089" y="2517439"/>
            <a:ext cx="1625602" cy="1625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1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69629" y="7956308"/>
            <a:ext cx="1436522" cy="1436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age1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043298" y="2517439"/>
            <a:ext cx="1625602" cy="1625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1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043298" y="7893514"/>
            <a:ext cx="1625602" cy="1625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1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043298" y="10380378"/>
            <a:ext cx="1625602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>
            <a:off x="1635574" y="4827337"/>
            <a:ext cx="10396740" cy="2577856"/>
          </a:xfrm>
          <a:prstGeom prst="rect">
            <a:avLst/>
          </a:prstGeom>
          <a:ln w="25400">
            <a:solidFill>
              <a:srgbClr val="FF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450870" y="12954950"/>
            <a:ext cx="30740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5</a:t>
            </a:r>
          </a:p>
        </p:txBody>
      </p:sp>
      <p:sp>
        <p:nvSpPr>
          <p:cNvPr id="461" name="Shape 461"/>
          <p:cNvSpPr/>
          <p:nvPr/>
        </p:nvSpPr>
        <p:spPr>
          <a:xfrm>
            <a:off x="1635574" y="7490135"/>
            <a:ext cx="10396740" cy="2577856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1635574" y="2151197"/>
            <a:ext cx="10396740" cy="2577856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1635574" y="10133625"/>
            <a:ext cx="10396740" cy="2577856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1282863" y="13230203"/>
            <a:ext cx="23112437" cy="2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1650074" y="2159301"/>
            <a:ext cx="10367741" cy="2561650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12566435" y="10116169"/>
            <a:ext cx="10367741" cy="2561650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12566435" y="7486020"/>
            <a:ext cx="10367741" cy="2561650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12551935" y="7485379"/>
            <a:ext cx="10396740" cy="2577856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12551935" y="2146441"/>
            <a:ext cx="10396740" cy="2577857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0" name="Shape 470"/>
          <p:cNvSpPr/>
          <p:nvPr/>
        </p:nvSpPr>
        <p:spPr>
          <a:xfrm>
            <a:off x="12551935" y="10128869"/>
            <a:ext cx="10396740" cy="2577856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12566434" y="2154545"/>
            <a:ext cx="10367742" cy="2561650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12551935" y="4816935"/>
            <a:ext cx="10396740" cy="2577856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3" name="Shape 473"/>
          <p:cNvSpPr/>
          <p:nvPr/>
        </p:nvSpPr>
        <p:spPr>
          <a:xfrm>
            <a:off x="12566434" y="4825038"/>
            <a:ext cx="10367742" cy="2561650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4296515" y="290043"/>
            <a:ext cx="202102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pPr>
            <a:r>
              <a:t>Перспективные направления в отрасли СПГ России</a:t>
            </a:r>
          </a:p>
        </p:txBody>
      </p:sp>
      <p:sp>
        <p:nvSpPr>
          <p:cNvPr id="475" name="Shape 475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514" name="Group 514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476" name="Shape 476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513" name="Group 513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511" name="Group 511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477" name="Shape 477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510" name="Group 510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481" name="Group 481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478" name="Shape 478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9" name="Shape 479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80" name="Shape 480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482" name="Shape 482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83" name="Shape 483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84" name="Shape 484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85" name="Shape 485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86" name="Shape 486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87" name="Shape 487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88" name="Shape 488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89" name="Shape 489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493" name="Group 493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490" name="Shape 490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491" name="Shape 491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492" name="Shape 492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497" name="Group 497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494" name="Shape 494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495" name="Shape 495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496" name="Shape 496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498" name="Shape 498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499" name="Shape 499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00" name="Shape 500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01" name="Shape 501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02" name="Shape 502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3" name="Shape 503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4" name="Shape 504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5" name="Shape 505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6" name="Shape 506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7" name="Shape 507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8" name="Shape 508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9" name="Shape 509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512" name="Shape 512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/>
        </p:nvSpPr>
        <p:spPr>
          <a:xfrm>
            <a:off x="6898269" y="10736884"/>
            <a:ext cx="17135547" cy="1949565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19" name="Shape 519"/>
          <p:cNvSpPr/>
          <p:nvPr/>
        </p:nvSpPr>
        <p:spPr>
          <a:xfrm>
            <a:off x="11821692" y="10271898"/>
            <a:ext cx="7090082" cy="889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0" name="Shape 520"/>
          <p:cNvSpPr/>
          <p:nvPr/>
        </p:nvSpPr>
        <p:spPr>
          <a:xfrm>
            <a:off x="6455800" y="7215924"/>
            <a:ext cx="17944284" cy="1302559"/>
          </a:xfrm>
          <a:prstGeom prst="rect">
            <a:avLst/>
          </a:prstGeom>
          <a:solidFill>
            <a:srgbClr val="0070C0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521" name="image20.jpeg" descr="Изображение выглядит как фабрика, небо, здание, внешний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>
            <a:extLst/>
          </a:blip>
          <a:srcRect l="46996" r="20552"/>
          <a:stretch>
            <a:fillRect/>
          </a:stretch>
        </p:blipFill>
        <p:spPr>
          <a:xfrm>
            <a:off x="2303" y="2060942"/>
            <a:ext cx="6601348" cy="10642586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302980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3" name="Shape 523"/>
          <p:cNvSpPr/>
          <p:nvPr/>
        </p:nvSpPr>
        <p:spPr>
          <a:xfrm>
            <a:off x="6846470" y="7312068"/>
            <a:ext cx="16853523" cy="103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Кластер</a:t>
            </a:r>
            <a:r>
              <a:rPr dirty="0"/>
              <a:t> СПГ </a:t>
            </a:r>
            <a:r>
              <a:rPr b="0" dirty="0"/>
              <a:t>– </a:t>
            </a:r>
            <a:r>
              <a:rPr b="0" dirty="0" err="1"/>
              <a:t>первый</a:t>
            </a:r>
            <a:r>
              <a:rPr b="0" dirty="0"/>
              <a:t> </a:t>
            </a: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единственный</a:t>
            </a:r>
            <a:r>
              <a:rPr b="0" dirty="0"/>
              <a:t> </a:t>
            </a:r>
            <a:r>
              <a:rPr b="0" dirty="0" err="1"/>
              <a:t>промышленный</a:t>
            </a:r>
            <a:r>
              <a:rPr b="0" dirty="0"/>
              <a:t> </a:t>
            </a:r>
            <a:r>
              <a:rPr b="0" dirty="0" err="1"/>
              <a:t>кластер</a:t>
            </a:r>
            <a:r>
              <a:rPr b="0" dirty="0"/>
              <a:t> </a:t>
            </a:r>
            <a:r>
              <a:rPr b="0" dirty="0" err="1"/>
              <a:t>в</a:t>
            </a:r>
            <a:r>
              <a:rPr b="0" dirty="0"/>
              <a:t> РФ </a:t>
            </a:r>
            <a:r>
              <a:rPr b="0" dirty="0" err="1"/>
              <a:t>по</a:t>
            </a:r>
            <a:r>
              <a:rPr b="0" dirty="0"/>
              <a:t> </a:t>
            </a:r>
            <a:r>
              <a:rPr b="0" dirty="0" err="1"/>
              <a:t>развитию</a:t>
            </a:r>
            <a:r>
              <a:rPr b="0" dirty="0"/>
              <a:t> </a:t>
            </a:r>
            <a:r>
              <a:rPr b="0" dirty="0" err="1"/>
              <a:t>технологии</a:t>
            </a:r>
            <a:r>
              <a:rPr b="0" dirty="0"/>
              <a:t> </a:t>
            </a: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созданию</a:t>
            </a:r>
            <a:r>
              <a:rPr b="0" dirty="0"/>
              <a:t> </a:t>
            </a:r>
            <a:r>
              <a:rPr b="0" dirty="0" err="1"/>
              <a:t>импортозамещаемого</a:t>
            </a:r>
            <a:r>
              <a:rPr b="0" dirty="0"/>
              <a:t> </a:t>
            </a:r>
            <a:r>
              <a:rPr b="0" dirty="0" err="1"/>
              <a:t>оборудования</a:t>
            </a:r>
            <a:r>
              <a:rPr b="0" dirty="0"/>
              <a:t> </a:t>
            </a:r>
            <a:r>
              <a:rPr b="0" dirty="0" err="1"/>
              <a:t>для</a:t>
            </a:r>
            <a:r>
              <a:rPr b="0" dirty="0"/>
              <a:t> </a:t>
            </a:r>
            <a:r>
              <a:rPr b="0" dirty="0" err="1"/>
              <a:t>производства</a:t>
            </a:r>
            <a:r>
              <a:rPr b="0" dirty="0"/>
              <a:t> </a:t>
            </a:r>
            <a:r>
              <a:rPr b="0" dirty="0" err="1"/>
              <a:t>сжиженного</a:t>
            </a:r>
            <a:r>
              <a:rPr b="0" dirty="0"/>
              <a:t> </a:t>
            </a:r>
            <a:r>
              <a:rPr b="0" dirty="0" err="1"/>
              <a:t>природного</a:t>
            </a:r>
            <a:r>
              <a:rPr b="0" dirty="0"/>
              <a:t> </a:t>
            </a:r>
            <a:r>
              <a:rPr b="0" dirty="0" err="1"/>
              <a:t>газа</a:t>
            </a:r>
            <a:endParaRPr b="0" dirty="0"/>
          </a:p>
        </p:txBody>
      </p:sp>
      <p:sp>
        <p:nvSpPr>
          <p:cNvPr id="524" name="Shape 524"/>
          <p:cNvSpPr/>
          <p:nvPr/>
        </p:nvSpPr>
        <p:spPr>
          <a:xfrm>
            <a:off x="10104603" y="8607018"/>
            <a:ext cx="50051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000" b="1">
                <a:solidFill>
                  <a:srgbClr val="F6F6F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</a:t>
            </a:r>
          </a:p>
        </p:txBody>
      </p:sp>
      <p:pic>
        <p:nvPicPr>
          <p:cNvPr id="525" name="image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832" y="8912190"/>
            <a:ext cx="1194024" cy="1194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2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70212" y="8912190"/>
            <a:ext cx="1194024" cy="1194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age2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638360" y="8912190"/>
            <a:ext cx="1194023" cy="1194023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/>
          <p:nvPr/>
        </p:nvSpPr>
        <p:spPr>
          <a:xfrm>
            <a:off x="10463799" y="9217208"/>
            <a:ext cx="257061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Промышленных предприятий</a:t>
            </a:r>
          </a:p>
        </p:txBody>
      </p:sp>
      <p:sp>
        <p:nvSpPr>
          <p:cNvPr id="529" name="Shape 529"/>
          <p:cNvSpPr/>
          <p:nvPr/>
        </p:nvSpPr>
        <p:spPr>
          <a:xfrm>
            <a:off x="15062557" y="9217208"/>
            <a:ext cx="257061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Профильный </a:t>
            </a:r>
          </a:p>
          <a:p>
            <a: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ВУЗ</a:t>
            </a:r>
          </a:p>
        </p:txBody>
      </p:sp>
      <p:sp>
        <p:nvSpPr>
          <p:cNvPr id="530" name="Shape 530"/>
          <p:cNvSpPr/>
          <p:nvPr/>
        </p:nvSpPr>
        <p:spPr>
          <a:xfrm>
            <a:off x="19691533" y="8823508"/>
            <a:ext cx="2570618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2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Объекта технологической инфраструктуры</a:t>
            </a:r>
          </a:p>
        </p:txBody>
      </p:sp>
      <p:sp>
        <p:nvSpPr>
          <p:cNvPr id="531" name="Shape 531"/>
          <p:cNvSpPr/>
          <p:nvPr/>
        </p:nvSpPr>
        <p:spPr>
          <a:xfrm>
            <a:off x="14547292" y="8562568"/>
            <a:ext cx="660407" cy="660405"/>
          </a:xfrm>
          <a:prstGeom prst="ellipse">
            <a:avLst/>
          </a:prstGeom>
          <a:solidFill>
            <a:srgbClr val="E4566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70C0"/>
                </a:solidFill>
              </a:defRPr>
            </a:pPr>
            <a:endParaRPr/>
          </a:p>
        </p:txBody>
      </p:sp>
      <p:sp>
        <p:nvSpPr>
          <p:cNvPr id="532" name="Shape 532"/>
          <p:cNvSpPr/>
          <p:nvPr/>
        </p:nvSpPr>
        <p:spPr>
          <a:xfrm>
            <a:off x="14723794" y="8607018"/>
            <a:ext cx="30740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000" b="1">
                <a:solidFill>
                  <a:srgbClr val="F6F6F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</a:t>
            </a:r>
          </a:p>
        </p:txBody>
      </p:sp>
      <p:sp>
        <p:nvSpPr>
          <p:cNvPr id="533" name="Shape 533"/>
          <p:cNvSpPr/>
          <p:nvPr/>
        </p:nvSpPr>
        <p:spPr>
          <a:xfrm>
            <a:off x="18852592" y="8587968"/>
            <a:ext cx="660407" cy="660405"/>
          </a:xfrm>
          <a:prstGeom prst="ellipse">
            <a:avLst/>
          </a:prstGeom>
          <a:solidFill>
            <a:srgbClr val="E4566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70C0"/>
                </a:solidFill>
              </a:defRPr>
            </a:pPr>
            <a:endParaRPr/>
          </a:p>
        </p:txBody>
      </p:sp>
      <p:sp>
        <p:nvSpPr>
          <p:cNvPr id="534" name="Shape 534"/>
          <p:cNvSpPr/>
          <p:nvPr/>
        </p:nvSpPr>
        <p:spPr>
          <a:xfrm>
            <a:off x="19029094" y="8632418"/>
            <a:ext cx="30740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000" b="1">
                <a:solidFill>
                  <a:srgbClr val="F6F6F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</a:t>
            </a:r>
          </a:p>
        </p:txBody>
      </p:sp>
      <p:sp>
        <p:nvSpPr>
          <p:cNvPr id="535" name="Shape 535"/>
          <p:cNvSpPr/>
          <p:nvPr/>
        </p:nvSpPr>
        <p:spPr>
          <a:xfrm>
            <a:off x="12295527" y="10226813"/>
            <a:ext cx="626483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Показатели деятельности</a:t>
            </a:r>
          </a:p>
        </p:txBody>
      </p:sp>
      <p:sp>
        <p:nvSpPr>
          <p:cNvPr id="536" name="Shape 536"/>
          <p:cNvSpPr/>
          <p:nvPr/>
        </p:nvSpPr>
        <p:spPr>
          <a:xfrm>
            <a:off x="7365641" y="10888926"/>
            <a:ext cx="3153693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2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Совокупная выручка предприятий кластера </a:t>
            </a:r>
          </a:p>
        </p:txBody>
      </p:sp>
      <p:sp>
        <p:nvSpPr>
          <p:cNvPr id="537" name="Shape 537"/>
          <p:cNvSpPr/>
          <p:nvPr/>
        </p:nvSpPr>
        <p:spPr>
          <a:xfrm>
            <a:off x="11701881" y="10888926"/>
            <a:ext cx="3153693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2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Уровень внутрикластерной кооперации </a:t>
            </a:r>
          </a:p>
        </p:txBody>
      </p:sp>
      <p:sp>
        <p:nvSpPr>
          <p:cNvPr id="538" name="Shape 538"/>
          <p:cNvSpPr/>
          <p:nvPr/>
        </p:nvSpPr>
        <p:spPr>
          <a:xfrm>
            <a:off x="16661713" y="10888926"/>
            <a:ext cx="1906512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914400">
              <a:defRPr sz="2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Число рабочих мест</a:t>
            </a:r>
          </a:p>
        </p:txBody>
      </p:sp>
      <p:sp>
        <p:nvSpPr>
          <p:cNvPr id="539" name="Shape 539"/>
          <p:cNvSpPr/>
          <p:nvPr/>
        </p:nvSpPr>
        <p:spPr>
          <a:xfrm>
            <a:off x="20412749" y="10831775"/>
            <a:ext cx="3153693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>
              <a:defRPr sz="2500" b="1">
                <a:latin typeface="Calibri"/>
                <a:ea typeface="Calibri"/>
                <a:cs typeface="Calibri"/>
                <a:sym typeface="Calibri"/>
              </a:defRPr>
            </a:pPr>
            <a:r>
              <a:t>Число </a:t>
            </a:r>
          </a:p>
          <a:p>
            <a:pPr defTabSz="914400">
              <a:defRPr sz="2500" b="1">
                <a:latin typeface="Calibri"/>
                <a:ea typeface="Calibri"/>
                <a:cs typeface="Calibri"/>
                <a:sym typeface="Calibri"/>
              </a:defRPr>
            </a:pPr>
            <a:r>
              <a:t>ВПРМ  </a:t>
            </a:r>
          </a:p>
        </p:txBody>
      </p:sp>
      <p:sp>
        <p:nvSpPr>
          <p:cNvPr id="540" name="Shape 540"/>
          <p:cNvSpPr/>
          <p:nvPr/>
        </p:nvSpPr>
        <p:spPr>
          <a:xfrm>
            <a:off x="7584224" y="12070856"/>
            <a:ext cx="271652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2700" b="1">
                <a:solidFill>
                  <a:srgbClr val="FF61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&gt; 15,9 млрд. руб.</a:t>
            </a:r>
          </a:p>
        </p:txBody>
      </p:sp>
      <p:sp>
        <p:nvSpPr>
          <p:cNvPr id="541" name="Shape 541"/>
          <p:cNvSpPr/>
          <p:nvPr/>
        </p:nvSpPr>
        <p:spPr>
          <a:xfrm>
            <a:off x="12791695" y="12070856"/>
            <a:ext cx="97406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2700" b="1">
                <a:solidFill>
                  <a:srgbClr val="E4566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68,4%</a:t>
            </a:r>
          </a:p>
        </p:txBody>
      </p:sp>
      <p:sp>
        <p:nvSpPr>
          <p:cNvPr id="542" name="Shape 542"/>
          <p:cNvSpPr/>
          <p:nvPr/>
        </p:nvSpPr>
        <p:spPr>
          <a:xfrm>
            <a:off x="16535564" y="12070856"/>
            <a:ext cx="215880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2700" b="1">
                <a:solidFill>
                  <a:srgbClr val="E4566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&gt; 2,7 тыс. чел</a:t>
            </a:r>
          </a:p>
        </p:txBody>
      </p:sp>
      <p:sp>
        <p:nvSpPr>
          <p:cNvPr id="543" name="Shape 543"/>
          <p:cNvSpPr/>
          <p:nvPr/>
        </p:nvSpPr>
        <p:spPr>
          <a:xfrm>
            <a:off x="20472110" y="11620076"/>
            <a:ext cx="30349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defRPr sz="2700" b="1">
                <a:solidFill>
                  <a:srgbClr val="E4566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&gt; 1,5 тыс. рабочих </a:t>
            </a:r>
          </a:p>
          <a:p>
            <a:pPr defTabSz="914400">
              <a:defRPr sz="2700" b="1">
                <a:solidFill>
                  <a:srgbClr val="E4566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мест (54,6%)</a:t>
            </a:r>
          </a:p>
        </p:txBody>
      </p:sp>
      <p:sp>
        <p:nvSpPr>
          <p:cNvPr id="544" name="Shape 544"/>
          <p:cNvSpPr/>
          <p:nvPr/>
        </p:nvSpPr>
        <p:spPr>
          <a:xfrm>
            <a:off x="9938877" y="8518118"/>
            <a:ext cx="660405" cy="660405"/>
          </a:xfrm>
          <a:prstGeom prst="ellipse">
            <a:avLst/>
          </a:prstGeom>
          <a:solidFill>
            <a:srgbClr val="E4566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70C0"/>
                </a:solidFill>
              </a:defRPr>
            </a:pPr>
            <a:endParaRPr/>
          </a:p>
        </p:txBody>
      </p:sp>
      <p:sp>
        <p:nvSpPr>
          <p:cNvPr id="545" name="Shape 545"/>
          <p:cNvSpPr/>
          <p:nvPr/>
        </p:nvSpPr>
        <p:spPr>
          <a:xfrm>
            <a:off x="10018824" y="8562568"/>
            <a:ext cx="50051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000" b="1">
                <a:solidFill>
                  <a:srgbClr val="F6F6F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</a:t>
            </a:r>
          </a:p>
        </p:txBody>
      </p:sp>
      <p:sp>
        <p:nvSpPr>
          <p:cNvPr id="546" name="Shape 546"/>
          <p:cNvSpPr/>
          <p:nvPr/>
        </p:nvSpPr>
        <p:spPr>
          <a:xfrm>
            <a:off x="450870" y="12954949"/>
            <a:ext cx="30740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6</a:t>
            </a:r>
          </a:p>
        </p:txBody>
      </p:sp>
      <p:sp>
        <p:nvSpPr>
          <p:cNvPr id="547" name="Shape 547"/>
          <p:cNvSpPr/>
          <p:nvPr/>
        </p:nvSpPr>
        <p:spPr>
          <a:xfrm>
            <a:off x="4296515" y="290043"/>
            <a:ext cx="202102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КЛЮЧЕВЫЕ СОБЫТИЯ И ПОКАЗАТЕЛИ КЛАСТЕРА</a:t>
            </a:r>
          </a:p>
        </p:txBody>
      </p:sp>
      <p:sp>
        <p:nvSpPr>
          <p:cNvPr id="548" name="Shape 548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587" name="Group 587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549" name="Shape 549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586" name="Group 586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584" name="Group 584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550" name="Shape 550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583" name="Group 583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554" name="Group 554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551" name="Shape 551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2" name="Shape 552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3" name="Shape 553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555" name="Shape 555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6" name="Shape 556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7" name="Shape 557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8" name="Shape 558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9" name="Shape 559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0" name="Shape 560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1" name="Shape 561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2" name="Shape 562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566" name="Group 566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563" name="Shape 563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564" name="Shape 564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565" name="Shape 565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570" name="Group 570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567" name="Shape 567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568" name="Shape 568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569" name="Shape 569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571" name="Shape 571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72" name="Shape 572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73" name="Shape 573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74" name="Shape 574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75" name="Shape 575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6" name="Shape 576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7" name="Shape 577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8" name="Shape 578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9" name="Shape 579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80" name="Shape 580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81" name="Shape 581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82" name="Shape 582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585" name="Shape 585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sp>
        <p:nvSpPr>
          <p:cNvPr id="588" name="Shape 588"/>
          <p:cNvSpPr/>
          <p:nvPr/>
        </p:nvSpPr>
        <p:spPr>
          <a:xfrm>
            <a:off x="6846470" y="2026715"/>
            <a:ext cx="5401569" cy="527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rgbClr val="E45458"/>
                </a:solidFill>
              </a:rPr>
              <a:t>02 </a:t>
            </a:r>
            <a:r>
              <a:rPr dirty="0" err="1">
                <a:solidFill>
                  <a:srgbClr val="E45458"/>
                </a:solidFill>
              </a:rPr>
              <a:t>июня</a:t>
            </a:r>
            <a:r>
              <a:rPr dirty="0">
                <a:solidFill>
                  <a:srgbClr val="E45458"/>
                </a:solidFill>
              </a:rPr>
              <a:t> 2017 </a:t>
            </a:r>
            <a:r>
              <a:rPr dirty="0" err="1">
                <a:solidFill>
                  <a:srgbClr val="E45458"/>
                </a:solidFill>
              </a:rPr>
              <a:t>на</a:t>
            </a:r>
            <a:r>
              <a:rPr dirty="0">
                <a:solidFill>
                  <a:srgbClr val="E45458"/>
                </a:solidFill>
              </a:rPr>
              <a:t> ПЭМФ</a:t>
            </a:r>
            <a:r>
              <a:rPr b="0" dirty="0">
                <a:solidFill>
                  <a:srgbClr val="E45458"/>
                </a:solidFill>
              </a:rPr>
              <a:t> </a:t>
            </a:r>
            <a:r>
              <a:rPr dirty="0" err="1"/>
              <a:t>губернатором</a:t>
            </a:r>
            <a:r>
              <a:rPr b="0" dirty="0"/>
              <a:t> </a:t>
            </a:r>
            <a:r>
              <a:rPr b="0" dirty="0" err="1"/>
              <a:t>Санкт-Петербурга</a:t>
            </a:r>
            <a:r>
              <a:rPr b="0" dirty="0"/>
              <a:t> </a:t>
            </a:r>
            <a:r>
              <a:rPr b="0" dirty="0" err="1"/>
              <a:t>Георгием</a:t>
            </a:r>
            <a:r>
              <a:rPr b="0" dirty="0"/>
              <a:t> </a:t>
            </a:r>
            <a:r>
              <a:rPr b="0" dirty="0" err="1"/>
              <a:t>Полтавченко</a:t>
            </a:r>
            <a:r>
              <a:rPr b="0" dirty="0"/>
              <a:t> </a:t>
            </a: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председателем</a:t>
            </a:r>
            <a:r>
              <a:rPr b="0" dirty="0"/>
              <a:t> </a:t>
            </a:r>
            <a:r>
              <a:rPr b="0" dirty="0" err="1"/>
              <a:t>правления</a:t>
            </a:r>
            <a:r>
              <a:rPr b="0" dirty="0"/>
              <a:t> ПАО «</a:t>
            </a:r>
            <a:r>
              <a:rPr b="0" dirty="0" err="1"/>
              <a:t>Газпром</a:t>
            </a:r>
            <a:r>
              <a:rPr b="0" dirty="0"/>
              <a:t>» </a:t>
            </a:r>
            <a:r>
              <a:rPr b="0" dirty="0" err="1"/>
              <a:t>Алексеем</a:t>
            </a:r>
            <a:r>
              <a:rPr b="0" dirty="0"/>
              <a:t> </a:t>
            </a:r>
            <a:r>
              <a:rPr b="0" dirty="0" err="1"/>
              <a:t>Миллером</a:t>
            </a:r>
            <a:r>
              <a:rPr b="0" dirty="0"/>
              <a:t> </a:t>
            </a:r>
            <a:r>
              <a:rPr b="0" dirty="0" err="1"/>
              <a:t>было</a:t>
            </a:r>
            <a:r>
              <a:rPr b="0" dirty="0"/>
              <a:t> </a:t>
            </a:r>
            <a:r>
              <a:rPr dirty="0" err="1"/>
              <a:t>подписано</a:t>
            </a:r>
            <a:r>
              <a:rPr dirty="0"/>
              <a:t> </a:t>
            </a:r>
            <a:r>
              <a:rPr dirty="0" err="1"/>
              <a:t>Соглашение</a:t>
            </a:r>
            <a:r>
              <a:rPr b="0" dirty="0"/>
              <a:t> </a:t>
            </a:r>
            <a:r>
              <a:rPr b="0" dirty="0" err="1"/>
              <a:t>о</a:t>
            </a:r>
            <a:r>
              <a:rPr b="0" dirty="0"/>
              <a:t> </a:t>
            </a:r>
            <a:r>
              <a:rPr b="0" dirty="0" err="1"/>
              <a:t>создании</a:t>
            </a:r>
            <a:r>
              <a:rPr b="0" dirty="0"/>
              <a:t> </a:t>
            </a:r>
            <a:r>
              <a:rPr b="0" dirty="0" err="1"/>
              <a:t>в</a:t>
            </a:r>
            <a:r>
              <a:rPr b="0" dirty="0"/>
              <a:t> </a:t>
            </a:r>
            <a:r>
              <a:rPr b="0" dirty="0" err="1"/>
              <a:t>Санкт-Петербурге</a:t>
            </a:r>
            <a:r>
              <a:rPr b="0" dirty="0"/>
              <a:t> </a:t>
            </a:r>
            <a:r>
              <a:rPr b="0" dirty="0" err="1"/>
              <a:t>кластера</a:t>
            </a:r>
            <a:r>
              <a:rPr b="0" dirty="0"/>
              <a:t> </a:t>
            </a:r>
            <a:r>
              <a:rPr b="0" dirty="0" err="1"/>
              <a:t>оборудования</a:t>
            </a:r>
            <a:r>
              <a:rPr b="0" dirty="0"/>
              <a:t> </a:t>
            </a: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технологий</a:t>
            </a:r>
            <a:r>
              <a:rPr b="0" dirty="0"/>
              <a:t> </a:t>
            </a:r>
            <a:r>
              <a:rPr b="0" dirty="0" err="1"/>
              <a:t>производства</a:t>
            </a:r>
            <a:r>
              <a:rPr b="0" dirty="0"/>
              <a:t> </a:t>
            </a:r>
            <a:r>
              <a:rPr b="0" dirty="0" err="1"/>
              <a:t>сжиженного</a:t>
            </a:r>
            <a:r>
              <a:rPr b="0" dirty="0"/>
              <a:t> </a:t>
            </a:r>
            <a:r>
              <a:rPr b="0" dirty="0" err="1"/>
              <a:t>природного</a:t>
            </a:r>
            <a:r>
              <a:rPr b="0" dirty="0"/>
              <a:t> </a:t>
            </a:r>
            <a:r>
              <a:rPr b="0" dirty="0" err="1"/>
              <a:t>газа</a:t>
            </a:r>
            <a:endParaRPr b="0" dirty="0"/>
          </a:p>
        </p:txBody>
      </p:sp>
      <p:sp>
        <p:nvSpPr>
          <p:cNvPr id="589" name="Shape 589"/>
          <p:cNvSpPr/>
          <p:nvPr/>
        </p:nvSpPr>
        <p:spPr>
          <a:xfrm>
            <a:off x="12627925" y="1774918"/>
            <a:ext cx="3537455" cy="433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rgbClr val="E45458"/>
                </a:solidFill>
              </a:rPr>
              <a:t>27 </a:t>
            </a:r>
            <a:r>
              <a:rPr dirty="0" err="1">
                <a:solidFill>
                  <a:srgbClr val="E45458"/>
                </a:solidFill>
              </a:rPr>
              <a:t>марта</a:t>
            </a:r>
            <a:r>
              <a:rPr dirty="0">
                <a:solidFill>
                  <a:srgbClr val="E45458"/>
                </a:solidFill>
              </a:rPr>
              <a:t> 2018 </a:t>
            </a:r>
            <a:r>
              <a:rPr dirty="0" err="1"/>
              <a:t>зарегистрирована</a:t>
            </a:r>
            <a:r>
              <a:rPr b="0" dirty="0"/>
              <a:t> </a:t>
            </a:r>
            <a:r>
              <a:rPr b="0" dirty="0" err="1"/>
              <a:t>Ассоциация</a:t>
            </a:r>
            <a:r>
              <a:rPr b="0" dirty="0"/>
              <a:t> «</a:t>
            </a:r>
            <a:r>
              <a:rPr b="0" dirty="0" err="1"/>
              <a:t>Кластер</a:t>
            </a:r>
            <a:r>
              <a:rPr b="0" dirty="0"/>
              <a:t> «</a:t>
            </a:r>
            <a:r>
              <a:rPr b="0" dirty="0" err="1"/>
              <a:t>Сжиженный</a:t>
            </a:r>
            <a:r>
              <a:rPr b="0" dirty="0"/>
              <a:t> </a:t>
            </a:r>
            <a:r>
              <a:rPr b="0" dirty="0" err="1"/>
              <a:t>природный</a:t>
            </a:r>
            <a:r>
              <a:rPr b="0" dirty="0"/>
              <a:t> </a:t>
            </a:r>
            <a:r>
              <a:rPr b="0" dirty="0" err="1"/>
              <a:t>газ</a:t>
            </a:r>
            <a:r>
              <a:rPr b="0" dirty="0"/>
              <a:t>. </a:t>
            </a:r>
            <a:r>
              <a:rPr b="0" dirty="0" err="1"/>
              <a:t>Оборудование</a:t>
            </a:r>
            <a:r>
              <a:rPr b="0" dirty="0"/>
              <a:t> </a:t>
            </a: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технологии</a:t>
            </a:r>
            <a:r>
              <a:rPr b="0" dirty="0"/>
              <a:t>»</a:t>
            </a:r>
          </a:p>
        </p:txBody>
      </p:sp>
      <p:sp>
        <p:nvSpPr>
          <p:cNvPr id="590" name="Shape 590"/>
          <p:cNvSpPr/>
          <p:nvPr/>
        </p:nvSpPr>
        <p:spPr>
          <a:xfrm>
            <a:off x="16209872" y="1771005"/>
            <a:ext cx="4254246" cy="480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rgbClr val="E45458"/>
                </a:solidFill>
              </a:rPr>
              <a:t>29 </a:t>
            </a:r>
            <a:r>
              <a:rPr dirty="0" err="1">
                <a:solidFill>
                  <a:srgbClr val="E45458"/>
                </a:solidFill>
              </a:rPr>
              <a:t>марта</a:t>
            </a:r>
            <a:r>
              <a:rPr dirty="0">
                <a:solidFill>
                  <a:srgbClr val="E45458"/>
                </a:solidFill>
              </a:rPr>
              <a:t> 2018 </a:t>
            </a:r>
            <a:r>
              <a:rPr dirty="0" err="1"/>
              <a:t>подписано</a:t>
            </a:r>
            <a:r>
              <a:rPr dirty="0"/>
              <a:t> </a:t>
            </a:r>
            <a:r>
              <a:rPr dirty="0" err="1"/>
              <a:t>Соглашение</a:t>
            </a:r>
            <a:r>
              <a:rPr dirty="0"/>
              <a:t> </a:t>
            </a:r>
            <a:r>
              <a:rPr b="0" dirty="0" err="1"/>
              <a:t>о</a:t>
            </a:r>
            <a:r>
              <a:rPr b="0" dirty="0"/>
              <a:t> </a:t>
            </a:r>
            <a:r>
              <a:rPr b="0" dirty="0" err="1"/>
              <a:t>создании</a:t>
            </a:r>
            <a:r>
              <a:rPr b="0" dirty="0"/>
              <a:t> </a:t>
            </a:r>
            <a:r>
              <a:rPr b="0" dirty="0" err="1"/>
              <a:t>Кластера</a:t>
            </a:r>
            <a:r>
              <a:rPr b="0" dirty="0"/>
              <a:t> </a:t>
            </a:r>
            <a:r>
              <a:rPr dirty="0" err="1"/>
              <a:t>губернатором</a:t>
            </a:r>
            <a:r>
              <a:rPr b="0" dirty="0"/>
              <a:t> </a:t>
            </a:r>
          </a:p>
          <a:p>
            <a:pPr algn="l" defTabSz="914400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rPr b="0" dirty="0" err="1"/>
              <a:t>Санкт-Петербурга</a:t>
            </a:r>
            <a:r>
              <a:rPr b="0" dirty="0"/>
              <a:t> </a:t>
            </a:r>
            <a:r>
              <a:rPr b="0" dirty="0" err="1"/>
              <a:t>Георгием</a:t>
            </a:r>
            <a:r>
              <a:rPr b="0" dirty="0"/>
              <a:t> </a:t>
            </a:r>
            <a:r>
              <a:rPr b="0" dirty="0" err="1"/>
              <a:t>Полтавченко</a:t>
            </a:r>
            <a:r>
              <a:rPr b="0" dirty="0"/>
              <a:t> </a:t>
            </a:r>
          </a:p>
          <a:p>
            <a:pPr algn="l" defTabSz="914400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Исполнительным</a:t>
            </a:r>
            <a:r>
              <a:rPr b="0" dirty="0"/>
              <a:t> </a:t>
            </a:r>
            <a:r>
              <a:rPr b="0" dirty="0" err="1"/>
              <a:t>директором</a:t>
            </a:r>
            <a:r>
              <a:rPr b="0" dirty="0"/>
              <a:t> </a:t>
            </a:r>
            <a:r>
              <a:rPr b="0" dirty="0" err="1"/>
              <a:t>Ассоциации</a:t>
            </a:r>
            <a:r>
              <a:rPr b="0" dirty="0"/>
              <a:t> </a:t>
            </a:r>
            <a:r>
              <a:rPr b="0" dirty="0" err="1"/>
              <a:t>Владимиром</a:t>
            </a:r>
            <a:r>
              <a:rPr b="0" dirty="0"/>
              <a:t> </a:t>
            </a:r>
            <a:r>
              <a:rPr b="0" dirty="0" err="1"/>
              <a:t>Вавиловым</a:t>
            </a:r>
            <a:endParaRPr b="0" dirty="0"/>
          </a:p>
        </p:txBody>
      </p:sp>
      <p:sp>
        <p:nvSpPr>
          <p:cNvPr id="591" name="Shape 591"/>
          <p:cNvSpPr/>
          <p:nvPr/>
        </p:nvSpPr>
        <p:spPr>
          <a:xfrm>
            <a:off x="20716130" y="2026715"/>
            <a:ext cx="3537454" cy="339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30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rgbClr val="E45458"/>
                </a:solidFill>
              </a:rPr>
              <a:t>5 </a:t>
            </a:r>
            <a:r>
              <a:rPr dirty="0" err="1">
                <a:solidFill>
                  <a:srgbClr val="E45458"/>
                </a:solidFill>
              </a:rPr>
              <a:t>июля</a:t>
            </a:r>
            <a:r>
              <a:rPr dirty="0">
                <a:solidFill>
                  <a:srgbClr val="E45458"/>
                </a:solidFill>
              </a:rPr>
              <a:t> 2018 </a:t>
            </a:r>
            <a:r>
              <a:rPr b="0" dirty="0" err="1"/>
              <a:t>приказом</a:t>
            </a:r>
            <a:r>
              <a:rPr b="0" dirty="0"/>
              <a:t> </a:t>
            </a:r>
            <a:r>
              <a:rPr b="0" dirty="0" err="1"/>
              <a:t>Министра</a:t>
            </a:r>
            <a:r>
              <a:rPr b="0" dirty="0"/>
              <a:t> </a:t>
            </a:r>
            <a:r>
              <a:rPr b="0" dirty="0" err="1"/>
              <a:t>промышленности</a:t>
            </a:r>
            <a:r>
              <a:rPr b="0" dirty="0"/>
              <a:t> </a:t>
            </a: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торговли</a:t>
            </a:r>
            <a:r>
              <a:rPr b="0" dirty="0"/>
              <a:t> РФ </a:t>
            </a:r>
            <a:r>
              <a:rPr dirty="0" err="1"/>
              <a:t>Кластер</a:t>
            </a:r>
            <a:r>
              <a:rPr dirty="0"/>
              <a:t> </a:t>
            </a:r>
            <a:r>
              <a:rPr dirty="0" err="1"/>
              <a:t>включен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реестр</a:t>
            </a:r>
            <a:r>
              <a:rPr b="0" dirty="0"/>
              <a:t> </a:t>
            </a:r>
          </a:p>
          <a:p>
            <a:pPr algn="l" defTabSz="914400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промышленных</a:t>
            </a:r>
            <a:r>
              <a:rPr dirty="0"/>
              <a:t> </a:t>
            </a:r>
            <a:r>
              <a:rPr dirty="0" err="1"/>
              <a:t>кластеров</a:t>
            </a:r>
            <a:endParaRPr dirty="0"/>
          </a:p>
        </p:txBody>
      </p:sp>
      <p:sp>
        <p:nvSpPr>
          <p:cNvPr id="592" name="Shape 592"/>
          <p:cNvSpPr/>
          <p:nvPr/>
        </p:nvSpPr>
        <p:spPr>
          <a:xfrm flipV="1">
            <a:off x="12491516" y="2171361"/>
            <a:ext cx="1" cy="4637278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sp>
        <p:nvSpPr>
          <p:cNvPr id="593" name="Shape 593"/>
          <p:cNvSpPr/>
          <p:nvPr/>
        </p:nvSpPr>
        <p:spPr>
          <a:xfrm flipV="1">
            <a:off x="16091336" y="2171361"/>
            <a:ext cx="1" cy="4637278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sp>
        <p:nvSpPr>
          <p:cNvPr id="594" name="Shape 594"/>
          <p:cNvSpPr/>
          <p:nvPr/>
        </p:nvSpPr>
        <p:spPr>
          <a:xfrm flipV="1">
            <a:off x="20582653" y="2171361"/>
            <a:ext cx="1" cy="4637278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sp>
        <p:nvSpPr>
          <p:cNvPr id="595" name="Shape 595"/>
          <p:cNvSpPr/>
          <p:nvPr/>
        </p:nvSpPr>
        <p:spPr>
          <a:xfrm flipV="1">
            <a:off x="6742784" y="2060942"/>
            <a:ext cx="1" cy="4637278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image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6850" y="2168369"/>
            <a:ext cx="16925177" cy="10336678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Shape 600"/>
          <p:cNvSpPr/>
          <p:nvPr/>
        </p:nvSpPr>
        <p:spPr>
          <a:xfrm>
            <a:off x="1282863" y="13230203"/>
            <a:ext cx="23112436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2" name="Shape 602"/>
          <p:cNvSpPr/>
          <p:nvPr/>
        </p:nvSpPr>
        <p:spPr>
          <a:xfrm>
            <a:off x="450870" y="12954949"/>
            <a:ext cx="30740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7</a:t>
            </a:r>
          </a:p>
        </p:txBody>
      </p:sp>
      <p:sp>
        <p:nvSpPr>
          <p:cNvPr id="603" name="Shape 603"/>
          <p:cNvSpPr/>
          <p:nvPr/>
        </p:nvSpPr>
        <p:spPr>
          <a:xfrm>
            <a:off x="4296515" y="290043"/>
            <a:ext cx="202102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Организационная СТРУКТУРА кластера</a:t>
            </a:r>
          </a:p>
        </p:txBody>
      </p:sp>
      <p:sp>
        <p:nvSpPr>
          <p:cNvPr id="604" name="Shape 604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643" name="Group 643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605" name="Shape 605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642" name="Group 642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640" name="Group 640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606" name="Shape 606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639" name="Group 639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610" name="Group 610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607" name="Shape 607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08" name="Shape 608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09" name="Shape 609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611" name="Shape 611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12" name="Shape 612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13" name="Shape 613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14" name="Shape 614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15" name="Shape 615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16" name="Shape 616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17" name="Shape 617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18" name="Shape 618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622" name="Group 622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619" name="Shape 619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20" name="Shape 620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21" name="Shape 621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626" name="Group 626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623" name="Shape 623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24" name="Shape 624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25" name="Shape 625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627" name="Shape 627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28" name="Shape 628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29" name="Shape 629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30" name="Shape 630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31" name="Shape 631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2" name="Shape 632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3" name="Shape 633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4" name="Shape 634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5" name="Shape 635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6" name="Shape 636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7" name="Shape 637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8" name="Shape 638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641" name="Shape 641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pic>
        <p:nvPicPr>
          <p:cNvPr id="644" name="image11.png" descr="Изображение выглядит как внешний, небо, здание, лодк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>
            <a:extLst/>
          </a:blip>
          <a:srcRect l="41111" t="715" r="20352"/>
          <a:stretch>
            <a:fillRect/>
          </a:stretch>
        </p:blipFill>
        <p:spPr>
          <a:xfrm>
            <a:off x="0" y="2168288"/>
            <a:ext cx="6016281" cy="10336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/>
          <p:nvPr/>
        </p:nvSpPr>
        <p:spPr>
          <a:xfrm>
            <a:off x="2233001" y="12429863"/>
            <a:ext cx="19917998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latin typeface="Calibri"/>
                <a:ea typeface="Calibri"/>
                <a:cs typeface="Calibri"/>
                <a:sym typeface="Calibri"/>
              </a:defRPr>
            </a:pPr>
            <a:r>
              <a:t>Таким образом, общий </a:t>
            </a:r>
            <a:r>
              <a:rPr b="1"/>
              <a:t>уровень кооперации</a:t>
            </a:r>
            <a:r>
              <a:t> составил почти </a:t>
            </a:r>
            <a:r>
              <a:rPr b="1">
                <a:solidFill>
                  <a:srgbClr val="E45458"/>
                </a:solidFill>
              </a:rPr>
              <a:t>70%</a:t>
            </a:r>
          </a:p>
        </p:txBody>
      </p:sp>
      <p:sp>
        <p:nvSpPr>
          <p:cNvPr id="649" name="Shape 649"/>
          <p:cNvSpPr/>
          <p:nvPr/>
        </p:nvSpPr>
        <p:spPr>
          <a:xfrm>
            <a:off x="1282863" y="13230203"/>
            <a:ext cx="23112436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50" name="Shape 650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51" name="Shape 651"/>
          <p:cNvSpPr/>
          <p:nvPr/>
        </p:nvSpPr>
        <p:spPr>
          <a:xfrm>
            <a:off x="450870" y="12954949"/>
            <a:ext cx="30740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8</a:t>
            </a:r>
          </a:p>
        </p:txBody>
      </p:sp>
      <p:sp>
        <p:nvSpPr>
          <p:cNvPr id="652" name="Shape 652"/>
          <p:cNvSpPr/>
          <p:nvPr/>
        </p:nvSpPr>
        <p:spPr>
          <a:xfrm>
            <a:off x="4296515" y="290043"/>
            <a:ext cx="202102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pPr>
            <a:r>
              <a:t>Схема промышленных переделов кластера спг</a:t>
            </a:r>
          </a:p>
        </p:txBody>
      </p:sp>
      <p:sp>
        <p:nvSpPr>
          <p:cNvPr id="653" name="Shape 653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692" name="Group 692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654" name="Shape 654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691" name="Group 691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689" name="Group 689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655" name="Shape 655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688" name="Group 688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659" name="Group 659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656" name="Shape 656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7" name="Shape 657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8" name="Shape 658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660" name="Shape 660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1" name="Shape 661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2" name="Shape 662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3" name="Shape 663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4" name="Shape 664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5" name="Shape 665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6" name="Shape 666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7" name="Shape 667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671" name="Group 671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668" name="Shape 668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69" name="Shape 669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70" name="Shape 670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675" name="Group 675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672" name="Shape 672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73" name="Shape 673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74" name="Shape 674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676" name="Shape 676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77" name="Shape 677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78" name="Shape 678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79" name="Shape 679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80" name="Shape 680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1" name="Shape 681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2" name="Shape 682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3" name="Shape 683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4" name="Shape 684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5" name="Shape 685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6" name="Shape 686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7" name="Shape 687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690" name="Shape 690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  <p:pic>
        <p:nvPicPr>
          <p:cNvPr id="693" name="image39.jpeg" descr="ÐÐ°ÑÑÐ¸Ð½ÐºÐ¸ Ð¿Ð¾ Ð·Ð°Ð¿ÑÐ¾ÑÑ Ð³Ð°Ð·Ð¾Ð¿ÐµÑÐµÐºÐ°ÑÐ¸Ð²Ð°ÑÑÐ¸Ð¹ Ð°Ð³ÑÐµÐ³Ð°Ñ ÑÑÐ¿Ñ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42775" y="9578940"/>
            <a:ext cx="1746892" cy="1597156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Shape 694"/>
          <p:cNvSpPr/>
          <p:nvPr/>
        </p:nvSpPr>
        <p:spPr>
          <a:xfrm>
            <a:off x="6553399" y="9720087"/>
            <a:ext cx="3032437" cy="127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Распределительные устройства и подстанции</a:t>
            </a:r>
          </a:p>
        </p:txBody>
      </p:sp>
      <p:sp>
        <p:nvSpPr>
          <p:cNvPr id="695" name="Shape 695"/>
          <p:cNvSpPr/>
          <p:nvPr/>
        </p:nvSpPr>
        <p:spPr>
          <a:xfrm>
            <a:off x="6553399" y="7703400"/>
            <a:ext cx="3366365" cy="166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Валы, шестерни, втулки, коллекторы, патрубки, гидровалы, фланцы и др.</a:t>
            </a:r>
          </a:p>
        </p:txBody>
      </p:sp>
      <p:pic>
        <p:nvPicPr>
          <p:cNvPr id="696" name="image26.jpeg" descr="ÐÐ°ÑÑÐ¸Ð½ÐºÐ¸ Ð¿Ð¾ Ð·Ð°Ð¿ÑÐ¾ÑÑ ÐÐ²ÑÐ¾Ð¼Ð°ÑÐ¸Ð·Ð¸ÑÐ¾Ð²Ð°Ð½Ð½ÑÐµ ÑÐ¸ÑÑÐµÐ¼Ñ ÑÐ¿ÑÐ°Ð²Ð»ÐµÐ½Ð¸Ñ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09954" y="9421910"/>
            <a:ext cx="1638320" cy="1682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image27.jpeg" descr="ÐÐ°ÑÑÐ¸Ð½ÐºÐ¸ Ð¿Ð¾ Ð·Ð°Ð¿ÑÐ¾ÑÑ Ð­Ð»ÐµÐºÑÑÐ¾ÑÐµÑÐ½Ð¸ÑÐµÑÐºÐ¾Ðµ Ð¾Ð±Ð¾ÑÑÐ´Ð¾Ð²Ð°Ð½Ð¸Ð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27182" y="8025176"/>
            <a:ext cx="2605983" cy="1193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age28.jpeg" descr="ÐÐ°ÑÑÐ¸Ð½ÐºÐ¸ Ð¿Ð¾ Ð·Ð°Ð¿ÑÐ¾ÑÑ Ð´Ð¾Ð¶Ð¸Ð¼Ð½Ð¾Ð¹ ÐºÐ¾Ð¼Ð¿ÑÐµÑÑÐ¾Ñ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68383" y="6210260"/>
            <a:ext cx="2121460" cy="1145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age29.jpeg" descr="ÐÐ°ÑÑÐ¸Ð½ÐºÐ¸ Ð¿Ð¾ Ð·Ð°Ð¿ÑÐ¾ÑÑ ÑÐ°ÑÐ¿ÑÐµÐ´ÐµÐ»Ð¸ÑÐµÐ»ÑÐ½ÑÐµ ÑÑÑÑÐ¾Ð¹ÑÑÐ²Ð° Ð¸ Ð¿Ð¾Ð´ÑÑÐ°Ð½ÑÐ¸Ð¸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13008" y="9712790"/>
            <a:ext cx="1867745" cy="138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image30.jpeg" descr="ÐÐ°ÑÑÐ¸Ð½ÐºÐ¸ Ð¿Ð¾ Ð·Ð°Ð¿ÑÐ¾ÑÑ ÑÐµÑÑÐµÑÐ½Ð¸"/>
          <p:cNvPicPr>
            <a:picLocks noChangeAspect="1"/>
          </p:cNvPicPr>
          <p:nvPr/>
        </p:nvPicPr>
        <p:blipFill>
          <a:blip r:embed="rId8">
            <a:extLst/>
          </a:blip>
          <a:srcRect l="6312"/>
          <a:stretch>
            <a:fillRect/>
          </a:stretch>
        </p:blipFill>
        <p:spPr>
          <a:xfrm>
            <a:off x="9946367" y="7815708"/>
            <a:ext cx="1800842" cy="1443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image31.jpeg" descr="ÐÐ°ÑÑÐ¸Ð½ÐºÐ¸ Ð¿Ð¾ Ð·Ð°Ð¿ÑÐ¾ÑÑ Ð¡Ð¸ÑÑÐµÐ¼Ñ Ð²Ð»Ð°Ð¶Ð½Ð¾Ð¹ Ð¾ÑÐ¸ÑÑÐºÐ¸ ÐºÐ¾Ð¼Ð¿ÑÐµÑÑÐ¾ÑÐ¾Ð²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0800000" flipH="1">
            <a:off x="9878307" y="5963896"/>
            <a:ext cx="1937147" cy="1434707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Shape 702"/>
          <p:cNvSpPr/>
          <p:nvPr/>
        </p:nvSpPr>
        <p:spPr>
          <a:xfrm>
            <a:off x="18330738" y="1968518"/>
            <a:ext cx="5780405" cy="1798175"/>
          </a:xfrm>
          <a:prstGeom prst="rect">
            <a:avLst/>
          </a:prstGeom>
          <a:solidFill>
            <a:srgbClr val="0070C0">
              <a:alpha val="15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pic>
        <p:nvPicPr>
          <p:cNvPr id="703" name="image32.png" descr="ÐÐ¾ÑÐ¾Ð¶ÐµÐµ Ð¸Ð·Ð¾Ð±ÑÐ°Ð¶ÐµÐ½Ð¸Ðµ"/>
          <p:cNvPicPr>
            <a:picLocks noChangeAspect="1"/>
          </p:cNvPicPr>
          <p:nvPr/>
        </p:nvPicPr>
        <p:blipFill>
          <a:blip r:embed="rId10">
            <a:extLst/>
          </a:blip>
          <a:srcRect l="15357" t="11470" r="13220" b="21350"/>
          <a:stretch>
            <a:fillRect/>
          </a:stretch>
        </p:blipFill>
        <p:spPr>
          <a:xfrm>
            <a:off x="18338437" y="2985254"/>
            <a:ext cx="5764956" cy="2871587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Shape 704"/>
          <p:cNvSpPr/>
          <p:nvPr/>
        </p:nvSpPr>
        <p:spPr>
          <a:xfrm>
            <a:off x="246793" y="1981218"/>
            <a:ext cx="5792411" cy="1798175"/>
          </a:xfrm>
          <a:prstGeom prst="rect">
            <a:avLst/>
          </a:prstGeom>
          <a:solidFill>
            <a:srgbClr val="0070C0">
              <a:alpha val="15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705" name="Shape 705"/>
          <p:cNvSpPr/>
          <p:nvPr/>
        </p:nvSpPr>
        <p:spPr>
          <a:xfrm>
            <a:off x="6284266" y="1981218"/>
            <a:ext cx="5780405" cy="1798175"/>
          </a:xfrm>
          <a:prstGeom prst="rect">
            <a:avLst/>
          </a:prstGeom>
          <a:solidFill>
            <a:srgbClr val="0070C0">
              <a:alpha val="15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706" name="Shape 706"/>
          <p:cNvSpPr/>
          <p:nvPr/>
        </p:nvSpPr>
        <p:spPr>
          <a:xfrm>
            <a:off x="12322432" y="1968518"/>
            <a:ext cx="5780404" cy="1798175"/>
          </a:xfrm>
          <a:prstGeom prst="rect">
            <a:avLst/>
          </a:prstGeom>
          <a:solidFill>
            <a:srgbClr val="0070C0">
              <a:alpha val="15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pic>
        <p:nvPicPr>
          <p:cNvPr id="707" name="image33.png"/>
          <p:cNvPicPr>
            <a:picLocks noChangeAspect="1"/>
          </p:cNvPicPr>
          <p:nvPr/>
        </p:nvPicPr>
        <p:blipFill>
          <a:blip r:embed="rId11">
            <a:extLst/>
          </a:blip>
          <a:srcRect r="9601" b="5653"/>
          <a:stretch>
            <a:fillRect/>
          </a:stretch>
        </p:blipFill>
        <p:spPr>
          <a:xfrm>
            <a:off x="6296967" y="2984550"/>
            <a:ext cx="5791028" cy="2876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image34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50035" y="2986182"/>
            <a:ext cx="5792407" cy="2869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age35.png" descr="Изображение выглядит как здание, внутренний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13">
            <a:extLst/>
          </a:blip>
          <a:srcRect l="1" t="10243" r="8359" b="3552"/>
          <a:stretch>
            <a:fillRect/>
          </a:stretch>
        </p:blipFill>
        <p:spPr>
          <a:xfrm>
            <a:off x="12322432" y="2988011"/>
            <a:ext cx="5771969" cy="2861203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Shape 710"/>
          <p:cNvSpPr/>
          <p:nvPr/>
        </p:nvSpPr>
        <p:spPr>
          <a:xfrm>
            <a:off x="1375730" y="1927132"/>
            <a:ext cx="343480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1 передел</a:t>
            </a:r>
          </a:p>
          <a:p>
            <a:pPr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Сырьё и материалы</a:t>
            </a:r>
          </a:p>
        </p:txBody>
      </p:sp>
      <p:sp>
        <p:nvSpPr>
          <p:cNvPr id="711" name="Shape 711"/>
          <p:cNvSpPr/>
          <p:nvPr/>
        </p:nvSpPr>
        <p:spPr>
          <a:xfrm>
            <a:off x="6948574" y="1927132"/>
            <a:ext cx="445826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2 передел</a:t>
            </a:r>
          </a:p>
          <a:p>
            <a:pPr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Детали и комплектующие</a:t>
            </a:r>
          </a:p>
        </p:txBody>
      </p:sp>
      <p:sp>
        <p:nvSpPr>
          <p:cNvPr id="712" name="Shape 712"/>
          <p:cNvSpPr/>
          <p:nvPr/>
        </p:nvSpPr>
        <p:spPr>
          <a:xfrm>
            <a:off x="13808344" y="1927132"/>
            <a:ext cx="278965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3 передел</a:t>
            </a:r>
          </a:p>
          <a:p>
            <a:pPr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Узлы и агрегаты</a:t>
            </a:r>
          </a:p>
        </p:txBody>
      </p:sp>
      <p:sp>
        <p:nvSpPr>
          <p:cNvPr id="713" name="Shape 713"/>
          <p:cNvSpPr/>
          <p:nvPr/>
        </p:nvSpPr>
        <p:spPr>
          <a:xfrm>
            <a:off x="19431555" y="1927132"/>
            <a:ext cx="359416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4 передел</a:t>
            </a:r>
          </a:p>
          <a:p>
            <a:pPr>
              <a:defRPr sz="3100">
                <a:latin typeface="Calibri"/>
                <a:ea typeface="Calibri"/>
                <a:cs typeface="Calibri"/>
                <a:sym typeface="Calibri"/>
              </a:defRPr>
            </a:pPr>
            <a:r>
              <a:t>Конечная продукция</a:t>
            </a:r>
          </a:p>
        </p:txBody>
      </p:sp>
      <p:sp>
        <p:nvSpPr>
          <p:cNvPr id="714" name="Shape 714"/>
          <p:cNvSpPr/>
          <p:nvPr/>
        </p:nvSpPr>
        <p:spPr>
          <a:xfrm>
            <a:off x="572733" y="5963896"/>
            <a:ext cx="2778022" cy="166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Метизы, механообработка черных и цветных металлов</a:t>
            </a:r>
          </a:p>
        </p:txBody>
      </p:sp>
      <p:sp>
        <p:nvSpPr>
          <p:cNvPr id="715" name="Shape 715"/>
          <p:cNvSpPr/>
          <p:nvPr/>
        </p:nvSpPr>
        <p:spPr>
          <a:xfrm>
            <a:off x="572730" y="8121119"/>
            <a:ext cx="2378837" cy="87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Стропы, канаты, траверсы</a:t>
            </a:r>
          </a:p>
        </p:txBody>
      </p:sp>
      <p:sp>
        <p:nvSpPr>
          <p:cNvPr id="716" name="Shape 716"/>
          <p:cNvSpPr/>
          <p:nvPr/>
        </p:nvSpPr>
        <p:spPr>
          <a:xfrm>
            <a:off x="572730" y="9720087"/>
            <a:ext cx="2587234" cy="127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Поковки из стали и цветных металлов</a:t>
            </a:r>
          </a:p>
        </p:txBody>
      </p:sp>
      <p:pic>
        <p:nvPicPr>
          <p:cNvPr id="717" name="image36.jpeg" descr="ÐÐ°ÑÑÐ¸Ð½ÐºÐ¸ Ð¿Ð¾ Ð·Ð°Ð¿ÑÐ¾ÑÑ Ð¡ÑÑÐ¾Ð¿Ñ, ÐºÐ°Ð½Ð°ÑÑ, ÑÑÐ°Ð²ÐµÑÑÑ"/>
          <p:cNvPicPr>
            <a:picLocks noChangeAspect="1"/>
          </p:cNvPicPr>
          <p:nvPr/>
        </p:nvPicPr>
        <p:blipFill>
          <a:blip r:embed="rId14">
            <a:extLst/>
          </a:blip>
          <a:srcRect r="46881"/>
          <a:stretch>
            <a:fillRect/>
          </a:stretch>
        </p:blipFill>
        <p:spPr>
          <a:xfrm>
            <a:off x="3133288" y="7904767"/>
            <a:ext cx="2729913" cy="1434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2" name="Group 722"/>
          <p:cNvGrpSpPr/>
          <p:nvPr/>
        </p:nvGrpSpPr>
        <p:grpSpPr>
          <a:xfrm>
            <a:off x="3131909" y="9859342"/>
            <a:ext cx="2732869" cy="1063399"/>
            <a:chOff x="0" y="0"/>
            <a:chExt cx="2732867" cy="1063397"/>
          </a:xfrm>
        </p:grpSpPr>
        <p:pic>
          <p:nvPicPr>
            <p:cNvPr id="718" name="image37.png" descr="ÐÐ°ÑÑÐ¸Ð½ÐºÐ¸ Ð¿Ð¾ Ð·Ð°Ð¿ÑÐ¾ÑÑ Ð¿Ð¾ÐºÐ¾Ð²ÐºÐ¸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50656" b="48640"/>
            <a:stretch>
              <a:fillRect/>
            </a:stretch>
          </p:blipFill>
          <p:spPr>
            <a:xfrm>
              <a:off x="1367091" y="560142"/>
              <a:ext cx="1365777" cy="503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9" name="image37.png" descr="ÐÐ°ÑÑÐ¸Ð½ÐºÐ¸ Ð¿Ð¾ Ð·Ð°Ð¿ÑÐ¾ÑÑ Ð¿Ð¾ÐºÐ¾Ð²ÐºÐ¸"/>
            <p:cNvPicPr>
              <a:picLocks noChangeAspect="1"/>
            </p:cNvPicPr>
            <p:nvPr/>
          </p:nvPicPr>
          <p:blipFill>
            <a:blip r:embed="rId15">
              <a:extLst/>
            </a:blip>
            <a:srcRect t="39257" r="48550"/>
            <a:stretch>
              <a:fillRect/>
            </a:stretch>
          </p:blipFill>
          <p:spPr>
            <a:xfrm>
              <a:off x="-1" y="-1"/>
              <a:ext cx="1371035" cy="573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image37.png" descr="ÐÐ°ÑÑÐ¸Ð½ÐºÐ¸ Ð¿Ð¾ Ð·Ð°Ð¿ÑÐ¾ÑÑ Ð¿Ð¾ÐºÐ¾Ð²ÐºÐ¸"/>
            <p:cNvPicPr>
              <a:picLocks noChangeAspect="1"/>
            </p:cNvPicPr>
            <p:nvPr/>
          </p:nvPicPr>
          <p:blipFill>
            <a:blip r:embed="rId15">
              <a:extLst/>
            </a:blip>
            <a:srcRect r="51621" b="58990"/>
            <a:stretch>
              <a:fillRect/>
            </a:stretch>
          </p:blipFill>
          <p:spPr>
            <a:xfrm>
              <a:off x="1228936" y="85724"/>
              <a:ext cx="1339025" cy="401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1" name="image37.png" descr="ÐÐ°ÑÑÐ¸Ð½ÐºÐ¸ Ð¿Ð¾ Ð·Ð°Ð¿ÑÐ¾ÑÑ Ð¿Ð¾ÐºÐ¾Ð²ÐºÐ¸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50656" t="49455" r="805"/>
            <a:stretch>
              <a:fillRect/>
            </a:stretch>
          </p:blipFill>
          <p:spPr>
            <a:xfrm>
              <a:off x="28231" y="568080"/>
              <a:ext cx="1343445" cy="495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3" name="Shape 723"/>
          <p:cNvSpPr/>
          <p:nvPr/>
        </p:nvSpPr>
        <p:spPr>
          <a:xfrm>
            <a:off x="255039" y="11228523"/>
            <a:ext cx="5755530" cy="1157744"/>
          </a:xfrm>
          <a:prstGeom prst="rect">
            <a:avLst/>
          </a:prstGeom>
          <a:solidFill>
            <a:srgbClr val="0070C0">
              <a:alpha val="15000"/>
            </a:srgbClr>
          </a:solidFill>
          <a:ln w="25400">
            <a:solidFill>
              <a:srgbClr val="0070C0">
                <a:alpha val="1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724" name="Shape 724"/>
          <p:cNvSpPr/>
          <p:nvPr/>
        </p:nvSpPr>
        <p:spPr>
          <a:xfrm>
            <a:off x="572730" y="11287714"/>
            <a:ext cx="329712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ООО «НПО «СтальПром»</a:t>
            </a:r>
          </a:p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ООО «Севзапканат»</a:t>
            </a:r>
          </a:p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ЗАО «КМЗ «Ижора-Металл»</a:t>
            </a:r>
          </a:p>
        </p:txBody>
      </p:sp>
      <p:sp>
        <p:nvSpPr>
          <p:cNvPr id="725" name="Shape 725"/>
          <p:cNvSpPr/>
          <p:nvPr/>
        </p:nvSpPr>
        <p:spPr>
          <a:xfrm>
            <a:off x="239101" y="1993919"/>
            <a:ext cx="5787404" cy="10397664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26" name="Shape 726"/>
          <p:cNvSpPr/>
          <p:nvPr/>
        </p:nvSpPr>
        <p:spPr>
          <a:xfrm>
            <a:off x="246113" y="9553539"/>
            <a:ext cx="5773380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7" name="Shape 727"/>
          <p:cNvSpPr/>
          <p:nvPr/>
        </p:nvSpPr>
        <p:spPr>
          <a:xfrm>
            <a:off x="241783" y="11235420"/>
            <a:ext cx="5782043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8" name="Shape 728"/>
          <p:cNvSpPr/>
          <p:nvPr/>
        </p:nvSpPr>
        <p:spPr>
          <a:xfrm>
            <a:off x="254481" y="7690700"/>
            <a:ext cx="5780408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6553399" y="6102994"/>
            <a:ext cx="3131444" cy="127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Системы влажной очистки осевых компрессоров ГТУ</a:t>
            </a:r>
          </a:p>
        </p:txBody>
      </p:sp>
      <p:sp>
        <p:nvSpPr>
          <p:cNvPr id="730" name="Shape 730"/>
          <p:cNvSpPr/>
          <p:nvPr/>
        </p:nvSpPr>
        <p:spPr>
          <a:xfrm>
            <a:off x="6299208" y="11228523"/>
            <a:ext cx="5755528" cy="1157744"/>
          </a:xfrm>
          <a:prstGeom prst="rect">
            <a:avLst/>
          </a:prstGeom>
          <a:solidFill>
            <a:srgbClr val="0070C0">
              <a:alpha val="15000"/>
            </a:srgbClr>
          </a:solidFill>
          <a:ln w="25400">
            <a:solidFill>
              <a:srgbClr val="0070C0">
                <a:alpha val="1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731" name="Shape 731"/>
          <p:cNvSpPr/>
          <p:nvPr/>
        </p:nvSpPr>
        <p:spPr>
          <a:xfrm>
            <a:off x="6553399" y="11287714"/>
            <a:ext cx="401361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ЗАО «Турботект Санкт-Петербург»</a:t>
            </a:r>
          </a:p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ЗАО «СМК»</a:t>
            </a:r>
          </a:p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ООО «ПО ЭЛЕРОН»</a:t>
            </a:r>
          </a:p>
        </p:txBody>
      </p:sp>
      <p:sp>
        <p:nvSpPr>
          <p:cNvPr id="732" name="Shape 732"/>
          <p:cNvSpPr/>
          <p:nvPr/>
        </p:nvSpPr>
        <p:spPr>
          <a:xfrm>
            <a:off x="6283271" y="1993919"/>
            <a:ext cx="5787402" cy="10397664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33" name="Shape 733"/>
          <p:cNvSpPr/>
          <p:nvPr/>
        </p:nvSpPr>
        <p:spPr>
          <a:xfrm>
            <a:off x="6300480" y="9553539"/>
            <a:ext cx="5773378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4" name="Shape 734"/>
          <p:cNvSpPr/>
          <p:nvPr/>
        </p:nvSpPr>
        <p:spPr>
          <a:xfrm>
            <a:off x="6285950" y="11235420"/>
            <a:ext cx="5782043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5" name="Shape 735"/>
          <p:cNvSpPr/>
          <p:nvPr/>
        </p:nvSpPr>
        <p:spPr>
          <a:xfrm>
            <a:off x="6290964" y="7690700"/>
            <a:ext cx="5792409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6" name="Shape 736"/>
          <p:cNvSpPr/>
          <p:nvPr/>
        </p:nvSpPr>
        <p:spPr>
          <a:xfrm>
            <a:off x="12624047" y="6359738"/>
            <a:ext cx="3138614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Компрессоры</a:t>
            </a:r>
          </a:p>
        </p:txBody>
      </p:sp>
      <p:sp>
        <p:nvSpPr>
          <p:cNvPr id="737" name="Shape 737"/>
          <p:cNvSpPr/>
          <p:nvPr/>
        </p:nvSpPr>
        <p:spPr>
          <a:xfrm>
            <a:off x="12624047" y="8114110"/>
            <a:ext cx="3138614" cy="87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Электротехническое оборудование</a:t>
            </a:r>
          </a:p>
        </p:txBody>
      </p:sp>
      <p:sp>
        <p:nvSpPr>
          <p:cNvPr id="738" name="Shape 738"/>
          <p:cNvSpPr/>
          <p:nvPr/>
        </p:nvSpPr>
        <p:spPr>
          <a:xfrm>
            <a:off x="12624047" y="9923922"/>
            <a:ext cx="3131443" cy="87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Автоматизированные системы управления</a:t>
            </a:r>
          </a:p>
        </p:txBody>
      </p:sp>
      <p:sp>
        <p:nvSpPr>
          <p:cNvPr id="739" name="Shape 739"/>
          <p:cNvSpPr/>
          <p:nvPr/>
        </p:nvSpPr>
        <p:spPr>
          <a:xfrm>
            <a:off x="12337373" y="11228523"/>
            <a:ext cx="5755527" cy="1157744"/>
          </a:xfrm>
          <a:prstGeom prst="rect">
            <a:avLst/>
          </a:prstGeom>
          <a:solidFill>
            <a:srgbClr val="0070C0">
              <a:alpha val="15000"/>
            </a:srgbClr>
          </a:solidFill>
          <a:ln w="25400">
            <a:solidFill>
              <a:srgbClr val="0070C0">
                <a:alpha val="1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740" name="Shape 740"/>
          <p:cNvSpPr/>
          <p:nvPr/>
        </p:nvSpPr>
        <p:spPr>
          <a:xfrm>
            <a:off x="12624047" y="11287714"/>
            <a:ext cx="357632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ЗАО «НЗЛ» </a:t>
            </a:r>
          </a:p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ООО «Электропульт-Система»</a:t>
            </a:r>
          </a:p>
          <a:p>
            <a:pPr algn="l"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АО «Завод Электропульт»</a:t>
            </a:r>
          </a:p>
        </p:txBody>
      </p:sp>
      <p:sp>
        <p:nvSpPr>
          <p:cNvPr id="741" name="Shape 741"/>
          <p:cNvSpPr/>
          <p:nvPr/>
        </p:nvSpPr>
        <p:spPr>
          <a:xfrm>
            <a:off x="12321436" y="1993919"/>
            <a:ext cx="5787403" cy="10397664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42" name="Shape 742"/>
          <p:cNvSpPr/>
          <p:nvPr/>
        </p:nvSpPr>
        <p:spPr>
          <a:xfrm>
            <a:off x="12340052" y="9553539"/>
            <a:ext cx="5773379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12324115" y="11235420"/>
            <a:ext cx="5782045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4" name="Shape 744"/>
          <p:cNvSpPr/>
          <p:nvPr/>
        </p:nvSpPr>
        <p:spPr>
          <a:xfrm>
            <a:off x="12329128" y="7690700"/>
            <a:ext cx="5792409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5" name="Shape 745"/>
          <p:cNvSpPr/>
          <p:nvPr/>
        </p:nvSpPr>
        <p:spPr>
          <a:xfrm>
            <a:off x="18629886" y="8083019"/>
            <a:ext cx="3032436" cy="87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Газотурбинные установки</a:t>
            </a:r>
          </a:p>
        </p:txBody>
      </p:sp>
      <p:sp>
        <p:nvSpPr>
          <p:cNvPr id="746" name="Shape 746"/>
          <p:cNvSpPr/>
          <p:nvPr/>
        </p:nvSpPr>
        <p:spPr>
          <a:xfrm>
            <a:off x="18629886" y="6364651"/>
            <a:ext cx="3131443" cy="87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Компрессорные агрегаты</a:t>
            </a:r>
          </a:p>
        </p:txBody>
      </p:sp>
      <p:sp>
        <p:nvSpPr>
          <p:cNvPr id="747" name="Shape 747"/>
          <p:cNvSpPr/>
          <p:nvPr/>
        </p:nvSpPr>
        <p:spPr>
          <a:xfrm>
            <a:off x="18353740" y="11228523"/>
            <a:ext cx="5755526" cy="1157744"/>
          </a:xfrm>
          <a:prstGeom prst="rect">
            <a:avLst/>
          </a:prstGeom>
          <a:solidFill>
            <a:srgbClr val="0070C0">
              <a:alpha val="15000"/>
            </a:srgbClr>
          </a:solidFill>
          <a:ln w="25400">
            <a:solidFill>
              <a:srgbClr val="0070C0">
                <a:alpha val="1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748" name="Shape 748"/>
          <p:cNvSpPr/>
          <p:nvPr/>
        </p:nvSpPr>
        <p:spPr>
          <a:xfrm>
            <a:off x="18502886" y="11506696"/>
            <a:ext cx="551460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АО «РЭПХ»</a:t>
            </a:r>
          </a:p>
        </p:txBody>
      </p:sp>
      <p:sp>
        <p:nvSpPr>
          <p:cNvPr id="749" name="Shape 749"/>
          <p:cNvSpPr/>
          <p:nvPr/>
        </p:nvSpPr>
        <p:spPr>
          <a:xfrm>
            <a:off x="18337803" y="1993919"/>
            <a:ext cx="5787401" cy="10397664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50" name="Shape 750"/>
          <p:cNvSpPr/>
          <p:nvPr/>
        </p:nvSpPr>
        <p:spPr>
          <a:xfrm>
            <a:off x="18356419" y="9553539"/>
            <a:ext cx="5773378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1" name="Shape 751"/>
          <p:cNvSpPr/>
          <p:nvPr/>
        </p:nvSpPr>
        <p:spPr>
          <a:xfrm>
            <a:off x="18340480" y="11235420"/>
            <a:ext cx="5782043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2" name="Shape 752"/>
          <p:cNvSpPr/>
          <p:nvPr/>
        </p:nvSpPr>
        <p:spPr>
          <a:xfrm>
            <a:off x="18345495" y="7690700"/>
            <a:ext cx="5792409" cy="4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755" name="Group 755"/>
          <p:cNvGrpSpPr/>
          <p:nvPr/>
        </p:nvGrpSpPr>
        <p:grpSpPr>
          <a:xfrm>
            <a:off x="3195350" y="5996556"/>
            <a:ext cx="2605983" cy="1477349"/>
            <a:chOff x="0" y="0"/>
            <a:chExt cx="2605982" cy="1477348"/>
          </a:xfrm>
        </p:grpSpPr>
        <p:pic>
          <p:nvPicPr>
            <p:cNvPr id="753" name="image38.jpeg" descr="ÐÐ°ÑÑÐ¸Ð½ÐºÐ¸ Ð¿Ð¾ Ð·Ð°Ð¿ÑÐ¾ÑÑ Ð¼ÐµÑÐ¸Ð·Ñ"/>
            <p:cNvPicPr>
              <a:picLocks noChangeAspect="1"/>
            </p:cNvPicPr>
            <p:nvPr/>
          </p:nvPicPr>
          <p:blipFill>
            <a:blip r:embed="rId16">
              <a:extLst/>
            </a:blip>
            <a:srcRect r="49296"/>
            <a:stretch>
              <a:fillRect/>
            </a:stretch>
          </p:blipFill>
          <p:spPr>
            <a:xfrm>
              <a:off x="0" y="774271"/>
              <a:ext cx="2489676" cy="7030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image38.jpeg" descr="ÐÐ°ÑÑÐ¸Ð½ÐºÐ¸ Ð¿Ð¾ Ð·Ð°Ð¿ÑÐ¾ÑÑ Ð¼ÐµÑÐ¸Ð·Ñ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49656"/>
            <a:stretch>
              <a:fillRect/>
            </a:stretch>
          </p:blipFill>
          <p:spPr>
            <a:xfrm>
              <a:off x="18653" y="-1"/>
              <a:ext cx="2587330" cy="735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56" name="image40.jpeg" descr="ÐÐ°ÑÑÐ¸Ð½ÐºÐ¸ Ð¿Ð¾ Ð·Ð°Ð¿ÑÐ¾ÑÑ Ð³Ð°Ð·Ð¾ÑÑÑÐ±Ð¸Ð½Ð½Ð°Ñ ÑÑÑÐ°Ð½Ð¾Ð²ÐºÐ°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1217818" y="8091554"/>
            <a:ext cx="2821311" cy="109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age41.png" descr="https://www.reph.ru/upload/iblock/3d7/3d7590e0177b02168e615385bdaa782a.jpg"/>
          <p:cNvPicPr>
            <a:picLocks noChangeAspect="1"/>
          </p:cNvPicPr>
          <p:nvPr/>
        </p:nvPicPr>
        <p:blipFill>
          <a:blip r:embed="rId18">
            <a:extLst/>
          </a:blip>
          <a:srcRect l="3969" t="1" r="5939"/>
          <a:stretch>
            <a:fillRect/>
          </a:stretch>
        </p:blipFill>
        <p:spPr>
          <a:xfrm>
            <a:off x="21568682" y="6075966"/>
            <a:ext cx="2119583" cy="1382832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Shape 758"/>
          <p:cNvSpPr/>
          <p:nvPr/>
        </p:nvSpPr>
        <p:spPr>
          <a:xfrm>
            <a:off x="18629886" y="9966707"/>
            <a:ext cx="3366363" cy="87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500" b="1">
                <a:solidFill>
                  <a:srgbClr val="0034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Газоперекачивающие агрегаты</a:t>
            </a:r>
          </a:p>
        </p:txBody>
      </p:sp>
      <p:sp>
        <p:nvSpPr>
          <p:cNvPr id="759" name="Shape 759"/>
          <p:cNvSpPr/>
          <p:nvPr/>
        </p:nvSpPr>
        <p:spPr>
          <a:xfrm>
            <a:off x="17968176" y="6819047"/>
            <a:ext cx="658746" cy="4"/>
          </a:xfrm>
          <a:prstGeom prst="line">
            <a:avLst/>
          </a:prstGeom>
          <a:ln w="38100">
            <a:solidFill>
              <a:srgbClr val="E45669"/>
            </a:solidFill>
            <a:headEnd type="oval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/>
          <p:nvPr/>
        </p:nvSpPr>
        <p:spPr>
          <a:xfrm>
            <a:off x="14715456" y="2905965"/>
            <a:ext cx="9393477" cy="7792879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764" name="Shape 764"/>
          <p:cNvSpPr/>
          <p:nvPr/>
        </p:nvSpPr>
        <p:spPr>
          <a:xfrm>
            <a:off x="14698513" y="4103016"/>
            <a:ext cx="9451594" cy="6636725"/>
          </a:xfrm>
          <a:prstGeom prst="rect">
            <a:avLst/>
          </a:prstGeom>
          <a:solidFill>
            <a:srgbClr val="1F6CC0">
              <a:alpha val="10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3200"/>
            </a:pPr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6311905" y="3928651"/>
            <a:ext cx="8118989" cy="5254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6412574" y="4127962"/>
            <a:ext cx="7872009" cy="6611779"/>
          </a:xfrm>
          <a:prstGeom prst="rect">
            <a:avLst/>
          </a:prstGeom>
          <a:solidFill>
            <a:srgbClr val="D6D6D6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6448094" y="2961561"/>
            <a:ext cx="7846610" cy="7792878"/>
          </a:xfrm>
          <a:prstGeom prst="rect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1282863" y="13230203"/>
            <a:ext cx="23112436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69" name="Shape 769"/>
          <p:cNvSpPr/>
          <p:nvPr/>
        </p:nvSpPr>
        <p:spPr>
          <a:xfrm>
            <a:off x="-5000" y="12704106"/>
            <a:ext cx="277228" cy="1047786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0070C0"/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0" name="Shape 770"/>
          <p:cNvSpPr/>
          <p:nvPr/>
        </p:nvSpPr>
        <p:spPr>
          <a:xfrm>
            <a:off x="450870" y="12954949"/>
            <a:ext cx="30740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9</a:t>
            </a:r>
          </a:p>
        </p:txBody>
      </p:sp>
      <p:pic>
        <p:nvPicPr>
          <p:cNvPr id="771" name="image2.png" descr="Изображение выглядит как здание, забор, внутренний, поезд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3">
            <a:extLst/>
          </a:blip>
          <a:srcRect l="28720" t="400" r="27955"/>
          <a:stretch>
            <a:fillRect/>
          </a:stretch>
        </p:blipFill>
        <p:spPr>
          <a:xfrm>
            <a:off x="0" y="2336800"/>
            <a:ext cx="6032686" cy="10364946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Shape 772"/>
          <p:cNvSpPr/>
          <p:nvPr/>
        </p:nvSpPr>
        <p:spPr>
          <a:xfrm>
            <a:off x="7393578" y="2047447"/>
            <a:ext cx="16459201" cy="7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914400">
              <a:lnSpc>
                <a:spcPct val="90000"/>
              </a:lnSpc>
              <a:spcBef>
                <a:spcPts val="1000"/>
              </a:spcBef>
              <a:defRPr sz="37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Кластерные проекты высокой степени проработки:</a:t>
            </a:r>
          </a:p>
        </p:txBody>
      </p:sp>
      <p:sp>
        <p:nvSpPr>
          <p:cNvPr id="773" name="Shape 773"/>
          <p:cNvSpPr/>
          <p:nvPr/>
        </p:nvSpPr>
        <p:spPr>
          <a:xfrm>
            <a:off x="6420021" y="10802981"/>
            <a:ext cx="19244435" cy="203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>
              <a:spcBef>
                <a:spcPts val="100"/>
              </a:spcBef>
              <a:defRPr sz="3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Другие</a:t>
            </a:r>
            <a:r>
              <a:rPr dirty="0"/>
              <a:t>  </a:t>
            </a:r>
            <a:r>
              <a:rPr dirty="0" err="1"/>
              <a:t>перспективные</a:t>
            </a:r>
            <a:r>
              <a:rPr dirty="0"/>
              <a:t> </a:t>
            </a:r>
            <a:r>
              <a:rPr dirty="0" err="1"/>
              <a:t>проекты</a:t>
            </a:r>
            <a:r>
              <a:rPr dirty="0"/>
              <a:t> </a:t>
            </a:r>
            <a:r>
              <a:rPr dirty="0" err="1"/>
              <a:t>кластера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работе</a:t>
            </a:r>
            <a:r>
              <a:rPr dirty="0"/>
              <a:t>:</a:t>
            </a:r>
          </a:p>
          <a:p>
            <a:pPr marL="374315" indent="-374315" algn="l">
              <a:spcBef>
                <a:spcPts val="100"/>
              </a:spcBef>
              <a:buSzPct val="100000"/>
              <a:buAutoNum type="arabicPeriod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dirty="0"/>
              <a:t>Создании технологии строительства резервуаров хранения СПГ</a:t>
            </a:r>
            <a:endParaRPr dirty="0"/>
          </a:p>
          <a:p>
            <a:pPr marL="374315" indent="-374315" algn="l">
              <a:spcBef>
                <a:spcPts val="100"/>
              </a:spcBef>
              <a:buSzPct val="100000"/>
              <a:buAutoNum type="arabicPeriod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Разработка</a:t>
            </a:r>
            <a:r>
              <a:rPr dirty="0"/>
              <a:t> </a:t>
            </a:r>
            <a:r>
              <a:rPr dirty="0" err="1"/>
              <a:t>технологии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освоение</a:t>
            </a:r>
            <a:r>
              <a:rPr dirty="0"/>
              <a:t> </a:t>
            </a:r>
            <a:r>
              <a:rPr dirty="0" err="1"/>
              <a:t>производства</a:t>
            </a:r>
            <a:r>
              <a:rPr dirty="0"/>
              <a:t> </a:t>
            </a:r>
            <a:r>
              <a:rPr dirty="0" err="1"/>
              <a:t>никелированной</a:t>
            </a:r>
            <a:r>
              <a:rPr dirty="0"/>
              <a:t> </a:t>
            </a:r>
            <a:r>
              <a:rPr dirty="0" err="1"/>
              <a:t>криогенной</a:t>
            </a:r>
            <a:r>
              <a:rPr dirty="0"/>
              <a:t> </a:t>
            </a:r>
            <a:r>
              <a:rPr dirty="0" err="1"/>
              <a:t>стали</a:t>
            </a:r>
            <a:r>
              <a:rPr dirty="0"/>
              <a:t> </a:t>
            </a:r>
            <a:r>
              <a:rPr dirty="0" err="1"/>
              <a:t>марки</a:t>
            </a:r>
            <a:r>
              <a:rPr dirty="0"/>
              <a:t> X7Ni9 </a:t>
            </a:r>
            <a:br>
              <a:rPr dirty="0"/>
            </a:br>
            <a:r>
              <a:rPr dirty="0"/>
              <a:t>(АО «</a:t>
            </a:r>
            <a:r>
              <a:rPr dirty="0" err="1"/>
              <a:t>Ижорский</a:t>
            </a:r>
            <a:r>
              <a:rPr dirty="0"/>
              <a:t> </a:t>
            </a:r>
            <a:r>
              <a:rPr dirty="0" err="1"/>
              <a:t>трубный</a:t>
            </a:r>
            <a:r>
              <a:rPr dirty="0"/>
              <a:t> </a:t>
            </a:r>
            <a:r>
              <a:rPr dirty="0" err="1"/>
              <a:t>завод</a:t>
            </a:r>
            <a:r>
              <a:rPr dirty="0"/>
              <a:t>», ООО «КРОН-СПБ», ООО «</a:t>
            </a:r>
            <a:r>
              <a:rPr dirty="0" err="1"/>
              <a:t>Баухуис</a:t>
            </a:r>
            <a:r>
              <a:rPr dirty="0"/>
              <a:t> РУС»)</a:t>
            </a:r>
          </a:p>
        </p:txBody>
      </p:sp>
      <p:grpSp>
        <p:nvGrpSpPr>
          <p:cNvPr id="776" name="Group 776"/>
          <p:cNvGrpSpPr/>
          <p:nvPr/>
        </p:nvGrpSpPr>
        <p:grpSpPr>
          <a:xfrm>
            <a:off x="6147399" y="2697322"/>
            <a:ext cx="660407" cy="660405"/>
            <a:chOff x="0" y="0"/>
            <a:chExt cx="660406" cy="660404"/>
          </a:xfrm>
        </p:grpSpPr>
        <p:sp>
          <p:nvSpPr>
            <p:cNvPr id="774" name="Shape 774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775" name="Shape 775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79" name="Group 779"/>
          <p:cNvGrpSpPr/>
          <p:nvPr/>
        </p:nvGrpSpPr>
        <p:grpSpPr>
          <a:xfrm>
            <a:off x="14417370" y="2697322"/>
            <a:ext cx="660407" cy="660405"/>
            <a:chOff x="0" y="0"/>
            <a:chExt cx="660406" cy="660404"/>
          </a:xfrm>
        </p:grpSpPr>
        <p:sp>
          <p:nvSpPr>
            <p:cNvPr id="777" name="Shape 777"/>
            <p:cNvSpPr/>
            <p:nvPr/>
          </p:nvSpPr>
          <p:spPr>
            <a:xfrm>
              <a:off x="0" y="0"/>
              <a:ext cx="660407" cy="660405"/>
            </a:xfrm>
            <a:prstGeom prst="ellipse">
              <a:avLst/>
            </a:prstGeom>
            <a:solidFill>
              <a:srgbClr val="E4566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778" name="Shape 778"/>
            <p:cNvSpPr/>
            <p:nvPr/>
          </p:nvSpPr>
          <p:spPr>
            <a:xfrm>
              <a:off x="176502" y="31750"/>
              <a:ext cx="30740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3000" b="1">
                  <a:solidFill>
                    <a:srgbClr val="F6F6F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780" name="Shape 780"/>
          <p:cNvSpPr/>
          <p:nvPr/>
        </p:nvSpPr>
        <p:spPr>
          <a:xfrm>
            <a:off x="6798017" y="3012577"/>
            <a:ext cx="755687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Создание производства газовых турбин, используемых при создании производства СПГ</a:t>
            </a:r>
          </a:p>
        </p:txBody>
      </p:sp>
      <p:sp>
        <p:nvSpPr>
          <p:cNvPr id="781" name="Shape 781"/>
          <p:cNvSpPr/>
          <p:nvPr/>
        </p:nvSpPr>
        <p:spPr>
          <a:xfrm>
            <a:off x="6798017" y="4242908"/>
            <a:ext cx="6949679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В </a:t>
            </a:r>
            <a:r>
              <a:rPr b="1"/>
              <a:t>настоящее время</a:t>
            </a:r>
            <a:r>
              <a:t> газовые турбины такой мощности </a:t>
            </a:r>
            <a:r>
              <a:rPr b="1"/>
              <a:t>в РФ не производятся</a:t>
            </a:r>
          </a:p>
        </p:txBody>
      </p:sp>
      <p:sp>
        <p:nvSpPr>
          <p:cNvPr id="782" name="Shape 782"/>
          <p:cNvSpPr/>
          <p:nvPr/>
        </p:nvSpPr>
        <p:spPr>
          <a:xfrm>
            <a:off x="6798017" y="5282547"/>
            <a:ext cx="634442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solidFill>
                  <a:srgbClr val="0070C0"/>
                </a:solidFill>
              </a:rPr>
              <a:t>Инициаторы проекта:  </a:t>
            </a:r>
            <a:br/>
            <a:r>
              <a:t>АО «РЭП Холдинг», ЗАО «Невский завод»</a:t>
            </a:r>
          </a:p>
        </p:txBody>
      </p:sp>
      <p:sp>
        <p:nvSpPr>
          <p:cNvPr id="783" name="Shape 783"/>
          <p:cNvSpPr/>
          <p:nvPr/>
        </p:nvSpPr>
        <p:spPr>
          <a:xfrm>
            <a:off x="6798017" y="8063455"/>
            <a:ext cx="578046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Срок окупаемости проекта – от 5 лет</a:t>
            </a:r>
          </a:p>
        </p:txBody>
      </p:sp>
      <p:sp>
        <p:nvSpPr>
          <p:cNvPr id="784" name="Shape 784"/>
          <p:cNvSpPr/>
          <p:nvPr/>
        </p:nvSpPr>
        <p:spPr>
          <a:xfrm>
            <a:off x="6798017" y="6482628"/>
            <a:ext cx="64369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Общая стоимость : </a:t>
            </a:r>
            <a:r>
              <a:rPr b="1">
                <a:solidFill>
                  <a:srgbClr val="E45458"/>
                </a:solidFill>
              </a:rPr>
              <a:t>12 680,1 млн руб.</a:t>
            </a:r>
            <a:r>
              <a:rPr>
                <a:solidFill>
                  <a:srgbClr val="E45458"/>
                </a:solidFill>
              </a:rPr>
              <a:t>, </a:t>
            </a:r>
            <a:br/>
            <a:r>
              <a:t>в т.ч. собств. средства - </a:t>
            </a:r>
            <a:r>
              <a:rPr b="1">
                <a:solidFill>
                  <a:srgbClr val="E45458"/>
                </a:solidFill>
              </a:rPr>
              <a:t>10 077,9  млн руб</a:t>
            </a:r>
            <a:r>
              <a:rPr>
                <a:solidFill>
                  <a:srgbClr val="E45458"/>
                </a:solidFill>
              </a:rPr>
              <a:t>.</a:t>
            </a:r>
          </a:p>
        </p:txBody>
      </p:sp>
      <p:sp>
        <p:nvSpPr>
          <p:cNvPr id="785" name="Shape 785"/>
          <p:cNvSpPr/>
          <p:nvPr/>
        </p:nvSpPr>
        <p:spPr>
          <a:xfrm>
            <a:off x="6798017" y="7552517"/>
            <a:ext cx="641630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Срок реализации проекта – 2018-2022 гг.</a:t>
            </a:r>
          </a:p>
        </p:txBody>
      </p:sp>
      <p:sp>
        <p:nvSpPr>
          <p:cNvPr id="786" name="Shape 786"/>
          <p:cNvSpPr/>
          <p:nvPr/>
        </p:nvSpPr>
        <p:spPr>
          <a:xfrm>
            <a:off x="15122173" y="4242908"/>
            <a:ext cx="860427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На данный момент </a:t>
            </a:r>
            <a:r>
              <a:rPr b="1"/>
              <a:t>в РФ компрессоры</a:t>
            </a:r>
            <a:r>
              <a:t> для средне- </a:t>
            </a:r>
          </a:p>
          <a:p>
            <a:pPr algn="l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и крупнотоннажных заводов СПГ </a:t>
            </a:r>
            <a:r>
              <a:rPr b="1"/>
              <a:t>не выпускаются</a:t>
            </a:r>
          </a:p>
        </p:txBody>
      </p:sp>
      <p:sp>
        <p:nvSpPr>
          <p:cNvPr id="787" name="Shape 787"/>
          <p:cNvSpPr/>
          <p:nvPr/>
        </p:nvSpPr>
        <p:spPr>
          <a:xfrm>
            <a:off x="15122173" y="6482628"/>
            <a:ext cx="598916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Общая стоимость : </a:t>
            </a:r>
            <a:r>
              <a:rPr b="1">
                <a:solidFill>
                  <a:srgbClr val="E45458"/>
                </a:solidFill>
              </a:rPr>
              <a:t>1 778,9 млн руб.,</a:t>
            </a:r>
            <a:br/>
            <a:r>
              <a:t>в т.ч. собств. средства – </a:t>
            </a:r>
            <a:r>
              <a:rPr b="1">
                <a:solidFill>
                  <a:srgbClr val="E45458"/>
                </a:solidFill>
              </a:rPr>
              <a:t>893,9 млн руб.</a:t>
            </a:r>
          </a:p>
        </p:txBody>
      </p:sp>
      <p:sp>
        <p:nvSpPr>
          <p:cNvPr id="788" name="Shape 788"/>
          <p:cNvSpPr/>
          <p:nvPr/>
        </p:nvSpPr>
        <p:spPr>
          <a:xfrm>
            <a:off x="15122173" y="3049176"/>
            <a:ext cx="876545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Создание линейки высокоэффективных компрессоров, используемых при создании производства СПГ </a:t>
            </a:r>
          </a:p>
        </p:txBody>
      </p:sp>
      <p:sp>
        <p:nvSpPr>
          <p:cNvPr id="789" name="Shape 789"/>
          <p:cNvSpPr/>
          <p:nvPr/>
        </p:nvSpPr>
        <p:spPr>
          <a:xfrm>
            <a:off x="15122173" y="5282547"/>
            <a:ext cx="634442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solidFill>
                  <a:srgbClr val="0070C0"/>
                </a:solidFill>
              </a:rPr>
              <a:t>Инициаторы проекта:  </a:t>
            </a:r>
            <a:br/>
            <a:r>
              <a:t>АО «РЭП Холдинг», ЗАО «Невский завод»</a:t>
            </a:r>
          </a:p>
        </p:txBody>
      </p:sp>
      <p:sp>
        <p:nvSpPr>
          <p:cNvPr id="790" name="Shape 790"/>
          <p:cNvSpPr/>
          <p:nvPr/>
        </p:nvSpPr>
        <p:spPr>
          <a:xfrm>
            <a:off x="15122173" y="8063455"/>
            <a:ext cx="578046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Срок окупаемости проекта – от 5 лет</a:t>
            </a:r>
          </a:p>
        </p:txBody>
      </p:sp>
      <p:sp>
        <p:nvSpPr>
          <p:cNvPr id="791" name="Shape 791"/>
          <p:cNvSpPr/>
          <p:nvPr/>
        </p:nvSpPr>
        <p:spPr>
          <a:xfrm>
            <a:off x="15122173" y="7552517"/>
            <a:ext cx="641630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Срок реализации проекта – 2016-2024 гг.</a:t>
            </a:r>
          </a:p>
        </p:txBody>
      </p:sp>
      <p:sp>
        <p:nvSpPr>
          <p:cNvPr id="792" name="Shape 792"/>
          <p:cNvSpPr/>
          <p:nvPr/>
        </p:nvSpPr>
        <p:spPr>
          <a:xfrm>
            <a:off x="15126277" y="9819745"/>
            <a:ext cx="89707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(Приказ № 3754 от 21.09.2018 Минпромторга Росии о включении проекта в реестр совместных проектов участников промышленных кластеров)</a:t>
            </a:r>
          </a:p>
        </p:txBody>
      </p:sp>
      <p:sp>
        <p:nvSpPr>
          <p:cNvPr id="793" name="Shape 793"/>
          <p:cNvSpPr/>
          <p:nvPr/>
        </p:nvSpPr>
        <p:spPr>
          <a:xfrm>
            <a:off x="15126277" y="8668550"/>
            <a:ext cx="800509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Проект (Первая очередь) прошел конкурсный отбор совместных проектов участников промышленных кластеров для получения субсидий в Минпромторге России</a:t>
            </a:r>
          </a:p>
        </p:txBody>
      </p:sp>
      <p:sp>
        <p:nvSpPr>
          <p:cNvPr id="794" name="Shape 794"/>
          <p:cNvSpPr/>
          <p:nvPr/>
        </p:nvSpPr>
        <p:spPr>
          <a:xfrm>
            <a:off x="4296515" y="290043"/>
            <a:ext cx="15790969" cy="1718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5500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Первые проекты кластера синхронизированы и взаимосвязаны </a:t>
            </a:r>
          </a:p>
        </p:txBody>
      </p:sp>
      <p:sp>
        <p:nvSpPr>
          <p:cNvPr id="795" name="Shape 795"/>
          <p:cNvSpPr/>
          <p:nvPr/>
        </p:nvSpPr>
        <p:spPr>
          <a:xfrm flipH="1" flipV="1">
            <a:off x="4388957" y="1149199"/>
            <a:ext cx="20025381" cy="1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45718" tIns="45718" rIns="45718" bIns="45718"/>
          <a:lstStyle/>
          <a:p>
            <a:pPr>
              <a:buClr>
                <a:srgbClr val="0070C0"/>
              </a:buClr>
              <a:buFont typeface="Calibri"/>
            </a:pPr>
            <a:endParaRPr/>
          </a:p>
        </p:txBody>
      </p:sp>
      <p:grpSp>
        <p:nvGrpSpPr>
          <p:cNvPr id="834" name="Group 834"/>
          <p:cNvGrpSpPr/>
          <p:nvPr/>
        </p:nvGrpSpPr>
        <p:grpSpPr>
          <a:xfrm>
            <a:off x="-34274" y="434994"/>
            <a:ext cx="4024035" cy="1428410"/>
            <a:chOff x="0" y="0"/>
            <a:chExt cx="4024034" cy="1428409"/>
          </a:xfrm>
        </p:grpSpPr>
        <p:sp>
          <p:nvSpPr>
            <p:cNvPr id="796" name="Shape 796"/>
            <p:cNvSpPr/>
            <p:nvPr/>
          </p:nvSpPr>
          <p:spPr>
            <a:xfrm>
              <a:off x="0" y="-1"/>
              <a:ext cx="4024035" cy="1428411"/>
            </a:xfrm>
            <a:prstGeom prst="rect">
              <a:avLst/>
            </a:prstGeom>
            <a:gradFill flip="none" rotWithShape="1">
              <a:gsLst>
                <a:gs pos="0">
                  <a:srgbClr val="203864"/>
                </a:gs>
                <a:gs pos="100000">
                  <a:srgbClr val="0070C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833" name="Group 833"/>
            <p:cNvGrpSpPr/>
            <p:nvPr/>
          </p:nvGrpSpPr>
          <p:grpSpPr>
            <a:xfrm>
              <a:off x="338818" y="257860"/>
              <a:ext cx="3346399" cy="929152"/>
              <a:chOff x="-1" y="0"/>
              <a:chExt cx="3346397" cy="929150"/>
            </a:xfrm>
          </p:grpSpPr>
          <p:grpSp>
            <p:nvGrpSpPr>
              <p:cNvPr id="831" name="Group 831"/>
              <p:cNvGrpSpPr/>
              <p:nvPr/>
            </p:nvGrpSpPr>
            <p:grpSpPr>
              <a:xfrm>
                <a:off x="-2" y="-1"/>
                <a:ext cx="3299466" cy="899513"/>
                <a:chOff x="-1" y="0"/>
                <a:chExt cx="3299464" cy="899511"/>
              </a:xfrm>
            </p:grpSpPr>
            <p:sp>
              <p:nvSpPr>
                <p:cNvPr id="797" name="Shape 797"/>
                <p:cNvSpPr/>
                <p:nvPr/>
              </p:nvSpPr>
              <p:spPr>
                <a:xfrm>
                  <a:off x="1202055" y="-1"/>
                  <a:ext cx="2097409" cy="368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47" y="6026"/>
                      </a:moveTo>
                      <a:lnTo>
                        <a:pt x="5263" y="14439"/>
                      </a:lnTo>
                      <a:lnTo>
                        <a:pt x="5833" y="14439"/>
                      </a:lnTo>
                      <a:close/>
                      <a:moveTo>
                        <a:pt x="13479" y="3260"/>
                      </a:moveTo>
                      <a:lnTo>
                        <a:pt x="13479" y="10130"/>
                      </a:lnTo>
                      <a:lnTo>
                        <a:pt x="13881" y="10130"/>
                      </a:lnTo>
                      <a:cubicBezTo>
                        <a:pt x="13940" y="10130"/>
                        <a:pt x="13992" y="10053"/>
                        <a:pt x="14034" y="9898"/>
                      </a:cubicBezTo>
                      <a:cubicBezTo>
                        <a:pt x="14077" y="9742"/>
                        <a:pt x="14110" y="9517"/>
                        <a:pt x="14133" y="9221"/>
                      </a:cubicBezTo>
                      <a:cubicBezTo>
                        <a:pt x="14156" y="8925"/>
                        <a:pt x="14167" y="8573"/>
                        <a:pt x="14167" y="8165"/>
                      </a:cubicBezTo>
                      <a:lnTo>
                        <a:pt x="14167" y="5298"/>
                      </a:lnTo>
                      <a:cubicBezTo>
                        <a:pt x="14167" y="4871"/>
                        <a:pt x="14156" y="4505"/>
                        <a:pt x="14134" y="4199"/>
                      </a:cubicBezTo>
                      <a:cubicBezTo>
                        <a:pt x="14112" y="3894"/>
                        <a:pt x="14079" y="3661"/>
                        <a:pt x="14036" y="3501"/>
                      </a:cubicBezTo>
                      <a:cubicBezTo>
                        <a:pt x="13992" y="3340"/>
                        <a:pt x="13940" y="3260"/>
                        <a:pt x="13881" y="3260"/>
                      </a:cubicBezTo>
                      <a:close/>
                      <a:moveTo>
                        <a:pt x="20231" y="218"/>
                      </a:moveTo>
                      <a:lnTo>
                        <a:pt x="21600" y="218"/>
                      </a:lnTo>
                      <a:lnTo>
                        <a:pt x="21600" y="3260"/>
                      </a:lnTo>
                      <a:lnTo>
                        <a:pt x="20791" y="3260"/>
                      </a:lnTo>
                      <a:lnTo>
                        <a:pt x="20791" y="21382"/>
                      </a:lnTo>
                      <a:lnTo>
                        <a:pt x="20231" y="21382"/>
                      </a:lnTo>
                      <a:close/>
                      <a:moveTo>
                        <a:pt x="18037" y="218"/>
                      </a:moveTo>
                      <a:lnTo>
                        <a:pt x="19780" y="218"/>
                      </a:lnTo>
                      <a:lnTo>
                        <a:pt x="19780" y="21382"/>
                      </a:lnTo>
                      <a:lnTo>
                        <a:pt x="19219" y="21382"/>
                      </a:lnTo>
                      <a:lnTo>
                        <a:pt x="19219" y="3246"/>
                      </a:lnTo>
                      <a:lnTo>
                        <a:pt x="18598" y="3246"/>
                      </a:lnTo>
                      <a:lnTo>
                        <a:pt x="18598" y="21382"/>
                      </a:lnTo>
                      <a:lnTo>
                        <a:pt x="18037" y="21382"/>
                      </a:lnTo>
                      <a:close/>
                      <a:moveTo>
                        <a:pt x="12919" y="218"/>
                      </a:moveTo>
                      <a:lnTo>
                        <a:pt x="13886" y="218"/>
                      </a:lnTo>
                      <a:cubicBezTo>
                        <a:pt x="14065" y="218"/>
                        <a:pt x="14218" y="405"/>
                        <a:pt x="14346" y="779"/>
                      </a:cubicBezTo>
                      <a:cubicBezTo>
                        <a:pt x="14474" y="1152"/>
                        <a:pt x="14572" y="1698"/>
                        <a:pt x="14638" y="2416"/>
                      </a:cubicBezTo>
                      <a:cubicBezTo>
                        <a:pt x="14705" y="3134"/>
                        <a:pt x="14738" y="3998"/>
                        <a:pt x="14738" y="5007"/>
                      </a:cubicBezTo>
                      <a:lnTo>
                        <a:pt x="14738" y="8471"/>
                      </a:lnTo>
                      <a:cubicBezTo>
                        <a:pt x="14738" y="9461"/>
                        <a:pt x="14704" y="10308"/>
                        <a:pt x="14637" y="11011"/>
                      </a:cubicBezTo>
                      <a:cubicBezTo>
                        <a:pt x="14569" y="11715"/>
                        <a:pt x="14472" y="12251"/>
                        <a:pt x="14344" y="12619"/>
                      </a:cubicBezTo>
                      <a:cubicBezTo>
                        <a:pt x="14216" y="12988"/>
                        <a:pt x="14063" y="13173"/>
                        <a:pt x="13886" y="13173"/>
                      </a:cubicBezTo>
                      <a:lnTo>
                        <a:pt x="13479" y="13173"/>
                      </a:lnTo>
                      <a:lnTo>
                        <a:pt x="13479" y="21382"/>
                      </a:lnTo>
                      <a:lnTo>
                        <a:pt x="12919" y="21382"/>
                      </a:lnTo>
                      <a:close/>
                      <a:moveTo>
                        <a:pt x="10969" y="218"/>
                      </a:moveTo>
                      <a:lnTo>
                        <a:pt x="12593" y="218"/>
                      </a:lnTo>
                      <a:lnTo>
                        <a:pt x="12593" y="3289"/>
                      </a:lnTo>
                      <a:lnTo>
                        <a:pt x="11529" y="3289"/>
                      </a:lnTo>
                      <a:lnTo>
                        <a:pt x="11529" y="9330"/>
                      </a:lnTo>
                      <a:lnTo>
                        <a:pt x="12466" y="9330"/>
                      </a:lnTo>
                      <a:lnTo>
                        <a:pt x="12466" y="12401"/>
                      </a:lnTo>
                      <a:lnTo>
                        <a:pt x="11529" y="12401"/>
                      </a:lnTo>
                      <a:lnTo>
                        <a:pt x="11529" y="18311"/>
                      </a:lnTo>
                      <a:lnTo>
                        <a:pt x="12593" y="18311"/>
                      </a:lnTo>
                      <a:lnTo>
                        <a:pt x="12593" y="21382"/>
                      </a:lnTo>
                      <a:lnTo>
                        <a:pt x="10969" y="21382"/>
                      </a:lnTo>
                      <a:close/>
                      <a:moveTo>
                        <a:pt x="8885" y="218"/>
                      </a:moveTo>
                      <a:lnTo>
                        <a:pt x="10719" y="218"/>
                      </a:lnTo>
                      <a:lnTo>
                        <a:pt x="10719" y="3260"/>
                      </a:lnTo>
                      <a:lnTo>
                        <a:pt x="10082" y="3260"/>
                      </a:lnTo>
                      <a:lnTo>
                        <a:pt x="10082" y="21382"/>
                      </a:lnTo>
                      <a:lnTo>
                        <a:pt x="9522" y="21382"/>
                      </a:lnTo>
                      <a:lnTo>
                        <a:pt x="9522" y="3260"/>
                      </a:lnTo>
                      <a:lnTo>
                        <a:pt x="8885" y="3260"/>
                      </a:lnTo>
                      <a:close/>
                      <a:moveTo>
                        <a:pt x="5325" y="218"/>
                      </a:moveTo>
                      <a:lnTo>
                        <a:pt x="5770" y="218"/>
                      </a:lnTo>
                      <a:lnTo>
                        <a:pt x="6645" y="21382"/>
                      </a:lnTo>
                      <a:lnTo>
                        <a:pt x="6069" y="21382"/>
                      </a:lnTo>
                      <a:lnTo>
                        <a:pt x="5935" y="17423"/>
                      </a:lnTo>
                      <a:lnTo>
                        <a:pt x="5162" y="17423"/>
                      </a:lnTo>
                      <a:lnTo>
                        <a:pt x="5028" y="21382"/>
                      </a:lnTo>
                      <a:lnTo>
                        <a:pt x="4452" y="21382"/>
                      </a:lnTo>
                      <a:close/>
                      <a:moveTo>
                        <a:pt x="2582" y="218"/>
                      </a:moveTo>
                      <a:lnTo>
                        <a:pt x="4189" y="218"/>
                      </a:lnTo>
                      <a:lnTo>
                        <a:pt x="4189" y="21382"/>
                      </a:lnTo>
                      <a:lnTo>
                        <a:pt x="3628" y="21382"/>
                      </a:lnTo>
                      <a:lnTo>
                        <a:pt x="3628" y="3260"/>
                      </a:lnTo>
                      <a:lnTo>
                        <a:pt x="3142" y="3260"/>
                      </a:lnTo>
                      <a:lnTo>
                        <a:pt x="3142" y="16724"/>
                      </a:lnTo>
                      <a:cubicBezTo>
                        <a:pt x="3142" y="17743"/>
                        <a:pt x="3114" y="18597"/>
                        <a:pt x="3056" y="19286"/>
                      </a:cubicBezTo>
                      <a:cubicBezTo>
                        <a:pt x="2999" y="19975"/>
                        <a:pt x="2914" y="20496"/>
                        <a:pt x="2801" y="20850"/>
                      </a:cubicBezTo>
                      <a:cubicBezTo>
                        <a:pt x="2687" y="21205"/>
                        <a:pt x="2547" y="21382"/>
                        <a:pt x="2380" y="21382"/>
                      </a:cubicBezTo>
                      <a:lnTo>
                        <a:pt x="2328" y="21382"/>
                      </a:lnTo>
                      <a:lnTo>
                        <a:pt x="2328" y="18369"/>
                      </a:lnTo>
                      <a:lnTo>
                        <a:pt x="2331" y="18369"/>
                      </a:lnTo>
                      <a:cubicBezTo>
                        <a:pt x="2386" y="18369"/>
                        <a:pt x="2432" y="18301"/>
                        <a:pt x="2469" y="18165"/>
                      </a:cubicBezTo>
                      <a:cubicBezTo>
                        <a:pt x="2507" y="18029"/>
                        <a:pt x="2535" y="17825"/>
                        <a:pt x="2554" y="17554"/>
                      </a:cubicBezTo>
                      <a:cubicBezTo>
                        <a:pt x="2572" y="17282"/>
                        <a:pt x="2582" y="16947"/>
                        <a:pt x="2582" y="16549"/>
                      </a:cubicBezTo>
                      <a:close/>
                      <a:moveTo>
                        <a:pt x="0" y="218"/>
                      </a:moveTo>
                      <a:lnTo>
                        <a:pt x="560" y="218"/>
                      </a:lnTo>
                      <a:lnTo>
                        <a:pt x="560" y="9344"/>
                      </a:lnTo>
                      <a:lnTo>
                        <a:pt x="919" y="9344"/>
                      </a:lnTo>
                      <a:lnTo>
                        <a:pt x="1338" y="218"/>
                      </a:lnTo>
                      <a:lnTo>
                        <a:pt x="1917" y="218"/>
                      </a:lnTo>
                      <a:lnTo>
                        <a:pt x="1380" y="10562"/>
                      </a:lnTo>
                      <a:lnTo>
                        <a:pt x="2073" y="21382"/>
                      </a:lnTo>
                      <a:lnTo>
                        <a:pt x="1476" y="21382"/>
                      </a:lnTo>
                      <a:lnTo>
                        <a:pt x="899" y="12387"/>
                      </a:lnTo>
                      <a:lnTo>
                        <a:pt x="560" y="12387"/>
                      </a:lnTo>
                      <a:lnTo>
                        <a:pt x="560" y="21382"/>
                      </a:lnTo>
                      <a:lnTo>
                        <a:pt x="0" y="21382"/>
                      </a:lnTo>
                      <a:close/>
                      <a:moveTo>
                        <a:pt x="16721" y="0"/>
                      </a:moveTo>
                      <a:cubicBezTo>
                        <a:pt x="16907" y="0"/>
                        <a:pt x="17066" y="211"/>
                        <a:pt x="17197" y="633"/>
                      </a:cubicBezTo>
                      <a:cubicBezTo>
                        <a:pt x="17329" y="1055"/>
                        <a:pt x="17429" y="1671"/>
                        <a:pt x="17498" y="2482"/>
                      </a:cubicBezTo>
                      <a:cubicBezTo>
                        <a:pt x="17567" y="3292"/>
                        <a:pt x="17602" y="4265"/>
                        <a:pt x="17602" y="5400"/>
                      </a:cubicBezTo>
                      <a:lnTo>
                        <a:pt x="17602" y="6710"/>
                      </a:lnTo>
                      <a:lnTo>
                        <a:pt x="17033" y="6710"/>
                      </a:lnTo>
                      <a:lnTo>
                        <a:pt x="17033" y="5400"/>
                      </a:lnTo>
                      <a:cubicBezTo>
                        <a:pt x="17033" y="4934"/>
                        <a:pt x="17021" y="4534"/>
                        <a:pt x="16998" y="4199"/>
                      </a:cubicBezTo>
                      <a:cubicBezTo>
                        <a:pt x="16974" y="3864"/>
                        <a:pt x="16938" y="3610"/>
                        <a:pt x="16891" y="3435"/>
                      </a:cubicBezTo>
                      <a:cubicBezTo>
                        <a:pt x="16845" y="3260"/>
                        <a:pt x="16788" y="3173"/>
                        <a:pt x="16721" y="3173"/>
                      </a:cubicBezTo>
                      <a:cubicBezTo>
                        <a:pt x="16656" y="3173"/>
                        <a:pt x="16601" y="3260"/>
                        <a:pt x="16555" y="3435"/>
                      </a:cubicBezTo>
                      <a:cubicBezTo>
                        <a:pt x="16509" y="3610"/>
                        <a:pt x="16473" y="3864"/>
                        <a:pt x="16449" y="4199"/>
                      </a:cubicBezTo>
                      <a:cubicBezTo>
                        <a:pt x="16424" y="4534"/>
                        <a:pt x="16412" y="4934"/>
                        <a:pt x="16412" y="5400"/>
                      </a:cubicBezTo>
                      <a:lnTo>
                        <a:pt x="16412" y="16200"/>
                      </a:lnTo>
                      <a:cubicBezTo>
                        <a:pt x="16412" y="16666"/>
                        <a:pt x="16424" y="17064"/>
                        <a:pt x="16449" y="17393"/>
                      </a:cubicBezTo>
                      <a:cubicBezTo>
                        <a:pt x="16473" y="17723"/>
                        <a:pt x="16509" y="17976"/>
                        <a:pt x="16555" y="18150"/>
                      </a:cubicBezTo>
                      <a:cubicBezTo>
                        <a:pt x="16601" y="18325"/>
                        <a:pt x="16656" y="18412"/>
                        <a:pt x="16721" y="18412"/>
                      </a:cubicBezTo>
                      <a:cubicBezTo>
                        <a:pt x="16788" y="18412"/>
                        <a:pt x="16845" y="18325"/>
                        <a:pt x="16891" y="18150"/>
                      </a:cubicBezTo>
                      <a:cubicBezTo>
                        <a:pt x="16938" y="17976"/>
                        <a:pt x="16974" y="17723"/>
                        <a:pt x="16998" y="17393"/>
                      </a:cubicBezTo>
                      <a:cubicBezTo>
                        <a:pt x="17021" y="17064"/>
                        <a:pt x="17033" y="16661"/>
                        <a:pt x="17033" y="16185"/>
                      </a:cubicBezTo>
                      <a:lnTo>
                        <a:pt x="17033" y="14890"/>
                      </a:lnTo>
                      <a:lnTo>
                        <a:pt x="17602" y="14890"/>
                      </a:lnTo>
                      <a:lnTo>
                        <a:pt x="17602" y="16185"/>
                      </a:lnTo>
                      <a:cubicBezTo>
                        <a:pt x="17602" y="17321"/>
                        <a:pt x="17567" y="18294"/>
                        <a:pt x="17498" y="19104"/>
                      </a:cubicBezTo>
                      <a:cubicBezTo>
                        <a:pt x="17429" y="19914"/>
                        <a:pt x="17329" y="20533"/>
                        <a:pt x="17197" y="20960"/>
                      </a:cubicBezTo>
                      <a:cubicBezTo>
                        <a:pt x="17066" y="21387"/>
                        <a:pt x="16907" y="21600"/>
                        <a:pt x="16721" y="21600"/>
                      </a:cubicBezTo>
                      <a:cubicBezTo>
                        <a:pt x="16537" y="21600"/>
                        <a:pt x="16379" y="21387"/>
                        <a:pt x="16248" y="20960"/>
                      </a:cubicBezTo>
                      <a:cubicBezTo>
                        <a:pt x="16116" y="20533"/>
                        <a:pt x="16016" y="19916"/>
                        <a:pt x="15947" y="19111"/>
                      </a:cubicBezTo>
                      <a:cubicBezTo>
                        <a:pt x="15878" y="18306"/>
                        <a:pt x="15844" y="17335"/>
                        <a:pt x="15844" y="16200"/>
                      </a:cubicBezTo>
                      <a:lnTo>
                        <a:pt x="15844" y="5400"/>
                      </a:lnTo>
                      <a:cubicBezTo>
                        <a:pt x="15844" y="4265"/>
                        <a:pt x="15878" y="3292"/>
                        <a:pt x="15947" y="2482"/>
                      </a:cubicBezTo>
                      <a:cubicBezTo>
                        <a:pt x="16016" y="1671"/>
                        <a:pt x="16116" y="1055"/>
                        <a:pt x="16248" y="633"/>
                      </a:cubicBezTo>
                      <a:cubicBezTo>
                        <a:pt x="16379" y="211"/>
                        <a:pt x="16537" y="0"/>
                        <a:pt x="16721" y="0"/>
                      </a:cubicBezTo>
                      <a:close/>
                      <a:moveTo>
                        <a:pt x="7824" y="0"/>
                      </a:moveTo>
                      <a:cubicBezTo>
                        <a:pt x="8010" y="0"/>
                        <a:pt x="8169" y="211"/>
                        <a:pt x="8300" y="633"/>
                      </a:cubicBezTo>
                      <a:cubicBezTo>
                        <a:pt x="8432" y="1055"/>
                        <a:pt x="8532" y="1671"/>
                        <a:pt x="8601" y="2482"/>
                      </a:cubicBezTo>
                      <a:cubicBezTo>
                        <a:pt x="8670" y="3292"/>
                        <a:pt x="8705" y="4265"/>
                        <a:pt x="8705" y="5400"/>
                      </a:cubicBezTo>
                      <a:lnTo>
                        <a:pt x="8705" y="6710"/>
                      </a:lnTo>
                      <a:lnTo>
                        <a:pt x="8137" y="6710"/>
                      </a:lnTo>
                      <a:lnTo>
                        <a:pt x="8137" y="5400"/>
                      </a:lnTo>
                      <a:cubicBezTo>
                        <a:pt x="8137" y="4934"/>
                        <a:pt x="8125" y="4534"/>
                        <a:pt x="8101" y="4199"/>
                      </a:cubicBezTo>
                      <a:cubicBezTo>
                        <a:pt x="8077" y="3864"/>
                        <a:pt x="8042" y="3610"/>
                        <a:pt x="7995" y="3435"/>
                      </a:cubicBezTo>
                      <a:cubicBezTo>
                        <a:pt x="7948" y="3260"/>
                        <a:pt x="7891" y="3173"/>
                        <a:pt x="7824" y="3173"/>
                      </a:cubicBezTo>
                      <a:cubicBezTo>
                        <a:pt x="7760" y="3173"/>
                        <a:pt x="7704" y="3260"/>
                        <a:pt x="7658" y="3435"/>
                      </a:cubicBezTo>
                      <a:cubicBezTo>
                        <a:pt x="7612" y="3610"/>
                        <a:pt x="7577" y="3864"/>
                        <a:pt x="7552" y="4199"/>
                      </a:cubicBezTo>
                      <a:cubicBezTo>
                        <a:pt x="7527" y="4534"/>
                        <a:pt x="7515" y="4934"/>
                        <a:pt x="7515" y="5400"/>
                      </a:cubicBezTo>
                      <a:lnTo>
                        <a:pt x="7515" y="16200"/>
                      </a:lnTo>
                      <a:cubicBezTo>
                        <a:pt x="7515" y="16666"/>
                        <a:pt x="7527" y="17064"/>
                        <a:pt x="7552" y="17393"/>
                      </a:cubicBezTo>
                      <a:cubicBezTo>
                        <a:pt x="7577" y="17723"/>
                        <a:pt x="7612" y="17976"/>
                        <a:pt x="7658" y="18150"/>
                      </a:cubicBezTo>
                      <a:cubicBezTo>
                        <a:pt x="7704" y="18325"/>
                        <a:pt x="7760" y="18412"/>
                        <a:pt x="7824" y="18412"/>
                      </a:cubicBezTo>
                      <a:cubicBezTo>
                        <a:pt x="7891" y="18412"/>
                        <a:pt x="7948" y="18325"/>
                        <a:pt x="7995" y="18150"/>
                      </a:cubicBezTo>
                      <a:cubicBezTo>
                        <a:pt x="8042" y="17976"/>
                        <a:pt x="8077" y="17723"/>
                        <a:pt x="8101" y="17393"/>
                      </a:cubicBezTo>
                      <a:cubicBezTo>
                        <a:pt x="8125" y="17064"/>
                        <a:pt x="8137" y="16661"/>
                        <a:pt x="8137" y="16185"/>
                      </a:cubicBezTo>
                      <a:lnTo>
                        <a:pt x="8137" y="14890"/>
                      </a:lnTo>
                      <a:lnTo>
                        <a:pt x="8705" y="14890"/>
                      </a:lnTo>
                      <a:lnTo>
                        <a:pt x="8705" y="16185"/>
                      </a:lnTo>
                      <a:cubicBezTo>
                        <a:pt x="8705" y="17321"/>
                        <a:pt x="8670" y="18294"/>
                        <a:pt x="8601" y="19104"/>
                      </a:cubicBezTo>
                      <a:cubicBezTo>
                        <a:pt x="8532" y="19914"/>
                        <a:pt x="8432" y="20533"/>
                        <a:pt x="8300" y="20960"/>
                      </a:cubicBezTo>
                      <a:cubicBezTo>
                        <a:pt x="8169" y="21387"/>
                        <a:pt x="8010" y="21600"/>
                        <a:pt x="7824" y="21600"/>
                      </a:cubicBezTo>
                      <a:cubicBezTo>
                        <a:pt x="7640" y="21600"/>
                        <a:pt x="7482" y="21387"/>
                        <a:pt x="7351" y="20960"/>
                      </a:cubicBezTo>
                      <a:cubicBezTo>
                        <a:pt x="7220" y="20533"/>
                        <a:pt x="7120" y="19916"/>
                        <a:pt x="7050" y="19111"/>
                      </a:cubicBezTo>
                      <a:cubicBezTo>
                        <a:pt x="6981" y="18306"/>
                        <a:pt x="6947" y="17335"/>
                        <a:pt x="6947" y="16200"/>
                      </a:cubicBezTo>
                      <a:lnTo>
                        <a:pt x="6947" y="5400"/>
                      </a:lnTo>
                      <a:cubicBezTo>
                        <a:pt x="6947" y="4265"/>
                        <a:pt x="6981" y="3292"/>
                        <a:pt x="7050" y="2482"/>
                      </a:cubicBezTo>
                      <a:cubicBezTo>
                        <a:pt x="7120" y="1671"/>
                        <a:pt x="7220" y="1055"/>
                        <a:pt x="7351" y="633"/>
                      </a:cubicBezTo>
                      <a:cubicBezTo>
                        <a:pt x="7482" y="211"/>
                        <a:pt x="7640" y="0"/>
                        <a:pt x="7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830" name="Group 830"/>
                <p:cNvGrpSpPr/>
                <p:nvPr/>
              </p:nvGrpSpPr>
              <p:grpSpPr>
                <a:xfrm>
                  <a:off x="-2" y="967"/>
                  <a:ext cx="897678" cy="898545"/>
                  <a:chOff x="0" y="-1"/>
                  <a:chExt cx="897676" cy="898543"/>
                </a:xfrm>
              </p:grpSpPr>
              <p:grpSp>
                <p:nvGrpSpPr>
                  <p:cNvPr id="801" name="Group 801"/>
                  <p:cNvGrpSpPr/>
                  <p:nvPr/>
                </p:nvGrpSpPr>
                <p:grpSpPr>
                  <a:xfrm>
                    <a:off x="334899" y="317305"/>
                    <a:ext cx="227178" cy="268385"/>
                    <a:chOff x="0" y="0"/>
                    <a:chExt cx="227177" cy="268383"/>
                  </a:xfrm>
                </p:grpSpPr>
                <p:sp>
                  <p:nvSpPr>
                    <p:cNvPr id="798" name="Shape 798"/>
                    <p:cNvSpPr/>
                    <p:nvPr/>
                  </p:nvSpPr>
                  <p:spPr>
                    <a:xfrm rot="5400000">
                      <a:off x="-47577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799" name="Shape 799"/>
                    <p:cNvSpPr/>
                    <p:nvPr/>
                  </p:nvSpPr>
                  <p:spPr>
                    <a:xfrm rot="16200000" flipH="1">
                      <a:off x="67146" y="108353"/>
                      <a:ext cx="207607" cy="1124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6094" y="0"/>
                          </a:lnTo>
                          <a:lnTo>
                            <a:pt x="21600" y="0"/>
                          </a:lnTo>
                          <a:lnTo>
                            <a:pt x="15506" y="216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800" name="Shape 800"/>
                    <p:cNvSpPr/>
                    <p:nvPr/>
                  </p:nvSpPr>
                  <p:spPr>
                    <a:xfrm>
                      <a:off x="494" y="0"/>
                      <a:ext cx="226183" cy="117269"/>
                    </a:xfrm>
                    <a:prstGeom prst="diamond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91440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802" name="Shape 802"/>
                  <p:cNvSpPr/>
                  <p:nvPr/>
                </p:nvSpPr>
                <p:spPr>
                  <a:xfrm>
                    <a:off x="0" y="404817"/>
                    <a:ext cx="89768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03" name="Shape 803"/>
                  <p:cNvSpPr/>
                  <p:nvPr/>
                </p:nvSpPr>
                <p:spPr>
                  <a:xfrm>
                    <a:off x="806504" y="404817"/>
                    <a:ext cx="89769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04" name="Shape 804"/>
                  <p:cNvSpPr/>
                  <p:nvPr/>
                </p:nvSpPr>
                <p:spPr>
                  <a:xfrm>
                    <a:off x="403953" y="808773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05" name="Shape 805"/>
                  <p:cNvSpPr/>
                  <p:nvPr/>
                </p:nvSpPr>
                <p:spPr>
                  <a:xfrm>
                    <a:off x="0" y="719005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06" name="Shape 806"/>
                  <p:cNvSpPr/>
                  <p:nvPr/>
                </p:nvSpPr>
                <p:spPr>
                  <a:xfrm>
                    <a:off x="718140" y="719005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07" name="Shape 807"/>
                  <p:cNvSpPr/>
                  <p:nvPr/>
                </p:nvSpPr>
                <p:spPr>
                  <a:xfrm>
                    <a:off x="403953" y="-2"/>
                    <a:ext cx="89770" cy="8977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08" name="Shape 808"/>
                  <p:cNvSpPr/>
                  <p:nvPr/>
                </p:nvSpPr>
                <p:spPr>
                  <a:xfrm>
                    <a:off x="0" y="862"/>
                    <a:ext cx="179536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09" name="Shape 809"/>
                  <p:cNvSpPr/>
                  <p:nvPr/>
                </p:nvSpPr>
                <p:spPr>
                  <a:xfrm>
                    <a:off x="718140" y="862"/>
                    <a:ext cx="179537" cy="179538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grpSp>
                <p:nvGrpSpPr>
                  <p:cNvPr id="813" name="Group 813"/>
                  <p:cNvGrpSpPr/>
                  <p:nvPr/>
                </p:nvGrpSpPr>
                <p:grpSpPr>
                  <a:xfrm>
                    <a:off x="179536" y="180398"/>
                    <a:ext cx="90470" cy="538610"/>
                    <a:chOff x="0" y="0"/>
                    <a:chExt cx="90468" cy="538608"/>
                  </a:xfrm>
                </p:grpSpPr>
                <p:sp>
                  <p:nvSpPr>
                    <p:cNvPr id="810" name="Shape 810"/>
                    <p:cNvSpPr/>
                    <p:nvPr/>
                  </p:nvSpPr>
                  <p:spPr>
                    <a:xfrm flipH="1">
                      <a:off x="90467" y="54842"/>
                      <a:ext cx="2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11" name="Shape 811"/>
                    <p:cNvSpPr/>
                    <p:nvPr/>
                  </p:nvSpPr>
                  <p:spPr>
                    <a:xfrm flipH="1" flipV="1">
                      <a:off x="0" y="0"/>
                      <a:ext cx="90469" cy="54844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12" name="Shape 812"/>
                    <p:cNvSpPr/>
                    <p:nvPr/>
                  </p:nvSpPr>
                  <p:spPr>
                    <a:xfrm flipH="1">
                      <a:off x="0" y="492260"/>
                      <a:ext cx="89643" cy="46350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817" name="Group 817"/>
                  <p:cNvGrpSpPr/>
                  <p:nvPr/>
                </p:nvGrpSpPr>
                <p:grpSpPr>
                  <a:xfrm>
                    <a:off x="627671" y="180397"/>
                    <a:ext cx="90469" cy="538611"/>
                    <a:chOff x="0" y="0"/>
                    <a:chExt cx="90468" cy="538610"/>
                  </a:xfrm>
                </p:grpSpPr>
                <p:sp>
                  <p:nvSpPr>
                    <p:cNvPr id="814" name="Shape 814"/>
                    <p:cNvSpPr/>
                    <p:nvPr/>
                  </p:nvSpPr>
                  <p:spPr>
                    <a:xfrm flipH="1">
                      <a:off x="2589" y="54842"/>
                      <a:ext cx="3" cy="437419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15" name="Shape 815"/>
                    <p:cNvSpPr/>
                    <p:nvPr/>
                  </p:nvSpPr>
                  <p:spPr>
                    <a:xfrm flipV="1">
                      <a:off x="-1" y="-1"/>
                      <a:ext cx="90470" cy="54845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816" name="Shape 816"/>
                    <p:cNvSpPr/>
                    <p:nvPr/>
                  </p:nvSpPr>
                  <p:spPr>
                    <a:xfrm>
                      <a:off x="825" y="492259"/>
                      <a:ext cx="89644" cy="46351"/>
                    </a:xfrm>
                    <a:prstGeom prst="line">
                      <a:avLst/>
                    </a:prstGeom>
                    <a:solidFill>
                      <a:srgbClr val="FFFFFF"/>
                    </a:solidFill>
                    <a:ln w="6350" cap="flat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8" tIns="45718" rIns="45718" bIns="45718" numCol="1" anchor="t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818" name="Shape 818"/>
                  <p:cNvSpPr/>
                  <p:nvPr/>
                </p:nvSpPr>
                <p:spPr>
                  <a:xfrm flipH="1">
                    <a:off x="448837" y="89766"/>
                    <a:ext cx="2" cy="27016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819" name="Shape 819"/>
                  <p:cNvSpPr/>
                  <p:nvPr/>
                </p:nvSpPr>
                <p:spPr>
                  <a:xfrm flipH="1">
                    <a:off x="448837" y="539469"/>
                    <a:ext cx="2" cy="269304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820" name="Shape 820"/>
                  <p:cNvSpPr/>
                  <p:nvPr/>
                </p:nvSpPr>
                <p:spPr>
                  <a:xfrm>
                    <a:off x="89766" y="449701"/>
                    <a:ext cx="245133" cy="2899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821" name="Shape 821"/>
                  <p:cNvSpPr/>
                  <p:nvPr/>
                </p:nvSpPr>
                <p:spPr>
                  <a:xfrm>
                    <a:off x="561572" y="449701"/>
                    <a:ext cx="244933" cy="2"/>
                  </a:xfrm>
                  <a:prstGeom prst="line">
                    <a:avLst/>
                  </a:prstGeom>
                  <a:solidFill>
                    <a:srgbClr val="FFFFFF"/>
                  </a:solidFill>
                  <a:ln w="635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822" name="Shape 822"/>
                  <p:cNvSpPr/>
                  <p:nvPr/>
                </p:nvSpPr>
                <p:spPr>
                  <a:xfrm>
                    <a:off x="612709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3" name="Shape 823"/>
                  <p:cNvSpPr/>
                  <p:nvPr/>
                </p:nvSpPr>
                <p:spPr>
                  <a:xfrm>
                    <a:off x="255620" y="435153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4" name="Shape 824"/>
                  <p:cNvSpPr/>
                  <p:nvPr/>
                </p:nvSpPr>
                <p:spPr>
                  <a:xfrm>
                    <a:off x="612709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5" name="Shape 825"/>
                  <p:cNvSpPr/>
                  <p:nvPr/>
                </p:nvSpPr>
                <p:spPr>
                  <a:xfrm>
                    <a:off x="255620" y="219866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6" name="Shape 826"/>
                  <p:cNvSpPr/>
                  <p:nvPr/>
                </p:nvSpPr>
                <p:spPr>
                  <a:xfrm>
                    <a:off x="612709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7" name="Shape 827"/>
                  <p:cNvSpPr/>
                  <p:nvPr/>
                </p:nvSpPr>
                <p:spPr>
                  <a:xfrm>
                    <a:off x="255620" y="653909"/>
                    <a:ext cx="29925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8" name="Shape 828"/>
                  <p:cNvSpPr/>
                  <p:nvPr/>
                </p:nvSpPr>
                <p:spPr>
                  <a:xfrm>
                    <a:off x="434865" y="149717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9" name="Shape 829"/>
                  <p:cNvSpPr/>
                  <p:nvPr/>
                </p:nvSpPr>
                <p:spPr>
                  <a:xfrm>
                    <a:off x="434865" y="717243"/>
                    <a:ext cx="29926" cy="299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832" name="Shape 832"/>
              <p:cNvSpPr/>
              <p:nvPr/>
            </p:nvSpPr>
            <p:spPr>
              <a:xfrm>
                <a:off x="1191184" y="560566"/>
                <a:ext cx="2155213" cy="368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9" y="17109"/>
                    </a:moveTo>
                    <a:lnTo>
                      <a:pt x="7039" y="18797"/>
                    </a:lnTo>
                    <a:lnTo>
                      <a:pt x="7234" y="18797"/>
                    </a:lnTo>
                    <a:cubicBezTo>
                      <a:pt x="7307" y="18797"/>
                      <a:pt x="7358" y="18723"/>
                      <a:pt x="7388" y="18576"/>
                    </a:cubicBezTo>
                    <a:cubicBezTo>
                      <a:pt x="7418" y="18428"/>
                      <a:pt x="7433" y="18224"/>
                      <a:pt x="7433" y="17963"/>
                    </a:cubicBezTo>
                    <a:cubicBezTo>
                      <a:pt x="7433" y="17681"/>
                      <a:pt x="7417" y="17469"/>
                      <a:pt x="7386" y="17325"/>
                    </a:cubicBezTo>
                    <a:cubicBezTo>
                      <a:pt x="7355" y="17181"/>
                      <a:pt x="7302" y="17109"/>
                      <a:pt x="7227" y="17109"/>
                    </a:cubicBezTo>
                    <a:close/>
                    <a:moveTo>
                      <a:pt x="8290" y="16767"/>
                    </a:moveTo>
                    <a:cubicBezTo>
                      <a:pt x="8290" y="16807"/>
                      <a:pt x="8268" y="16860"/>
                      <a:pt x="8223" y="16925"/>
                    </a:cubicBezTo>
                    <a:cubicBezTo>
                      <a:pt x="8179" y="16991"/>
                      <a:pt x="8120" y="17064"/>
                      <a:pt x="8047" y="17145"/>
                    </a:cubicBezTo>
                    <a:cubicBezTo>
                      <a:pt x="7977" y="17223"/>
                      <a:pt x="7928" y="17336"/>
                      <a:pt x="7899" y="17485"/>
                    </a:cubicBezTo>
                    <a:cubicBezTo>
                      <a:pt x="7871" y="17634"/>
                      <a:pt x="7857" y="17837"/>
                      <a:pt x="7857" y="18095"/>
                    </a:cubicBezTo>
                    <a:cubicBezTo>
                      <a:pt x="7857" y="18356"/>
                      <a:pt x="7871" y="18558"/>
                      <a:pt x="7900" y="18703"/>
                    </a:cubicBezTo>
                    <a:cubicBezTo>
                      <a:pt x="7928" y="18848"/>
                      <a:pt x="7970" y="18921"/>
                      <a:pt x="8025" y="18921"/>
                    </a:cubicBezTo>
                    <a:cubicBezTo>
                      <a:pt x="8045" y="18921"/>
                      <a:pt x="8068" y="18898"/>
                      <a:pt x="8094" y="18852"/>
                    </a:cubicBezTo>
                    <a:cubicBezTo>
                      <a:pt x="8121" y="18806"/>
                      <a:pt x="8146" y="18741"/>
                      <a:pt x="8170" y="18659"/>
                    </a:cubicBezTo>
                    <a:cubicBezTo>
                      <a:pt x="8194" y="18576"/>
                      <a:pt x="8213" y="18485"/>
                      <a:pt x="8226" y="18388"/>
                    </a:cubicBezTo>
                    <a:cubicBezTo>
                      <a:pt x="8245" y="18255"/>
                      <a:pt x="8258" y="18141"/>
                      <a:pt x="8266" y="18046"/>
                    </a:cubicBezTo>
                    <a:cubicBezTo>
                      <a:pt x="8275" y="17952"/>
                      <a:pt x="8281" y="17821"/>
                      <a:pt x="8284" y="17655"/>
                    </a:cubicBezTo>
                    <a:cubicBezTo>
                      <a:pt x="8288" y="17489"/>
                      <a:pt x="8290" y="17249"/>
                      <a:pt x="8290" y="16936"/>
                    </a:cubicBezTo>
                    <a:close/>
                    <a:moveTo>
                      <a:pt x="1758" y="14891"/>
                    </a:moveTo>
                    <a:cubicBezTo>
                      <a:pt x="1708" y="14891"/>
                      <a:pt x="1663" y="14959"/>
                      <a:pt x="1623" y="15096"/>
                    </a:cubicBezTo>
                    <a:cubicBezTo>
                      <a:pt x="1582" y="15233"/>
                      <a:pt x="1551" y="15425"/>
                      <a:pt x="1527" y="15674"/>
                    </a:cubicBezTo>
                    <a:cubicBezTo>
                      <a:pt x="1504" y="15922"/>
                      <a:pt x="1492" y="16210"/>
                      <a:pt x="1492" y="16538"/>
                    </a:cubicBezTo>
                    <a:cubicBezTo>
                      <a:pt x="1492" y="17368"/>
                      <a:pt x="1516" y="17969"/>
                      <a:pt x="1564" y="18342"/>
                    </a:cubicBezTo>
                    <a:cubicBezTo>
                      <a:pt x="1612" y="18715"/>
                      <a:pt x="1677" y="18901"/>
                      <a:pt x="1759" y="18901"/>
                    </a:cubicBezTo>
                    <a:cubicBezTo>
                      <a:pt x="1812" y="18901"/>
                      <a:pt x="1859" y="18829"/>
                      <a:pt x="1899" y="18684"/>
                    </a:cubicBezTo>
                    <a:cubicBezTo>
                      <a:pt x="1939" y="18539"/>
                      <a:pt x="1970" y="18315"/>
                      <a:pt x="1994" y="18014"/>
                    </a:cubicBezTo>
                    <a:cubicBezTo>
                      <a:pt x="2017" y="17712"/>
                      <a:pt x="2028" y="17337"/>
                      <a:pt x="2028" y="16889"/>
                    </a:cubicBezTo>
                    <a:cubicBezTo>
                      <a:pt x="2028" y="16457"/>
                      <a:pt x="2017" y="16092"/>
                      <a:pt x="1994" y="15792"/>
                    </a:cubicBezTo>
                    <a:cubicBezTo>
                      <a:pt x="1971" y="15493"/>
                      <a:pt x="1939" y="15267"/>
                      <a:pt x="1899" y="15117"/>
                    </a:cubicBezTo>
                    <a:cubicBezTo>
                      <a:pt x="1858" y="14966"/>
                      <a:pt x="1811" y="14891"/>
                      <a:pt x="1758" y="14891"/>
                    </a:cubicBezTo>
                    <a:close/>
                    <a:moveTo>
                      <a:pt x="5290" y="14876"/>
                    </a:moveTo>
                    <a:cubicBezTo>
                      <a:pt x="5288" y="15594"/>
                      <a:pt x="5274" y="16299"/>
                      <a:pt x="5250" y="16991"/>
                    </a:cubicBezTo>
                    <a:cubicBezTo>
                      <a:pt x="5225" y="17683"/>
                      <a:pt x="5184" y="18279"/>
                      <a:pt x="5125" y="18777"/>
                    </a:cubicBezTo>
                    <a:lnTo>
                      <a:pt x="5567" y="18777"/>
                    </a:lnTo>
                    <a:lnTo>
                      <a:pt x="5567" y="14876"/>
                    </a:lnTo>
                    <a:close/>
                    <a:moveTo>
                      <a:pt x="7039" y="14856"/>
                    </a:moveTo>
                    <a:lnTo>
                      <a:pt x="7039" y="16400"/>
                    </a:lnTo>
                    <a:lnTo>
                      <a:pt x="7217" y="16400"/>
                    </a:lnTo>
                    <a:cubicBezTo>
                      <a:pt x="7284" y="16400"/>
                      <a:pt x="7330" y="16335"/>
                      <a:pt x="7356" y="16205"/>
                    </a:cubicBezTo>
                    <a:cubicBezTo>
                      <a:pt x="7382" y="16076"/>
                      <a:pt x="7395" y="15885"/>
                      <a:pt x="7395" y="15633"/>
                    </a:cubicBezTo>
                    <a:cubicBezTo>
                      <a:pt x="7395" y="15115"/>
                      <a:pt x="7334" y="14856"/>
                      <a:pt x="7211" y="14856"/>
                    </a:cubicBezTo>
                    <a:close/>
                    <a:moveTo>
                      <a:pt x="18773" y="14757"/>
                    </a:moveTo>
                    <a:cubicBezTo>
                      <a:pt x="18722" y="14757"/>
                      <a:pt x="18677" y="14832"/>
                      <a:pt x="18637" y="14984"/>
                    </a:cubicBezTo>
                    <a:cubicBezTo>
                      <a:pt x="18598" y="15135"/>
                      <a:pt x="18566" y="15366"/>
                      <a:pt x="18543" y="15676"/>
                    </a:cubicBezTo>
                    <a:cubicBezTo>
                      <a:pt x="18520" y="15986"/>
                      <a:pt x="18508" y="16370"/>
                      <a:pt x="18508" y="16829"/>
                    </a:cubicBezTo>
                    <a:cubicBezTo>
                      <a:pt x="18508" y="17295"/>
                      <a:pt x="18520" y="17683"/>
                      <a:pt x="18543" y="17991"/>
                    </a:cubicBezTo>
                    <a:cubicBezTo>
                      <a:pt x="18566" y="18300"/>
                      <a:pt x="18597" y="18529"/>
                      <a:pt x="18636" y="18678"/>
                    </a:cubicBezTo>
                    <a:cubicBezTo>
                      <a:pt x="18675" y="18827"/>
                      <a:pt x="18722" y="18901"/>
                      <a:pt x="18775" y="18901"/>
                    </a:cubicBezTo>
                    <a:cubicBezTo>
                      <a:pt x="18828" y="18901"/>
                      <a:pt x="18874" y="18826"/>
                      <a:pt x="18914" y="18677"/>
                    </a:cubicBezTo>
                    <a:cubicBezTo>
                      <a:pt x="18954" y="18527"/>
                      <a:pt x="18986" y="18297"/>
                      <a:pt x="19009" y="17986"/>
                    </a:cubicBezTo>
                    <a:cubicBezTo>
                      <a:pt x="19033" y="17674"/>
                      <a:pt x="19044" y="17286"/>
                      <a:pt x="19044" y="16819"/>
                    </a:cubicBezTo>
                    <a:cubicBezTo>
                      <a:pt x="19044" y="16373"/>
                      <a:pt x="19033" y="15997"/>
                      <a:pt x="19010" y="15689"/>
                    </a:cubicBezTo>
                    <a:cubicBezTo>
                      <a:pt x="18987" y="15381"/>
                      <a:pt x="18955" y="15149"/>
                      <a:pt x="18914" y="14992"/>
                    </a:cubicBezTo>
                    <a:cubicBezTo>
                      <a:pt x="18874" y="14835"/>
                      <a:pt x="18827" y="14757"/>
                      <a:pt x="18773" y="14757"/>
                    </a:cubicBezTo>
                    <a:close/>
                    <a:moveTo>
                      <a:pt x="16914" y="14757"/>
                    </a:moveTo>
                    <a:cubicBezTo>
                      <a:pt x="16863" y="14757"/>
                      <a:pt x="16818" y="14832"/>
                      <a:pt x="16778" y="14984"/>
                    </a:cubicBezTo>
                    <a:cubicBezTo>
                      <a:pt x="16738" y="15135"/>
                      <a:pt x="16707" y="15366"/>
                      <a:pt x="16684" y="15676"/>
                    </a:cubicBezTo>
                    <a:cubicBezTo>
                      <a:pt x="16661" y="15986"/>
                      <a:pt x="16649" y="16370"/>
                      <a:pt x="16649" y="16829"/>
                    </a:cubicBezTo>
                    <a:cubicBezTo>
                      <a:pt x="16649" y="17295"/>
                      <a:pt x="16660" y="17683"/>
                      <a:pt x="16683" y="17991"/>
                    </a:cubicBezTo>
                    <a:cubicBezTo>
                      <a:pt x="16706" y="18300"/>
                      <a:pt x="16738" y="18529"/>
                      <a:pt x="16777" y="18678"/>
                    </a:cubicBezTo>
                    <a:cubicBezTo>
                      <a:pt x="16816" y="18827"/>
                      <a:pt x="16862" y="18901"/>
                      <a:pt x="16916" y="18901"/>
                    </a:cubicBezTo>
                    <a:cubicBezTo>
                      <a:pt x="16969" y="18901"/>
                      <a:pt x="17015" y="18826"/>
                      <a:pt x="17055" y="18677"/>
                    </a:cubicBezTo>
                    <a:cubicBezTo>
                      <a:pt x="17095" y="18527"/>
                      <a:pt x="17127" y="18297"/>
                      <a:pt x="17150" y="17986"/>
                    </a:cubicBezTo>
                    <a:cubicBezTo>
                      <a:pt x="17173" y="17674"/>
                      <a:pt x="17185" y="17286"/>
                      <a:pt x="17185" y="16819"/>
                    </a:cubicBezTo>
                    <a:cubicBezTo>
                      <a:pt x="17185" y="16373"/>
                      <a:pt x="17173" y="15997"/>
                      <a:pt x="17150" y="15689"/>
                    </a:cubicBezTo>
                    <a:cubicBezTo>
                      <a:pt x="17128" y="15381"/>
                      <a:pt x="17096" y="15149"/>
                      <a:pt x="17055" y="14992"/>
                    </a:cubicBezTo>
                    <a:cubicBezTo>
                      <a:pt x="17015" y="14835"/>
                      <a:pt x="16968" y="14757"/>
                      <a:pt x="16914" y="14757"/>
                    </a:cubicBezTo>
                    <a:close/>
                    <a:moveTo>
                      <a:pt x="6325" y="14757"/>
                    </a:moveTo>
                    <a:cubicBezTo>
                      <a:pt x="6274" y="14757"/>
                      <a:pt x="6228" y="14832"/>
                      <a:pt x="6189" y="14984"/>
                    </a:cubicBezTo>
                    <a:cubicBezTo>
                      <a:pt x="6149" y="15135"/>
                      <a:pt x="6118" y="15366"/>
                      <a:pt x="6094" y="15676"/>
                    </a:cubicBezTo>
                    <a:cubicBezTo>
                      <a:pt x="6071" y="15986"/>
                      <a:pt x="6060" y="16370"/>
                      <a:pt x="6060" y="16829"/>
                    </a:cubicBezTo>
                    <a:cubicBezTo>
                      <a:pt x="6060" y="17295"/>
                      <a:pt x="6071" y="17683"/>
                      <a:pt x="6094" y="17991"/>
                    </a:cubicBezTo>
                    <a:cubicBezTo>
                      <a:pt x="6117" y="18300"/>
                      <a:pt x="6148" y="18529"/>
                      <a:pt x="6187" y="18678"/>
                    </a:cubicBezTo>
                    <a:cubicBezTo>
                      <a:pt x="6227" y="18827"/>
                      <a:pt x="6273" y="18901"/>
                      <a:pt x="6326" y="18901"/>
                    </a:cubicBezTo>
                    <a:cubicBezTo>
                      <a:pt x="6379" y="18901"/>
                      <a:pt x="6426" y="18826"/>
                      <a:pt x="6466" y="18677"/>
                    </a:cubicBezTo>
                    <a:cubicBezTo>
                      <a:pt x="6506" y="18527"/>
                      <a:pt x="6537" y="18297"/>
                      <a:pt x="6561" y="17986"/>
                    </a:cubicBezTo>
                    <a:cubicBezTo>
                      <a:pt x="6584" y="17674"/>
                      <a:pt x="6596" y="17286"/>
                      <a:pt x="6596" y="16819"/>
                    </a:cubicBezTo>
                    <a:cubicBezTo>
                      <a:pt x="6596" y="16373"/>
                      <a:pt x="6584" y="15997"/>
                      <a:pt x="6561" y="15689"/>
                    </a:cubicBezTo>
                    <a:cubicBezTo>
                      <a:pt x="6538" y="15381"/>
                      <a:pt x="6506" y="15149"/>
                      <a:pt x="6466" y="14992"/>
                    </a:cubicBezTo>
                    <a:cubicBezTo>
                      <a:pt x="6425" y="14835"/>
                      <a:pt x="6378" y="14757"/>
                      <a:pt x="6325" y="14757"/>
                    </a:cubicBezTo>
                    <a:close/>
                    <a:moveTo>
                      <a:pt x="3746" y="14757"/>
                    </a:moveTo>
                    <a:cubicBezTo>
                      <a:pt x="3688" y="14757"/>
                      <a:pt x="3639" y="14847"/>
                      <a:pt x="3599" y="15027"/>
                    </a:cubicBezTo>
                    <a:cubicBezTo>
                      <a:pt x="3559" y="15207"/>
                      <a:pt x="3528" y="15459"/>
                      <a:pt x="3508" y="15782"/>
                    </a:cubicBezTo>
                    <a:cubicBezTo>
                      <a:pt x="3487" y="16106"/>
                      <a:pt x="3477" y="16483"/>
                      <a:pt x="3477" y="16912"/>
                    </a:cubicBezTo>
                    <a:cubicBezTo>
                      <a:pt x="3477" y="17336"/>
                      <a:pt x="3488" y="17697"/>
                      <a:pt x="3510" y="17996"/>
                    </a:cubicBezTo>
                    <a:cubicBezTo>
                      <a:pt x="3533" y="18294"/>
                      <a:pt x="3564" y="18520"/>
                      <a:pt x="3603" y="18672"/>
                    </a:cubicBezTo>
                    <a:cubicBezTo>
                      <a:pt x="3643" y="18825"/>
                      <a:pt x="3689" y="18901"/>
                      <a:pt x="3742" y="18901"/>
                    </a:cubicBezTo>
                    <a:cubicBezTo>
                      <a:pt x="3793" y="18901"/>
                      <a:pt x="3837" y="18818"/>
                      <a:pt x="3875" y="18650"/>
                    </a:cubicBezTo>
                    <a:cubicBezTo>
                      <a:pt x="3912" y="18483"/>
                      <a:pt x="3941" y="18240"/>
                      <a:pt x="3962" y="17922"/>
                    </a:cubicBezTo>
                    <a:cubicBezTo>
                      <a:pt x="3983" y="17603"/>
                      <a:pt x="3993" y="17226"/>
                      <a:pt x="3993" y="16790"/>
                    </a:cubicBezTo>
                    <a:cubicBezTo>
                      <a:pt x="3993" y="16379"/>
                      <a:pt x="3983" y="16019"/>
                      <a:pt x="3962" y="15710"/>
                    </a:cubicBezTo>
                    <a:cubicBezTo>
                      <a:pt x="3941" y="15402"/>
                      <a:pt x="3912" y="15166"/>
                      <a:pt x="3875" y="15002"/>
                    </a:cubicBezTo>
                    <a:cubicBezTo>
                      <a:pt x="3838" y="14838"/>
                      <a:pt x="3795" y="14757"/>
                      <a:pt x="3746" y="14757"/>
                    </a:cubicBezTo>
                    <a:close/>
                    <a:moveTo>
                      <a:pt x="2728" y="14757"/>
                    </a:moveTo>
                    <a:cubicBezTo>
                      <a:pt x="2676" y="14757"/>
                      <a:pt x="2631" y="14832"/>
                      <a:pt x="2591" y="14984"/>
                    </a:cubicBezTo>
                    <a:cubicBezTo>
                      <a:pt x="2552" y="15135"/>
                      <a:pt x="2520" y="15366"/>
                      <a:pt x="2497" y="15676"/>
                    </a:cubicBezTo>
                    <a:cubicBezTo>
                      <a:pt x="2474" y="15986"/>
                      <a:pt x="2463" y="16370"/>
                      <a:pt x="2463" y="16829"/>
                    </a:cubicBezTo>
                    <a:cubicBezTo>
                      <a:pt x="2463" y="17295"/>
                      <a:pt x="2474" y="17683"/>
                      <a:pt x="2497" y="17991"/>
                    </a:cubicBezTo>
                    <a:cubicBezTo>
                      <a:pt x="2520" y="18300"/>
                      <a:pt x="2551" y="18529"/>
                      <a:pt x="2590" y="18678"/>
                    </a:cubicBezTo>
                    <a:cubicBezTo>
                      <a:pt x="2630" y="18827"/>
                      <a:pt x="2676" y="18901"/>
                      <a:pt x="2729" y="18901"/>
                    </a:cubicBezTo>
                    <a:cubicBezTo>
                      <a:pt x="2782" y="18901"/>
                      <a:pt x="2829" y="18826"/>
                      <a:pt x="2869" y="18677"/>
                    </a:cubicBezTo>
                    <a:cubicBezTo>
                      <a:pt x="2909" y="18527"/>
                      <a:pt x="2940" y="18297"/>
                      <a:pt x="2964" y="17986"/>
                    </a:cubicBezTo>
                    <a:cubicBezTo>
                      <a:pt x="2987" y="17674"/>
                      <a:pt x="2998" y="17286"/>
                      <a:pt x="2998" y="16819"/>
                    </a:cubicBezTo>
                    <a:cubicBezTo>
                      <a:pt x="2998" y="16373"/>
                      <a:pt x="2987" y="15997"/>
                      <a:pt x="2964" y="15689"/>
                    </a:cubicBezTo>
                    <a:cubicBezTo>
                      <a:pt x="2941" y="15381"/>
                      <a:pt x="2909" y="15149"/>
                      <a:pt x="2869" y="14992"/>
                    </a:cubicBezTo>
                    <a:cubicBezTo>
                      <a:pt x="2828" y="14835"/>
                      <a:pt x="2781" y="14757"/>
                      <a:pt x="2728" y="14757"/>
                    </a:cubicBezTo>
                    <a:close/>
                    <a:moveTo>
                      <a:pt x="14206" y="14752"/>
                    </a:moveTo>
                    <a:cubicBezTo>
                      <a:pt x="14158" y="14752"/>
                      <a:pt x="14116" y="14816"/>
                      <a:pt x="14079" y="14946"/>
                    </a:cubicBezTo>
                    <a:cubicBezTo>
                      <a:pt x="14042" y="15075"/>
                      <a:pt x="14012" y="15266"/>
                      <a:pt x="13988" y="15518"/>
                    </a:cubicBezTo>
                    <a:cubicBezTo>
                      <a:pt x="13965" y="15769"/>
                      <a:pt x="13950" y="16037"/>
                      <a:pt x="13944" y="16320"/>
                    </a:cubicBezTo>
                    <a:lnTo>
                      <a:pt x="14462" y="16320"/>
                    </a:lnTo>
                    <a:cubicBezTo>
                      <a:pt x="14452" y="15831"/>
                      <a:pt x="14426" y="15447"/>
                      <a:pt x="14383" y="15169"/>
                    </a:cubicBezTo>
                    <a:cubicBezTo>
                      <a:pt x="14340" y="14891"/>
                      <a:pt x="14281" y="14752"/>
                      <a:pt x="14206" y="14752"/>
                    </a:cubicBezTo>
                    <a:close/>
                    <a:moveTo>
                      <a:pt x="10892" y="14752"/>
                    </a:moveTo>
                    <a:cubicBezTo>
                      <a:pt x="10844" y="14752"/>
                      <a:pt x="10802" y="14816"/>
                      <a:pt x="10765" y="14946"/>
                    </a:cubicBezTo>
                    <a:cubicBezTo>
                      <a:pt x="10728" y="15075"/>
                      <a:pt x="10697" y="15266"/>
                      <a:pt x="10674" y="15518"/>
                    </a:cubicBezTo>
                    <a:cubicBezTo>
                      <a:pt x="10650" y="15769"/>
                      <a:pt x="10636" y="16037"/>
                      <a:pt x="10630" y="16320"/>
                    </a:cubicBezTo>
                    <a:lnTo>
                      <a:pt x="11148" y="16320"/>
                    </a:lnTo>
                    <a:cubicBezTo>
                      <a:pt x="11138" y="15831"/>
                      <a:pt x="11112" y="15447"/>
                      <a:pt x="11068" y="15169"/>
                    </a:cubicBezTo>
                    <a:cubicBezTo>
                      <a:pt x="11025" y="14891"/>
                      <a:pt x="10966" y="14752"/>
                      <a:pt x="10892" y="14752"/>
                    </a:cubicBezTo>
                    <a:close/>
                    <a:moveTo>
                      <a:pt x="20881" y="14147"/>
                    </a:moveTo>
                    <a:lnTo>
                      <a:pt x="21023" y="14147"/>
                    </a:lnTo>
                    <a:lnTo>
                      <a:pt x="21023" y="18330"/>
                    </a:lnTo>
                    <a:lnTo>
                      <a:pt x="21455" y="14147"/>
                    </a:lnTo>
                    <a:lnTo>
                      <a:pt x="21600" y="14147"/>
                    </a:lnTo>
                    <a:lnTo>
                      <a:pt x="21600" y="19506"/>
                    </a:lnTo>
                    <a:lnTo>
                      <a:pt x="21458" y="19506"/>
                    </a:lnTo>
                    <a:lnTo>
                      <a:pt x="21458" y="15323"/>
                    </a:lnTo>
                    <a:lnTo>
                      <a:pt x="21026" y="19506"/>
                    </a:lnTo>
                    <a:lnTo>
                      <a:pt x="20881" y="19506"/>
                    </a:lnTo>
                    <a:close/>
                    <a:moveTo>
                      <a:pt x="19951" y="14147"/>
                    </a:moveTo>
                    <a:lnTo>
                      <a:pt x="20093" y="14147"/>
                    </a:lnTo>
                    <a:lnTo>
                      <a:pt x="20093" y="18330"/>
                    </a:lnTo>
                    <a:lnTo>
                      <a:pt x="20525" y="14147"/>
                    </a:lnTo>
                    <a:lnTo>
                      <a:pt x="20670" y="14147"/>
                    </a:lnTo>
                    <a:lnTo>
                      <a:pt x="20670" y="19506"/>
                    </a:lnTo>
                    <a:lnTo>
                      <a:pt x="20528" y="19506"/>
                    </a:lnTo>
                    <a:lnTo>
                      <a:pt x="20528" y="15323"/>
                    </a:lnTo>
                    <a:lnTo>
                      <a:pt x="20096" y="19506"/>
                    </a:lnTo>
                    <a:lnTo>
                      <a:pt x="19951" y="19506"/>
                    </a:lnTo>
                    <a:close/>
                    <a:moveTo>
                      <a:pt x="19345" y="14147"/>
                    </a:moveTo>
                    <a:lnTo>
                      <a:pt x="19832" y="14147"/>
                    </a:lnTo>
                    <a:lnTo>
                      <a:pt x="19832" y="14876"/>
                    </a:lnTo>
                    <a:lnTo>
                      <a:pt x="19487" y="14876"/>
                    </a:lnTo>
                    <a:lnTo>
                      <a:pt x="19487" y="19506"/>
                    </a:lnTo>
                    <a:lnTo>
                      <a:pt x="19345" y="19506"/>
                    </a:lnTo>
                    <a:close/>
                    <a:moveTo>
                      <a:pt x="17571" y="14147"/>
                    </a:moveTo>
                    <a:lnTo>
                      <a:pt x="18207" y="14147"/>
                    </a:lnTo>
                    <a:lnTo>
                      <a:pt x="18207" y="19506"/>
                    </a:lnTo>
                    <a:lnTo>
                      <a:pt x="18065" y="19506"/>
                    </a:lnTo>
                    <a:lnTo>
                      <a:pt x="18065" y="14876"/>
                    </a:lnTo>
                    <a:lnTo>
                      <a:pt x="17714" y="14876"/>
                    </a:lnTo>
                    <a:lnTo>
                      <a:pt x="17714" y="18008"/>
                    </a:lnTo>
                    <a:cubicBezTo>
                      <a:pt x="17714" y="18573"/>
                      <a:pt x="17695" y="18983"/>
                      <a:pt x="17657" y="19238"/>
                    </a:cubicBezTo>
                    <a:cubicBezTo>
                      <a:pt x="17619" y="19493"/>
                      <a:pt x="17565" y="19620"/>
                      <a:pt x="17495" y="19620"/>
                    </a:cubicBezTo>
                    <a:cubicBezTo>
                      <a:pt x="17444" y="19620"/>
                      <a:pt x="17401" y="19575"/>
                      <a:pt x="17366" y="19484"/>
                    </a:cubicBezTo>
                    <a:lnTo>
                      <a:pt x="17388" y="18804"/>
                    </a:lnTo>
                    <a:cubicBezTo>
                      <a:pt x="17424" y="18862"/>
                      <a:pt x="17454" y="18891"/>
                      <a:pt x="17477" y="18891"/>
                    </a:cubicBezTo>
                    <a:cubicBezTo>
                      <a:pt x="17540" y="18891"/>
                      <a:pt x="17571" y="18592"/>
                      <a:pt x="17571" y="17993"/>
                    </a:cubicBezTo>
                    <a:close/>
                    <a:moveTo>
                      <a:pt x="15627" y="14147"/>
                    </a:moveTo>
                    <a:lnTo>
                      <a:pt x="15769" y="14147"/>
                    </a:lnTo>
                    <a:lnTo>
                      <a:pt x="15769" y="16390"/>
                    </a:lnTo>
                    <a:lnTo>
                      <a:pt x="16204" y="16390"/>
                    </a:lnTo>
                    <a:lnTo>
                      <a:pt x="16204" y="14147"/>
                    </a:lnTo>
                    <a:lnTo>
                      <a:pt x="16346" y="14147"/>
                    </a:lnTo>
                    <a:lnTo>
                      <a:pt x="16346" y="19506"/>
                    </a:lnTo>
                    <a:lnTo>
                      <a:pt x="16204" y="19506"/>
                    </a:lnTo>
                    <a:lnTo>
                      <a:pt x="16204" y="17119"/>
                    </a:lnTo>
                    <a:lnTo>
                      <a:pt x="15769" y="17119"/>
                    </a:lnTo>
                    <a:lnTo>
                      <a:pt x="15769" y="19506"/>
                    </a:lnTo>
                    <a:lnTo>
                      <a:pt x="15627" y="19506"/>
                    </a:lnTo>
                    <a:close/>
                    <a:moveTo>
                      <a:pt x="14708" y="14147"/>
                    </a:moveTo>
                    <a:lnTo>
                      <a:pt x="14864" y="14147"/>
                    </a:lnTo>
                    <a:lnTo>
                      <a:pt x="15085" y="16054"/>
                    </a:lnTo>
                    <a:lnTo>
                      <a:pt x="15304" y="14147"/>
                    </a:lnTo>
                    <a:lnTo>
                      <a:pt x="15460" y="14147"/>
                    </a:lnTo>
                    <a:lnTo>
                      <a:pt x="15162" y="16660"/>
                    </a:lnTo>
                    <a:lnTo>
                      <a:pt x="15489" y="19506"/>
                    </a:lnTo>
                    <a:lnTo>
                      <a:pt x="15332" y="19506"/>
                    </a:lnTo>
                    <a:lnTo>
                      <a:pt x="15084" y="17264"/>
                    </a:lnTo>
                    <a:lnTo>
                      <a:pt x="14836" y="19506"/>
                    </a:lnTo>
                    <a:lnTo>
                      <a:pt x="14679" y="19506"/>
                    </a:lnTo>
                    <a:lnTo>
                      <a:pt x="15007" y="16717"/>
                    </a:lnTo>
                    <a:close/>
                    <a:moveTo>
                      <a:pt x="13042" y="14147"/>
                    </a:moveTo>
                    <a:lnTo>
                      <a:pt x="13670" y="14147"/>
                    </a:lnTo>
                    <a:lnTo>
                      <a:pt x="13670" y="14876"/>
                    </a:lnTo>
                    <a:lnTo>
                      <a:pt x="13427" y="14876"/>
                    </a:lnTo>
                    <a:lnTo>
                      <a:pt x="13427" y="19506"/>
                    </a:lnTo>
                    <a:lnTo>
                      <a:pt x="13284" y="19506"/>
                    </a:lnTo>
                    <a:lnTo>
                      <a:pt x="13284" y="14876"/>
                    </a:lnTo>
                    <a:lnTo>
                      <a:pt x="13042" y="14876"/>
                    </a:lnTo>
                    <a:close/>
                    <a:moveTo>
                      <a:pt x="11746" y="14147"/>
                    </a:moveTo>
                    <a:lnTo>
                      <a:pt x="11889" y="14147"/>
                    </a:lnTo>
                    <a:lnTo>
                      <a:pt x="11889" y="18330"/>
                    </a:lnTo>
                    <a:lnTo>
                      <a:pt x="12320" y="14147"/>
                    </a:lnTo>
                    <a:lnTo>
                      <a:pt x="12466" y="14147"/>
                    </a:lnTo>
                    <a:lnTo>
                      <a:pt x="12466" y="19506"/>
                    </a:lnTo>
                    <a:lnTo>
                      <a:pt x="12324" y="19506"/>
                    </a:lnTo>
                    <a:lnTo>
                      <a:pt x="12324" y="15323"/>
                    </a:lnTo>
                    <a:lnTo>
                      <a:pt x="11892" y="19506"/>
                    </a:lnTo>
                    <a:lnTo>
                      <a:pt x="11746" y="19506"/>
                    </a:lnTo>
                    <a:close/>
                    <a:moveTo>
                      <a:pt x="9604" y="14147"/>
                    </a:moveTo>
                    <a:lnTo>
                      <a:pt x="9747" y="14147"/>
                    </a:lnTo>
                    <a:lnTo>
                      <a:pt x="9747" y="18330"/>
                    </a:lnTo>
                    <a:lnTo>
                      <a:pt x="10178" y="14147"/>
                    </a:lnTo>
                    <a:lnTo>
                      <a:pt x="10324" y="14147"/>
                    </a:lnTo>
                    <a:lnTo>
                      <a:pt x="10324" y="19506"/>
                    </a:lnTo>
                    <a:lnTo>
                      <a:pt x="10181" y="19506"/>
                    </a:lnTo>
                    <a:lnTo>
                      <a:pt x="10181" y="15323"/>
                    </a:lnTo>
                    <a:lnTo>
                      <a:pt x="9749" y="19506"/>
                    </a:lnTo>
                    <a:lnTo>
                      <a:pt x="9604" y="19506"/>
                    </a:lnTo>
                    <a:close/>
                    <a:moveTo>
                      <a:pt x="8675" y="14147"/>
                    </a:moveTo>
                    <a:lnTo>
                      <a:pt x="8817" y="14147"/>
                    </a:lnTo>
                    <a:lnTo>
                      <a:pt x="8817" y="16390"/>
                    </a:lnTo>
                    <a:lnTo>
                      <a:pt x="9252" y="16390"/>
                    </a:lnTo>
                    <a:lnTo>
                      <a:pt x="9252" y="14147"/>
                    </a:lnTo>
                    <a:lnTo>
                      <a:pt x="9394" y="14147"/>
                    </a:lnTo>
                    <a:lnTo>
                      <a:pt x="9394" y="19506"/>
                    </a:lnTo>
                    <a:lnTo>
                      <a:pt x="9252" y="19506"/>
                    </a:lnTo>
                    <a:lnTo>
                      <a:pt x="9252" y="17119"/>
                    </a:lnTo>
                    <a:lnTo>
                      <a:pt x="8817" y="17119"/>
                    </a:lnTo>
                    <a:lnTo>
                      <a:pt x="8817" y="19506"/>
                    </a:lnTo>
                    <a:lnTo>
                      <a:pt x="8675" y="19506"/>
                    </a:lnTo>
                    <a:close/>
                    <a:moveTo>
                      <a:pt x="6896" y="14147"/>
                    </a:moveTo>
                    <a:lnTo>
                      <a:pt x="7221" y="14147"/>
                    </a:lnTo>
                    <a:cubicBezTo>
                      <a:pt x="7331" y="14147"/>
                      <a:pt x="7412" y="14273"/>
                      <a:pt x="7464" y="14525"/>
                    </a:cubicBezTo>
                    <a:cubicBezTo>
                      <a:pt x="7515" y="14776"/>
                      <a:pt x="7541" y="15146"/>
                      <a:pt x="7541" y="15633"/>
                    </a:cubicBezTo>
                    <a:cubicBezTo>
                      <a:pt x="7541" y="15886"/>
                      <a:pt x="7529" y="16115"/>
                      <a:pt x="7504" y="16320"/>
                    </a:cubicBezTo>
                    <a:cubicBezTo>
                      <a:pt x="7480" y="16525"/>
                      <a:pt x="7449" y="16650"/>
                      <a:pt x="7411" y="16695"/>
                    </a:cubicBezTo>
                    <a:cubicBezTo>
                      <a:pt x="7522" y="16853"/>
                      <a:pt x="7578" y="17276"/>
                      <a:pt x="7578" y="17963"/>
                    </a:cubicBezTo>
                    <a:cubicBezTo>
                      <a:pt x="7578" y="18441"/>
                      <a:pt x="7549" y="18817"/>
                      <a:pt x="7491" y="19093"/>
                    </a:cubicBezTo>
                    <a:cubicBezTo>
                      <a:pt x="7434" y="19368"/>
                      <a:pt x="7347" y="19506"/>
                      <a:pt x="7231" y="19506"/>
                    </a:cubicBezTo>
                    <a:lnTo>
                      <a:pt x="6896" y="19506"/>
                    </a:lnTo>
                    <a:close/>
                    <a:moveTo>
                      <a:pt x="5150" y="14147"/>
                    </a:moveTo>
                    <a:lnTo>
                      <a:pt x="5709" y="14147"/>
                    </a:lnTo>
                    <a:lnTo>
                      <a:pt x="5709" y="18777"/>
                    </a:lnTo>
                    <a:lnTo>
                      <a:pt x="5824" y="18777"/>
                    </a:lnTo>
                    <a:lnTo>
                      <a:pt x="5824" y="21208"/>
                    </a:lnTo>
                    <a:lnTo>
                      <a:pt x="5687" y="21208"/>
                    </a:lnTo>
                    <a:lnTo>
                      <a:pt x="5687" y="19506"/>
                    </a:lnTo>
                    <a:lnTo>
                      <a:pt x="5025" y="19506"/>
                    </a:lnTo>
                    <a:lnTo>
                      <a:pt x="5025" y="21208"/>
                    </a:lnTo>
                    <a:lnTo>
                      <a:pt x="4888" y="21208"/>
                    </a:lnTo>
                    <a:lnTo>
                      <a:pt x="4888" y="18777"/>
                    </a:lnTo>
                    <a:lnTo>
                      <a:pt x="4975" y="18777"/>
                    </a:lnTo>
                    <a:cubicBezTo>
                      <a:pt x="5021" y="18338"/>
                      <a:pt x="5057" y="17873"/>
                      <a:pt x="5084" y="17381"/>
                    </a:cubicBezTo>
                    <a:cubicBezTo>
                      <a:pt x="5111" y="16890"/>
                      <a:pt x="5128" y="16397"/>
                      <a:pt x="5137" y="15905"/>
                    </a:cubicBezTo>
                    <a:cubicBezTo>
                      <a:pt x="5146" y="15412"/>
                      <a:pt x="5150" y="14826"/>
                      <a:pt x="5150" y="14147"/>
                    </a:cubicBezTo>
                    <a:close/>
                    <a:moveTo>
                      <a:pt x="4171" y="14147"/>
                    </a:moveTo>
                    <a:lnTo>
                      <a:pt x="4314" y="14147"/>
                    </a:lnTo>
                    <a:lnTo>
                      <a:pt x="4497" y="17154"/>
                    </a:lnTo>
                    <a:cubicBezTo>
                      <a:pt x="4516" y="17422"/>
                      <a:pt x="4533" y="17676"/>
                      <a:pt x="4547" y="17916"/>
                    </a:cubicBezTo>
                    <a:lnTo>
                      <a:pt x="4575" y="18391"/>
                    </a:lnTo>
                    <a:lnTo>
                      <a:pt x="4577" y="18346"/>
                    </a:lnTo>
                    <a:cubicBezTo>
                      <a:pt x="4594" y="18064"/>
                      <a:pt x="4618" y="17680"/>
                      <a:pt x="4652" y="17193"/>
                    </a:cubicBezTo>
                    <a:lnTo>
                      <a:pt x="4838" y="14147"/>
                    </a:lnTo>
                    <a:lnTo>
                      <a:pt x="4974" y="14147"/>
                    </a:lnTo>
                    <a:lnTo>
                      <a:pt x="4593" y="20198"/>
                    </a:lnTo>
                    <a:cubicBezTo>
                      <a:pt x="4570" y="20550"/>
                      <a:pt x="4547" y="20827"/>
                      <a:pt x="4523" y="21029"/>
                    </a:cubicBezTo>
                    <a:cubicBezTo>
                      <a:pt x="4499" y="21232"/>
                      <a:pt x="4472" y="21378"/>
                      <a:pt x="4443" y="21467"/>
                    </a:cubicBezTo>
                    <a:cubicBezTo>
                      <a:pt x="4413" y="21556"/>
                      <a:pt x="4379" y="21600"/>
                      <a:pt x="4338" y="21600"/>
                    </a:cubicBezTo>
                    <a:cubicBezTo>
                      <a:pt x="4300" y="21600"/>
                      <a:pt x="4259" y="21565"/>
                      <a:pt x="4215" y="21494"/>
                    </a:cubicBezTo>
                    <a:lnTo>
                      <a:pt x="4242" y="20793"/>
                    </a:lnTo>
                    <a:cubicBezTo>
                      <a:pt x="4263" y="20815"/>
                      <a:pt x="4279" y="20830"/>
                      <a:pt x="4291" y="20838"/>
                    </a:cubicBezTo>
                    <a:cubicBezTo>
                      <a:pt x="4303" y="20847"/>
                      <a:pt x="4314" y="20852"/>
                      <a:pt x="4324" y="20852"/>
                    </a:cubicBezTo>
                    <a:cubicBezTo>
                      <a:pt x="4350" y="20852"/>
                      <a:pt x="4370" y="20828"/>
                      <a:pt x="4385" y="20781"/>
                    </a:cubicBezTo>
                    <a:cubicBezTo>
                      <a:pt x="4400" y="20734"/>
                      <a:pt x="4414" y="20650"/>
                      <a:pt x="4426" y="20528"/>
                    </a:cubicBezTo>
                    <a:cubicBezTo>
                      <a:pt x="4439" y="20407"/>
                      <a:pt x="4453" y="20249"/>
                      <a:pt x="4468" y="20054"/>
                    </a:cubicBezTo>
                    <a:lnTo>
                      <a:pt x="4503" y="19438"/>
                    </a:lnTo>
                    <a:close/>
                    <a:moveTo>
                      <a:pt x="18775" y="14028"/>
                    </a:moveTo>
                    <a:cubicBezTo>
                      <a:pt x="18857" y="14028"/>
                      <a:pt x="18930" y="14136"/>
                      <a:pt x="18993" y="14352"/>
                    </a:cubicBezTo>
                    <a:cubicBezTo>
                      <a:pt x="19055" y="14568"/>
                      <a:pt x="19104" y="14887"/>
                      <a:pt x="19138" y="15308"/>
                    </a:cubicBezTo>
                    <a:cubicBezTo>
                      <a:pt x="19172" y="15729"/>
                      <a:pt x="19190" y="16233"/>
                      <a:pt x="19190" y="16819"/>
                    </a:cubicBezTo>
                    <a:cubicBezTo>
                      <a:pt x="19190" y="17406"/>
                      <a:pt x="19173" y="17912"/>
                      <a:pt x="19139" y="18335"/>
                    </a:cubicBezTo>
                    <a:cubicBezTo>
                      <a:pt x="19105" y="18759"/>
                      <a:pt x="19056" y="19080"/>
                      <a:pt x="18994" y="19300"/>
                    </a:cubicBezTo>
                    <a:cubicBezTo>
                      <a:pt x="18931" y="19520"/>
                      <a:pt x="18858" y="19630"/>
                      <a:pt x="18775" y="19630"/>
                    </a:cubicBezTo>
                    <a:cubicBezTo>
                      <a:pt x="18694" y="19630"/>
                      <a:pt x="18622" y="19521"/>
                      <a:pt x="18559" y="19304"/>
                    </a:cubicBezTo>
                    <a:cubicBezTo>
                      <a:pt x="18497" y="19086"/>
                      <a:pt x="18448" y="18765"/>
                      <a:pt x="18414" y="18341"/>
                    </a:cubicBezTo>
                    <a:cubicBezTo>
                      <a:pt x="18380" y="17917"/>
                      <a:pt x="18363" y="17413"/>
                      <a:pt x="18363" y="16829"/>
                    </a:cubicBezTo>
                    <a:cubicBezTo>
                      <a:pt x="18363" y="16236"/>
                      <a:pt x="18380" y="15729"/>
                      <a:pt x="18415" y="15307"/>
                    </a:cubicBezTo>
                    <a:cubicBezTo>
                      <a:pt x="18449" y="14886"/>
                      <a:pt x="18498" y="14567"/>
                      <a:pt x="18560" y="14351"/>
                    </a:cubicBezTo>
                    <a:cubicBezTo>
                      <a:pt x="18622" y="14136"/>
                      <a:pt x="18694" y="14028"/>
                      <a:pt x="18775" y="14028"/>
                    </a:cubicBezTo>
                    <a:close/>
                    <a:moveTo>
                      <a:pt x="16916" y="14028"/>
                    </a:moveTo>
                    <a:cubicBezTo>
                      <a:pt x="16998" y="14028"/>
                      <a:pt x="17071" y="14136"/>
                      <a:pt x="17133" y="14352"/>
                    </a:cubicBezTo>
                    <a:cubicBezTo>
                      <a:pt x="17196" y="14568"/>
                      <a:pt x="17244" y="14887"/>
                      <a:pt x="17279" y="15308"/>
                    </a:cubicBezTo>
                    <a:cubicBezTo>
                      <a:pt x="17313" y="15729"/>
                      <a:pt x="17330" y="16233"/>
                      <a:pt x="17330" y="16819"/>
                    </a:cubicBezTo>
                    <a:cubicBezTo>
                      <a:pt x="17330" y="17406"/>
                      <a:pt x="17313" y="17912"/>
                      <a:pt x="17279" y="18335"/>
                    </a:cubicBezTo>
                    <a:cubicBezTo>
                      <a:pt x="17245" y="18759"/>
                      <a:pt x="17197" y="19080"/>
                      <a:pt x="17134" y="19300"/>
                    </a:cubicBezTo>
                    <a:cubicBezTo>
                      <a:pt x="17072" y="19520"/>
                      <a:pt x="16999" y="19630"/>
                      <a:pt x="16916" y="19630"/>
                    </a:cubicBezTo>
                    <a:cubicBezTo>
                      <a:pt x="16834" y="19630"/>
                      <a:pt x="16762" y="19521"/>
                      <a:pt x="16700" y="19304"/>
                    </a:cubicBezTo>
                    <a:cubicBezTo>
                      <a:pt x="16637" y="19086"/>
                      <a:pt x="16589" y="18765"/>
                      <a:pt x="16555" y="18341"/>
                    </a:cubicBezTo>
                    <a:cubicBezTo>
                      <a:pt x="16521" y="17917"/>
                      <a:pt x="16504" y="17413"/>
                      <a:pt x="16504" y="16829"/>
                    </a:cubicBezTo>
                    <a:cubicBezTo>
                      <a:pt x="16504" y="16236"/>
                      <a:pt x="16521" y="15729"/>
                      <a:pt x="16555" y="15307"/>
                    </a:cubicBezTo>
                    <a:cubicBezTo>
                      <a:pt x="16590" y="14886"/>
                      <a:pt x="16638" y="14567"/>
                      <a:pt x="16701" y="14351"/>
                    </a:cubicBezTo>
                    <a:cubicBezTo>
                      <a:pt x="16763" y="14136"/>
                      <a:pt x="16834" y="14028"/>
                      <a:pt x="16916" y="14028"/>
                    </a:cubicBezTo>
                    <a:close/>
                    <a:moveTo>
                      <a:pt x="14208" y="14028"/>
                    </a:moveTo>
                    <a:cubicBezTo>
                      <a:pt x="14300" y="14028"/>
                      <a:pt x="14376" y="14156"/>
                      <a:pt x="14436" y="14413"/>
                    </a:cubicBezTo>
                    <a:cubicBezTo>
                      <a:pt x="14496" y="14670"/>
                      <a:pt x="14540" y="15017"/>
                      <a:pt x="14567" y="15453"/>
                    </a:cubicBezTo>
                    <a:cubicBezTo>
                      <a:pt x="14594" y="15890"/>
                      <a:pt x="14607" y="16420"/>
                      <a:pt x="14607" y="17044"/>
                    </a:cubicBezTo>
                    <a:lnTo>
                      <a:pt x="13941" y="17044"/>
                    </a:lnTo>
                    <a:cubicBezTo>
                      <a:pt x="13943" y="17387"/>
                      <a:pt x="13956" y="17707"/>
                      <a:pt x="13979" y="18004"/>
                    </a:cubicBezTo>
                    <a:cubicBezTo>
                      <a:pt x="14003" y="18301"/>
                      <a:pt x="14035" y="18524"/>
                      <a:pt x="14075" y="18675"/>
                    </a:cubicBezTo>
                    <a:cubicBezTo>
                      <a:pt x="14116" y="18826"/>
                      <a:pt x="14163" y="18901"/>
                      <a:pt x="14217" y="18901"/>
                    </a:cubicBezTo>
                    <a:cubicBezTo>
                      <a:pt x="14272" y="18901"/>
                      <a:pt x="14320" y="18814"/>
                      <a:pt x="14361" y="18641"/>
                    </a:cubicBezTo>
                    <a:cubicBezTo>
                      <a:pt x="14401" y="18467"/>
                      <a:pt x="14432" y="18202"/>
                      <a:pt x="14454" y="17844"/>
                    </a:cubicBezTo>
                    <a:lnTo>
                      <a:pt x="14589" y="17962"/>
                    </a:lnTo>
                    <a:cubicBezTo>
                      <a:pt x="14558" y="18540"/>
                      <a:pt x="14510" y="18962"/>
                      <a:pt x="14445" y="19229"/>
                    </a:cubicBezTo>
                    <a:cubicBezTo>
                      <a:pt x="14379" y="19496"/>
                      <a:pt x="14301" y="19630"/>
                      <a:pt x="14209" y="19630"/>
                    </a:cubicBezTo>
                    <a:cubicBezTo>
                      <a:pt x="14125" y="19630"/>
                      <a:pt x="14051" y="19516"/>
                      <a:pt x="13989" y="19289"/>
                    </a:cubicBezTo>
                    <a:cubicBezTo>
                      <a:pt x="13927" y="19062"/>
                      <a:pt x="13879" y="18739"/>
                      <a:pt x="13846" y="18321"/>
                    </a:cubicBezTo>
                    <a:cubicBezTo>
                      <a:pt x="13812" y="17904"/>
                      <a:pt x="13796" y="17419"/>
                      <a:pt x="13796" y="16868"/>
                    </a:cubicBezTo>
                    <a:cubicBezTo>
                      <a:pt x="13796" y="16291"/>
                      <a:pt x="13812" y="15789"/>
                      <a:pt x="13846" y="15362"/>
                    </a:cubicBezTo>
                    <a:cubicBezTo>
                      <a:pt x="13880" y="14934"/>
                      <a:pt x="13927" y="14605"/>
                      <a:pt x="13990" y="14374"/>
                    </a:cubicBezTo>
                    <a:cubicBezTo>
                      <a:pt x="14052" y="14143"/>
                      <a:pt x="14124" y="14028"/>
                      <a:pt x="14208" y="14028"/>
                    </a:cubicBezTo>
                    <a:close/>
                    <a:moveTo>
                      <a:pt x="10893" y="14028"/>
                    </a:moveTo>
                    <a:cubicBezTo>
                      <a:pt x="10986" y="14028"/>
                      <a:pt x="11062" y="14156"/>
                      <a:pt x="11122" y="14413"/>
                    </a:cubicBezTo>
                    <a:cubicBezTo>
                      <a:pt x="11182" y="14670"/>
                      <a:pt x="11226" y="15017"/>
                      <a:pt x="11253" y="15453"/>
                    </a:cubicBezTo>
                    <a:cubicBezTo>
                      <a:pt x="11279" y="15890"/>
                      <a:pt x="11293" y="16420"/>
                      <a:pt x="11293" y="17044"/>
                    </a:cubicBezTo>
                    <a:lnTo>
                      <a:pt x="10627" y="17044"/>
                    </a:lnTo>
                    <a:cubicBezTo>
                      <a:pt x="10629" y="17387"/>
                      <a:pt x="10642" y="17707"/>
                      <a:pt x="10665" y="18004"/>
                    </a:cubicBezTo>
                    <a:cubicBezTo>
                      <a:pt x="10689" y="18301"/>
                      <a:pt x="10721" y="18524"/>
                      <a:pt x="10761" y="18675"/>
                    </a:cubicBezTo>
                    <a:cubicBezTo>
                      <a:pt x="10801" y="18826"/>
                      <a:pt x="10849" y="18901"/>
                      <a:pt x="10902" y="18901"/>
                    </a:cubicBezTo>
                    <a:cubicBezTo>
                      <a:pt x="10958" y="18901"/>
                      <a:pt x="11006" y="18814"/>
                      <a:pt x="11047" y="18641"/>
                    </a:cubicBezTo>
                    <a:cubicBezTo>
                      <a:pt x="11087" y="18467"/>
                      <a:pt x="11118" y="18202"/>
                      <a:pt x="11139" y="17844"/>
                    </a:cubicBezTo>
                    <a:lnTo>
                      <a:pt x="11274" y="17962"/>
                    </a:lnTo>
                    <a:cubicBezTo>
                      <a:pt x="11244" y="18540"/>
                      <a:pt x="11196" y="18962"/>
                      <a:pt x="11131" y="19229"/>
                    </a:cubicBezTo>
                    <a:cubicBezTo>
                      <a:pt x="11065" y="19496"/>
                      <a:pt x="10986" y="19630"/>
                      <a:pt x="10895" y="19630"/>
                    </a:cubicBezTo>
                    <a:cubicBezTo>
                      <a:pt x="10810" y="19630"/>
                      <a:pt x="10737" y="19516"/>
                      <a:pt x="10675" y="19289"/>
                    </a:cubicBezTo>
                    <a:cubicBezTo>
                      <a:pt x="10613" y="19062"/>
                      <a:pt x="10565" y="18739"/>
                      <a:pt x="10531" y="18321"/>
                    </a:cubicBezTo>
                    <a:cubicBezTo>
                      <a:pt x="10498" y="17904"/>
                      <a:pt x="10481" y="17419"/>
                      <a:pt x="10481" y="16868"/>
                    </a:cubicBezTo>
                    <a:cubicBezTo>
                      <a:pt x="10481" y="16291"/>
                      <a:pt x="10498" y="15789"/>
                      <a:pt x="10532" y="15362"/>
                    </a:cubicBezTo>
                    <a:cubicBezTo>
                      <a:pt x="10565" y="14934"/>
                      <a:pt x="10613" y="14605"/>
                      <a:pt x="10675" y="14374"/>
                    </a:cubicBezTo>
                    <a:cubicBezTo>
                      <a:pt x="10737" y="14143"/>
                      <a:pt x="10810" y="14028"/>
                      <a:pt x="10893" y="14028"/>
                    </a:cubicBezTo>
                    <a:close/>
                    <a:moveTo>
                      <a:pt x="8093" y="14028"/>
                    </a:moveTo>
                    <a:cubicBezTo>
                      <a:pt x="8168" y="14028"/>
                      <a:pt x="8231" y="14088"/>
                      <a:pt x="8281" y="14209"/>
                    </a:cubicBezTo>
                    <a:cubicBezTo>
                      <a:pt x="8331" y="14331"/>
                      <a:pt x="8369" y="14527"/>
                      <a:pt x="8394" y="14800"/>
                    </a:cubicBezTo>
                    <a:cubicBezTo>
                      <a:pt x="8419" y="15073"/>
                      <a:pt x="8432" y="15429"/>
                      <a:pt x="8432" y="15869"/>
                    </a:cubicBezTo>
                    <a:lnTo>
                      <a:pt x="8432" y="17806"/>
                    </a:lnTo>
                    <a:cubicBezTo>
                      <a:pt x="8432" y="18248"/>
                      <a:pt x="8435" y="18571"/>
                      <a:pt x="8440" y="18773"/>
                    </a:cubicBezTo>
                    <a:cubicBezTo>
                      <a:pt x="8445" y="18975"/>
                      <a:pt x="8455" y="19220"/>
                      <a:pt x="8471" y="19506"/>
                    </a:cubicBezTo>
                    <a:lnTo>
                      <a:pt x="8331" y="19506"/>
                    </a:lnTo>
                    <a:lnTo>
                      <a:pt x="8303" y="18820"/>
                    </a:lnTo>
                    <a:lnTo>
                      <a:pt x="8257" y="19111"/>
                    </a:lnTo>
                    <a:cubicBezTo>
                      <a:pt x="8235" y="19223"/>
                      <a:pt x="8211" y="19318"/>
                      <a:pt x="8185" y="19396"/>
                    </a:cubicBezTo>
                    <a:cubicBezTo>
                      <a:pt x="8132" y="19552"/>
                      <a:pt x="8070" y="19630"/>
                      <a:pt x="7997" y="19630"/>
                    </a:cubicBezTo>
                    <a:cubicBezTo>
                      <a:pt x="7940" y="19630"/>
                      <a:pt x="7890" y="19565"/>
                      <a:pt x="7847" y="19436"/>
                    </a:cubicBezTo>
                    <a:cubicBezTo>
                      <a:pt x="7804" y="19307"/>
                      <a:pt x="7771" y="19125"/>
                      <a:pt x="7747" y="18891"/>
                    </a:cubicBezTo>
                    <a:cubicBezTo>
                      <a:pt x="7723" y="18658"/>
                      <a:pt x="7711" y="18392"/>
                      <a:pt x="7711" y="18095"/>
                    </a:cubicBezTo>
                    <a:cubicBezTo>
                      <a:pt x="7711" y="17777"/>
                      <a:pt x="7723" y="17506"/>
                      <a:pt x="7746" y="17281"/>
                    </a:cubicBezTo>
                    <a:cubicBezTo>
                      <a:pt x="7769" y="17055"/>
                      <a:pt x="7806" y="16871"/>
                      <a:pt x="7856" y="16726"/>
                    </a:cubicBezTo>
                    <a:cubicBezTo>
                      <a:pt x="7906" y="16582"/>
                      <a:pt x="7971" y="16475"/>
                      <a:pt x="8051" y="16405"/>
                    </a:cubicBezTo>
                    <a:cubicBezTo>
                      <a:pt x="8166" y="16305"/>
                      <a:pt x="8246" y="16206"/>
                      <a:pt x="8290" y="16109"/>
                    </a:cubicBezTo>
                    <a:lnTo>
                      <a:pt x="8290" y="15987"/>
                    </a:lnTo>
                    <a:cubicBezTo>
                      <a:pt x="8290" y="15678"/>
                      <a:pt x="8284" y="15438"/>
                      <a:pt x="8273" y="15266"/>
                    </a:cubicBezTo>
                    <a:cubicBezTo>
                      <a:pt x="8262" y="15094"/>
                      <a:pt x="8242" y="14966"/>
                      <a:pt x="8213" y="14882"/>
                    </a:cubicBezTo>
                    <a:cubicBezTo>
                      <a:pt x="8184" y="14799"/>
                      <a:pt x="8142" y="14757"/>
                      <a:pt x="8086" y="14757"/>
                    </a:cubicBezTo>
                    <a:cubicBezTo>
                      <a:pt x="7968" y="14757"/>
                      <a:pt x="7896" y="15094"/>
                      <a:pt x="7870" y="15769"/>
                    </a:cubicBezTo>
                    <a:lnTo>
                      <a:pt x="7733" y="15667"/>
                    </a:lnTo>
                    <a:cubicBezTo>
                      <a:pt x="7752" y="15096"/>
                      <a:pt x="7792" y="14680"/>
                      <a:pt x="7853" y="14419"/>
                    </a:cubicBezTo>
                    <a:cubicBezTo>
                      <a:pt x="7914" y="14158"/>
                      <a:pt x="7994" y="14028"/>
                      <a:pt x="8093" y="14028"/>
                    </a:cubicBezTo>
                    <a:close/>
                    <a:moveTo>
                      <a:pt x="6326" y="14028"/>
                    </a:moveTo>
                    <a:cubicBezTo>
                      <a:pt x="6409" y="14028"/>
                      <a:pt x="6482" y="14136"/>
                      <a:pt x="6544" y="14352"/>
                    </a:cubicBezTo>
                    <a:cubicBezTo>
                      <a:pt x="6607" y="14568"/>
                      <a:pt x="6655" y="14887"/>
                      <a:pt x="6689" y="15308"/>
                    </a:cubicBezTo>
                    <a:cubicBezTo>
                      <a:pt x="6724" y="15729"/>
                      <a:pt x="6741" y="16233"/>
                      <a:pt x="6741" y="16819"/>
                    </a:cubicBezTo>
                    <a:cubicBezTo>
                      <a:pt x="6741" y="17406"/>
                      <a:pt x="6724" y="17912"/>
                      <a:pt x="6690" y="18335"/>
                    </a:cubicBezTo>
                    <a:cubicBezTo>
                      <a:pt x="6656" y="18759"/>
                      <a:pt x="6608" y="19080"/>
                      <a:pt x="6545" y="19300"/>
                    </a:cubicBezTo>
                    <a:cubicBezTo>
                      <a:pt x="6482" y="19520"/>
                      <a:pt x="6410" y="19630"/>
                      <a:pt x="6326" y="19630"/>
                    </a:cubicBezTo>
                    <a:cubicBezTo>
                      <a:pt x="6245" y="19630"/>
                      <a:pt x="6173" y="19521"/>
                      <a:pt x="6111" y="19304"/>
                    </a:cubicBezTo>
                    <a:cubicBezTo>
                      <a:pt x="6048" y="19086"/>
                      <a:pt x="6000" y="18765"/>
                      <a:pt x="5966" y="18341"/>
                    </a:cubicBezTo>
                    <a:cubicBezTo>
                      <a:pt x="5931" y="17917"/>
                      <a:pt x="5914" y="17413"/>
                      <a:pt x="5914" y="16829"/>
                    </a:cubicBezTo>
                    <a:cubicBezTo>
                      <a:pt x="5914" y="16236"/>
                      <a:pt x="5931" y="15729"/>
                      <a:pt x="5966" y="15307"/>
                    </a:cubicBezTo>
                    <a:cubicBezTo>
                      <a:pt x="6001" y="14886"/>
                      <a:pt x="6049" y="14567"/>
                      <a:pt x="6111" y="14351"/>
                    </a:cubicBezTo>
                    <a:cubicBezTo>
                      <a:pt x="6173" y="14136"/>
                      <a:pt x="6245" y="14028"/>
                      <a:pt x="6326" y="14028"/>
                    </a:cubicBezTo>
                    <a:close/>
                    <a:moveTo>
                      <a:pt x="3762" y="14028"/>
                    </a:moveTo>
                    <a:cubicBezTo>
                      <a:pt x="3839" y="14028"/>
                      <a:pt x="3907" y="14149"/>
                      <a:pt x="3964" y="14391"/>
                    </a:cubicBezTo>
                    <a:cubicBezTo>
                      <a:pt x="4021" y="14633"/>
                      <a:pt x="4065" y="14962"/>
                      <a:pt x="4094" y="15378"/>
                    </a:cubicBezTo>
                    <a:cubicBezTo>
                      <a:pt x="4124" y="15795"/>
                      <a:pt x="4139" y="16262"/>
                      <a:pt x="4139" y="16780"/>
                    </a:cubicBezTo>
                    <a:cubicBezTo>
                      <a:pt x="4139" y="17342"/>
                      <a:pt x="4123" y="17837"/>
                      <a:pt x="4093" y="18265"/>
                    </a:cubicBezTo>
                    <a:cubicBezTo>
                      <a:pt x="4062" y="18694"/>
                      <a:pt x="4018" y="19029"/>
                      <a:pt x="3960" y="19269"/>
                    </a:cubicBezTo>
                    <a:cubicBezTo>
                      <a:pt x="3902" y="19510"/>
                      <a:pt x="3834" y="19630"/>
                      <a:pt x="3754" y="19630"/>
                    </a:cubicBezTo>
                    <a:cubicBezTo>
                      <a:pt x="3688" y="19630"/>
                      <a:pt x="3630" y="19557"/>
                      <a:pt x="3582" y="19412"/>
                    </a:cubicBezTo>
                    <a:cubicBezTo>
                      <a:pt x="3557" y="19339"/>
                      <a:pt x="3535" y="19247"/>
                      <a:pt x="3514" y="19137"/>
                    </a:cubicBezTo>
                    <a:lnTo>
                      <a:pt x="3482" y="18914"/>
                    </a:lnTo>
                    <a:lnTo>
                      <a:pt x="3482" y="21481"/>
                    </a:lnTo>
                    <a:lnTo>
                      <a:pt x="3340" y="21481"/>
                    </a:lnTo>
                    <a:lnTo>
                      <a:pt x="3340" y="14147"/>
                    </a:lnTo>
                    <a:lnTo>
                      <a:pt x="3475" y="14147"/>
                    </a:lnTo>
                    <a:lnTo>
                      <a:pt x="3475" y="14834"/>
                    </a:lnTo>
                    <a:lnTo>
                      <a:pt x="3514" y="14567"/>
                    </a:lnTo>
                    <a:cubicBezTo>
                      <a:pt x="3537" y="14444"/>
                      <a:pt x="3561" y="14343"/>
                      <a:pt x="3587" y="14265"/>
                    </a:cubicBezTo>
                    <a:cubicBezTo>
                      <a:pt x="3640" y="14107"/>
                      <a:pt x="3698" y="14028"/>
                      <a:pt x="3762" y="14028"/>
                    </a:cubicBezTo>
                    <a:close/>
                    <a:moveTo>
                      <a:pt x="2729" y="14028"/>
                    </a:moveTo>
                    <a:cubicBezTo>
                      <a:pt x="2812" y="14028"/>
                      <a:pt x="2884" y="14136"/>
                      <a:pt x="2947" y="14352"/>
                    </a:cubicBezTo>
                    <a:cubicBezTo>
                      <a:pt x="3009" y="14568"/>
                      <a:pt x="3058" y="14887"/>
                      <a:pt x="3092" y="15308"/>
                    </a:cubicBezTo>
                    <a:cubicBezTo>
                      <a:pt x="3127" y="15729"/>
                      <a:pt x="3144" y="16233"/>
                      <a:pt x="3144" y="16819"/>
                    </a:cubicBezTo>
                    <a:cubicBezTo>
                      <a:pt x="3144" y="17406"/>
                      <a:pt x="3127" y="17912"/>
                      <a:pt x="3093" y="18335"/>
                    </a:cubicBezTo>
                    <a:cubicBezTo>
                      <a:pt x="3059" y="18759"/>
                      <a:pt x="3011" y="19080"/>
                      <a:pt x="2948" y="19300"/>
                    </a:cubicBezTo>
                    <a:cubicBezTo>
                      <a:pt x="2885" y="19520"/>
                      <a:pt x="2812" y="19630"/>
                      <a:pt x="2729" y="19630"/>
                    </a:cubicBezTo>
                    <a:cubicBezTo>
                      <a:pt x="2648" y="19630"/>
                      <a:pt x="2576" y="19521"/>
                      <a:pt x="2513" y="19304"/>
                    </a:cubicBezTo>
                    <a:cubicBezTo>
                      <a:pt x="2451" y="19086"/>
                      <a:pt x="2403" y="18765"/>
                      <a:pt x="2368" y="18341"/>
                    </a:cubicBezTo>
                    <a:cubicBezTo>
                      <a:pt x="2334" y="17917"/>
                      <a:pt x="2317" y="17413"/>
                      <a:pt x="2317" y="16829"/>
                    </a:cubicBezTo>
                    <a:cubicBezTo>
                      <a:pt x="2317" y="16236"/>
                      <a:pt x="2334" y="15729"/>
                      <a:pt x="2369" y="15307"/>
                    </a:cubicBezTo>
                    <a:cubicBezTo>
                      <a:pt x="2404" y="14886"/>
                      <a:pt x="2452" y="14567"/>
                      <a:pt x="2514" y="14351"/>
                    </a:cubicBezTo>
                    <a:cubicBezTo>
                      <a:pt x="2576" y="14136"/>
                      <a:pt x="2648" y="14028"/>
                      <a:pt x="2729" y="14028"/>
                    </a:cubicBezTo>
                    <a:close/>
                    <a:moveTo>
                      <a:pt x="584" y="12830"/>
                    </a:moveTo>
                    <a:cubicBezTo>
                      <a:pt x="504" y="12830"/>
                      <a:pt x="431" y="12949"/>
                      <a:pt x="365" y="13185"/>
                    </a:cubicBezTo>
                    <a:cubicBezTo>
                      <a:pt x="300" y="13421"/>
                      <a:pt x="248" y="13768"/>
                      <a:pt x="211" y="14226"/>
                    </a:cubicBezTo>
                    <a:cubicBezTo>
                      <a:pt x="174" y="14683"/>
                      <a:pt x="155" y="15231"/>
                      <a:pt x="155" y="15871"/>
                    </a:cubicBezTo>
                    <a:cubicBezTo>
                      <a:pt x="155" y="16523"/>
                      <a:pt x="175" y="17072"/>
                      <a:pt x="216" y="17519"/>
                    </a:cubicBezTo>
                    <a:cubicBezTo>
                      <a:pt x="256" y="17967"/>
                      <a:pt x="308" y="18301"/>
                      <a:pt x="374" y="18521"/>
                    </a:cubicBezTo>
                    <a:cubicBezTo>
                      <a:pt x="439" y="18742"/>
                      <a:pt x="509" y="18853"/>
                      <a:pt x="584" y="18853"/>
                    </a:cubicBezTo>
                    <a:cubicBezTo>
                      <a:pt x="667" y="18853"/>
                      <a:pt x="740" y="18735"/>
                      <a:pt x="806" y="18501"/>
                    </a:cubicBezTo>
                    <a:cubicBezTo>
                      <a:pt x="871" y="18266"/>
                      <a:pt x="923" y="17922"/>
                      <a:pt x="961" y="17470"/>
                    </a:cubicBezTo>
                    <a:cubicBezTo>
                      <a:pt x="999" y="17017"/>
                      <a:pt x="1017" y="16481"/>
                      <a:pt x="1017" y="15861"/>
                    </a:cubicBezTo>
                    <a:cubicBezTo>
                      <a:pt x="1017" y="15241"/>
                      <a:pt x="999" y="14702"/>
                      <a:pt x="962" y="14244"/>
                    </a:cubicBezTo>
                    <a:cubicBezTo>
                      <a:pt x="924" y="13786"/>
                      <a:pt x="873" y="13436"/>
                      <a:pt x="808" y="13194"/>
                    </a:cubicBezTo>
                    <a:cubicBezTo>
                      <a:pt x="742" y="12951"/>
                      <a:pt x="668" y="12830"/>
                      <a:pt x="584" y="12830"/>
                    </a:cubicBezTo>
                    <a:close/>
                    <a:moveTo>
                      <a:pt x="586" y="12053"/>
                    </a:moveTo>
                    <a:cubicBezTo>
                      <a:pt x="698" y="12053"/>
                      <a:pt x="799" y="12209"/>
                      <a:pt x="888" y="12522"/>
                    </a:cubicBezTo>
                    <a:cubicBezTo>
                      <a:pt x="978" y="12834"/>
                      <a:pt x="1047" y="13277"/>
                      <a:pt x="1098" y="13851"/>
                    </a:cubicBezTo>
                    <a:cubicBezTo>
                      <a:pt x="1148" y="14425"/>
                      <a:pt x="1173" y="15089"/>
                      <a:pt x="1173" y="15842"/>
                    </a:cubicBezTo>
                    <a:cubicBezTo>
                      <a:pt x="1173" y="16586"/>
                      <a:pt x="1148" y="17246"/>
                      <a:pt x="1097" y="17822"/>
                    </a:cubicBezTo>
                    <a:cubicBezTo>
                      <a:pt x="1047" y="18398"/>
                      <a:pt x="977" y="18843"/>
                      <a:pt x="887" y="19158"/>
                    </a:cubicBezTo>
                    <a:cubicBezTo>
                      <a:pt x="798" y="19473"/>
                      <a:pt x="698" y="19630"/>
                      <a:pt x="586" y="19630"/>
                    </a:cubicBezTo>
                    <a:cubicBezTo>
                      <a:pt x="475" y="19630"/>
                      <a:pt x="375" y="19474"/>
                      <a:pt x="286" y="19163"/>
                    </a:cubicBezTo>
                    <a:cubicBezTo>
                      <a:pt x="197" y="18852"/>
                      <a:pt x="127" y="18410"/>
                      <a:pt x="76" y="17839"/>
                    </a:cubicBezTo>
                    <a:cubicBezTo>
                      <a:pt x="25" y="17268"/>
                      <a:pt x="0" y="16605"/>
                      <a:pt x="0" y="15851"/>
                    </a:cubicBezTo>
                    <a:cubicBezTo>
                      <a:pt x="0" y="15092"/>
                      <a:pt x="25" y="14426"/>
                      <a:pt x="75" y="13853"/>
                    </a:cubicBezTo>
                    <a:cubicBezTo>
                      <a:pt x="125" y="13280"/>
                      <a:pt x="195" y="12837"/>
                      <a:pt x="285" y="12523"/>
                    </a:cubicBezTo>
                    <a:cubicBezTo>
                      <a:pt x="375" y="12210"/>
                      <a:pt x="475" y="12053"/>
                      <a:pt x="586" y="12053"/>
                    </a:cubicBezTo>
                    <a:close/>
                    <a:moveTo>
                      <a:pt x="2010" y="12008"/>
                    </a:moveTo>
                    <a:lnTo>
                      <a:pt x="2127" y="12008"/>
                    </a:lnTo>
                    <a:cubicBezTo>
                      <a:pt x="2127" y="12322"/>
                      <a:pt x="2116" y="12550"/>
                      <a:pt x="2092" y="12692"/>
                    </a:cubicBezTo>
                    <a:cubicBezTo>
                      <a:pt x="2069" y="12835"/>
                      <a:pt x="2035" y="12906"/>
                      <a:pt x="1991" y="12906"/>
                    </a:cubicBezTo>
                    <a:lnTo>
                      <a:pt x="1778" y="12906"/>
                    </a:lnTo>
                    <a:cubicBezTo>
                      <a:pt x="1715" y="12906"/>
                      <a:pt x="1662" y="12983"/>
                      <a:pt x="1621" y="13137"/>
                    </a:cubicBezTo>
                    <a:cubicBezTo>
                      <a:pt x="1580" y="13290"/>
                      <a:pt x="1547" y="13533"/>
                      <a:pt x="1524" y="13864"/>
                    </a:cubicBezTo>
                    <a:cubicBezTo>
                      <a:pt x="1513" y="14029"/>
                      <a:pt x="1503" y="14213"/>
                      <a:pt x="1496" y="14416"/>
                    </a:cubicBezTo>
                    <a:lnTo>
                      <a:pt x="1484" y="14941"/>
                    </a:lnTo>
                    <a:lnTo>
                      <a:pt x="1519" y="14681"/>
                    </a:lnTo>
                    <a:cubicBezTo>
                      <a:pt x="1540" y="14568"/>
                      <a:pt x="1563" y="14473"/>
                      <a:pt x="1590" y="14395"/>
                    </a:cubicBezTo>
                    <a:cubicBezTo>
                      <a:pt x="1642" y="14240"/>
                      <a:pt x="1699" y="14162"/>
                      <a:pt x="1759" y="14162"/>
                    </a:cubicBezTo>
                    <a:cubicBezTo>
                      <a:pt x="1841" y="14162"/>
                      <a:pt x="1914" y="14268"/>
                      <a:pt x="1977" y="14479"/>
                    </a:cubicBezTo>
                    <a:cubicBezTo>
                      <a:pt x="2039" y="14691"/>
                      <a:pt x="2088" y="15002"/>
                      <a:pt x="2122" y="15412"/>
                    </a:cubicBezTo>
                    <a:cubicBezTo>
                      <a:pt x="2157" y="15822"/>
                      <a:pt x="2174" y="16314"/>
                      <a:pt x="2174" y="16889"/>
                    </a:cubicBezTo>
                    <a:cubicBezTo>
                      <a:pt x="2174" y="17463"/>
                      <a:pt x="2157" y="17957"/>
                      <a:pt x="2123" y="18369"/>
                    </a:cubicBezTo>
                    <a:cubicBezTo>
                      <a:pt x="2089" y="18782"/>
                      <a:pt x="2040" y="19095"/>
                      <a:pt x="1978" y="19309"/>
                    </a:cubicBezTo>
                    <a:cubicBezTo>
                      <a:pt x="1916" y="19523"/>
                      <a:pt x="1843" y="19630"/>
                      <a:pt x="1759" y="19630"/>
                    </a:cubicBezTo>
                    <a:cubicBezTo>
                      <a:pt x="1664" y="19630"/>
                      <a:pt x="1587" y="19504"/>
                      <a:pt x="1525" y="19252"/>
                    </a:cubicBezTo>
                    <a:cubicBezTo>
                      <a:pt x="1464" y="19000"/>
                      <a:pt x="1419" y="18617"/>
                      <a:pt x="1390" y="18102"/>
                    </a:cubicBezTo>
                    <a:cubicBezTo>
                      <a:pt x="1361" y="17587"/>
                      <a:pt x="1347" y="16932"/>
                      <a:pt x="1347" y="16140"/>
                    </a:cubicBezTo>
                    <a:cubicBezTo>
                      <a:pt x="1347" y="14807"/>
                      <a:pt x="1383" y="13813"/>
                      <a:pt x="1454" y="13159"/>
                    </a:cubicBezTo>
                    <a:cubicBezTo>
                      <a:pt x="1525" y="12504"/>
                      <a:pt x="1634" y="12177"/>
                      <a:pt x="1781" y="12177"/>
                    </a:cubicBezTo>
                    <a:lnTo>
                      <a:pt x="1992" y="12177"/>
                    </a:lnTo>
                    <a:cubicBezTo>
                      <a:pt x="1998" y="12177"/>
                      <a:pt x="2002" y="12170"/>
                      <a:pt x="2005" y="12156"/>
                    </a:cubicBezTo>
                    <a:cubicBezTo>
                      <a:pt x="2008" y="12142"/>
                      <a:pt x="2009" y="12093"/>
                      <a:pt x="2010" y="12008"/>
                    </a:cubicBezTo>
                    <a:close/>
                    <a:moveTo>
                      <a:pt x="16577" y="4927"/>
                    </a:moveTo>
                    <a:lnTo>
                      <a:pt x="16577" y="6744"/>
                    </a:lnTo>
                    <a:lnTo>
                      <a:pt x="16747" y="6744"/>
                    </a:lnTo>
                    <a:cubicBezTo>
                      <a:pt x="16820" y="6744"/>
                      <a:pt x="16871" y="6665"/>
                      <a:pt x="16901" y="6509"/>
                    </a:cubicBezTo>
                    <a:cubicBezTo>
                      <a:pt x="16931" y="6352"/>
                      <a:pt x="16946" y="6131"/>
                      <a:pt x="16946" y="5845"/>
                    </a:cubicBezTo>
                    <a:cubicBezTo>
                      <a:pt x="16946" y="5539"/>
                      <a:pt x="16930" y="5310"/>
                      <a:pt x="16899" y="5157"/>
                    </a:cubicBezTo>
                    <a:cubicBezTo>
                      <a:pt x="16868" y="5004"/>
                      <a:pt x="16815" y="4927"/>
                      <a:pt x="16741" y="4927"/>
                    </a:cubicBezTo>
                    <a:close/>
                    <a:moveTo>
                      <a:pt x="7483" y="4927"/>
                    </a:moveTo>
                    <a:lnTo>
                      <a:pt x="7483" y="6744"/>
                    </a:lnTo>
                    <a:lnTo>
                      <a:pt x="7653" y="6744"/>
                    </a:lnTo>
                    <a:cubicBezTo>
                      <a:pt x="7726" y="6744"/>
                      <a:pt x="7777" y="6665"/>
                      <a:pt x="7807" y="6509"/>
                    </a:cubicBezTo>
                    <a:cubicBezTo>
                      <a:pt x="7837" y="6352"/>
                      <a:pt x="7852" y="6131"/>
                      <a:pt x="7852" y="5845"/>
                    </a:cubicBezTo>
                    <a:cubicBezTo>
                      <a:pt x="7852" y="5539"/>
                      <a:pt x="7836" y="5310"/>
                      <a:pt x="7805" y="5157"/>
                    </a:cubicBezTo>
                    <a:cubicBezTo>
                      <a:pt x="7774" y="5004"/>
                      <a:pt x="7721" y="4927"/>
                      <a:pt x="7647" y="4927"/>
                    </a:cubicBezTo>
                    <a:close/>
                    <a:moveTo>
                      <a:pt x="20011" y="4714"/>
                    </a:moveTo>
                    <a:cubicBezTo>
                      <a:pt x="20011" y="4754"/>
                      <a:pt x="19989" y="4807"/>
                      <a:pt x="19944" y="4872"/>
                    </a:cubicBezTo>
                    <a:cubicBezTo>
                      <a:pt x="19900" y="4938"/>
                      <a:pt x="19841" y="5011"/>
                      <a:pt x="19768" y="5092"/>
                    </a:cubicBezTo>
                    <a:cubicBezTo>
                      <a:pt x="19698" y="5170"/>
                      <a:pt x="19649" y="5283"/>
                      <a:pt x="19620" y="5432"/>
                    </a:cubicBezTo>
                    <a:cubicBezTo>
                      <a:pt x="19592" y="5581"/>
                      <a:pt x="19578" y="5784"/>
                      <a:pt x="19578" y="6042"/>
                    </a:cubicBezTo>
                    <a:cubicBezTo>
                      <a:pt x="19578" y="6303"/>
                      <a:pt x="19592" y="6505"/>
                      <a:pt x="19621" y="6650"/>
                    </a:cubicBezTo>
                    <a:cubicBezTo>
                      <a:pt x="19649" y="6795"/>
                      <a:pt x="19691" y="6868"/>
                      <a:pt x="19746" y="6868"/>
                    </a:cubicBezTo>
                    <a:cubicBezTo>
                      <a:pt x="19766" y="6868"/>
                      <a:pt x="19789" y="6845"/>
                      <a:pt x="19815" y="6799"/>
                    </a:cubicBezTo>
                    <a:cubicBezTo>
                      <a:pt x="19842" y="6753"/>
                      <a:pt x="19867" y="6688"/>
                      <a:pt x="19891" y="6606"/>
                    </a:cubicBezTo>
                    <a:cubicBezTo>
                      <a:pt x="19915" y="6523"/>
                      <a:pt x="19934" y="6432"/>
                      <a:pt x="19947" y="6335"/>
                    </a:cubicBezTo>
                    <a:cubicBezTo>
                      <a:pt x="19966" y="6202"/>
                      <a:pt x="19979" y="6088"/>
                      <a:pt x="19987" y="5993"/>
                    </a:cubicBezTo>
                    <a:cubicBezTo>
                      <a:pt x="19996" y="5899"/>
                      <a:pt x="20002" y="5768"/>
                      <a:pt x="20005" y="5602"/>
                    </a:cubicBezTo>
                    <a:cubicBezTo>
                      <a:pt x="20009" y="5436"/>
                      <a:pt x="20011" y="5196"/>
                      <a:pt x="20011" y="4883"/>
                    </a:cubicBezTo>
                    <a:close/>
                    <a:moveTo>
                      <a:pt x="14869" y="2823"/>
                    </a:moveTo>
                    <a:cubicBezTo>
                      <a:pt x="14867" y="3541"/>
                      <a:pt x="14853" y="4246"/>
                      <a:pt x="14829" y="4938"/>
                    </a:cubicBezTo>
                    <a:cubicBezTo>
                      <a:pt x="14804" y="5630"/>
                      <a:pt x="14763" y="6226"/>
                      <a:pt x="14704" y="6724"/>
                    </a:cubicBezTo>
                    <a:lnTo>
                      <a:pt x="15146" y="6724"/>
                    </a:lnTo>
                    <a:lnTo>
                      <a:pt x="15146" y="2823"/>
                    </a:lnTo>
                    <a:close/>
                    <a:moveTo>
                      <a:pt x="14004" y="2704"/>
                    </a:moveTo>
                    <a:cubicBezTo>
                      <a:pt x="13953" y="2704"/>
                      <a:pt x="13908" y="2779"/>
                      <a:pt x="13868" y="2931"/>
                    </a:cubicBezTo>
                    <a:cubicBezTo>
                      <a:pt x="13828" y="3082"/>
                      <a:pt x="13797" y="3313"/>
                      <a:pt x="13774" y="3623"/>
                    </a:cubicBezTo>
                    <a:cubicBezTo>
                      <a:pt x="13751" y="3933"/>
                      <a:pt x="13739" y="4317"/>
                      <a:pt x="13739" y="4776"/>
                    </a:cubicBezTo>
                    <a:cubicBezTo>
                      <a:pt x="13739" y="5242"/>
                      <a:pt x="13750" y="5630"/>
                      <a:pt x="13773" y="5938"/>
                    </a:cubicBezTo>
                    <a:cubicBezTo>
                      <a:pt x="13796" y="6247"/>
                      <a:pt x="13827" y="6476"/>
                      <a:pt x="13867" y="6625"/>
                    </a:cubicBezTo>
                    <a:cubicBezTo>
                      <a:pt x="13906" y="6774"/>
                      <a:pt x="13952" y="6848"/>
                      <a:pt x="14006" y="6848"/>
                    </a:cubicBezTo>
                    <a:cubicBezTo>
                      <a:pt x="14059" y="6848"/>
                      <a:pt x="14105" y="6773"/>
                      <a:pt x="14145" y="6624"/>
                    </a:cubicBezTo>
                    <a:cubicBezTo>
                      <a:pt x="14185" y="6474"/>
                      <a:pt x="14217" y="6244"/>
                      <a:pt x="14240" y="5933"/>
                    </a:cubicBezTo>
                    <a:cubicBezTo>
                      <a:pt x="14263" y="5621"/>
                      <a:pt x="14275" y="5233"/>
                      <a:pt x="14275" y="4766"/>
                    </a:cubicBezTo>
                    <a:cubicBezTo>
                      <a:pt x="14275" y="4320"/>
                      <a:pt x="14263" y="3944"/>
                      <a:pt x="14240" y="3636"/>
                    </a:cubicBezTo>
                    <a:cubicBezTo>
                      <a:pt x="14217" y="3328"/>
                      <a:pt x="14186" y="3096"/>
                      <a:pt x="14145" y="2939"/>
                    </a:cubicBezTo>
                    <a:cubicBezTo>
                      <a:pt x="14104" y="2782"/>
                      <a:pt x="14057" y="2704"/>
                      <a:pt x="14004" y="2704"/>
                    </a:cubicBezTo>
                    <a:close/>
                    <a:moveTo>
                      <a:pt x="13083" y="2704"/>
                    </a:moveTo>
                    <a:cubicBezTo>
                      <a:pt x="13025" y="2704"/>
                      <a:pt x="12975" y="2794"/>
                      <a:pt x="12935" y="2974"/>
                    </a:cubicBezTo>
                    <a:cubicBezTo>
                      <a:pt x="12895" y="3154"/>
                      <a:pt x="12865" y="3406"/>
                      <a:pt x="12844" y="3730"/>
                    </a:cubicBezTo>
                    <a:cubicBezTo>
                      <a:pt x="12824" y="4053"/>
                      <a:pt x="12813" y="4430"/>
                      <a:pt x="12813" y="4859"/>
                    </a:cubicBezTo>
                    <a:cubicBezTo>
                      <a:pt x="12813" y="5283"/>
                      <a:pt x="12824" y="5644"/>
                      <a:pt x="12847" y="5943"/>
                    </a:cubicBezTo>
                    <a:cubicBezTo>
                      <a:pt x="12869" y="6241"/>
                      <a:pt x="12900" y="6467"/>
                      <a:pt x="12940" y="6619"/>
                    </a:cubicBezTo>
                    <a:cubicBezTo>
                      <a:pt x="12979" y="6772"/>
                      <a:pt x="13025" y="6848"/>
                      <a:pt x="13078" y="6848"/>
                    </a:cubicBezTo>
                    <a:cubicBezTo>
                      <a:pt x="13129" y="6848"/>
                      <a:pt x="13173" y="6765"/>
                      <a:pt x="13211" y="6597"/>
                    </a:cubicBezTo>
                    <a:cubicBezTo>
                      <a:pt x="13249" y="6430"/>
                      <a:pt x="13278" y="6187"/>
                      <a:pt x="13298" y="5869"/>
                    </a:cubicBezTo>
                    <a:cubicBezTo>
                      <a:pt x="13319" y="5550"/>
                      <a:pt x="13330" y="5173"/>
                      <a:pt x="13330" y="4737"/>
                    </a:cubicBezTo>
                    <a:cubicBezTo>
                      <a:pt x="13330" y="4326"/>
                      <a:pt x="13319" y="3966"/>
                      <a:pt x="13298" y="3657"/>
                    </a:cubicBezTo>
                    <a:cubicBezTo>
                      <a:pt x="13278" y="3349"/>
                      <a:pt x="13249" y="3113"/>
                      <a:pt x="13212" y="2949"/>
                    </a:cubicBezTo>
                    <a:cubicBezTo>
                      <a:pt x="13174" y="2785"/>
                      <a:pt x="13131" y="2704"/>
                      <a:pt x="13083" y="2704"/>
                    </a:cubicBezTo>
                    <a:close/>
                    <a:moveTo>
                      <a:pt x="11102" y="2704"/>
                    </a:moveTo>
                    <a:cubicBezTo>
                      <a:pt x="11044" y="2704"/>
                      <a:pt x="10995" y="2794"/>
                      <a:pt x="10955" y="2974"/>
                    </a:cubicBezTo>
                    <a:cubicBezTo>
                      <a:pt x="10915" y="3154"/>
                      <a:pt x="10884" y="3406"/>
                      <a:pt x="10864" y="3730"/>
                    </a:cubicBezTo>
                    <a:cubicBezTo>
                      <a:pt x="10843" y="4053"/>
                      <a:pt x="10833" y="4430"/>
                      <a:pt x="10833" y="4859"/>
                    </a:cubicBezTo>
                    <a:cubicBezTo>
                      <a:pt x="10833" y="5283"/>
                      <a:pt x="10844" y="5644"/>
                      <a:pt x="10866" y="5943"/>
                    </a:cubicBezTo>
                    <a:cubicBezTo>
                      <a:pt x="10889" y="6241"/>
                      <a:pt x="10920" y="6467"/>
                      <a:pt x="10959" y="6619"/>
                    </a:cubicBezTo>
                    <a:cubicBezTo>
                      <a:pt x="10999" y="6772"/>
                      <a:pt x="11045" y="6848"/>
                      <a:pt x="11098" y="6848"/>
                    </a:cubicBezTo>
                    <a:cubicBezTo>
                      <a:pt x="11149" y="6848"/>
                      <a:pt x="11193" y="6765"/>
                      <a:pt x="11231" y="6597"/>
                    </a:cubicBezTo>
                    <a:cubicBezTo>
                      <a:pt x="11268" y="6430"/>
                      <a:pt x="11297" y="6187"/>
                      <a:pt x="11318" y="5869"/>
                    </a:cubicBezTo>
                    <a:cubicBezTo>
                      <a:pt x="11339" y="5550"/>
                      <a:pt x="11349" y="5173"/>
                      <a:pt x="11349" y="4737"/>
                    </a:cubicBezTo>
                    <a:cubicBezTo>
                      <a:pt x="11349" y="4326"/>
                      <a:pt x="11339" y="3966"/>
                      <a:pt x="11318" y="3657"/>
                    </a:cubicBezTo>
                    <a:cubicBezTo>
                      <a:pt x="11297" y="3349"/>
                      <a:pt x="11268" y="3113"/>
                      <a:pt x="11231" y="2949"/>
                    </a:cubicBezTo>
                    <a:cubicBezTo>
                      <a:pt x="11194" y="2785"/>
                      <a:pt x="11151" y="2704"/>
                      <a:pt x="11102" y="2704"/>
                    </a:cubicBezTo>
                    <a:close/>
                    <a:moveTo>
                      <a:pt x="4950" y="2699"/>
                    </a:moveTo>
                    <a:cubicBezTo>
                      <a:pt x="4903" y="2699"/>
                      <a:pt x="4860" y="2764"/>
                      <a:pt x="4823" y="2893"/>
                    </a:cubicBezTo>
                    <a:cubicBezTo>
                      <a:pt x="4786" y="3022"/>
                      <a:pt x="4756" y="3213"/>
                      <a:pt x="4733" y="3465"/>
                    </a:cubicBezTo>
                    <a:cubicBezTo>
                      <a:pt x="4709" y="3716"/>
                      <a:pt x="4694" y="3984"/>
                      <a:pt x="4689" y="4267"/>
                    </a:cubicBezTo>
                    <a:lnTo>
                      <a:pt x="5206" y="4267"/>
                    </a:lnTo>
                    <a:cubicBezTo>
                      <a:pt x="5197" y="3778"/>
                      <a:pt x="5170" y="3394"/>
                      <a:pt x="5127" y="3116"/>
                    </a:cubicBezTo>
                    <a:cubicBezTo>
                      <a:pt x="5084" y="2838"/>
                      <a:pt x="5025" y="2699"/>
                      <a:pt x="4950" y="2699"/>
                    </a:cubicBezTo>
                    <a:close/>
                    <a:moveTo>
                      <a:pt x="18820" y="2094"/>
                    </a:moveTo>
                    <a:lnTo>
                      <a:pt x="19307" y="2094"/>
                    </a:lnTo>
                    <a:lnTo>
                      <a:pt x="19307" y="2823"/>
                    </a:lnTo>
                    <a:lnTo>
                      <a:pt x="18962" y="2823"/>
                    </a:lnTo>
                    <a:lnTo>
                      <a:pt x="18962" y="7453"/>
                    </a:lnTo>
                    <a:lnTo>
                      <a:pt x="18820" y="7453"/>
                    </a:lnTo>
                    <a:close/>
                    <a:moveTo>
                      <a:pt x="17567" y="2094"/>
                    </a:moveTo>
                    <a:lnTo>
                      <a:pt x="17709" y="2094"/>
                    </a:lnTo>
                    <a:lnTo>
                      <a:pt x="17709" y="6277"/>
                    </a:lnTo>
                    <a:lnTo>
                      <a:pt x="18140" y="2094"/>
                    </a:lnTo>
                    <a:lnTo>
                      <a:pt x="18286" y="2094"/>
                    </a:lnTo>
                    <a:lnTo>
                      <a:pt x="18286" y="7453"/>
                    </a:lnTo>
                    <a:lnTo>
                      <a:pt x="18144" y="7453"/>
                    </a:lnTo>
                    <a:lnTo>
                      <a:pt x="18144" y="3270"/>
                    </a:lnTo>
                    <a:lnTo>
                      <a:pt x="17712" y="7453"/>
                    </a:lnTo>
                    <a:lnTo>
                      <a:pt x="17567" y="7453"/>
                    </a:lnTo>
                    <a:close/>
                    <a:moveTo>
                      <a:pt x="17216" y="2094"/>
                    </a:moveTo>
                    <a:lnTo>
                      <a:pt x="17358" y="2094"/>
                    </a:lnTo>
                    <a:lnTo>
                      <a:pt x="17358" y="7453"/>
                    </a:lnTo>
                    <a:lnTo>
                      <a:pt x="17216" y="7453"/>
                    </a:lnTo>
                    <a:close/>
                    <a:moveTo>
                      <a:pt x="16435" y="2094"/>
                    </a:moveTo>
                    <a:lnTo>
                      <a:pt x="16577" y="2094"/>
                    </a:lnTo>
                    <a:lnTo>
                      <a:pt x="16577" y="4218"/>
                    </a:lnTo>
                    <a:lnTo>
                      <a:pt x="16748" y="4218"/>
                    </a:lnTo>
                    <a:cubicBezTo>
                      <a:pt x="16833" y="4218"/>
                      <a:pt x="16901" y="4285"/>
                      <a:pt x="16952" y="4420"/>
                    </a:cubicBezTo>
                    <a:cubicBezTo>
                      <a:pt x="17003" y="4555"/>
                      <a:pt x="17039" y="4742"/>
                      <a:pt x="17060" y="4983"/>
                    </a:cubicBezTo>
                    <a:cubicBezTo>
                      <a:pt x="17081" y="5224"/>
                      <a:pt x="17091" y="5511"/>
                      <a:pt x="17091" y="5845"/>
                    </a:cubicBezTo>
                    <a:cubicBezTo>
                      <a:pt x="17091" y="6342"/>
                      <a:pt x="17062" y="6734"/>
                      <a:pt x="17005" y="7022"/>
                    </a:cubicBezTo>
                    <a:cubicBezTo>
                      <a:pt x="16947" y="7309"/>
                      <a:pt x="16860" y="7453"/>
                      <a:pt x="16744" y="7453"/>
                    </a:cubicBezTo>
                    <a:lnTo>
                      <a:pt x="16435" y="7453"/>
                    </a:lnTo>
                    <a:close/>
                    <a:moveTo>
                      <a:pt x="15505" y="2094"/>
                    </a:moveTo>
                    <a:lnTo>
                      <a:pt x="15647" y="2094"/>
                    </a:lnTo>
                    <a:lnTo>
                      <a:pt x="15647" y="4337"/>
                    </a:lnTo>
                    <a:lnTo>
                      <a:pt x="16082" y="4337"/>
                    </a:lnTo>
                    <a:lnTo>
                      <a:pt x="16082" y="2094"/>
                    </a:lnTo>
                    <a:lnTo>
                      <a:pt x="16224" y="2094"/>
                    </a:lnTo>
                    <a:lnTo>
                      <a:pt x="16224" y="7453"/>
                    </a:lnTo>
                    <a:lnTo>
                      <a:pt x="16082" y="7453"/>
                    </a:lnTo>
                    <a:lnTo>
                      <a:pt x="16082" y="5066"/>
                    </a:lnTo>
                    <a:lnTo>
                      <a:pt x="15647" y="5066"/>
                    </a:lnTo>
                    <a:lnTo>
                      <a:pt x="15647" y="7453"/>
                    </a:lnTo>
                    <a:lnTo>
                      <a:pt x="15505" y="7453"/>
                    </a:lnTo>
                    <a:close/>
                    <a:moveTo>
                      <a:pt x="14729" y="2094"/>
                    </a:moveTo>
                    <a:lnTo>
                      <a:pt x="15288" y="2094"/>
                    </a:lnTo>
                    <a:lnTo>
                      <a:pt x="15288" y="6724"/>
                    </a:lnTo>
                    <a:lnTo>
                      <a:pt x="15403" y="6724"/>
                    </a:lnTo>
                    <a:lnTo>
                      <a:pt x="15403" y="9155"/>
                    </a:lnTo>
                    <a:lnTo>
                      <a:pt x="15266" y="9155"/>
                    </a:lnTo>
                    <a:lnTo>
                      <a:pt x="15266" y="7453"/>
                    </a:lnTo>
                    <a:lnTo>
                      <a:pt x="14604" y="7453"/>
                    </a:lnTo>
                    <a:lnTo>
                      <a:pt x="14604" y="9155"/>
                    </a:lnTo>
                    <a:lnTo>
                      <a:pt x="14467" y="9155"/>
                    </a:lnTo>
                    <a:lnTo>
                      <a:pt x="14467" y="6724"/>
                    </a:lnTo>
                    <a:lnTo>
                      <a:pt x="14554" y="6724"/>
                    </a:lnTo>
                    <a:cubicBezTo>
                      <a:pt x="14600" y="6285"/>
                      <a:pt x="14636" y="5820"/>
                      <a:pt x="14663" y="5328"/>
                    </a:cubicBezTo>
                    <a:cubicBezTo>
                      <a:pt x="14689" y="4837"/>
                      <a:pt x="14707" y="4344"/>
                      <a:pt x="14716" y="3852"/>
                    </a:cubicBezTo>
                    <a:cubicBezTo>
                      <a:pt x="14725" y="3359"/>
                      <a:pt x="14729" y="2773"/>
                      <a:pt x="14729" y="2094"/>
                    </a:cubicBezTo>
                    <a:close/>
                    <a:moveTo>
                      <a:pt x="11706" y="2094"/>
                    </a:moveTo>
                    <a:lnTo>
                      <a:pt x="11848" y="2094"/>
                    </a:lnTo>
                    <a:lnTo>
                      <a:pt x="11848" y="6277"/>
                    </a:lnTo>
                    <a:lnTo>
                      <a:pt x="12280" y="2094"/>
                    </a:lnTo>
                    <a:lnTo>
                      <a:pt x="12425" y="2094"/>
                    </a:lnTo>
                    <a:lnTo>
                      <a:pt x="12425" y="7453"/>
                    </a:lnTo>
                    <a:lnTo>
                      <a:pt x="12283" y="7453"/>
                    </a:lnTo>
                    <a:lnTo>
                      <a:pt x="12283" y="3270"/>
                    </a:lnTo>
                    <a:lnTo>
                      <a:pt x="11851" y="7453"/>
                    </a:lnTo>
                    <a:lnTo>
                      <a:pt x="11706" y="7453"/>
                    </a:lnTo>
                    <a:close/>
                    <a:moveTo>
                      <a:pt x="9726" y="2094"/>
                    </a:moveTo>
                    <a:lnTo>
                      <a:pt x="10445" y="2094"/>
                    </a:lnTo>
                    <a:lnTo>
                      <a:pt x="10445" y="7453"/>
                    </a:lnTo>
                    <a:lnTo>
                      <a:pt x="10303" y="7453"/>
                    </a:lnTo>
                    <a:lnTo>
                      <a:pt x="10303" y="2823"/>
                    </a:lnTo>
                    <a:lnTo>
                      <a:pt x="9868" y="2823"/>
                    </a:lnTo>
                    <a:lnTo>
                      <a:pt x="9868" y="7453"/>
                    </a:lnTo>
                    <a:lnTo>
                      <a:pt x="9726" y="7453"/>
                    </a:lnTo>
                    <a:close/>
                    <a:moveTo>
                      <a:pt x="8473" y="2094"/>
                    </a:moveTo>
                    <a:lnTo>
                      <a:pt x="8615" y="2094"/>
                    </a:lnTo>
                    <a:lnTo>
                      <a:pt x="8615" y="6277"/>
                    </a:lnTo>
                    <a:lnTo>
                      <a:pt x="9047" y="2094"/>
                    </a:lnTo>
                    <a:lnTo>
                      <a:pt x="9192" y="2094"/>
                    </a:lnTo>
                    <a:lnTo>
                      <a:pt x="9192" y="7453"/>
                    </a:lnTo>
                    <a:lnTo>
                      <a:pt x="9050" y="7453"/>
                    </a:lnTo>
                    <a:lnTo>
                      <a:pt x="9050" y="3270"/>
                    </a:lnTo>
                    <a:lnTo>
                      <a:pt x="8618" y="7453"/>
                    </a:lnTo>
                    <a:lnTo>
                      <a:pt x="8473" y="7453"/>
                    </a:lnTo>
                    <a:close/>
                    <a:moveTo>
                      <a:pt x="8122" y="2094"/>
                    </a:moveTo>
                    <a:lnTo>
                      <a:pt x="8264" y="2094"/>
                    </a:lnTo>
                    <a:lnTo>
                      <a:pt x="8264" y="7453"/>
                    </a:lnTo>
                    <a:lnTo>
                      <a:pt x="8122" y="7453"/>
                    </a:lnTo>
                    <a:close/>
                    <a:moveTo>
                      <a:pt x="7341" y="2094"/>
                    </a:moveTo>
                    <a:lnTo>
                      <a:pt x="7483" y="2094"/>
                    </a:lnTo>
                    <a:lnTo>
                      <a:pt x="7483" y="4218"/>
                    </a:lnTo>
                    <a:lnTo>
                      <a:pt x="7654" y="4218"/>
                    </a:lnTo>
                    <a:cubicBezTo>
                      <a:pt x="7739" y="4218"/>
                      <a:pt x="7807" y="4285"/>
                      <a:pt x="7858" y="4420"/>
                    </a:cubicBezTo>
                    <a:cubicBezTo>
                      <a:pt x="7909" y="4555"/>
                      <a:pt x="7945" y="4742"/>
                      <a:pt x="7966" y="4983"/>
                    </a:cubicBezTo>
                    <a:cubicBezTo>
                      <a:pt x="7987" y="5224"/>
                      <a:pt x="7997" y="5511"/>
                      <a:pt x="7997" y="5845"/>
                    </a:cubicBezTo>
                    <a:cubicBezTo>
                      <a:pt x="7997" y="6342"/>
                      <a:pt x="7968" y="6734"/>
                      <a:pt x="7911" y="7022"/>
                    </a:cubicBezTo>
                    <a:cubicBezTo>
                      <a:pt x="7853" y="7309"/>
                      <a:pt x="7766" y="7453"/>
                      <a:pt x="7650" y="7453"/>
                    </a:cubicBezTo>
                    <a:lnTo>
                      <a:pt x="7341" y="7453"/>
                    </a:lnTo>
                    <a:close/>
                    <a:moveTo>
                      <a:pt x="6411" y="2094"/>
                    </a:moveTo>
                    <a:lnTo>
                      <a:pt x="6554" y="2094"/>
                    </a:lnTo>
                    <a:lnTo>
                      <a:pt x="6554" y="4337"/>
                    </a:lnTo>
                    <a:lnTo>
                      <a:pt x="6988" y="4337"/>
                    </a:lnTo>
                    <a:lnTo>
                      <a:pt x="6988" y="2094"/>
                    </a:lnTo>
                    <a:lnTo>
                      <a:pt x="7131" y="2094"/>
                    </a:lnTo>
                    <a:lnTo>
                      <a:pt x="7131" y="7453"/>
                    </a:lnTo>
                    <a:lnTo>
                      <a:pt x="6988" y="7453"/>
                    </a:lnTo>
                    <a:lnTo>
                      <a:pt x="6988" y="5066"/>
                    </a:lnTo>
                    <a:lnTo>
                      <a:pt x="6554" y="5066"/>
                    </a:lnTo>
                    <a:lnTo>
                      <a:pt x="6554" y="7453"/>
                    </a:lnTo>
                    <a:lnTo>
                      <a:pt x="6411" y="7453"/>
                    </a:lnTo>
                    <a:close/>
                    <a:moveTo>
                      <a:pt x="5482" y="2094"/>
                    </a:moveTo>
                    <a:lnTo>
                      <a:pt x="5624" y="2094"/>
                    </a:lnTo>
                    <a:lnTo>
                      <a:pt x="5624" y="4337"/>
                    </a:lnTo>
                    <a:lnTo>
                      <a:pt x="6059" y="4337"/>
                    </a:lnTo>
                    <a:lnTo>
                      <a:pt x="6059" y="2094"/>
                    </a:lnTo>
                    <a:lnTo>
                      <a:pt x="6201" y="2094"/>
                    </a:lnTo>
                    <a:lnTo>
                      <a:pt x="6201" y="7453"/>
                    </a:lnTo>
                    <a:lnTo>
                      <a:pt x="6059" y="7453"/>
                    </a:lnTo>
                    <a:lnTo>
                      <a:pt x="6059" y="5066"/>
                    </a:lnTo>
                    <a:lnTo>
                      <a:pt x="5624" y="5066"/>
                    </a:lnTo>
                    <a:lnTo>
                      <a:pt x="5624" y="7453"/>
                    </a:lnTo>
                    <a:lnTo>
                      <a:pt x="5482" y="7453"/>
                    </a:lnTo>
                    <a:close/>
                    <a:moveTo>
                      <a:pt x="3403" y="2094"/>
                    </a:moveTo>
                    <a:lnTo>
                      <a:pt x="3477" y="2094"/>
                    </a:lnTo>
                    <a:cubicBezTo>
                      <a:pt x="3511" y="2094"/>
                      <a:pt x="3540" y="2121"/>
                      <a:pt x="3564" y="2176"/>
                    </a:cubicBezTo>
                    <a:cubicBezTo>
                      <a:pt x="3588" y="2231"/>
                      <a:pt x="3608" y="2316"/>
                      <a:pt x="3625" y="2432"/>
                    </a:cubicBezTo>
                    <a:cubicBezTo>
                      <a:pt x="3641" y="2548"/>
                      <a:pt x="3657" y="2701"/>
                      <a:pt x="3672" y="2892"/>
                    </a:cubicBezTo>
                    <a:lnTo>
                      <a:pt x="3718" y="3488"/>
                    </a:lnTo>
                    <a:lnTo>
                      <a:pt x="3730" y="3662"/>
                    </a:lnTo>
                    <a:cubicBezTo>
                      <a:pt x="3745" y="3851"/>
                      <a:pt x="3756" y="3986"/>
                      <a:pt x="3765" y="4066"/>
                    </a:cubicBezTo>
                    <a:cubicBezTo>
                      <a:pt x="3774" y="4146"/>
                      <a:pt x="3786" y="4208"/>
                      <a:pt x="3802" y="4253"/>
                    </a:cubicBezTo>
                    <a:cubicBezTo>
                      <a:pt x="3817" y="4297"/>
                      <a:pt x="3835" y="4320"/>
                      <a:pt x="3854" y="4322"/>
                    </a:cubicBezTo>
                    <a:lnTo>
                      <a:pt x="3854" y="2094"/>
                    </a:lnTo>
                    <a:lnTo>
                      <a:pt x="3996" y="2094"/>
                    </a:lnTo>
                    <a:lnTo>
                      <a:pt x="3996" y="4322"/>
                    </a:lnTo>
                    <a:cubicBezTo>
                      <a:pt x="4016" y="4322"/>
                      <a:pt x="4033" y="4297"/>
                      <a:pt x="4049" y="4247"/>
                    </a:cubicBezTo>
                    <a:cubicBezTo>
                      <a:pt x="4065" y="4196"/>
                      <a:pt x="4078" y="4127"/>
                      <a:pt x="4087" y="4037"/>
                    </a:cubicBezTo>
                    <a:cubicBezTo>
                      <a:pt x="4096" y="3948"/>
                      <a:pt x="4112" y="3758"/>
                      <a:pt x="4134" y="3466"/>
                    </a:cubicBezTo>
                    <a:lnTo>
                      <a:pt x="4177" y="2892"/>
                    </a:lnTo>
                    <a:cubicBezTo>
                      <a:pt x="4192" y="2700"/>
                      <a:pt x="4208" y="2546"/>
                      <a:pt x="4224" y="2430"/>
                    </a:cubicBezTo>
                    <a:cubicBezTo>
                      <a:pt x="4241" y="2315"/>
                      <a:pt x="4261" y="2230"/>
                      <a:pt x="4285" y="2175"/>
                    </a:cubicBezTo>
                    <a:cubicBezTo>
                      <a:pt x="4309" y="2121"/>
                      <a:pt x="4338" y="2094"/>
                      <a:pt x="4372" y="2094"/>
                    </a:cubicBezTo>
                    <a:lnTo>
                      <a:pt x="4446" y="2094"/>
                    </a:lnTo>
                    <a:lnTo>
                      <a:pt x="4446" y="2803"/>
                    </a:lnTo>
                    <a:lnTo>
                      <a:pt x="4390" y="2803"/>
                    </a:lnTo>
                    <a:cubicBezTo>
                      <a:pt x="4372" y="2803"/>
                      <a:pt x="4358" y="2810"/>
                      <a:pt x="4350" y="2824"/>
                    </a:cubicBezTo>
                    <a:cubicBezTo>
                      <a:pt x="4341" y="2837"/>
                      <a:pt x="4333" y="2873"/>
                      <a:pt x="4325" y="2931"/>
                    </a:cubicBezTo>
                    <a:cubicBezTo>
                      <a:pt x="4317" y="2988"/>
                      <a:pt x="4307" y="3087"/>
                      <a:pt x="4297" y="3226"/>
                    </a:cubicBezTo>
                    <a:lnTo>
                      <a:pt x="4245" y="3918"/>
                    </a:lnTo>
                    <a:cubicBezTo>
                      <a:pt x="4229" y="4132"/>
                      <a:pt x="4211" y="4306"/>
                      <a:pt x="4192" y="4439"/>
                    </a:cubicBezTo>
                    <a:cubicBezTo>
                      <a:pt x="4173" y="4572"/>
                      <a:pt x="4149" y="4646"/>
                      <a:pt x="4119" y="4659"/>
                    </a:cubicBezTo>
                    <a:cubicBezTo>
                      <a:pt x="4148" y="4664"/>
                      <a:pt x="4176" y="4731"/>
                      <a:pt x="4203" y="4860"/>
                    </a:cubicBezTo>
                    <a:cubicBezTo>
                      <a:pt x="4230" y="4988"/>
                      <a:pt x="4248" y="5146"/>
                      <a:pt x="4258" y="5334"/>
                    </a:cubicBezTo>
                    <a:lnTo>
                      <a:pt x="4479" y="7453"/>
                    </a:lnTo>
                    <a:lnTo>
                      <a:pt x="4325" y="7453"/>
                    </a:lnTo>
                    <a:lnTo>
                      <a:pt x="4155" y="5766"/>
                    </a:lnTo>
                    <a:cubicBezTo>
                      <a:pt x="4134" y="5555"/>
                      <a:pt x="4116" y="5399"/>
                      <a:pt x="4101" y="5298"/>
                    </a:cubicBezTo>
                    <a:cubicBezTo>
                      <a:pt x="4086" y="5197"/>
                      <a:pt x="4069" y="5127"/>
                      <a:pt x="4051" y="5087"/>
                    </a:cubicBezTo>
                    <a:cubicBezTo>
                      <a:pt x="4033" y="5046"/>
                      <a:pt x="4015" y="5026"/>
                      <a:pt x="3996" y="5026"/>
                    </a:cubicBezTo>
                    <a:lnTo>
                      <a:pt x="3996" y="7453"/>
                    </a:lnTo>
                    <a:lnTo>
                      <a:pt x="3854" y="7453"/>
                    </a:lnTo>
                    <a:lnTo>
                      <a:pt x="3854" y="5026"/>
                    </a:lnTo>
                    <a:cubicBezTo>
                      <a:pt x="3835" y="5026"/>
                      <a:pt x="3817" y="5046"/>
                      <a:pt x="3799" y="5086"/>
                    </a:cubicBezTo>
                    <a:cubicBezTo>
                      <a:pt x="3781" y="5126"/>
                      <a:pt x="3765" y="5197"/>
                      <a:pt x="3749" y="5297"/>
                    </a:cubicBezTo>
                    <a:cubicBezTo>
                      <a:pt x="3733" y="5398"/>
                      <a:pt x="3715" y="5554"/>
                      <a:pt x="3694" y="5766"/>
                    </a:cubicBezTo>
                    <a:lnTo>
                      <a:pt x="3524" y="7453"/>
                    </a:lnTo>
                    <a:lnTo>
                      <a:pt x="3370" y="7453"/>
                    </a:lnTo>
                    <a:lnTo>
                      <a:pt x="3591" y="5334"/>
                    </a:lnTo>
                    <a:cubicBezTo>
                      <a:pt x="3601" y="5145"/>
                      <a:pt x="3619" y="4987"/>
                      <a:pt x="3646" y="4858"/>
                    </a:cubicBezTo>
                    <a:cubicBezTo>
                      <a:pt x="3673" y="4730"/>
                      <a:pt x="3701" y="4664"/>
                      <a:pt x="3730" y="4659"/>
                    </a:cubicBezTo>
                    <a:cubicBezTo>
                      <a:pt x="3700" y="4647"/>
                      <a:pt x="3676" y="4574"/>
                      <a:pt x="3657" y="4440"/>
                    </a:cubicBezTo>
                    <a:cubicBezTo>
                      <a:pt x="3638" y="4307"/>
                      <a:pt x="3620" y="4133"/>
                      <a:pt x="3604" y="3916"/>
                    </a:cubicBezTo>
                    <a:lnTo>
                      <a:pt x="3552" y="3226"/>
                    </a:lnTo>
                    <a:cubicBezTo>
                      <a:pt x="3542" y="3088"/>
                      <a:pt x="3533" y="2990"/>
                      <a:pt x="3524" y="2932"/>
                    </a:cubicBezTo>
                    <a:cubicBezTo>
                      <a:pt x="3516" y="2874"/>
                      <a:pt x="3507" y="2838"/>
                      <a:pt x="3499" y="2824"/>
                    </a:cubicBezTo>
                    <a:cubicBezTo>
                      <a:pt x="3490" y="2810"/>
                      <a:pt x="3477" y="2803"/>
                      <a:pt x="3459" y="2803"/>
                    </a:cubicBezTo>
                    <a:lnTo>
                      <a:pt x="3403" y="2803"/>
                    </a:lnTo>
                    <a:close/>
                    <a:moveTo>
                      <a:pt x="2491" y="2094"/>
                    </a:moveTo>
                    <a:lnTo>
                      <a:pt x="2633" y="2094"/>
                    </a:lnTo>
                    <a:lnTo>
                      <a:pt x="2633" y="6277"/>
                    </a:lnTo>
                    <a:lnTo>
                      <a:pt x="3065" y="2094"/>
                    </a:lnTo>
                    <a:lnTo>
                      <a:pt x="3210" y="2094"/>
                    </a:lnTo>
                    <a:lnTo>
                      <a:pt x="3210" y="7453"/>
                    </a:lnTo>
                    <a:lnTo>
                      <a:pt x="3068" y="7453"/>
                    </a:lnTo>
                    <a:lnTo>
                      <a:pt x="3068" y="3270"/>
                    </a:lnTo>
                    <a:lnTo>
                      <a:pt x="2636" y="7453"/>
                    </a:lnTo>
                    <a:lnTo>
                      <a:pt x="2491" y="7453"/>
                    </a:lnTo>
                    <a:close/>
                    <a:moveTo>
                      <a:pt x="1261" y="2094"/>
                    </a:moveTo>
                    <a:lnTo>
                      <a:pt x="1335" y="2094"/>
                    </a:lnTo>
                    <a:cubicBezTo>
                      <a:pt x="1369" y="2094"/>
                      <a:pt x="1398" y="2121"/>
                      <a:pt x="1422" y="2176"/>
                    </a:cubicBezTo>
                    <a:cubicBezTo>
                      <a:pt x="1446" y="2231"/>
                      <a:pt x="1466" y="2316"/>
                      <a:pt x="1483" y="2432"/>
                    </a:cubicBezTo>
                    <a:cubicBezTo>
                      <a:pt x="1499" y="2548"/>
                      <a:pt x="1515" y="2701"/>
                      <a:pt x="1530" y="2892"/>
                    </a:cubicBezTo>
                    <a:lnTo>
                      <a:pt x="1575" y="3488"/>
                    </a:lnTo>
                    <a:lnTo>
                      <a:pt x="1588" y="3662"/>
                    </a:lnTo>
                    <a:cubicBezTo>
                      <a:pt x="1602" y="3851"/>
                      <a:pt x="1614" y="3986"/>
                      <a:pt x="1623" y="4066"/>
                    </a:cubicBezTo>
                    <a:cubicBezTo>
                      <a:pt x="1632" y="4146"/>
                      <a:pt x="1644" y="4208"/>
                      <a:pt x="1660" y="4253"/>
                    </a:cubicBezTo>
                    <a:cubicBezTo>
                      <a:pt x="1675" y="4297"/>
                      <a:pt x="1693" y="4320"/>
                      <a:pt x="1712" y="4322"/>
                    </a:cubicBezTo>
                    <a:lnTo>
                      <a:pt x="1712" y="2094"/>
                    </a:lnTo>
                    <a:lnTo>
                      <a:pt x="1854" y="2094"/>
                    </a:lnTo>
                    <a:lnTo>
                      <a:pt x="1854" y="4322"/>
                    </a:lnTo>
                    <a:cubicBezTo>
                      <a:pt x="1874" y="4322"/>
                      <a:pt x="1891" y="4297"/>
                      <a:pt x="1907" y="4247"/>
                    </a:cubicBezTo>
                    <a:cubicBezTo>
                      <a:pt x="1923" y="4196"/>
                      <a:pt x="1936" y="4127"/>
                      <a:pt x="1945" y="4037"/>
                    </a:cubicBezTo>
                    <a:cubicBezTo>
                      <a:pt x="1954" y="3948"/>
                      <a:pt x="1970" y="3758"/>
                      <a:pt x="1992" y="3466"/>
                    </a:cubicBezTo>
                    <a:lnTo>
                      <a:pt x="2035" y="2892"/>
                    </a:lnTo>
                    <a:cubicBezTo>
                      <a:pt x="2050" y="2700"/>
                      <a:pt x="2066" y="2546"/>
                      <a:pt x="2082" y="2430"/>
                    </a:cubicBezTo>
                    <a:cubicBezTo>
                      <a:pt x="2099" y="2315"/>
                      <a:pt x="2119" y="2230"/>
                      <a:pt x="2143" y="2175"/>
                    </a:cubicBezTo>
                    <a:cubicBezTo>
                      <a:pt x="2166" y="2121"/>
                      <a:pt x="2195" y="2094"/>
                      <a:pt x="2230" y="2094"/>
                    </a:cubicBezTo>
                    <a:lnTo>
                      <a:pt x="2304" y="2094"/>
                    </a:lnTo>
                    <a:lnTo>
                      <a:pt x="2304" y="2803"/>
                    </a:lnTo>
                    <a:lnTo>
                      <a:pt x="2248" y="2803"/>
                    </a:lnTo>
                    <a:cubicBezTo>
                      <a:pt x="2230" y="2803"/>
                      <a:pt x="2216" y="2810"/>
                      <a:pt x="2208" y="2824"/>
                    </a:cubicBezTo>
                    <a:cubicBezTo>
                      <a:pt x="2199" y="2837"/>
                      <a:pt x="2191" y="2873"/>
                      <a:pt x="2183" y="2931"/>
                    </a:cubicBezTo>
                    <a:cubicBezTo>
                      <a:pt x="2175" y="2988"/>
                      <a:pt x="2165" y="3087"/>
                      <a:pt x="2155" y="3226"/>
                    </a:cubicBezTo>
                    <a:lnTo>
                      <a:pt x="2103" y="3918"/>
                    </a:lnTo>
                    <a:cubicBezTo>
                      <a:pt x="2087" y="4132"/>
                      <a:pt x="2069" y="4306"/>
                      <a:pt x="2050" y="4439"/>
                    </a:cubicBezTo>
                    <a:cubicBezTo>
                      <a:pt x="2031" y="4572"/>
                      <a:pt x="2007" y="4646"/>
                      <a:pt x="1977" y="4659"/>
                    </a:cubicBezTo>
                    <a:cubicBezTo>
                      <a:pt x="2006" y="4664"/>
                      <a:pt x="2034" y="4731"/>
                      <a:pt x="2061" y="4860"/>
                    </a:cubicBezTo>
                    <a:cubicBezTo>
                      <a:pt x="2088" y="4988"/>
                      <a:pt x="2106" y="5146"/>
                      <a:pt x="2116" y="5334"/>
                    </a:cubicBezTo>
                    <a:lnTo>
                      <a:pt x="2337" y="7453"/>
                    </a:lnTo>
                    <a:lnTo>
                      <a:pt x="2183" y="7453"/>
                    </a:lnTo>
                    <a:lnTo>
                      <a:pt x="2013" y="5766"/>
                    </a:lnTo>
                    <a:cubicBezTo>
                      <a:pt x="1992" y="5555"/>
                      <a:pt x="1974" y="5399"/>
                      <a:pt x="1959" y="5298"/>
                    </a:cubicBezTo>
                    <a:cubicBezTo>
                      <a:pt x="1944" y="5197"/>
                      <a:pt x="1927" y="5127"/>
                      <a:pt x="1909" y="5087"/>
                    </a:cubicBezTo>
                    <a:cubicBezTo>
                      <a:pt x="1891" y="5046"/>
                      <a:pt x="1872" y="5026"/>
                      <a:pt x="1854" y="5026"/>
                    </a:cubicBezTo>
                    <a:lnTo>
                      <a:pt x="1854" y="7453"/>
                    </a:lnTo>
                    <a:lnTo>
                      <a:pt x="1712" y="7453"/>
                    </a:lnTo>
                    <a:lnTo>
                      <a:pt x="1712" y="5026"/>
                    </a:lnTo>
                    <a:cubicBezTo>
                      <a:pt x="1693" y="5026"/>
                      <a:pt x="1674" y="5046"/>
                      <a:pt x="1657" y="5086"/>
                    </a:cubicBezTo>
                    <a:cubicBezTo>
                      <a:pt x="1639" y="5126"/>
                      <a:pt x="1623" y="5197"/>
                      <a:pt x="1607" y="5297"/>
                    </a:cubicBezTo>
                    <a:cubicBezTo>
                      <a:pt x="1591" y="5398"/>
                      <a:pt x="1573" y="5554"/>
                      <a:pt x="1552" y="5766"/>
                    </a:cubicBezTo>
                    <a:lnTo>
                      <a:pt x="1382" y="7453"/>
                    </a:lnTo>
                    <a:lnTo>
                      <a:pt x="1228" y="7453"/>
                    </a:lnTo>
                    <a:lnTo>
                      <a:pt x="1449" y="5334"/>
                    </a:lnTo>
                    <a:cubicBezTo>
                      <a:pt x="1459" y="5145"/>
                      <a:pt x="1477" y="4987"/>
                      <a:pt x="1504" y="4858"/>
                    </a:cubicBezTo>
                    <a:cubicBezTo>
                      <a:pt x="1531" y="4730"/>
                      <a:pt x="1559" y="4664"/>
                      <a:pt x="1588" y="4659"/>
                    </a:cubicBezTo>
                    <a:cubicBezTo>
                      <a:pt x="1558" y="4647"/>
                      <a:pt x="1534" y="4574"/>
                      <a:pt x="1515" y="4440"/>
                    </a:cubicBezTo>
                    <a:cubicBezTo>
                      <a:pt x="1496" y="4307"/>
                      <a:pt x="1478" y="4133"/>
                      <a:pt x="1462" y="3916"/>
                    </a:cubicBezTo>
                    <a:lnTo>
                      <a:pt x="1410" y="3226"/>
                    </a:lnTo>
                    <a:cubicBezTo>
                      <a:pt x="1400" y="3088"/>
                      <a:pt x="1390" y="2990"/>
                      <a:pt x="1382" y="2932"/>
                    </a:cubicBezTo>
                    <a:cubicBezTo>
                      <a:pt x="1374" y="2874"/>
                      <a:pt x="1365" y="2838"/>
                      <a:pt x="1357" y="2824"/>
                    </a:cubicBezTo>
                    <a:cubicBezTo>
                      <a:pt x="1348" y="2810"/>
                      <a:pt x="1335" y="2803"/>
                      <a:pt x="1316" y="2803"/>
                    </a:cubicBezTo>
                    <a:lnTo>
                      <a:pt x="1261" y="2803"/>
                    </a:lnTo>
                    <a:close/>
                    <a:moveTo>
                      <a:pt x="19814" y="1975"/>
                    </a:moveTo>
                    <a:cubicBezTo>
                      <a:pt x="19889" y="1975"/>
                      <a:pt x="19952" y="2035"/>
                      <a:pt x="20002" y="2156"/>
                    </a:cubicBezTo>
                    <a:cubicBezTo>
                      <a:pt x="20052" y="2278"/>
                      <a:pt x="20090" y="2474"/>
                      <a:pt x="20115" y="2747"/>
                    </a:cubicBezTo>
                    <a:cubicBezTo>
                      <a:pt x="20141" y="3020"/>
                      <a:pt x="20153" y="3376"/>
                      <a:pt x="20153" y="3816"/>
                    </a:cubicBezTo>
                    <a:lnTo>
                      <a:pt x="20153" y="5753"/>
                    </a:lnTo>
                    <a:cubicBezTo>
                      <a:pt x="20153" y="6195"/>
                      <a:pt x="20156" y="6518"/>
                      <a:pt x="20161" y="6720"/>
                    </a:cubicBezTo>
                    <a:cubicBezTo>
                      <a:pt x="20166" y="6923"/>
                      <a:pt x="20176" y="7167"/>
                      <a:pt x="20192" y="7453"/>
                    </a:cubicBezTo>
                    <a:lnTo>
                      <a:pt x="20052" y="7453"/>
                    </a:lnTo>
                    <a:lnTo>
                      <a:pt x="20024" y="6767"/>
                    </a:lnTo>
                    <a:lnTo>
                      <a:pt x="19978" y="7058"/>
                    </a:lnTo>
                    <a:cubicBezTo>
                      <a:pt x="19956" y="7170"/>
                      <a:pt x="19932" y="7265"/>
                      <a:pt x="19906" y="7343"/>
                    </a:cubicBezTo>
                    <a:cubicBezTo>
                      <a:pt x="19853" y="7499"/>
                      <a:pt x="19791" y="7577"/>
                      <a:pt x="19718" y="7577"/>
                    </a:cubicBezTo>
                    <a:cubicBezTo>
                      <a:pt x="19661" y="7577"/>
                      <a:pt x="19612" y="7512"/>
                      <a:pt x="19568" y="7383"/>
                    </a:cubicBezTo>
                    <a:cubicBezTo>
                      <a:pt x="19525" y="7254"/>
                      <a:pt x="19492" y="7072"/>
                      <a:pt x="19468" y="6839"/>
                    </a:cubicBezTo>
                    <a:cubicBezTo>
                      <a:pt x="19444" y="6605"/>
                      <a:pt x="19432" y="6339"/>
                      <a:pt x="19432" y="6042"/>
                    </a:cubicBezTo>
                    <a:cubicBezTo>
                      <a:pt x="19432" y="5724"/>
                      <a:pt x="19444" y="5453"/>
                      <a:pt x="19467" y="5228"/>
                    </a:cubicBezTo>
                    <a:cubicBezTo>
                      <a:pt x="19491" y="5003"/>
                      <a:pt x="19527" y="4818"/>
                      <a:pt x="19577" y="4673"/>
                    </a:cubicBezTo>
                    <a:cubicBezTo>
                      <a:pt x="19627" y="4529"/>
                      <a:pt x="19692" y="4422"/>
                      <a:pt x="19772" y="4352"/>
                    </a:cubicBezTo>
                    <a:cubicBezTo>
                      <a:pt x="19887" y="4252"/>
                      <a:pt x="19967" y="4153"/>
                      <a:pt x="20011" y="4056"/>
                    </a:cubicBezTo>
                    <a:lnTo>
                      <a:pt x="20011" y="3934"/>
                    </a:lnTo>
                    <a:cubicBezTo>
                      <a:pt x="20011" y="3625"/>
                      <a:pt x="20005" y="3385"/>
                      <a:pt x="19994" y="3213"/>
                    </a:cubicBezTo>
                    <a:cubicBezTo>
                      <a:pt x="19983" y="3041"/>
                      <a:pt x="19963" y="2913"/>
                      <a:pt x="19934" y="2829"/>
                    </a:cubicBezTo>
                    <a:cubicBezTo>
                      <a:pt x="19905" y="2746"/>
                      <a:pt x="19863" y="2704"/>
                      <a:pt x="19807" y="2704"/>
                    </a:cubicBezTo>
                    <a:cubicBezTo>
                      <a:pt x="19689" y="2704"/>
                      <a:pt x="19617" y="3041"/>
                      <a:pt x="19591" y="3716"/>
                    </a:cubicBezTo>
                    <a:lnTo>
                      <a:pt x="19454" y="3614"/>
                    </a:lnTo>
                    <a:cubicBezTo>
                      <a:pt x="19473" y="3043"/>
                      <a:pt x="19513" y="2627"/>
                      <a:pt x="19574" y="2366"/>
                    </a:cubicBezTo>
                    <a:cubicBezTo>
                      <a:pt x="19635" y="2105"/>
                      <a:pt x="19715" y="1975"/>
                      <a:pt x="19814" y="1975"/>
                    </a:cubicBezTo>
                    <a:close/>
                    <a:moveTo>
                      <a:pt x="14006" y="1975"/>
                    </a:moveTo>
                    <a:cubicBezTo>
                      <a:pt x="14088" y="1975"/>
                      <a:pt x="14161" y="2083"/>
                      <a:pt x="14223" y="2299"/>
                    </a:cubicBezTo>
                    <a:cubicBezTo>
                      <a:pt x="14286" y="2515"/>
                      <a:pt x="14334" y="2834"/>
                      <a:pt x="14369" y="3255"/>
                    </a:cubicBezTo>
                    <a:cubicBezTo>
                      <a:pt x="14403" y="3676"/>
                      <a:pt x="14420" y="4180"/>
                      <a:pt x="14420" y="4766"/>
                    </a:cubicBezTo>
                    <a:cubicBezTo>
                      <a:pt x="14420" y="5353"/>
                      <a:pt x="14403" y="5859"/>
                      <a:pt x="14369" y="6282"/>
                    </a:cubicBezTo>
                    <a:cubicBezTo>
                      <a:pt x="14335" y="6706"/>
                      <a:pt x="14287" y="7027"/>
                      <a:pt x="14224" y="7247"/>
                    </a:cubicBezTo>
                    <a:cubicBezTo>
                      <a:pt x="14162" y="7467"/>
                      <a:pt x="14089" y="7577"/>
                      <a:pt x="14006" y="7577"/>
                    </a:cubicBezTo>
                    <a:cubicBezTo>
                      <a:pt x="13924" y="7577"/>
                      <a:pt x="13852" y="7468"/>
                      <a:pt x="13790" y="7251"/>
                    </a:cubicBezTo>
                    <a:cubicBezTo>
                      <a:pt x="13727" y="7033"/>
                      <a:pt x="13679" y="6712"/>
                      <a:pt x="13645" y="6288"/>
                    </a:cubicBezTo>
                    <a:cubicBezTo>
                      <a:pt x="13611" y="5864"/>
                      <a:pt x="13593" y="5360"/>
                      <a:pt x="13593" y="4776"/>
                    </a:cubicBezTo>
                    <a:cubicBezTo>
                      <a:pt x="13593" y="4183"/>
                      <a:pt x="13611" y="3676"/>
                      <a:pt x="13645" y="3254"/>
                    </a:cubicBezTo>
                    <a:cubicBezTo>
                      <a:pt x="13680" y="2833"/>
                      <a:pt x="13728" y="2514"/>
                      <a:pt x="13790" y="2298"/>
                    </a:cubicBezTo>
                    <a:cubicBezTo>
                      <a:pt x="13853" y="2083"/>
                      <a:pt x="13924" y="1975"/>
                      <a:pt x="14006" y="1975"/>
                    </a:cubicBezTo>
                    <a:close/>
                    <a:moveTo>
                      <a:pt x="13098" y="1975"/>
                    </a:moveTo>
                    <a:cubicBezTo>
                      <a:pt x="13176" y="1975"/>
                      <a:pt x="13243" y="2096"/>
                      <a:pt x="13300" y="2338"/>
                    </a:cubicBezTo>
                    <a:cubicBezTo>
                      <a:pt x="13358" y="2580"/>
                      <a:pt x="13401" y="2909"/>
                      <a:pt x="13431" y="3325"/>
                    </a:cubicBezTo>
                    <a:cubicBezTo>
                      <a:pt x="13460" y="3742"/>
                      <a:pt x="13475" y="4209"/>
                      <a:pt x="13475" y="4727"/>
                    </a:cubicBezTo>
                    <a:cubicBezTo>
                      <a:pt x="13475" y="5289"/>
                      <a:pt x="13460" y="5784"/>
                      <a:pt x="13429" y="6212"/>
                    </a:cubicBezTo>
                    <a:cubicBezTo>
                      <a:pt x="13399" y="6641"/>
                      <a:pt x="13355" y="6976"/>
                      <a:pt x="13297" y="7216"/>
                    </a:cubicBezTo>
                    <a:cubicBezTo>
                      <a:pt x="13238" y="7457"/>
                      <a:pt x="13170" y="7577"/>
                      <a:pt x="13091" y="7577"/>
                    </a:cubicBezTo>
                    <a:cubicBezTo>
                      <a:pt x="13024" y="7577"/>
                      <a:pt x="12967" y="7504"/>
                      <a:pt x="12918" y="7359"/>
                    </a:cubicBezTo>
                    <a:cubicBezTo>
                      <a:pt x="12894" y="7286"/>
                      <a:pt x="12871" y="7194"/>
                      <a:pt x="12851" y="7084"/>
                    </a:cubicBezTo>
                    <a:lnTo>
                      <a:pt x="12818" y="6861"/>
                    </a:lnTo>
                    <a:lnTo>
                      <a:pt x="12818" y="9428"/>
                    </a:lnTo>
                    <a:lnTo>
                      <a:pt x="12676" y="9428"/>
                    </a:lnTo>
                    <a:lnTo>
                      <a:pt x="12676" y="2094"/>
                    </a:lnTo>
                    <a:lnTo>
                      <a:pt x="12812" y="2094"/>
                    </a:lnTo>
                    <a:lnTo>
                      <a:pt x="12812" y="2781"/>
                    </a:lnTo>
                    <a:lnTo>
                      <a:pt x="12850" y="2514"/>
                    </a:lnTo>
                    <a:cubicBezTo>
                      <a:pt x="12873" y="2391"/>
                      <a:pt x="12897" y="2290"/>
                      <a:pt x="12924" y="2212"/>
                    </a:cubicBezTo>
                    <a:cubicBezTo>
                      <a:pt x="12976" y="2054"/>
                      <a:pt x="13034" y="1975"/>
                      <a:pt x="13098" y="1975"/>
                    </a:cubicBezTo>
                    <a:close/>
                    <a:moveTo>
                      <a:pt x="11118" y="1975"/>
                    </a:moveTo>
                    <a:cubicBezTo>
                      <a:pt x="11195" y="1975"/>
                      <a:pt x="11263" y="2096"/>
                      <a:pt x="11320" y="2338"/>
                    </a:cubicBezTo>
                    <a:cubicBezTo>
                      <a:pt x="11377" y="2580"/>
                      <a:pt x="11421" y="2909"/>
                      <a:pt x="11450" y="3325"/>
                    </a:cubicBezTo>
                    <a:cubicBezTo>
                      <a:pt x="11480" y="3742"/>
                      <a:pt x="11495" y="4209"/>
                      <a:pt x="11495" y="4727"/>
                    </a:cubicBezTo>
                    <a:cubicBezTo>
                      <a:pt x="11495" y="5289"/>
                      <a:pt x="11479" y="5784"/>
                      <a:pt x="11449" y="6212"/>
                    </a:cubicBezTo>
                    <a:cubicBezTo>
                      <a:pt x="11418" y="6641"/>
                      <a:pt x="11374" y="6976"/>
                      <a:pt x="11316" y="7216"/>
                    </a:cubicBezTo>
                    <a:cubicBezTo>
                      <a:pt x="11258" y="7457"/>
                      <a:pt x="11189" y="7577"/>
                      <a:pt x="11110" y="7577"/>
                    </a:cubicBezTo>
                    <a:cubicBezTo>
                      <a:pt x="11044" y="7577"/>
                      <a:pt x="10986" y="7504"/>
                      <a:pt x="10937" y="7359"/>
                    </a:cubicBezTo>
                    <a:cubicBezTo>
                      <a:pt x="10913" y="7286"/>
                      <a:pt x="10891" y="7194"/>
                      <a:pt x="10870" y="7084"/>
                    </a:cubicBezTo>
                    <a:lnTo>
                      <a:pt x="10838" y="6861"/>
                    </a:lnTo>
                    <a:lnTo>
                      <a:pt x="10838" y="9428"/>
                    </a:lnTo>
                    <a:lnTo>
                      <a:pt x="10696" y="9428"/>
                    </a:lnTo>
                    <a:lnTo>
                      <a:pt x="10696" y="2094"/>
                    </a:lnTo>
                    <a:lnTo>
                      <a:pt x="10831" y="2094"/>
                    </a:lnTo>
                    <a:lnTo>
                      <a:pt x="10831" y="2781"/>
                    </a:lnTo>
                    <a:lnTo>
                      <a:pt x="10870" y="2514"/>
                    </a:lnTo>
                    <a:cubicBezTo>
                      <a:pt x="10893" y="2391"/>
                      <a:pt x="10917" y="2290"/>
                      <a:pt x="10943" y="2212"/>
                    </a:cubicBezTo>
                    <a:cubicBezTo>
                      <a:pt x="10996" y="2054"/>
                      <a:pt x="11054" y="1975"/>
                      <a:pt x="11118" y="1975"/>
                    </a:cubicBezTo>
                    <a:close/>
                    <a:moveTo>
                      <a:pt x="4952" y="1975"/>
                    </a:moveTo>
                    <a:cubicBezTo>
                      <a:pt x="5044" y="1975"/>
                      <a:pt x="5121" y="2103"/>
                      <a:pt x="5181" y="2360"/>
                    </a:cubicBezTo>
                    <a:cubicBezTo>
                      <a:pt x="5241" y="2617"/>
                      <a:pt x="5284" y="2964"/>
                      <a:pt x="5311" y="3400"/>
                    </a:cubicBezTo>
                    <a:cubicBezTo>
                      <a:pt x="5338" y="3837"/>
                      <a:pt x="5352" y="4367"/>
                      <a:pt x="5352" y="4991"/>
                    </a:cubicBezTo>
                    <a:lnTo>
                      <a:pt x="4685" y="4991"/>
                    </a:lnTo>
                    <a:cubicBezTo>
                      <a:pt x="4687" y="5334"/>
                      <a:pt x="4700" y="5654"/>
                      <a:pt x="4724" y="5951"/>
                    </a:cubicBezTo>
                    <a:cubicBezTo>
                      <a:pt x="4747" y="6248"/>
                      <a:pt x="4779" y="6471"/>
                      <a:pt x="4820" y="6622"/>
                    </a:cubicBezTo>
                    <a:cubicBezTo>
                      <a:pt x="4860" y="6773"/>
                      <a:pt x="4907" y="6848"/>
                      <a:pt x="4961" y="6848"/>
                    </a:cubicBezTo>
                    <a:cubicBezTo>
                      <a:pt x="5017" y="6848"/>
                      <a:pt x="5065" y="6761"/>
                      <a:pt x="5105" y="6588"/>
                    </a:cubicBezTo>
                    <a:cubicBezTo>
                      <a:pt x="5146" y="6414"/>
                      <a:pt x="5177" y="6149"/>
                      <a:pt x="5198" y="5791"/>
                    </a:cubicBezTo>
                    <a:lnTo>
                      <a:pt x="5333" y="5909"/>
                    </a:lnTo>
                    <a:cubicBezTo>
                      <a:pt x="5303" y="6487"/>
                      <a:pt x="5255" y="6909"/>
                      <a:pt x="5189" y="7176"/>
                    </a:cubicBezTo>
                    <a:cubicBezTo>
                      <a:pt x="5124" y="7443"/>
                      <a:pt x="5045" y="7577"/>
                      <a:pt x="4954" y="7577"/>
                    </a:cubicBezTo>
                    <a:cubicBezTo>
                      <a:pt x="4869" y="7577"/>
                      <a:pt x="4796" y="7463"/>
                      <a:pt x="4734" y="7236"/>
                    </a:cubicBezTo>
                    <a:cubicBezTo>
                      <a:pt x="4671" y="7009"/>
                      <a:pt x="4623" y="6686"/>
                      <a:pt x="4590" y="6268"/>
                    </a:cubicBezTo>
                    <a:cubicBezTo>
                      <a:pt x="4557" y="5851"/>
                      <a:pt x="4540" y="5366"/>
                      <a:pt x="4540" y="4815"/>
                    </a:cubicBezTo>
                    <a:cubicBezTo>
                      <a:pt x="4540" y="4238"/>
                      <a:pt x="4557" y="3736"/>
                      <a:pt x="4590" y="3309"/>
                    </a:cubicBezTo>
                    <a:cubicBezTo>
                      <a:pt x="4624" y="2882"/>
                      <a:pt x="4672" y="2552"/>
                      <a:pt x="4734" y="2321"/>
                    </a:cubicBezTo>
                    <a:cubicBezTo>
                      <a:pt x="4796" y="2090"/>
                      <a:pt x="4869" y="1975"/>
                      <a:pt x="4952" y="1975"/>
                    </a:cubicBezTo>
                    <a:close/>
                    <a:moveTo>
                      <a:pt x="20724" y="1970"/>
                    </a:moveTo>
                    <a:cubicBezTo>
                      <a:pt x="20796" y="1970"/>
                      <a:pt x="20857" y="2043"/>
                      <a:pt x="20906" y="2190"/>
                    </a:cubicBezTo>
                    <a:cubicBezTo>
                      <a:pt x="20955" y="2337"/>
                      <a:pt x="20991" y="2526"/>
                      <a:pt x="21014" y="2757"/>
                    </a:cubicBezTo>
                    <a:cubicBezTo>
                      <a:pt x="21036" y="2988"/>
                      <a:pt x="21048" y="3229"/>
                      <a:pt x="21048" y="3481"/>
                    </a:cubicBezTo>
                    <a:cubicBezTo>
                      <a:pt x="21048" y="3781"/>
                      <a:pt x="21037" y="4031"/>
                      <a:pt x="21015" y="4229"/>
                    </a:cubicBezTo>
                    <a:cubicBezTo>
                      <a:pt x="20993" y="4428"/>
                      <a:pt x="20960" y="4568"/>
                      <a:pt x="20917" y="4650"/>
                    </a:cubicBezTo>
                    <a:cubicBezTo>
                      <a:pt x="20960" y="4722"/>
                      <a:pt x="20996" y="4882"/>
                      <a:pt x="21023" y="5129"/>
                    </a:cubicBezTo>
                    <a:cubicBezTo>
                      <a:pt x="21051" y="5375"/>
                      <a:pt x="21065" y="5649"/>
                      <a:pt x="21065" y="5949"/>
                    </a:cubicBezTo>
                    <a:cubicBezTo>
                      <a:pt x="21065" y="6274"/>
                      <a:pt x="21051" y="6558"/>
                      <a:pt x="21023" y="6803"/>
                    </a:cubicBezTo>
                    <a:cubicBezTo>
                      <a:pt x="20995" y="7048"/>
                      <a:pt x="20954" y="7238"/>
                      <a:pt x="20900" y="7371"/>
                    </a:cubicBezTo>
                    <a:cubicBezTo>
                      <a:pt x="20846" y="7505"/>
                      <a:pt x="20782" y="7572"/>
                      <a:pt x="20707" y="7572"/>
                    </a:cubicBezTo>
                    <a:cubicBezTo>
                      <a:pt x="20623" y="7572"/>
                      <a:pt x="20553" y="7456"/>
                      <a:pt x="20497" y="7223"/>
                    </a:cubicBezTo>
                    <a:cubicBezTo>
                      <a:pt x="20442" y="6990"/>
                      <a:pt x="20400" y="6609"/>
                      <a:pt x="20373" y="6082"/>
                    </a:cubicBezTo>
                    <a:lnTo>
                      <a:pt x="20496" y="5826"/>
                    </a:lnTo>
                    <a:cubicBezTo>
                      <a:pt x="20519" y="6207"/>
                      <a:pt x="20548" y="6471"/>
                      <a:pt x="20583" y="6620"/>
                    </a:cubicBezTo>
                    <a:cubicBezTo>
                      <a:pt x="20619" y="6769"/>
                      <a:pt x="20663" y="6843"/>
                      <a:pt x="20716" y="6843"/>
                    </a:cubicBezTo>
                    <a:cubicBezTo>
                      <a:pt x="20763" y="6843"/>
                      <a:pt x="20801" y="6804"/>
                      <a:pt x="20832" y="6725"/>
                    </a:cubicBezTo>
                    <a:cubicBezTo>
                      <a:pt x="20862" y="6645"/>
                      <a:pt x="20884" y="6542"/>
                      <a:pt x="20898" y="6414"/>
                    </a:cubicBezTo>
                    <a:cubicBezTo>
                      <a:pt x="20912" y="6287"/>
                      <a:pt x="20919" y="6141"/>
                      <a:pt x="20919" y="5979"/>
                    </a:cubicBezTo>
                    <a:cubicBezTo>
                      <a:pt x="20919" y="5811"/>
                      <a:pt x="20913" y="5656"/>
                      <a:pt x="20901" y="5513"/>
                    </a:cubicBezTo>
                    <a:cubicBezTo>
                      <a:pt x="20889" y="5370"/>
                      <a:pt x="20870" y="5254"/>
                      <a:pt x="20845" y="5164"/>
                    </a:cubicBezTo>
                    <a:cubicBezTo>
                      <a:pt x="20819" y="5075"/>
                      <a:pt x="20787" y="5031"/>
                      <a:pt x="20747" y="5031"/>
                    </a:cubicBezTo>
                    <a:lnTo>
                      <a:pt x="20647" y="5031"/>
                    </a:lnTo>
                    <a:lnTo>
                      <a:pt x="20647" y="4302"/>
                    </a:lnTo>
                    <a:lnTo>
                      <a:pt x="20750" y="4302"/>
                    </a:lnTo>
                    <a:cubicBezTo>
                      <a:pt x="20800" y="4302"/>
                      <a:pt x="20839" y="4228"/>
                      <a:pt x="20865" y="4079"/>
                    </a:cubicBezTo>
                    <a:cubicBezTo>
                      <a:pt x="20891" y="3931"/>
                      <a:pt x="20905" y="3732"/>
                      <a:pt x="20905" y="3481"/>
                    </a:cubicBezTo>
                    <a:cubicBezTo>
                      <a:pt x="20905" y="3350"/>
                      <a:pt x="20899" y="3226"/>
                      <a:pt x="20887" y="3110"/>
                    </a:cubicBezTo>
                    <a:cubicBezTo>
                      <a:pt x="20875" y="2994"/>
                      <a:pt x="20855" y="2896"/>
                      <a:pt x="20828" y="2817"/>
                    </a:cubicBezTo>
                    <a:cubicBezTo>
                      <a:pt x="20801" y="2738"/>
                      <a:pt x="20766" y="2699"/>
                      <a:pt x="20724" y="2699"/>
                    </a:cubicBezTo>
                    <a:cubicBezTo>
                      <a:pt x="20683" y="2699"/>
                      <a:pt x="20646" y="2756"/>
                      <a:pt x="20611" y="2871"/>
                    </a:cubicBezTo>
                    <a:cubicBezTo>
                      <a:pt x="20577" y="2986"/>
                      <a:pt x="20544" y="3234"/>
                      <a:pt x="20514" y="3614"/>
                    </a:cubicBezTo>
                    <a:lnTo>
                      <a:pt x="20397" y="3340"/>
                    </a:lnTo>
                    <a:cubicBezTo>
                      <a:pt x="20423" y="2874"/>
                      <a:pt x="20464" y="2528"/>
                      <a:pt x="20520" y="2305"/>
                    </a:cubicBezTo>
                    <a:cubicBezTo>
                      <a:pt x="20575" y="2082"/>
                      <a:pt x="20643" y="1970"/>
                      <a:pt x="20724" y="1970"/>
                    </a:cubicBezTo>
                    <a:close/>
                    <a:moveTo>
                      <a:pt x="17660" y="238"/>
                    </a:moveTo>
                    <a:lnTo>
                      <a:pt x="17794" y="238"/>
                    </a:lnTo>
                    <a:cubicBezTo>
                      <a:pt x="17800" y="507"/>
                      <a:pt x="17815" y="693"/>
                      <a:pt x="17837" y="796"/>
                    </a:cubicBezTo>
                    <a:cubicBezTo>
                      <a:pt x="17860" y="900"/>
                      <a:pt x="17892" y="952"/>
                      <a:pt x="17933" y="952"/>
                    </a:cubicBezTo>
                    <a:cubicBezTo>
                      <a:pt x="17967" y="952"/>
                      <a:pt x="17994" y="902"/>
                      <a:pt x="18015" y="802"/>
                    </a:cubicBezTo>
                    <a:cubicBezTo>
                      <a:pt x="18036" y="703"/>
                      <a:pt x="18051" y="515"/>
                      <a:pt x="18060" y="238"/>
                    </a:cubicBezTo>
                    <a:lnTo>
                      <a:pt x="18193" y="238"/>
                    </a:lnTo>
                    <a:cubicBezTo>
                      <a:pt x="18184" y="708"/>
                      <a:pt x="18156" y="1055"/>
                      <a:pt x="18111" y="1278"/>
                    </a:cubicBezTo>
                    <a:cubicBezTo>
                      <a:pt x="18065" y="1501"/>
                      <a:pt x="18006" y="1613"/>
                      <a:pt x="17933" y="1613"/>
                    </a:cubicBezTo>
                    <a:cubicBezTo>
                      <a:pt x="17857" y="1613"/>
                      <a:pt x="17795" y="1505"/>
                      <a:pt x="17747" y="1291"/>
                    </a:cubicBezTo>
                    <a:cubicBezTo>
                      <a:pt x="17699" y="1077"/>
                      <a:pt x="17670" y="726"/>
                      <a:pt x="17660" y="238"/>
                    </a:cubicBezTo>
                    <a:close/>
                    <a:moveTo>
                      <a:pt x="8566" y="238"/>
                    </a:moveTo>
                    <a:lnTo>
                      <a:pt x="8700" y="238"/>
                    </a:lnTo>
                    <a:cubicBezTo>
                      <a:pt x="8706" y="507"/>
                      <a:pt x="8721" y="693"/>
                      <a:pt x="8744" y="796"/>
                    </a:cubicBezTo>
                    <a:cubicBezTo>
                      <a:pt x="8766" y="900"/>
                      <a:pt x="8798" y="952"/>
                      <a:pt x="8839" y="952"/>
                    </a:cubicBezTo>
                    <a:cubicBezTo>
                      <a:pt x="8873" y="952"/>
                      <a:pt x="8901" y="902"/>
                      <a:pt x="8921" y="802"/>
                    </a:cubicBezTo>
                    <a:cubicBezTo>
                      <a:pt x="8942" y="703"/>
                      <a:pt x="8957" y="515"/>
                      <a:pt x="8966" y="238"/>
                    </a:cubicBezTo>
                    <a:lnTo>
                      <a:pt x="9099" y="238"/>
                    </a:lnTo>
                    <a:cubicBezTo>
                      <a:pt x="9090" y="708"/>
                      <a:pt x="9062" y="1055"/>
                      <a:pt x="9017" y="1278"/>
                    </a:cubicBezTo>
                    <a:cubicBezTo>
                      <a:pt x="8971" y="1501"/>
                      <a:pt x="8912" y="1613"/>
                      <a:pt x="8839" y="1613"/>
                    </a:cubicBezTo>
                    <a:cubicBezTo>
                      <a:pt x="8763" y="1613"/>
                      <a:pt x="8701" y="1505"/>
                      <a:pt x="8653" y="1291"/>
                    </a:cubicBezTo>
                    <a:cubicBezTo>
                      <a:pt x="8605" y="1077"/>
                      <a:pt x="8576" y="726"/>
                      <a:pt x="8566" y="238"/>
                    </a:cubicBezTo>
                    <a:close/>
                    <a:moveTo>
                      <a:pt x="572" y="0"/>
                    </a:moveTo>
                    <a:cubicBezTo>
                      <a:pt x="694" y="0"/>
                      <a:pt x="797" y="170"/>
                      <a:pt x="880" y="511"/>
                    </a:cubicBezTo>
                    <a:cubicBezTo>
                      <a:pt x="964" y="852"/>
                      <a:pt x="1024" y="1376"/>
                      <a:pt x="1060" y="2084"/>
                    </a:cubicBezTo>
                    <a:lnTo>
                      <a:pt x="919" y="2272"/>
                    </a:lnTo>
                    <a:cubicBezTo>
                      <a:pt x="888" y="1758"/>
                      <a:pt x="844" y="1380"/>
                      <a:pt x="785" y="1139"/>
                    </a:cubicBezTo>
                    <a:cubicBezTo>
                      <a:pt x="727" y="898"/>
                      <a:pt x="655" y="777"/>
                      <a:pt x="569" y="777"/>
                    </a:cubicBezTo>
                    <a:cubicBezTo>
                      <a:pt x="488" y="777"/>
                      <a:pt x="417" y="902"/>
                      <a:pt x="354" y="1150"/>
                    </a:cubicBezTo>
                    <a:cubicBezTo>
                      <a:pt x="291" y="1399"/>
                      <a:pt x="242" y="1746"/>
                      <a:pt x="207" y="2194"/>
                    </a:cubicBezTo>
                    <a:cubicBezTo>
                      <a:pt x="173" y="2641"/>
                      <a:pt x="155" y="3153"/>
                      <a:pt x="155" y="3730"/>
                    </a:cubicBezTo>
                    <a:cubicBezTo>
                      <a:pt x="155" y="4345"/>
                      <a:pt x="172" y="4883"/>
                      <a:pt x="204" y="5345"/>
                    </a:cubicBezTo>
                    <a:cubicBezTo>
                      <a:pt x="236" y="5807"/>
                      <a:pt x="283" y="6165"/>
                      <a:pt x="344" y="6419"/>
                    </a:cubicBezTo>
                    <a:cubicBezTo>
                      <a:pt x="405" y="6673"/>
                      <a:pt x="478" y="6800"/>
                      <a:pt x="563" y="6800"/>
                    </a:cubicBezTo>
                    <a:cubicBezTo>
                      <a:pt x="657" y="6800"/>
                      <a:pt x="736" y="6652"/>
                      <a:pt x="800" y="6356"/>
                    </a:cubicBezTo>
                    <a:cubicBezTo>
                      <a:pt x="865" y="6060"/>
                      <a:pt x="911" y="5606"/>
                      <a:pt x="940" y="4994"/>
                    </a:cubicBezTo>
                    <a:lnTo>
                      <a:pt x="1082" y="5182"/>
                    </a:lnTo>
                    <a:cubicBezTo>
                      <a:pt x="1059" y="5744"/>
                      <a:pt x="1023" y="6197"/>
                      <a:pt x="974" y="6539"/>
                    </a:cubicBezTo>
                    <a:cubicBezTo>
                      <a:pt x="925" y="6881"/>
                      <a:pt x="866" y="7140"/>
                      <a:pt x="797" y="7315"/>
                    </a:cubicBezTo>
                    <a:cubicBezTo>
                      <a:pt x="728" y="7490"/>
                      <a:pt x="652" y="7577"/>
                      <a:pt x="569" y="7577"/>
                    </a:cubicBezTo>
                    <a:cubicBezTo>
                      <a:pt x="452" y="7577"/>
                      <a:pt x="350" y="7421"/>
                      <a:pt x="264" y="7109"/>
                    </a:cubicBezTo>
                    <a:cubicBezTo>
                      <a:pt x="179" y="6797"/>
                      <a:pt x="113" y="6353"/>
                      <a:pt x="68" y="5777"/>
                    </a:cubicBezTo>
                    <a:cubicBezTo>
                      <a:pt x="23" y="5201"/>
                      <a:pt x="0" y="4522"/>
                      <a:pt x="0" y="3740"/>
                    </a:cubicBezTo>
                    <a:cubicBezTo>
                      <a:pt x="0" y="3003"/>
                      <a:pt x="24" y="2353"/>
                      <a:pt x="71" y="1788"/>
                    </a:cubicBezTo>
                    <a:cubicBezTo>
                      <a:pt x="119" y="1223"/>
                      <a:pt x="186" y="784"/>
                      <a:pt x="273" y="471"/>
                    </a:cubicBezTo>
                    <a:cubicBezTo>
                      <a:pt x="360" y="157"/>
                      <a:pt x="460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3200" b="1">
                    <a:solidFill>
                      <a:srgbClr val="FFFFFF"/>
                    </a:solidFill>
                    <a:latin typeface="Arial Nova Light"/>
                    <a:ea typeface="Arial Nova Light"/>
                    <a:cs typeface="Arial Nova Light"/>
                    <a:sym typeface="Arial Nova Light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1903</Words>
  <Application>Microsoft Macintosh PowerPoint</Application>
  <PresentationFormat>Произвольный</PresentationFormat>
  <Paragraphs>305</Paragraphs>
  <Slides>14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Nova Light</vt:lpstr>
      <vt:lpstr>Calibri</vt:lpstr>
      <vt:lpstr>Helvetica</vt:lpstr>
      <vt:lpstr>Helvetica Light</vt:lpstr>
      <vt:lpstr>Helvetica Neue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Шибанова Галина</dc:creator>
  <cp:lastModifiedBy>VGH</cp:lastModifiedBy>
  <cp:revision>3</cp:revision>
  <dcterms:modified xsi:type="dcterms:W3CDTF">2018-09-30T19:03:26Z</dcterms:modified>
</cp:coreProperties>
</file>