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79" r:id="rId2"/>
    <p:sldMasterId id="2147483782" r:id="rId3"/>
    <p:sldMasterId id="2147483785" r:id="rId4"/>
    <p:sldMasterId id="2147483764" r:id="rId5"/>
    <p:sldMasterId id="2147483770" r:id="rId6"/>
  </p:sldMasterIdLst>
  <p:notesMasterIdLst>
    <p:notesMasterId r:id="rId24"/>
  </p:notesMasterIdLst>
  <p:handoutMasterIdLst>
    <p:handoutMasterId r:id="rId25"/>
  </p:handoutMasterIdLst>
  <p:sldIdLst>
    <p:sldId id="412" r:id="rId7"/>
    <p:sldId id="393" r:id="rId8"/>
    <p:sldId id="400" r:id="rId9"/>
    <p:sldId id="356" r:id="rId10"/>
    <p:sldId id="359" r:id="rId11"/>
    <p:sldId id="409" r:id="rId12"/>
    <p:sldId id="376" r:id="rId13"/>
    <p:sldId id="407" r:id="rId14"/>
    <p:sldId id="394" r:id="rId15"/>
    <p:sldId id="395" r:id="rId16"/>
    <p:sldId id="411" r:id="rId17"/>
    <p:sldId id="408" r:id="rId18"/>
    <p:sldId id="379" r:id="rId19"/>
    <p:sldId id="380" r:id="rId20"/>
    <p:sldId id="405" r:id="rId21"/>
    <p:sldId id="414" r:id="rId22"/>
    <p:sldId id="413" r:id="rId23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145" userDrawn="1">
          <p15:clr>
            <a:srgbClr val="A4A3A4"/>
          </p15:clr>
        </p15:guide>
        <p15:guide id="4" pos="5628">
          <p15:clr>
            <a:srgbClr val="A4A3A4"/>
          </p15:clr>
        </p15:guide>
        <p15:guide id="7" pos="5057" userDrawn="1">
          <p15:clr>
            <a:srgbClr val="A4A3A4"/>
          </p15:clr>
        </p15:guide>
        <p15:guide id="8" orient="horz" pos="604">
          <p15:clr>
            <a:srgbClr val="A4A3A4"/>
          </p15:clr>
        </p15:guide>
        <p15:guide id="10" orient="horz" pos="384">
          <p15:clr>
            <a:srgbClr val="A4A3A4"/>
          </p15:clr>
        </p15:guide>
        <p15:guide id="12" orient="horz" pos="2881">
          <p15:clr>
            <a:srgbClr val="A4A3A4"/>
          </p15:clr>
        </p15:guide>
        <p15:guide id="13" orient="horz" pos="1746">
          <p15:clr>
            <a:srgbClr val="A4A3A4"/>
          </p15:clr>
        </p15:guide>
        <p15:guide id="15" pos="1878">
          <p15:clr>
            <a:srgbClr val="A4A3A4"/>
          </p15:clr>
        </p15:guide>
        <p15:guide id="16" pos="2015">
          <p15:clr>
            <a:srgbClr val="A4A3A4"/>
          </p15:clr>
        </p15:guide>
        <p15:guide id="17">
          <p15:clr>
            <a:srgbClr val="A4A3A4"/>
          </p15:clr>
        </p15:guide>
        <p15:guide id="18" pos="3751">
          <p15:clr>
            <a:srgbClr val="A4A3A4"/>
          </p15:clr>
        </p15:guide>
        <p15:guide id="19" pos="3891">
          <p15:clr>
            <a:srgbClr val="A4A3A4"/>
          </p15:clr>
        </p15:guide>
        <p15:guide id="20" pos="1073">
          <p15:clr>
            <a:srgbClr val="A4A3A4"/>
          </p15:clr>
        </p15:guide>
        <p15:guide id="21" orient="horz" pos="314">
          <p15:clr>
            <a:srgbClr val="A4A3A4"/>
          </p15:clr>
        </p15:guide>
        <p15:guide id="22" orient="horz" pos="2899">
          <p15:clr>
            <a:srgbClr val="A4A3A4"/>
          </p15:clr>
        </p15:guide>
        <p15:guide id="23" orient="horz" pos="1409">
          <p15:clr>
            <a:srgbClr val="A4A3A4"/>
          </p15:clr>
        </p15:guide>
        <p15:guide id="24" orient="horz" pos="617">
          <p15:clr>
            <a:srgbClr val="A4A3A4"/>
          </p15:clr>
        </p15:guide>
        <p15:guide id="25" orient="horz" pos="430">
          <p15:clr>
            <a:srgbClr val="A4A3A4"/>
          </p15:clr>
        </p15:guide>
        <p15:guide id="26" orient="horz" pos="1306">
          <p15:clr>
            <a:srgbClr val="A4A3A4"/>
          </p15:clr>
        </p15:guide>
        <p15:guide id="27" orient="horz" pos="2099">
          <p15:clr>
            <a:srgbClr val="A4A3A4"/>
          </p15:clr>
        </p15:guide>
        <p15:guide id="28" orient="horz" pos="2205">
          <p15:clr>
            <a:srgbClr val="A4A3A4"/>
          </p15:clr>
        </p15:guide>
        <p15:guide id="29" pos="107">
          <p15:clr>
            <a:srgbClr val="A4A3A4"/>
          </p15:clr>
        </p15:guide>
        <p15:guide id="30" pos="5656">
          <p15:clr>
            <a:srgbClr val="A4A3A4"/>
          </p15:clr>
        </p15:guide>
        <p15:guide id="31" pos="1888">
          <p15:clr>
            <a:srgbClr val="A4A3A4"/>
          </p15:clr>
        </p15:guide>
        <p15:guide id="32" pos="1991">
          <p15:clr>
            <a:srgbClr val="A4A3A4"/>
          </p15:clr>
        </p15:guide>
        <p15:guide id="33" pos="3775">
          <p15:clr>
            <a:srgbClr val="A4A3A4"/>
          </p15:clr>
        </p15:guide>
        <p15:guide id="34" pos="3879">
          <p15:clr>
            <a:srgbClr val="A4A3A4"/>
          </p15:clr>
        </p15:guide>
        <p15:guide id="35" pos="10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707"/>
    <a:srgbClr val="0072C8"/>
    <a:srgbClr val="006600"/>
    <a:srgbClr val="003300"/>
    <a:srgbClr val="008000"/>
    <a:srgbClr val="FFD03B"/>
    <a:srgbClr val="ADDB7B"/>
    <a:srgbClr val="FFEFEF"/>
    <a:srgbClr val="003366"/>
    <a:srgbClr val="C59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9352" autoAdjust="0"/>
    <p:restoredTop sz="49590" autoAdjust="0"/>
  </p:normalViewPr>
  <p:slideViewPr>
    <p:cSldViewPr snapToGrid="0" showGuides="1">
      <p:cViewPr varScale="1">
        <p:scale>
          <a:sx n="70" d="100"/>
          <a:sy n="70" d="100"/>
        </p:scale>
        <p:origin x="3066" y="48"/>
      </p:cViewPr>
      <p:guideLst>
        <p:guide pos="145"/>
        <p:guide pos="5628"/>
        <p:guide pos="5057"/>
        <p:guide orient="horz" pos="604"/>
        <p:guide orient="horz" pos="384"/>
        <p:guide orient="horz" pos="2881"/>
        <p:guide orient="horz" pos="1746"/>
        <p:guide pos="1878"/>
        <p:guide pos="2015"/>
        <p:guide/>
        <p:guide pos="3751"/>
        <p:guide pos="3891"/>
        <p:guide pos="1073"/>
        <p:guide orient="horz" pos="314"/>
        <p:guide orient="horz" pos="2899"/>
        <p:guide orient="horz" pos="1409"/>
        <p:guide orient="horz" pos="617"/>
        <p:guide orient="horz" pos="430"/>
        <p:guide orient="horz" pos="1306"/>
        <p:guide orient="horz" pos="2099"/>
        <p:guide orient="horz" pos="2205"/>
        <p:guide pos="107"/>
        <p:guide pos="5656"/>
        <p:guide pos="1888"/>
        <p:guide pos="1991"/>
        <p:guide pos="3775"/>
        <p:guide pos="3879"/>
        <p:guide pos="1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4026" y="150"/>
      </p:cViewPr>
      <p:guideLst>
        <p:guide orient="horz" pos="2880"/>
        <p:guide pos="2160"/>
        <p:guide orient="horz" pos="3128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44;&#1080;&#1072;&#1075;&#1088;&#1072;&#1084;&#1084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44;&#1080;&#1072;&#1075;&#1088;&#1072;&#1084;&#1084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Распределение парка  ГПА по мощности, кол-во 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29515329393654399"/>
          <c:y val="2.4710380613997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6392371617970555E-2"/>
          <c:y val="2.2827489705810809E-2"/>
          <c:w val="0.92412554680664916"/>
          <c:h val="0.56444729956972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ГПА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6"/>
            <c:invertIfNegative val="0"/>
            <c:bubble3D val="0"/>
            <c:spPr>
              <a:solidFill>
                <a:srgbClr val="FFD03B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7"/>
            <c:invertIfNegative val="0"/>
            <c:bubble3D val="0"/>
            <c:spPr>
              <a:solidFill>
                <a:srgbClr val="FFD03B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8"/>
            <c:invertIfNegative val="0"/>
            <c:bubble3D val="0"/>
            <c:spPr>
              <a:solidFill>
                <a:srgbClr val="FFD03B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9"/>
            <c:invertIfNegative val="0"/>
            <c:bubble3D val="0"/>
            <c:spPr>
              <a:solidFill>
                <a:srgbClr val="FFD03B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0"/>
            <c:invertIfNegative val="0"/>
            <c:bubble3D val="0"/>
            <c:spPr>
              <a:solidFill>
                <a:srgbClr val="FFD03B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1"/>
            <c:invertIfNegative val="0"/>
            <c:bubble3D val="0"/>
            <c:spPr>
              <a:solidFill>
                <a:srgbClr val="FFD03B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3"/>
            <c:invertIfNegative val="0"/>
            <c:bubble3D val="0"/>
            <c:spPr>
              <a:solidFill>
                <a:srgbClr val="FFD03B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5"/>
            <c:invertIfNegative val="0"/>
            <c:bubble3D val="0"/>
            <c:spPr>
              <a:solidFill>
                <a:srgbClr val="FFD03B"/>
              </a:solidFill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Лист1!$A$2:$A$37</c:f>
              <c:strCache>
                <c:ptCount val="36"/>
                <c:pt idx="0">
                  <c:v>СТД(СТМ)-4000-2</c:v>
                </c:pt>
                <c:pt idx="1">
                  <c:v>ГПА-Ц-6,3РМ</c:v>
                </c:pt>
                <c:pt idx="2">
                  <c:v>ГПА-Ц-6,3</c:v>
                </c:pt>
                <c:pt idx="3">
                  <c:v>ГПА-Ц-6,3Б</c:v>
                </c:pt>
                <c:pt idx="4">
                  <c:v>ГТ-6-750</c:v>
                </c:pt>
                <c:pt idx="5">
                  <c:v>ГТ-750-6</c:v>
                </c:pt>
                <c:pt idx="6">
                  <c:v>ГПА-Ц-8</c:v>
                </c:pt>
                <c:pt idx="7">
                  <c:v>ГТК-10-4(М)</c:v>
                </c:pt>
                <c:pt idx="8">
                  <c:v>ГТК-10И(ИР)</c:v>
                </c:pt>
                <c:pt idx="9">
                  <c:v>ГПУ-10</c:v>
                </c:pt>
                <c:pt idx="10">
                  <c:v>ГПА-Ц10Б(Д)</c:v>
                </c:pt>
                <c:pt idx="11">
                  <c:v>ГПА-12-06 "Урал"</c:v>
                </c:pt>
                <c:pt idx="14">
                  <c:v>ГТНР-16</c:v>
                </c:pt>
                <c:pt idx="15">
                  <c:v>ГПА-16 "Урал"</c:v>
                </c:pt>
                <c:pt idx="16">
                  <c:v>ГПА-16М "Урал"</c:v>
                </c:pt>
                <c:pt idx="17">
                  <c:v>ГПА-16У</c:v>
                </c:pt>
                <c:pt idx="18">
                  <c:v>ГПА-Ц-16РП</c:v>
                </c:pt>
                <c:pt idx="19">
                  <c:v>ГПА-Ц-16(Р)С</c:v>
                </c:pt>
                <c:pt idx="20">
                  <c:v>ГПА-Ц1-16Л</c:v>
                </c:pt>
                <c:pt idx="21">
                  <c:v>ГТН-16М(1)</c:v>
                </c:pt>
                <c:pt idx="22">
                  <c:v>ГПА-16 Волга</c:v>
                </c:pt>
                <c:pt idx="23">
                  <c:v>ГПА-16ДГ "Урал"</c:v>
                </c:pt>
                <c:pt idx="26">
                  <c:v>ГПА-25Р-ПС "Урал"</c:v>
                </c:pt>
                <c:pt idx="27">
                  <c:v>ГПА-25М "Урал"</c:v>
                </c:pt>
                <c:pt idx="28">
                  <c:v>ГПА-Ц25БД</c:v>
                </c:pt>
                <c:pt idx="29">
                  <c:v>ГПА-Ц25СД</c:v>
                </c:pt>
                <c:pt idx="30">
                  <c:v>ГПА-Ц-25НК/РМ.СМ</c:v>
                </c:pt>
                <c:pt idx="31">
                  <c:v>ГПА-25НК "Урал"</c:v>
                </c:pt>
                <c:pt idx="32">
                  <c:v>Нева-25НК-Р</c:v>
                </c:pt>
                <c:pt idx="33">
                  <c:v>ГПА "Балтика-25"</c:v>
                </c:pt>
                <c:pt idx="34">
                  <c:v>ГТН-25-1</c:v>
                </c:pt>
                <c:pt idx="35">
                  <c:v>ГПА-32 "Ладога"</c:v>
                </c:pt>
              </c:strCache>
            </c:strRef>
          </c:cat>
          <c:val>
            <c:numRef>
              <c:f>Лист1!$B$2:$B$37</c:f>
              <c:numCache>
                <c:formatCode>General</c:formatCode>
                <c:ptCount val="36"/>
                <c:pt idx="0">
                  <c:v>28</c:v>
                </c:pt>
                <c:pt idx="1">
                  <c:v>1</c:v>
                </c:pt>
                <c:pt idx="2">
                  <c:v>17</c:v>
                </c:pt>
                <c:pt idx="3">
                  <c:v>6</c:v>
                </c:pt>
                <c:pt idx="4">
                  <c:v>20</c:v>
                </c:pt>
                <c:pt idx="5">
                  <c:v>15</c:v>
                </c:pt>
                <c:pt idx="6">
                  <c:v>5</c:v>
                </c:pt>
                <c:pt idx="7">
                  <c:v>82</c:v>
                </c:pt>
                <c:pt idx="8">
                  <c:v>28</c:v>
                </c:pt>
                <c:pt idx="9">
                  <c:v>18</c:v>
                </c:pt>
                <c:pt idx="10">
                  <c:v>11</c:v>
                </c:pt>
                <c:pt idx="11">
                  <c:v>4</c:v>
                </c:pt>
                <c:pt idx="14">
                  <c:v>3</c:v>
                </c:pt>
                <c:pt idx="15">
                  <c:v>6</c:v>
                </c:pt>
                <c:pt idx="16">
                  <c:v>25</c:v>
                </c:pt>
                <c:pt idx="17">
                  <c:v>2</c:v>
                </c:pt>
                <c:pt idx="18">
                  <c:v>2</c:v>
                </c:pt>
                <c:pt idx="19">
                  <c:v>20</c:v>
                </c:pt>
                <c:pt idx="20">
                  <c:v>2</c:v>
                </c:pt>
                <c:pt idx="21">
                  <c:v>10</c:v>
                </c:pt>
                <c:pt idx="22">
                  <c:v>10</c:v>
                </c:pt>
                <c:pt idx="23">
                  <c:v>4</c:v>
                </c:pt>
                <c:pt idx="26">
                  <c:v>8</c:v>
                </c:pt>
                <c:pt idx="27">
                  <c:v>20</c:v>
                </c:pt>
                <c:pt idx="28">
                  <c:v>14</c:v>
                </c:pt>
                <c:pt idx="29">
                  <c:v>16</c:v>
                </c:pt>
                <c:pt idx="30">
                  <c:v>8</c:v>
                </c:pt>
                <c:pt idx="31">
                  <c:v>5</c:v>
                </c:pt>
                <c:pt idx="32">
                  <c:v>1</c:v>
                </c:pt>
                <c:pt idx="33">
                  <c:v>6</c:v>
                </c:pt>
                <c:pt idx="34">
                  <c:v>1</c:v>
                </c:pt>
                <c:pt idx="35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6"/>
        <c:overlap val="-25"/>
        <c:axId val="623442624"/>
        <c:axId val="623443016"/>
      </c:barChart>
      <c:catAx>
        <c:axId val="62344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23443016"/>
        <c:crosses val="autoZero"/>
        <c:auto val="1"/>
        <c:lblAlgn val="ctr"/>
        <c:lblOffset val="100"/>
        <c:noMultiLvlLbl val="0"/>
      </c:catAx>
      <c:valAx>
        <c:axId val="623443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2344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64300912453941E-2"/>
          <c:y val="4.6556597367254406E-2"/>
          <c:w val="0.96867139817509562"/>
          <c:h val="0.84260466022104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Кгот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0660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10 месяцев 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0.96000000000000008</c:v>
                </c:pt>
                <c:pt idx="1">
                  <c:v>0.95000000000000007</c:v>
                </c:pt>
                <c:pt idx="2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Кти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10 месяцев 2018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0.81</c:v>
                </c:pt>
                <c:pt idx="1">
                  <c:v>0.8</c:v>
                </c:pt>
                <c:pt idx="2">
                  <c:v>0.78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Наработка на отказ (кол-во отказов)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10620 (131)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8775</a:t>
                    </a:r>
                    <a:r>
                      <a:rPr lang="en-US" baseline="0" smtClean="0"/>
                      <a:t> (151)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9243 (114)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10 месяцев 2018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2.1240000000000001</c:v>
                </c:pt>
                <c:pt idx="1">
                  <c:v>1.7549999999999997</c:v>
                </c:pt>
                <c:pt idx="2">
                  <c:v>1.9648000000000001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23443408"/>
        <c:axId val="623444192"/>
      </c:barChart>
      <c:catAx>
        <c:axId val="623443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66"/>
                </a:solidFill>
                <a:latin typeface="Arial Narrow" pitchFamily="34" charset="0"/>
              </a:defRPr>
            </a:pPr>
            <a:endParaRPr lang="ru-RU"/>
          </a:p>
        </c:txPr>
        <c:crossAx val="623444192"/>
        <c:crosses val="autoZero"/>
        <c:auto val="1"/>
        <c:lblAlgn val="ctr"/>
        <c:lblOffset val="100"/>
        <c:noMultiLvlLbl val="0"/>
      </c:catAx>
      <c:valAx>
        <c:axId val="623444192"/>
        <c:scaling>
          <c:orientation val="minMax"/>
          <c:max val="2.5"/>
          <c:min val="0.60000000000000064"/>
        </c:scaling>
        <c:delete val="1"/>
        <c:axPos val="l"/>
        <c:numFmt formatCode="General" sourceLinked="1"/>
        <c:majorTickMark val="none"/>
        <c:minorTickMark val="none"/>
        <c:tickLblPos val="none"/>
        <c:crossAx val="623443408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0.28192052626668945"/>
          <c:y val="7.1668900340560501E-3"/>
          <c:w val="0.57856168303438482"/>
          <c:h val="8.7358191152284007E-2"/>
        </c:manualLayout>
      </c:layout>
      <c:overlay val="0"/>
      <c:txPr>
        <a:bodyPr/>
        <a:lstStyle/>
        <a:p>
          <a:pPr>
            <a:defRPr>
              <a:solidFill>
                <a:srgbClr val="000066"/>
              </a:solidFill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1316904372431466E-3"/>
          <c:w val="1"/>
          <c:h val="0.98580097506091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ДГ</c:v>
                </c:pt>
                <c:pt idx="1">
                  <c:v>ПС</c:v>
                </c:pt>
                <c:pt idx="2">
                  <c:v>ДУ</c:v>
                </c:pt>
                <c:pt idx="3">
                  <c:v>НК</c:v>
                </c:pt>
                <c:pt idx="4">
                  <c:v>MS</c:v>
                </c:pt>
                <c:pt idx="5">
                  <c:v>SGT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16392</c:v>
                </c:pt>
                <c:pt idx="1">
                  <c:v>19667</c:v>
                </c:pt>
                <c:pt idx="2">
                  <c:v>8795</c:v>
                </c:pt>
                <c:pt idx="3">
                  <c:v>5795</c:v>
                </c:pt>
                <c:pt idx="4">
                  <c:v>6993</c:v>
                </c:pt>
                <c:pt idx="5">
                  <c:v>17624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206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28548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ДГ</c:v>
                </c:pt>
                <c:pt idx="1">
                  <c:v>ПС</c:v>
                </c:pt>
                <c:pt idx="2">
                  <c:v>ДУ</c:v>
                </c:pt>
                <c:pt idx="3">
                  <c:v>НК</c:v>
                </c:pt>
                <c:pt idx="4">
                  <c:v>MS</c:v>
                </c:pt>
                <c:pt idx="5">
                  <c:v>SGT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16004</c:v>
                </c:pt>
                <c:pt idx="1">
                  <c:v>13346</c:v>
                </c:pt>
                <c:pt idx="2">
                  <c:v>10588</c:v>
                </c:pt>
                <c:pt idx="3">
                  <c:v>5575</c:v>
                </c:pt>
                <c:pt idx="4">
                  <c:v>5335</c:v>
                </c:pt>
                <c:pt idx="5">
                  <c:v>12339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(10 мес)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206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8000"/>
                    </a:solidFill>
                    <a:latin typeface="Arial Narrow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ДГ</c:v>
                </c:pt>
                <c:pt idx="1">
                  <c:v>ПС</c:v>
                </c:pt>
                <c:pt idx="2">
                  <c:v>ДУ</c:v>
                </c:pt>
                <c:pt idx="3">
                  <c:v>НК</c:v>
                </c:pt>
                <c:pt idx="4">
                  <c:v>MS</c:v>
                </c:pt>
                <c:pt idx="5">
                  <c:v>SGT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33391</c:v>
                </c:pt>
                <c:pt idx="1">
                  <c:v>27905</c:v>
                </c:pt>
                <c:pt idx="2">
                  <c:v>9518</c:v>
                </c:pt>
                <c:pt idx="3">
                  <c:v>9397</c:v>
                </c:pt>
                <c:pt idx="4">
                  <c:v>18815</c:v>
                </c:pt>
                <c:pt idx="5">
                  <c:v>14945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overlap val="-6"/>
        <c:axId val="623444976"/>
        <c:axId val="623445368"/>
      </c:barChart>
      <c:catAx>
        <c:axId val="623444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23445368"/>
        <c:crosses val="autoZero"/>
        <c:auto val="1"/>
        <c:lblAlgn val="ctr"/>
        <c:lblOffset val="100"/>
        <c:noMultiLvlLbl val="0"/>
      </c:catAx>
      <c:valAx>
        <c:axId val="623445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234449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2741830708661408"/>
          <c:y val="7.9549530640778354E-2"/>
          <c:w val="0.35627438757655383"/>
          <c:h val="0.27263368658819687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400" dirty="0" smtClean="0">
                <a:latin typeface="Arial Narrow" panose="020B0606020202030204" pitchFamily="34" charset="0"/>
              </a:rPr>
              <a:t>Нахождение стационарно-приводных ГПА</a:t>
            </a:r>
          </a:p>
          <a:p>
            <a:pPr>
              <a:defRPr sz="1600">
                <a:latin typeface="Arial Narrow" panose="020B0606020202030204" pitchFamily="34" charset="0"/>
              </a:defRPr>
            </a:pP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вынужденном простое, %</a:t>
            </a:r>
          </a:p>
        </c:rich>
      </c:tx>
      <c:layout>
        <c:manualLayout>
          <c:xMode val="edge"/>
          <c:yMode val="edge"/>
          <c:x val="0.362620701527528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6440424399199419"/>
          <c:y val="0.25881101327202155"/>
          <c:w val="0.20400569023274048"/>
          <c:h val="0.621056945476321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Нахождение ГПА в вынужденном простое
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Твп по отсутствию МТР</c:v>
                </c:pt>
                <c:pt idx="1">
                  <c:v>Твп по другим причинам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49660084647505"/>
          <c:y val="0.43263341505315206"/>
          <c:w val="0.2714499821280264"/>
          <c:h val="0.24391358334211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Недопоставка МТР</a:t>
            </a:r>
            <a:r>
              <a:rPr lang="ru-RU" sz="1600" b="0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в 2018 году</a:t>
            </a:r>
          </a:p>
        </c:rich>
      </c:tx>
      <c:layout>
        <c:manualLayout>
          <c:xMode val="edge"/>
          <c:yMode val="edge"/>
          <c:x val="0.27998977716527551"/>
          <c:y val="7.61557161715308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4793923802610553E-2"/>
          <c:y val="0.32500543783696662"/>
          <c:w val="0.95041215239477894"/>
          <c:h val="0.35941121199172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Запланирована поставка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Июнь</c:v>
                </c:pt>
                <c:pt idx="1">
                  <c:v>Сентябрь</c:v>
                </c:pt>
                <c:pt idx="2">
                  <c:v>Октябрь</c:v>
                </c:pt>
                <c:pt idx="3">
                  <c:v>Ноябрь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3711</c:v>
                </c:pt>
                <c:pt idx="1">
                  <c:v>4872</c:v>
                </c:pt>
                <c:pt idx="2">
                  <c:v>5173</c:v>
                </c:pt>
                <c:pt idx="3">
                  <c:v>5279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Поставлено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8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Июнь</c:v>
                </c:pt>
                <c:pt idx="1">
                  <c:v>Сентябрь</c:v>
                </c:pt>
                <c:pt idx="2">
                  <c:v>Октябрь</c:v>
                </c:pt>
                <c:pt idx="3">
                  <c:v>Ноябрь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1178</c:v>
                </c:pt>
                <c:pt idx="1">
                  <c:v>2000</c:v>
                </c:pt>
                <c:pt idx="2">
                  <c:v>2942</c:v>
                </c:pt>
                <c:pt idx="3">
                  <c:v>2986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Недопоставлено МТР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Июнь</c:v>
                </c:pt>
                <c:pt idx="1">
                  <c:v>Сентябрь</c:v>
                </c:pt>
                <c:pt idx="2">
                  <c:v>Октябрь</c:v>
                </c:pt>
                <c:pt idx="3">
                  <c:v>Ноябрь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2533</c:v>
                </c:pt>
                <c:pt idx="1">
                  <c:v>2872</c:v>
                </c:pt>
                <c:pt idx="2">
                  <c:v>2231</c:v>
                </c:pt>
                <c:pt idx="3">
                  <c:v>2293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3446936"/>
        <c:axId val="623447328"/>
      </c:barChart>
      <c:catAx>
        <c:axId val="62344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23447328"/>
        <c:crosses val="autoZero"/>
        <c:auto val="1"/>
        <c:lblAlgn val="ctr"/>
        <c:lblOffset val="100"/>
        <c:noMultiLvlLbl val="0"/>
      </c:catAx>
      <c:valAx>
        <c:axId val="623447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234469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Средний обобщенный показатель ремонта</a:t>
            </a:r>
          </a:p>
        </c:rich>
      </c:tx>
      <c:layout>
        <c:manualLayout>
          <c:xMode val="edge"/>
          <c:yMode val="edge"/>
          <c:x val="0.22758902803015971"/>
          <c:y val="0.13627182602530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542194642888185"/>
          <c:y val="0.27342592592592596"/>
          <c:w val="0.799683669231395"/>
          <c:h val="0.3538954505686789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Лист2!$G$21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Лист2!$E$23:$E$32</c:f>
              <c:strCache>
                <c:ptCount val="10"/>
                <c:pt idx="0">
                  <c:v>Вуктыльское ЛПУМГ</c:v>
                </c:pt>
                <c:pt idx="1">
                  <c:v>Сосногорское ЛПУМГ</c:v>
                </c:pt>
                <c:pt idx="2">
                  <c:v>Синдорское ЛПУМГ</c:v>
                </c:pt>
                <c:pt idx="3">
                  <c:v>Микуньское ЛПУМГ</c:v>
                </c:pt>
                <c:pt idx="4">
                  <c:v>Урдомское ЛПУМГ</c:v>
                </c:pt>
                <c:pt idx="5">
                  <c:v>Приводинское ЛПУМГ</c:v>
                </c:pt>
                <c:pt idx="6">
                  <c:v>Нюксенское ЛПУМГ</c:v>
                </c:pt>
                <c:pt idx="7">
                  <c:v>Юбилейное ЛПУМГ</c:v>
                </c:pt>
                <c:pt idx="8">
                  <c:v>Грязовецкое ЛПУМГ</c:v>
                </c:pt>
                <c:pt idx="9">
                  <c:v>Мышкинское ЛПУМГ</c:v>
                </c:pt>
              </c:strCache>
            </c:strRef>
          </c:cat>
          <c:val>
            <c:numRef>
              <c:f>Лист2!$G$23:$G$32</c:f>
              <c:numCache>
                <c:formatCode>General</c:formatCode>
                <c:ptCount val="10"/>
                <c:pt idx="0">
                  <c:v>4.5999999999999996</c:v>
                </c:pt>
                <c:pt idx="1">
                  <c:v>4.5999999999999996</c:v>
                </c:pt>
                <c:pt idx="2">
                  <c:v>4.3</c:v>
                </c:pt>
                <c:pt idx="3">
                  <c:v>4.5</c:v>
                </c:pt>
                <c:pt idx="4">
                  <c:v>4.3</c:v>
                </c:pt>
                <c:pt idx="5">
                  <c:v>4.8</c:v>
                </c:pt>
                <c:pt idx="6">
                  <c:v>4.5999999999999996</c:v>
                </c:pt>
                <c:pt idx="7">
                  <c:v>4.5</c:v>
                </c:pt>
                <c:pt idx="8">
                  <c:v>0.30000000000000004</c:v>
                </c:pt>
                <c:pt idx="9">
                  <c:v>4.5</c:v>
                </c:pt>
              </c:numCache>
            </c:numRef>
          </c:val>
        </c:ser>
        <c:ser>
          <c:idx val="0"/>
          <c:order val="1"/>
          <c:tx>
            <c:strRef>
              <c:f>Лист2!$H$21</c:f>
              <c:strCache>
                <c:ptCount val="1"/>
                <c:pt idx="0">
                  <c:v>за 10 месяцев 2018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Лист2!$E$23:$E$32</c:f>
              <c:strCache>
                <c:ptCount val="10"/>
                <c:pt idx="0">
                  <c:v>Вуктыльское ЛПУМГ</c:v>
                </c:pt>
                <c:pt idx="1">
                  <c:v>Сосногорское ЛПУМГ</c:v>
                </c:pt>
                <c:pt idx="2">
                  <c:v>Синдорское ЛПУМГ</c:v>
                </c:pt>
                <c:pt idx="3">
                  <c:v>Микуньское ЛПУМГ</c:v>
                </c:pt>
                <c:pt idx="4">
                  <c:v>Урдомское ЛПУМГ</c:v>
                </c:pt>
                <c:pt idx="5">
                  <c:v>Приводинское ЛПУМГ</c:v>
                </c:pt>
                <c:pt idx="6">
                  <c:v>Нюксенское ЛПУМГ</c:v>
                </c:pt>
                <c:pt idx="7">
                  <c:v>Юбилейное ЛПУМГ</c:v>
                </c:pt>
                <c:pt idx="8">
                  <c:v>Грязовецкое ЛПУМГ</c:v>
                </c:pt>
                <c:pt idx="9">
                  <c:v>Мышкинское ЛПУМГ</c:v>
                </c:pt>
              </c:strCache>
            </c:strRef>
          </c:cat>
          <c:val>
            <c:numRef>
              <c:f>Лист2!$H$23:$H$32</c:f>
              <c:numCache>
                <c:formatCode>0.0</c:formatCode>
                <c:ptCount val="10"/>
                <c:pt idx="0">
                  <c:v>4.4400000000000004</c:v>
                </c:pt>
                <c:pt idx="1">
                  <c:v>4.4000000000000004</c:v>
                </c:pt>
                <c:pt idx="2">
                  <c:v>4.13</c:v>
                </c:pt>
                <c:pt idx="3">
                  <c:v>4.3166666666666664</c:v>
                </c:pt>
                <c:pt idx="4">
                  <c:v>4.2</c:v>
                </c:pt>
                <c:pt idx="5">
                  <c:v>4.7066666666666679</c:v>
                </c:pt>
                <c:pt idx="6">
                  <c:v>4</c:v>
                </c:pt>
                <c:pt idx="7">
                  <c:v>4.42</c:v>
                </c:pt>
                <c:pt idx="8">
                  <c:v>4.3899999999999997</c:v>
                </c:pt>
                <c:pt idx="9">
                  <c:v>0.30000000000000004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43035000"/>
        <c:axId val="443033432"/>
      </c:barChart>
      <c:catAx>
        <c:axId val="44303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43033432"/>
        <c:crosses val="autoZero"/>
        <c:auto val="1"/>
        <c:lblAlgn val="ctr"/>
        <c:lblOffset val="100"/>
        <c:noMultiLvlLbl val="0"/>
      </c:catAx>
      <c:valAx>
        <c:axId val="44303343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900">
                    <a:latin typeface="Arial Narrow" panose="020B0606020202030204" pitchFamily="34" charset="0"/>
                  </a:rPr>
                  <a:t>Показатель ремонта</a:t>
                </a:r>
              </a:p>
            </c:rich>
          </c:tx>
          <c:layout>
            <c:manualLayout>
              <c:xMode val="edge"/>
              <c:yMode val="edge"/>
              <c:x val="2.5500127447191639E-2"/>
              <c:y val="0.20265718442998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one"/>
        <c:crossAx val="443035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Причины продления ремонта</a:t>
            </a:r>
          </a:p>
        </c:rich>
      </c:tx>
      <c:layout>
        <c:manualLayout>
          <c:xMode val="edge"/>
          <c:yMode val="edge"/>
          <c:x val="0.27169135894371327"/>
          <c:y val="0.100058882997026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1381574020620939E-2"/>
          <c:y val="0.22937990616858267"/>
          <c:w val="0.91018268910376798"/>
          <c:h val="0.45083653871692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Лист2!$I$20</c:f>
              <c:strCache>
                <c:ptCount val="1"/>
                <c:pt idx="0">
                  <c:v>Некачественный ремонт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Лист2!$E$23:$E$32</c:f>
              <c:strCache>
                <c:ptCount val="10"/>
                <c:pt idx="0">
                  <c:v>Вуктыльское ЛПУМГ</c:v>
                </c:pt>
                <c:pt idx="1">
                  <c:v>Сосногорское ЛПУМГ</c:v>
                </c:pt>
                <c:pt idx="2">
                  <c:v>Синдорское ЛПУМГ</c:v>
                </c:pt>
                <c:pt idx="3">
                  <c:v>Микуньское ЛПУМГ</c:v>
                </c:pt>
                <c:pt idx="4">
                  <c:v>Урдомское ЛПУМГ</c:v>
                </c:pt>
                <c:pt idx="5">
                  <c:v>Приводинское ЛПУМГ</c:v>
                </c:pt>
                <c:pt idx="6">
                  <c:v>Нюксенское ЛПУМГ</c:v>
                </c:pt>
                <c:pt idx="7">
                  <c:v>Юбилейное ЛПУМГ</c:v>
                </c:pt>
                <c:pt idx="8">
                  <c:v>Грязовецкое ЛПУМГ</c:v>
                </c:pt>
                <c:pt idx="9">
                  <c:v>Мышкинское ЛПУМГ</c:v>
                </c:pt>
              </c:strCache>
            </c:strRef>
          </c:cat>
          <c:val>
            <c:numRef>
              <c:f>Лист2!$I$23:$I$32</c:f>
              <c:numCache>
                <c:formatCode>General</c:formatCode>
                <c:ptCount val="10"/>
                <c:pt idx="0">
                  <c:v>0.30000000000000004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0.30000000000000004</c:v>
                </c:pt>
                <c:pt idx="5">
                  <c:v>0.30000000000000004</c:v>
                </c:pt>
                <c:pt idx="6">
                  <c:v>8</c:v>
                </c:pt>
                <c:pt idx="7">
                  <c:v>0.30000000000000004</c:v>
                </c:pt>
                <c:pt idx="8">
                  <c:v>3</c:v>
                </c:pt>
                <c:pt idx="9">
                  <c:v>0.30000000000000004</c:v>
                </c:pt>
              </c:numCache>
            </c:numRef>
          </c:val>
        </c:ser>
        <c:ser>
          <c:idx val="1"/>
          <c:order val="1"/>
          <c:tx>
            <c:strRef>
              <c:f>Лист2!$K$20</c:f>
              <c:strCache>
                <c:ptCount val="1"/>
                <c:pt idx="0">
                  <c:v>Отсутствие МТР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Лист2!$K$23:$K$32</c:f>
              <c:numCache>
                <c:formatCode>General</c:formatCode>
                <c:ptCount val="10"/>
                <c:pt idx="0">
                  <c:v>0.30000000000000004</c:v>
                </c:pt>
                <c:pt idx="1">
                  <c:v>0.30000000000000004</c:v>
                </c:pt>
                <c:pt idx="2">
                  <c:v>1</c:v>
                </c:pt>
                <c:pt idx="3">
                  <c:v>0.30000000000000004</c:v>
                </c:pt>
                <c:pt idx="4">
                  <c:v>1</c:v>
                </c:pt>
                <c:pt idx="5">
                  <c:v>3</c:v>
                </c:pt>
                <c:pt idx="6">
                  <c:v>0.30000000000000004</c:v>
                </c:pt>
                <c:pt idx="7">
                  <c:v>1</c:v>
                </c:pt>
                <c:pt idx="8">
                  <c:v>0.30000000000000004</c:v>
                </c:pt>
                <c:pt idx="9">
                  <c:v>0.30000000000000004</c:v>
                </c:pt>
              </c:numCache>
            </c:numRef>
          </c:val>
        </c:ser>
        <c:ser>
          <c:idx val="2"/>
          <c:order val="2"/>
          <c:tx>
            <c:strRef>
              <c:f>Лист2!$M$20</c:f>
              <c:strCache>
                <c:ptCount val="1"/>
                <c:pt idx="0">
                  <c:v>Нарушение сроков работ подрядными организациями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Лист2!$M$23:$M$32</c:f>
              <c:numCache>
                <c:formatCode>General</c:formatCode>
                <c:ptCount val="10"/>
                <c:pt idx="0">
                  <c:v>4</c:v>
                </c:pt>
                <c:pt idx="1">
                  <c:v>0.30000000000000004</c:v>
                </c:pt>
                <c:pt idx="2">
                  <c:v>0.30000000000000004</c:v>
                </c:pt>
                <c:pt idx="3">
                  <c:v>7</c:v>
                </c:pt>
                <c:pt idx="4">
                  <c:v>0.30000000000000004</c:v>
                </c:pt>
                <c:pt idx="5">
                  <c:v>5</c:v>
                </c:pt>
                <c:pt idx="6">
                  <c:v>2</c:v>
                </c:pt>
                <c:pt idx="7">
                  <c:v>0.30000000000000004</c:v>
                </c:pt>
                <c:pt idx="8">
                  <c:v>0.30000000000000004</c:v>
                </c:pt>
                <c:pt idx="9">
                  <c:v>0.30000000000000004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43032648"/>
        <c:axId val="443031472"/>
      </c:barChart>
      <c:catAx>
        <c:axId val="443032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43031472"/>
        <c:crosses val="autoZero"/>
        <c:auto val="1"/>
        <c:lblAlgn val="ctr"/>
        <c:lblOffset val="100"/>
        <c:noMultiLvlLbl val="0"/>
      </c:catAx>
      <c:valAx>
        <c:axId val="44303147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900" dirty="0">
                    <a:latin typeface="Arial Narrow" panose="020B0606020202030204" pitchFamily="34" charset="0"/>
                  </a:rPr>
                  <a:t>Количество </a:t>
                </a:r>
                <a:r>
                  <a:rPr lang="ru-RU" sz="900" dirty="0" smtClean="0">
                    <a:latin typeface="Arial Narrow" panose="020B0606020202030204" pitchFamily="34" charset="0"/>
                  </a:rPr>
                  <a:t>продлений, ШТ</a:t>
                </a:r>
                <a:endParaRPr lang="ru-RU" sz="900" dirty="0"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2.9489643173386811E-2"/>
              <c:y val="0.154535540276680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one"/>
        <c:crossAx val="44303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1416865610355867E-2"/>
          <c:y val="0.8204869285543539"/>
          <c:w val="0.87967851336277736"/>
          <c:h val="0.117821307055347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2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95250"/>
            <a:ext cx="6616700" cy="3722688"/>
          </a:xfrm>
        </p:spPr>
      </p:sp>
      <p:sp>
        <p:nvSpPr>
          <p:cNvPr id="4" name="Заметки 3"/>
          <p:cNvSpPr>
            <a:spLocks noGrp="1"/>
          </p:cNvSpPr>
          <p:nvPr>
            <p:ph type="body" sz="quarter" idx="10"/>
          </p:nvPr>
        </p:nvSpPr>
        <p:spPr>
          <a:xfrm>
            <a:off x="90488" y="3837600"/>
            <a:ext cx="6616700" cy="6004233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день, уважаемые коллеги!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0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287338"/>
            <a:ext cx="6616700" cy="3722687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>
          <a:xfrm>
            <a:off x="90488" y="4097169"/>
            <a:ext cx="6616700" cy="5657991"/>
          </a:xfrm>
        </p:spPr>
        <p:txBody>
          <a:bodyPr>
            <a:normAutofit lnSpcReduction="10000"/>
          </a:bodyPr>
          <a:lstStyle/>
          <a:p>
            <a:pPr algn="just">
              <a:tabLst>
                <a:tab pos="4508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представленном слайде мы видим существующую схему организации работ и предлагаемую нами с 2019 года.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Существующая многоступенчатая схема договорных отношений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alt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br>
              <a:rPr lang="ru-RU" alt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годов (Общество–Агент ООО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 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центрремонт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Генподрядчик </a:t>
            </a:r>
            <a:b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центрэнергогаз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Субподрядчик - Исполнитель) приводит к позднему заключению договоров подряда, к отсутствию оперативности выхода исполнителей работ на объекты, что в свою очередь ведет к несвоевременному проведению работ, влияющих на техническое состояние оборудования и безопасность транспорта газа. </a:t>
            </a:r>
          </a:p>
          <a:p>
            <a:pPr algn="just">
              <a:tabLst>
                <a:tab pos="450850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разделить способ организации работ подрядным способом по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и ТР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КС (механическая часть) с 2019 года:</a:t>
            </a:r>
          </a:p>
          <a:p>
            <a:pPr algn="just" defTabSz="914326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работы, выполняемые собственными силами (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и ТР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ГПА)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центрэнергогаз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 defTabSz="914326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2. Передать на прямые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работы (в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заводской ремонт узлов и деталей ГПА, инженерное шеф-сопровождение, АСПТ, АПК «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Моквелд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т.д.), не выполняемые собственными силами АО «Газпром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центрэнергогаз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заключаемые ООО «Газпром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трансгаз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Ухта» по итогам проведения конкурентных закупок. </a:t>
            </a:r>
          </a:p>
          <a:p>
            <a:pPr algn="just">
              <a:tabLst>
                <a:tab pos="450850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Предлагаемая схема с 2019 года позволит улучшить производственно-хозяйственную деятельность Общества,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с:</a:t>
            </a:r>
          </a:p>
          <a:p>
            <a:pPr algn="just">
              <a:tabLst>
                <a:tab pos="450850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одноразовой процедуры Конкурентных закупок по определению Исполнителя работ, будут сокращены сроки оформления договорных отношений с непосредственным Исполнителем работ;</a:t>
            </a:r>
          </a:p>
          <a:p>
            <a:pPr algn="just">
              <a:tabLst>
                <a:tab pos="450850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своевременного выполнения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регламентных работ, влияющих на безопасность при транспорте газа;</a:t>
            </a:r>
          </a:p>
          <a:p>
            <a:pPr algn="just">
              <a:tabLst>
                <a:tab pos="450850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рисков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невыполнению ежеквартальных плановых показателей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и ТР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КС.</a:t>
            </a:r>
          </a:p>
          <a:p>
            <a:pPr algn="just">
              <a:tabLst>
                <a:tab pos="450850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дополнение</a:t>
            </a: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предлагаем АО «Газпром </a:t>
            </a:r>
            <a:r>
              <a:rPr lang="ru-RU" alt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центрэнергогаз</a:t>
            </a: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опережающими темпами обеспечить складской запас</a:t>
            </a:r>
            <a:r>
              <a:rPr lang="en-US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ремонтов в </a:t>
            </a:r>
            <a:r>
              <a:rPr lang="en-US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квартале 2019 года.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8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975" y="131763"/>
            <a:ext cx="6491288" cy="36528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47642" y="3793657"/>
            <a:ext cx="6524623" cy="5696379"/>
          </a:xfrm>
        </p:spPr>
        <p:txBody>
          <a:bodyPr>
            <a:noAutofit/>
          </a:bodyPr>
          <a:lstStyle/>
          <a:p>
            <a:pPr indent="44767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слайде представлен анализ качества ремонтов стационарных ГПА отечественного производства и импортных ГТК-10ИР за 2017 год и 10 месяцев 2018 год. Оценка качества ремонтов выполнялась в соответствии с действующим «Положением об оценке качества ремонта ГПА». По данному положению значение показателя качества от 4,5 до 5,0 соответствует оценке «отлично».  Из диаграммы в левой части слайда видим, что качество ремонта за 10 месяцев 2018 года в сравнении с 2017 годом падает, что свидетельствует об общем низком уровне квалификации специалистов ЦЭГ на ЛПУМГ. Отдельно можно отметить низкий уровень ремонтов по ГПА типа ГТН-16,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с 1994 года. </a:t>
            </a:r>
          </a:p>
          <a:p>
            <a:pPr indent="447675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квалификации наиболее плохие результаты показывают специалисты ЦЭГ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Синдорском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Нюксенском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ЛПУМГ, 5 и 8 продлений по причине некачественного ремонта соответственно (диаграмма снизу).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считаем, что со стороны ЦЭГ осуществляется низкое качество оценки параметров ГПА до вывода в ремонт (замеры вибрации, мощности и других параметров) для выявления факторов, которые необходимо учесть при проведении самого ремонта.  В результате качество проведенного ремонта снижается, о чем свидетельствуют представленные данные (диаграмма сверху).</a:t>
            </a:r>
          </a:p>
          <a:p>
            <a:pPr indent="45085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действующего «Положения…» для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качества ремонта современных типов ГПА с приводными ГТД, ЦБК на магнитных подвесах, СГУ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необъективно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Учитывая опыт эксплуатации и ремонта современных типов ГПА, эксплуатируемых на газопроводах стратегического направления, таких как «Бованенково-Ухта», «Ухта-Торжок», «СЕГ», «СРТО-Торжок», нашим Обществом сформированы предложения по изменению критериев оценки качества ремонтов ГПА и направлены на рассмотрение в адрес ООО «Газпром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центрремонт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Москва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(Письмо №04а-7944 от 01.06.2018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наши предложения не были приняты и пересмотр положения не ведется.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непринятия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полученные ООО «Газпром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центрремонт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считаем необъективными, в связи с чем предлагаем:</a:t>
            </a:r>
          </a:p>
          <a:p>
            <a:pPr indent="447675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«ГЦР» провести инжиниринговые работы по формированию базы данных и определению значений новых, предложенных нами, оценочных критериев и далее организовать работу по пересмотру «Положения…»</a:t>
            </a:r>
          </a:p>
          <a:p>
            <a:pPr indent="358775" algn="just">
              <a:spcBef>
                <a:spcPts val="0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spcBef>
                <a:spcPts val="0"/>
              </a:spcBef>
            </a:pPr>
            <a:endParaRPr lang="ru-RU" sz="9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92ADB-AC78-4C5E-B014-21098E847FE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523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287338"/>
            <a:ext cx="6616700" cy="3722687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>
          <a:xfrm>
            <a:off x="90488" y="4097169"/>
            <a:ext cx="6616700" cy="5657991"/>
          </a:xfrm>
        </p:spPr>
        <p:txBody>
          <a:bodyPr>
            <a:normAutofit/>
          </a:bodyPr>
          <a:lstStyle/>
          <a:p>
            <a:pPr algn="just">
              <a:tabLst>
                <a:tab pos="450850" algn="l"/>
              </a:tabLst>
            </a:pPr>
            <a:r>
              <a:rPr lang="ru-RU" sz="1400" dirty="0" smtClean="0"/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октября 2018 года прошло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заседание научно-технического совета ООО «Газпром трансгаз Ухта», повесткой дня на котором стало определение перечня приоритетных научно-технических проблем, рассмотрение предложений по их решению, внедрение новых техник и технологий.</a:t>
            </a:r>
          </a:p>
          <a:p>
            <a:pPr indent="444500" algn="just">
              <a:tabLst>
                <a:tab pos="450850" algn="l"/>
              </a:tabLst>
            </a:pP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в нашем Обществе 3 заявки по НИОКР признаны целесообразными для выполнения. К ним относятся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методики мониторинга технического состояния газотурбинных ГПА и оптимизации режимов работы КЦ ООО «Газпром 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трансгаз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Ухта». </a:t>
            </a:r>
            <a:r>
              <a:rPr lang="ru-RU" sz="14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(Совместно со специалистами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Уральского  федерального  университета (УРФУ </a:t>
            </a:r>
            <a:b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tabLst>
                <a:tab pos="628650" algn="l"/>
              </a:tabLst>
            </a:pP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характеристик горелки ГТУ 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MS5002E 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ГПА-32 Ладога в натуральных условиях на переходных режимах работы.</a:t>
            </a:r>
            <a:r>
              <a:rPr lang="ru-RU" sz="14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(Совместно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Федеральным государственным унитарным предприятием  «Центральный институт авиационного моторостроения имени П.И. Баранова» (ФГУП «ЦИАМ имени П.И. Баранова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r>
              <a:rPr lang="ru-RU" sz="14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0975" indent="-179388" algn="just">
              <a:tabLst>
                <a:tab pos="450850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104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975" y="131763"/>
            <a:ext cx="6491288" cy="36528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14302" y="3775234"/>
            <a:ext cx="6543679" cy="5697290"/>
          </a:xfrm>
        </p:spPr>
        <p:txBody>
          <a:bodyPr>
            <a:normAutofit/>
          </a:bodyPr>
          <a:lstStyle/>
          <a:p>
            <a:pPr marL="0" marR="0" indent="450850" algn="just" defTabSz="45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этом году для повышения надежности при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эксплуатации ГПА-32 Ладога внедрен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шаблонный модуль, содержащий всю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необходимую информацию по эксплуатации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ГПА. С августа 2018 года данная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ежемесячно автоматически формируется, анализируется специалистами Общества и направляется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АО «РЭПХ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по электронной почте, а в ближайшее время планируется передача информации в автоматическом режиме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непосредственно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платформы АС «Состояние ГПА». Передаваемая информация необходима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дистанционного контроля заводом-изготовителем технического состояния ГПА,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диагностики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степени внедрения мероприятий разработанных АО «РЭПХ», а также оперативного взаимодействия АО «РЭПХ» с ООО «ГТУ». </a:t>
            </a:r>
          </a:p>
          <a:p>
            <a:pPr marL="0" marR="0" indent="0" algn="just" defTabSz="45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1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kern="1200" baseline="0" dirty="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92ADB-AC78-4C5E-B014-21098E847FE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49" y="1386371"/>
            <a:ext cx="1390927" cy="196522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392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131763"/>
            <a:ext cx="6492875" cy="36528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79389" y="3792375"/>
            <a:ext cx="6510337" cy="5697290"/>
          </a:xfrm>
        </p:spPr>
        <p:txBody>
          <a:bodyPr>
            <a:normAutofit/>
          </a:bodyPr>
          <a:lstStyle/>
          <a:p>
            <a:pPr indent="4445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просмотра фактического выполнения доработок по основному и вспомогательному оборудованию внедрен в опытную эксплуатацию модуль «Доработки ГПА». В модуле реализован централизованный учет выполнения доработок, технических решений, конструкторских указаний заводов-изготовителей по основному и вспомогательному оборудованию ГПА.</a:t>
            </a:r>
          </a:p>
          <a:p>
            <a:pPr indent="44450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ближайшее время будет реализован дополнительный модуль «Постоянные, периодические осмотры основного и вспомогательного оборудования», который предназначен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контроля выполнения постоянных и периодических осмотров на основном и вспомогательном оборудовании ГПА, сбора и аккумулирования актов и отчетов по периодическим осмотрам. </a:t>
            </a:r>
          </a:p>
          <a:p>
            <a:pPr indent="4445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ноябре был дополнен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модуль «Доработки ГПА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Теперь 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Администрации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появилась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вносить мероприятия с информацией по необходимой доработке в модуль (согласно поступившему от завода-изготовителя информационному письму,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NIC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конструкторскому указанию и т.д.), устанавливать необходимый срок выполнения данной доработки в филиале, производить контроль их выполнения, формировать информационный бюллетень по выполненным доработкам.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445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направлению диагностики оборудования внедряется модуль «Техническое состояние ГПА. Постоянные, периодические замеры вибрации и теплотехнические испытания ГПА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котором будет реализовано визуальное оповещение при отсутствии замеров вибрации и теплотехнические испытания ГПА.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92ADB-AC78-4C5E-B014-21098E847FE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383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7963" y="147638"/>
            <a:ext cx="6483350" cy="3646487"/>
          </a:xfrm>
          <a:ln/>
        </p:spPr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0220B-385E-4222-B1CD-DA39ACCA000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0"/>
          </p:nvPr>
        </p:nvSpPr>
        <p:spPr>
          <a:xfrm>
            <a:off x="207963" y="3794126"/>
            <a:ext cx="6483350" cy="4467701"/>
          </a:xfrm>
        </p:spPr>
        <p:txBody>
          <a:bodyPr>
            <a:normAutofit/>
          </a:bodyPr>
          <a:lstStyle/>
          <a:p>
            <a:pPr marR="0" indent="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Непоставка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МТР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«Газпром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центрэнергогаз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обеспечить складской запас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необходимыми МТР для своевременного обеспечения ремонтов в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квартале 2019 года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- 28.12.2018 года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332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7963" y="147638"/>
            <a:ext cx="6483350" cy="3646487"/>
          </a:xfrm>
          <a:ln/>
        </p:spPr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F0220B-385E-4222-B1CD-DA39ACCA0006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0"/>
          </p:nvPr>
        </p:nvSpPr>
        <p:spPr>
          <a:xfrm>
            <a:off x="207963" y="3794126"/>
            <a:ext cx="6483350" cy="4467701"/>
          </a:xfrm>
        </p:spPr>
        <p:txBody>
          <a:bodyPr>
            <a:normAutofit/>
          </a:bodyPr>
          <a:lstStyle/>
          <a:p>
            <a:pPr indent="358775" algn="just" eaLnBrk="0" hangingPunct="0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 подходов к оценке ремонтов</a:t>
            </a:r>
          </a:p>
          <a:p>
            <a:pPr indent="358775" algn="just" eaLnBrk="0" hangingPunct="0">
              <a:spcAft>
                <a:spcPts val="0"/>
              </a:spcAft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 eaLnBrk="0" hangingPunct="0"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совершенствования системы ТОиР газоперекачивающих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станций, предлагается: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предложений ООО «Газпром трансгаз Ухта» поручить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«Газпром центрремонт» провести инжиниринговые работы по формированию базы данных новых критериев оценки качества ремонта современных типов ГПА. Разработанную базу данных согласовать с Департаментами 308, 338 и ввести в действие как дополнение к действующему «Положению…». </a:t>
            </a:r>
          </a:p>
          <a:p>
            <a:pPr marR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данной задачи предлагаем разделить на два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этапа: </a:t>
            </a:r>
          </a:p>
          <a:p>
            <a:pPr marR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– сбор исходных данных и формирование критериев;</a:t>
            </a:r>
          </a:p>
          <a:p>
            <a:pPr marR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– согласование полученной базы с Департаментами </a:t>
            </a:r>
            <a:b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«Газпром» и ввод ее в действие.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Второе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предложение: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rtl="0" eaLnBrk="1" latinLnBrk="0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ООО «Газпром трансгаз Ухта» подготовить предложения об организации схемы ТО и ТР, предложения направить на рассмотрение в Департамент 308, 338.</a:t>
            </a:r>
          </a:p>
          <a:p>
            <a:pPr rtl="0" eaLnBrk="1" latinLnBrk="0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Срок – 30.12.2018 года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414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9225" y="106363"/>
            <a:ext cx="6518275" cy="36671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68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2873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3820" y="4046402"/>
            <a:ext cx="6637020" cy="5883413"/>
          </a:xfrm>
        </p:spPr>
        <p:txBody>
          <a:bodyPr>
            <a:noAutofit/>
          </a:bodyPr>
          <a:lstStyle/>
          <a:p>
            <a:pPr indent="36195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в ООО «Газпром трансгаз Ухта» эксплуатируются 14 ЛПУМГ, 44 компрессорные станции, 85 компрессорных цехов, 430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ГПА,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ГПА находятся в эксплуатации, 4 ГПА в реконструкции,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ГПА в консервации. Общая установленная мощность эксплуатируемых ГПА составляет более 5890 МВт. </a:t>
            </a:r>
          </a:p>
          <a:p>
            <a:pPr indent="36195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отметить, что доля ГПА с конвертированным авиа- и судовым приводом на сегодняшний день превысила долю стационарных газотурбинных ГПА на 11%.</a:t>
            </a:r>
          </a:p>
          <a:p>
            <a:pPr indent="361950" algn="just"/>
            <a:endParaRPr lang="ru-RU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15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2873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0488" y="4045753"/>
            <a:ext cx="6616700" cy="5882473"/>
          </a:xfrm>
        </p:spPr>
        <p:txBody>
          <a:bodyPr>
            <a:noAutofit/>
          </a:bodyPr>
          <a:lstStyle/>
          <a:p>
            <a:pPr algn="just" defTabSz="45000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следующем слайде представлены планы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«Газпром» по вводу ГПА в составе строительства компрессорных станций в зоне эксплуатационной ответственности ООО «Газпром трансгаз Ухта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49263" algn="just" defTabSz="4500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к вводу: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00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Бованенково-Ухта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(2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нитка)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компрессорных станциях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ГПА общей мощностью 638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МВт. Пуско-наладочные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состоянию на ноябрь 2018 года идут с нарушением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сроков;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00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Ухта-Торжок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Ямал) (7 нитка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цехах 25 ГПА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мощностью 625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МВт;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00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Северо-Европейскому газопроводу (СЕГ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,7 нитка)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3-х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цехах 14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ГПА общей мощностью 314 МВт.</a:t>
            </a:r>
          </a:p>
          <a:p>
            <a:pPr indent="449263" algn="just" defTabSz="4500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агрегатов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3-х компрессорных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станциях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000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Юбилейное ЛПУМГ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КЦ №4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defTabSz="450000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Синдорское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ЛПУМГ КЦ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ГПА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Грязовецкое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ЛПУМГ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КЦ №1 – 5 ЭГПА.</a:t>
            </a:r>
          </a:p>
          <a:p>
            <a:pPr algn="just" defTabSz="450000"/>
            <a:endParaRPr lang="ru-RU" sz="11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50000"/>
            <a:endParaRPr lang="ru-RU" sz="1100" b="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26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2873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3820" y="4046402"/>
            <a:ext cx="6637020" cy="5883413"/>
          </a:xfrm>
        </p:spPr>
        <p:txBody>
          <a:bodyPr>
            <a:noAutofit/>
          </a:bodyPr>
          <a:lstStyle/>
          <a:p>
            <a:pPr indent="3587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слайде показан сравнительный анализ показателей надежности с 2016 года  по 1 ноября 2018 года.</a:t>
            </a:r>
          </a:p>
          <a:p>
            <a:pPr indent="3587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Наработка на отказ 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месяцев 2018 года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достигает целевой по Обществу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(10 000 часов),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превышает показатель 2017 года.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наработка связана с большим количеством отказов из-за низкого качества оборудования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отказов,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ДСД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из-за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подхода к учету аварийных остановов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8775" algn="just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каждым годом снижается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увеличения нахождения ГПА в вынужденных простоях по причине отсутствия МТР при проведении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ТОиР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досрочных съемах двигателей (НК-36СТ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ДУ80Л1, ДГ90Л2 и отсутствием оборотных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ГТД), а также замены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дефектных СТ на двигателях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НК-36СТ.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общим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увеличением времени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нахождения ГПА в ремонте коэффициент технического использования по сравнению с 2016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2017 годами также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снизился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равняется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0,78.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956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168275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8900" y="3858575"/>
            <a:ext cx="6619875" cy="6004560"/>
          </a:xfrm>
        </p:spPr>
        <p:txBody>
          <a:bodyPr>
            <a:noAutofit/>
          </a:bodyPr>
          <a:lstStyle/>
          <a:p>
            <a:pPr algn="just">
              <a:tabLst>
                <a:tab pos="358775" algn="l"/>
              </a:tabLst>
            </a:pPr>
            <a:r>
              <a:rPr lang="ru-RU" sz="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следующем слайде представлена трехлетняя динамика изменения средней наработки на отказ (по ГТУ) по шести основным типам приводов, эксплуатируемым в нашем Обществе. Это ДГ90, ПС-90, ДУ80, НК-36СТ, </a:t>
            </a:r>
            <a:r>
              <a:rPr lang="en-US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MS5002E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отдельно выделим ГТУ </a:t>
            </a:r>
            <a:r>
              <a:rPr lang="en-US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SGT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-600, так как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требует к себе повышенного внимания из-за большой стоимости </a:t>
            </a:r>
            <a:r>
              <a:rPr lang="ru-RU" sz="9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ТОиР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 двигатели в настоящее время являются ключевыми для нас,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именно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обеспечивают транспорт газа по стратегическим газопроводам «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Б-У»,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У-Т»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«СЕГ». К тому же, они составляют почти 58% от общей мощности эксплуатируемого парка ГПА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</a:t>
            </a:r>
            <a:r>
              <a:rPr lang="ru-RU" sz="92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10 месяцев 2018 года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данным</a:t>
            </a:r>
            <a:r>
              <a:rPr lang="ru-RU" sz="92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типам двигателей произошло 13 ДСД, из них </a:t>
            </a:r>
            <a:r>
              <a:rPr lang="ru-RU" sz="92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</a:t>
            </a:r>
            <a:r>
              <a:rPr lang="ru-RU" sz="92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НК-36СТ и по </a:t>
            </a:r>
            <a:r>
              <a:rPr lang="ru-RU" sz="92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sz="92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отказа на ПС-90ГП и ДУ80.</a:t>
            </a:r>
            <a:endParaRPr lang="ru-RU" sz="9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775" algn="l"/>
              </a:tabLst>
              <a:defRPr/>
            </a:pP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Как мы видим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достойный уровень надежности сегодня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 двигатели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ДГ90,</a:t>
            </a:r>
            <a:r>
              <a:rPr lang="en-US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ПС-90,</a:t>
            </a:r>
            <a:r>
              <a:rPr lang="ru-RU" sz="92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MS5002E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92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SGT-600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Низкую надежность показывают двигатели ДУ80 и НК-36СТ. </a:t>
            </a:r>
            <a:endParaRPr lang="ru-RU" sz="9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358775" algn="l"/>
              </a:tabLst>
              <a:defRPr/>
            </a:pP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двигателях ДУ80 часть отказов возникла из-за появлением трещин хвостовиков и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разрушения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лопаток. В рамках мероприятий по исследованию проблемы разрушений, специалистами ООО «ГТУ» совместно с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шеф-инженерами </a:t>
            </a:r>
            <a:b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«Тюменские моторостроители» проводилось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вскрытие двигателей с осмотром проточной части, а со специалистами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Уральского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проведены специальные и теплотехнические испытания. В итоге определены превентивные меры и получена положительная динамика.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8775" algn="l"/>
              </a:tabLst>
              <a:defRPr/>
            </a:pP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Самарские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двигатели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НК-36СТ уже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многих лет характеризуются низкой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надежностью и, к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активность производителя (ПАО «Кузнецов») в направлении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продукции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невысока. Низкую надежность данных двигателей мы связываем с недостаточным уровнем и темпами их модернизации. Полный комплекс мероприятий по повышению надежности не проведен ни на одном двигателе. </a:t>
            </a:r>
          </a:p>
          <a:p>
            <a:pPr algn="just" defTabSz="450000">
              <a:spcAft>
                <a:spcPts val="600"/>
              </a:spcAft>
              <a:tabLst>
                <a:tab pos="358775" algn="l"/>
              </a:tabLst>
            </a:pP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</a:t>
            </a:r>
            <a:r>
              <a:rPr lang="ru-RU" sz="92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довольно высокую наработку на отказ, с с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ерьезнейшими проблемами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столкнулись при эксплуатации приводных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ГТУ </a:t>
            </a:r>
            <a:r>
              <a:rPr lang="en-US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MS5002E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эксплуатируемых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ГПА-32 Ладога,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связанными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нештатной работой камер сгорания. С целью предотвращения вынужденных простоев оборудования и повышения эффективности его работы Обществом совместно с Федеральным государственным унитарным предприятием  «Центральный институт авиационного моторостроения имени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П.И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Баранова» (ФГУП «ЦИАМ имени П.И. Баранова») ведется работа по доработке камер сгорания. Специалистами института был проведен сбор и анализ параметров аварийных остановов, а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9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программа расчёта экспериментальных исследований, по результатам которых был подготовлен технический отчет с рекомендациями по доработке алгоритмов САУ и конструкции камер сгорания. При выполнении данных рекомендаций мы получим доработанную камеру сгорания с применением отечественных </a:t>
            </a:r>
            <a:r>
              <a:rPr lang="ru-RU" sz="9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материалов,</a:t>
            </a:r>
            <a:r>
              <a:rPr lang="ru-RU" sz="92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значительно повысит ее надежность.</a:t>
            </a:r>
            <a:endParaRPr lang="ru-RU" sz="9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358775" algn="l"/>
              </a:tabLst>
            </a:pPr>
            <a:r>
              <a:rPr lang="ru-RU" sz="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tabLst>
                <a:tab pos="358775" algn="l"/>
              </a:tabLst>
            </a:pPr>
            <a:r>
              <a:rPr lang="ru-RU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проблемы, с которыми нам пришлось столкнуться при эксплуатации ГТД.</a:t>
            </a:r>
          </a:p>
          <a:p>
            <a:pPr marL="541338" indent="-541338" algn="just" eaLnBrk="1" fontAlgn="ctr" hangingPunct="1"/>
            <a:r>
              <a:rPr lang="ru-RU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НК-36СТ:  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Разрушения подшипников опор ГТД</a:t>
            </a:r>
            <a:r>
              <a:rPr lang="en-US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отказы, сбои системы топливного регулирования</a:t>
            </a:r>
            <a:r>
              <a:rPr lang="en-US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отказы насосов-суфлеров</a:t>
            </a:r>
            <a:r>
              <a:rPr lang="en-US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повреждение диска  первой рабочей ступени силовой турбины.</a:t>
            </a:r>
          </a:p>
          <a:p>
            <a:pPr marL="541338" indent="-541338" algn="just" eaLnBrk="1" fontAlgn="auto" hangingPunct="1">
              <a:tabLst>
                <a:tab pos="361950" algn="l"/>
              </a:tabLst>
            </a:pPr>
            <a:r>
              <a:rPr lang="ru-RU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ПС-90ГП:   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Локальные повреждения лопаточного аппарата ОК</a:t>
            </a:r>
            <a:r>
              <a:rPr lang="en-US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загрязнение деталей ГВТ.</a:t>
            </a:r>
          </a:p>
          <a:p>
            <a:pPr marL="541338" indent="-541338" algn="just" eaLnBrk="1" fontAlgn="ctr" hangingPunct="1"/>
            <a:r>
              <a:rPr lang="ru-RU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ДУ80Л.1:	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Разрушения, отказы горелочных устройств</a:t>
            </a:r>
            <a:r>
              <a:rPr lang="en-US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оплавление деталей горелок, засорение горелок; нарушения в работе КС, возникающие после </a:t>
            </a:r>
            <a:r>
              <a:rPr lang="ru-RU" sz="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ТОиР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при переходе на летний, зимний период эксплуатации, вызывающие необходимость отладки топливных характеристик</a:t>
            </a:r>
            <a:r>
              <a:rPr lang="en-US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разрушение проточной части ОК вследствие обрыва рабочей лопатки  3 и 4 ступени КНД</a:t>
            </a:r>
            <a:r>
              <a:rPr lang="en-US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1338" indent="-541338" algn="just" eaLnBrk="1" fontAlgn="auto" hangingPunct="1">
              <a:tabLst>
                <a:tab pos="358775" algn="l"/>
              </a:tabLst>
            </a:pPr>
            <a:r>
              <a:rPr lang="ru-RU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ДГ90Л2.1:  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Отслоение </a:t>
            </a:r>
            <a:r>
              <a:rPr lang="ru-RU" sz="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термобарьерного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покрытия рабочих лопаток ТВД</a:t>
            </a:r>
            <a:r>
              <a:rPr lang="en-US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разрушение внутреннего кожуха камеры сгорания</a:t>
            </a:r>
            <a:r>
              <a:rPr lang="en-US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повреждения рабочих лопаток КНД и КВД .</a:t>
            </a:r>
          </a:p>
          <a:p>
            <a:pPr marL="541338" indent="-541338" algn="just" eaLnBrk="1" fontAlgn="ctr" hangingPunct="1"/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MS5002E</a:t>
            </a:r>
            <a:r>
              <a:rPr lang="ru-RU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Перекос температурного поля за ТНД (разрушение картриджей пассивной продувки, прогары сопловых лопаток </a:t>
            </a:r>
            <a:r>
              <a:rPr lang="en-US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ст. ТВД, разрушение и отслоение </a:t>
            </a:r>
            <a:r>
              <a:rPr lang="ru-RU" sz="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термобарьерного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покрытия рабочих лопаток 1-ой ступени ТВД )</a:t>
            </a:r>
            <a:r>
              <a:rPr lang="en-US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неисправность блока управления дозатором газа и клапана дозатора газа</a:t>
            </a:r>
            <a:r>
              <a:rPr lang="en-US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разрушение и деформация шахт выхлопа</a:t>
            </a:r>
            <a:r>
              <a:rPr lang="en-US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разрушение гибкой вставки всасывающего тракта ГТУ.</a:t>
            </a:r>
          </a:p>
          <a:p>
            <a:pPr marL="541338" indent="-541338" algn="just" eaLnBrk="1" fontAlgn="ctr" hangingPunct="1"/>
            <a:r>
              <a:rPr lang="en-US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SGT-600</a:t>
            </a:r>
            <a:r>
              <a:rPr lang="ru-RU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Высокая стоимость технического обслуживания</a:t>
            </a:r>
            <a:r>
              <a:rPr lang="en-US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высокая стоимость импортных деталей и МТР при проведении ремонтов</a:t>
            </a:r>
            <a:r>
              <a:rPr lang="en-US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длительная поставка деталей, отбракованных в ходе ремонта</a:t>
            </a:r>
            <a:r>
              <a:rPr lang="en-US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отсутствие возможности контроля обоснованности требований на замену узлов деталей (ремонт) – отсутствуют критерии оценки пригодности деталей.</a:t>
            </a:r>
            <a:endParaRPr lang="ru-RU" sz="800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41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2873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3820" y="4046402"/>
            <a:ext cx="6637020" cy="5883413"/>
          </a:xfrm>
        </p:spPr>
        <p:txBody>
          <a:bodyPr>
            <a:noAutofit/>
          </a:bodyPr>
          <a:lstStyle/>
          <a:p>
            <a:pPr indent="4445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слайде представлена информация по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досрочному съему двигателей за период с 2015 года по 1 ноября 2018 года.</a:t>
            </a:r>
          </a:p>
          <a:p>
            <a:pPr indent="4445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Отметим,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только 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10 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2018 года произошло 17 досрочных съем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двигателей, из них 13 ДСД повлекли за собой отказы в работе ГПА, остальные ДСД выявлены в стадии плановых ремонтов. Основными причинами ДСД являются конструкторские недоработки, низкое качество и дефекты изготовления. Лидером по досрочным съемам за период 2015-2018 годов являются двигатели НК-36СТ. Основными причинами съемов по этим двигателям являются разрушение ГВТ и разрушение подшипников.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b="1" baseline="0" dirty="0" smtClean="0">
              <a:solidFill>
                <a:srgbClr val="FF0000"/>
              </a:solidFill>
            </a:endParaRPr>
          </a:p>
          <a:p>
            <a:endParaRPr lang="ru-RU" sz="1400" baseline="0" dirty="0" smtClean="0"/>
          </a:p>
          <a:p>
            <a:endParaRPr lang="ru-RU" sz="1400" baseline="0" dirty="0" smtClean="0"/>
          </a:p>
          <a:p>
            <a:endParaRPr lang="ru-RU" sz="1400" baseline="0" dirty="0" smtClean="0"/>
          </a:p>
          <a:p>
            <a:endParaRPr lang="ru-RU" sz="1400" baseline="0" dirty="0" smtClean="0"/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615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9388" y="131763"/>
            <a:ext cx="6492875" cy="36528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79389" y="3906675"/>
            <a:ext cx="6510338" cy="5697290"/>
          </a:xfrm>
        </p:spPr>
        <p:txBody>
          <a:bodyPr>
            <a:normAutofit/>
          </a:bodyPr>
          <a:lstStyle/>
          <a:p>
            <a:pPr indent="4445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надежной работы агрегатов, в рамках капитального ремонта ГПА-Ц-25СД (ГТД ДУ80Л1) на КС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Новонюксенская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ГПА №64 планируется замена приводного газотурбинного двигателя на газотурбинную установку ГТУ-25П (на базе ГТД ПС-90ГП-25). </a:t>
            </a:r>
          </a:p>
          <a:p>
            <a:pPr indent="4445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августа ПАО НПО «Искра» направило в ООО «Газпром трансгаз Ухта» проект технических условий на поставку комплекта материальной части для проведения КР агрегата ГПА-Ц-25СД с заменой ГТД. Подписанные с нашей стороны ТУ направлены на согласование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«Газпром». Помимо ПАО «НПО «Искра» в Общество поступило предложение о выполнении того же объема работ от ООО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АвиагазЦентр-Инжиниринг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текущего года создана рабочая группа для реализации капитального ремонта ГПА-Ц-25СД с заменой ГТД ДУ80Л1 на ПС-90ГП-25 на КС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Новонюксенская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По итогам работы группы были подготовлены протоколы и направлены  в Департамент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445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неудовлетворительной работой двигателей НК-36СТ, которые показали себя как ненадежные, в 2017 году ООО «Газпром инвест» был направлен запрос в Департамент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(В.А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Михаленко)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выборе приводного двигателя ГПА для КС Воркутинская КЦ №2, в составе стройки Бованенково-Ухта, учитывая риски своевременного изготовления новых НК-36СТ. </a:t>
            </a:r>
          </a:p>
          <a:p>
            <a:pPr algn="just" defTabSz="45000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результате 09.07.2018 от Департамента был получен ответ о применении двигателей ПС-90ГП-25 для ГПА-25 «Урал»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взамен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НК-36СТ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45000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450000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450000"/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настоящее время прорабатывается вопрос по замене НК-36СТ на ПС-90ГП-25 на  КС </a:t>
            </a:r>
            <a:r>
              <a:rPr lang="ru-RU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Новосиндорская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КС </a:t>
            </a:r>
            <a:r>
              <a:rPr lang="ru-RU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Новоприводинская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D92ADB-AC78-4C5E-B014-21098E847FE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660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2873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3820" y="4046402"/>
            <a:ext cx="6637020" cy="5883413"/>
          </a:xfrm>
        </p:spPr>
        <p:txBody>
          <a:bodyPr>
            <a:noAutofit/>
          </a:bodyPr>
          <a:lstStyle/>
          <a:p>
            <a:pPr indent="4445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июнь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 по году заявлено к поставке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3711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позиций для проведения 98 КР и СР, 321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и ТР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Факт поставки на июнь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позиций, при фактически выполненных 39 КР и СР, 159 ТО и ТР.</a:t>
            </a:r>
          </a:p>
          <a:p>
            <a:pPr indent="4445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на слайде видно динамику поставки МТР и на ноябрь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поставлены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МТР по 2986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фактически выполненных 68 КР и СР и 241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и ТР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45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в очередной раз сорвана программа поставки МТР для выполнения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и ТР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ГПА. МТР для проведения ремонтов ГПА поставляются не вовремя и не в полном объёме для качественного проведения ремонтов ГПА.</a:t>
            </a:r>
          </a:p>
          <a:p>
            <a:pPr indent="4445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поставка МТР по вновь включённым ремонтам ГПА (включенным в план в соответствии с письмом Департамента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(С.В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Скрынников)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исх. №03/38-1534 от 26.04.2018) в связи с увеличением плановой загрузки ГПА на 2018 год.</a:t>
            </a:r>
          </a:p>
          <a:p>
            <a:pPr indent="4445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01.11.2018 время вынужденного простоя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станционно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-приводных ГПА по причине отсутствия МТР составляет 1528 ч (10% от общего времени вынужденного простоя ГПА). В связи с этим, такие показатели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наработка на отказ, коэффициент технического использования, коэффициент готовности мы имеем ниже потенциально возможных.</a:t>
            </a:r>
          </a:p>
          <a:p>
            <a:pPr indent="4445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следует отметить, что отсутствие МТР и, как следствие, увеличение времени вынужденного простоя ГПА влечет за собой следующие проблемы: нарушение сроков вывода ГПА в ремонт, нарушение сроков ремонта, необходимость продлений сроков ремонта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45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таким подходом в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квартале 2019 года 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отсутствием элементарных расходных материалов, таких как фильтры масла, фильтры газа, фильтры КВОУ, мы не сможем отремонтировать агрегаты и,  как следствие, не сможем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эксплуатировать  стратегические газопроводы «Бованенково-Ухта»,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«Ухта-Торжок», «СЕГ».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3538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642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287338"/>
            <a:ext cx="6616700" cy="3722687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78417-ECF3-4C46-8017-A4D003465D5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>
          <a:xfrm>
            <a:off x="90488" y="4024977"/>
            <a:ext cx="6616700" cy="5405115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tabLst>
                <a:tab pos="450850" algn="l"/>
              </a:tabLst>
            </a:pPr>
            <a:r>
              <a:rPr lang="ru-RU" dirty="0"/>
              <a:t>	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 сегодняшний день единственным исполнителем работ по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и ТР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КС (механической части)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Департаментом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«Газпром»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М.В. Сироткин)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определено</a:t>
            </a:r>
            <a:r>
              <a:rPr lang="ru-RU" sz="15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центрэнергогаз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Собственными силами данная организация выполняет работы только по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и ТР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ГПА, остальные работы выполняются подрядными организациями, которые определяются по итогам проведения конкурентных закупок по выбору АО «Газпром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центрэнергогаз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10000"/>
              </a:lnSpc>
              <a:tabLst>
                <a:tab pos="450850" algn="l"/>
              </a:tabLst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Конкурентные закупки по выбору исполнителя работ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техническому обслуживанию и текущему ремонту оборудования объектов КС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газопроводов «Бованенково-Ухта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Ухта-Торжок»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выполняемых собственными силами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«Газпром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центрэнергогаз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проводились с марта по сентябрь 2018 года,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сложилась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которой было своевременно обеспечено проведение работ в части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и ТР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ГПА и частично инженерное шеф-сопровождение ГПА, к выполнению работ по остальному вспомогательному оборудованию КС исполнители приступили с 3 квартала 2018 года.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объектам, включенным Обществом при корректировке плата ТО и ТР 2 и 4 кварталов 2018 года, конкурентные закупки АО «Газпром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центрэнергогаз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загружены в Автоматизированной системе электронных закупок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август-октябрь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года, до настоящего времени итоги конкурентных закупок не подведены.</a:t>
            </a:r>
          </a:p>
          <a:p>
            <a:pPr algn="just">
              <a:lnSpc>
                <a:spcPct val="110000"/>
              </a:lnSpc>
              <a:tabLst>
                <a:tab pos="450850" algn="l"/>
              </a:tabLst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Данный факт привел к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невыполнению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Обществом ежеквартальных плановых показателей 2017 и 2018 годов.</a:t>
            </a:r>
          </a:p>
          <a:p>
            <a:pPr indent="444500" algn="just">
              <a:lnSpc>
                <a:spcPct val="110000"/>
              </a:lnSpc>
              <a:tabLst>
                <a:tab pos="450850" algn="l"/>
              </a:tabLst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обеспечения своевременного и бесперебойного проведения регламентных работ по ТО и ТР объектов КС, нашим Обществом направлены письма в адреса Департаментов ПАО «Газпром» (В.А. Михаленко и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С.В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Скрынников) с предложением разделения способа организации работ подрядным способом по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и ТР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КС с 2019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350292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9667" y="2175308"/>
            <a:ext cx="7429100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2" y="910908"/>
            <a:ext cx="2664000" cy="369125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7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687053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5" name="Содержимое 7"/>
          <p:cNvSpPr>
            <a:spLocks noGrp="1"/>
          </p:cNvSpPr>
          <p:nvPr>
            <p:ph sz="quarter" idx="12"/>
          </p:nvPr>
        </p:nvSpPr>
        <p:spPr>
          <a:xfrm>
            <a:off x="153988" y="914400"/>
            <a:ext cx="8816975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6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5"/>
          </p:nvPr>
        </p:nvSpPr>
        <p:spPr>
          <a:xfrm>
            <a:off x="152400" y="911191"/>
            <a:ext cx="2841057" cy="3695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Содержимое 7"/>
          <p:cNvSpPr>
            <a:spLocks noGrp="1"/>
          </p:cNvSpPr>
          <p:nvPr>
            <p:ph sz="quarter" idx="16"/>
          </p:nvPr>
        </p:nvSpPr>
        <p:spPr>
          <a:xfrm>
            <a:off x="3144253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7"/>
          <p:cNvSpPr>
            <a:spLocks noGrp="1"/>
          </p:cNvSpPr>
          <p:nvPr>
            <p:ph sz="quarter" idx="17"/>
          </p:nvPr>
        </p:nvSpPr>
        <p:spPr>
          <a:xfrm>
            <a:off x="6137710" y="911191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1600" y="979488"/>
            <a:ext cx="7321550" cy="3622675"/>
          </a:xfrm>
        </p:spPr>
        <p:txBody>
          <a:bodyPr/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2"/>
          </p:nvPr>
        </p:nvSpPr>
        <p:spPr>
          <a:xfrm>
            <a:off x="3147461" y="914400"/>
            <a:ext cx="5823502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Содержимое 7"/>
          <p:cNvSpPr>
            <a:spLocks noGrp="1"/>
          </p:cNvSpPr>
          <p:nvPr>
            <p:ph sz="quarter" idx="13"/>
          </p:nvPr>
        </p:nvSpPr>
        <p:spPr>
          <a:xfrm>
            <a:off x="152400" y="912796"/>
            <a:ext cx="2841057" cy="3695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Содержимое 7"/>
          <p:cNvSpPr>
            <a:spLocks noGrp="1"/>
          </p:cNvSpPr>
          <p:nvPr>
            <p:ph sz="quarter" idx="17"/>
          </p:nvPr>
        </p:nvSpPr>
        <p:spPr>
          <a:xfrm>
            <a:off x="154004" y="2175308"/>
            <a:ext cx="8824763" cy="24219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5213"/>
            <a:ext cx="9144000" cy="108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3188" y="4594225"/>
            <a:ext cx="1820862" cy="534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B9249-2E8F-4771-A10C-1EE196E7262D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3588" y="4622800"/>
            <a:ext cx="7110412" cy="506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3188" y="4594225"/>
            <a:ext cx="1820862" cy="534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2D178-9B37-48C9-A7F7-13925136C20E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3588" y="4622800"/>
            <a:ext cx="7110412" cy="506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 готовности к работе в осенне-зимний период 2014-2015 гг.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9" y="4772025"/>
            <a:ext cx="1487487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7A5D-11B5-4098-ABD2-45F4FE5C4F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4772025"/>
            <a:ext cx="67691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Совет руководителей ООО "ГазпромтрансгазУхта" 12-15 мая 2015 г.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160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1" r:id="rId3"/>
    <p:sldLayoutId id="2147483730" r:id="rId4"/>
    <p:sldLayoutId id="2147483743" r:id="rId5"/>
    <p:sldLayoutId id="2147483795" r:id="rId6"/>
    <p:sldLayoutId id="2147483797" r:id="rId7"/>
    <p:sldLayoutId id="2147483798" r:id="rId8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2073275"/>
            <a:ext cx="9143999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9"/>
            <a:ext cx="8828087" cy="11623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1386161" y="2079099"/>
            <a:ext cx="7753075" cy="3070225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80337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1162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5143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5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2997200" y="1"/>
            <a:ext cx="61467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301750" y="4776788"/>
            <a:ext cx="7842249" cy="366711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75200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2665539" cy="3691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4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374513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371600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914400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1600" y="979488"/>
            <a:ext cx="7418013" cy="36226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2" y="1"/>
            <a:ext cx="1376361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55160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Line 9"/>
          <p:cNvSpPr>
            <a:spLocks noChangeShapeType="1"/>
          </p:cNvSpPr>
          <p:nvPr userDrawn="1"/>
        </p:nvSpPr>
        <p:spPr bwMode="auto">
          <a:xfrm>
            <a:off x="1371600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" y="108000"/>
            <a:ext cx="1058400" cy="5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baseline="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tif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tiff"/><Relationship Id="rId10" Type="http://schemas.openxmlformats.org/officeDocument/2006/relationships/chart" Target="../charts/chart7.xml"/><Relationship Id="rId4" Type="http://schemas.openxmlformats.org/officeDocument/2006/relationships/image" Target="../media/image21.jpeg"/><Relationship Id="rId9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tiff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3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1293" y="866735"/>
            <a:ext cx="6803546" cy="156349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spcBef>
                <a:spcPct val="5000"/>
              </a:spcBef>
              <a:spcAft>
                <a:spcPct val="5000"/>
              </a:spcAft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НАЧАЛЬНИК ПОЭКС</a:t>
            </a:r>
          </a:p>
          <a:p>
            <a:pPr>
              <a:spcBef>
                <a:spcPct val="5000"/>
              </a:spcBef>
              <a:spcAft>
                <a:spcPct val="5000"/>
              </a:spcAft>
              <a:buNone/>
            </a:pP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КАЙДАШ АЛЕКСАНДР СЕРГЕЕВИЧ</a:t>
            </a:r>
          </a:p>
          <a:p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0759" y="47741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СОВЕЩАНИЕ ГЛАВНЫХ ИНЖЕНЕРОВ И НАЧАЛЬНИКОВ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ПОЭКС 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1293" y="2775095"/>
            <a:ext cx="6803546" cy="156965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ИТОГИ РАБОТЫ ООО «ГАЗПРОМ ТРАНСГАЗ УХТА» ПО ЭКСПЛУАТАЦИИ КОМПРЕССОРНЫХ СТАНЦИЙ ЗА 2016-2018 ГОДЫ, ОСНОВНЫЕ ПРОБЛЕМНЫЕ ВОПРОСЫ, ПОЛОЖИТЕЛЬНЫЙ ОПЫТ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 txBox="1">
            <a:spLocks/>
          </p:cNvSpPr>
          <p:nvPr/>
        </p:nvSpPr>
        <p:spPr>
          <a:xfrm>
            <a:off x="1394218" y="363695"/>
            <a:ext cx="7147567" cy="401012"/>
          </a:xfrm>
          <a:prstGeom prst="rect">
            <a:avLst/>
          </a:prstGeom>
        </p:spPr>
        <p:txBody>
          <a:bodyPr anchor="ctr"/>
          <a:lstStyle/>
          <a:p>
            <a:pPr algn="just"/>
            <a:endParaRPr lang="ru-RU" sz="2000" dirty="0"/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Сравнение схем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организации работ по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ТО и ТР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объектов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КС </a:t>
            </a:r>
            <a:r>
              <a:rPr lang="ru-RU" sz="1700" dirty="0">
                <a:solidFill>
                  <a:schemeClr val="bg1"/>
                </a:solidFill>
                <a:latin typeface="Arial Narrow" panose="020B0606020202030204" pitchFamily="34" charset="0"/>
              </a:rPr>
              <a:t>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3378" y="770885"/>
            <a:ext cx="2837494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</a:rPr>
              <a:t>Существующая схема на 2017, 2018 гг</a:t>
            </a:r>
            <a:r>
              <a:rPr lang="ru-RU" sz="1200" b="1" dirty="0" smtClean="0">
                <a:solidFill>
                  <a:srgbClr val="C00000"/>
                </a:solidFill>
              </a:rPr>
              <a:t>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638" y="1048583"/>
            <a:ext cx="4769610" cy="3652908"/>
            <a:chOff x="141209" y="1049993"/>
            <a:chExt cx="4439543" cy="36529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Прямоугольник 9"/>
            <p:cNvSpPr/>
            <p:nvPr/>
          </p:nvSpPr>
          <p:spPr>
            <a:xfrm>
              <a:off x="1381301" y="1049993"/>
              <a:ext cx="1931632" cy="284693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800" b="1" dirty="0" smtClean="0">
                  <a:solidFill>
                    <a:srgbClr val="002060"/>
                  </a:solidFill>
                </a:rPr>
                <a:t>ООО «Газпром </a:t>
              </a:r>
              <a:r>
                <a:rPr lang="ru-RU" sz="800" b="1" dirty="0">
                  <a:solidFill>
                    <a:srgbClr val="002060"/>
                  </a:solidFill>
                </a:rPr>
                <a:t>трансгаз </a:t>
              </a:r>
              <a:r>
                <a:rPr lang="ru-RU" sz="800" b="1" dirty="0" smtClean="0">
                  <a:solidFill>
                    <a:srgbClr val="002060"/>
                  </a:solidFill>
                </a:rPr>
                <a:t>Ухта» </a:t>
              </a:r>
            </a:p>
            <a:p>
              <a:pPr algn="ctr">
                <a:lnSpc>
                  <a:spcPts val="700"/>
                </a:lnSpc>
              </a:pPr>
              <a:r>
                <a:rPr lang="ru-RU" sz="800" b="1" dirty="0" smtClean="0">
                  <a:solidFill>
                    <a:srgbClr val="002060"/>
                  </a:solidFill>
                </a:rPr>
                <a:t>ООО «Газпром </a:t>
              </a:r>
              <a:r>
                <a:rPr lang="ru-RU" sz="800" b="1" dirty="0" err="1" smtClean="0">
                  <a:solidFill>
                    <a:srgbClr val="002060"/>
                  </a:solidFill>
                </a:rPr>
                <a:t>центрремонт</a:t>
              </a:r>
              <a:r>
                <a:rPr lang="ru-RU" sz="800" b="1" dirty="0" smtClean="0">
                  <a:solidFill>
                    <a:srgbClr val="002060"/>
                  </a:solidFill>
                </a:rPr>
                <a:t>»</a:t>
              </a:r>
              <a:endParaRPr lang="ru-RU" sz="8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1209" y="1435176"/>
              <a:ext cx="4427145" cy="400110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Сметная комиссия:</a:t>
              </a:r>
            </a:p>
            <a:p>
              <a:pPr algn="ctr">
                <a:lnSpc>
                  <a:spcPts val="8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Рассмотрение </a:t>
              </a:r>
              <a:r>
                <a:rPr lang="ru-RU" sz="800" dirty="0">
                  <a:solidFill>
                    <a:srgbClr val="002060"/>
                  </a:solidFill>
                </a:rPr>
                <a:t>ценовых параметров выполнения работ по </a:t>
              </a:r>
              <a:r>
                <a:rPr lang="ru-RU" sz="800" dirty="0" err="1">
                  <a:solidFill>
                    <a:srgbClr val="002060"/>
                  </a:solidFill>
                </a:rPr>
                <a:t>ТОиТР</a:t>
              </a:r>
              <a:r>
                <a:rPr lang="ru-RU" sz="800" dirty="0">
                  <a:solidFill>
                    <a:srgbClr val="002060"/>
                  </a:solidFill>
                </a:rPr>
                <a:t> оборудования КС (механическая </a:t>
              </a:r>
              <a:r>
                <a:rPr lang="ru-RU" sz="800" dirty="0" smtClean="0">
                  <a:solidFill>
                    <a:srgbClr val="002060"/>
                  </a:solidFill>
                </a:rPr>
                <a:t>часть) собственными </a:t>
              </a:r>
              <a:r>
                <a:rPr lang="ru-RU" sz="800" dirty="0">
                  <a:solidFill>
                    <a:srgbClr val="002060"/>
                  </a:solidFill>
                </a:rPr>
                <a:t>силами АО </a:t>
              </a:r>
              <a:r>
                <a:rPr lang="ru-RU" sz="800" dirty="0" smtClean="0">
                  <a:solidFill>
                    <a:srgbClr val="002060"/>
                  </a:solidFill>
                </a:rPr>
                <a:t>«Газпром </a:t>
              </a:r>
              <a:r>
                <a:rPr lang="ru-RU" sz="800" dirty="0" err="1" smtClean="0">
                  <a:solidFill>
                    <a:srgbClr val="002060"/>
                  </a:solidFill>
                </a:rPr>
                <a:t>центрэнергогаз</a:t>
              </a:r>
              <a:r>
                <a:rPr lang="ru-RU" sz="800" dirty="0" smtClean="0">
                  <a:solidFill>
                    <a:srgbClr val="002060"/>
                  </a:solidFill>
                </a:rPr>
                <a:t>» </a:t>
              </a:r>
              <a:r>
                <a:rPr lang="ru-RU" sz="800" dirty="0">
                  <a:solidFill>
                    <a:srgbClr val="002060"/>
                  </a:solidFill>
                </a:rPr>
                <a:t>и прочими подрядными </a:t>
              </a:r>
              <a:r>
                <a:rPr lang="ru-RU" sz="800" dirty="0" smtClean="0">
                  <a:solidFill>
                    <a:srgbClr val="002060"/>
                  </a:solidFill>
                </a:rPr>
                <a:t>организациями.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13" name="Стрелка вниз 12"/>
            <p:cNvSpPr/>
            <p:nvPr/>
          </p:nvSpPr>
          <p:spPr bwMode="auto">
            <a:xfrm>
              <a:off x="2290844" y="1332051"/>
              <a:ext cx="115552" cy="102199"/>
            </a:xfrm>
            <a:prstGeom prst="downArrow">
              <a:avLst/>
            </a:prstGeom>
            <a:solidFill>
              <a:srgbClr val="FF7C8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268187" y="1929373"/>
              <a:ext cx="2163286" cy="156453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 </a:t>
              </a:r>
              <a:r>
                <a:rPr lang="ru-RU" sz="800" dirty="0">
                  <a:solidFill>
                    <a:srgbClr val="002060"/>
                  </a:solidFill>
                </a:rPr>
                <a:t>АО </a:t>
              </a:r>
              <a:r>
                <a:rPr lang="ru-RU" sz="800" dirty="0" smtClean="0">
                  <a:solidFill>
                    <a:srgbClr val="002060"/>
                  </a:solidFill>
                </a:rPr>
                <a:t>«Газпром </a:t>
              </a:r>
              <a:r>
                <a:rPr lang="ru-RU" sz="800" dirty="0" err="1" smtClean="0">
                  <a:solidFill>
                    <a:srgbClr val="002060"/>
                  </a:solidFill>
                </a:rPr>
                <a:t>центрэнергогаз</a:t>
              </a:r>
              <a:r>
                <a:rPr lang="ru-RU" sz="800" dirty="0" smtClean="0">
                  <a:solidFill>
                    <a:srgbClr val="002060"/>
                  </a:solidFill>
                </a:rPr>
                <a:t>»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11322" y="2182016"/>
              <a:ext cx="1491271" cy="502702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Выполнение </a:t>
              </a:r>
              <a:r>
                <a:rPr lang="ru-RU" sz="800" dirty="0">
                  <a:solidFill>
                    <a:srgbClr val="002060"/>
                  </a:solidFill>
                </a:rPr>
                <a:t>работ по </a:t>
              </a:r>
              <a:r>
                <a:rPr lang="ru-RU" sz="800" dirty="0" err="1">
                  <a:solidFill>
                    <a:srgbClr val="002060"/>
                  </a:solidFill>
                </a:rPr>
                <a:t>ТОиТР</a:t>
              </a:r>
              <a:r>
                <a:rPr lang="ru-RU" sz="800" dirty="0">
                  <a:solidFill>
                    <a:srgbClr val="002060"/>
                  </a:solidFill>
                </a:rPr>
                <a:t> оборудования КС (механическая часть) собственными силами</a:t>
              </a:r>
              <a:r>
                <a:rPr lang="ru-RU" sz="800" dirty="0" smtClean="0">
                  <a:solidFill>
                    <a:srgbClr val="002060"/>
                  </a:solidFill>
                </a:rPr>
                <a:t>: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222860" y="2753126"/>
              <a:ext cx="600068" cy="182101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ГПА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24" name="Стрелка углом 23"/>
            <p:cNvSpPr/>
            <p:nvPr/>
          </p:nvSpPr>
          <p:spPr bwMode="auto">
            <a:xfrm rot="10800000" flipH="1">
              <a:off x="970915" y="2679370"/>
              <a:ext cx="244928" cy="211538"/>
            </a:xfrm>
            <a:prstGeom prst="bentArrow">
              <a:avLst/>
            </a:prstGeom>
            <a:solidFill>
              <a:srgbClr val="FF7C80"/>
            </a:solidFill>
            <a:ln w="6350">
              <a:solidFill>
                <a:srgbClr val="FF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155712" y="2182942"/>
              <a:ext cx="2425022" cy="361637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Проведение </a:t>
              </a:r>
              <a:r>
                <a:rPr lang="ru-RU" sz="800" dirty="0">
                  <a:solidFill>
                    <a:srgbClr val="002060"/>
                  </a:solidFill>
                </a:rPr>
                <a:t>конкурентных закупок по выбору </a:t>
              </a:r>
              <a:r>
                <a:rPr lang="ru-RU" sz="800" dirty="0" smtClean="0">
                  <a:solidFill>
                    <a:srgbClr val="002060"/>
                  </a:solidFill>
                </a:rPr>
                <a:t>субподрядчиков </a:t>
              </a:r>
              <a:r>
                <a:rPr lang="ru-RU" sz="800" dirty="0">
                  <a:solidFill>
                    <a:srgbClr val="002060"/>
                  </a:solidFill>
                </a:rPr>
                <a:t>для выполнения работ по </a:t>
              </a:r>
              <a:r>
                <a:rPr lang="ru-RU" sz="800" dirty="0" err="1">
                  <a:solidFill>
                    <a:srgbClr val="002060"/>
                  </a:solidFill>
                </a:rPr>
                <a:t>ТОиТР</a:t>
              </a:r>
              <a:r>
                <a:rPr lang="ru-RU" sz="800" dirty="0">
                  <a:solidFill>
                    <a:srgbClr val="002060"/>
                  </a:solidFill>
                </a:rPr>
                <a:t> оборудования КС (механическая часть</a:t>
              </a:r>
              <a:r>
                <a:rPr lang="ru-RU" sz="800" dirty="0" smtClean="0">
                  <a:solidFill>
                    <a:srgbClr val="002060"/>
                  </a:solidFill>
                </a:rPr>
                <a:t>):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26" name="Стрелка вниз 25"/>
            <p:cNvSpPr/>
            <p:nvPr/>
          </p:nvSpPr>
          <p:spPr bwMode="auto">
            <a:xfrm>
              <a:off x="2289341" y="1833475"/>
              <a:ext cx="115552" cy="92952"/>
            </a:xfrm>
            <a:prstGeom prst="downArrow">
              <a:avLst/>
            </a:prstGeom>
            <a:solidFill>
              <a:srgbClr val="FF7C8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7" name="Стрелка вниз 26"/>
            <p:cNvSpPr/>
            <p:nvPr/>
          </p:nvSpPr>
          <p:spPr bwMode="auto">
            <a:xfrm>
              <a:off x="1326813" y="2088225"/>
              <a:ext cx="115552" cy="92952"/>
            </a:xfrm>
            <a:prstGeom prst="downArrow">
              <a:avLst/>
            </a:prstGeom>
            <a:solidFill>
              <a:srgbClr val="FF7C8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8" name="Стрелка вниз 27"/>
            <p:cNvSpPr/>
            <p:nvPr/>
          </p:nvSpPr>
          <p:spPr bwMode="auto">
            <a:xfrm>
              <a:off x="3242212" y="2085512"/>
              <a:ext cx="115552" cy="93414"/>
            </a:xfrm>
            <a:prstGeom prst="downArrow">
              <a:avLst/>
            </a:prstGeom>
            <a:solidFill>
              <a:srgbClr val="FF7C8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286781" y="2574761"/>
              <a:ext cx="2293948" cy="164814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 tIns="54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инженерное шеф-сопровождение эксплуатации ГПА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289237" y="2767876"/>
              <a:ext cx="947952" cy="136823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 tIns="54000" bIns="18000" anchor="ctr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ЗРА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289234" y="2938788"/>
              <a:ext cx="2291387" cy="252239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регуляторам давления и предохранительным клапанам СППК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286780" y="3225151"/>
              <a:ext cx="947952" cy="136823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АВОМ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286780" y="3391913"/>
              <a:ext cx="947952" cy="136823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КБВ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289365" y="3560342"/>
              <a:ext cx="2291387" cy="136823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содержание территории КС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289341" y="3729025"/>
              <a:ext cx="2291387" cy="136823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СВО укрытий ГПА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289341" y="3899855"/>
              <a:ext cx="2291387" cy="136823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АПК «</a:t>
              </a:r>
              <a:r>
                <a:rPr lang="en-US" sz="800" dirty="0" err="1" smtClean="0">
                  <a:solidFill>
                    <a:srgbClr val="002060"/>
                  </a:solidFill>
                </a:rPr>
                <a:t>Mokveld</a:t>
              </a:r>
              <a:r>
                <a:rPr lang="ru-RU" sz="800" dirty="0" smtClean="0">
                  <a:solidFill>
                    <a:srgbClr val="002060"/>
                  </a:solidFill>
                </a:rPr>
                <a:t>»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289234" y="4068946"/>
              <a:ext cx="2291387" cy="136823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котлам УПТИГ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285782" y="4234877"/>
              <a:ext cx="940580" cy="136823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ТДА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286619" y="4401452"/>
              <a:ext cx="938905" cy="136823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УОГ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287457" y="4566078"/>
              <a:ext cx="938905" cy="136823"/>
            </a:xfrm>
            <a:prstGeom prst="rect">
              <a:avLst/>
            </a:prstGeom>
            <a:solidFill>
              <a:srgbClr val="FED2D2"/>
            </a:solidFill>
            <a:ln w="6350">
              <a:solidFill>
                <a:srgbClr val="FF0000"/>
              </a:solidFill>
              <a:prstDash val="solid"/>
            </a:ln>
            <a:effectLst/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АСПТ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41" name="Стрелка углом 40"/>
            <p:cNvSpPr/>
            <p:nvPr/>
          </p:nvSpPr>
          <p:spPr bwMode="auto">
            <a:xfrm rot="10800000" flipH="1">
              <a:off x="2155713" y="2543493"/>
              <a:ext cx="131067" cy="2121686"/>
            </a:xfrm>
            <a:prstGeom prst="bentArrow">
              <a:avLst/>
            </a:prstGeom>
            <a:solidFill>
              <a:srgbClr val="FF7C80"/>
            </a:solidFill>
            <a:ln w="6350">
              <a:solidFill>
                <a:srgbClr val="FF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2" name="Стрелка вправо 41"/>
            <p:cNvSpPr/>
            <p:nvPr/>
          </p:nvSpPr>
          <p:spPr bwMode="auto">
            <a:xfrm>
              <a:off x="2193208" y="4426322"/>
              <a:ext cx="93572" cy="79971"/>
            </a:xfrm>
            <a:prstGeom prst="rightArrow">
              <a:avLst/>
            </a:prstGeom>
            <a:solidFill>
              <a:srgbClr val="FF7C80"/>
            </a:solidFill>
            <a:ln w="6350">
              <a:solidFill>
                <a:srgbClr val="FF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4" name="Стрелка вправо 43"/>
            <p:cNvSpPr/>
            <p:nvPr/>
          </p:nvSpPr>
          <p:spPr bwMode="auto">
            <a:xfrm>
              <a:off x="2189919" y="4259813"/>
              <a:ext cx="93572" cy="79971"/>
            </a:xfrm>
            <a:prstGeom prst="rightArrow">
              <a:avLst/>
            </a:prstGeom>
            <a:solidFill>
              <a:srgbClr val="FF7C80"/>
            </a:solidFill>
            <a:ln w="6350">
              <a:solidFill>
                <a:srgbClr val="FF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5" name="Стрелка вправо 44"/>
            <p:cNvSpPr/>
            <p:nvPr/>
          </p:nvSpPr>
          <p:spPr bwMode="auto">
            <a:xfrm>
              <a:off x="2189919" y="4095168"/>
              <a:ext cx="93572" cy="79971"/>
            </a:xfrm>
            <a:prstGeom prst="rightArrow">
              <a:avLst/>
            </a:prstGeom>
            <a:solidFill>
              <a:srgbClr val="FF7C80"/>
            </a:solidFill>
            <a:ln w="6350">
              <a:solidFill>
                <a:srgbClr val="FF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6" name="Стрелка вправо 45"/>
            <p:cNvSpPr/>
            <p:nvPr/>
          </p:nvSpPr>
          <p:spPr bwMode="auto">
            <a:xfrm>
              <a:off x="2191699" y="3924966"/>
              <a:ext cx="93572" cy="79971"/>
            </a:xfrm>
            <a:prstGeom prst="rightArrow">
              <a:avLst/>
            </a:prstGeom>
            <a:solidFill>
              <a:srgbClr val="FF7C80"/>
            </a:solidFill>
            <a:ln w="6350">
              <a:solidFill>
                <a:srgbClr val="FF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7" name="Стрелка вправо 46"/>
            <p:cNvSpPr/>
            <p:nvPr/>
          </p:nvSpPr>
          <p:spPr bwMode="auto">
            <a:xfrm>
              <a:off x="2191699" y="3750232"/>
              <a:ext cx="93572" cy="79971"/>
            </a:xfrm>
            <a:prstGeom prst="rightArrow">
              <a:avLst/>
            </a:prstGeom>
            <a:solidFill>
              <a:srgbClr val="FF7C80"/>
            </a:solidFill>
            <a:ln w="6350">
              <a:solidFill>
                <a:srgbClr val="FF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8" name="Стрелка вправо 47"/>
            <p:cNvSpPr/>
            <p:nvPr/>
          </p:nvSpPr>
          <p:spPr bwMode="auto">
            <a:xfrm>
              <a:off x="2190654" y="3584926"/>
              <a:ext cx="93572" cy="79971"/>
            </a:xfrm>
            <a:prstGeom prst="rightArrow">
              <a:avLst/>
            </a:prstGeom>
            <a:solidFill>
              <a:srgbClr val="FF7C80"/>
            </a:solidFill>
            <a:ln w="6350">
              <a:solidFill>
                <a:srgbClr val="FF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9" name="Стрелка вправо 48"/>
            <p:cNvSpPr/>
            <p:nvPr/>
          </p:nvSpPr>
          <p:spPr bwMode="auto">
            <a:xfrm>
              <a:off x="2189308" y="3409930"/>
              <a:ext cx="93572" cy="79971"/>
            </a:xfrm>
            <a:prstGeom prst="rightArrow">
              <a:avLst/>
            </a:prstGeom>
            <a:solidFill>
              <a:srgbClr val="FF7C80"/>
            </a:solidFill>
            <a:ln w="6350">
              <a:solidFill>
                <a:srgbClr val="FF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0" name="Стрелка вправо 49"/>
            <p:cNvSpPr/>
            <p:nvPr/>
          </p:nvSpPr>
          <p:spPr bwMode="auto">
            <a:xfrm>
              <a:off x="2189920" y="3246023"/>
              <a:ext cx="93572" cy="79971"/>
            </a:xfrm>
            <a:prstGeom prst="rightArrow">
              <a:avLst/>
            </a:prstGeom>
            <a:solidFill>
              <a:srgbClr val="FF7C80"/>
            </a:solidFill>
            <a:ln w="6350">
              <a:solidFill>
                <a:srgbClr val="FF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1" name="Стрелка вправо 50"/>
            <p:cNvSpPr/>
            <p:nvPr/>
          </p:nvSpPr>
          <p:spPr bwMode="auto">
            <a:xfrm>
              <a:off x="2189920" y="3017990"/>
              <a:ext cx="93572" cy="79971"/>
            </a:xfrm>
            <a:prstGeom prst="rightArrow">
              <a:avLst/>
            </a:prstGeom>
            <a:solidFill>
              <a:srgbClr val="FF7C80"/>
            </a:solidFill>
            <a:ln w="6350">
              <a:solidFill>
                <a:srgbClr val="FF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2" name="Стрелка вправо 51"/>
            <p:cNvSpPr/>
            <p:nvPr/>
          </p:nvSpPr>
          <p:spPr bwMode="auto">
            <a:xfrm>
              <a:off x="2190654" y="2787415"/>
              <a:ext cx="93572" cy="79971"/>
            </a:xfrm>
            <a:prstGeom prst="rightArrow">
              <a:avLst/>
            </a:prstGeom>
            <a:solidFill>
              <a:srgbClr val="FF7C80"/>
            </a:solidFill>
            <a:ln w="6350">
              <a:solidFill>
                <a:srgbClr val="FF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3" name="Стрелка вправо 52"/>
            <p:cNvSpPr/>
            <p:nvPr/>
          </p:nvSpPr>
          <p:spPr bwMode="auto">
            <a:xfrm>
              <a:off x="2190654" y="2611103"/>
              <a:ext cx="93572" cy="79971"/>
            </a:xfrm>
            <a:prstGeom prst="rightArrow">
              <a:avLst/>
            </a:prstGeom>
            <a:solidFill>
              <a:srgbClr val="FF7C80"/>
            </a:solidFill>
            <a:ln w="6350">
              <a:solidFill>
                <a:srgbClr val="FF00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5870307" y="804697"/>
            <a:ext cx="232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6600"/>
                </a:solidFill>
              </a:rPr>
              <a:t> </a:t>
            </a:r>
            <a:r>
              <a:rPr lang="ru-RU" sz="1200" b="1" dirty="0">
                <a:solidFill>
                  <a:srgbClr val="006600"/>
                </a:solidFill>
              </a:rPr>
              <a:t>Предлагаемая схема с 2019 г</a:t>
            </a:r>
            <a:r>
              <a:rPr lang="ru-RU" sz="1200" b="1" dirty="0" smtClean="0">
                <a:solidFill>
                  <a:srgbClr val="006600"/>
                </a:solidFill>
              </a:rPr>
              <a:t>.</a:t>
            </a:r>
            <a:endParaRPr lang="ru-RU" sz="1200" b="1" dirty="0">
              <a:solidFill>
                <a:srgbClr val="0066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879347" y="1145912"/>
            <a:ext cx="4201589" cy="3051813"/>
            <a:chOff x="5112780" y="1183620"/>
            <a:chExt cx="3842426" cy="305181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8" name="Прямоугольник 97"/>
            <p:cNvSpPr/>
            <p:nvPr/>
          </p:nvSpPr>
          <p:spPr>
            <a:xfrm>
              <a:off x="7122319" y="1183620"/>
              <a:ext cx="1832757" cy="194925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800" b="1" dirty="0" smtClean="0">
                  <a:solidFill>
                    <a:srgbClr val="002060"/>
                  </a:solidFill>
                </a:rPr>
                <a:t>ООО «Газпром </a:t>
              </a:r>
              <a:r>
                <a:rPr lang="ru-RU" sz="800" b="1" dirty="0">
                  <a:solidFill>
                    <a:srgbClr val="002060"/>
                  </a:solidFill>
                </a:rPr>
                <a:t>трансгаз </a:t>
              </a:r>
              <a:r>
                <a:rPr lang="ru-RU" sz="800" b="1" dirty="0" smtClean="0">
                  <a:solidFill>
                    <a:srgbClr val="002060"/>
                  </a:solidFill>
                </a:rPr>
                <a:t>Ухта» 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5112780" y="1183620"/>
              <a:ext cx="1931632" cy="284693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800" b="1" dirty="0" smtClean="0">
                  <a:solidFill>
                    <a:srgbClr val="002060"/>
                  </a:solidFill>
                </a:rPr>
                <a:t>ООО «Газпром </a:t>
              </a:r>
              <a:r>
                <a:rPr lang="ru-RU" sz="800" b="1" dirty="0">
                  <a:solidFill>
                    <a:srgbClr val="002060"/>
                  </a:solidFill>
                </a:rPr>
                <a:t>трансгаз </a:t>
              </a:r>
              <a:r>
                <a:rPr lang="ru-RU" sz="800" b="1" dirty="0" smtClean="0">
                  <a:solidFill>
                    <a:srgbClr val="002060"/>
                  </a:solidFill>
                </a:rPr>
                <a:t>Ухта» </a:t>
              </a:r>
            </a:p>
            <a:p>
              <a:pPr algn="ctr">
                <a:lnSpc>
                  <a:spcPts val="700"/>
                </a:lnSpc>
              </a:pPr>
              <a:r>
                <a:rPr lang="ru-RU" sz="800" b="1" dirty="0" smtClean="0">
                  <a:solidFill>
                    <a:srgbClr val="002060"/>
                  </a:solidFill>
                </a:rPr>
                <a:t>ООО «Газпром </a:t>
              </a:r>
              <a:r>
                <a:rPr lang="ru-RU" sz="800" b="1" dirty="0" err="1" smtClean="0">
                  <a:solidFill>
                    <a:srgbClr val="002060"/>
                  </a:solidFill>
                </a:rPr>
                <a:t>центрремонт</a:t>
              </a:r>
              <a:r>
                <a:rPr lang="ru-RU" sz="800" b="1" dirty="0" smtClean="0">
                  <a:solidFill>
                    <a:srgbClr val="002060"/>
                  </a:solidFill>
                </a:rPr>
                <a:t>»</a:t>
              </a:r>
              <a:endParaRPr lang="ru-RU" sz="800" b="1" dirty="0">
                <a:solidFill>
                  <a:srgbClr val="002060"/>
                </a:solidFill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112780" y="1563445"/>
              <a:ext cx="1931632" cy="605294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Сметная комиссия:</a:t>
              </a:r>
            </a:p>
            <a:p>
              <a:pPr algn="ctr">
                <a:lnSpc>
                  <a:spcPts val="8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Рассмотрение </a:t>
              </a:r>
              <a:r>
                <a:rPr lang="ru-RU" sz="800" dirty="0">
                  <a:solidFill>
                    <a:srgbClr val="002060"/>
                  </a:solidFill>
                </a:rPr>
                <a:t>ценовых параметров выполнения работ по </a:t>
              </a:r>
              <a:r>
                <a:rPr lang="ru-RU" sz="800" dirty="0" err="1">
                  <a:solidFill>
                    <a:srgbClr val="002060"/>
                  </a:solidFill>
                </a:rPr>
                <a:t>ТОиТР</a:t>
              </a:r>
              <a:r>
                <a:rPr lang="ru-RU" sz="800" dirty="0">
                  <a:solidFill>
                    <a:srgbClr val="002060"/>
                  </a:solidFill>
                </a:rPr>
                <a:t> оборудования КС (механическая </a:t>
              </a:r>
              <a:r>
                <a:rPr lang="ru-RU" sz="800" dirty="0" smtClean="0">
                  <a:solidFill>
                    <a:srgbClr val="002060"/>
                  </a:solidFill>
                </a:rPr>
                <a:t>часть) собственными </a:t>
              </a:r>
              <a:r>
                <a:rPr lang="ru-RU" sz="800" dirty="0">
                  <a:solidFill>
                    <a:srgbClr val="002060"/>
                  </a:solidFill>
                </a:rPr>
                <a:t>силами АО </a:t>
              </a:r>
              <a:r>
                <a:rPr lang="ru-RU" sz="800" dirty="0" smtClean="0">
                  <a:solidFill>
                    <a:srgbClr val="002060"/>
                  </a:solidFill>
                </a:rPr>
                <a:t>«Газпром </a:t>
              </a:r>
              <a:r>
                <a:rPr lang="ru-RU" sz="800" dirty="0" err="1" smtClean="0">
                  <a:solidFill>
                    <a:srgbClr val="002060"/>
                  </a:solidFill>
                </a:rPr>
                <a:t>центрэнергогаз</a:t>
              </a:r>
              <a:r>
                <a:rPr lang="ru-RU" sz="800" dirty="0" smtClean="0">
                  <a:solidFill>
                    <a:srgbClr val="002060"/>
                  </a:solidFill>
                </a:rPr>
                <a:t>»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5112780" y="2266479"/>
              <a:ext cx="1931632" cy="163122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800" b="1" dirty="0">
                  <a:solidFill>
                    <a:srgbClr val="002060"/>
                  </a:solidFill>
                </a:rPr>
                <a:t>АО </a:t>
              </a:r>
              <a:r>
                <a:rPr lang="ru-RU" sz="800" b="1" dirty="0" smtClean="0">
                  <a:solidFill>
                    <a:srgbClr val="002060"/>
                  </a:solidFill>
                </a:rPr>
                <a:t>«Газпром </a:t>
              </a:r>
              <a:r>
                <a:rPr lang="ru-RU" sz="800" b="1" dirty="0" err="1" smtClean="0">
                  <a:solidFill>
                    <a:srgbClr val="002060"/>
                  </a:solidFill>
                </a:rPr>
                <a:t>центрэнергогаз</a:t>
              </a:r>
              <a:r>
                <a:rPr lang="ru-RU" sz="800" b="1" dirty="0" smtClean="0">
                  <a:solidFill>
                    <a:srgbClr val="002060"/>
                  </a:solidFill>
                </a:rPr>
                <a:t>»</a:t>
              </a:r>
              <a:endParaRPr lang="ru-RU" sz="800" b="1" dirty="0">
                <a:solidFill>
                  <a:srgbClr val="002060"/>
                </a:solidFill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5112781" y="2520349"/>
              <a:ext cx="1931632" cy="361637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Выполнение </a:t>
              </a:r>
              <a:r>
                <a:rPr lang="ru-RU" sz="800" dirty="0">
                  <a:solidFill>
                    <a:srgbClr val="002060"/>
                  </a:solidFill>
                </a:rPr>
                <a:t>работ по </a:t>
              </a:r>
              <a:r>
                <a:rPr lang="ru-RU" sz="800" dirty="0" err="1">
                  <a:solidFill>
                    <a:srgbClr val="002060"/>
                  </a:solidFill>
                </a:rPr>
                <a:t>ТОиТР</a:t>
              </a:r>
              <a:r>
                <a:rPr lang="ru-RU" sz="800" dirty="0">
                  <a:solidFill>
                    <a:srgbClr val="002060"/>
                  </a:solidFill>
                </a:rPr>
                <a:t> оборудования КС (механическая часть) собственными силами</a:t>
              </a:r>
              <a:r>
                <a:rPr lang="ru-RU" sz="800" dirty="0" smtClean="0">
                  <a:solidFill>
                    <a:srgbClr val="002060"/>
                  </a:solidFill>
                </a:rPr>
                <a:t>: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103" name="Стрелка вниз 102"/>
            <p:cNvSpPr/>
            <p:nvPr/>
          </p:nvSpPr>
          <p:spPr bwMode="auto">
            <a:xfrm>
              <a:off x="6019035" y="1469214"/>
              <a:ext cx="115552" cy="92952"/>
            </a:xfrm>
            <a:prstGeom prst="downArrow">
              <a:avLst/>
            </a:prstGeom>
            <a:solidFill>
              <a:srgbClr val="33CC33"/>
            </a:solidFill>
            <a:ln w="63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04" name="Стрелка вниз 103"/>
            <p:cNvSpPr/>
            <p:nvPr/>
          </p:nvSpPr>
          <p:spPr bwMode="auto">
            <a:xfrm>
              <a:off x="6019029" y="2169315"/>
              <a:ext cx="115552" cy="92952"/>
            </a:xfrm>
            <a:prstGeom prst="downArrow">
              <a:avLst/>
            </a:prstGeom>
            <a:solidFill>
              <a:srgbClr val="33CC33"/>
            </a:solidFill>
            <a:ln w="63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05" name="Стрелка вниз 104"/>
            <p:cNvSpPr/>
            <p:nvPr/>
          </p:nvSpPr>
          <p:spPr bwMode="auto">
            <a:xfrm>
              <a:off x="6019029" y="2428499"/>
              <a:ext cx="115552" cy="92952"/>
            </a:xfrm>
            <a:prstGeom prst="downArrow">
              <a:avLst/>
            </a:prstGeom>
            <a:solidFill>
              <a:srgbClr val="33CC33"/>
            </a:solidFill>
            <a:ln w="63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6444344" y="2953682"/>
              <a:ext cx="600068" cy="182101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ГПА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107" name="Стрелка углом 106"/>
            <p:cNvSpPr/>
            <p:nvPr/>
          </p:nvSpPr>
          <p:spPr bwMode="auto">
            <a:xfrm rot="10800000" flipH="1">
              <a:off x="6192399" y="2880187"/>
              <a:ext cx="244928" cy="211538"/>
            </a:xfrm>
            <a:prstGeom prst="bentArrow">
              <a:avLst/>
            </a:prstGeom>
            <a:solidFill>
              <a:srgbClr val="33CC33"/>
            </a:solidFill>
            <a:ln w="6350">
              <a:solidFill>
                <a:srgbClr val="0066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7122319" y="1566053"/>
              <a:ext cx="1832755" cy="361637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Проведение </a:t>
              </a:r>
              <a:r>
                <a:rPr lang="ru-RU" sz="800" dirty="0">
                  <a:solidFill>
                    <a:srgbClr val="002060"/>
                  </a:solidFill>
                </a:rPr>
                <a:t>конкурентных закупок по выбору </a:t>
              </a:r>
              <a:r>
                <a:rPr lang="ru-RU" sz="800" dirty="0" smtClean="0">
                  <a:solidFill>
                    <a:srgbClr val="002060"/>
                  </a:solidFill>
                </a:rPr>
                <a:t>субподрядчиков </a:t>
              </a:r>
              <a:r>
                <a:rPr lang="ru-RU" sz="800" dirty="0">
                  <a:solidFill>
                    <a:srgbClr val="002060"/>
                  </a:solidFill>
                </a:rPr>
                <a:t>для выполнения работ по </a:t>
              </a:r>
              <a:r>
                <a:rPr lang="ru-RU" sz="800" dirty="0" err="1" smtClean="0">
                  <a:solidFill>
                    <a:srgbClr val="002060"/>
                  </a:solidFill>
                </a:rPr>
                <a:t>ТОиТР</a:t>
              </a:r>
              <a:r>
                <a:rPr lang="ru-RU" sz="800" dirty="0" smtClean="0">
                  <a:solidFill>
                    <a:srgbClr val="002060"/>
                  </a:solidFill>
                </a:rPr>
                <a:t> (механическая </a:t>
              </a:r>
              <a:r>
                <a:rPr lang="ru-RU" sz="800" dirty="0">
                  <a:solidFill>
                    <a:srgbClr val="002060"/>
                  </a:solidFill>
                </a:rPr>
                <a:t>часть</a:t>
              </a:r>
              <a:r>
                <a:rPr lang="ru-RU" sz="800" dirty="0" smtClean="0">
                  <a:solidFill>
                    <a:srgbClr val="002060"/>
                  </a:solidFill>
                </a:rPr>
                <a:t>):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109" name="Стрелка вниз 108"/>
            <p:cNvSpPr/>
            <p:nvPr/>
          </p:nvSpPr>
          <p:spPr bwMode="auto">
            <a:xfrm>
              <a:off x="7978122" y="1378646"/>
              <a:ext cx="115552" cy="181007"/>
            </a:xfrm>
            <a:prstGeom prst="downArrow">
              <a:avLst/>
            </a:prstGeom>
            <a:solidFill>
              <a:srgbClr val="33CC33"/>
            </a:solidFill>
            <a:ln w="63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7263383" y="1961826"/>
              <a:ext cx="1691126" cy="280230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 tIns="5400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инженерное шеф-сопровождение эксплуатации ГПА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7265839" y="2279628"/>
              <a:ext cx="698842" cy="136823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 tIns="54000" bIns="18000" anchor="ctr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ЗРА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7265837" y="2450540"/>
              <a:ext cx="1689238" cy="252239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регуляторам давления и предохранительным клапанам СППК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7263382" y="2736903"/>
              <a:ext cx="698842" cy="136823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АВОМ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7263382" y="2907821"/>
              <a:ext cx="698842" cy="136823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КБВ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7265968" y="3080406"/>
              <a:ext cx="1689238" cy="136823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содержание территории КС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7265944" y="3253245"/>
              <a:ext cx="1689238" cy="136823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СВО укрытий ГПА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7265944" y="3424075"/>
              <a:ext cx="1689238" cy="136823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АПК «</a:t>
              </a:r>
              <a:r>
                <a:rPr lang="en-US" sz="800" dirty="0" err="1" smtClean="0">
                  <a:solidFill>
                    <a:srgbClr val="002060"/>
                  </a:solidFill>
                </a:rPr>
                <a:t>Mokveld</a:t>
              </a:r>
              <a:r>
                <a:rPr lang="ru-RU" sz="800" dirty="0" smtClean="0">
                  <a:solidFill>
                    <a:srgbClr val="002060"/>
                  </a:solidFill>
                </a:rPr>
                <a:t>»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7265837" y="3593166"/>
              <a:ext cx="1689238" cy="136823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котлам УПТИГ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7262384" y="3763253"/>
              <a:ext cx="693407" cy="136823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ТДА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7263222" y="3929828"/>
              <a:ext cx="692172" cy="136823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УОГ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7264060" y="4098610"/>
              <a:ext cx="692172" cy="136823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6600"/>
              </a:solidFill>
              <a:prstDash val="solid"/>
            </a:ln>
          </p:spPr>
          <p:txBody>
            <a:bodyPr wrap="square" tIns="54000" bIns="18000">
              <a:spAutoFit/>
            </a:bodyPr>
            <a:lstStyle/>
            <a:p>
              <a:pPr algn="ctr">
                <a:lnSpc>
                  <a:spcPts val="500"/>
                </a:lnSpc>
              </a:pPr>
              <a:r>
                <a:rPr lang="ru-RU" sz="800" dirty="0" smtClean="0">
                  <a:solidFill>
                    <a:srgbClr val="002060"/>
                  </a:solidFill>
                </a:rPr>
                <a:t>АСПТ</a:t>
              </a:r>
              <a:endParaRPr lang="ru-RU" sz="800" dirty="0">
                <a:solidFill>
                  <a:srgbClr val="002060"/>
                </a:solidFill>
              </a:endParaRPr>
            </a:p>
          </p:txBody>
        </p:sp>
        <p:sp>
          <p:nvSpPr>
            <p:cNvPr id="122" name="Стрелка углом 121"/>
            <p:cNvSpPr/>
            <p:nvPr/>
          </p:nvSpPr>
          <p:spPr bwMode="auto">
            <a:xfrm rot="10800000" flipH="1">
              <a:off x="7132316" y="1931375"/>
              <a:ext cx="126168" cy="2218110"/>
            </a:xfrm>
            <a:prstGeom prst="bentArrow">
              <a:avLst/>
            </a:prstGeom>
            <a:solidFill>
              <a:srgbClr val="33CC33"/>
            </a:solidFill>
            <a:ln w="6350">
              <a:solidFill>
                <a:srgbClr val="0066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3" name="Стрелка вправо 122"/>
            <p:cNvSpPr/>
            <p:nvPr/>
          </p:nvSpPr>
          <p:spPr bwMode="auto">
            <a:xfrm>
              <a:off x="7171411" y="2027238"/>
              <a:ext cx="87073" cy="87961"/>
            </a:xfrm>
            <a:prstGeom prst="rightArrow">
              <a:avLst/>
            </a:prstGeom>
            <a:solidFill>
              <a:srgbClr val="33CC33"/>
            </a:solidFill>
            <a:ln w="6350">
              <a:solidFill>
                <a:srgbClr val="0066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4" name="Стрелка вправо 123"/>
            <p:cNvSpPr/>
            <p:nvPr/>
          </p:nvSpPr>
          <p:spPr bwMode="auto">
            <a:xfrm>
              <a:off x="7171410" y="2297623"/>
              <a:ext cx="87073" cy="87961"/>
            </a:xfrm>
            <a:prstGeom prst="rightArrow">
              <a:avLst/>
            </a:prstGeom>
            <a:solidFill>
              <a:srgbClr val="33CC33"/>
            </a:solidFill>
            <a:ln w="6350">
              <a:solidFill>
                <a:srgbClr val="0066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5" name="Стрелка вправо 124"/>
            <p:cNvSpPr/>
            <p:nvPr/>
          </p:nvSpPr>
          <p:spPr bwMode="auto">
            <a:xfrm>
              <a:off x="7170663" y="2523767"/>
              <a:ext cx="87073" cy="87961"/>
            </a:xfrm>
            <a:prstGeom prst="rightArrow">
              <a:avLst/>
            </a:prstGeom>
            <a:solidFill>
              <a:srgbClr val="33CC33"/>
            </a:solidFill>
            <a:ln w="6350">
              <a:solidFill>
                <a:srgbClr val="0066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6" name="Стрелка вправо 125"/>
            <p:cNvSpPr/>
            <p:nvPr/>
          </p:nvSpPr>
          <p:spPr bwMode="auto">
            <a:xfrm>
              <a:off x="7170662" y="2773372"/>
              <a:ext cx="87073" cy="87961"/>
            </a:xfrm>
            <a:prstGeom prst="rightArrow">
              <a:avLst/>
            </a:prstGeom>
            <a:solidFill>
              <a:srgbClr val="33CC33"/>
            </a:solidFill>
            <a:ln w="6350">
              <a:solidFill>
                <a:srgbClr val="0066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7" name="Стрелка вправо 126"/>
            <p:cNvSpPr/>
            <p:nvPr/>
          </p:nvSpPr>
          <p:spPr bwMode="auto">
            <a:xfrm>
              <a:off x="7171410" y="2935016"/>
              <a:ext cx="87073" cy="87961"/>
            </a:xfrm>
            <a:prstGeom prst="rightArrow">
              <a:avLst/>
            </a:prstGeom>
            <a:solidFill>
              <a:srgbClr val="33CC33"/>
            </a:solidFill>
            <a:ln w="6350">
              <a:solidFill>
                <a:srgbClr val="0066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8" name="Стрелка вправо 127"/>
            <p:cNvSpPr/>
            <p:nvPr/>
          </p:nvSpPr>
          <p:spPr bwMode="auto">
            <a:xfrm>
              <a:off x="7171409" y="3105648"/>
              <a:ext cx="87073" cy="87961"/>
            </a:xfrm>
            <a:prstGeom prst="rightArrow">
              <a:avLst/>
            </a:prstGeom>
            <a:solidFill>
              <a:srgbClr val="33CC33"/>
            </a:solidFill>
            <a:ln w="6350">
              <a:solidFill>
                <a:srgbClr val="0066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9" name="Стрелка вправо 128"/>
            <p:cNvSpPr/>
            <p:nvPr/>
          </p:nvSpPr>
          <p:spPr bwMode="auto">
            <a:xfrm>
              <a:off x="7170662" y="3273606"/>
              <a:ext cx="87073" cy="87961"/>
            </a:xfrm>
            <a:prstGeom prst="rightArrow">
              <a:avLst/>
            </a:prstGeom>
            <a:solidFill>
              <a:srgbClr val="33CC33"/>
            </a:solidFill>
            <a:ln w="6350">
              <a:solidFill>
                <a:srgbClr val="0066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30" name="Стрелка вправо 129"/>
            <p:cNvSpPr/>
            <p:nvPr/>
          </p:nvSpPr>
          <p:spPr bwMode="auto">
            <a:xfrm>
              <a:off x="7170661" y="3444241"/>
              <a:ext cx="87073" cy="87961"/>
            </a:xfrm>
            <a:prstGeom prst="rightArrow">
              <a:avLst/>
            </a:prstGeom>
            <a:solidFill>
              <a:srgbClr val="33CC33"/>
            </a:solidFill>
            <a:ln w="6350">
              <a:solidFill>
                <a:srgbClr val="0066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31" name="Стрелка вправо 130"/>
            <p:cNvSpPr/>
            <p:nvPr/>
          </p:nvSpPr>
          <p:spPr bwMode="auto">
            <a:xfrm>
              <a:off x="7171199" y="3625715"/>
              <a:ext cx="87073" cy="87961"/>
            </a:xfrm>
            <a:prstGeom prst="rightArrow">
              <a:avLst/>
            </a:prstGeom>
            <a:solidFill>
              <a:srgbClr val="33CC33"/>
            </a:solidFill>
            <a:ln w="6350">
              <a:solidFill>
                <a:srgbClr val="0066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32" name="Стрелка вправо 131"/>
            <p:cNvSpPr/>
            <p:nvPr/>
          </p:nvSpPr>
          <p:spPr bwMode="auto">
            <a:xfrm>
              <a:off x="7170452" y="3793673"/>
              <a:ext cx="87073" cy="87961"/>
            </a:xfrm>
            <a:prstGeom prst="rightArrow">
              <a:avLst/>
            </a:prstGeom>
            <a:solidFill>
              <a:srgbClr val="33CC33"/>
            </a:solidFill>
            <a:ln w="6350">
              <a:solidFill>
                <a:srgbClr val="0066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33" name="Стрелка вправо 132"/>
            <p:cNvSpPr/>
            <p:nvPr/>
          </p:nvSpPr>
          <p:spPr bwMode="auto">
            <a:xfrm>
              <a:off x="7170451" y="3964308"/>
              <a:ext cx="87073" cy="87961"/>
            </a:xfrm>
            <a:prstGeom prst="rightArrow">
              <a:avLst/>
            </a:prstGeom>
            <a:solidFill>
              <a:srgbClr val="33CC33"/>
            </a:solidFill>
            <a:ln w="6350">
              <a:solidFill>
                <a:srgbClr val="006600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1361089" y="4803361"/>
            <a:ext cx="778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СОВЕЩАНИЕ ГЛАВНЫХ ИНЖЕНЕРОВ И НАЧАЛЬНИКОВ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ПОЭКС</a:t>
            </a:r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16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51600" y="76199"/>
            <a:ext cx="7478100" cy="661039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ea typeface="+mn-ea"/>
                <a:cs typeface="+mn-cs"/>
              </a:rPr>
              <a:t>Качество ремонтов стационарных </a:t>
            </a:r>
            <a:r>
              <a:rPr lang="ru-RU" sz="2000" dirty="0" smtClean="0">
                <a:ea typeface="+mn-ea"/>
                <a:cs typeface="+mn-cs"/>
              </a:rPr>
              <a:t>ГПА с 2017года  по текущий период</a:t>
            </a:r>
            <a:br>
              <a:rPr lang="ru-RU" sz="2000" dirty="0" smtClean="0">
                <a:ea typeface="+mn-ea"/>
                <a:cs typeface="+mn-cs"/>
              </a:rPr>
            </a:br>
            <a:r>
              <a:rPr lang="ru-RU" sz="2000" dirty="0" smtClean="0">
                <a:ea typeface="+mn-ea"/>
                <a:cs typeface="+mn-cs"/>
              </a:rPr>
              <a:t>2018 года</a:t>
            </a:r>
            <a:endParaRPr lang="ru-RU" sz="2000" dirty="0"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1089" y="4803361"/>
            <a:ext cx="778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СОВЕЩАНИЕ ГЛАВНЫХ ИНЖЕНЕРОВ И НАЧАЛЬНИКОВ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ПОЭКС</a:t>
            </a:r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69" y="1226190"/>
            <a:ext cx="1411655" cy="20232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006" y="886545"/>
            <a:ext cx="1411221" cy="202257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26" y="1838190"/>
            <a:ext cx="2022547" cy="14112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01" y="1426768"/>
            <a:ext cx="2032054" cy="141088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2" y="1014713"/>
            <a:ext cx="2032510" cy="14112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2" y="886545"/>
            <a:ext cx="1411656" cy="20232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956469"/>
              </p:ext>
            </p:extLst>
          </p:nvPr>
        </p:nvGraphicFramePr>
        <p:xfrm>
          <a:off x="62845" y="496151"/>
          <a:ext cx="4864760" cy="2341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314553"/>
              </p:ext>
            </p:extLst>
          </p:nvPr>
        </p:nvGraphicFramePr>
        <p:xfrm>
          <a:off x="-1" y="2837652"/>
          <a:ext cx="9029701" cy="207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8175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 txBox="1">
            <a:spLocks/>
          </p:cNvSpPr>
          <p:nvPr/>
        </p:nvSpPr>
        <p:spPr>
          <a:xfrm>
            <a:off x="1379214" y="379440"/>
            <a:ext cx="7402180" cy="40101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Научно-исследовательская, опытно-конструкторская работа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/>
          <a:srcRect l="55613" t="10740" r="12450" b="6013"/>
          <a:stretch/>
        </p:blipFill>
        <p:spPr>
          <a:xfrm>
            <a:off x="1717267" y="1155251"/>
            <a:ext cx="2405154" cy="35264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/>
          <a:srcRect l="22264" t="9886" r="46347" b="6086"/>
          <a:stretch/>
        </p:blipFill>
        <p:spPr>
          <a:xfrm>
            <a:off x="154528" y="902926"/>
            <a:ext cx="2358591" cy="35515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61089" y="4803361"/>
            <a:ext cx="778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СОВЕЩАНИЕ ГЛАВНЫХ ИНЖЕНЕРОВ И НАЧАЛЬНИКОВ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ПОЭКС</a:t>
            </a:r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2527" t="-783" r="2576" b="1248"/>
          <a:stretch/>
        </p:blipFill>
        <p:spPr>
          <a:xfrm>
            <a:off x="4277224" y="902926"/>
            <a:ext cx="2425484" cy="33011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/>
          <a:srcRect l="34228" t="16469" r="33632" b="6841"/>
          <a:stretch/>
        </p:blipFill>
        <p:spPr>
          <a:xfrm>
            <a:off x="5444636" y="1208036"/>
            <a:ext cx="2395662" cy="32154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/>
          <a:srcRect l="34350" t="15918" r="33646" b="7698"/>
          <a:stretch/>
        </p:blipFill>
        <p:spPr>
          <a:xfrm>
            <a:off x="6642467" y="1471162"/>
            <a:ext cx="2406283" cy="32304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265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430"/>
            <a:ext cx="9144000" cy="15768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89143" y="68523"/>
            <a:ext cx="7521507" cy="661039"/>
          </a:xfrm>
        </p:spPr>
        <p:txBody>
          <a:bodyPr/>
          <a:lstStyle/>
          <a:p>
            <a:r>
              <a:rPr lang="ru-RU" sz="2000" dirty="0" smtClean="0"/>
              <a:t>Взаимодействие с АО «РЭПХ» по повышению надежности ГПА-32 «Ладога» </a:t>
            </a:r>
            <a:endParaRPr lang="ru-RU" dirty="0"/>
          </a:p>
        </p:txBody>
      </p:sp>
      <p:pic>
        <p:nvPicPr>
          <p:cNvPr id="1027" name="Picture 3" descr="Y:\ALLUSERS\21\DOCS\_СУТСЦ\КС\Презентации\2018\Совет руководителей 2018 Кайдаш А.С\Рабочее\Ладога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" y="854886"/>
            <a:ext cx="2193194" cy="3091883"/>
          </a:xfrm>
          <a:prstGeom prst="rect">
            <a:avLst/>
          </a:prstGeom>
          <a:noFill/>
          <a:ln w="63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Y:\ALLUSERS\21\DOCS\_СУТСЦ\КС\Презентации\2018\Совет руководителей 2018 Кайдаш А.С\Рабочее\Ладога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1757" y="1619058"/>
            <a:ext cx="2173982" cy="3091883"/>
          </a:xfrm>
          <a:prstGeom prst="rect">
            <a:avLst/>
          </a:prstGeom>
          <a:noFill/>
          <a:ln w="63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28550" y="1705385"/>
            <a:ext cx="1907337" cy="841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24" y="2443986"/>
            <a:ext cx="4175464" cy="229138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76" y="1894849"/>
            <a:ext cx="4175464" cy="228801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61089" y="4803361"/>
            <a:ext cx="778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СОВЕЩАНИЕ ГЛАВНЫХ ИНЖЕНЕРОВ И НАЧАЛЬНИКОВ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ПОЭКС</a:t>
            </a:r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94325" y="47413"/>
            <a:ext cx="7321551" cy="661039"/>
          </a:xfrm>
        </p:spPr>
        <p:txBody>
          <a:bodyPr/>
          <a:lstStyle/>
          <a:p>
            <a:r>
              <a:rPr lang="ru-RU" sz="2000" dirty="0" smtClean="0"/>
              <a:t>Модуль «Доработки ГПА» в АС «Состояние ГПА»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096288" y="838600"/>
            <a:ext cx="4958104" cy="2621877"/>
            <a:chOff x="2454449" y="891352"/>
            <a:chExt cx="4958104" cy="262187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/>
            <a:srcRect t="2301" b="3689"/>
            <a:stretch/>
          </p:blipFill>
          <p:spPr>
            <a:xfrm>
              <a:off x="2454449" y="891352"/>
              <a:ext cx="4958104" cy="2621877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3883818" y="2312187"/>
              <a:ext cx="454819" cy="6595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271416" y="1087987"/>
            <a:ext cx="1798320" cy="1110354"/>
            <a:chOff x="7121948" y="1087987"/>
            <a:chExt cx="1798320" cy="111035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 cstate="print"/>
            <a:srcRect l="1919" t="65563" r="51122" b="2803"/>
            <a:stretch/>
          </p:blipFill>
          <p:spPr>
            <a:xfrm>
              <a:off x="7121948" y="1087987"/>
              <a:ext cx="1798320" cy="111035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7121948" y="1900034"/>
              <a:ext cx="845010" cy="152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0245" y="854359"/>
            <a:ext cx="2190844" cy="3274906"/>
            <a:chOff x="1660782" y="1454171"/>
            <a:chExt cx="2190844" cy="327490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2"/>
            <a:stretch/>
          </p:blipFill>
          <p:spPr>
            <a:xfrm>
              <a:off x="1660782" y="1454171"/>
              <a:ext cx="2190844" cy="3274906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744980" y="3383280"/>
              <a:ext cx="1996440" cy="3733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Picture 12" descr="Y:\ALLUSERS\21\DOCS\_СУТСЦ\КС\Презентации\2018\Система учета отказов и корректирующий мероприятий по Ладоге в АС Состояние ГПА\рабочее\Скрины\Слайд 8\мероприятия вкладка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07476" y="2356964"/>
            <a:ext cx="3970392" cy="238013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57" y="3593301"/>
            <a:ext cx="2263180" cy="100258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10" y="1525548"/>
            <a:ext cx="2295054" cy="316456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71321" y="2619447"/>
            <a:ext cx="1941101" cy="273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61089" y="4803361"/>
            <a:ext cx="778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СОВЕЩАНИЕ ГЛАВНЫХ ИНЖЕНЕРОВ И НАЧАЛЬНИКОВ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ПОЭКС</a:t>
            </a:r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1"/>
          <p:cNvSpPr txBox="1">
            <a:spLocks noChangeArrowheads="1"/>
          </p:cNvSpPr>
          <p:nvPr/>
        </p:nvSpPr>
        <p:spPr bwMode="auto">
          <a:xfrm>
            <a:off x="190500" y="900113"/>
            <a:ext cx="8791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 eaLnBrk="0" hangingPunct="0"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rgbClr val="003366"/>
                </a:solidFill>
                <a:latin typeface="Arial Narrow" pitchFamily="34" charset="0"/>
              </a:rPr>
              <a:t>Непоставка</a:t>
            </a:r>
            <a:r>
              <a:rPr lang="ru-RU" sz="2400" dirty="0" smtClean="0">
                <a:solidFill>
                  <a:srgbClr val="003366"/>
                </a:solidFill>
                <a:latin typeface="Arial Narrow" pitchFamily="34" charset="0"/>
              </a:rPr>
              <a:t> МТР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500" y="900113"/>
            <a:ext cx="87915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8775" algn="just" eaLnBrk="0" hangingPunct="0">
              <a:spcAft>
                <a:spcPts val="0"/>
              </a:spcAft>
              <a:defRPr/>
            </a:pPr>
            <a:endParaRPr lang="ru-RU" sz="2400" dirty="0" smtClean="0">
              <a:solidFill>
                <a:srgbClr val="003366"/>
              </a:solidFill>
            </a:endParaRPr>
          </a:p>
          <a:p>
            <a:pPr indent="358775" algn="just" eaLnBrk="0" hangingPunct="0">
              <a:spcAft>
                <a:spcPts val="0"/>
              </a:spcAft>
              <a:defRPr/>
            </a:pPr>
            <a:endParaRPr lang="ru-RU" sz="2400" dirty="0">
              <a:solidFill>
                <a:srgbClr val="003366"/>
              </a:solidFill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kern="1200" dirty="0" smtClean="0">
                <a:cs typeface="Arial"/>
              </a:rPr>
              <a:t>Проблемные вопросы и предложения в протокол</a:t>
            </a:r>
            <a:endParaRPr lang="ru-RU" sz="20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1431235" y="2146852"/>
            <a:ext cx="758664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Предложение: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АО </a:t>
            </a:r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«Газпром </a:t>
            </a:r>
            <a:r>
              <a:rPr lang="ru-RU" altLang="ru-RU" sz="1600" dirty="0" err="1">
                <a:solidFill>
                  <a:schemeClr val="bg1"/>
                </a:solidFill>
                <a:latin typeface="Arial Narrow" pitchFamily="34" charset="0"/>
              </a:rPr>
              <a:t>центрэнергогаз</a:t>
            </a:r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» обеспечить складской запас</a:t>
            </a: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необходимыми МТР для своевременного обеспечения 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</a:rPr>
              <a:t>ремонтов </a:t>
            </a:r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в </a:t>
            </a: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I </a:t>
            </a:r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квартале 2019 года.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Срок - 28.12.2018 года</a:t>
            </a:r>
            <a:r>
              <a:rPr lang="en-US" sz="1600" dirty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1089" y="4803361"/>
            <a:ext cx="778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СОВЕЩАНИЕ ГЛАВНЫХ ИНЖЕНЕРОВ И НАЧАЛЬНИКОВ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ПОЭКС</a:t>
            </a:r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1"/>
          <p:cNvSpPr txBox="1">
            <a:spLocks noChangeArrowheads="1"/>
          </p:cNvSpPr>
          <p:nvPr/>
        </p:nvSpPr>
        <p:spPr bwMode="auto">
          <a:xfrm>
            <a:off x="190500" y="900113"/>
            <a:ext cx="8791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8775" algn="just" eaLnBrk="0" hangingPunct="0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3366"/>
                </a:solidFill>
                <a:latin typeface="Arial Narrow" pitchFamily="34" charset="0"/>
              </a:rPr>
              <a:t>Пересмотр подходов к оценке ремонтов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500" y="900113"/>
            <a:ext cx="87915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8775" algn="just" eaLnBrk="0" hangingPunct="0">
              <a:spcAft>
                <a:spcPts val="0"/>
              </a:spcAft>
              <a:defRPr/>
            </a:pPr>
            <a:endParaRPr lang="ru-RU" sz="2400" dirty="0" smtClean="0">
              <a:solidFill>
                <a:srgbClr val="003366"/>
              </a:solidFill>
            </a:endParaRPr>
          </a:p>
          <a:p>
            <a:pPr indent="358775" algn="just" eaLnBrk="0" hangingPunct="0">
              <a:spcAft>
                <a:spcPts val="0"/>
              </a:spcAft>
              <a:defRPr/>
            </a:pPr>
            <a:endParaRPr lang="ru-RU" sz="2400" dirty="0">
              <a:solidFill>
                <a:srgbClr val="003366"/>
              </a:solidFill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00" kern="1200" dirty="0" smtClean="0">
                <a:cs typeface="Arial"/>
              </a:rPr>
              <a:t>Проблемные вопросы и предложения в протокол</a:t>
            </a:r>
            <a:endParaRPr lang="ru-RU" sz="20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1395434" y="2050729"/>
            <a:ext cx="7586641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Предложение:</a:t>
            </a:r>
          </a:p>
          <a:p>
            <a:pPr algn="just" defTabSz="450000">
              <a:spcBef>
                <a:spcPts val="600"/>
              </a:spcBef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cs typeface="Times New Roman" pitchFamily="18" charset="0"/>
              </a:rPr>
              <a:t>На основе предложений ООО «Газпром трансгаз Ухта» поручить ООО «Газпром центрремонт» провести инжиниринговые работы по формированию базы данных новых критериев оценки качества ремонта современных типов ГПА. Разработанную базу данных согласовать с Департаментами 308, 338 и ввести в действие как дополнение к действующему «Положению…».</a:t>
            </a:r>
          </a:p>
          <a:p>
            <a:pPr algn="just" defTabSz="450000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  <a:cs typeface="Times New Roman" pitchFamily="18" charset="0"/>
              </a:rPr>
              <a:t>Срок: 1 этап – 01.03.2019 года, 2 этап – 01.05.2019</a:t>
            </a:r>
          </a:p>
          <a:p>
            <a:pPr algn="just" defTabSz="450000"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ООО «Газпром трансгаз Ухта» подготовить предложения об организации схемы ТО и ТР, направить на рассмотрение в Департамент 308, 338.</a:t>
            </a:r>
          </a:p>
          <a:p>
            <a:pPr algn="just" defTabSz="450000"/>
            <a:r>
              <a:rPr lang="ru-RU" sz="16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Срок – </a:t>
            </a:r>
            <a:r>
              <a:rPr lang="ru-RU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30.12.2018 </a:t>
            </a:r>
            <a:r>
              <a:rPr lang="ru-RU" sz="1600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года</a:t>
            </a:r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1089" y="4803361"/>
            <a:ext cx="778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СОВЕЩАНИЕ ГЛАВНЫХ ИНЖЕНЕРОВ И НАЧАЛЬНИКОВ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ПОЭКС</a:t>
            </a:r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8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3037" indent="-343037" defTabSz="914766" eaLnBrk="0" hangingPunct="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  <a:defRPr/>
            </a:pPr>
            <a:r>
              <a:rPr lang="ru-RU" sz="2000" kern="0" dirty="0" smtClean="0">
                <a:solidFill>
                  <a:schemeClr val="bg1"/>
                </a:solidFill>
              </a:rPr>
              <a:t>Александр Сергеевич </a:t>
            </a:r>
            <a:r>
              <a:rPr lang="ru-RU" sz="2000" kern="0" dirty="0" err="1" smtClean="0">
                <a:solidFill>
                  <a:schemeClr val="bg1"/>
                </a:solidFill>
              </a:rPr>
              <a:t>Кайдаш</a:t>
            </a:r>
            <a:endParaRPr lang="ru-RU" sz="2000" kern="0" dirty="0">
              <a:solidFill>
                <a:schemeClr val="bg1"/>
              </a:solidFill>
            </a:endParaRPr>
          </a:p>
          <a:p>
            <a:pPr marL="343037" indent="-343037" defTabSz="914766" eaLnBrk="0" hangingPunct="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  <a:defRPr/>
            </a:pPr>
            <a:endParaRPr lang="ru-RU" sz="2000" kern="0" dirty="0">
              <a:solidFill>
                <a:schemeClr val="bg1"/>
              </a:solidFill>
            </a:endParaRPr>
          </a:p>
          <a:p>
            <a:pPr marL="343037" indent="-343037" defTabSz="914766" eaLnBrk="0" hangingPunct="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  <a:defRPr/>
            </a:pPr>
            <a:r>
              <a:rPr lang="ru-RU" sz="2000" kern="0" dirty="0" smtClean="0">
                <a:solidFill>
                  <a:schemeClr val="bg1"/>
                </a:solidFill>
              </a:rPr>
              <a:t>Начальник ПОЭКС</a:t>
            </a:r>
            <a:endParaRPr lang="ru-RU" sz="2000" kern="0" dirty="0">
              <a:solidFill>
                <a:schemeClr val="bg1"/>
              </a:solidFill>
            </a:endParaRPr>
          </a:p>
          <a:p>
            <a:pPr marL="343037" indent="-343037" defTabSz="914766" eaLnBrk="0" hangingPunct="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  <a:defRPr/>
            </a:pPr>
            <a:endParaRPr lang="ru-RU" sz="2000" kern="0" dirty="0">
              <a:solidFill>
                <a:schemeClr val="bg1"/>
              </a:solidFill>
            </a:endParaRPr>
          </a:p>
          <a:p>
            <a:pPr marL="343037" indent="-343037" defTabSz="914766" eaLnBrk="0" hangingPunct="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  <a:defRPr/>
            </a:pPr>
            <a:r>
              <a:rPr lang="ru-RU" sz="2000" kern="0" dirty="0" smtClean="0">
                <a:solidFill>
                  <a:schemeClr val="bg1"/>
                </a:solidFill>
              </a:rPr>
              <a:t>Тел</a:t>
            </a:r>
            <a:r>
              <a:rPr lang="ru-RU" sz="2000" kern="0" dirty="0">
                <a:solidFill>
                  <a:schemeClr val="bg1"/>
                </a:solidFill>
              </a:rPr>
              <a:t>. : (8216) </a:t>
            </a:r>
            <a:r>
              <a:rPr lang="ru-RU" sz="2000" kern="0" dirty="0" smtClean="0">
                <a:solidFill>
                  <a:schemeClr val="bg1"/>
                </a:solidFill>
              </a:rPr>
              <a:t>77-22-20 </a:t>
            </a:r>
            <a:endParaRPr lang="ru-RU" sz="2000" kern="0" dirty="0">
              <a:solidFill>
                <a:schemeClr val="bg1"/>
              </a:solidFill>
            </a:endParaRPr>
          </a:p>
          <a:p>
            <a:pPr marL="343037" indent="-343037" defTabSz="914766" eaLnBrk="0" hangingPunct="0">
              <a:lnSpc>
                <a:spcPct val="150000"/>
              </a:lnSpc>
              <a:defRPr/>
            </a:pPr>
            <a:r>
              <a:rPr lang="ru-RU" sz="2000" kern="0" dirty="0">
                <a:solidFill>
                  <a:schemeClr val="bg1"/>
                </a:solidFill>
              </a:rPr>
              <a:t>Е</a:t>
            </a:r>
            <a:r>
              <a:rPr lang="en-US" sz="2000" kern="0" dirty="0">
                <a:solidFill>
                  <a:schemeClr val="bg1"/>
                </a:solidFill>
              </a:rPr>
              <a:t>-mail:</a:t>
            </a:r>
            <a:r>
              <a:rPr lang="ru-RU" sz="2000" kern="0" dirty="0">
                <a:solidFill>
                  <a:schemeClr val="bg1"/>
                </a:solidFill>
              </a:rPr>
              <a:t> </a:t>
            </a:r>
            <a:r>
              <a:rPr lang="en-US" sz="2000" kern="0" dirty="0">
                <a:solidFill>
                  <a:schemeClr val="bg1"/>
                </a:solidFill>
              </a:rPr>
              <a:t> sgp@sgp.gazprom.ru </a:t>
            </a:r>
            <a:endParaRPr lang="ru-RU" sz="2000" kern="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91477" tIns="45738" rIns="91477" bIns="45738" anchor="ctr"/>
          <a:lstStyle/>
          <a:p>
            <a:pPr marL="180000" defTabSz="914766" eaLnBrk="0" hangingPunct="0">
              <a:defRPr/>
            </a:pPr>
            <a:r>
              <a:rPr lang="ru-RU" sz="2200" b="1" kern="0" dirty="0" smtClean="0">
                <a:solidFill>
                  <a:srgbClr val="003366"/>
                </a:solidFill>
                <a:latin typeface="+mn-lt"/>
              </a:rPr>
              <a:t>СПАСИБО ЗА ВНИМАНИЕ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61089" y="4803361"/>
            <a:ext cx="778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СОВЕЩАНИЕ ГЛАВНЫХ ИНЖЕНЕРОВ И НАЧАЛЬНИКОВ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ПОЭКС</a:t>
            </a:r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 txBox="1">
            <a:spLocks/>
          </p:cNvSpPr>
          <p:nvPr/>
        </p:nvSpPr>
        <p:spPr>
          <a:xfrm>
            <a:off x="1386840" y="85240"/>
            <a:ext cx="7321551" cy="6610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sz="2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Парк ГПА ООО «Газпром трансгаз Ухта» на 01.11.2018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1089" y="4803361"/>
            <a:ext cx="778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СОВЕЩАНИЕ ГЛАВНЫХ ИНЖЕНЕРОВ И НАЧАЛЬНИКОВ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ПОЭКС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73775906"/>
              </p:ext>
            </p:extLst>
          </p:nvPr>
        </p:nvGraphicFramePr>
        <p:xfrm>
          <a:off x="1" y="772510"/>
          <a:ext cx="9056914" cy="199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158210"/>
              </p:ext>
            </p:extLst>
          </p:nvPr>
        </p:nvGraphicFramePr>
        <p:xfrm>
          <a:off x="19051" y="2760291"/>
          <a:ext cx="9082088" cy="650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272"/>
                <a:gridCol w="2877572"/>
                <a:gridCol w="2696244"/>
              </a:tblGrid>
              <a:tr h="325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4-16 МВт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МВт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25-32 МВт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3B"/>
                    </a:solidFill>
                  </a:tcPr>
                </a:tc>
              </a:tr>
              <a:tr h="325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235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84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99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7431"/>
              </p:ext>
            </p:extLst>
          </p:nvPr>
        </p:nvGraphicFramePr>
        <p:xfrm>
          <a:off x="19048" y="3456854"/>
          <a:ext cx="9086852" cy="131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213"/>
                <a:gridCol w="2266110"/>
                <a:gridCol w="2266111"/>
                <a:gridCol w="2317418"/>
              </a:tblGrid>
              <a:tr h="32533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spc="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Распределение парка ГПА по типу привода, кол-во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0" i="0" u="none" strike="noStrike" kern="1200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0" i="0" u="none" strike="noStrike" kern="1200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0" i="0" u="none" strike="noStrike" kern="1200" spc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53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СТАЦИОНАРНЫЕ ГТУ</a:t>
                      </a:r>
                      <a:endParaRPr lang="ru-RU" sz="1400" b="0" i="0" u="none" strike="noStrike" kern="1200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АВИАПРИВОД</a:t>
                      </a:r>
                      <a:endParaRPr lang="ru-RU" sz="1400" b="0" i="0" u="none" strike="noStrike" kern="1200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СУДОВОЙ ПРИВОД </a:t>
                      </a:r>
                      <a:endParaRPr lang="ru-RU" sz="1400" b="0" i="0" u="none" strike="noStrike" kern="1200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ЭЛЕКТРОПРИВОД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53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2303,2 МВт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2313,1 МВт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1162,3 МВт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112 МВт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3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185 ед.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134 ед.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71 ед.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 ед.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760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7"/>
          <p:cNvSpPr txBox="1">
            <a:spLocks/>
          </p:cNvSpPr>
          <p:nvPr/>
        </p:nvSpPr>
        <p:spPr>
          <a:xfrm>
            <a:off x="1386028" y="146070"/>
            <a:ext cx="7321551" cy="635353"/>
          </a:xfrm>
          <a:prstGeom prst="rect">
            <a:avLst/>
          </a:prstGeom>
        </p:spPr>
        <p:txBody>
          <a:bodyPr anchor="b"/>
          <a:lstStyle/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Вводные объекты 2018-2020 годов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331306"/>
              </p:ext>
            </p:extLst>
          </p:nvPr>
        </p:nvGraphicFramePr>
        <p:xfrm>
          <a:off x="31258" y="821450"/>
          <a:ext cx="9061467" cy="393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455"/>
                <a:gridCol w="2078784"/>
                <a:gridCol w="2025740"/>
                <a:gridCol w="1948488"/>
              </a:tblGrid>
              <a:tr h="15133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Объект строительства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Ввод 2018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Ввод 2019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Ввод 2020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51335">
                <a:tc gridSpan="4"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по газопроводу Бованенково-Ухта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II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(2 нитка) (23 ГПА;  638 МВт)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КС-42 Ярынская, КЦ 2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ГПА-25 (125 МВт)</a:t>
                      </a:r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КС-43 Гагарацкая, КЦ 2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ГПА-25 (75 МВт)</a:t>
                      </a:r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КС-44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Воркутинская, КЦ 2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ГПА-25</a:t>
                      </a:r>
                      <a:r>
                        <a:rPr lang="ru-RU" sz="8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(75 МВт)</a:t>
                      </a:r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КС-45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Усинская, КЦ 2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ГПА-25 (75 МВт)</a:t>
                      </a:r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КС-47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Сынинская, КЦ 2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ГПА-32 (96</a:t>
                      </a:r>
                      <a:r>
                        <a:rPr lang="ru-RU" sz="8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МВт)</a:t>
                      </a:r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КС-48 Чикшинская,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КЦ 2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ГПА-32 (96 МВт)</a:t>
                      </a:r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КС-49 </a:t>
                      </a:r>
                      <a:r>
                        <a:rPr lang="ru-RU" sz="8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Малоперанская</a:t>
                      </a: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КЦ 2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ГПА-32 (96 МВт)</a:t>
                      </a:r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по газопроводу Ухта-Торжок </a:t>
                      </a:r>
                      <a:r>
                        <a:rPr lang="en-US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II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(Ямал 7 нитка) (25 ГПА;  625 МВт)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 </a:t>
                      </a:r>
                      <a:r>
                        <a:rPr lang="ru-RU" sz="8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Сосногорская</a:t>
                      </a: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, КЦ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7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ГПА-25</a:t>
                      </a:r>
                      <a:r>
                        <a:rPr lang="ru-RU" sz="8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(75 МВт)</a:t>
                      </a:r>
                      <a:endParaRPr lang="ru-RU" sz="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 </a:t>
                      </a:r>
                      <a:r>
                        <a:rPr lang="ru-RU" sz="8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Новосиндорская</a:t>
                      </a: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, КЦ 7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ГПА-25</a:t>
                      </a:r>
                      <a:r>
                        <a:rPr lang="ru-RU" sz="8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(100 МВт)</a:t>
                      </a:r>
                      <a:endParaRPr lang="ru-RU" sz="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 </a:t>
                      </a:r>
                      <a:r>
                        <a:rPr lang="ru-RU" sz="8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Новомикуньская</a:t>
                      </a: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, КЦ 7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ГПА-25</a:t>
                      </a:r>
                      <a:r>
                        <a:rPr lang="ru-RU" sz="8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(75 МВт)</a:t>
                      </a:r>
                      <a:endParaRPr lang="ru-RU" sz="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 </a:t>
                      </a:r>
                      <a:r>
                        <a:rPr lang="ru-RU" sz="8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Новоурдомская</a:t>
                      </a: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, КЦ 7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ГПА-25</a:t>
                      </a:r>
                      <a:r>
                        <a:rPr lang="ru-RU" sz="8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(75 МВт)</a:t>
                      </a:r>
                      <a:endParaRPr lang="ru-RU" sz="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 </a:t>
                      </a:r>
                      <a:r>
                        <a:rPr lang="ru-RU" sz="8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Новоприводинская</a:t>
                      </a: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, КЦ 7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ГПА-25</a:t>
                      </a:r>
                      <a:r>
                        <a:rPr lang="ru-RU" sz="8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(100 МВт)</a:t>
                      </a:r>
                      <a:endParaRPr lang="ru-RU" sz="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 </a:t>
                      </a:r>
                      <a:r>
                        <a:rPr lang="ru-RU" sz="8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Новонюксеницкая</a:t>
                      </a: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, КЦ 7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ГПА-25</a:t>
                      </a:r>
                      <a:r>
                        <a:rPr lang="ru-RU" sz="8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(100 МВт)</a:t>
                      </a:r>
                      <a:endParaRPr lang="ru-RU" sz="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 </a:t>
                      </a:r>
                      <a:r>
                        <a:rPr lang="ru-RU" sz="8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Новоюбилейная</a:t>
                      </a: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, КЦ 7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ГПА-25</a:t>
                      </a:r>
                      <a:r>
                        <a:rPr lang="ru-RU" sz="8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(100 МВт)</a:t>
                      </a:r>
                      <a:endParaRPr lang="ru-RU" sz="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 gridSpan="4"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по Северо-Европейскому газопроводу (СЕГ 6, 7 нитка) </a:t>
                      </a:r>
                      <a:r>
                        <a:rPr lang="ru-RU" sz="800" b="0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(10 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ГПА; 314 МВт)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800" b="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Грязовецкая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КЦ 8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 ГПА-25 (150 МВт)</a:t>
                      </a:r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 Шекснинская, КЦ 5 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ГПА-16 (64 МВт)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 Бабаевская, КЦ 5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ГПА-25</a:t>
                      </a:r>
                      <a:r>
                        <a:rPr lang="ru-RU" sz="8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(100 МВт)</a:t>
                      </a:r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 gridSpan="4"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реконструкция 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(11 ГПА; 127,5 МВт)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КС-16 Юбилейная,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КЦ 4 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ГПА-16 (32 МВт)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ГПА-16 (32 МВт)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КС-11 </a:t>
                      </a:r>
                      <a:r>
                        <a:rPr lang="ru-RU" sz="8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Синдор</a:t>
                      </a:r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, КЦ</a:t>
                      </a:r>
                      <a:r>
                        <a:rPr lang="ru-RU" sz="8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4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ГПА-16 (32 МВт)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КС-17 Грязовец, КЦ 1 </a:t>
                      </a:r>
                      <a:endParaRPr lang="ru-RU" sz="8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ЭГПА-6,3 (12,6 МВт)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ЭГПА-6,3 (18,9 МВт)</a:t>
                      </a:r>
                      <a:endParaRPr lang="ru-RU" sz="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335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ВСЕГО: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 ГПА</a:t>
                      </a:r>
                      <a:r>
                        <a:rPr lang="ru-RU" sz="800" b="1" kern="12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8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403 МВт)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 ГПА (340,6 МВт)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 ГПА (960,9 МВт)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2C8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61089" y="4803361"/>
            <a:ext cx="778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СОВЕЩАНИЕ ГЛАВНЫХ ИНЖЕНЕРОВ И НАЧАЛЬНИКОВ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ПОЭКС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89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 txBox="1">
            <a:spLocks/>
          </p:cNvSpPr>
          <p:nvPr/>
        </p:nvSpPr>
        <p:spPr>
          <a:xfrm>
            <a:off x="1406809" y="361137"/>
            <a:ext cx="7321551" cy="661039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 Narrow" pitchFamily="34" charset="0"/>
              </a:rPr>
              <a:t>Показатели </a:t>
            </a: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надежности на 01 ноября 2018 года</a:t>
            </a:r>
            <a:endParaRPr lang="ru-RU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1089" y="4803361"/>
            <a:ext cx="778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СОВЕЩАНИЕ ГЛАВНЫХ ИНЖЕНЕРОВ И НАЧАЛЬНИКОВ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ПОЭКС 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31683479"/>
              </p:ext>
            </p:extLst>
          </p:nvPr>
        </p:nvGraphicFramePr>
        <p:xfrm>
          <a:off x="225632" y="796925"/>
          <a:ext cx="8918368" cy="390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4451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116782379"/>
              </p:ext>
            </p:extLst>
          </p:nvPr>
        </p:nvGraphicFramePr>
        <p:xfrm>
          <a:off x="0" y="2225573"/>
          <a:ext cx="9144000" cy="90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652553" y="2129701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Наработка на отказ, ч</a:t>
            </a: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36481"/>
              </p:ext>
            </p:extLst>
          </p:nvPr>
        </p:nvGraphicFramePr>
        <p:xfrm>
          <a:off x="0" y="3180441"/>
          <a:ext cx="9124950" cy="157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0037"/>
                <a:gridCol w="948584"/>
                <a:gridCol w="1333143"/>
                <a:gridCol w="863126"/>
                <a:gridCol w="1649338"/>
                <a:gridCol w="1674976"/>
                <a:gridCol w="1715746"/>
              </a:tblGrid>
              <a:tr h="280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Типы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 приводов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Кол-во ГПА, ед.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 отказов по механической части, ед.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Наработка, ч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Наработка на отказ за 2018 г.,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 ч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ДСД за 10 месяцев 2018 г.,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 ед.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Наработка на ДСД за 2018 год, ч.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93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</a:rPr>
                        <a:t>ПС-90ГП</a:t>
                      </a: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1" kern="1200" dirty="0">
                        <a:solidFill>
                          <a:srgbClr val="003366"/>
                        </a:solidFill>
                        <a:latin typeface="Arial Narrow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213431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26678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71143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</a:tr>
              <a:tr h="193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</a:rPr>
                        <a:t>ДГ90Л2.1</a:t>
                      </a: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1" kern="1200" dirty="0">
                        <a:solidFill>
                          <a:srgbClr val="003366"/>
                        </a:solidFill>
                        <a:latin typeface="Arial Narrow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133567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33391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133567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</a:tr>
              <a:tr h="193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</a:rPr>
                        <a:t>НК-36СТ</a:t>
                      </a: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1" kern="1200" dirty="0">
                        <a:solidFill>
                          <a:srgbClr val="003366"/>
                        </a:solidFill>
                        <a:latin typeface="Arial Narrow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75173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9397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10739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</a:tr>
              <a:tr h="193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</a:rPr>
                        <a:t>MS5002E</a:t>
                      </a:r>
                      <a:endParaRPr lang="ru-RU" sz="9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1" kern="1200" dirty="0">
                        <a:solidFill>
                          <a:srgbClr val="003366"/>
                        </a:solidFill>
                        <a:latin typeface="Arial Narrow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56445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18815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56445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</a:tr>
              <a:tr h="193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</a:rPr>
                        <a:t>ДУ80Л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1" kern="1200" dirty="0">
                        <a:solidFill>
                          <a:srgbClr val="003366"/>
                        </a:solidFill>
                        <a:latin typeface="Arial Narrow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57109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9518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19036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</a:tr>
              <a:tr h="193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2060"/>
                          </a:solidFill>
                        </a:rPr>
                        <a:t>SGT-600</a:t>
                      </a:r>
                      <a:endParaRPr lang="ru-RU" sz="9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1" dirty="0">
                        <a:solidFill>
                          <a:srgbClr val="003366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kern="1200" dirty="0">
                        <a:solidFill>
                          <a:srgbClr val="003366"/>
                        </a:solidFill>
                        <a:latin typeface="Arial Narrow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34280" marB="3428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14945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14945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rgbClr val="003366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14945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2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1427059" y="72469"/>
            <a:ext cx="7751866" cy="67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Динамика надежности основных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ГТД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период с 2016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года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 01 ноября 2018 года.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Наработка на отказ.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61089" y="4803361"/>
            <a:ext cx="778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СОВЕЩАНИЕ ГЛАВНЫХ ИНЖЕНЕРОВ И НАЧАЛЬНИКОВ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ПОЭКС 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25372"/>
              </p:ext>
            </p:extLst>
          </p:nvPr>
        </p:nvGraphicFramePr>
        <p:xfrm>
          <a:off x="54960" y="796925"/>
          <a:ext cx="8908064" cy="715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771"/>
                <a:gridCol w="1418194"/>
                <a:gridCol w="1438275"/>
                <a:gridCol w="1895475"/>
                <a:gridCol w="1524000"/>
                <a:gridCol w="1276349"/>
              </a:tblGrid>
              <a:tr h="71507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ДГ90Л2.1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34 ед.</a:t>
                      </a:r>
                      <a:endParaRPr lang="en-US" sz="120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544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МВт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ПС-90ГП</a:t>
                      </a:r>
                    </a:p>
                    <a:p>
                      <a:pPr marL="0" indent="0" algn="ctr">
                        <a:tabLst>
                          <a:tab pos="180975" algn="l"/>
                        </a:tabLs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7 ед.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(1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62 МВт)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ДУ80Л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.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16 ед.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(400 МВт)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НК-36СТ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28 ед.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(700 МВт)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MS5002E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20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624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МВт)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SGT-600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ед.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150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МВт)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028" name="Picture 4" descr="E:\Капустин ВН\Совещания\Советы руководителей\Совет руководителей - май 2016\Кайдаш АС\К докладу Кайдаша АС\ДГ90 (2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61460" y="1438173"/>
            <a:ext cx="1407131" cy="693900"/>
          </a:xfrm>
          <a:prstGeom prst="rect">
            <a:avLst/>
          </a:prstGeom>
          <a:noFill/>
          <a:ln w="952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E:\Капустин ВН\Совещания\Советы руководителей\Совет руководителей - май 2016\Кайдаш АС\К докладу Кайдаша АС\НК-36СТ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30880" y="1435801"/>
            <a:ext cx="1873373" cy="693900"/>
          </a:xfrm>
          <a:prstGeom prst="rect">
            <a:avLst/>
          </a:prstGeom>
          <a:noFill/>
          <a:ln w="952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 descr="E:\Капустин ВН\Совещания\Советы руководителей\Совет руководителей - ноябрь 2016\Кайдаш АС\Материалы\ДГ90 (3).jpg"/>
          <p:cNvPicPr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962" y="1437373"/>
            <a:ext cx="1330863" cy="693717"/>
          </a:xfrm>
          <a:prstGeom prst="rect">
            <a:avLst/>
          </a:prstGeom>
          <a:noFill/>
          <a:ln w="952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E:\Капустин ВН\Совещания\Советы руководителей\Совет руководителей - май 2016\Кайдаш АС\К докладу Кайдаша АС\ГТУ-25П.png"/>
          <p:cNvPicPr>
            <a:picLocks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458809" y="1439094"/>
            <a:ext cx="1332016" cy="693356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E:\Капустин ВН\Совещания\Советы руководителей\Совет руководителей - ноябрь 2016\Кайдаш АС\Материалы\MS5002E (3).jpg"/>
          <p:cNvPicPr>
            <a:picLocks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77593" y="1439385"/>
            <a:ext cx="1332882" cy="693900"/>
          </a:xfrm>
          <a:prstGeom prst="rect">
            <a:avLst/>
          </a:prstGeom>
          <a:noFill/>
          <a:ln w="952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4" descr="D:\PF\aboiko\AppData\Local\Microsoft\Windows Live Mail\WLMDSS.tmp\WLM7559.tmp\SGT600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90800" y="1436177"/>
            <a:ext cx="1377000" cy="694217"/>
          </a:xfrm>
          <a:prstGeom prst="rect">
            <a:avLst/>
          </a:prstGeom>
          <a:noFill/>
          <a:ln w="952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08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 txBox="1">
            <a:spLocks/>
          </p:cNvSpPr>
          <p:nvPr/>
        </p:nvSpPr>
        <p:spPr>
          <a:xfrm>
            <a:off x="1408714" y="382092"/>
            <a:ext cx="7321551" cy="427533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досрочных съемов двигателей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61089" y="4803361"/>
            <a:ext cx="778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СОВЕЩАНИЕ ГЛАВНЫХ ИНЖЕНЕРОВ И НАЧАЛЬНИКОВ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ПОЭКС 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73112" y="871228"/>
          <a:ext cx="9012167" cy="378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028"/>
                <a:gridCol w="1502028"/>
                <a:gridCol w="1502028"/>
                <a:gridCol w="1502028"/>
                <a:gridCol w="1581999"/>
                <a:gridCol w="1422056"/>
              </a:tblGrid>
              <a:tr h="3014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Мощность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Наименование двигателя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Досрочные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съемы двигателей, ед.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/>
                </a:tc>
              </a:tr>
              <a:tr h="536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2015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2016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2017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10 месяцев 2018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91782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10 – 14 МВт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ДР59Л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 vMerge="1">
                  <a:txBody>
                    <a:bodyPr/>
                    <a:lstStyle/>
                    <a:p>
                      <a:endParaRPr lang="ru-RU" sz="1400" dirty="0" smtClean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НК-12СТ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НК-14СТ-10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16 МВт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ПС-90ГП-2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ДГ90Л2.1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АЛ-31СТ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25 МВт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НК-36СТ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15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ДУ80Л1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 v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ПС-90ГП-25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1400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rgbClr val="000066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kern="1200" dirty="0">
                        <a:solidFill>
                          <a:srgbClr val="000066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                Всего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15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16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30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66"/>
                          </a:solidFill>
                          <a:latin typeface="Arial Narrow" pitchFamily="34" charset="0"/>
                        </a:rPr>
                        <a:t>17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Arial Narrow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106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 cstate="print"/>
          <a:srcRect l="37733" t="9948" r="27534" b="5606"/>
          <a:stretch/>
        </p:blipFill>
        <p:spPr>
          <a:xfrm>
            <a:off x="6711656" y="1358697"/>
            <a:ext cx="2369096" cy="32400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94450" y="76199"/>
            <a:ext cx="7321551" cy="661039"/>
          </a:xfrm>
        </p:spPr>
        <p:txBody>
          <a:bodyPr/>
          <a:lstStyle/>
          <a:p>
            <a:r>
              <a:rPr lang="ru-RU" sz="2000" dirty="0" smtClean="0"/>
              <a:t>Замена ДУ80Л1 и НК-36СТ на ПС-90ГП-25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48131" t="15948" r="23972" b="11401"/>
          <a:stretch/>
        </p:blipFill>
        <p:spPr>
          <a:xfrm>
            <a:off x="4258026" y="1146793"/>
            <a:ext cx="2211739" cy="30600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C:\Users\Руслан\Desktop\Новая папка (2)\ДН80Л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" y="1085455"/>
            <a:ext cx="1912575" cy="10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E:\Капустин ВН\Совещания\Советы руководителей\Совет руководителей - май 2016\Кайдаш АС\К докладу Кайдаша АС\ГТУ-25П.png"/>
          <p:cNvPicPr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05692" y="3236807"/>
            <a:ext cx="2532671" cy="1364174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741154" y="2865489"/>
            <a:ext cx="10493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ПС-90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822" y="889529"/>
            <a:ext cx="6479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ДУ80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076" y="877873"/>
            <a:ext cx="1884001" cy="13558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84033" y="2865489"/>
            <a:ext cx="2777430" cy="1802500"/>
          </a:xfrm>
          <a:prstGeom prst="rect">
            <a:avLst/>
          </a:prstGeom>
          <a:noFill/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61089" y="4803361"/>
            <a:ext cx="778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СОВЕЩАНИЕ ГЛАВНЫХ ИНЖЕНЕРОВ И НАЧАЛЬНИКОВ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ПОЭКС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6" descr="E:\Капустин ВН\Совещания\Советы руководителей\Совет руководителей - май 2016\Кайдаш АС\К докладу Кайдаша АС\НК-36С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9407" y="1019133"/>
            <a:ext cx="2200563" cy="130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2782684" y="848276"/>
            <a:ext cx="7104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НК-36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46406" y="882653"/>
            <a:ext cx="2116291" cy="13510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print"/>
          <a:srcRect l="25565" t="12196" r="40847" b="6223"/>
          <a:stretch/>
        </p:blipFill>
        <p:spPr>
          <a:xfrm>
            <a:off x="6588556" y="1146793"/>
            <a:ext cx="2239721" cy="30600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Стрелка вниз 6"/>
          <p:cNvSpPr/>
          <p:nvPr/>
        </p:nvSpPr>
        <p:spPr>
          <a:xfrm rot="20773096">
            <a:off x="1198722" y="2284116"/>
            <a:ext cx="459542" cy="55440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899080">
            <a:off x="2407066" y="2281906"/>
            <a:ext cx="459542" cy="55440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25587" t="12277" r="26888" b="3061"/>
          <a:stretch/>
        </p:blipFill>
        <p:spPr>
          <a:xfrm>
            <a:off x="243373" y="1066446"/>
            <a:ext cx="2496303" cy="355753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Диаграмма 6"/>
          <p:cNvGraphicFramePr/>
          <p:nvPr>
            <p:extLst/>
          </p:nvPr>
        </p:nvGraphicFramePr>
        <p:xfrm>
          <a:off x="3461658" y="760140"/>
          <a:ext cx="6087744" cy="202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7"/>
          <p:cNvSpPr txBox="1">
            <a:spLocks/>
          </p:cNvSpPr>
          <p:nvPr/>
        </p:nvSpPr>
        <p:spPr>
          <a:xfrm>
            <a:off x="1396275" y="104236"/>
            <a:ext cx="7129962" cy="661039"/>
          </a:xfrm>
          <a:prstGeom prst="rect">
            <a:avLst/>
          </a:prstGeom>
        </p:spPr>
        <p:txBody>
          <a:bodyPr anchor="b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Программа поставки МТР для </a:t>
            </a: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ТО и ТР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ГПА 2018 года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4898572" y="2586446"/>
          <a:ext cx="4344492" cy="214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/>
          <a:srcRect l="25663" t="12387" r="26965" b="6820"/>
          <a:stretch/>
        </p:blipFill>
        <p:spPr>
          <a:xfrm>
            <a:off x="66164" y="838517"/>
            <a:ext cx="2419900" cy="339385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06" y="838517"/>
            <a:ext cx="2419900" cy="341348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61089" y="4803361"/>
            <a:ext cx="778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СОВЕЩАНИЕ ГЛАВНЫХ ИНЖЕНЕРОВ И НАЧАЛЬНИКОВ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ПОЭКС 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83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85" y="1061470"/>
            <a:ext cx="2538075" cy="3600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16" y="1061470"/>
            <a:ext cx="2536963" cy="3600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1379213" y="387373"/>
            <a:ext cx="7322577" cy="40101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Arial Narrow" pitchFamily="34" charset="0"/>
              </a:rPr>
              <a:t>Проблемы  ТО и ТР  оборудования КС (механическая часть)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/>
          <a:srcRect l="24181" t="11614" r="42772" b="4213"/>
          <a:stretch/>
        </p:blipFill>
        <p:spPr>
          <a:xfrm>
            <a:off x="721151" y="878588"/>
            <a:ext cx="2512693" cy="3600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/>
          <a:srcRect l="24599" t="13256" r="43583" b="3797"/>
          <a:stretch/>
        </p:blipFill>
        <p:spPr>
          <a:xfrm>
            <a:off x="4853509" y="878588"/>
            <a:ext cx="2455016" cy="36000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61089" y="4803361"/>
            <a:ext cx="7782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СОВЕЩАНИЕ ГЛАВНЫХ ИНЖЕНЕРОВ И НАЧАЛЬНИКОВ 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ПОЭКС</a:t>
            </a:r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14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8436</TotalTime>
  <Words>2649</Words>
  <Application>Microsoft Office PowerPoint</Application>
  <PresentationFormat>Экран (16:9)</PresentationFormat>
  <Paragraphs>447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Times New Roman</vt:lpstr>
      <vt:lpstr>4_Специальное оформление</vt:lpstr>
      <vt:lpstr>5_Специальное оформление</vt:lpstr>
      <vt:lpstr>7_Специальное оформление</vt:lpstr>
      <vt:lpstr>9_Специальное оформление</vt:lpstr>
      <vt:lpstr>6_Специальное оформление</vt:lpstr>
      <vt:lpstr>8_Специальное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Замена ДУ80Л1 и НК-36СТ на ПС-90ГП-25</vt:lpstr>
      <vt:lpstr>Презентация PowerPoint</vt:lpstr>
      <vt:lpstr>Презентация PowerPoint</vt:lpstr>
      <vt:lpstr>Презентация PowerPoint</vt:lpstr>
      <vt:lpstr>Качество ремонтов стационарных ГПА с 2017года  по текущий период 2018 года</vt:lpstr>
      <vt:lpstr>Презентация PowerPoint</vt:lpstr>
      <vt:lpstr>Взаимодействие с АО «РЭПХ» по повышению надежности ГПА-32 «Ладога» </vt:lpstr>
      <vt:lpstr>Модуль «Доработки ГПА» в АС «Состояние ГПА»</vt:lpstr>
      <vt:lpstr>Проблемные вопросы и предложения в протокол</vt:lpstr>
      <vt:lpstr>Проблемные вопросы и предложения в протокол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sgolovatiuk</cp:lastModifiedBy>
  <cp:revision>628</cp:revision>
  <cp:lastPrinted>2018-12-03T08:21:12Z</cp:lastPrinted>
  <dcterms:created xsi:type="dcterms:W3CDTF">2016-02-05T10:31:15Z</dcterms:created>
  <dcterms:modified xsi:type="dcterms:W3CDTF">2018-12-03T08:50:38Z</dcterms:modified>
</cp:coreProperties>
</file>