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02" r:id="rId4"/>
    <p:sldId id="322" r:id="rId5"/>
    <p:sldId id="324" r:id="rId6"/>
    <p:sldId id="323" r:id="rId7"/>
    <p:sldId id="304" r:id="rId8"/>
    <p:sldId id="325" r:id="rId9"/>
    <p:sldId id="306" r:id="rId10"/>
    <p:sldId id="308" r:id="rId11"/>
    <p:sldId id="305" r:id="rId12"/>
    <p:sldId id="311" r:id="rId13"/>
    <p:sldId id="288" r:id="rId14"/>
    <p:sldId id="303" r:id="rId15"/>
    <p:sldId id="326" r:id="rId16"/>
    <p:sldId id="327" r:id="rId17"/>
    <p:sldId id="321" r:id="rId18"/>
    <p:sldId id="319" r:id="rId19"/>
    <p:sldId id="309" r:id="rId20"/>
    <p:sldId id="307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32B"/>
    <a:srgbClr val="FFFFFF"/>
    <a:srgbClr val="000000"/>
    <a:srgbClr val="F4C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D013C-7B1D-4BC4-BAAD-D63246BE2F4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FFBF5-A441-4001-9424-793EB1EBF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1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65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7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827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32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39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9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4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9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7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46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16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9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96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FBF5-A441-4001-9424-793EB1EBF2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2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3AF7-CFD1-45F1-9655-14D404F0DB27}" type="datetime1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AF45-60BA-4464-941D-6E7F436D9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28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767-0353-471E-800C-D58C62F5513B}" type="datetime1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AF45-60BA-4464-941D-6E7F436D9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26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ACAD-FA81-4141-8094-5064411DB972}" type="datetime1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AF45-60BA-4464-941D-6E7F436D9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0343-2DE0-4405-9998-93F8DAC39B14}" type="datetime1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AF45-60BA-4464-941D-6E7F436D9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8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206F-3AA7-47B7-ADD2-E8012327A453}" type="datetime1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AF45-60BA-4464-941D-6E7F436D9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5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0B03-3A34-49C5-A47B-56D08C1122B7}" type="datetime1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AF45-60BA-4464-941D-6E7F436D9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6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03B1-B94B-4094-BD7F-6B455B9C9729}" type="datetime1">
              <a:rPr lang="ru-RU" smtClean="0"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AF45-60BA-4464-941D-6E7F436D9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A299-FA61-4B3D-BE79-B9FCE3F2EB09}" type="datetime1">
              <a:rPr lang="ru-RU" smtClean="0"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AF45-60BA-4464-941D-6E7F436D9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0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DABC-820C-48E6-9657-505E793FD99D}" type="datetime1">
              <a:rPr lang="ru-RU" smtClean="0"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AF45-60BA-4464-941D-6E7F436D9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4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0623-C18D-460B-B1F0-233BD853B374}" type="datetime1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AF45-60BA-4464-941D-6E7F436D9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2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E8F1-0687-411E-B30F-71EE22B60145}" type="datetime1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AF45-60BA-4464-941D-6E7F436D9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4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DEB3-8620-42ED-847F-7A4072296206}" type="datetime1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DAF45-60BA-4464-941D-6E7F436D9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2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jpg"/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12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2.jpeg"/><Relationship Id="rId9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4003075" y="6269701"/>
            <a:ext cx="4384815" cy="588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7" y="1102222"/>
            <a:ext cx="6649402" cy="4414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942489" y="2292768"/>
            <a:ext cx="5186148" cy="2485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 smtClean="0"/>
              <a:t>Воздушное патрулирование линейной части магистральных газопроводов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8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0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5" t="12165" r="1905" b="16512"/>
          <a:stretch/>
        </p:blipFill>
        <p:spPr>
          <a:xfrm>
            <a:off x="942044" y="2138363"/>
            <a:ext cx="8514291" cy="4554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38" y="2339299"/>
            <a:ext cx="2529724" cy="1897293"/>
          </a:xfrm>
          <a:prstGeom prst="rect">
            <a:avLst/>
          </a:prstGeom>
          <a:ln w="25400">
            <a:solidFill>
              <a:srgbClr val="A0232B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7303872" y="4098868"/>
            <a:ext cx="1928719" cy="1436914"/>
          </a:xfrm>
          <a:prstGeom prst="ellipse">
            <a:avLst/>
          </a:prstGeom>
          <a:noFill/>
          <a:ln w="25400">
            <a:solidFill>
              <a:srgbClr val="A02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6" idx="1"/>
          </p:cNvCxnSpPr>
          <p:nvPr/>
        </p:nvCxnSpPr>
        <p:spPr>
          <a:xfrm flipV="1">
            <a:off x="7586326" y="2339299"/>
            <a:ext cx="1646265" cy="1970000"/>
          </a:xfrm>
          <a:prstGeom prst="line">
            <a:avLst/>
          </a:prstGeom>
          <a:ln w="25400">
            <a:solidFill>
              <a:srgbClr val="A02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5"/>
          </p:cNvCxnSpPr>
          <p:nvPr/>
        </p:nvCxnSpPr>
        <p:spPr>
          <a:xfrm flipV="1">
            <a:off x="8950137" y="4250026"/>
            <a:ext cx="2811432" cy="1075325"/>
          </a:xfrm>
          <a:prstGeom prst="line">
            <a:avLst/>
          </a:prstGeom>
          <a:ln w="25400">
            <a:solidFill>
              <a:srgbClr val="A02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98966" y="1661925"/>
            <a:ext cx="10583334" cy="483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детектора утечек метана</a:t>
            </a:r>
          </a:p>
        </p:txBody>
      </p:sp>
    </p:spTree>
    <p:extLst>
      <p:ext uri="{BB962C8B-B14F-4D97-AF65-F5344CB8AC3E}">
        <p14:creationId xmlns:p14="http://schemas.microsoft.com/office/powerpoint/2010/main" val="10934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sp>
        <p:nvSpPr>
          <p:cNvPr id="16" name="Объект 2"/>
          <p:cNvSpPr txBox="1">
            <a:spLocks/>
          </p:cNvSpPr>
          <p:nvPr/>
        </p:nvSpPr>
        <p:spPr>
          <a:xfrm>
            <a:off x="198966" y="1661925"/>
            <a:ext cx="10583334" cy="483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Аэрофотосъемочный комплекс с бортовой инерциальной системой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One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71463" algn="just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t="12276" r="23000" b="9348"/>
          <a:stretch>
            <a:fillRect/>
          </a:stretch>
        </p:blipFill>
        <p:spPr bwMode="auto">
          <a:xfrm rot="5400000">
            <a:off x="884120" y="2416109"/>
            <a:ext cx="2174690" cy="31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www.pobonline.com/ext/resources/article_images/briaskThumb_POSLV.jpg?146822166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2" t="26134" b="7733"/>
          <a:stretch/>
        </p:blipFill>
        <p:spPr bwMode="auto">
          <a:xfrm>
            <a:off x="4281409" y="3013639"/>
            <a:ext cx="2781300" cy="21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ноутбу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59" y="2815497"/>
            <a:ext cx="4277814" cy="253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287238" y="5234864"/>
            <a:ext cx="2709334" cy="48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Аэрофотокамера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568061" y="5197303"/>
            <a:ext cx="3494648" cy="812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Бортовая инерциальная система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09633" y="5347239"/>
            <a:ext cx="3632753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 оператора с предустановленным ПО</a:t>
            </a:r>
          </a:p>
        </p:txBody>
      </p:sp>
    </p:spTree>
    <p:extLst>
      <p:ext uri="{BB962C8B-B14F-4D97-AF65-F5344CB8AC3E}">
        <p14:creationId xmlns:p14="http://schemas.microsoft.com/office/powerpoint/2010/main" val="36662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war.ru/uploads/posts/2016-05/146304202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93" y="2178283"/>
            <a:ext cx="6797332" cy="4529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sp>
        <p:nvSpPr>
          <p:cNvPr id="16" name="Овал 15"/>
          <p:cNvSpPr/>
          <p:nvPr/>
        </p:nvSpPr>
        <p:spPr>
          <a:xfrm>
            <a:off x="4385129" y="4728943"/>
            <a:ext cx="1025072" cy="763688"/>
          </a:xfrm>
          <a:prstGeom prst="ellipse">
            <a:avLst/>
          </a:prstGeom>
          <a:noFill/>
          <a:ln w="25400">
            <a:solidFill>
              <a:srgbClr val="A02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16" idx="1"/>
          </p:cNvCxnSpPr>
          <p:nvPr/>
        </p:nvCxnSpPr>
        <p:spPr>
          <a:xfrm flipV="1">
            <a:off x="4535247" y="2422438"/>
            <a:ext cx="3165859" cy="2418345"/>
          </a:xfrm>
          <a:prstGeom prst="line">
            <a:avLst/>
          </a:prstGeom>
          <a:ln w="25400">
            <a:solidFill>
              <a:srgbClr val="A02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6" idx="4"/>
          </p:cNvCxnSpPr>
          <p:nvPr/>
        </p:nvCxnSpPr>
        <p:spPr>
          <a:xfrm flipV="1">
            <a:off x="4897665" y="4855808"/>
            <a:ext cx="6117855" cy="636823"/>
          </a:xfrm>
          <a:prstGeom prst="line">
            <a:avLst/>
          </a:prstGeom>
          <a:ln w="25400">
            <a:solidFill>
              <a:srgbClr val="A02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s://topwar.ru/uploads/posts/2016-05/1463042021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1" t="57810" r="37088" b="25487"/>
          <a:stretch/>
        </p:blipFill>
        <p:spPr bwMode="auto">
          <a:xfrm>
            <a:off x="7701106" y="2422438"/>
            <a:ext cx="3314414" cy="2433370"/>
          </a:xfrm>
          <a:prstGeom prst="rect">
            <a:avLst/>
          </a:prstGeom>
          <a:ln w="25400">
            <a:solidFill>
              <a:srgbClr val="A0232B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198966" y="1661925"/>
            <a:ext cx="10583334" cy="483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аэрофотосъемочного комплекса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8401" r="3733" b="1493"/>
          <a:stretch/>
        </p:blipFill>
        <p:spPr>
          <a:xfrm>
            <a:off x="304074" y="2141397"/>
            <a:ext cx="6424013" cy="4541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0" y="890059"/>
            <a:ext cx="10515600" cy="500592"/>
          </a:xfrm>
          <a:prstGeom prst="rect">
            <a:avLst/>
          </a:prstGeom>
          <a:solidFill>
            <a:srgbClr val="A0232B"/>
          </a:solidFill>
          <a:ln>
            <a:solidFill>
              <a:srgbClr val="A0232B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98966" y="1661925"/>
            <a:ext cx="10583334" cy="483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рабочего места оператора</a:t>
            </a:r>
          </a:p>
          <a:p>
            <a:pPr marL="0" indent="271463" algn="just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845572" y="1661925"/>
            <a:ext cx="3494648" cy="812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штурмана-оператора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34" y="2474296"/>
            <a:ext cx="4468128" cy="3351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9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966" y="1661925"/>
            <a:ext cx="11569700" cy="4838887"/>
          </a:xfrm>
        </p:spPr>
        <p:txBody>
          <a:bodyPr>
            <a:normAutofit/>
          </a:bodyPr>
          <a:lstStyle/>
          <a:p>
            <a:pPr marL="0" indent="27146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 о состоянии трубопроводов, ОЗ и ЗМР;</a:t>
            </a:r>
          </a:p>
          <a:p>
            <a:pPr marL="0" indent="27146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утечках (концентрация, местоположение); </a:t>
            </a:r>
          </a:p>
          <a:p>
            <a:pPr marL="0" indent="27146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аэрофотоснимки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 и ЗМР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 *.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пространственным разрешением 0,1 м/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точностью определения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пространственного положения центров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снимков 15 м.;</a:t>
            </a:r>
          </a:p>
          <a:p>
            <a:pPr marL="0" indent="27146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ортофотопланы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системе координат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GeoTIFF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7146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видеофайлы в формате MPEG-4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телеметрией полета (время, широта, долгота, абсолютная высота, истинная высота, курс, крен,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тангаж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формате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расширением *.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14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4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06081" y="3330302"/>
            <a:ext cx="3121152" cy="2340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снимков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15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410153" y="-32039"/>
            <a:ext cx="12602153" cy="835536"/>
            <a:chOff x="-410153" y="-34189"/>
            <a:chExt cx="12602153" cy="83553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88105" y="3157177"/>
            <a:ext cx="3121152" cy="2340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39037" y="3015005"/>
            <a:ext cx="3121152" cy="2340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09578" y="2812852"/>
            <a:ext cx="3121152" cy="2340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3161" y="2670234"/>
            <a:ext cx="3121152" cy="2340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7445" y="2335165"/>
            <a:ext cx="3121152" cy="23408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57474" y="2229854"/>
            <a:ext cx="3121152" cy="23408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64568" y="2027027"/>
            <a:ext cx="3121152" cy="23408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1413" y="2128441"/>
            <a:ext cx="3121152" cy="23408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353" y="2255254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AF45-60BA-4464-941D-6E7F436D913E}" type="slidenum">
              <a:rPr lang="ru-RU" smtClean="0"/>
              <a:t>16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90059"/>
            <a:ext cx="10515600" cy="500592"/>
          </a:xfrm>
          <a:prstGeom prst="rect">
            <a:avLst/>
          </a:prstGeom>
          <a:solidFill>
            <a:srgbClr val="A0232B"/>
          </a:solidFill>
          <a:ln>
            <a:solidFill>
              <a:srgbClr val="A0232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снимков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410153" y="-32039"/>
            <a:ext cx="12602153" cy="835536"/>
            <a:chOff x="-410153" y="-34189"/>
            <a:chExt cx="12602153" cy="83553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9" y="1670542"/>
            <a:ext cx="6008561" cy="45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15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 газопроводов и аэродромов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sp>
        <p:nvSpPr>
          <p:cNvPr id="10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49" y="639631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16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784" r="50450" b="35931"/>
          <a:stretch/>
        </p:blipFill>
        <p:spPr>
          <a:xfrm>
            <a:off x="5772840" y="1479362"/>
            <a:ext cx="6331132" cy="4834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198966" y="1479362"/>
            <a:ext cx="5435480" cy="1498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2000" dirty="0" smtClean="0"/>
              <a:t>Расположение действующих аэродромов на территории России позволяет провести обследование всех существующих трасс газопроводов</a:t>
            </a:r>
            <a:endParaRPr lang="de-AT" altLang="de-DE" sz="2000" kern="0" dirty="0" smtClean="0"/>
          </a:p>
        </p:txBody>
      </p:sp>
      <p:pic>
        <p:nvPicPr>
          <p:cNvPr id="15" name="Рисунок 14"/>
          <p:cNvPicPr/>
          <p:nvPr/>
        </p:nvPicPr>
        <p:blipFill rotWithShape="1">
          <a:blip r:embed="rId4"/>
          <a:srcRect l="4519" t="9046" r="12822" b="20173"/>
          <a:stretch/>
        </p:blipFill>
        <p:spPr>
          <a:xfrm>
            <a:off x="261256" y="2978266"/>
            <a:ext cx="7080070" cy="36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работ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198966" y="2073202"/>
            <a:ext cx="2265528" cy="11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9563" y="2073202"/>
            <a:ext cx="1924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Постановка задачи и определение объемов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635091" y="2434530"/>
            <a:ext cx="736979" cy="477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42667" y="2058297"/>
            <a:ext cx="2265528" cy="11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658673" y="2211701"/>
            <a:ext cx="209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Подготовка оборудования и самолета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5978792" y="2419625"/>
            <a:ext cx="736979" cy="477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6368" y="2058297"/>
            <a:ext cx="2265528" cy="11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9322493" y="2419625"/>
            <a:ext cx="736979" cy="477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971666" y="2446837"/>
            <a:ext cx="20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Полеты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98028" y="4263493"/>
            <a:ext cx="2265528" cy="11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4234153" y="4624821"/>
            <a:ext cx="736979" cy="477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883326" y="4540491"/>
            <a:ext cx="209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Обработка </a:t>
            </a:r>
          </a:p>
          <a:p>
            <a:pPr algn="ctr"/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01859" y="4263493"/>
            <a:ext cx="2265528" cy="11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187157" y="4540491"/>
            <a:ext cx="209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Предоставление результатов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0" b="93919" l="4333" r="96000">
                        <a14:foregroundMark x1="30000" y1="15541" x2="30000" y2="15541"/>
                        <a14:foregroundMark x1="63000" y1="14527" x2="63000" y2="14527"/>
                        <a14:foregroundMark x1="60000" y1="10473" x2="60000" y2="10473"/>
                        <a14:foregroundMark x1="27333" y1="12838" x2="27333" y2="12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74" y="3665243"/>
            <a:ext cx="2429215" cy="2396826"/>
          </a:xfrm>
          <a:prstGeom prst="rect">
            <a:avLst/>
          </a:prstGeom>
        </p:spPr>
      </p:pic>
      <p:sp>
        <p:nvSpPr>
          <p:cNvPr id="34" name="Стрелка вправо 33"/>
          <p:cNvSpPr/>
          <p:nvPr/>
        </p:nvSpPr>
        <p:spPr>
          <a:xfrm>
            <a:off x="7553391" y="4624821"/>
            <a:ext cx="736979" cy="477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05167" y="3542664"/>
            <a:ext cx="3263049" cy="1078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Коммерческое предложение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18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sp>
        <p:nvSpPr>
          <p:cNvPr id="16" name="Объект 2"/>
          <p:cNvSpPr txBox="1">
            <a:spLocks/>
          </p:cNvSpPr>
          <p:nvPr/>
        </p:nvSpPr>
        <p:spPr>
          <a:xfrm>
            <a:off x="1390145" y="3889779"/>
            <a:ext cx="2634854" cy="109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ВС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748986" y="4954130"/>
            <a:ext cx="6230864" cy="144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32616" y="1570141"/>
            <a:ext cx="2554514" cy="19449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74138" y="2046220"/>
            <a:ext cx="2871469" cy="1138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</a:t>
            </a:r>
          </a:p>
          <a:p>
            <a:pPr marL="0" indent="271463" algn="ctr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76436" y="2902042"/>
            <a:ext cx="1656180" cy="56703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987130" y="2905561"/>
            <a:ext cx="1747295" cy="53085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7145607" y="3515056"/>
            <a:ext cx="3263049" cy="1078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7526629" y="3852647"/>
            <a:ext cx="2501004" cy="66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</a:t>
            </a:r>
          </a:p>
        </p:txBody>
      </p:sp>
      <p:pic>
        <p:nvPicPr>
          <p:cNvPr id="2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29" y="4713854"/>
            <a:ext cx="2715366" cy="2003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50" y="4713855"/>
            <a:ext cx="3005044" cy="2003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70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Выполняемые задачи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966" y="1661925"/>
            <a:ext cx="11569700" cy="4838887"/>
          </a:xfrm>
        </p:spPr>
        <p:txBody>
          <a:bodyPr>
            <a:normAutofit/>
          </a:bodyPr>
          <a:lstStyle/>
          <a:p>
            <a:pPr marL="0" indent="27146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объектов линейной части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магистральных газопроводов;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7146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охранных зон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(ОЗ)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 минимальных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расстояний (ЗМР)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 с целью выявления нарушений и несанкционированных действий;</a:t>
            </a:r>
          </a:p>
          <a:p>
            <a:pPr marL="0" indent="27146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утечек транспортируемого продукта при визуальном осмотре трасс трубопроводов (в т. ч. изменение цвета снега над трубопроводом,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пузырение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трубопроводом на водных преградах);</a:t>
            </a:r>
          </a:p>
          <a:p>
            <a:pPr marL="0" indent="27146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проходящих в одном техническом коридоре газо-,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продуктопроводов, водоводов, ЛЭП, автомобильных и железных дорог, линий связи и других сооружений, мест пересечений указанных сооружений с патрулируемыми объектами в пределах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ЗМР;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6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3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sp>
        <p:nvSpPr>
          <p:cNvPr id="14" name="Подзаголовок 2"/>
          <p:cNvSpPr txBox="1">
            <a:spLocks/>
          </p:cNvSpPr>
          <p:nvPr/>
        </p:nvSpPr>
        <p:spPr>
          <a:xfrm>
            <a:off x="2037772" y="2585186"/>
            <a:ext cx="8458778" cy="835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sz="6000" dirty="0" smtClean="0">
                <a:solidFill>
                  <a:srgbClr val="A0232B"/>
                </a:solidFill>
              </a:rPr>
              <a:t>Спасибо за внимание!</a:t>
            </a:r>
            <a:endParaRPr lang="ru-RU" sz="6000" dirty="0">
              <a:solidFill>
                <a:srgbClr val="A02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Выполняемые задачи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966" y="1661925"/>
            <a:ext cx="11569700" cy="4838887"/>
          </a:xfrm>
        </p:spPr>
        <p:txBody>
          <a:bodyPr>
            <a:normAutofit/>
          </a:bodyPr>
          <a:lstStyle/>
          <a:p>
            <a:pPr marL="0" indent="27146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утечек газа над ЛЧ МГ и газопроводов-отводов, крановыми площадками, территориями газораспределительных станций;</a:t>
            </a:r>
          </a:p>
          <a:p>
            <a:pPr marL="0" indent="27146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утечек газа на карте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навигации;</a:t>
            </a:r>
          </a:p>
          <a:p>
            <a:pPr marL="0" indent="27146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непроектного положения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визуальным осмотром,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фотосъёмкой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27146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картографирование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 в границах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ЗМР трубопроводов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4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180255"/>
              </p:ext>
            </p:extLst>
          </p:nvPr>
        </p:nvGraphicFramePr>
        <p:xfrm>
          <a:off x="198967" y="1494502"/>
          <a:ext cx="11642964" cy="410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494"/>
                <a:gridCol w="1940494"/>
                <a:gridCol w="1940494"/>
                <a:gridCol w="1940494"/>
                <a:gridCol w="1940494"/>
                <a:gridCol w="1940494"/>
              </a:tblGrid>
              <a:tr h="172536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Наземный осмотр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Вертолет типа Ми-8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БПЛА самолетного типа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БПЛА вертолетного типа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Самолет типа </a:t>
                      </a:r>
                    </a:p>
                    <a:p>
                      <a:pPr algn="ctr"/>
                      <a:r>
                        <a:rPr lang="ru-RU" sz="1400" dirty="0" smtClean="0"/>
                        <a:t>ДА-42</a:t>
                      </a:r>
                      <a:endParaRPr lang="ru-RU" sz="1400" dirty="0"/>
                    </a:p>
                  </a:txBody>
                  <a:tcPr/>
                </a:tc>
              </a:tr>
              <a:tr h="11918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Плюсы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Wingdings" panose="05000000000000000000" pitchFamily="2" charset="2"/>
                        <a:buChar char="ü"/>
                      </a:pPr>
                      <a:r>
                        <a:rPr lang="ru-RU" sz="1400" baseline="0" dirty="0" smtClean="0"/>
                        <a:t>Мобильность</a:t>
                      </a:r>
                    </a:p>
                    <a:p>
                      <a:pPr marL="180975" indent="-180975">
                        <a:buFont typeface="Wingdings" panose="05000000000000000000" pitchFamily="2" charset="2"/>
                        <a:buChar char="ü"/>
                      </a:pPr>
                      <a:r>
                        <a:rPr lang="ru-RU" sz="1400" baseline="0" dirty="0" smtClean="0"/>
                        <a:t>Оперативность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Отсутствие</a:t>
                      </a:r>
                      <a:r>
                        <a:rPr lang="ru-RU" sz="1400" baseline="0" dirty="0" smtClean="0"/>
                        <a:t> потребности в ВПП</a:t>
                      </a:r>
                    </a:p>
                    <a:p>
                      <a:pPr marL="180975" indent="-180975">
                        <a:buFont typeface="Wingdings" panose="05000000000000000000" pitchFamily="2" charset="2"/>
                        <a:buChar char="ü"/>
                      </a:pPr>
                      <a:r>
                        <a:rPr lang="ru-RU" sz="1400" baseline="0" dirty="0" smtClean="0"/>
                        <a:t>Мобильность</a:t>
                      </a:r>
                    </a:p>
                    <a:p>
                      <a:pPr marL="180975" indent="-180975">
                        <a:buFont typeface="Wingdings" panose="05000000000000000000" pitchFamily="2" charset="2"/>
                        <a:buChar char="ü"/>
                      </a:pPr>
                      <a:r>
                        <a:rPr lang="ru-RU" sz="1400" baseline="0" dirty="0" smtClean="0"/>
                        <a:t>Грузоподъемность</a:t>
                      </a:r>
                    </a:p>
                    <a:p>
                      <a:pPr marL="180975" indent="-180975">
                        <a:buFont typeface="Wingdings" panose="05000000000000000000" pitchFamily="2" charset="2"/>
                        <a:buChar char="ü"/>
                      </a:pPr>
                      <a:r>
                        <a:rPr lang="ru-RU" sz="1400" baseline="0" dirty="0" smtClean="0"/>
                        <a:t>Оперативность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Низкая стоимость</a:t>
                      </a:r>
                      <a:r>
                        <a:rPr lang="ru-RU" sz="1400" baseline="0" dirty="0" smtClean="0"/>
                        <a:t> обслуживания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dirty="0" smtClean="0"/>
                        <a:t>Низкая стоимость</a:t>
                      </a:r>
                      <a:r>
                        <a:rPr lang="ru-RU" sz="1400" baseline="0" dirty="0" smtClean="0"/>
                        <a:t> обслуживания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Низкая стоимость летного часа</a:t>
                      </a:r>
                    </a:p>
                    <a:p>
                      <a:pPr marL="180975" indent="-180975">
                        <a:buFont typeface="Wingdings" panose="05000000000000000000" pitchFamily="2" charset="2"/>
                        <a:buChar char="ü"/>
                      </a:pPr>
                      <a:r>
                        <a:rPr lang="ru-RU" sz="1400" baseline="0" dirty="0" smtClean="0"/>
                        <a:t>Грузоподъемность</a:t>
                      </a:r>
                    </a:p>
                    <a:p>
                      <a:pPr marL="180975" indent="-180975">
                        <a:buFont typeface="Wingdings" panose="05000000000000000000" pitchFamily="2" charset="2"/>
                        <a:buChar char="ü"/>
                      </a:pPr>
                      <a:r>
                        <a:rPr lang="ru-RU" sz="1400" baseline="0" dirty="0" smtClean="0"/>
                        <a:t>Оперативность</a:t>
                      </a:r>
                      <a:endParaRPr lang="ru-RU" sz="1400" dirty="0" smtClean="0"/>
                    </a:p>
                    <a:p>
                      <a:pPr marL="180975" indent="-180975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</a:tr>
              <a:tr h="11918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Минусы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Небольшие расстояния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Высокая</a:t>
                      </a:r>
                      <a:r>
                        <a:rPr lang="ru-RU" sz="1400" baseline="0" dirty="0" smtClean="0"/>
                        <a:t> с</a:t>
                      </a:r>
                      <a:r>
                        <a:rPr lang="ru-RU" sz="1400" dirty="0" smtClean="0"/>
                        <a:t>тоимость летного часа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Небольшие</a:t>
                      </a:r>
                      <a:r>
                        <a:rPr lang="ru-RU" sz="1400" baseline="0" dirty="0" smtClean="0"/>
                        <a:t> расстояния 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aseline="0" dirty="0" smtClean="0"/>
                        <a:t>Частые потери связи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Небольшие</a:t>
                      </a:r>
                      <a:r>
                        <a:rPr lang="ru-RU" sz="1400" baseline="0" dirty="0" smtClean="0"/>
                        <a:t> расстояния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aseline="0" dirty="0" smtClean="0"/>
                        <a:t>Частые потери связи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Потребность в ВПП</a:t>
                      </a:r>
                      <a:r>
                        <a:rPr lang="ru-RU" sz="1400" baseline="0" dirty="0" smtClean="0"/>
                        <a:t> длиной до 750 метров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643" r="100000">
                        <a14:backgroundMark x1="94952" y1="51298" x2="94952" y2="51298"/>
                        <a14:backgroundMark x1="68721" y1="70090" x2="68721" y2="70090"/>
                        <a14:backgroundMark x1="90077" y1="24153" x2="90077" y2="24153"/>
                        <a14:backgroundMark x1="87181" y1="25508" x2="87181" y2="25508"/>
                        <a14:backgroundMark x1="93591" y1="20316" x2="93591" y2="20316"/>
                        <a14:backgroundMark x1="72235" y1="62415" x2="72235" y2="62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75"/>
          <a:stretch/>
        </p:blipFill>
        <p:spPr>
          <a:xfrm>
            <a:off x="9942286" y="2305268"/>
            <a:ext cx="1832746" cy="8887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8" t="34459" r="35603" b="36409"/>
          <a:stretch/>
        </p:blipFill>
        <p:spPr>
          <a:xfrm>
            <a:off x="8012031" y="2465202"/>
            <a:ext cx="1930255" cy="7933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68" b="89268" l="1484" r="98220">
                        <a14:foregroundMark x1="6231" y1="53659" x2="6231" y2="53659"/>
                        <a14:foregroundMark x1="5638" y1="58049" x2="5638" y2="58049"/>
                        <a14:foregroundMark x1="4748" y1="61951" x2="4748" y2="61951"/>
                        <a14:foregroundMark x1="4748" y1="63902" x2="4748" y2="63902"/>
                        <a14:foregroundMark x1="5045" y1="60000" x2="5045" y2="60000"/>
                        <a14:foregroundMark x1="77448" y1="40976" x2="77448" y2="40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82" y="2244338"/>
            <a:ext cx="1531197" cy="9320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29365" r="35566" b="28043"/>
          <a:stretch/>
        </p:blipFill>
        <p:spPr>
          <a:xfrm>
            <a:off x="4242116" y="2244338"/>
            <a:ext cx="1619250" cy="8172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242" b="75839" l="47000" r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55" t="35066" r="29556" b="21477"/>
          <a:stretch/>
        </p:blipFill>
        <p:spPr>
          <a:xfrm>
            <a:off x="3142997" y="1848705"/>
            <a:ext cx="892829" cy="992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00" b="90000" l="475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88" y="2233886"/>
            <a:ext cx="1256647" cy="94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АО «УЗГА»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pic>
        <p:nvPicPr>
          <p:cNvPr id="9" name="Picture 54" descr="Без имени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0" y="1479362"/>
            <a:ext cx="2080333" cy="80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8966" y="2786498"/>
            <a:ext cx="265337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БПЛА Форпост</a:t>
            </a:r>
          </a:p>
          <a:p>
            <a:pPr marL="180975" indent="-180975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полезной нагрузки до 100 кг</a:t>
            </a:r>
          </a:p>
          <a:p>
            <a:pPr marL="180975" indent="-180975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продолжительность полета до 17,5 ч</a:t>
            </a:r>
          </a:p>
          <a:p>
            <a:pPr marL="180975" indent="-180975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Взлетная дистанция 250 м</a:t>
            </a:r>
          </a:p>
          <a:p>
            <a:pPr marL="180975" indent="-180975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полета до 210 км/ч</a:t>
            </a:r>
          </a:p>
          <a:p>
            <a:pPr marL="457200" indent="-457200">
              <a:buFontTx/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Ð°ÑÑÐ¸Ð½ÐºÐ¸ Ð¿Ð¾ Ð·Ð°Ð¿ÑÐ¾ÑÑ Ð±ÐµÐ»Ð» 407 ÑÐ¾ÑÐ¾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4"/>
          <a:stretch/>
        </p:blipFill>
        <p:spPr bwMode="auto">
          <a:xfrm>
            <a:off x="3531422" y="1479362"/>
            <a:ext cx="1542596" cy="13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915430" y="2786498"/>
            <a:ext cx="277997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 407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полезной нагрузки до 1050 кг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продолжительность полета до 4 ч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Взлетная дистанция не требуется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полета до 265 км/ч</a:t>
            </a:r>
          </a:p>
          <a:p>
            <a:pPr marL="457200" indent="-457200">
              <a:buFontTx/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25612" y="2786498"/>
            <a:ext cx="277997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 410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полезной нагрузки до 1500 кг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продолжительность полета до 5 ч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Взлетная дистанция 455 м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полета до 335 км/ч</a:t>
            </a:r>
          </a:p>
          <a:p>
            <a:pPr marL="457200" indent="-457200">
              <a:buFontTx/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41CCA07-DDCB-4B86-A23A-5E6218A98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131" y="1421449"/>
            <a:ext cx="2370309" cy="1153423"/>
          </a:xfrm>
          <a:prstGeom prst="rect">
            <a:avLst/>
          </a:prstGeom>
        </p:spPr>
      </p:pic>
      <p:pic>
        <p:nvPicPr>
          <p:cNvPr id="18" name="Picture 6" descr="Л-4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1C0C8"/>
              </a:clrFrom>
              <a:clrTo>
                <a:srgbClr val="C1C0C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048" b="69048" l="1094" r="100000">
                        <a14:foregroundMark x1="95156" y1="30087" x2="95156" y2="30087"/>
                        <a14:foregroundMark x1="97031" y1="29437" x2="97031" y2="29437"/>
                        <a14:backgroundMark x1="99531" y1="36797" x2="99531" y2="36797"/>
                      </a14:backgroundRemoval>
                    </a14:imgEffect>
                  </a14:imgLayer>
                </a14:imgProps>
              </a:ext>
            </a:extLst>
          </a:blip>
          <a:srcRect t="15091" b="24710"/>
          <a:stretch>
            <a:fillRect/>
          </a:stretch>
        </p:blipFill>
        <p:spPr bwMode="auto">
          <a:xfrm>
            <a:off x="9222953" y="1409637"/>
            <a:ext cx="2585291" cy="126254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946490" y="2786498"/>
            <a:ext cx="277997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42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полезной нагрузки до 530 кг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продолжительность полета до 7 ч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Взлетная дистанция 730 м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полета до 320 км/ч</a:t>
            </a:r>
          </a:p>
          <a:p>
            <a:pPr marL="457200" indent="-457200">
              <a:buFontTx/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БПЛА типа «Форпост»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6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198966" y="1661925"/>
            <a:ext cx="11569700" cy="48388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Серийное производство АО «УЗГА»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дополнительного устанавливаемого оборудования – до 100 кг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комплекса – более 1 млрд. руб.</a:t>
            </a:r>
          </a:p>
        </p:txBody>
      </p:sp>
      <p:pic>
        <p:nvPicPr>
          <p:cNvPr id="9" name="Picture 54" descr="Без имени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86" y="3134693"/>
            <a:ext cx="7920880" cy="30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9224" y="1606891"/>
            <a:ext cx="4593167" cy="48388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Самолета ДА-42: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взлетная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2000 кг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дальность 1500 км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полета 7 часов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топлива 50 л/ч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крейсерская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необходимая ВПП 730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вместимость 4 человека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741714"/>
            <a:ext cx="6964859" cy="3054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7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21920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размещения полезной нагрузки на ДА 42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86809" y="1636883"/>
            <a:ext cx="10749234" cy="3960440"/>
            <a:chOff x="799292" y="4784166"/>
            <a:chExt cx="9913798" cy="3748274"/>
          </a:xfrm>
        </p:grpSpPr>
        <p:pic>
          <p:nvPicPr>
            <p:cNvPr id="18" name="Picture 6" descr="Nose-Pod_Ausschnit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234" y="5945116"/>
              <a:ext cx="1944216" cy="258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4529217" y="4792989"/>
              <a:ext cx="2525263" cy="786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Усиленный носовой контейнер</a:t>
              </a:r>
              <a:endParaRPr lang="de-D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8" descr="Universal-Nose_Ausschnit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904" y="5922652"/>
              <a:ext cx="2163660" cy="2605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799292" y="4784166"/>
              <a:ext cx="2736304" cy="786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Универсальный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носовой контейнер</a:t>
              </a:r>
              <a:endParaRPr lang="de-D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42998" y="5940152"/>
              <a:ext cx="2370092" cy="2592288"/>
            </a:xfrm>
            <a:prstGeom prst="rect">
              <a:avLst/>
            </a:prstGeom>
          </p:spPr>
        </p:pic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8112224" y="4784166"/>
              <a:ext cx="2519363" cy="786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Контейнер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подфюзеляжный</a:t>
              </a:r>
              <a:endParaRPr lang="de-D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4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59"/>
            <a:ext cx="10515600" cy="500592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144250" y="6318250"/>
            <a:ext cx="419100" cy="365125"/>
          </a:xfrm>
          <a:solidFill>
            <a:srgbClr val="A0232B"/>
          </a:solidFill>
          <a:ln>
            <a:solidFill>
              <a:srgbClr val="A0232B"/>
            </a:solidFill>
          </a:ln>
        </p:spPr>
        <p:txBody>
          <a:bodyPr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9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-410153" y="-34189"/>
            <a:ext cx="12602153" cy="835536"/>
            <a:chOff x="-410153" y="-34189"/>
            <a:chExt cx="12602153" cy="83553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98966" y="801347"/>
              <a:ext cx="11993034" cy="0"/>
            </a:xfrm>
            <a:prstGeom prst="line">
              <a:avLst/>
            </a:prstGeom>
            <a:ln w="38100">
              <a:solidFill>
                <a:srgbClr val="A02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27" y="55087"/>
              <a:ext cx="1081245" cy="631944"/>
            </a:xfrm>
            <a:prstGeom prst="rect">
              <a:avLst/>
            </a:prstGeom>
          </p:spPr>
        </p:pic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-410153" y="-34189"/>
              <a:ext cx="4652269" cy="835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ru-RU" dirty="0" smtClean="0">
                  <a:solidFill>
                    <a:srgbClr val="A0232B"/>
                  </a:solidFill>
                </a:rPr>
                <a:t>ООО «ОКБ УЗГА»</a:t>
              </a:r>
              <a:endParaRPr lang="ru-RU" dirty="0">
                <a:solidFill>
                  <a:srgbClr val="A0232B"/>
                </a:solidFill>
              </a:endParaRPr>
            </a:p>
          </p:txBody>
        </p:sp>
      </p:grpSp>
      <p:sp>
        <p:nvSpPr>
          <p:cNvPr id="16" name="Объект 2"/>
          <p:cNvSpPr txBox="1">
            <a:spLocks/>
          </p:cNvSpPr>
          <p:nvPr/>
        </p:nvSpPr>
        <p:spPr>
          <a:xfrm>
            <a:off x="198966" y="1661926"/>
            <a:ext cx="11569700" cy="964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Самолетная версия авиационного лазерного детектора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утечек метана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ALMA_G4 Производитель АО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Пергам-Инжиниринг»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4" descr="C:\Users\ershov\Downloads\Mini ALMA pictures\new\IMG_8530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2046"/>
          <a:stretch>
            <a:fillRect/>
          </a:stretch>
        </p:blipFill>
        <p:spPr bwMode="auto">
          <a:xfrm rot="10800000">
            <a:off x="300565" y="2717800"/>
            <a:ext cx="2385717" cy="255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3" descr="C:\Users\ershov\Downloads\Mini ALMA pictures\new\IMG_8532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49" y="2673465"/>
            <a:ext cx="2943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5" descr="C:\Users\ershov\Downloads\Mini ALMA pictures\new\IMG_8516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33" y="4414672"/>
            <a:ext cx="1830277" cy="171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6" descr="C:\Users\ershov\Downloads\Mini ALMA pictures\new\IMG_8518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2808729"/>
            <a:ext cx="3530810" cy="290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287238" y="5234864"/>
            <a:ext cx="2709334" cy="48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2686282" y="6018555"/>
            <a:ext cx="2709334" cy="48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Видеокамера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137139" y="5121390"/>
            <a:ext cx="2709334" cy="48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7770074" y="5683447"/>
            <a:ext cx="4421926" cy="521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 и клавиатура оператора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721</Words>
  <Application>Microsoft Office PowerPoint</Application>
  <PresentationFormat>Широкоэкранный</PresentationFormat>
  <Paragraphs>171</Paragraphs>
  <Slides>20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Выполняемые задачи</vt:lpstr>
      <vt:lpstr>Выполняемые задачи</vt:lpstr>
      <vt:lpstr>Пути решения</vt:lpstr>
      <vt:lpstr>Производство АО «УЗГА»</vt:lpstr>
      <vt:lpstr>БПЛА типа «Форпост»</vt:lpstr>
      <vt:lpstr>Платформа</vt:lpstr>
      <vt:lpstr>Варианты размещения полезной нагрузки на ДА 42</vt:lpstr>
      <vt:lpstr>Оснащение</vt:lpstr>
      <vt:lpstr>Установка</vt:lpstr>
      <vt:lpstr>Оснащение</vt:lpstr>
      <vt:lpstr>Установка</vt:lpstr>
      <vt:lpstr>Презентация PowerPoint</vt:lpstr>
      <vt:lpstr>Результат</vt:lpstr>
      <vt:lpstr>Пример снимков</vt:lpstr>
      <vt:lpstr>Презентация PowerPoint</vt:lpstr>
      <vt:lpstr>Карты газопроводов и аэродромов</vt:lpstr>
      <vt:lpstr>Порядок проведения работ</vt:lpstr>
      <vt:lpstr>Коммерческое предложение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g.kushtanov</dc:creator>
  <cp:lastModifiedBy>n.kordumova</cp:lastModifiedBy>
  <cp:revision>268</cp:revision>
  <cp:lastPrinted>2018-02-27T03:38:22Z</cp:lastPrinted>
  <dcterms:created xsi:type="dcterms:W3CDTF">2017-07-12T12:21:17Z</dcterms:created>
  <dcterms:modified xsi:type="dcterms:W3CDTF">2018-05-08T10:26:12Z</dcterms:modified>
</cp:coreProperties>
</file>