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308" r:id="rId6"/>
    <p:sldId id="310" r:id="rId7"/>
    <p:sldId id="265" r:id="rId8"/>
    <p:sldId id="266" r:id="rId9"/>
    <p:sldId id="270" r:id="rId10"/>
    <p:sldId id="272" r:id="rId11"/>
    <p:sldId id="276" r:id="rId12"/>
    <p:sldId id="309" r:id="rId13"/>
    <p:sldId id="280" r:id="rId14"/>
    <p:sldId id="282" r:id="rId15"/>
    <p:sldId id="277" r:id="rId16"/>
    <p:sldId id="285" r:id="rId17"/>
    <p:sldId id="286" r:id="rId18"/>
    <p:sldId id="287" r:id="rId19"/>
    <p:sldId id="289" r:id="rId20"/>
    <p:sldId id="301" r:id="rId21"/>
    <p:sldId id="307" r:id="rId2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0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8CA5625-91DC-4524-8231-CB9F5A94C2DC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421D146-A02D-40BA-962F-A9A9565F8292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474AEAC6-2621-48A8-9DC7-F561EDB1E1ED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10</a:t>
            </a:fld>
            <a:endParaRPr/>
          </a:p>
        </p:txBody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AD429F3-DDAC-4518-8FF1-FBAB751A583E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11</a:t>
            </a:fld>
            <a:endParaRPr/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AD429F3-DDAC-4518-8FF1-FBAB751A583E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772E78DA-3B5E-41D6-BD4A-B985B0B58899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0272E9CA-0FEF-4C7C-9BAB-DBF4A76DD302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14</a:t>
            </a:fld>
            <a:endParaRPr/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08A86C8-9C50-4369-B6B5-A91F9B7C9916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15</a:t>
            </a:fld>
            <a:endParaRPr/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3830028-285D-48C2-AD4D-38C758BA3A97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16</a:t>
            </a:fld>
            <a:endParaRPr/>
          </a:p>
        </p:txBody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FA5315F2-AF83-42EF-A21B-358022368CA2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17</a:t>
            </a:fld>
            <a:endParaRPr/>
          </a:p>
        </p:txBody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F3CE8E4-20A5-461F-9190-77B3D89A3209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18</a:t>
            </a:fld>
            <a:endParaRPr/>
          </a:p>
        </p:txBody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DCA645F9-8504-40CA-8B61-E61251D45C4A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19</a:t>
            </a:fld>
            <a:endParaRPr/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DA62C7D-61AE-40AB-9A36-FFC5306D9991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2A9D219A-470A-4AB9-B202-98EFF7EAFCB5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20</a:t>
            </a:fld>
            <a:endParaRPr/>
          </a:p>
        </p:txBody>
      </p:sp>
      <p:sp>
        <p:nvSpPr>
          <p:cNvPr id="68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7E7977FC-B98D-4BAC-9378-5E5AC1D5AB2F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21</a:t>
            </a:fld>
            <a:endParaRPr/>
          </a:p>
        </p:txBody>
      </p:sp>
      <p:sp>
        <p:nvSpPr>
          <p:cNvPr id="69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8FBABB14-58F3-497D-9930-13ACC048EA2F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3</a:t>
            </a:fld>
            <a:endParaRPr/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AB157D4-1159-466A-A13E-E7FF504998E9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DA62C7D-61AE-40AB-9A36-FFC5306D9991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DA62C7D-61AE-40AB-9A36-FFC5306D9991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6</a:t>
            </a:fld>
            <a:endParaRPr/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0D6A7C02-67C7-42C2-8E2F-0AFF151B9C4B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CCFC2F3-0357-4AE3-83B2-2772D4C9D573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AB4EF278-B034-4DA1-8FBE-D608C9186205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9</a:t>
            </a:fld>
            <a:endParaRPr/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912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3280" y="4372920"/>
            <a:ext cx="906912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548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0160" y="4372920"/>
            <a:ext cx="442548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3280" y="4372920"/>
            <a:ext cx="442548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548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280" y="1768320"/>
            <a:ext cx="9069120" cy="4987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9120" cy="4987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5480" cy="4987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4987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9120" cy="6454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548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3280" y="4372920"/>
            <a:ext cx="442548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4987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5480" cy="4987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0160" y="4372920"/>
            <a:ext cx="442548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548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3280" y="4372920"/>
            <a:ext cx="9068760" cy="2378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4400">
                <a:solidFill>
                  <a:srgbClr val="000000"/>
                </a:solidFill>
                <a:latin typeface="Arial"/>
                <a:ea typeface="Microsoft YaHe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9120" cy="498744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buSzPct val="2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  <a:ea typeface="Microsoft YaHe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 sz="3200">
                <a:solidFill>
                  <a:srgbClr val="000000"/>
                </a:solidFill>
                <a:latin typeface="Arial"/>
                <a:ea typeface="Microsoft YaHe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  <a:ea typeface="Microsoft YaHe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 sz="3200">
                <a:solidFill>
                  <a:srgbClr val="000000"/>
                </a:solidFill>
                <a:latin typeface="Arial"/>
                <a:ea typeface="Microsoft YaHe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  <a:ea typeface="Microsoft YaHe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Arial"/>
                <a:ea typeface="Microsoft YaHe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GB" sz="3200">
                <a:solidFill>
                  <a:srgbClr val="000000"/>
                </a:solidFill>
                <a:latin typeface="Arial"/>
                <a:ea typeface="Microsoft YaHei"/>
              </a:rPr>
              <a:t>Седьмой уровень структурыОбразец текста</a:t>
            </a:r>
            <a:endParaRPr/>
          </a:p>
          <a:p>
            <a:r>
              <a:rPr lang="en-GB" sz="2800">
                <a:solidFill>
                  <a:srgbClr val="000000"/>
                </a:solidFill>
                <a:latin typeface="Arial"/>
                <a:ea typeface="Microsoft YaHei"/>
              </a:rPr>
              <a:t>Второй уровень</a:t>
            </a:r>
            <a:endParaRPr/>
          </a:p>
          <a:p>
            <a:r>
              <a:rPr lang="en-GB" sz="2400">
                <a:solidFill>
                  <a:srgbClr val="000000"/>
                </a:solidFill>
                <a:latin typeface="Arial"/>
                <a:ea typeface="Microsoft YaHei"/>
              </a:rPr>
              <a:t>Третий уровень</a:t>
            </a:r>
            <a:endParaRPr/>
          </a:p>
          <a:p>
            <a:r>
              <a:rPr lang="en-GB" sz="2000">
                <a:solidFill>
                  <a:srgbClr val="000000"/>
                </a:solidFill>
                <a:latin typeface="Arial"/>
                <a:ea typeface="Microsoft YaHei"/>
              </a:rPr>
              <a:t>Четвертый уровень</a:t>
            </a:r>
            <a:endParaRPr/>
          </a:p>
          <a:p>
            <a:r>
              <a:rPr lang="en-GB" sz="2000">
                <a:solidFill>
                  <a:srgbClr val="000000"/>
                </a:solidFill>
                <a:latin typeface="Arial"/>
                <a:ea typeface="Microsoft YaHei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560" cy="51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FBAFF0C2-7E37-4B98-A8B9-4FD2BB5ADF99}" type="slidenum">
              <a:rPr lang="ru-RU" sz="1400">
                <a:solidFill>
                  <a:srgbClr val="000000"/>
                </a:solidFill>
                <a:latin typeface="Times New Roman"/>
                <a:ea typeface="Microsoft YaHe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80360" cy="7559280"/>
          </a:xfrm>
          <a:prstGeom prst="rect">
            <a:avLst/>
          </a:prstGeom>
        </p:spPr>
      </p:pic>
      <p:sp>
        <p:nvSpPr>
          <p:cNvPr id="43" name="TextShape 1"/>
          <p:cNvSpPr txBox="1"/>
          <p:nvPr/>
        </p:nvSpPr>
        <p:spPr>
          <a:xfrm>
            <a:off x="5472360" y="2051645"/>
            <a:ext cx="4464000" cy="280874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2800" dirty="0">
                <a:solidFill>
                  <a:srgbClr val="FFFFFF"/>
                </a:solidFill>
                <a:latin typeface="Tahoma"/>
                <a:ea typeface="Tahoma"/>
              </a:rPr>
              <a:t>ОБОРУДОВАНИЕ, РАЗРАБОТАННОЕ ООО ПКФ «ЭКС-ФОРМА» ДЛЯ ПРИМЕНЕНИЯ НА ОБЪЕКТАХ </a:t>
            </a:r>
            <a:r>
              <a:rPr lang="en-GB" sz="2800" dirty="0" smtClean="0">
                <a:solidFill>
                  <a:srgbClr val="FFFFFF"/>
                </a:solidFill>
                <a:latin typeface="Tahoma"/>
                <a:ea typeface="Tahoma"/>
              </a:rPr>
              <a:t>МАГИСТРАЛЬН</a:t>
            </a:r>
            <a:r>
              <a:rPr lang="ru-RU" sz="2800" dirty="0" smtClean="0">
                <a:solidFill>
                  <a:srgbClr val="FFFFFF"/>
                </a:solidFill>
                <a:latin typeface="Tahoma"/>
                <a:ea typeface="Tahoma"/>
              </a:rPr>
              <a:t>ЫХ</a:t>
            </a:r>
            <a:r>
              <a:rPr lang="en-GB" sz="2800" dirty="0" smtClean="0">
                <a:solidFill>
                  <a:srgbClr val="FFFFFF"/>
                </a:solidFill>
                <a:latin typeface="Tahoma"/>
                <a:ea typeface="Tahoma"/>
              </a:rPr>
              <a:t> ГАЗОПРОВО</a:t>
            </a:r>
            <a:r>
              <a:rPr lang="ru-RU" sz="2800" dirty="0" smtClean="0">
                <a:solidFill>
                  <a:srgbClr val="FFFFFF"/>
                </a:solidFill>
                <a:latin typeface="Tahoma"/>
                <a:ea typeface="Tahoma"/>
              </a:rPr>
              <a:t>ДОВ</a:t>
            </a:r>
            <a:r>
              <a:rPr lang="en-GB" sz="2800" dirty="0">
                <a:solidFill>
                  <a:srgbClr val="FFFFFF"/>
                </a:solidFill>
                <a:latin typeface="Tahoma"/>
                <a:ea typeface="Tahoma"/>
              </a:rPr>
              <a:t>
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Microsoft YaHei"/>
              </a:rPr>
              <a:t>
</a:t>
            </a:r>
            <a:r>
              <a:rPr lang="en-GB" sz="1400" dirty="0">
                <a:solidFill>
                  <a:srgbClr val="FFFFFF"/>
                </a:solidFill>
                <a:latin typeface="Tahoma"/>
                <a:ea typeface="Tahoma"/>
              </a:rPr>
              <a:t>
</a:t>
            </a:r>
            <a:endParaRPr dirty="0"/>
          </a:p>
        </p:txBody>
      </p:sp>
      <p:sp>
        <p:nvSpPr>
          <p:cNvPr id="44" name="TextShape 2"/>
          <p:cNvSpPr txBox="1"/>
          <p:nvPr/>
        </p:nvSpPr>
        <p:spPr>
          <a:xfrm>
            <a:off x="6300720" y="6732720"/>
            <a:ext cx="3419280" cy="720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2000"/>
              </a:lnSpc>
            </a:pPr>
            <a:r>
              <a:rPr lang="en-GB" sz="3000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pic>
        <p:nvPicPr>
          <p:cNvPr id="4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640" y="900000"/>
            <a:ext cx="4571640" cy="4140000"/>
          </a:xfrm>
          <a:prstGeom prst="rect">
            <a:avLst/>
          </a:prstGeom>
        </p:spPr>
      </p:pic>
      <p:pic>
        <p:nvPicPr>
          <p:cNvPr id="46" name="Picture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59480" y="2700360"/>
            <a:ext cx="20160" cy="221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0145" y="500397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Кучмин А.И. –директор по маркетингу и сбыту ООО ПКФ «</a:t>
            </a:r>
            <a:r>
              <a:rPr lang="ru-RU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Экс-Форма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32200" cy="7559280"/>
          </a:xfrm>
          <a:prstGeom prst="rect">
            <a:avLst/>
          </a:prstGeom>
        </p:spPr>
      </p:pic>
      <p:pic>
        <p:nvPicPr>
          <p:cNvPr id="199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200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201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203" name="CustomShape 3"/>
          <p:cNvSpPr/>
          <p:nvPr/>
        </p:nvSpPr>
        <p:spPr>
          <a:xfrm>
            <a:off x="576360" y="6875640"/>
            <a:ext cx="21585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pic>
        <p:nvPicPr>
          <p:cNvPr id="206" name="Picture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7784" y="1619597"/>
            <a:ext cx="3528144" cy="2592288"/>
          </a:xfrm>
          <a:prstGeom prst="rect">
            <a:avLst/>
          </a:prstGeom>
        </p:spPr>
      </p:pic>
      <p:sp>
        <p:nvSpPr>
          <p:cNvPr id="11" name="CustomShape 2"/>
          <p:cNvSpPr/>
          <p:nvPr/>
        </p:nvSpPr>
        <p:spPr>
          <a:xfrm>
            <a:off x="143768" y="395461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АГРС «ЭКС-ФОРМА»</a:t>
            </a:r>
            <a:endParaRPr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784" y="4499917"/>
            <a:ext cx="3528392" cy="24195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20232" y="1547589"/>
            <a:ext cx="54003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рамках разработки АГРС «</a:t>
            </a:r>
            <a:r>
              <a:rPr lang="ru-RU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Экс-Форма</a:t>
            </a: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было принято решение о создании собственного универсального оборудования:</a:t>
            </a:r>
          </a:p>
          <a:p>
            <a:endParaRPr lang="ru-RU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магистрального регулятора давления газа прямоточного РДПВ ЭКФО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типового ряда теплообменных аппаратов для нагрева газа ТАНГ‑ЭКФО;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типового ряда подогревателей газа с промежуточным теплоносителем ПТПГ‑ЭКФО;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типового ряда фильтров-сепараторов газа ФСГ‑ЭКФО;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одоризационной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установки газа ОДГ‑ЭКФО;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емкостей для сбора конденсата и хранения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одоранта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слива теплоносителя; регулятора давления газа прямоточного РДПВ ЭКФО и других комплектующих изделий.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6" dur="500" fill="freez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760" cy="7559280"/>
          </a:xfrm>
          <a:prstGeom prst="rect">
            <a:avLst/>
          </a:prstGeom>
        </p:spPr>
      </p:pic>
      <p:pic>
        <p:nvPicPr>
          <p:cNvPr id="234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235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236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237" name="CustomShape 2"/>
          <p:cNvSpPr/>
          <p:nvPr/>
        </p:nvSpPr>
        <p:spPr>
          <a:xfrm>
            <a:off x="-6120" y="395280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b="1">
                <a:solidFill>
                  <a:srgbClr val="C5000B"/>
                </a:solidFill>
                <a:latin typeface="AvantGardeCTT"/>
                <a:ea typeface="Microsoft YaHei"/>
              </a:rPr>
              <a:t>Наша продукция</a:t>
            </a:r>
            <a:endParaRPr/>
          </a:p>
        </p:txBody>
      </p:sp>
      <p:sp>
        <p:nvSpPr>
          <p:cNvPr id="238" name="CustomShape 3"/>
          <p:cNvSpPr/>
          <p:nvPr/>
        </p:nvSpPr>
        <p:spPr>
          <a:xfrm>
            <a:off x="576360" y="6875640"/>
            <a:ext cx="21585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sp>
        <p:nvSpPr>
          <p:cNvPr id="239" name="CustomShape 4"/>
          <p:cNvSpPr/>
          <p:nvPr/>
        </p:nvSpPr>
        <p:spPr>
          <a:xfrm>
            <a:off x="5184328" y="1763613"/>
            <a:ext cx="3531368" cy="936104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sz="28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РДПВ ЭКС-ФОРМА</a:t>
            </a:r>
            <a:endParaRPr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3000"/>
              </a:lnSpc>
            </a:pPr>
            <a:endParaRPr dirty="0"/>
          </a:p>
          <a:p>
            <a:pPr>
              <a:lnSpc>
                <a:spcPct val="93000"/>
              </a:lnSpc>
            </a:pPr>
            <a:endParaRPr dirty="0"/>
          </a:p>
        </p:txBody>
      </p:sp>
      <p:pic>
        <p:nvPicPr>
          <p:cNvPr id="242" name="Picture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2200" y="3131765"/>
            <a:ext cx="325080" cy="387000"/>
          </a:xfrm>
          <a:prstGeom prst="rect">
            <a:avLst/>
          </a:prstGeom>
        </p:spPr>
      </p:pic>
      <p:pic>
        <p:nvPicPr>
          <p:cNvPr id="248" name="Picture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6000" y="1187280"/>
            <a:ext cx="3168360" cy="2642760"/>
          </a:xfrm>
          <a:prstGeom prst="rect">
            <a:avLst/>
          </a:prstGeom>
        </p:spPr>
      </p:pic>
      <p:pic>
        <p:nvPicPr>
          <p:cNvPr id="249" name="Picture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6000" y="4067280"/>
            <a:ext cx="3168360" cy="27460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96296" y="3131765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диапазон входных давлений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2-10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Мпа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протоколом испытаний полигона «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Саратоворгдиагностика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подтверждена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стабильная работа регулятора РДПВ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ЭКФО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 минимальных расходах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близких к нулю.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" name="Picture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2200" y="3779837"/>
            <a:ext cx="325080" cy="3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6" dur="500" fill="freez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10" dur="500" fill="freez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760" cy="7559280"/>
          </a:xfrm>
          <a:prstGeom prst="rect">
            <a:avLst/>
          </a:prstGeom>
        </p:spPr>
      </p:pic>
      <p:pic>
        <p:nvPicPr>
          <p:cNvPr id="234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235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236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237" name="CustomShape 2"/>
          <p:cNvSpPr/>
          <p:nvPr/>
        </p:nvSpPr>
        <p:spPr>
          <a:xfrm>
            <a:off x="-6120" y="395280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b="1">
                <a:solidFill>
                  <a:srgbClr val="C5000B"/>
                </a:solidFill>
                <a:latin typeface="AvantGardeCTT"/>
                <a:ea typeface="Microsoft YaHei"/>
              </a:rPr>
              <a:t>Наша продукция</a:t>
            </a:r>
            <a:endParaRPr/>
          </a:p>
        </p:txBody>
      </p:sp>
      <p:sp>
        <p:nvSpPr>
          <p:cNvPr id="238" name="CustomShape 3"/>
          <p:cNvSpPr/>
          <p:nvPr/>
        </p:nvSpPr>
        <p:spPr>
          <a:xfrm>
            <a:off x="576360" y="6875640"/>
            <a:ext cx="21585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sp>
        <p:nvSpPr>
          <p:cNvPr id="239" name="CustomShape 4"/>
          <p:cNvSpPr/>
          <p:nvPr/>
        </p:nvSpPr>
        <p:spPr>
          <a:xfrm>
            <a:off x="5184328" y="1547589"/>
            <a:ext cx="3531368" cy="936104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sz="28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РДПВ ЭКС-ФОРМА</a:t>
            </a:r>
            <a:endParaRPr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3000"/>
              </a:lnSpc>
            </a:pPr>
            <a:endParaRPr dirty="0"/>
          </a:p>
          <a:p>
            <a:pPr>
              <a:lnSpc>
                <a:spcPct val="93000"/>
              </a:lnSpc>
            </a:pPr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215776" y="2483693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состав регулятора </a:t>
            </a:r>
            <a:r>
              <a:rPr lang="ru-RU" dirty="0" smtClean="0"/>
              <a:t>РДПВ ЭКФО входят: исполнительный механизм и устройство регулирующее (пилот), соединенное с исполнительным механизмом импульсными трубками.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Y:\Продукция v2\РДПВ\РДПВ в разрер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4248" y="2051645"/>
            <a:ext cx="5040560" cy="492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760" cy="7559280"/>
          </a:xfrm>
          <a:prstGeom prst="rect">
            <a:avLst/>
          </a:prstGeom>
        </p:spPr>
      </p:pic>
      <p:pic>
        <p:nvPicPr>
          <p:cNvPr id="277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278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279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280" name="CustomShape 2"/>
          <p:cNvSpPr/>
          <p:nvPr/>
        </p:nvSpPr>
        <p:spPr>
          <a:xfrm>
            <a:off x="-6120" y="395280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b="1">
                <a:solidFill>
                  <a:srgbClr val="C5000B"/>
                </a:solidFill>
                <a:latin typeface="AvantGardeCTT"/>
                <a:ea typeface="Microsoft YaHei"/>
              </a:rPr>
              <a:t>Наша продукция</a:t>
            </a:r>
            <a:endParaRPr/>
          </a:p>
        </p:txBody>
      </p:sp>
      <p:sp>
        <p:nvSpPr>
          <p:cNvPr id="281" name="CustomShape 3"/>
          <p:cNvSpPr/>
          <p:nvPr/>
        </p:nvSpPr>
        <p:spPr>
          <a:xfrm>
            <a:off x="576360" y="6875640"/>
            <a:ext cx="21585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pic>
        <p:nvPicPr>
          <p:cNvPr id="282" name="Picture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7640" y="2483640"/>
            <a:ext cx="3312000" cy="3035520"/>
          </a:xfrm>
          <a:prstGeom prst="rect">
            <a:avLst/>
          </a:prstGeom>
        </p:spPr>
      </p:pic>
      <p:sp>
        <p:nvSpPr>
          <p:cNvPr id="283" name="CustomShape 4"/>
          <p:cNvSpPr/>
          <p:nvPr/>
        </p:nvSpPr>
        <p:spPr>
          <a:xfrm>
            <a:off x="4248360" y="1259640"/>
            <a:ext cx="4251600" cy="1279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sz="2800" b="1" u="sng">
                <a:solidFill>
                  <a:srgbClr val="C00000"/>
                </a:solidFill>
                <a:latin typeface="Tahoma"/>
                <a:ea typeface="Microsoft YaHei"/>
              </a:rPr>
              <a:t>РДПВ ЭКС-ФОРМА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sp>
        <p:nvSpPr>
          <p:cNvPr id="284" name="CustomShape 5"/>
          <p:cNvSpPr/>
          <p:nvPr/>
        </p:nvSpPr>
        <p:spPr>
          <a:xfrm>
            <a:off x="4176360" y="2627640"/>
            <a:ext cx="5256360" cy="25297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ahoma"/>
                <a:ea typeface="Tahoma"/>
              </a:rPr>
              <a:t>Регуляторы серии РДПВ ЭКФО имеют ряд преимуществ по сравнению с аналогичными регуляторами других производителей. Одно из них – это </a:t>
            </a:r>
            <a:r>
              <a:rPr lang="ru-RU" sz="2000" b="1" dirty="0">
                <a:solidFill>
                  <a:srgbClr val="000000"/>
                </a:solidFill>
                <a:latin typeface="Tahoma"/>
                <a:ea typeface="Tahoma"/>
              </a:rPr>
              <a:t>уплотнение основного клапана, </a:t>
            </a:r>
            <a:r>
              <a:rPr lang="ru-RU" sz="2000" dirty="0">
                <a:solidFill>
                  <a:srgbClr val="000000"/>
                </a:solidFill>
                <a:latin typeface="Tahoma"/>
                <a:ea typeface="Tahoma"/>
              </a:rPr>
              <a:t>которое</a:t>
            </a:r>
            <a:r>
              <a:rPr lang="ru-RU" sz="2000" b="1" dirty="0">
                <a:solidFill>
                  <a:srgbClr val="000000"/>
                </a:solidFill>
                <a:latin typeface="Tahoma"/>
                <a:ea typeface="Tahoma"/>
              </a:rPr>
              <a:t> выполнено из полиуретана</a:t>
            </a:r>
            <a:r>
              <a:rPr lang="ru-RU" sz="2000" dirty="0">
                <a:solidFill>
                  <a:srgbClr val="000000"/>
                </a:solidFill>
                <a:latin typeface="Tahoma"/>
                <a:ea typeface="Tahoma"/>
              </a:rPr>
              <a:t>, что повышает срок службы и надежность узла редуцирования седло – клапан.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760" cy="7559280"/>
          </a:xfrm>
          <a:prstGeom prst="rect">
            <a:avLst/>
          </a:prstGeom>
        </p:spPr>
      </p:pic>
      <p:pic>
        <p:nvPicPr>
          <p:cNvPr id="297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298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299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300" name="CustomShape 2"/>
          <p:cNvSpPr/>
          <p:nvPr/>
        </p:nvSpPr>
        <p:spPr>
          <a:xfrm>
            <a:off x="-6120" y="395280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b="1">
                <a:solidFill>
                  <a:srgbClr val="C5000B"/>
                </a:solidFill>
                <a:latin typeface="AvantGardeCTT"/>
                <a:ea typeface="Microsoft YaHei"/>
              </a:rPr>
              <a:t>Наша продукция</a:t>
            </a:r>
            <a:endParaRPr/>
          </a:p>
        </p:txBody>
      </p:sp>
      <p:sp>
        <p:nvSpPr>
          <p:cNvPr id="301" name="CustomShape 3"/>
          <p:cNvSpPr/>
          <p:nvPr/>
        </p:nvSpPr>
        <p:spPr>
          <a:xfrm>
            <a:off x="576360" y="6875640"/>
            <a:ext cx="21585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pic>
        <p:nvPicPr>
          <p:cNvPr id="302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2483693"/>
            <a:ext cx="3456000" cy="3380040"/>
          </a:xfrm>
          <a:prstGeom prst="rect">
            <a:avLst/>
          </a:prstGeom>
        </p:spPr>
      </p:pic>
      <p:sp>
        <p:nvSpPr>
          <p:cNvPr id="303" name="CustomShape 4"/>
          <p:cNvSpPr/>
          <p:nvPr/>
        </p:nvSpPr>
        <p:spPr>
          <a:xfrm>
            <a:off x="4392240" y="1403573"/>
            <a:ext cx="4755600" cy="1279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sz="2800" b="1" u="sng" dirty="0">
                <a:solidFill>
                  <a:srgbClr val="C00000"/>
                </a:solidFill>
                <a:latin typeface="Tahoma"/>
                <a:ea typeface="Microsoft YaHei"/>
              </a:rPr>
              <a:t>РДПВ ЭКС-ФОРМА</a:t>
            </a:r>
            <a:endParaRPr dirty="0"/>
          </a:p>
          <a:p>
            <a:pPr>
              <a:lnSpc>
                <a:spcPct val="93000"/>
              </a:lnSpc>
            </a:pPr>
            <a:endParaRPr dirty="0"/>
          </a:p>
          <a:p>
            <a:pPr>
              <a:lnSpc>
                <a:spcPct val="93000"/>
              </a:lnSpc>
            </a:pPr>
            <a:endParaRPr dirty="0"/>
          </a:p>
        </p:txBody>
      </p:sp>
      <p:sp>
        <p:nvSpPr>
          <p:cNvPr id="304" name="CustomShape 5"/>
          <p:cNvSpPr/>
          <p:nvPr/>
        </p:nvSpPr>
        <p:spPr>
          <a:xfrm>
            <a:off x="4392360" y="2555640"/>
            <a:ext cx="5040360" cy="40543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Tahoma"/>
                <a:ea typeface="Tahoma"/>
              </a:rPr>
              <a:t>В регуляторах РДПВ ЭКФО применена уникальная </a:t>
            </a:r>
            <a:r>
              <a:rPr lang="ru-RU" sz="2000" b="1" dirty="0">
                <a:solidFill>
                  <a:srgbClr val="000000"/>
                </a:solidFill>
                <a:latin typeface="Tahoma"/>
                <a:ea typeface="Tahoma"/>
              </a:rPr>
              <a:t>система регулируемых дросселей</a:t>
            </a:r>
            <a:r>
              <a:rPr lang="ru-RU" sz="2000" dirty="0">
                <a:solidFill>
                  <a:srgbClr val="000000"/>
                </a:solidFill>
                <a:latin typeface="Tahoma"/>
                <a:ea typeface="Tahoma"/>
              </a:rPr>
              <a:t>, позволяющая настроить регулятор на нужный режим работы, в том числе и на минимальные расходы близкие к нулю и соответственно </a:t>
            </a:r>
            <a:r>
              <a:rPr lang="ru-RU" sz="2000" b="1" dirty="0">
                <a:solidFill>
                  <a:srgbClr val="000000"/>
                </a:solidFill>
                <a:latin typeface="Tahoma"/>
                <a:ea typeface="Tahoma"/>
              </a:rPr>
              <a:t>обойтись без линии редуцирования на малые расходы. </a:t>
            </a:r>
            <a:endParaRPr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5"/>
            <a:ext cx="3569760" cy="7559280"/>
          </a:xfrm>
          <a:prstGeom prst="rect">
            <a:avLst/>
          </a:prstGeom>
        </p:spPr>
      </p:pic>
      <p:pic>
        <p:nvPicPr>
          <p:cNvPr id="251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252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253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254" name="CustomShape 2"/>
          <p:cNvSpPr/>
          <p:nvPr/>
        </p:nvSpPr>
        <p:spPr>
          <a:xfrm>
            <a:off x="-6120" y="395280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РДПВ ЭКФО</a:t>
            </a:r>
            <a:endParaRPr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576360" y="6875640"/>
            <a:ext cx="21585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sp>
        <p:nvSpPr>
          <p:cNvPr id="258" name="CustomShape 5"/>
          <p:cNvSpPr/>
          <p:nvPr/>
        </p:nvSpPr>
        <p:spPr>
          <a:xfrm>
            <a:off x="575816" y="2843733"/>
            <a:ext cx="2520280" cy="312088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ru-RU" b="1" dirty="0" smtClean="0">
                <a:latin typeface="Tahoma"/>
                <a:ea typeface="Microsoft YaHei"/>
              </a:rPr>
              <a:t>НА БАЗЕ РДПВ ЭКФО МОЖНО СКОМПОНОВАТЬ УЗЕЛ РЕДУЦИРОВАНИЯ С МОНИТОРОМ И РЕГУЛЯТОРОМ</a:t>
            </a:r>
            <a:endParaRPr b="1" dirty="0"/>
          </a:p>
        </p:txBody>
      </p:sp>
      <p:pic>
        <p:nvPicPr>
          <p:cNvPr id="2050" name="Picture 2" descr="Y:\Рекламаv2\Печатная продукция\Каталог 2017-2018\3 вариант\Правки 3\схема монит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1913" y="1934053"/>
            <a:ext cx="6264943" cy="4289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15640" cy="7559280"/>
          </a:xfrm>
          <a:prstGeom prst="rect">
            <a:avLst/>
          </a:prstGeom>
        </p:spPr>
      </p:pic>
      <p:pic>
        <p:nvPicPr>
          <p:cNvPr id="324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325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326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327" name="CustomShape 2"/>
          <p:cNvSpPr/>
          <p:nvPr/>
        </p:nvSpPr>
        <p:spPr>
          <a:xfrm>
            <a:off x="-6120" y="395280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b="1">
                <a:solidFill>
                  <a:srgbClr val="C5000B"/>
                </a:solidFill>
                <a:latin typeface="AvantGardeCTT"/>
                <a:ea typeface="Microsoft YaHei"/>
              </a:rPr>
              <a:t>Наша продукция</a:t>
            </a:r>
            <a:endParaRPr/>
          </a:p>
        </p:txBody>
      </p:sp>
      <p:sp>
        <p:nvSpPr>
          <p:cNvPr id="328" name="CustomShape 3"/>
          <p:cNvSpPr/>
          <p:nvPr/>
        </p:nvSpPr>
        <p:spPr>
          <a:xfrm>
            <a:off x="576360" y="6875640"/>
            <a:ext cx="21585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sp>
        <p:nvSpPr>
          <p:cNvPr id="329" name="CustomShape 4"/>
          <p:cNvSpPr/>
          <p:nvPr/>
        </p:nvSpPr>
        <p:spPr>
          <a:xfrm>
            <a:off x="4103640" y="1474920"/>
            <a:ext cx="5400360" cy="1109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b="1" u="sng" dirty="0" smtClean="0">
                <a:solidFill>
                  <a:srgbClr val="C00000"/>
                </a:solidFill>
                <a:latin typeface="Tahoma"/>
                <a:ea typeface="Microsoft YaHei"/>
              </a:rPr>
              <a:t>ПОДОГРЕВАТЕЛИ </a:t>
            </a:r>
            <a:r>
              <a:rPr lang="ru-RU" b="1" u="sng" dirty="0">
                <a:solidFill>
                  <a:srgbClr val="C00000"/>
                </a:solidFill>
                <a:latin typeface="Tahoma"/>
                <a:ea typeface="Microsoft YaHei"/>
              </a:rPr>
              <a:t>ГАЗА ПТПГ-ЭКФО</a:t>
            </a:r>
            <a:endParaRPr dirty="0"/>
          </a:p>
          <a:p>
            <a:pPr>
              <a:lnSpc>
                <a:spcPct val="93000"/>
              </a:lnSpc>
            </a:pPr>
            <a:endParaRPr dirty="0"/>
          </a:p>
          <a:p>
            <a:pPr>
              <a:lnSpc>
                <a:spcPct val="93000"/>
              </a:lnSpc>
            </a:pPr>
            <a:endParaRPr dirty="0"/>
          </a:p>
        </p:txBody>
      </p:sp>
      <p:sp>
        <p:nvSpPr>
          <p:cNvPr id="330" name="CustomShape 5"/>
          <p:cNvSpPr/>
          <p:nvPr/>
        </p:nvSpPr>
        <p:spPr>
          <a:xfrm>
            <a:off x="6913440" y="2266920"/>
            <a:ext cx="181080" cy="2894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sp>
        <p:nvSpPr>
          <p:cNvPr id="331" name="CustomShape 6"/>
          <p:cNvSpPr/>
          <p:nvPr/>
        </p:nvSpPr>
        <p:spPr>
          <a:xfrm>
            <a:off x="4032360" y="2340000"/>
            <a:ext cx="5256000" cy="2894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sp>
        <p:nvSpPr>
          <p:cNvPr id="333" name="CustomShape 8"/>
          <p:cNvSpPr/>
          <p:nvPr/>
        </p:nvSpPr>
        <p:spPr>
          <a:xfrm>
            <a:off x="215640" y="5220000"/>
            <a:ext cx="3312000" cy="516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>
                <a:solidFill>
                  <a:srgbClr val="800000"/>
                </a:solidFill>
                <a:latin typeface="Impact"/>
                <a:ea typeface="Microsoft YaHei"/>
              </a:rPr>
              <a:t>На данную разработку подана заявка 	на изобретение к патенту</a:t>
            </a:r>
            <a:endParaRPr/>
          </a:p>
        </p:txBody>
      </p:sp>
      <p:pic>
        <p:nvPicPr>
          <p:cNvPr id="334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768" y="1619597"/>
            <a:ext cx="3595320" cy="3325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2399" y="2483693"/>
            <a:ext cx="592822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особенности подогревателей ПТПГ-ЭКФО:</a:t>
            </a: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высокий коэффициент полезного действия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меньшие</a:t>
            </a: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массогабаритные показатели и объем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промежуточного теплоносителя;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расширенный</a:t>
            </a: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сторону малых расходов диапазон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 счет упрощенного снятия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теплогенератора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теплообменных пучков повышается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ремонтопригодность.</a:t>
            </a: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760" cy="7559280"/>
          </a:xfrm>
          <a:prstGeom prst="rect">
            <a:avLst/>
          </a:prstGeom>
        </p:spPr>
      </p:pic>
      <p:pic>
        <p:nvPicPr>
          <p:cNvPr id="336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337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338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339" name="CustomShape 2"/>
          <p:cNvSpPr/>
          <p:nvPr/>
        </p:nvSpPr>
        <p:spPr>
          <a:xfrm>
            <a:off x="-6120" y="395280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b="1">
                <a:solidFill>
                  <a:srgbClr val="C5000B"/>
                </a:solidFill>
                <a:latin typeface="AvantGardeCTT"/>
                <a:ea typeface="Microsoft YaHei"/>
              </a:rPr>
              <a:t>Наша продукция</a:t>
            </a:r>
            <a:endParaRPr/>
          </a:p>
        </p:txBody>
      </p:sp>
      <p:sp>
        <p:nvSpPr>
          <p:cNvPr id="340" name="CustomShape 3"/>
          <p:cNvSpPr/>
          <p:nvPr/>
        </p:nvSpPr>
        <p:spPr>
          <a:xfrm>
            <a:off x="7561440" y="6948360"/>
            <a:ext cx="21585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sp>
        <p:nvSpPr>
          <p:cNvPr id="341" name="CustomShape 4"/>
          <p:cNvSpPr/>
          <p:nvPr/>
        </p:nvSpPr>
        <p:spPr>
          <a:xfrm>
            <a:off x="4464000" y="1474920"/>
            <a:ext cx="4179600" cy="1109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b="1" u="sng">
                <a:solidFill>
                  <a:srgbClr val="C00000"/>
                </a:solidFill>
                <a:latin typeface="Tahoma"/>
                <a:ea typeface="Microsoft YaHei"/>
              </a:rPr>
              <a:t>РАЗРАБОТКА ОБОРУДОВАНИЯ.</a:t>
            </a:r>
            <a:endParaRPr/>
          </a:p>
          <a:p>
            <a:pPr>
              <a:lnSpc>
                <a:spcPct val="93000"/>
              </a:lnSpc>
            </a:pPr>
            <a:r>
              <a:rPr lang="ru-RU" b="1" u="sng">
                <a:solidFill>
                  <a:srgbClr val="C00000"/>
                </a:solidFill>
                <a:latin typeface="Tahoma"/>
                <a:ea typeface="Microsoft YaHei"/>
              </a:rPr>
              <a:t>ПТПГ-ЭКФО-30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pic>
        <p:nvPicPr>
          <p:cNvPr id="342" name="Рисунок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640" y="2195640"/>
            <a:ext cx="2376000" cy="3207600"/>
          </a:xfrm>
          <a:prstGeom prst="rect">
            <a:avLst/>
          </a:prstGeom>
        </p:spPr>
      </p:pic>
      <p:sp>
        <p:nvSpPr>
          <p:cNvPr id="343" name="CustomShape 5"/>
          <p:cNvSpPr/>
          <p:nvPr/>
        </p:nvSpPr>
        <p:spPr>
          <a:xfrm>
            <a:off x="359640" y="5508000"/>
            <a:ext cx="2808000" cy="913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Impact"/>
                <a:ea typeface="Microsoft YaHei"/>
              </a:rPr>
              <a:t>Подогреватель газа ПТПГ ЭКФО в блок-боксе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44" name="Рисунок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72000" y="2195640"/>
            <a:ext cx="2736000" cy="3312000"/>
          </a:xfrm>
          <a:prstGeom prst="rect">
            <a:avLst/>
          </a:prstGeom>
        </p:spPr>
      </p:pic>
      <p:sp>
        <p:nvSpPr>
          <p:cNvPr id="345" name="CustomShape 6"/>
          <p:cNvSpPr/>
          <p:nvPr/>
        </p:nvSpPr>
        <p:spPr>
          <a:xfrm>
            <a:off x="3528000" y="5508000"/>
            <a:ext cx="2808000" cy="1461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Impact"/>
                <a:ea typeface="Microsoft YaHei"/>
              </a:rPr>
              <a:t>Подогреватель газа ПТПГ ЭКФО (торцовая, боковые стенки и крыша блок-бокса не показаны)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46" name="Рисунок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68360" y="1979640"/>
            <a:ext cx="2808000" cy="3542040"/>
          </a:xfrm>
          <a:prstGeom prst="rect">
            <a:avLst/>
          </a:prstGeom>
        </p:spPr>
      </p:pic>
      <p:sp>
        <p:nvSpPr>
          <p:cNvPr id="347" name="CustomShape 7"/>
          <p:cNvSpPr/>
          <p:nvPr/>
        </p:nvSpPr>
        <p:spPr>
          <a:xfrm>
            <a:off x="6768360" y="5508000"/>
            <a:ext cx="3312000" cy="913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Impact"/>
                <a:ea typeface="Microsoft YaHei"/>
              </a:rPr>
              <a:t> Установка газорегуляторная шкафная (УГРШ)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760" cy="7559280"/>
          </a:xfrm>
          <a:prstGeom prst="rect">
            <a:avLst/>
          </a:prstGeom>
        </p:spPr>
      </p:pic>
      <p:pic>
        <p:nvPicPr>
          <p:cNvPr id="349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350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351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352" name="CustomShape 2"/>
          <p:cNvSpPr/>
          <p:nvPr/>
        </p:nvSpPr>
        <p:spPr>
          <a:xfrm>
            <a:off x="-6120" y="395280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b="1">
                <a:solidFill>
                  <a:srgbClr val="C5000B"/>
                </a:solidFill>
                <a:latin typeface="AvantGardeCTT"/>
                <a:ea typeface="Microsoft YaHei"/>
              </a:rPr>
              <a:t>Наша продукция</a:t>
            </a:r>
            <a:endParaRPr/>
          </a:p>
        </p:txBody>
      </p:sp>
      <p:sp>
        <p:nvSpPr>
          <p:cNvPr id="353" name="CustomShape 3"/>
          <p:cNvSpPr/>
          <p:nvPr/>
        </p:nvSpPr>
        <p:spPr>
          <a:xfrm>
            <a:off x="575640" y="6948360"/>
            <a:ext cx="21585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sp>
        <p:nvSpPr>
          <p:cNvPr id="354" name="CustomShape 4"/>
          <p:cNvSpPr/>
          <p:nvPr/>
        </p:nvSpPr>
        <p:spPr>
          <a:xfrm>
            <a:off x="4536360" y="1403640"/>
            <a:ext cx="4179600" cy="1109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b="1" u="sng">
                <a:solidFill>
                  <a:srgbClr val="C00000"/>
                </a:solidFill>
                <a:latin typeface="Tahoma"/>
                <a:ea typeface="Microsoft YaHei"/>
              </a:rPr>
              <a:t>РАЗРАБОТКА ОБОРУДОВАНИЯ.</a:t>
            </a:r>
            <a:endParaRPr/>
          </a:p>
          <a:p>
            <a:pPr>
              <a:lnSpc>
                <a:spcPct val="93000"/>
              </a:lnSpc>
            </a:pPr>
            <a:r>
              <a:rPr lang="ru-RU" b="1" u="sng">
                <a:solidFill>
                  <a:srgbClr val="C00000"/>
                </a:solidFill>
                <a:latin typeface="Tahoma"/>
                <a:ea typeface="Microsoft YaHei"/>
              </a:rPr>
              <a:t>ПТПГ-ЭКФО-30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sp>
        <p:nvSpPr>
          <p:cNvPr id="355" name="CustomShape 5"/>
          <p:cNvSpPr/>
          <p:nvPr/>
        </p:nvSpPr>
        <p:spPr>
          <a:xfrm>
            <a:off x="4752280" y="5219997"/>
            <a:ext cx="2232248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C00000"/>
                </a:solidFill>
                <a:latin typeface="Impact"/>
                <a:ea typeface="Microsoft YaHei"/>
              </a:rPr>
              <a:t>Корпус </a:t>
            </a:r>
            <a:endParaRPr dirty="0"/>
          </a:p>
        </p:txBody>
      </p:sp>
      <p:pic>
        <p:nvPicPr>
          <p:cNvPr id="356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60192" y="2627709"/>
            <a:ext cx="2952232" cy="2353147"/>
          </a:xfrm>
          <a:prstGeom prst="rect">
            <a:avLst/>
          </a:prstGeom>
        </p:spPr>
      </p:pic>
      <p:pic>
        <p:nvPicPr>
          <p:cNvPr id="11" name="Picture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5816" y="2555701"/>
            <a:ext cx="2520280" cy="2448272"/>
          </a:xfrm>
          <a:prstGeom prst="rect">
            <a:avLst/>
          </a:prstGeom>
        </p:spPr>
      </p:pic>
      <p:sp>
        <p:nvSpPr>
          <p:cNvPr id="12" name="CustomShape 6"/>
          <p:cNvSpPr/>
          <p:nvPr/>
        </p:nvSpPr>
        <p:spPr>
          <a:xfrm>
            <a:off x="575816" y="5219997"/>
            <a:ext cx="324000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C00000"/>
                </a:solidFill>
                <a:latin typeface="Impact"/>
                <a:ea typeface="Microsoft YaHei"/>
              </a:rPr>
              <a:t>Горелка инжекционная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3" name="Рисунок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84528" y="1835621"/>
            <a:ext cx="2808192" cy="3600400"/>
          </a:xfrm>
          <a:prstGeom prst="rect">
            <a:avLst/>
          </a:prstGeom>
        </p:spPr>
      </p:pic>
      <p:sp>
        <p:nvSpPr>
          <p:cNvPr id="15" name="CustomShape 5"/>
          <p:cNvSpPr/>
          <p:nvPr/>
        </p:nvSpPr>
        <p:spPr>
          <a:xfrm>
            <a:off x="7128544" y="5219997"/>
            <a:ext cx="2232088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C00000"/>
                </a:solidFill>
                <a:latin typeface="Impact"/>
                <a:ea typeface="Microsoft YaHei"/>
              </a:rPr>
              <a:t>Коллектор горелки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44000" cy="7559280"/>
          </a:xfrm>
          <a:prstGeom prst="rect">
            <a:avLst/>
          </a:prstGeom>
        </p:spPr>
      </p:pic>
      <p:pic>
        <p:nvPicPr>
          <p:cNvPr id="369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370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371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372" name="CustomShape 2"/>
          <p:cNvSpPr/>
          <p:nvPr/>
        </p:nvSpPr>
        <p:spPr>
          <a:xfrm>
            <a:off x="-6120" y="395280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b="1">
                <a:solidFill>
                  <a:srgbClr val="C5000B"/>
                </a:solidFill>
                <a:latin typeface="AvantGardeCTT"/>
                <a:ea typeface="Microsoft YaHei"/>
              </a:rPr>
              <a:t>Наша продукция</a:t>
            </a:r>
            <a:endParaRPr/>
          </a:p>
        </p:txBody>
      </p:sp>
      <p:sp>
        <p:nvSpPr>
          <p:cNvPr id="373" name="CustomShape 3"/>
          <p:cNvSpPr/>
          <p:nvPr/>
        </p:nvSpPr>
        <p:spPr>
          <a:xfrm>
            <a:off x="7776720" y="7020360"/>
            <a:ext cx="21585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sp>
        <p:nvSpPr>
          <p:cNvPr id="374" name="CustomShape 4"/>
          <p:cNvSpPr/>
          <p:nvPr/>
        </p:nvSpPr>
        <p:spPr>
          <a:xfrm>
            <a:off x="5900760" y="1259640"/>
            <a:ext cx="4179600" cy="1109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b="1" u="sng">
                <a:solidFill>
                  <a:srgbClr val="C00000"/>
                </a:solidFill>
                <a:latin typeface="Tahoma"/>
                <a:ea typeface="Microsoft YaHei"/>
              </a:rPr>
              <a:t>РАЗРАБОТКА ОБОРУДОВАНИЯ.</a:t>
            </a:r>
            <a:endParaRPr/>
          </a:p>
          <a:p>
            <a:pPr>
              <a:lnSpc>
                <a:spcPct val="93000"/>
              </a:lnSpc>
            </a:pPr>
            <a:r>
              <a:rPr lang="ru-RU" b="1" u="sng">
                <a:solidFill>
                  <a:srgbClr val="C00000"/>
                </a:solidFill>
                <a:latin typeface="Tahoma"/>
                <a:ea typeface="Microsoft YaHei"/>
              </a:rPr>
              <a:t>ПТПГ-ЭКФО-30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sp>
        <p:nvSpPr>
          <p:cNvPr id="375" name="CustomShape 5"/>
          <p:cNvSpPr/>
          <p:nvPr/>
        </p:nvSpPr>
        <p:spPr>
          <a:xfrm>
            <a:off x="6408360" y="5796000"/>
            <a:ext cx="324000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Impact"/>
                <a:ea typeface="Microsoft YaHei"/>
              </a:rPr>
              <a:t>Блок-бокс</a:t>
            </a:r>
            <a:endParaRPr/>
          </a:p>
        </p:txBody>
      </p:sp>
      <p:pic>
        <p:nvPicPr>
          <p:cNvPr id="376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0360" y="2195640"/>
            <a:ext cx="3528000" cy="3310200"/>
          </a:xfrm>
          <a:prstGeom prst="rect">
            <a:avLst/>
          </a:prstGeom>
        </p:spPr>
      </p:pic>
      <p:pic>
        <p:nvPicPr>
          <p:cNvPr id="377" name="Picture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5640" y="1547640"/>
            <a:ext cx="4968360" cy="5058360"/>
          </a:xfrm>
          <a:prstGeom prst="rect">
            <a:avLst/>
          </a:prstGeom>
        </p:spPr>
      </p:pic>
      <p:sp>
        <p:nvSpPr>
          <p:cNvPr id="378" name="CustomShape 6"/>
          <p:cNvSpPr/>
          <p:nvPr/>
        </p:nvSpPr>
        <p:spPr>
          <a:xfrm>
            <a:off x="1224000" y="6732000"/>
            <a:ext cx="324000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Impact"/>
                <a:ea typeface="Microsoft YaHei"/>
              </a:rPr>
              <a:t>Труба дымовая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28144" cy="7559280"/>
          </a:xfrm>
          <a:prstGeom prst="rect">
            <a:avLst/>
          </a:prstGeom>
        </p:spPr>
      </p:pic>
      <p:pic>
        <p:nvPicPr>
          <p:cNvPr id="48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sp>
        <p:nvSpPr>
          <p:cNvPr id="51" name="CustomShape 3"/>
          <p:cNvSpPr/>
          <p:nvPr/>
        </p:nvSpPr>
        <p:spPr>
          <a:xfrm>
            <a:off x="144360" y="6838920"/>
            <a:ext cx="3239640" cy="720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2000"/>
              </a:lnSpc>
            </a:pPr>
            <a:r>
              <a:rPr lang="ru-RU" sz="2800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pic>
        <p:nvPicPr>
          <p:cNvPr id="52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pic>
        <p:nvPicPr>
          <p:cNvPr id="53" name="Picture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88184" y="2195661"/>
            <a:ext cx="5628960" cy="374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792" y="2555701"/>
            <a:ext cx="3024336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ООО ПКФ «ЭКС-ФОРМА» </a:t>
            </a:r>
          </a:p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 лет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является разработчиком и изготовителем оборудования для систем газораспределения РФ и стран СНГ.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9640" cy="7559280"/>
          </a:xfrm>
          <a:prstGeom prst="rect">
            <a:avLst/>
          </a:prstGeom>
        </p:spPr>
      </p:pic>
      <p:pic>
        <p:nvPicPr>
          <p:cNvPr id="506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0" y="0"/>
            <a:ext cx="10078560" cy="1164960"/>
          </a:xfrm>
          <a:prstGeom prst="rect">
            <a:avLst/>
          </a:prstGeom>
        </p:spPr>
      </p:pic>
      <p:pic>
        <p:nvPicPr>
          <p:cNvPr id="507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508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509" name="CustomShape 2"/>
          <p:cNvSpPr/>
          <p:nvPr/>
        </p:nvSpPr>
        <p:spPr>
          <a:xfrm>
            <a:off x="-6120" y="395280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b="1">
                <a:solidFill>
                  <a:srgbClr val="C5000B"/>
                </a:solidFill>
                <a:latin typeface="AvantGardeCTT"/>
                <a:ea typeface="Microsoft YaHei"/>
              </a:rPr>
              <a:t>Наша продукция</a:t>
            </a:r>
            <a:endParaRPr/>
          </a:p>
        </p:txBody>
      </p:sp>
      <p:sp>
        <p:nvSpPr>
          <p:cNvPr id="510" name="CustomShape 3"/>
          <p:cNvSpPr/>
          <p:nvPr/>
        </p:nvSpPr>
        <p:spPr>
          <a:xfrm>
            <a:off x="287280" y="7020000"/>
            <a:ext cx="21585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sp>
        <p:nvSpPr>
          <p:cNvPr id="511" name="CustomShape 4"/>
          <p:cNvSpPr/>
          <p:nvPr/>
        </p:nvSpPr>
        <p:spPr>
          <a:xfrm>
            <a:off x="0" y="0"/>
            <a:ext cx="10080360" cy="456840"/>
          </a:xfrm>
          <a:prstGeom prst="rect">
            <a:avLst/>
          </a:prstGeom>
        </p:spPr>
      </p:sp>
      <p:sp>
        <p:nvSpPr>
          <p:cNvPr id="512" name="CustomShape 5"/>
          <p:cNvSpPr/>
          <p:nvPr/>
        </p:nvSpPr>
        <p:spPr>
          <a:xfrm>
            <a:off x="4464000" y="1258920"/>
            <a:ext cx="4179600" cy="600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sp>
        <p:nvSpPr>
          <p:cNvPr id="513" name="CustomShape 6"/>
          <p:cNvSpPr/>
          <p:nvPr/>
        </p:nvSpPr>
        <p:spPr>
          <a:xfrm>
            <a:off x="3816000" y="1187640"/>
            <a:ext cx="5187600" cy="1676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sz="2800" b="1" u="sng">
                <a:solidFill>
                  <a:srgbClr val="C00000"/>
                </a:solidFill>
                <a:latin typeface="Tahoma"/>
                <a:ea typeface="Tahoma"/>
              </a:rPr>
              <a:t>Фильтры-сепараторы газовые ФСГ-ЭКФО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sp>
        <p:nvSpPr>
          <p:cNvPr id="514" name="CustomShape 7"/>
          <p:cNvSpPr/>
          <p:nvPr/>
        </p:nvSpPr>
        <p:spPr>
          <a:xfrm>
            <a:off x="0" y="0"/>
            <a:ext cx="10080360" cy="456840"/>
          </a:xfrm>
          <a:prstGeom prst="rect">
            <a:avLst/>
          </a:prstGeom>
        </p:spPr>
      </p:sp>
      <p:sp>
        <p:nvSpPr>
          <p:cNvPr id="515" name="CustomShape 8"/>
          <p:cNvSpPr/>
          <p:nvPr/>
        </p:nvSpPr>
        <p:spPr>
          <a:xfrm>
            <a:off x="647640" y="1403280"/>
            <a:ext cx="2736360" cy="1109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>
                <a:solidFill>
                  <a:srgbClr val="000000"/>
                </a:solidFill>
                <a:latin typeface="Tahoma"/>
                <a:ea typeface="Microsoft YaHei"/>
              </a:rPr>
              <a:t>ФИЛЬТР-СЕПАРАТОР ФСГ-ЭКФО-80-10,0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</p:txBody>
      </p:sp>
      <p:sp>
        <p:nvSpPr>
          <p:cNvPr id="516" name="CustomShape 9"/>
          <p:cNvSpPr/>
          <p:nvPr/>
        </p:nvSpPr>
        <p:spPr>
          <a:xfrm>
            <a:off x="3384720" y="1835280"/>
            <a:ext cx="6192360" cy="4957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ahoma"/>
                <a:ea typeface="Microsoft YaHei"/>
              </a:rPr>
              <a:t> 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ahoma"/>
                <a:ea typeface="Microsoft YaHei"/>
              </a:rPr>
              <a:t>	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 smtClean="0">
                <a:latin typeface="Tahoma"/>
                <a:ea typeface="Microsoft YaHei"/>
              </a:rPr>
              <a:t>Применение </a:t>
            </a:r>
            <a:r>
              <a:rPr lang="ru-RU" sz="2000" b="1" dirty="0">
                <a:latin typeface="Tahoma"/>
                <a:ea typeface="Microsoft YaHei"/>
              </a:rPr>
              <a:t>универсальных фильтров-сепараторов возможно: </a:t>
            </a:r>
            <a:endParaRPr sz="2000" b="1" dirty="0"/>
          </a:p>
          <a:p>
            <a:pPr algn="just">
              <a:lnSpc>
                <a:spcPct val="100000"/>
              </a:lnSpc>
            </a:pPr>
            <a:endParaRPr sz="20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ahoma"/>
                <a:ea typeface="Microsoft YaHei"/>
              </a:rPr>
              <a:t> в </a:t>
            </a:r>
            <a:r>
              <a:rPr lang="ru-RU" sz="2000" dirty="0">
                <a:solidFill>
                  <a:srgbClr val="000000"/>
                </a:solidFill>
                <a:latin typeface="Tahoma"/>
                <a:ea typeface="Microsoft YaHei"/>
              </a:rPr>
              <a:t>узлах подготовки топливного и пускового газа, </a:t>
            </a:r>
            <a:endParaRPr sz="20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ahoma"/>
                <a:ea typeface="Microsoft YaHei"/>
              </a:rPr>
              <a:t> нефтяного </a:t>
            </a:r>
            <a:r>
              <a:rPr lang="ru-RU" sz="2000" dirty="0">
                <a:solidFill>
                  <a:srgbClr val="000000"/>
                </a:solidFill>
                <a:latin typeface="Tahoma"/>
                <a:ea typeface="Microsoft YaHei"/>
              </a:rPr>
              <a:t>попутного газа, </a:t>
            </a:r>
            <a:endParaRPr sz="20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ahoma"/>
                <a:ea typeface="Microsoft YaHei"/>
              </a:rPr>
              <a:t> газораспределительных станциях,</a:t>
            </a:r>
            <a:endParaRPr sz="20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ahoma"/>
                <a:ea typeface="Microsoft YaHei"/>
              </a:rPr>
              <a:t> в </a:t>
            </a:r>
            <a:r>
              <a:rPr lang="ru-RU" sz="2000" dirty="0">
                <a:solidFill>
                  <a:srgbClr val="000000"/>
                </a:solidFill>
                <a:latin typeface="Tahoma"/>
                <a:ea typeface="Microsoft YaHei"/>
              </a:rPr>
              <a:t>сетях газораспределения и </a:t>
            </a:r>
            <a:r>
              <a:rPr lang="ru-RU" sz="2000" dirty="0" err="1">
                <a:solidFill>
                  <a:srgbClr val="000000"/>
                </a:solidFill>
                <a:latin typeface="Tahoma"/>
                <a:ea typeface="Microsoft YaHei"/>
              </a:rPr>
              <a:t>газопотребления</a:t>
            </a:r>
            <a:r>
              <a:rPr lang="ru-RU" sz="2000" dirty="0">
                <a:solidFill>
                  <a:srgbClr val="000000"/>
                </a:solidFill>
                <a:latin typeface="Tahoma"/>
                <a:ea typeface="Microsoft YaHe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  <a:ea typeface="Microsoft YaHei"/>
              </a:rPr>
              <a:t>и</a:t>
            </a:r>
            <a:r>
              <a:rPr lang="ru-RU" sz="2000" dirty="0">
                <a:solidFill>
                  <a:srgbClr val="000000"/>
                </a:solidFill>
                <a:latin typeface="Tahoma"/>
                <a:ea typeface="Microsoft YaHei"/>
              </a:rPr>
              <a:t> других технологических процессах.</a:t>
            </a:r>
            <a:endParaRPr sz="2000" dirty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dirty="0"/>
          </a:p>
        </p:txBody>
      </p:sp>
      <p:pic>
        <p:nvPicPr>
          <p:cNvPr id="521" name="Picture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5640" y="2267640"/>
            <a:ext cx="2915640" cy="4332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760" cy="7559280"/>
          </a:xfrm>
          <a:prstGeom prst="rect">
            <a:avLst/>
          </a:prstGeom>
        </p:spPr>
      </p:pic>
      <p:pic>
        <p:nvPicPr>
          <p:cNvPr id="587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588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589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590" name="CustomShape 2"/>
          <p:cNvSpPr/>
          <p:nvPr/>
        </p:nvSpPr>
        <p:spPr>
          <a:xfrm>
            <a:off x="-6120" y="395280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b="1">
                <a:solidFill>
                  <a:srgbClr val="C5000B"/>
                </a:solidFill>
                <a:latin typeface="AvantGardeCTT"/>
                <a:ea typeface="Microsoft YaHei"/>
              </a:rPr>
              <a:t>Наша продукция</a:t>
            </a:r>
            <a:endParaRPr/>
          </a:p>
        </p:txBody>
      </p:sp>
      <p:sp>
        <p:nvSpPr>
          <p:cNvPr id="591" name="CustomShape 3"/>
          <p:cNvSpPr/>
          <p:nvPr/>
        </p:nvSpPr>
        <p:spPr>
          <a:xfrm>
            <a:off x="576360" y="6875640"/>
            <a:ext cx="21585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sp>
        <p:nvSpPr>
          <p:cNvPr id="592" name="CustomShape 4"/>
          <p:cNvSpPr/>
          <p:nvPr/>
        </p:nvSpPr>
        <p:spPr>
          <a:xfrm>
            <a:off x="3119400" y="3203640"/>
            <a:ext cx="4350600" cy="4870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3000"/>
              </a:lnSpc>
            </a:pPr>
            <a:r>
              <a:rPr lang="ru-RU" sz="2800" u="sng">
                <a:solidFill>
                  <a:srgbClr val="C00000"/>
                </a:solidFill>
                <a:latin typeface="Tahoma"/>
                <a:ea typeface="Microsoft YaHei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760" cy="7559280"/>
          </a:xfrm>
          <a:prstGeom prst="rect">
            <a:avLst/>
          </a:prstGeom>
        </p:spPr>
      </p:pic>
      <p:pic>
        <p:nvPicPr>
          <p:cNvPr id="81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sp>
        <p:nvSpPr>
          <p:cNvPr id="82" name="TextShape 1"/>
          <p:cNvSpPr txBox="1"/>
          <p:nvPr/>
        </p:nvSpPr>
        <p:spPr>
          <a:xfrm>
            <a:off x="3745080" y="1042920"/>
            <a:ext cx="6190920" cy="901440"/>
          </a:xfrm>
          <a:prstGeom prst="rect">
            <a:avLst/>
          </a:prstGeom>
        </p:spPr>
        <p:txBody>
          <a:bodyPr lIns="0" tIns="3960" rIns="0" bIns="0" anchor="ctr"/>
          <a:lstStyle/>
          <a:p>
            <a:pPr>
              <a:lnSpc>
                <a:spcPct val="99000"/>
              </a:lnSpc>
            </a:pPr>
            <a:r>
              <a:rPr lang="en-GB" sz="2800" u="sng">
                <a:solidFill>
                  <a:srgbClr val="C5000B"/>
                </a:solidFill>
                <a:latin typeface="Tahoma"/>
                <a:ea typeface="Microsoft YaHei"/>
              </a:rPr>
              <a:t>ПРОИЗВОДСТВЕННЫЕ МОЩНОСТИ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216000" y="466560"/>
            <a:ext cx="3600000" cy="488520"/>
          </a:xfrm>
          <a:prstGeom prst="rect">
            <a:avLst/>
          </a:prstGeom>
        </p:spPr>
        <p:txBody>
          <a:bodyPr lIns="0" tIns="2160" rIns="0" bIns="0"/>
          <a:lstStyle/>
          <a:p>
            <a:pPr>
              <a:lnSpc>
                <a:spcPct val="99000"/>
              </a:lnSpc>
            </a:pPr>
            <a:r>
              <a:rPr lang="en-GB" sz="1600" b="1">
                <a:solidFill>
                  <a:srgbClr val="C5000B"/>
                </a:solidFill>
                <a:latin typeface="AvantGardeCTT"/>
                <a:ea typeface="Microsoft YaHei"/>
              </a:rPr>
              <a:t>Компания сегодня</a:t>
            </a:r>
            <a:endParaRPr/>
          </a:p>
        </p:txBody>
      </p:sp>
      <p:pic>
        <p:nvPicPr>
          <p:cNvPr id="84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pic>
        <p:nvPicPr>
          <p:cNvPr id="85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0000" y="2195640"/>
            <a:ext cx="3774960" cy="2520000"/>
          </a:xfrm>
          <a:prstGeom prst="rect">
            <a:avLst/>
          </a:prstGeom>
        </p:spPr>
      </p:pic>
      <p:pic>
        <p:nvPicPr>
          <p:cNvPr id="86" name="Picture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9872" y="4860000"/>
            <a:ext cx="3748088" cy="2592000"/>
          </a:xfrm>
          <a:prstGeom prst="rect">
            <a:avLst/>
          </a:prstGeom>
        </p:spPr>
      </p:pic>
      <p:pic>
        <p:nvPicPr>
          <p:cNvPr id="87" name="Picture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2360" y="2195640"/>
            <a:ext cx="3791520" cy="2520000"/>
          </a:xfrm>
          <a:prstGeom prst="rect">
            <a:avLst/>
          </a:prstGeom>
        </p:spPr>
      </p:pic>
      <p:pic>
        <p:nvPicPr>
          <p:cNvPr id="88" name="Picture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72360" y="4860000"/>
            <a:ext cx="3888000" cy="25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760" cy="7559280"/>
          </a:xfrm>
          <a:prstGeom prst="rect">
            <a:avLst/>
          </a:prstGeom>
        </p:spPr>
      </p:pic>
      <p:pic>
        <p:nvPicPr>
          <p:cNvPr id="98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sp>
        <p:nvSpPr>
          <p:cNvPr id="99" name="TextShape 1"/>
          <p:cNvSpPr txBox="1"/>
          <p:nvPr/>
        </p:nvSpPr>
        <p:spPr>
          <a:xfrm>
            <a:off x="3745080" y="1258920"/>
            <a:ext cx="6190920" cy="901440"/>
          </a:xfrm>
          <a:prstGeom prst="rect">
            <a:avLst/>
          </a:prstGeom>
        </p:spPr>
        <p:txBody>
          <a:bodyPr lIns="0" tIns="3960" rIns="0" bIns="0" anchor="ctr"/>
          <a:lstStyle/>
          <a:p>
            <a:pPr>
              <a:lnSpc>
                <a:spcPct val="99000"/>
              </a:lnSpc>
            </a:pPr>
            <a:r>
              <a:rPr lang="en-GB" sz="2800" u="sng">
                <a:solidFill>
                  <a:srgbClr val="C5000B"/>
                </a:solidFill>
                <a:latin typeface="Tahoma"/>
                <a:ea typeface="Microsoft YaHei"/>
              </a:rPr>
              <a:t>ПРОИЗВОДСТВЕННЫЕ МОЩНОСТИ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216000" y="466560"/>
            <a:ext cx="3600000" cy="488520"/>
          </a:xfrm>
          <a:prstGeom prst="rect">
            <a:avLst/>
          </a:prstGeom>
        </p:spPr>
        <p:txBody>
          <a:bodyPr lIns="0" tIns="2160" rIns="0" bIns="0"/>
          <a:lstStyle/>
          <a:p>
            <a:pPr>
              <a:lnSpc>
                <a:spcPct val="99000"/>
              </a:lnSpc>
            </a:pPr>
            <a:r>
              <a:rPr lang="en-GB" sz="1600" b="1">
                <a:solidFill>
                  <a:srgbClr val="C5000B"/>
                </a:solidFill>
                <a:latin typeface="AvantGardeCTT"/>
                <a:ea typeface="Microsoft YaHei"/>
              </a:rPr>
              <a:t>Компания сегодня</a:t>
            </a:r>
            <a:endParaRPr/>
          </a:p>
        </p:txBody>
      </p:sp>
      <p:pic>
        <p:nvPicPr>
          <p:cNvPr id="101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pic>
        <p:nvPicPr>
          <p:cNvPr id="102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6720" y="1979640"/>
            <a:ext cx="3816000" cy="2547720"/>
          </a:xfrm>
          <a:prstGeom prst="rect">
            <a:avLst/>
          </a:prstGeom>
        </p:spPr>
      </p:pic>
      <p:pic>
        <p:nvPicPr>
          <p:cNvPr id="103" name="Picture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45080" y="4716360"/>
            <a:ext cx="4032000" cy="2690280"/>
          </a:xfrm>
          <a:prstGeom prst="rect">
            <a:avLst/>
          </a:prstGeom>
        </p:spPr>
      </p:pic>
      <p:pic>
        <p:nvPicPr>
          <p:cNvPr id="104" name="Picture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45080" y="1979640"/>
            <a:ext cx="4032000" cy="2592000"/>
          </a:xfrm>
          <a:prstGeom prst="rect">
            <a:avLst/>
          </a:prstGeom>
        </p:spPr>
      </p:pic>
      <p:pic>
        <p:nvPicPr>
          <p:cNvPr id="105" name="Picture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3640" y="4740120"/>
            <a:ext cx="3960360" cy="264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28144" cy="7559280"/>
          </a:xfrm>
          <a:prstGeom prst="rect">
            <a:avLst/>
          </a:prstGeom>
        </p:spPr>
      </p:pic>
      <p:pic>
        <p:nvPicPr>
          <p:cNvPr id="48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52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0232" y="1547589"/>
            <a:ext cx="5040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ОБОРУДОВАНИЕ «ЭКС-ФОРМА» ДЛЯ СЕТЕЙ НИЗКОГО ДАВЛЕНИЯ:</a:t>
            </a: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72160" y="2699717"/>
            <a:ext cx="60997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регуляторы давления газа РДП и РДК;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шаровые краны ГШК;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шкафные газорегуляторные установки ГРПШ, УГРШ;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пункты газораспределительные блочные ПГБ;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головные ГРП;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фильтры газовые ФГ;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клапаны сбросные и запорные ПСК, ПЗК, ПКН, ПКВ.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Picture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792" y="1331565"/>
            <a:ext cx="3024336" cy="2015755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0312" y="4931965"/>
            <a:ext cx="3699040" cy="2232248"/>
          </a:xfrm>
          <a:prstGeom prst="rect">
            <a:avLst/>
          </a:prstGeom>
        </p:spPr>
      </p:pic>
      <p:pic>
        <p:nvPicPr>
          <p:cNvPr id="1028" name="Picture 4" descr="Y:\Рекламаv2\ФОТО\Продукция\ПГБ\ПГБ-50НВ-2Т-Э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544864" y="-6661323"/>
            <a:ext cx="5486400" cy="4114800"/>
          </a:xfrm>
          <a:prstGeom prst="rect">
            <a:avLst/>
          </a:prstGeom>
          <a:noFill/>
        </p:spPr>
      </p:pic>
      <p:pic>
        <p:nvPicPr>
          <p:cNvPr id="1029" name="Picture 5" descr="Y:\Рекламаv2\ФОТО\Продукция\ПГБ\ПГБ-50НВ-2Т-Э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792" y="3959857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28144" cy="7559280"/>
          </a:xfrm>
          <a:prstGeom prst="rect">
            <a:avLst/>
          </a:prstGeom>
        </p:spPr>
      </p:pic>
      <p:pic>
        <p:nvPicPr>
          <p:cNvPr id="48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pic>
        <p:nvPicPr>
          <p:cNvPr id="52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768" y="2411685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редуцирования газа в головных ГРП применяются регуляторы давления РДП-200, обеспечивающие высокую точность поддержания заданного выходного давления.</a:t>
            </a:r>
            <a:endParaRPr lang="ru-RU" dirty="0"/>
          </a:p>
        </p:txBody>
      </p:sp>
      <p:pic>
        <p:nvPicPr>
          <p:cNvPr id="13" name="Рисунок 12" descr="IMG_185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0152" y="2195661"/>
            <a:ext cx="6192440" cy="3883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760" cy="7559280"/>
          </a:xfrm>
          <a:prstGeom prst="rect">
            <a:avLst/>
          </a:prstGeom>
        </p:spPr>
      </p:pic>
      <p:pic>
        <p:nvPicPr>
          <p:cNvPr id="132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sp>
        <p:nvSpPr>
          <p:cNvPr id="133" name="TextShape 1"/>
          <p:cNvSpPr txBox="1"/>
          <p:nvPr/>
        </p:nvSpPr>
        <p:spPr>
          <a:xfrm>
            <a:off x="4319640" y="1079640"/>
            <a:ext cx="5760720" cy="901440"/>
          </a:xfrm>
          <a:prstGeom prst="rect">
            <a:avLst/>
          </a:prstGeom>
        </p:spPr>
        <p:txBody>
          <a:bodyPr lIns="0" tIns="3960" rIns="0" bIns="0" anchor="ctr"/>
          <a:lstStyle/>
          <a:p>
            <a:pPr>
              <a:lnSpc>
                <a:spcPct val="99000"/>
              </a:lnSpc>
            </a:pPr>
            <a:r>
              <a:rPr lang="en-GB" sz="2800" u="sng">
                <a:solidFill>
                  <a:srgbClr val="C5000B"/>
                </a:solidFill>
                <a:latin typeface="Tahoma"/>
                <a:ea typeface="Microsoft YaHei"/>
              </a:rPr>
              <a:t>СЕРТИФИКАТЫ И РАЗРЕШЕНИЯ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0" y="466560"/>
            <a:ext cx="3600000" cy="488520"/>
          </a:xfrm>
          <a:prstGeom prst="rect">
            <a:avLst/>
          </a:prstGeom>
        </p:spPr>
        <p:txBody>
          <a:bodyPr lIns="0" tIns="2160" rIns="0" bIns="0"/>
          <a:lstStyle/>
          <a:p>
            <a:endParaRPr/>
          </a:p>
        </p:txBody>
      </p:sp>
      <p:pic>
        <p:nvPicPr>
          <p:cNvPr id="135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136" name="CustomShape 3"/>
          <p:cNvSpPr/>
          <p:nvPr/>
        </p:nvSpPr>
        <p:spPr>
          <a:xfrm>
            <a:off x="0" y="2699716"/>
            <a:ext cx="3240112" cy="1717843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ahoma"/>
                <a:ea typeface="Microsoft YaHei"/>
              </a:rPr>
              <a:t> ВСЯ </a:t>
            </a:r>
            <a:r>
              <a:rPr lang="ru-RU" sz="1600" dirty="0">
                <a:solidFill>
                  <a:srgbClr val="000000"/>
                </a:solidFill>
                <a:latin typeface="Tahoma"/>
                <a:ea typeface="Microsoft YaHei"/>
              </a:rPr>
              <a:t>ВЫПУСКАЕМАЯ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Microsoft YaHei"/>
              </a:rPr>
              <a:t>ПРОДУКЦИЯ «ЭКС-ФОРМА</a:t>
            </a:r>
            <a:r>
              <a:rPr lang="ru-RU" sz="1600" dirty="0">
                <a:solidFill>
                  <a:srgbClr val="000000"/>
                </a:solidFill>
                <a:latin typeface="Tahoma"/>
                <a:ea typeface="Microsoft YaHei"/>
              </a:rPr>
              <a:t>» ИМЕЕТ НЕОБХОДИМЫЕ СЕРТИФИКАТЫ И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ea typeface="Microsoft YaHei"/>
              </a:rPr>
              <a:t>РАЗРЕШЕНИЯ</a:t>
            </a:r>
          </a:p>
          <a:p>
            <a:pPr algn="ctr">
              <a:lnSpc>
                <a:spcPct val="93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ahoma"/>
                <a:ea typeface="Microsoft YaHei"/>
              </a:rPr>
              <a:t> НА РЯД ИЗОБРЕТЕНИЙ ПОЛУЧЕНЫ ПАТЕНТЫ</a:t>
            </a:r>
            <a:endParaRPr sz="1600" dirty="0"/>
          </a:p>
        </p:txBody>
      </p:sp>
      <p:sp>
        <p:nvSpPr>
          <p:cNvPr id="137" name="CustomShape 4"/>
          <p:cNvSpPr/>
          <p:nvPr/>
        </p:nvSpPr>
        <p:spPr>
          <a:xfrm>
            <a:off x="216000" y="6804000"/>
            <a:ext cx="2160360" cy="370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pic>
        <p:nvPicPr>
          <p:cNvPr id="138" name="Рисунок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72720" y="4716000"/>
            <a:ext cx="1777320" cy="259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9" name="Picture 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92240" y="1835621"/>
            <a:ext cx="1830600" cy="25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0" name="Picture 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2560" y="1835621"/>
            <a:ext cx="1800000" cy="25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1" name="Picture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92240" y="4715941"/>
            <a:ext cx="1858680" cy="2627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6" dur="500" fill="freez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760" cy="7559280"/>
          </a:xfrm>
          <a:prstGeom prst="rect">
            <a:avLst/>
          </a:prstGeom>
        </p:spPr>
      </p:pic>
      <p:pic>
        <p:nvPicPr>
          <p:cNvPr id="143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78560" cy="1164960"/>
          </a:xfrm>
          <a:prstGeom prst="rect">
            <a:avLst/>
          </a:prstGeom>
        </p:spPr>
      </p:pic>
      <p:sp>
        <p:nvSpPr>
          <p:cNvPr id="144" name="TextShape 1"/>
          <p:cNvSpPr txBox="1"/>
          <p:nvPr/>
        </p:nvSpPr>
        <p:spPr>
          <a:xfrm>
            <a:off x="4319640" y="1079640"/>
            <a:ext cx="5760720" cy="901440"/>
          </a:xfrm>
          <a:prstGeom prst="rect">
            <a:avLst/>
          </a:prstGeom>
        </p:spPr>
        <p:txBody>
          <a:bodyPr lIns="0" tIns="3960" rIns="0" bIns="0" anchor="ctr"/>
          <a:lstStyle/>
          <a:p>
            <a:pPr>
              <a:lnSpc>
                <a:spcPct val="99000"/>
              </a:lnSpc>
            </a:pPr>
            <a:r>
              <a:rPr lang="en-GB" sz="2800" u="sng" dirty="0">
                <a:solidFill>
                  <a:srgbClr val="C5000B"/>
                </a:solidFill>
                <a:latin typeface="Tahoma"/>
                <a:ea typeface="Microsoft YaHei"/>
              </a:rPr>
              <a:t>СЕРТИФИКАТЫ И РАЗРЕШЕНИЯ</a:t>
            </a:r>
            <a:endParaRPr dirty="0"/>
          </a:p>
        </p:txBody>
      </p:sp>
      <p:sp>
        <p:nvSpPr>
          <p:cNvPr id="145" name="TextShape 2"/>
          <p:cNvSpPr txBox="1"/>
          <p:nvPr/>
        </p:nvSpPr>
        <p:spPr>
          <a:xfrm>
            <a:off x="0" y="466560"/>
            <a:ext cx="3600000" cy="488520"/>
          </a:xfrm>
          <a:prstGeom prst="rect">
            <a:avLst/>
          </a:prstGeom>
        </p:spPr>
        <p:txBody>
          <a:bodyPr lIns="0" tIns="2160" rIns="0" bIns="0"/>
          <a:lstStyle/>
          <a:p>
            <a:endParaRPr/>
          </a:p>
        </p:txBody>
      </p:sp>
      <p:pic>
        <p:nvPicPr>
          <p:cNvPr id="146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147" name="CustomShape 3"/>
          <p:cNvSpPr/>
          <p:nvPr/>
        </p:nvSpPr>
        <p:spPr>
          <a:xfrm>
            <a:off x="431800" y="1475581"/>
            <a:ext cx="2952080" cy="1152101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2013 году АГРС «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ЭКС-Форма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были внесены в «Реестр оборудования и материалов ОАО «Газпром»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8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1800" y="3059757"/>
            <a:ext cx="2448272" cy="3456384"/>
          </a:xfrm>
          <a:prstGeom prst="rect">
            <a:avLst/>
          </a:prstGeom>
        </p:spPr>
      </p:pic>
      <p:sp>
        <p:nvSpPr>
          <p:cNvPr id="149" name="CustomShape 4"/>
          <p:cNvSpPr/>
          <p:nvPr/>
        </p:nvSpPr>
        <p:spPr>
          <a:xfrm>
            <a:off x="-25560" y="6804000"/>
            <a:ext cx="2527560" cy="3700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2000"/>
              </a:lnSpc>
            </a:pPr>
            <a:r>
              <a:rPr lang="ru-RU">
                <a:solidFill>
                  <a:srgbClr val="000000"/>
                </a:solidFill>
                <a:latin typeface="Impact"/>
                <a:ea typeface="Microsoft YaHei"/>
              </a:rPr>
              <a:t>WWW.EXFORM.RU</a:t>
            </a:r>
            <a:endParaRPr/>
          </a:p>
        </p:txBody>
      </p:sp>
      <p:pic>
        <p:nvPicPr>
          <p:cNvPr id="150" name="Picture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64248" y="2555701"/>
            <a:ext cx="4896544" cy="338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6" dur="500" fill="freez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10" dur="500" fill="freez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760" cy="7559280"/>
          </a:xfrm>
          <a:prstGeom prst="rect">
            <a:avLst/>
          </a:prstGeom>
        </p:spPr>
      </p:pic>
      <p:pic>
        <p:nvPicPr>
          <p:cNvPr id="181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5" y="0"/>
            <a:ext cx="10078560" cy="1164960"/>
          </a:xfrm>
          <a:prstGeom prst="rect">
            <a:avLst/>
          </a:prstGeom>
        </p:spPr>
      </p:pic>
      <p:pic>
        <p:nvPicPr>
          <p:cNvPr id="182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88920"/>
            <a:ext cx="3854160" cy="809280"/>
          </a:xfrm>
          <a:prstGeom prst="rect">
            <a:avLst/>
          </a:prstGeom>
        </p:spPr>
      </p:pic>
      <p:sp>
        <p:nvSpPr>
          <p:cNvPr id="183" name="CustomShape 1"/>
          <p:cNvSpPr/>
          <p:nvPr/>
        </p:nvSpPr>
        <p:spPr>
          <a:xfrm>
            <a:off x="6303960" y="2124000"/>
            <a:ext cx="183960" cy="348840"/>
          </a:xfrm>
          <a:prstGeom prst="rect">
            <a:avLst/>
          </a:prstGeom>
        </p:spPr>
      </p:sp>
      <p:sp>
        <p:nvSpPr>
          <p:cNvPr id="184" name="CustomShape 2"/>
          <p:cNvSpPr/>
          <p:nvPr/>
        </p:nvSpPr>
        <p:spPr>
          <a:xfrm>
            <a:off x="143768" y="395461"/>
            <a:ext cx="3079080" cy="36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9000"/>
              </a:lnSpc>
            </a:pP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АГРС «ЭКС-ФОРМА»</a:t>
            </a:r>
            <a:endParaRPr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8" name="Picture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5776" y="1547589"/>
            <a:ext cx="3168104" cy="2207315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2160" y="2123653"/>
            <a:ext cx="293914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8503" y="2123653"/>
            <a:ext cx="300612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5776" y="4355901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6" dur="500" fill="freeze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481</Words>
  <Application>Microsoft Office PowerPoint</Application>
  <PresentationFormat>Произвольный</PresentationFormat>
  <Paragraphs>148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Козырнова Валерия Геннадиевна</dc:creator>
  <cp:lastModifiedBy>960831</cp:lastModifiedBy>
  <cp:revision>42</cp:revision>
  <dcterms:modified xsi:type="dcterms:W3CDTF">2016-10-19T11:25:03Z</dcterms:modified>
</cp:coreProperties>
</file>