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  <p:sldMasterId id="2147483788" r:id="rId7"/>
    <p:sldMasterId id="2147483794" r:id="rId8"/>
    <p:sldMasterId id="2147483796" r:id="rId9"/>
    <p:sldMasterId id="2147483799" r:id="rId10"/>
    <p:sldMasterId id="2147483805" r:id="rId11"/>
  </p:sldMasterIdLst>
  <p:notesMasterIdLst>
    <p:notesMasterId r:id="rId25"/>
  </p:notesMasterIdLst>
  <p:handoutMasterIdLst>
    <p:handoutMasterId r:id="rId26"/>
  </p:handoutMasterIdLst>
  <p:sldIdLst>
    <p:sldId id="362" r:id="rId12"/>
    <p:sldId id="358" r:id="rId13"/>
    <p:sldId id="359" r:id="rId14"/>
    <p:sldId id="371" r:id="rId15"/>
    <p:sldId id="372" r:id="rId16"/>
    <p:sldId id="376" r:id="rId17"/>
    <p:sldId id="373" r:id="rId18"/>
    <p:sldId id="367" r:id="rId19"/>
    <p:sldId id="368" r:id="rId20"/>
    <p:sldId id="374" r:id="rId21"/>
    <p:sldId id="375" r:id="rId22"/>
    <p:sldId id="377" r:id="rId23"/>
    <p:sldId id="369" r:id="rId2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EE8"/>
    <a:srgbClr val="D5F4FF"/>
    <a:srgbClr val="0079C2"/>
    <a:srgbClr val="30C9D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9543" autoAdjust="0"/>
  </p:normalViewPr>
  <p:slideViewPr>
    <p:cSldViewPr snapToGrid="0" showGuides="1">
      <p:cViewPr>
        <p:scale>
          <a:sx n="100" d="100"/>
          <a:sy n="100" d="100"/>
        </p:scale>
        <p:origin x="-1944" y="-468"/>
      </p:cViewPr>
      <p:guideLst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07"/>
        <p:guide pos="5656"/>
        <p:guide pos="1888"/>
        <p:guide pos="1991"/>
        <p:guide/>
        <p:guide pos="2927"/>
        <p:guide pos="3879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644438767064447"/>
          <c:y val="0.14478728516337669"/>
          <c:w val="0.47981800992415991"/>
          <c:h val="0.813487719621851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ООО "ГтНН"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Прочие </c:v>
                </c:pt>
                <c:pt idx="1">
                  <c:v>Онкология</c:v>
                </c:pt>
                <c:pt idx="2">
                  <c:v>Внешние причины </c:v>
                </c:pt>
                <c:pt idx="3">
                  <c:v>Сердечно-сосудистые заболевания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 </c:v>
                </c:pt>
              </c:strCache>
            </c:strRef>
          </c:tx>
          <c:spPr>
            <a:solidFill>
              <a:srgbClr val="00B0F0">
                <a:alpha val="20000"/>
              </a:srgbClr>
            </a:solidFill>
            <a:ln w="6350"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Прочие </c:v>
                </c:pt>
                <c:pt idx="1">
                  <c:v>Онкология</c:v>
                </c:pt>
                <c:pt idx="2">
                  <c:v>Внешние причины </c:v>
                </c:pt>
                <c:pt idx="3">
                  <c:v>Сердечно-сосудистые заболевания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24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14016"/>
        <c:axId val="117815552"/>
      </c:barChart>
      <c:catAx>
        <c:axId val="1178140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815552"/>
        <c:crosses val="autoZero"/>
        <c:auto val="1"/>
        <c:lblAlgn val="ctr"/>
        <c:lblOffset val="100"/>
        <c:noMultiLvlLbl val="0"/>
      </c:catAx>
      <c:valAx>
        <c:axId val="11781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781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203411552366208"/>
          <c:y val="4.1960688296996715E-2"/>
          <c:w val="0.56910325671174511"/>
          <c:h val="0.115904632032727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0070C0"/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61111111111112E-2"/>
          <c:y val="9.4502903261394128E-2"/>
          <c:w val="0.91063770907211594"/>
          <c:h val="0.4508844003195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работ повышенной опасности в Обществе</c:v>
                </c:pt>
              </c:strCache>
            </c:strRef>
          </c:tx>
          <c:spPr>
            <a:solidFill>
              <a:srgbClr val="6EAEE8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pattFill prst="dkUpDiag">
                <a:fgClr>
                  <a:srgbClr val="6EAEE8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b="1" smtClean="0"/>
                      <a:t>9 448</a:t>
                    </a:r>
                    <a:endParaRPr lang="en-US" sz="11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11 385</a:t>
                    </a:r>
                    <a:endParaRPr lang="en-US" sz="11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9 561</a:t>
                    </a:r>
                    <a:endParaRPr lang="en-US" sz="11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 (9 месяцев)</c:v>
                </c:pt>
                <c:pt idx="3">
                  <c:v>ожидаемое  2019 (12 месяцев)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9448</c:v>
                </c:pt>
                <c:pt idx="1">
                  <c:v>11385</c:v>
                </c:pt>
                <c:pt idx="2">
                  <c:v>9561</c:v>
                </c:pt>
                <c:pt idx="3">
                  <c:v>12000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по направлению ГРС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invertIfNegative val="0"/>
          <c:dPt>
            <c:idx val="3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        1 517</a:t>
                    </a:r>
                    <a:endParaRPr lang="en-US" sz="11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16676591612615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 (9 месяцев)</c:v>
                </c:pt>
                <c:pt idx="3">
                  <c:v>ожидаемое  2019 (12 месяцев)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1499</c:v>
                </c:pt>
                <c:pt idx="1">
                  <c:v>1807</c:v>
                </c:pt>
                <c:pt idx="2">
                  <c:v>1517</c:v>
                </c:pt>
                <c:pt idx="3">
                  <c:v>8340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46944"/>
        <c:axId val="61348480"/>
      </c:barChart>
      <c:catAx>
        <c:axId val="613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t"/>
          <a:lstStyle/>
          <a:p>
            <a:pPr>
              <a:lnSpc>
                <a:spcPct val="80000"/>
              </a:lnSpc>
              <a:defRPr sz="105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61348480"/>
        <c:crosses val="autoZero"/>
        <c:auto val="1"/>
        <c:lblAlgn val="ctr"/>
        <c:lblOffset val="0"/>
        <c:noMultiLvlLbl val="0"/>
      </c:catAx>
      <c:valAx>
        <c:axId val="613484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613469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5277710717332174E-2"/>
          <c:y val="0.72559055118110238"/>
          <c:w val="0.92314814814814827"/>
          <c:h val="0.2000530640191715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solidFill>
            <a:srgbClr val="0070C0"/>
          </a:solidFill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93547098394893E-3"/>
          <c:y val="0.15020692180919246"/>
          <c:w val="0.91973935604149815"/>
          <c:h val="0.44757451830149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6EAEE8"/>
            </a:solidFill>
            <a:ln>
              <a:solidFill>
                <a:srgbClr val="0079C2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pattFill prst="dkUpDiag">
                <a:fgClr>
                  <a:srgbClr val="6EAEE8"/>
                </a:fgClr>
                <a:bgClr>
                  <a:schemeClr val="bg1"/>
                </a:bgClr>
              </a:pattFill>
              <a:ln>
                <a:solidFill>
                  <a:srgbClr val="0079C2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b="1" smtClean="0"/>
                      <a:t>314 241</a:t>
                    </a:r>
                    <a:endParaRPr lang="en-US" sz="11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338 147</a:t>
                    </a:r>
                    <a:endParaRPr lang="en-US" sz="11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350 000</a:t>
                    </a:r>
                    <a:endParaRPr lang="en-US" sz="11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467 </a:t>
                    </a:r>
                    <a:r>
                      <a:rPr lang="en-US" sz="1100" b="1" dirty="0" smtClean="0"/>
                      <a:t>000</a:t>
                    </a:r>
                    <a:endParaRPr lang="en-US" sz="11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 (9 месяцев)</c:v>
                </c:pt>
                <c:pt idx="3">
                  <c:v>ожидаемое 2019      (12 месяцев)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85000</c:v>
                </c:pt>
                <c:pt idx="1">
                  <c:v>93000</c:v>
                </c:pt>
                <c:pt idx="2">
                  <c:v>102000</c:v>
                </c:pt>
                <c:pt idx="3">
                  <c:v>124000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418496"/>
        <c:axId val="61453056"/>
      </c:barChart>
      <c:catAx>
        <c:axId val="614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lnSpc>
                <a:spcPct val="80000"/>
              </a:lnSpc>
              <a:defRPr sz="105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61453056"/>
        <c:crosses val="autoZero"/>
        <c:auto val="1"/>
        <c:lblAlgn val="ctr"/>
        <c:lblOffset val="0"/>
        <c:noMultiLvlLbl val="0"/>
      </c:catAx>
      <c:valAx>
        <c:axId val="614530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614184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>
          <a:solidFill>
            <a:srgbClr val="0070C0"/>
          </a:solidFill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Добрый день!</a:t>
            </a:r>
          </a:p>
          <a:p>
            <a:r>
              <a:rPr lang="ru-RU" sz="1600" dirty="0" smtClean="0"/>
              <a:t>Уважаемый Андрей Александрович!</a:t>
            </a:r>
          </a:p>
          <a:p>
            <a:r>
              <a:rPr lang="ru-RU" sz="1600" dirty="0" smtClean="0"/>
              <a:t>Уважаемые участники конференции</a:t>
            </a:r>
            <a:r>
              <a:rPr lang="ru-RU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Представляю</a:t>
            </a:r>
            <a:r>
              <a:rPr lang="ru-RU" baseline="0" dirty="0" smtClean="0"/>
              <a:t> Вашему вниманию доклад на тему </a:t>
            </a:r>
            <a:r>
              <a:rPr lang="ru-RU" sz="1200" dirty="0" smtClean="0"/>
              <a:t>ДИСТАНЦИОННЫЙ МОНИТОРИНГ СОСТОЯНИЯ ЗДОРОВЬЯ РАБОТНИКОВ НА УДАЛЕННЫХ ОПАСНЫХ ПРОИЗВОДСТВЕННЫХ ОБЪЕКТАХ</a:t>
            </a:r>
          </a:p>
          <a:p>
            <a:endParaRPr lang="ru-RU" sz="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9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Итоги опытной эксплуатации:</a:t>
            </a:r>
          </a:p>
          <a:p>
            <a:pPr marL="228600" indent="-228600">
              <a:buAutoNum type="arabicPeriod"/>
            </a:pPr>
            <a:r>
              <a:rPr lang="ru-RU" b="1" dirty="0" smtClean="0"/>
              <a:t>Оптимизация финансовых затрат Общества</a:t>
            </a:r>
            <a:r>
              <a:rPr lang="ru-RU" b="1" baseline="0" dirty="0" smtClean="0"/>
              <a:t> </a:t>
            </a:r>
            <a:r>
              <a:rPr lang="ru-RU" baseline="0" dirty="0" smtClean="0"/>
              <a:t>на проведение медицинских осмотров  - при использовании комплекса затраты на 33% ниже, затрат на аналогичные работы, выполняемые медицинскими работниками Общества и сторонними медицинскими учреждениями.</a:t>
            </a:r>
          </a:p>
          <a:p>
            <a:pPr marL="228600" indent="-228600">
              <a:buAutoNum type="arabicPeriod"/>
            </a:pPr>
            <a:r>
              <a:rPr lang="ru-RU" b="1" dirty="0" smtClean="0"/>
              <a:t>Точно  и надежно </a:t>
            </a:r>
            <a:r>
              <a:rPr lang="ru-RU" dirty="0" smtClean="0"/>
              <a:t>– отсутствует возможность «обмануть» аппарат или договорится с медицинским работником,</a:t>
            </a:r>
            <a:r>
              <a:rPr lang="ru-RU" baseline="0" dirty="0" smtClean="0"/>
              <a:t> сохранение записи осмотра в течении 5 лет.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baseline="0" dirty="0" smtClean="0"/>
              <a:t>Удобно</a:t>
            </a:r>
            <a:r>
              <a:rPr lang="ru-RU" baseline="0" dirty="0" smtClean="0"/>
              <a:t> – возможность проведения осмотров  </a:t>
            </a:r>
            <a:r>
              <a:rPr lang="ru-RU" altLang="ru-RU" sz="1200" dirty="0" smtClean="0">
                <a:solidFill>
                  <a:srgbClr val="0079C2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 часа в сутки 7 дней в неделю в любое удобное время.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Ответственно</a:t>
            </a:r>
            <a:r>
              <a:rPr lang="ru-RU" baseline="0" dirty="0" smtClean="0"/>
              <a:t> – изменение отношения  у работников к своему здоровью, «вредным привычкам». Сформирована «группа риска», данные отчетов с </a:t>
            </a:r>
            <a:r>
              <a:rPr lang="ru-RU" baseline="0" dirty="0" err="1" smtClean="0"/>
              <a:t>ПАКов</a:t>
            </a:r>
            <a:r>
              <a:rPr lang="ru-RU" baseline="0" dirty="0" smtClean="0"/>
              <a:t>  синхронизированы с программой  «Диспансерный учет работников ООО «Газпром трансгаз Нижний Новгород», что позволяет принять управленческие решения, связанные с медицинским наблюдением (дополнительное обследование, консультации) и трудовыми действиями при направлении работников в командировки. 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Важный момент </a:t>
            </a:r>
            <a:r>
              <a:rPr lang="ru-RU" baseline="0" dirty="0" smtClean="0"/>
              <a:t>– проведение медицинских осмотров на удаленных производственных объектах без личного присутствия на объекте медицинских работников.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Опытная эксплуатация программно-аппаратного комплекса в ООО «Газпром трансгаз Нижний Новгород» подтвердила свою эффективность.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17525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200" spc="-30" dirty="0" smtClean="0">
                <a:solidFill>
                  <a:srgbClr val="206AB7"/>
                </a:solidFill>
                <a:latin typeface="Arial Narrow"/>
              </a:rPr>
              <a:t>Планируется реализация 2 этапа внедрения дистанционного  мониторинга состояния здоровья в трех линейно-производственных управлениях </a:t>
            </a:r>
          </a:p>
          <a:p>
            <a:pPr marL="517525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200" spc="-30" dirty="0" smtClean="0">
                <a:solidFill>
                  <a:srgbClr val="206AB7"/>
                </a:solidFill>
                <a:latin typeface="Arial Narrow"/>
              </a:rPr>
              <a:t>Увеличение количества используемых мобильных  комплексов с 2 до 6 штук. </a:t>
            </a:r>
          </a:p>
          <a:p>
            <a:pPr marL="517525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200" spc="-30" dirty="0" smtClean="0">
                <a:solidFill>
                  <a:srgbClr val="206AB7"/>
                </a:solidFill>
                <a:latin typeface="Arial Narrow"/>
              </a:rPr>
              <a:t>Увеличение количества персонала, подлежащего обследованиям </a:t>
            </a:r>
            <a:r>
              <a:rPr lang="ru-RU" altLang="ru-RU" sz="1200" spc="-30" baseline="0" dirty="0" smtClean="0">
                <a:solidFill>
                  <a:srgbClr val="206AB7"/>
                </a:solidFill>
                <a:latin typeface="Arial Narrow"/>
              </a:rPr>
              <a:t> от 10</a:t>
            </a:r>
            <a:r>
              <a:rPr lang="ru-RU" altLang="ru-RU" sz="1200" spc="-30" dirty="0" smtClean="0">
                <a:solidFill>
                  <a:srgbClr val="206AB7"/>
                </a:solidFill>
                <a:latin typeface="Arial Narrow"/>
              </a:rPr>
              <a:t>%  в 2019 году до 35%  в 2020 от общего количества персонала Общества.</a:t>
            </a:r>
          </a:p>
          <a:p>
            <a:pPr marL="517525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200" spc="-30" dirty="0" smtClean="0">
                <a:solidFill>
                  <a:srgbClr val="206AB7"/>
                </a:solidFill>
                <a:latin typeface="Arial Narrow"/>
              </a:rPr>
              <a:t>Покрытие максимального количества работ повышенной опасности </a:t>
            </a:r>
            <a:r>
              <a:rPr lang="ru-RU" altLang="ru-RU" sz="1200" spc="-30" dirty="0" err="1" smtClean="0">
                <a:solidFill>
                  <a:srgbClr val="206AB7"/>
                </a:solidFill>
                <a:latin typeface="Arial Narrow"/>
              </a:rPr>
              <a:t>предсменными</a:t>
            </a:r>
            <a:r>
              <a:rPr lang="ru-RU" altLang="ru-RU" sz="1200" spc="-30" dirty="0" smtClean="0">
                <a:solidFill>
                  <a:srgbClr val="206AB7"/>
                </a:solidFill>
                <a:latin typeface="Arial Narrow"/>
              </a:rPr>
              <a:t> медицинскими осмотрами. </a:t>
            </a:r>
          </a:p>
          <a:p>
            <a:pPr marL="517525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200" spc="-30" dirty="0" smtClean="0">
                <a:solidFill>
                  <a:srgbClr val="206AB7"/>
                </a:solidFill>
                <a:latin typeface="Arial Narrow"/>
              </a:rPr>
              <a:t>Создание единой цифровой медицинской системы предприятия.</a:t>
            </a:r>
          </a:p>
          <a:p>
            <a:pPr marL="517525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200" spc="-30" dirty="0" smtClean="0">
                <a:solidFill>
                  <a:srgbClr val="206AB7"/>
                </a:solidFill>
                <a:latin typeface="Arial Narrow"/>
              </a:rPr>
              <a:t>Оптимизация и перераспределение финансовых затрат.</a:t>
            </a:r>
          </a:p>
          <a:p>
            <a:endParaRPr lang="ru-RU" dirty="0" smtClean="0"/>
          </a:p>
          <a:p>
            <a:r>
              <a:rPr lang="ru-RU" dirty="0" smtClean="0"/>
              <a:t>Работа </a:t>
            </a:r>
            <a:r>
              <a:rPr lang="ru-RU" dirty="0" err="1" smtClean="0"/>
              <a:t>программно</a:t>
            </a:r>
            <a:r>
              <a:rPr lang="ru-RU" dirty="0" smtClean="0"/>
              <a:t> –аппаратного комплекса будет продемонстрирована при</a:t>
            </a:r>
            <a:r>
              <a:rPr lang="ru-RU" baseline="0" dirty="0" smtClean="0"/>
              <a:t> посещении Учебно-производственного центра 24 октября.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7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Здоровье </a:t>
            </a:r>
            <a:r>
              <a:rPr lang="ru-RU" dirty="0" smtClean="0"/>
              <a:t>– самое ценное в жизни! Берегите себя и своих</a:t>
            </a:r>
            <a:r>
              <a:rPr lang="ru-RU" baseline="0" dirty="0" smtClean="0"/>
              <a:t> близких. Благодарю за внимание!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планируется автоматизация медицинского пункта с подключением удаленных филиалов Общества     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baseline="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Ивановского, Волжского, Моркинского линейно-производственных управлений  – дополнительно будет охвачено дистанционным мониторингом   около 1,5 тысячи работников Общества.</a:t>
            </a:r>
            <a:endParaRPr lang="ru-RU" sz="1200" b="0" i="0" dirty="0" smtClean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rtl="0" eaLnBrk="1" fontAlgn="auto" latinLnBrk="0" hangingPunct="1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2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-30" dirty="0" smtClean="0">
                <a:solidFill>
                  <a:srgbClr val="206AB7"/>
                </a:solidFill>
                <a:latin typeface="Arial Narrow"/>
              </a:rPr>
              <a:t>В структуре смертности Российской Федерации  и ООО «Газпром трансгаз Нижний Новгород преобладают заболевания сердечно-сосудистой системы, так же высокая смертность от внешних причин (травмы отравления), </a:t>
            </a:r>
            <a:r>
              <a:rPr lang="ru-RU" sz="1100" spc="-30" dirty="0" err="1" smtClean="0">
                <a:solidFill>
                  <a:srgbClr val="206AB7"/>
                </a:solidFill>
                <a:latin typeface="Arial Narrow"/>
              </a:rPr>
              <a:t>онкопатология</a:t>
            </a:r>
            <a:r>
              <a:rPr lang="ru-RU" sz="1100" spc="-30" dirty="0" smtClean="0">
                <a:solidFill>
                  <a:srgbClr val="206AB7"/>
                </a:solidFill>
                <a:latin typeface="Arial Narrow"/>
              </a:rPr>
              <a:t>.  Но смертность в результате сердечно-сосудистых заболеваний это настоящая эпидемия 21 века. Россия лидирует по данному печальному показателю. Факторы риска увеличивают вероятность возникновения хронических заболеваний. Среди ведущих факторов риска особого внимания заслуживает повышенное артериальное давление.</a:t>
            </a:r>
            <a:r>
              <a:rPr lang="ru-RU" sz="1100" spc="-30" baseline="0" dirty="0" smtClean="0">
                <a:solidFill>
                  <a:srgbClr val="206AB7"/>
                </a:solidFill>
                <a:latin typeface="Arial Narrow"/>
              </a:rPr>
              <a:t> </a:t>
            </a:r>
            <a:r>
              <a:rPr lang="ru-RU" sz="1100" spc="-30" dirty="0" smtClean="0">
                <a:solidFill>
                  <a:srgbClr val="206AB7"/>
                </a:solidFill>
                <a:latin typeface="Arial Narrow"/>
              </a:rPr>
              <a:t>Если гипертонию не лечить, то нередко приводит к серьезным осложнениям – инсульту и инфаркту. Постоянный мониторинг состояния здоровья способствует выявлению факторов развития заболевания, формирование среди работников «группы риска развития сердечно-сосудистой  патологии»  и позволяет разработать план мероприятий направленных на их коррекцию. Одним из важных этапов – </a:t>
            </a:r>
            <a:r>
              <a:rPr lang="ru-RU" sz="1100" b="1" spc="-30" dirty="0" smtClean="0">
                <a:solidFill>
                  <a:srgbClr val="206AB7"/>
                </a:solidFill>
                <a:latin typeface="Arial Narrow"/>
              </a:rPr>
              <a:t>это  организация </a:t>
            </a:r>
            <a:r>
              <a:rPr lang="ru-RU" sz="1100" spc="-30" dirty="0" smtClean="0">
                <a:solidFill>
                  <a:srgbClr val="206AB7"/>
                </a:solidFill>
                <a:latin typeface="Arial Narrow"/>
              </a:rPr>
              <a:t>мониторинга за состоянием здоровья работников на производственных объектах Общества.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spc="-30" dirty="0" smtClean="0">
              <a:solidFill>
                <a:srgbClr val="206AB7"/>
              </a:solidFill>
              <a:latin typeface="Arial Narrow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spc="-30" dirty="0" smtClean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u="sng" kern="0" dirty="0" smtClean="0">
                <a:solidFill>
                  <a:srgbClr val="1A62BA"/>
                </a:solidFill>
                <a:latin typeface="Arial Narrow"/>
              </a:rPr>
              <a:t>ЦЕЛЬ</a:t>
            </a:r>
            <a:r>
              <a:rPr lang="ru-RU" sz="1100" b="1" kern="0" dirty="0" smtClean="0">
                <a:solidFill>
                  <a:srgbClr val="1A62BA"/>
                </a:solidFill>
                <a:latin typeface="Arial Narrow"/>
              </a:rPr>
              <a:t>:  мониторинга : Оценка состояния здоровья работников для минимизации рисков и исключения внезапного ухудшения здоровья при выполнении трудовых </a:t>
            </a:r>
            <a:r>
              <a:rPr lang="ru-RU" sz="1100" b="0" kern="0" dirty="0" smtClean="0">
                <a:solidFill>
                  <a:srgbClr val="1A62BA"/>
                </a:solidFill>
                <a:latin typeface="Arial Narrow"/>
              </a:rPr>
              <a:t>функций для обеспечения надежной и безопасной работы газотранспортной системы Общества.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kern="0" spc="-30" dirty="0" smtClean="0">
                <a:solidFill>
                  <a:srgbClr val="1A62BA"/>
                </a:solidFill>
                <a:latin typeface="Arial Narrow"/>
              </a:rPr>
              <a:t>Поставлены</a:t>
            </a:r>
            <a:r>
              <a:rPr lang="ru-RU" altLang="ru-RU" sz="1100" b="1" kern="0" spc="-30" baseline="0" dirty="0" smtClean="0">
                <a:solidFill>
                  <a:srgbClr val="1A62BA"/>
                </a:solidFill>
                <a:latin typeface="Arial Narrow"/>
              </a:rPr>
              <a:t> </a:t>
            </a:r>
            <a:r>
              <a:rPr lang="ru-RU" altLang="ru-RU" sz="1100" b="1" kern="0" spc="-30" dirty="0" smtClean="0">
                <a:solidFill>
                  <a:srgbClr val="1A62BA"/>
                </a:solidFill>
                <a:latin typeface="Arial Narrow"/>
              </a:rPr>
              <a:t>Задачи</a:t>
            </a:r>
            <a:r>
              <a:rPr lang="ru-RU" altLang="ru-RU" sz="1100" b="1" kern="0" spc="-30" baseline="0" dirty="0" smtClean="0">
                <a:solidFill>
                  <a:srgbClr val="1A62BA"/>
                </a:solidFill>
                <a:latin typeface="Arial Narrow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spc="-30" dirty="0" smtClean="0">
                <a:solidFill>
                  <a:srgbClr val="206AB7"/>
                </a:solidFill>
                <a:latin typeface="Arial Narrow"/>
              </a:rPr>
              <a:t>Повышение </a:t>
            </a:r>
            <a:r>
              <a:rPr lang="ru-RU" sz="1100" spc="-30" dirty="0" smtClean="0">
                <a:solidFill>
                  <a:srgbClr val="206AB7"/>
                </a:solidFill>
                <a:latin typeface="Arial Narrow"/>
              </a:rPr>
              <a:t>своевременности и достоверности статистических данных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-30" dirty="0" smtClean="0">
                <a:solidFill>
                  <a:srgbClr val="206AB7"/>
                </a:solidFill>
                <a:latin typeface="Arial Narrow"/>
              </a:rPr>
              <a:t>Выявление факторов риска развития болезней системы кровообращения.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ts val="600"/>
              </a:spcAft>
              <a:buFont typeface="+mj-lt"/>
              <a:buNone/>
            </a:pPr>
            <a:r>
              <a:rPr lang="ru-RU" sz="1100" spc="-30" dirty="0" smtClean="0">
                <a:solidFill>
                  <a:srgbClr val="206AB7"/>
                </a:solidFill>
                <a:latin typeface="Arial Narrow"/>
              </a:rPr>
              <a:t>Оптимизация  и перераспределение финансовых затрат.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ts val="600"/>
              </a:spcAft>
              <a:buFont typeface="+mj-lt"/>
              <a:buNone/>
            </a:pPr>
            <a:r>
              <a:rPr lang="ru-RU" sz="1100" spc="-30" dirty="0" smtClean="0">
                <a:solidFill>
                  <a:srgbClr val="206AB7"/>
                </a:solidFill>
                <a:latin typeface="Arial Narrow"/>
              </a:rPr>
              <a:t>Мотивация к  ведению здорового образа жизни, в рабочее и во внерабочее время.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kern="0" spc="-30" baseline="0" dirty="0" smtClean="0">
                <a:solidFill>
                  <a:srgbClr val="1A62BA"/>
                </a:solidFill>
                <a:latin typeface="Arial Narrow"/>
              </a:rPr>
              <a:t>Результат  - </a:t>
            </a:r>
            <a:r>
              <a:rPr lang="ru-RU" sz="1100" b="1" spc="-30" dirty="0" smtClean="0">
                <a:solidFill>
                  <a:srgbClr val="206AB7"/>
                </a:solidFill>
                <a:latin typeface="Arial Narrow"/>
              </a:rPr>
              <a:t>отсутствие несчастных случаев, аварий и инцидентов, продление профессионального долголетия.</a:t>
            </a:r>
            <a:endParaRPr lang="ru-RU" altLang="ru-RU" sz="1100" b="0" kern="0" spc="-30" baseline="0" dirty="0" smtClean="0">
              <a:solidFill>
                <a:srgbClr val="1A62BA"/>
              </a:solidFill>
              <a:latin typeface="Arial Narrow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100" spc="-30" dirty="0" smtClean="0">
              <a:solidFill>
                <a:srgbClr val="206AB7"/>
              </a:solidFill>
              <a:latin typeface="Arial Narrow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spc="-30" dirty="0" smtClean="0">
              <a:solidFill>
                <a:srgbClr val="206AB7"/>
              </a:solidFill>
              <a:latin typeface="Arial Narrow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100" spc="-30" dirty="0" smtClean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предпосылки для внедрения </a:t>
            </a:r>
            <a:r>
              <a:rPr lang="ru-RU" sz="14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современных методов дистанционного мониторинга состояния здоровья – широкая география ООО «Газпром Трансгаз Нижний Новгород», увеличение количества работ повышенной опасности, в том числе выполняемых хозяйственным способом, количеством</a:t>
            </a:r>
            <a:r>
              <a:rPr lang="ru-RU" sz="1400" b="0" baseline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мед осмотров всех видов и медицинской статистикой о которой говорили ранее.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17 сентября 2019 года приказом ПАО Газпром утверждена новая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Политика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области охраны</a:t>
            </a:r>
            <a:r>
              <a:rPr lang="ru-RU" sz="1400" baseline="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труда промышленной и пожарной безопасности. Цели и обязательства Политики дополнены тезисами о необходимости минимизации рисков, связанных с дорожно-транспортными </a:t>
            </a:r>
            <a:r>
              <a:rPr lang="ru-RU" sz="1400" b="1" baseline="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происшествиями</a:t>
            </a:r>
            <a:r>
              <a:rPr lang="ru-RU" sz="1400" baseline="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связи с увеличением пенсионного возраста возникла потребность в разработке опережающих профилактических мероприятий с целью продления профессионального долголетия работников.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endParaRPr lang="ru-RU" sz="1400" dirty="0" smtClean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4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>
                <a:latin typeface="+mn-lt"/>
              </a:rPr>
              <a:t>29 июля 2017 г. принят Федеральный закон  N 242 "О внесении изменений в отдельные законодательные акты Российской Федерации по вопросам применения информационных технологий в сфере здравоохранения»</a:t>
            </a:r>
          </a:p>
          <a:p>
            <a:r>
              <a:rPr lang="ru-RU" b="1" dirty="0" smtClean="0">
                <a:latin typeface="+mn-lt"/>
              </a:rPr>
              <a:t>В  апреле 2019г. в Обществе согласно Приказа №494 организована опытная эксплуатация  программно-аппаратных комплексов на базе Приокского ЛПУМГ для проведения предрейсовых/послерейсовых, </a:t>
            </a:r>
            <a:r>
              <a:rPr lang="ru-RU" b="1" dirty="0" err="1" smtClean="0">
                <a:latin typeface="+mn-lt"/>
              </a:rPr>
              <a:t>предсменных</a:t>
            </a:r>
            <a:r>
              <a:rPr lang="ru-RU" b="1" dirty="0" smtClean="0">
                <a:latin typeface="+mn-lt"/>
              </a:rPr>
              <a:t>/ </a:t>
            </a:r>
            <a:r>
              <a:rPr lang="ru-RU" b="1" dirty="0" err="1" smtClean="0">
                <a:latin typeface="+mn-lt"/>
              </a:rPr>
              <a:t>послесменных</a:t>
            </a:r>
            <a:r>
              <a:rPr lang="ru-RU" b="1" dirty="0" smtClean="0">
                <a:latin typeface="+mn-lt"/>
              </a:rPr>
              <a:t>  медицинских осмотров.</a:t>
            </a:r>
          </a:p>
          <a:p>
            <a:r>
              <a:rPr lang="ru-RU" dirty="0" smtClean="0"/>
              <a:t>Для опытной эксплуатации использовались два варианта программно-аппаратных комплексов. </a:t>
            </a:r>
          </a:p>
          <a:p>
            <a:r>
              <a:rPr lang="ru-RU" b="1" dirty="0" smtClean="0"/>
              <a:t>Первый вариант – это стационарный комплекс</a:t>
            </a:r>
            <a:r>
              <a:rPr lang="ru-RU" dirty="0" smtClean="0"/>
              <a:t>, который эксплуатируется на  компрессорной станции «Ворсма», расположенной в 60 км. от Нижнего Новгорода. </a:t>
            </a:r>
          </a:p>
          <a:p>
            <a:r>
              <a:rPr lang="ru-RU" b="1" dirty="0" smtClean="0"/>
              <a:t>На удаленных объектах, при проведении работ на трассе газопровода, в том числе на ГРС, для контроля за состоянием здоровья и допуска к работам используется второй вариант- мобильный комплекс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На первом этапе опытной эксплуатации дистанционные медицинские осмотры проводились под непосредственным контролем медицинских работников филиала. </a:t>
            </a:r>
          </a:p>
          <a:p>
            <a:r>
              <a:rPr lang="ru-RU" dirty="0" smtClean="0"/>
              <a:t>Принят</a:t>
            </a:r>
            <a:r>
              <a:rPr lang="ru-RU" baseline="0" dirty="0" smtClean="0"/>
              <a:t> в работу положительный опыт организации </a:t>
            </a:r>
            <a:r>
              <a:rPr lang="ru-RU" baseline="0" dirty="0" err="1" smtClean="0"/>
              <a:t>предсменных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послесменных</a:t>
            </a:r>
            <a:r>
              <a:rPr lang="ru-RU" baseline="0" dirty="0" smtClean="0"/>
              <a:t> осмотров локомотивных бригад на Горьковской железной дороге, где в течении 3 лет эксплуатируются около 20 программно-аппаратных комплексов.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5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Ежедневно</a:t>
            </a:r>
            <a:r>
              <a:rPr lang="ru-RU" sz="1200" baseline="0" dirty="0" smtClean="0"/>
              <a:t> у работников проводят мониторинг трех параметров. Это - давление, пульс, наличие паров алкоголя в выдыхаемом воздухе, регистрируются основные жалобы. Проводится фото и </a:t>
            </a:r>
            <a:r>
              <a:rPr lang="ru-RU" sz="1200" baseline="0" dirty="0" err="1" smtClean="0"/>
              <a:t>видиофиксация</a:t>
            </a:r>
            <a:r>
              <a:rPr lang="ru-RU" sz="1200" baseline="0" dirty="0" smtClean="0"/>
              <a:t> с двусторонней идентификацией личности. При выявлении отклонений в состоянии здоровья работника или наличия паров алкоголя, медицинский сотрудник немедленно передает информацию ответственному работнику филиала для принятия управленческих решений.</a:t>
            </a:r>
          </a:p>
          <a:p>
            <a:r>
              <a:rPr lang="ru-RU" sz="1200" b="1" baseline="0" dirty="0" smtClean="0"/>
              <a:t>В автоматическом режиме формируется </a:t>
            </a:r>
            <a:r>
              <a:rPr lang="ru-RU" sz="1200" baseline="0" dirty="0" smtClean="0"/>
              <a:t>отчет дистанционного мониторинга состояния здоровья работников Общества. Данный отчет по защищенным каналам связи направляется в медицинскую службу. Срок хранения информации – до пяти лет.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основании отчетной</a:t>
            </a:r>
            <a:r>
              <a:rPr lang="ru-RU" baseline="0" dirty="0" smtClean="0"/>
              <a:t> формы проведена </a:t>
            </a:r>
            <a:r>
              <a:rPr lang="ru-RU" dirty="0" smtClean="0"/>
              <a:t> </a:t>
            </a:r>
            <a:r>
              <a:rPr lang="ru-RU" sz="1200" dirty="0" smtClean="0"/>
              <a:t>оценка состояния сердечно-сосудистой системы работников и выявление особенностей использования системы автоматизации прохождения </a:t>
            </a:r>
            <a:r>
              <a:rPr lang="ru-RU" sz="1200" dirty="0" err="1" smtClean="0"/>
              <a:t>предрейсового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послерейсового</a:t>
            </a:r>
            <a:r>
              <a:rPr lang="ru-RU" sz="1200" dirty="0" smtClean="0"/>
              <a:t> медицинского осмотра. Проведено 9800 медицинских осмотров.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Если в первые недели и месяц использования программно-аппаратных комплексов до 12% работников имели первичный </a:t>
            </a:r>
            <a:r>
              <a:rPr lang="ru-RU" sz="1200" dirty="0" err="1" smtClean="0"/>
              <a:t>недопуск</a:t>
            </a:r>
            <a:r>
              <a:rPr lang="ru-RU" sz="1200" dirty="0" smtClean="0"/>
              <a:t> к работам, то</a:t>
            </a:r>
            <a:r>
              <a:rPr lang="ru-RU" sz="1200" baseline="0" dirty="0" smtClean="0"/>
              <a:t>  на настоящий момент таких работников менее 0,2%. Основная причина </a:t>
            </a:r>
            <a:r>
              <a:rPr lang="ru-RU" sz="1200" baseline="0" dirty="0" err="1" smtClean="0"/>
              <a:t>недопуска</a:t>
            </a:r>
            <a:r>
              <a:rPr lang="ru-RU" sz="1200" baseline="0" dirty="0" smtClean="0"/>
              <a:t> - это повышенное артериальное давление. У работников появилась причина более серьезного отношения к своему здоровью, а именно, высокая степень самоконтроля; исполнение всех рекомендаций лечащего врача, системное применение назначенных лекарственных препаратов; ответственная подготовка к проведению дистанционного  </a:t>
            </a:r>
            <a:r>
              <a:rPr lang="ru-RU" sz="1200" baseline="0" dirty="0" err="1" smtClean="0"/>
              <a:t>мед.осмотра</a:t>
            </a:r>
            <a:r>
              <a:rPr lang="ru-RU" sz="1200" baseline="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9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ru-RU" dirty="0" smtClean="0"/>
              <a:t>Для организации дистанционного мониторинга состояния здоровья у</a:t>
            </a:r>
            <a:r>
              <a:rPr lang="ru-RU" baseline="0" dirty="0" smtClean="0"/>
              <a:t> </a:t>
            </a:r>
            <a:r>
              <a:rPr lang="ru-RU" dirty="0" smtClean="0"/>
              <a:t>работников</a:t>
            </a:r>
            <a:r>
              <a:rPr lang="ru-RU" baseline="0" dirty="0" smtClean="0"/>
              <a:t> Общества были разработаны критерии обоснования оценки  использования программно-аппаратных комплексов – правовые аспекты исполнение Федеральных законов,  локально-нормативных актов  ПАО «Газпром», Газпром трансгаз Нижний Новгород», Минздрава Российской Федерации.</a:t>
            </a:r>
            <a:endParaRPr lang="ru-RU" sz="1200" dirty="0" smtClean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также экономическая составляющая, качество проводимых услуг, широта и гибкость применения.</a:t>
            </a:r>
          </a:p>
          <a:p>
            <a:r>
              <a:rPr lang="ru-RU" dirty="0" smtClean="0"/>
              <a:t>Зафиксировано, что по вышеперечисленным критериям использование программно-аппаратных комплексов  для дистанционного мониторинга</a:t>
            </a:r>
            <a:r>
              <a:rPr lang="ru-RU" baseline="0" dirty="0" smtClean="0"/>
              <a:t> состояния здоровья является обоснованным. </a:t>
            </a:r>
          </a:p>
          <a:p>
            <a:r>
              <a:rPr lang="ru-RU" baseline="0" dirty="0" smtClean="0"/>
              <a:t>В настоящее время на Федеральном уровне всерьез рассматриваются законодательные инициативы в части разрешения использования данного метода при проведении </a:t>
            </a:r>
            <a:r>
              <a:rPr lang="ru-RU" baseline="0" dirty="0" err="1" smtClean="0"/>
              <a:t>предрейсровых</a:t>
            </a:r>
            <a:r>
              <a:rPr lang="ru-RU" baseline="0" dirty="0" smtClean="0"/>
              <a:t> медосмотров к качестве не только дополнительного, а одного из основных способов.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669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85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350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796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16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5042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830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771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1213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9425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6863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799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480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2955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3889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9903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841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775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8422EF6-6221-4F80-9E1E-652D80E16FC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Результаты деятельности технического отдела за I полугодие 2017 года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55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24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2073275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01750" y="4776788"/>
            <a:ext cx="7842249" cy="36671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74513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9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7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2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551600" y="4773286"/>
            <a:ext cx="7592399" cy="369332"/>
          </a:xfrm>
        </p:spPr>
        <p:txBody>
          <a:bodyPr/>
          <a:lstStyle/>
          <a:p>
            <a:r>
              <a:rPr lang="en-US" sz="1200" cap="all" dirty="0" smtClean="0"/>
              <a:t>XI </a:t>
            </a:r>
            <a:r>
              <a:rPr lang="ru-RU" sz="1200" cap="all" dirty="0" smtClean="0"/>
              <a:t>Международная научно-практическая конференция «ГРС и системы газоснабжения ПАО «Газпром»</a:t>
            </a:r>
            <a:endParaRPr lang="ru-RU" sz="1200" cap="all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71522" y="998538"/>
            <a:ext cx="6466053" cy="22723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ДИСТАНЦИОННЫЙ МОНИТОРИНГ СОСТОЯНИЯ ЗДОРОВЬЯ РАБОТНИКОВ НА УДАЛЕННЫХ ОПАСНЫХ ПРОИЗВОДСТВЕННЫХ ОБЪЕКТАХ</a:t>
            </a:r>
            <a:endParaRPr lang="ru-RU" sz="2000" dirty="0"/>
          </a:p>
          <a:p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392147" y="3173087"/>
            <a:ext cx="5021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Павел Львович Снедков, начальник медицинской службы </a:t>
            </a:r>
          </a:p>
          <a:p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Тел.: (831) 431-19-82 . </a:t>
            </a:r>
            <a:r>
              <a:rPr lang="en-US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E-mail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:</a:t>
            </a:r>
            <a:r>
              <a:rPr lang="en-US" sz="16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P.Snedkov@VTG.GAZPROM.RU</a:t>
            </a:r>
            <a:endParaRPr lang="en-US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49" y="120971"/>
            <a:ext cx="7402411" cy="556726"/>
          </a:xfrm>
        </p:spPr>
        <p:txBody>
          <a:bodyPr anchor="b"/>
          <a:lstStyle/>
          <a:p>
            <a:r>
              <a:rPr lang="ru-RU" sz="1800" b="1" dirty="0" smtClean="0"/>
              <a:t>Основные итоги внедрения  ПРОГРАММНО-АППАРАТНЫХ КОМПЛЕКСОВ</a:t>
            </a:r>
            <a:br>
              <a:rPr lang="ru-RU" sz="1800" b="1" dirty="0" smtClean="0"/>
            </a:br>
            <a:r>
              <a:rPr lang="ru-RU" sz="1800" b="1" dirty="0" smtClean="0"/>
              <a:t>в производственную среду</a:t>
            </a:r>
            <a:endParaRPr lang="ru-RU" sz="1800" b="1" dirty="0"/>
          </a:p>
        </p:txBody>
      </p:sp>
      <p:sp>
        <p:nvSpPr>
          <p:cNvPr id="15" name="Прямоугольник 8">
            <a:extLst>
              <a:ext uri="{FF2B5EF4-FFF2-40B4-BE49-F238E27FC236}">
                <a16:creationId xmlns:a16="http://schemas.microsoft.com/office/drawing/2014/main" xmlns="" id="{22FE70CC-FE02-4637-88BA-B8A1B058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656" y="1253828"/>
            <a:ext cx="262015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Оптимизация </a:t>
            </a:r>
            <a:r>
              <a:rPr lang="ru-RU" altLang="ru-RU" sz="1200" dirty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финансовых затрат на проведение медицинских </a:t>
            </a:r>
            <a:r>
              <a:rPr lang="ru-RU" altLang="ru-RU" sz="1200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осмотров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200" dirty="0" smtClean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120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 филиал, 2 </a:t>
            </a:r>
            <a:r>
              <a:rPr lang="ru-RU" altLang="ru-RU" sz="1200" b="1" dirty="0" err="1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промплощадки</a:t>
            </a:r>
            <a:r>
              <a:rPr lang="ru-RU" altLang="ru-RU" sz="120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550 человек. Снижение затрат  на </a:t>
            </a:r>
            <a:r>
              <a:rPr lang="ru-RU" altLang="ru-RU" sz="1200" b="1" dirty="0" err="1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предрейсовые</a:t>
            </a:r>
            <a:r>
              <a:rPr lang="ru-RU" altLang="ru-RU" sz="120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ru-RU" altLang="ru-RU" sz="1200" b="1" dirty="0" err="1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послерейсовые</a:t>
            </a:r>
            <a:r>
              <a:rPr lang="ru-RU" altLang="ru-RU" sz="120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медосмотры на  33 %</a:t>
            </a:r>
            <a:endParaRPr lang="ru-RU" altLang="ru-RU" sz="1200" b="1" dirty="0" smtClean="0">
              <a:solidFill>
                <a:srgbClr val="FF0000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xmlns="" id="{F2B95AA4-8EFF-477D-9F86-00862494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7" y="979488"/>
            <a:ext cx="15626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ВЫГОДНО</a:t>
            </a:r>
            <a:endParaRPr lang="ru-RU" altLang="ru-RU" sz="1600" b="1" u="sng" dirty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8">
            <a:extLst>
              <a:ext uri="{FF2B5EF4-FFF2-40B4-BE49-F238E27FC236}">
                <a16:creationId xmlns:a16="http://schemas.microsoft.com/office/drawing/2014/main" xmlns="" id="{F74D3959-2A0B-4BDD-82A4-FD472B5D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170" y="2636711"/>
            <a:ext cx="212949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Возможность проходить осмотры 24 часа в сутки 7 дней в неделю в любое удобное время</a:t>
            </a:r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xmlns="" id="{87F498CE-F0C8-4EF4-87D7-0B39B28D5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90" y="3867214"/>
            <a:ext cx="237657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Двусторонняя идентификация осматриваемого и сохранение записи осмотра до 5 лет</a:t>
            </a:r>
          </a:p>
        </p:txBody>
      </p:sp>
      <p:sp>
        <p:nvSpPr>
          <p:cNvPr id="23" name="Прямоугольник 8">
            <a:extLst>
              <a:ext uri="{FF2B5EF4-FFF2-40B4-BE49-F238E27FC236}">
                <a16:creationId xmlns:a16="http://schemas.microsoft.com/office/drawing/2014/main" xmlns="" id="{803695E7-FDA4-44EC-9F80-F5D4CA7B0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301" y="3854695"/>
            <a:ext cx="241954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Решение вопроса организации медицинских осмотров на удаленных производственных </a:t>
            </a:r>
            <a:r>
              <a:rPr lang="ru-RU" altLang="ru-RU" sz="1200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объектах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 филиал, 2 </a:t>
            </a:r>
            <a:r>
              <a:rPr lang="ru-RU" altLang="ru-RU" sz="1200" b="1" dirty="0" err="1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промплощадки</a:t>
            </a:r>
            <a:r>
              <a:rPr lang="ru-RU" altLang="ru-RU" sz="120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42 ГРС</a:t>
            </a:r>
            <a:endParaRPr lang="ru-RU" altLang="ru-RU" sz="1200" b="1" dirty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8">
            <a:extLst>
              <a:ext uri="{FF2B5EF4-FFF2-40B4-BE49-F238E27FC236}">
                <a16:creationId xmlns:a16="http://schemas.microsoft.com/office/drawing/2014/main" xmlns="" id="{A5C4F6CA-C5F4-42C8-8DE9-0D5E651EA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301" y="1244132"/>
            <a:ext cx="254834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Мониторинг здоровья сотрудников. </a:t>
            </a:r>
            <a:endParaRPr lang="ru-RU" altLang="ru-RU" sz="1200" dirty="0" smtClean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Выявление </a:t>
            </a:r>
            <a:r>
              <a:rPr lang="ru-RU" altLang="ru-RU" sz="1200" dirty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групп </a:t>
            </a:r>
            <a:r>
              <a:rPr lang="ru-RU" altLang="ru-RU" sz="1200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риска  </a:t>
            </a:r>
            <a:endParaRPr lang="ru-RU" altLang="ru-RU" sz="1200" dirty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1200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Предупреждение </a:t>
            </a:r>
            <a:r>
              <a:rPr lang="ru-RU" altLang="ru-RU" sz="1200" dirty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заболеваний </a:t>
            </a:r>
            <a:endParaRPr lang="ru-RU" altLang="ru-RU" sz="1200" dirty="0" smtClean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altLang="ru-RU" sz="1200" b="1" dirty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Увеличение группы риска на 9%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Изменение группы диспансерного учета: Д-1 в Д-2  +3%, Д-2 в Д-3  +4%</a:t>
            </a:r>
            <a:endParaRPr lang="ru-RU" altLang="ru-RU" sz="1200" b="1" dirty="0">
              <a:solidFill>
                <a:srgbClr val="0070C0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8">
            <a:extLst>
              <a:ext uri="{FF2B5EF4-FFF2-40B4-BE49-F238E27FC236}">
                <a16:creationId xmlns:a16="http://schemas.microsoft.com/office/drawing/2014/main" xmlns="" id="{F47E0151-FD45-4D9D-AC48-648EFD32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829" y="906472"/>
            <a:ext cx="187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8">
            <a:extLst>
              <a:ext uri="{FF2B5EF4-FFF2-40B4-BE49-F238E27FC236}">
                <a16:creationId xmlns:a16="http://schemas.microsoft.com/office/drawing/2014/main" xmlns="" id="{F47E0151-FD45-4D9D-AC48-648EFD32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503" y="979488"/>
            <a:ext cx="22781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ДОПОЛНИТЕЛЬНЫЕ ВОЗМОЖНОСТИ</a:t>
            </a:r>
            <a:endParaRPr lang="ru-RU" altLang="ru-RU" sz="1600" b="1" u="sng" dirty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5359" y="1566831"/>
            <a:ext cx="2083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200" kern="0" dirty="0" smtClean="0">
                <a:solidFill>
                  <a:srgbClr val="0079C2"/>
                </a:solidFill>
                <a:latin typeface="Arial Narrow" panose="020B0606020202030204" pitchFamily="34" charset="0"/>
                <a:cs typeface="Trebuchet MS"/>
              </a:rPr>
              <a:t>Организация </a:t>
            </a:r>
            <a:r>
              <a:rPr lang="ru-RU" sz="1200" kern="0" dirty="0">
                <a:solidFill>
                  <a:srgbClr val="0079C2"/>
                </a:solidFill>
                <a:latin typeface="Arial Narrow" panose="020B0606020202030204" pitchFamily="34" charset="0"/>
                <a:cs typeface="Trebuchet MS"/>
              </a:rPr>
              <a:t>проведения обязательного инструктажа и обучения сотрудников согласно требованиям ТК РФ и иных </a:t>
            </a:r>
            <a:r>
              <a:rPr lang="ru-RU" sz="1200" kern="0" dirty="0" smtClean="0">
                <a:solidFill>
                  <a:srgbClr val="0079C2"/>
                </a:solidFill>
                <a:latin typeface="Arial Narrow" panose="020B0606020202030204" pitchFamily="34" charset="0"/>
                <a:cs typeface="Trebuchet MS"/>
              </a:rPr>
              <a:t>законов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ru-RU" sz="1200" kern="0" dirty="0">
              <a:solidFill>
                <a:srgbClr val="0079C2"/>
              </a:solidFill>
              <a:latin typeface="Arial Narrow" panose="020B0606020202030204" pitchFamily="34" charset="0"/>
              <a:cs typeface="Trebuchet MS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200" kern="0" dirty="0" smtClean="0">
                <a:solidFill>
                  <a:srgbClr val="0079C2"/>
                </a:solidFill>
                <a:latin typeface="Arial Narrow" panose="020B0606020202030204" pitchFamily="34" charset="0"/>
                <a:cs typeface="Trebuchet MS"/>
              </a:rPr>
              <a:t>Организация </a:t>
            </a:r>
            <a:r>
              <a:rPr lang="ru-RU" sz="1200" kern="0" dirty="0">
                <a:solidFill>
                  <a:srgbClr val="0079C2"/>
                </a:solidFill>
                <a:latin typeface="Arial Narrow" panose="020B0606020202030204" pitchFamily="34" charset="0"/>
                <a:cs typeface="Trebuchet MS"/>
              </a:rPr>
              <a:t>групповых и индивидуальных тренингов, собеседований, конференций и совещаний</a:t>
            </a: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  <p:pic>
        <p:nvPicPr>
          <p:cNvPr id="1026" name="Picture 2" descr="D:\РАБОТА\2019\БК\ПОДГОТОВКА\Новая папка\Моне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65" y="1407485"/>
            <a:ext cx="576000" cy="576000"/>
          </a:xfrm>
          <a:prstGeom prst="rect">
            <a:avLst/>
          </a:prstGeom>
          <a:noFill/>
        </p:spPr>
      </p:pic>
      <p:pic>
        <p:nvPicPr>
          <p:cNvPr id="1027" name="Picture 3" descr="D:\РАБОТА\ГРАФИКА\Инфографика\Чел.факт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2636711"/>
            <a:ext cx="720230" cy="720230"/>
          </a:xfrm>
          <a:prstGeom prst="rect">
            <a:avLst/>
          </a:prstGeom>
          <a:noFill/>
        </p:spPr>
      </p:pic>
      <p:sp>
        <p:nvSpPr>
          <p:cNvPr id="20" name="Прямоугольник 8">
            <a:extLst>
              <a:ext uri="{FF2B5EF4-FFF2-40B4-BE49-F238E27FC236}">
                <a16:creationId xmlns:a16="http://schemas.microsoft.com/office/drawing/2014/main" xmlns="" id="{4D9A6965-8939-45AE-B22C-FD6A915F5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2" y="2412893"/>
            <a:ext cx="15626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ТОЧНО</a:t>
            </a:r>
            <a:endParaRPr lang="ru-RU" altLang="ru-RU" sz="1600" b="1" u="sng" dirty="0">
              <a:solidFill>
                <a:srgbClr val="0079C2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:a16="http://schemas.microsoft.com/office/drawing/2014/main" xmlns="" id="{AFB4BD64-5AC9-42EB-9490-0C807FEF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40" y="2615239"/>
            <a:ext cx="281322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Исключен «человеческий фактор» (возможность договориться)</a:t>
            </a:r>
          </a:p>
        </p:txBody>
      </p:sp>
      <p:sp>
        <p:nvSpPr>
          <p:cNvPr id="33" name="Прямоугольник 8">
            <a:extLst>
              <a:ext uri="{FF2B5EF4-FFF2-40B4-BE49-F238E27FC236}">
                <a16:creationId xmlns:a16="http://schemas.microsoft.com/office/drawing/2014/main" xmlns="" id="{4D9A6965-8939-45AE-B22C-FD6A915F5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2" y="3601114"/>
            <a:ext cx="15626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НАДЕЖНО</a:t>
            </a:r>
          </a:p>
        </p:txBody>
      </p:sp>
      <p:pic>
        <p:nvPicPr>
          <p:cNvPr id="1028" name="Picture 4" descr="D:\РАБОТА\ГРАФИКА\Инфографика\Надеж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362" y="3880029"/>
            <a:ext cx="576000" cy="576000"/>
          </a:xfrm>
          <a:prstGeom prst="rect">
            <a:avLst/>
          </a:prstGeom>
          <a:noFill/>
        </p:spPr>
      </p:pic>
      <p:pic>
        <p:nvPicPr>
          <p:cNvPr id="34" name="Picture 5" descr="D:\РАБОТА\ГРАФИКА\Инфографика\24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572" y="2662958"/>
            <a:ext cx="648000" cy="648000"/>
          </a:xfrm>
          <a:prstGeom prst="rect">
            <a:avLst/>
          </a:prstGeom>
          <a:noFill/>
        </p:spPr>
      </p:pic>
      <p:sp>
        <p:nvSpPr>
          <p:cNvPr id="35" name="Прямоугольник 8">
            <a:extLst>
              <a:ext uri="{FF2B5EF4-FFF2-40B4-BE49-F238E27FC236}">
                <a16:creationId xmlns:a16="http://schemas.microsoft.com/office/drawing/2014/main" xmlns="" id="{4D9A6965-8939-45AE-B22C-FD6A915F5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820" y="2412892"/>
            <a:ext cx="15626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УДОБНО</a:t>
            </a:r>
          </a:p>
        </p:txBody>
      </p:sp>
      <p:sp>
        <p:nvSpPr>
          <p:cNvPr id="36" name="Прямоугольник 8">
            <a:extLst>
              <a:ext uri="{FF2B5EF4-FFF2-40B4-BE49-F238E27FC236}">
                <a16:creationId xmlns:a16="http://schemas.microsoft.com/office/drawing/2014/main" xmlns="" id="{F2B95AA4-8EFF-477D-9F86-00862494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09" y="979487"/>
            <a:ext cx="174432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ОТВЕТСТВЕННО</a:t>
            </a:r>
          </a:p>
        </p:txBody>
      </p:sp>
      <p:sp>
        <p:nvSpPr>
          <p:cNvPr id="39" name="Прямоугольник 8">
            <a:extLst>
              <a:ext uri="{FF2B5EF4-FFF2-40B4-BE49-F238E27FC236}">
                <a16:creationId xmlns:a16="http://schemas.microsoft.com/office/drawing/2014/main" xmlns="" id="{4D9A6965-8939-45AE-B22C-FD6A915F5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153" y="3601113"/>
            <a:ext cx="15626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 smtClean="0">
                <a:solidFill>
                  <a:srgbClr val="0079C2"/>
                </a:solidFill>
                <a:latin typeface="Arial Narrow" panose="020B0606020202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ВОЗМОЖНО</a:t>
            </a:r>
          </a:p>
        </p:txBody>
      </p:sp>
      <p:pic>
        <p:nvPicPr>
          <p:cNvPr id="1030" name="Picture 6" descr="D:\РАБОТА\ГРАФИКА\Инфографика\Ответственн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1304" y="1288732"/>
            <a:ext cx="576000" cy="576000"/>
          </a:xfrm>
          <a:prstGeom prst="rect">
            <a:avLst/>
          </a:prstGeom>
          <a:noFill/>
        </p:spPr>
      </p:pic>
      <p:pic>
        <p:nvPicPr>
          <p:cNvPr id="1031" name="Picture 7" descr="D:\РАБОТА\ГРАФИКА\Инфографика\Отдале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7725" y="3874236"/>
            <a:ext cx="648000" cy="648000"/>
          </a:xfrm>
          <a:prstGeom prst="rect">
            <a:avLst/>
          </a:prstGeom>
          <a:noFill/>
        </p:spPr>
      </p:pic>
      <p:pic>
        <p:nvPicPr>
          <p:cNvPr id="1032" name="Picture 8" descr="D:\РАБОТА\ГРАФИКА\Инфографика\Стрел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6904202" y="1637475"/>
            <a:ext cx="180000" cy="180000"/>
          </a:xfrm>
          <a:prstGeom prst="rect">
            <a:avLst/>
          </a:prstGeom>
          <a:noFill/>
        </p:spPr>
      </p:pic>
      <p:pic>
        <p:nvPicPr>
          <p:cNvPr id="42" name="Picture 8" descr="D:\РАБОТА\ГРАФИКА\Инфографика\Стрел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6904202" y="2727440"/>
            <a:ext cx="180000" cy="1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5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53176"/>
            <a:ext cx="7215801" cy="661039"/>
          </a:xfrm>
        </p:spPr>
        <p:txBody>
          <a:bodyPr/>
          <a:lstStyle/>
          <a:p>
            <a:r>
              <a:rPr lang="ru-RU" sz="1800" b="1" dirty="0"/>
              <a:t>ПЕРСПЕКТИВА РАЗВИТИЯ ДИСТАНЦИОННОГО МОНИТОРИНГА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состояния </a:t>
            </a:r>
            <a:r>
              <a:rPr lang="ru-RU" sz="1800" dirty="0" smtClean="0"/>
              <a:t>здоровья в 2020 году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74358" y="4910871"/>
            <a:ext cx="7298792" cy="376995"/>
          </a:xfrm>
        </p:spPr>
        <p:txBody>
          <a:bodyPr/>
          <a:lstStyle/>
          <a:p>
            <a:r>
              <a:rPr lang="ru-RU" sz="1200" dirty="0"/>
              <a:t>Дистанционный мониторинг состояния здоровья работников  на удаленных опасных производственных  объектах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800545"/>
            <a:ext cx="9039225" cy="8254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 smtClean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 smtClean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 smtClean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 smtClean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i="1" spc="-30" dirty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 smtClean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 smtClean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 smtClean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5659" y="1921189"/>
            <a:ext cx="8777192" cy="24967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74625" algn="just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ru-RU" sz="1400" b="1" u="sng" kern="0" dirty="0" smtClean="0">
              <a:solidFill>
                <a:srgbClr val="1A62BA"/>
              </a:solidFill>
              <a:latin typeface="Arial Narrow"/>
            </a:endParaRPr>
          </a:p>
          <a:p>
            <a:pPr marL="517525" indent="-342900" algn="just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spc="-30" dirty="0">
                <a:solidFill>
                  <a:srgbClr val="206AB7"/>
                </a:solidFill>
                <a:latin typeface="Arial Narrow"/>
              </a:rPr>
              <a:t>Планируется </a:t>
            </a: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реализация 2 </a:t>
            </a:r>
            <a:r>
              <a:rPr lang="ru-RU" altLang="ru-RU" sz="1400" spc="-30" dirty="0">
                <a:solidFill>
                  <a:srgbClr val="206AB7"/>
                </a:solidFill>
                <a:latin typeface="Arial Narrow"/>
              </a:rPr>
              <a:t>этапа </a:t>
            </a: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внедрения дистанционного  мониторинга состояния здоровья в трех линейно-производственных управлениях (Волжское ЛПУМГ, </a:t>
            </a:r>
            <a:r>
              <a:rPr lang="ru-RU" altLang="ru-RU" sz="1400" spc="-30" dirty="0" err="1" smtClean="0">
                <a:solidFill>
                  <a:srgbClr val="206AB7"/>
                </a:solidFill>
                <a:latin typeface="Arial Narrow"/>
              </a:rPr>
              <a:t>Моркинское</a:t>
            </a: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 ЛПУМГ, Ивановское ЛПУМГ).</a:t>
            </a:r>
          </a:p>
          <a:p>
            <a:pPr marL="517525" indent="-342900" algn="just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Увеличение количества используемых мобильных  комплексов с 2 до 6 штук</a:t>
            </a:r>
            <a:r>
              <a:rPr lang="ru-RU" altLang="ru-RU" sz="1400" spc="-30" dirty="0">
                <a:solidFill>
                  <a:srgbClr val="206AB7"/>
                </a:solidFill>
                <a:latin typeface="Arial Narrow"/>
              </a:rPr>
              <a:t>.</a:t>
            </a:r>
            <a:endParaRPr lang="ru-RU" altLang="ru-RU" sz="1400" spc="-30" dirty="0" smtClean="0">
              <a:solidFill>
                <a:srgbClr val="206AB7"/>
              </a:solidFill>
              <a:latin typeface="Arial Narrow"/>
            </a:endParaRPr>
          </a:p>
          <a:p>
            <a:pPr marL="517525" indent="-342900" algn="just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Увеличение количества персонала, подлежащего обследованиям с использованием программно-аппаратных комплексов,      с 10%  в 2019 году до 35% от общего количества персонала Общества в 2020 году.</a:t>
            </a:r>
          </a:p>
          <a:p>
            <a:pPr marL="517525" indent="-342900" algn="just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Максимальное покрытие работ повышенной опасности </a:t>
            </a:r>
            <a:r>
              <a:rPr lang="ru-RU" altLang="ru-RU" sz="1400" spc="-30" dirty="0" err="1" smtClean="0">
                <a:solidFill>
                  <a:srgbClr val="206AB7"/>
                </a:solidFill>
                <a:latin typeface="Arial Narrow"/>
              </a:rPr>
              <a:t>предсменными</a:t>
            </a: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 медицинскими осмотрами до 100%.</a:t>
            </a:r>
          </a:p>
          <a:p>
            <a:pPr marL="517525" indent="-342900" algn="just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spc="-30" dirty="0">
                <a:solidFill>
                  <a:srgbClr val="206AB7"/>
                </a:solidFill>
                <a:latin typeface="Arial Narrow"/>
              </a:rPr>
              <a:t>Создание единой цифровой медицинской системы </a:t>
            </a: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предприятия, автоматизация медицинских пунктов трех удаленных филиалов Общества.</a:t>
            </a:r>
          </a:p>
          <a:p>
            <a:pPr marL="517525" indent="-342900" algn="just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spc="-30" dirty="0" smtClean="0">
                <a:solidFill>
                  <a:srgbClr val="206AB7"/>
                </a:solidFill>
                <a:latin typeface="Arial Narrow"/>
              </a:rPr>
              <a:t>Оптимизация и перераспределение финансовых затрат.</a:t>
            </a:r>
          </a:p>
          <a:p>
            <a:pPr marL="517525" indent="-342900" algn="just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00546"/>
            <a:ext cx="9039226" cy="825448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b="1">
                <a:solidFill>
                  <a:srgbClr val="1A62BA"/>
                </a:solidFill>
                <a:latin typeface="Arial Narrow"/>
              </a:defRPr>
            </a:lvl1pPr>
          </a:lstStyle>
          <a:p>
            <a:pPr marL="174625"/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Опытная эксплуатация программно-аппаратного комплекса «</a:t>
            </a:r>
            <a:r>
              <a:rPr lang="ru-RU" b="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Нобилис</a:t>
            </a:r>
            <a:r>
              <a:rPr lang="ru-RU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» в ООО «Газпром трансгаз Нижний Новгород» подтвердила свою эффективность в реализации дистанционного мониторинга состояния здоровья работников Общества.</a:t>
            </a:r>
            <a:endParaRPr lang="ru-RU" b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74050" y="1207635"/>
            <a:ext cx="4530188" cy="397108"/>
          </a:xfrm>
        </p:spPr>
        <p:txBody>
          <a:bodyPr/>
          <a:lstStyle/>
          <a:p>
            <a:r>
              <a:rPr lang="ru-RU" sz="2000" b="1" dirty="0" smtClean="0"/>
              <a:t>СПАСИБО ЗА ВНИМАНИЕ!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3268" y="231070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Павел Львович Снедков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Начальник медицинской службы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Тел</a:t>
            </a: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.: (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831) 43-11-982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E-mail</a:t>
            </a: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:</a:t>
            </a: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P.Snedkov@VTG.GAZPROM.RU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981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49" y="66674"/>
            <a:ext cx="7507981" cy="615951"/>
          </a:xfrm>
        </p:spPr>
        <p:txBody>
          <a:bodyPr anchor="b"/>
          <a:lstStyle/>
          <a:p>
            <a:r>
              <a:rPr lang="ru-RU" sz="1800" b="1" dirty="0" smtClean="0"/>
              <a:t>ПЕРСПЕКТИВА РАЗВИТИЯ ДИСТАНЦИОННОГО МОНИТОРИНГА</a:t>
            </a:r>
            <a:br>
              <a:rPr lang="ru-RU" sz="1800" b="1" dirty="0" smtClean="0"/>
            </a:br>
            <a:r>
              <a:rPr lang="ru-RU" sz="1800" b="1" dirty="0" smtClean="0"/>
              <a:t>состояния здоровья</a:t>
            </a:r>
            <a:endParaRPr lang="ru-RU" sz="1800" b="1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118337" y="1376937"/>
            <a:ext cx="5185591" cy="3312859"/>
            <a:chOff x="44260" y="1295914"/>
            <a:chExt cx="5724003" cy="3410707"/>
          </a:xfrm>
        </p:grpSpPr>
        <p:pic>
          <p:nvPicPr>
            <p:cNvPr id="83" name="Picture 3" descr="D:\Users\ENERGY2\Desktop\С рабочего стола 14.02.2019\Рабочая\Хлам\Карты\Карта Годовой отчет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9" t="21112" r="17543" b="8672"/>
            <a:stretch/>
          </p:blipFill>
          <p:spPr bwMode="auto">
            <a:xfrm>
              <a:off x="44260" y="1295914"/>
              <a:ext cx="5724003" cy="341070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Овал 120"/>
            <p:cNvSpPr/>
            <p:nvPr/>
          </p:nvSpPr>
          <p:spPr>
            <a:xfrm>
              <a:off x="2159971" y="2296281"/>
              <a:ext cx="198689" cy="18531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3362297" y="3273932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220538" y="3674021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2033182" y="3564008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805232" y="3371970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178578" y="3166161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370651" y="1907506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1004594" y="1618398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819329" y="3053566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926188" y="3001268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3475885" y="2921379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460089" y="2906580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5252014" y="2806582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5168576" y="1475993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3449650" y="3829949"/>
              <a:ext cx="126789" cy="12979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585625" y="3773348"/>
              <a:ext cx="1616052" cy="26933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ЛПУМГ (16 шт.)</a:t>
              </a: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2249538" y="2062213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684843" y="4473789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2254452" y="2428258"/>
              <a:ext cx="126789" cy="12979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06A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147" name="object 35"/>
          <p:cNvSpPr/>
          <p:nvPr/>
        </p:nvSpPr>
        <p:spPr>
          <a:xfrm>
            <a:off x="4233667" y="3108746"/>
            <a:ext cx="432000" cy="288000"/>
          </a:xfrm>
          <a:prstGeom prst="rect">
            <a:avLst/>
          </a:prstGeom>
          <a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35"/>
          <p:cNvSpPr/>
          <p:nvPr/>
        </p:nvSpPr>
        <p:spPr>
          <a:xfrm>
            <a:off x="3839550" y="3427768"/>
            <a:ext cx="432000" cy="288000"/>
          </a:xfrm>
          <a:prstGeom prst="rect">
            <a:avLst/>
          </a:prstGeom>
          <a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35"/>
          <p:cNvSpPr/>
          <p:nvPr/>
        </p:nvSpPr>
        <p:spPr>
          <a:xfrm>
            <a:off x="540885" y="1725572"/>
            <a:ext cx="432000" cy="288000"/>
          </a:xfrm>
          <a:prstGeom prst="rect">
            <a:avLst/>
          </a:prstGeom>
          <a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" name="Прямая со стрелкой 5"/>
          <p:cNvCxnSpPr>
            <a:stCxn id="149" idx="3"/>
          </p:cNvCxnSpPr>
          <p:nvPr/>
        </p:nvCxnSpPr>
        <p:spPr>
          <a:xfrm>
            <a:off x="972885" y="1869572"/>
            <a:ext cx="1065836" cy="51427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148" idx="1"/>
            <a:endCxn id="139" idx="7"/>
          </p:cNvCxnSpPr>
          <p:nvPr/>
        </p:nvCxnSpPr>
        <p:spPr>
          <a:xfrm rot="10800000">
            <a:off x="2218678" y="2495258"/>
            <a:ext cx="1620873" cy="107651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147" idx="1"/>
          </p:cNvCxnSpPr>
          <p:nvPr/>
        </p:nvCxnSpPr>
        <p:spPr>
          <a:xfrm rot="10800000">
            <a:off x="2237971" y="2440772"/>
            <a:ext cx="1995696" cy="81197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9863" y="912733"/>
            <a:ext cx="5429550" cy="52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1200"/>
              </a:lnSpc>
              <a:spcBef>
                <a:spcPts val="75"/>
              </a:spcBef>
            </a:pPr>
            <a:r>
              <a:rPr lang="ru-RU" sz="1400" b="1" u="sng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Trebuchet MS"/>
              </a:rPr>
              <a:t>АВТОМАТИЗАЦИЯ МЕДИЦИНСКОГО ПУНКТА </a:t>
            </a:r>
          </a:p>
          <a:p>
            <a:pPr marL="12065" marR="5080">
              <a:lnSpc>
                <a:spcPct val="101200"/>
              </a:lnSpc>
              <a:spcBef>
                <a:spcPts val="75"/>
              </a:spcBef>
            </a:pPr>
            <a:r>
              <a:rPr lang="ru-RU" sz="1400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Trebuchet MS"/>
              </a:rPr>
              <a:t>с подключением удаленных филиалов Общества</a:t>
            </a:r>
            <a:endParaRPr lang="ru-RU" sz="1400" kern="0" dirty="0">
              <a:solidFill>
                <a:srgbClr val="0070C0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2813" y="874929"/>
            <a:ext cx="29860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1400" b="1" u="sng" dirty="0" smtClean="0">
                <a:solidFill>
                  <a:srgbClr val="00B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ПРЕИМУЩЕСТВА:</a:t>
            </a:r>
          </a:p>
          <a:p>
            <a:pPr marL="228600" indent="-228600" algn="just">
              <a:spcAft>
                <a:spcPts val="600"/>
              </a:spcAft>
              <a:buFontTx/>
              <a:buAutoNum type="arabicPeriod"/>
              <a:defRPr/>
            </a:pP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Ускорение 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медицинских осмотров сотрудников предприятия.</a:t>
            </a:r>
          </a:p>
          <a:p>
            <a:pPr marL="228600" indent="-228600" algn="just">
              <a:spcAft>
                <a:spcPts val="600"/>
              </a:spcAft>
              <a:buFontTx/>
              <a:buAutoNum type="arabicPeriod"/>
              <a:defRPr/>
            </a:pP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Снижение нагрузки медицинских работников.</a:t>
            </a:r>
          </a:p>
          <a:p>
            <a:pPr marL="228600" indent="-228600" algn="just">
              <a:spcAft>
                <a:spcPts val="600"/>
              </a:spcAft>
              <a:buFontTx/>
              <a:buAutoNum type="arabicPeriod"/>
              <a:defRPr/>
            </a:pP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Автоматизация заполнения и ведения медицинских журналов.</a:t>
            </a:r>
          </a:p>
          <a:p>
            <a:pPr marL="228600" indent="-228600" algn="just">
              <a:spcAft>
                <a:spcPts val="600"/>
              </a:spcAft>
              <a:buFontTx/>
              <a:buAutoNum type="arabicPeriod"/>
              <a:defRPr/>
            </a:pP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Автоматизация рутинных </a:t>
            </a: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процедур</a:t>
            </a:r>
          </a:p>
          <a:p>
            <a:pPr marL="228600" indent="-228600" algn="just">
              <a:spcAft>
                <a:spcPts val="600"/>
              </a:spcAft>
              <a:buFontTx/>
              <a:buAutoNum type="arabicPeriod"/>
              <a:defRPr/>
            </a:pP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Исключение возможности давления на медицинских работников со стороны осматриваемых.</a:t>
            </a:r>
          </a:p>
          <a:p>
            <a:pPr marL="228600" indent="-228600" algn="just">
              <a:spcAft>
                <a:spcPts val="600"/>
              </a:spcAft>
              <a:buFontTx/>
              <a:buAutoNum type="arabicPeriod"/>
              <a:defRPr/>
            </a:pP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проведения осмотров сотрудников удаленных филиалов.</a:t>
            </a:r>
          </a:p>
          <a:p>
            <a:pPr marL="228600" indent="-228600" algn="just">
              <a:spcAft>
                <a:spcPts val="600"/>
              </a:spcAft>
              <a:buFontTx/>
              <a:buAutoNum type="arabicPeriod"/>
              <a:defRPr/>
            </a:pP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единой цифровой медицинской системы предприятия.                           </a:t>
            </a:r>
          </a:p>
          <a:p>
            <a:pPr marL="228600" indent="-228600" algn="just">
              <a:spcAft>
                <a:spcPts val="600"/>
              </a:spcAft>
              <a:buFontTx/>
              <a:buAutoNum type="arabicPeriod"/>
              <a:defRPr/>
            </a:pP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Сокращение 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финансовых затрат</a:t>
            </a: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" name="object 35"/>
          <p:cNvSpPr/>
          <p:nvPr/>
        </p:nvSpPr>
        <p:spPr>
          <a:xfrm>
            <a:off x="2957907" y="3997829"/>
            <a:ext cx="432000" cy="288000"/>
          </a:xfrm>
          <a:prstGeom prst="rect">
            <a:avLst/>
          </a:prstGeom>
          <a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TextBox 153"/>
          <p:cNvSpPr txBox="1"/>
          <p:nvPr/>
        </p:nvSpPr>
        <p:spPr>
          <a:xfrm>
            <a:off x="3330264" y="4004888"/>
            <a:ext cx="279526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Подключаемые к системе в 2020 году филиалы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Ивановское ЛПУМГ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Волжское ЛПУМГ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Моркинское ЛПУМГ</a:t>
            </a:r>
          </a:p>
        </p:txBody>
      </p:sp>
    </p:spTree>
    <p:extLst>
      <p:ext uri="{BB962C8B-B14F-4D97-AF65-F5344CB8AC3E}">
        <p14:creationId xmlns:p14="http://schemas.microsoft.com/office/powerpoint/2010/main" val="2825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49" y="1"/>
            <a:ext cx="7158651" cy="781050"/>
          </a:xfrm>
        </p:spPr>
        <p:txBody>
          <a:bodyPr anchor="ctr"/>
          <a:lstStyle/>
          <a:p>
            <a:r>
              <a:rPr lang="ru-RU" sz="1800" b="1" dirty="0" smtClean="0"/>
              <a:t>СТРУКТУРА СМЕРТНОСТИ И ОСНОВНЫЕ ФАКТОРЫ РИСКА</a:t>
            </a:r>
            <a:endParaRPr lang="ru-RU" sz="1800" b="1" dirty="0"/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95001813"/>
              </p:ext>
            </p:extLst>
          </p:nvPr>
        </p:nvGraphicFramePr>
        <p:xfrm>
          <a:off x="71561" y="1876507"/>
          <a:ext cx="4595855" cy="286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8539" y="1646086"/>
            <a:ext cx="30449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u="sng" spc="-30" dirty="0" smtClean="0">
                <a:solidFill>
                  <a:srgbClr val="206AB7"/>
                </a:solidFill>
                <a:latin typeface="Arial Narrow"/>
              </a:rPr>
              <a:t>ОСНОВНЫЕ ПРИЧИНЫ СМЕРТНОСТИ, %</a:t>
            </a:r>
            <a:endParaRPr lang="ru-RU" sz="1400" b="1" u="sng" spc="-30" dirty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589" y="800546"/>
            <a:ext cx="9090794" cy="86315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b="1">
                <a:solidFill>
                  <a:srgbClr val="1A62BA"/>
                </a:solidFill>
                <a:latin typeface="Arial Narrow"/>
              </a:defRPr>
            </a:lvl1pPr>
          </a:lstStyle>
          <a:p>
            <a:pPr marL="174625"/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структуре смертности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РФ и ООО «</a:t>
            </a:r>
            <a:r>
              <a:rPr lang="ru-RU" sz="1600" b="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ГтНН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» преобладают 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заболевания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сердечно-сосудистой 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системы,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смертность от внешних причин - травмы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отравления, а также заболевания, связанные с возникновением новообразований.</a:t>
            </a:r>
            <a:endParaRPr lang="ru-RU" sz="1600" b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743450" y="1646086"/>
            <a:ext cx="36928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u="sng" spc="-30" dirty="0" smtClean="0">
                <a:solidFill>
                  <a:srgbClr val="206AB7"/>
                </a:solidFill>
                <a:latin typeface="Arial Narrow"/>
              </a:rPr>
              <a:t>ФАКТОРЫ РИСКА РАЗВИТИЯ ЗАБОЛЕВАНИЙ</a:t>
            </a:r>
            <a:endParaRPr lang="ru-RU" sz="1400" b="1" u="sng" spc="-30" dirty="0">
              <a:solidFill>
                <a:srgbClr val="206AB7"/>
              </a:solidFill>
              <a:latin typeface="Arial Narrow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43450" y="1997076"/>
            <a:ext cx="3914775" cy="2727324"/>
            <a:chOff x="4743450" y="1997076"/>
            <a:chExt cx="3914775" cy="27273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1997076"/>
              <a:ext cx="3914775" cy="272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876800" y="4257675"/>
              <a:ext cx="698500" cy="111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851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49" y="0"/>
            <a:ext cx="7158651" cy="880487"/>
          </a:xfrm>
        </p:spPr>
        <p:txBody>
          <a:bodyPr anchor="ctr"/>
          <a:lstStyle/>
          <a:p>
            <a:r>
              <a:rPr lang="ru-RU" sz="1800" b="1" dirty="0" smtClean="0"/>
              <a:t>ЦЕЛИ И ЗАДАЧИ </a:t>
            </a:r>
            <a:br>
              <a:rPr lang="ru-RU" sz="1800" b="1" dirty="0" smtClean="0"/>
            </a:br>
            <a:r>
              <a:rPr lang="ru-RU" sz="1800" b="1" dirty="0" smtClean="0"/>
              <a:t>мониторинга состояния здоровья  работников Общества</a:t>
            </a:r>
            <a:endParaRPr lang="ru-RU" sz="1800" b="1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3744" y="1422819"/>
            <a:ext cx="8721725" cy="24193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u="sng" spc="-30" dirty="0" smtClean="0">
                <a:solidFill>
                  <a:srgbClr val="206AB7"/>
                </a:solidFill>
                <a:latin typeface="Arial Narrow"/>
              </a:rPr>
              <a:t>ЗАДАЧИ</a:t>
            </a:r>
            <a:r>
              <a:rPr lang="ru-RU" sz="1400" b="1" spc="-30" dirty="0" smtClean="0">
                <a:solidFill>
                  <a:srgbClr val="206AB7"/>
                </a:solidFill>
                <a:latin typeface="Arial Narrow"/>
              </a:rPr>
              <a:t>:</a:t>
            </a:r>
            <a:endParaRPr lang="ru-RU" sz="1400" spc="-30" dirty="0" smtClean="0">
              <a:solidFill>
                <a:srgbClr val="206AB7"/>
              </a:solidFill>
              <a:latin typeface="Arial Narrow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spc="-30" dirty="0" smtClean="0">
                <a:solidFill>
                  <a:srgbClr val="206AB7"/>
                </a:solidFill>
                <a:latin typeface="Arial Narrow"/>
              </a:rPr>
              <a:t>Повышение </a:t>
            </a:r>
            <a:r>
              <a:rPr lang="ru-RU" sz="1600" spc="-30" dirty="0">
                <a:solidFill>
                  <a:srgbClr val="206AB7"/>
                </a:solidFill>
                <a:latin typeface="Arial Narrow"/>
              </a:rPr>
              <a:t>своевременности </a:t>
            </a:r>
            <a:r>
              <a:rPr lang="ru-RU" sz="1600" spc="-30" dirty="0" smtClean="0">
                <a:solidFill>
                  <a:srgbClr val="206AB7"/>
                </a:solidFill>
                <a:latin typeface="Arial Narrow"/>
              </a:rPr>
              <a:t>и достоверности статистических данных о состоянии здоровья работников.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spc="-30" dirty="0" smtClean="0">
                <a:solidFill>
                  <a:srgbClr val="206AB7"/>
                </a:solidFill>
                <a:latin typeface="Arial Narrow"/>
              </a:rPr>
              <a:t>Выявление </a:t>
            </a:r>
            <a:r>
              <a:rPr lang="ru-RU" sz="1600" spc="-30" dirty="0">
                <a:solidFill>
                  <a:srgbClr val="206AB7"/>
                </a:solidFill>
                <a:latin typeface="Arial Narrow"/>
              </a:rPr>
              <a:t>факторов риска развития болезней системы кровообращения и проведение мероприятий, направленных на их </a:t>
            </a:r>
            <a:r>
              <a:rPr lang="ru-RU" sz="1600" spc="-30" dirty="0" smtClean="0">
                <a:solidFill>
                  <a:srgbClr val="206AB7"/>
                </a:solidFill>
                <a:latin typeface="Arial Narrow"/>
              </a:rPr>
              <a:t>коррекцию.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spc="-30" dirty="0">
                <a:solidFill>
                  <a:srgbClr val="206AB7"/>
                </a:solidFill>
                <a:latin typeface="Arial Narrow"/>
              </a:rPr>
              <a:t>Оптимизация финансовых затрат.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spc="-30" dirty="0" smtClean="0">
                <a:solidFill>
                  <a:srgbClr val="206AB7"/>
                </a:solidFill>
                <a:latin typeface="Arial Narrow"/>
              </a:rPr>
              <a:t>Мотивация к  ведению здорового образа жизни, исключению вредных привычек  на производстве и во внерабочее время.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" y="800545"/>
            <a:ext cx="8902700" cy="8254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u="sng" kern="0" dirty="0" smtClean="0">
              <a:solidFill>
                <a:srgbClr val="1A62BA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1A62BA"/>
                </a:solidFill>
                <a:latin typeface="Arial Narrow"/>
              </a:rPr>
              <a:t>ЦЕЛЬ</a:t>
            </a:r>
            <a:r>
              <a:rPr lang="ru-RU" sz="1400" b="1" kern="0" dirty="0" smtClean="0">
                <a:solidFill>
                  <a:srgbClr val="1A62BA"/>
                </a:solidFill>
                <a:latin typeface="Arial Narrow"/>
              </a:rPr>
              <a:t>: </a:t>
            </a:r>
            <a:r>
              <a:rPr lang="ru-RU" sz="1600" kern="0" dirty="0">
                <a:solidFill>
                  <a:srgbClr val="1A62BA"/>
                </a:solidFill>
                <a:latin typeface="Arial Narrow"/>
              </a:rPr>
              <a:t>Непрерывная </a:t>
            </a:r>
            <a:r>
              <a:rPr lang="ru-RU" sz="1600" kern="0" dirty="0" smtClean="0">
                <a:solidFill>
                  <a:srgbClr val="1A62BA"/>
                </a:solidFill>
                <a:latin typeface="Arial Narrow"/>
              </a:rPr>
              <a:t>оценка </a:t>
            </a:r>
            <a:r>
              <a:rPr lang="ru-RU" sz="1600" kern="0" dirty="0">
                <a:solidFill>
                  <a:srgbClr val="1A62BA"/>
                </a:solidFill>
                <a:latin typeface="Arial Narrow"/>
              </a:rPr>
              <a:t>состояния здоровья работников для </a:t>
            </a:r>
            <a:r>
              <a:rPr lang="ru-RU" sz="1600" kern="0" dirty="0" smtClean="0">
                <a:solidFill>
                  <a:srgbClr val="1A62BA"/>
                </a:solidFill>
                <a:latin typeface="Arial Narrow"/>
              </a:rPr>
              <a:t>минимизации </a:t>
            </a:r>
            <a:r>
              <a:rPr lang="ru-RU" sz="1600" kern="0" dirty="0">
                <a:solidFill>
                  <a:srgbClr val="1A62BA"/>
                </a:solidFill>
                <a:latin typeface="Arial Narrow"/>
              </a:rPr>
              <a:t>рисков и </a:t>
            </a:r>
            <a:r>
              <a:rPr lang="ru-RU" sz="1600" kern="0" dirty="0" smtClean="0">
                <a:solidFill>
                  <a:srgbClr val="1A62BA"/>
                </a:solidFill>
                <a:latin typeface="Arial Narrow"/>
              </a:rPr>
              <a:t>исключения внезапного </a:t>
            </a:r>
            <a:r>
              <a:rPr lang="ru-RU" sz="1600" kern="0" dirty="0">
                <a:solidFill>
                  <a:srgbClr val="1A62BA"/>
                </a:solidFill>
                <a:latin typeface="Arial Narrow"/>
              </a:rPr>
              <a:t>ухудшения </a:t>
            </a:r>
            <a:r>
              <a:rPr lang="ru-RU" sz="1600" kern="0" dirty="0" smtClean="0">
                <a:solidFill>
                  <a:srgbClr val="1A62BA"/>
                </a:solidFill>
                <a:latin typeface="Arial Narrow"/>
              </a:rPr>
              <a:t>здоровья </a:t>
            </a:r>
            <a:r>
              <a:rPr lang="ru-RU" sz="1600" kern="0" dirty="0">
                <a:solidFill>
                  <a:srgbClr val="1A62BA"/>
                </a:solidFill>
                <a:latin typeface="Arial Narrow"/>
              </a:rPr>
              <a:t>при выполнении трудовых функций для обеспечения надежной и безопасной работы газотранспортной системы Общества.</a:t>
            </a: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376" y="3842002"/>
            <a:ext cx="8823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spc="-30" dirty="0" smtClean="0">
                <a:solidFill>
                  <a:srgbClr val="206AB7"/>
                </a:solidFill>
                <a:latin typeface="Arial Narrow"/>
              </a:rPr>
              <a:t>РЕЗУЛЬТАТ</a:t>
            </a:r>
            <a:r>
              <a:rPr lang="ru-RU" sz="1400" b="1" spc="-30" dirty="0" smtClean="0">
                <a:solidFill>
                  <a:srgbClr val="206AB7"/>
                </a:solidFill>
                <a:latin typeface="Arial Narrow"/>
              </a:rPr>
              <a:t>:  </a:t>
            </a:r>
            <a:r>
              <a:rPr lang="ru-RU" sz="1600" spc="-30" dirty="0">
                <a:solidFill>
                  <a:srgbClr val="206AB7"/>
                </a:solidFill>
                <a:latin typeface="Arial Narrow"/>
              </a:rPr>
              <a:t>отсутствие несчастных </a:t>
            </a:r>
            <a:r>
              <a:rPr lang="ru-RU" sz="1600" spc="-30" dirty="0" smtClean="0">
                <a:solidFill>
                  <a:srgbClr val="206AB7"/>
                </a:solidFill>
                <a:latin typeface="Arial Narrow"/>
              </a:rPr>
              <a:t>случаев на производстве, </a:t>
            </a:r>
            <a:r>
              <a:rPr lang="ru-RU" sz="1600" spc="-30" dirty="0">
                <a:solidFill>
                  <a:srgbClr val="206AB7"/>
                </a:solidFill>
                <a:latin typeface="Arial Narrow"/>
              </a:rPr>
              <a:t>аварий и инцидентов  на объектах </a:t>
            </a:r>
            <a:r>
              <a:rPr lang="ru-RU" sz="1600" spc="-30" dirty="0" smtClean="0">
                <a:solidFill>
                  <a:srgbClr val="206AB7"/>
                </a:solidFill>
                <a:latin typeface="Arial Narrow"/>
              </a:rPr>
              <a:t>Общества, продление профессионального долголетия  работников.</a:t>
            </a:r>
            <a:endParaRPr lang="ru-RU" sz="1600" spc="-30" dirty="0">
              <a:solidFill>
                <a:srgbClr val="206AB7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783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916236" y="1730375"/>
            <a:ext cx="377421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4"/>
          <p:cNvSpPr txBox="1">
            <a:spLocks/>
          </p:cNvSpPr>
          <p:nvPr/>
        </p:nvSpPr>
        <p:spPr>
          <a:xfrm>
            <a:off x="1657349" y="1"/>
            <a:ext cx="7410449" cy="78422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ОСНОВАНИЯ  ДЛЯ ВНЕДРЕНИЯ</a:t>
            </a:r>
          </a:p>
          <a:p>
            <a:r>
              <a:rPr lang="ru-RU" sz="1800" b="1" dirty="0" smtClean="0"/>
              <a:t>СИСТЕМЫ ДИСТАНЦИОННОГО МОНИТОРИНГА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58140" y="2047934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86400" y="780853"/>
            <a:ext cx="3552825" cy="8451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74625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pc="-30" dirty="0">
              <a:solidFill>
                <a:srgbClr val="206AB7"/>
              </a:solidFill>
              <a:latin typeface="Arial Narrow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05540"/>
              </p:ext>
            </p:extLst>
          </p:nvPr>
        </p:nvGraphicFramePr>
        <p:xfrm>
          <a:off x="-6307" y="1625598"/>
          <a:ext cx="1882952" cy="3122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000"/>
                <a:gridCol w="658952"/>
              </a:tblGrid>
              <a:tr h="48547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ФИЛИАЛЫ,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</a:tr>
              <a:tr h="48547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РЕГИОНЫ</a:t>
                      </a:r>
                      <a:r>
                        <a:rPr lang="ru-RU" sz="1200" b="1" kern="1200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присутствия</a:t>
                      </a:r>
                      <a:endParaRPr lang="ru-RU" sz="1200" b="1" kern="1200" cap="none" spc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</a:tr>
              <a:tr h="48547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РЕСПУБЛИКИ,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</a:tr>
              <a:tr h="4854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КРАЙ,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</a:tr>
              <a:tr h="5471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ОБЛАСТИ,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</a:tr>
              <a:tr h="63396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200" b="1" kern="1200" cap="none" spc="-8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ПРОТЯЖЁННОСТЬ</a:t>
                      </a: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магистральных газопроводов</a:t>
                      </a:r>
                      <a:r>
                        <a:rPr lang="ru-RU" sz="12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км.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8 162</a:t>
                      </a: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39118" y="1414021"/>
            <a:ext cx="430960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u="sng" spc="-30" dirty="0" smtClean="0">
                <a:solidFill>
                  <a:srgbClr val="206AB7"/>
                </a:solidFill>
                <a:latin typeface="Arial Narrow"/>
              </a:rPr>
              <a:t>РАБОТЫ ПОВЫШЕННОЙ ОПАСНОСТИ  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spc="-30" dirty="0" smtClean="0">
                <a:solidFill>
                  <a:srgbClr val="206AB7"/>
                </a:solidFill>
                <a:latin typeface="Arial Narrow"/>
              </a:rPr>
              <a:t>по нарядам-допускам</a:t>
            </a:r>
            <a:r>
              <a:rPr lang="ru-RU" sz="1400" b="1" spc="-30" dirty="0" smtClean="0">
                <a:solidFill>
                  <a:srgbClr val="206AB7"/>
                </a:solidFill>
                <a:latin typeface="Arial Narrow"/>
              </a:rPr>
              <a:t>:</a:t>
            </a:r>
            <a:endParaRPr lang="ru-RU" sz="1400" b="1" spc="-30" dirty="0">
              <a:solidFill>
                <a:srgbClr val="206AB7"/>
              </a:solidFill>
              <a:latin typeface="Arial Narrow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38482582"/>
              </p:ext>
            </p:extLst>
          </p:nvPr>
        </p:nvGraphicFramePr>
        <p:xfrm>
          <a:off x="4571999" y="1635125"/>
          <a:ext cx="4473576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12815078"/>
              </p:ext>
            </p:extLst>
          </p:nvPr>
        </p:nvGraphicFramePr>
        <p:xfrm>
          <a:off x="4602309" y="3698874"/>
          <a:ext cx="4430565" cy="122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800546"/>
            <a:ext cx="9039225" cy="551176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b="1">
                <a:solidFill>
                  <a:srgbClr val="1A62BA"/>
                </a:solidFill>
                <a:latin typeface="Arial Narrow"/>
              </a:defRPr>
            </a:lvl1pPr>
          </a:lstStyle>
          <a:p>
            <a:pPr marL="174625"/>
            <a:r>
              <a:rPr lang="ru-RU" sz="12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причины внедрения методов дистанционного мониторинга состояния здоровья – широкая география Общества, увеличение количества работ повышенной опасности, количества медицинских осмотров всех видов, статистические данные о  состоянии здоровья работников. </a:t>
            </a:r>
            <a:endParaRPr lang="ru-RU" sz="1200" b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650" y="3337406"/>
            <a:ext cx="441325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u="sng" spc="-30" dirty="0" smtClean="0">
                <a:solidFill>
                  <a:srgbClr val="206AB7"/>
                </a:solidFill>
                <a:latin typeface="Arial Narrow"/>
              </a:rPr>
              <a:t>КОЛИЧЕСТВО МЕДИЦИНСКИХ ОСМОТРОВ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spc="-30" dirty="0" err="1" smtClean="0">
                <a:solidFill>
                  <a:srgbClr val="206AB7"/>
                </a:solidFill>
                <a:latin typeface="Arial Narrow"/>
              </a:rPr>
              <a:t>предрейсовых</a:t>
            </a:r>
            <a:r>
              <a:rPr lang="ru-RU" sz="1200" b="1" spc="-30" dirty="0" smtClean="0">
                <a:solidFill>
                  <a:srgbClr val="206AB7"/>
                </a:solidFill>
                <a:latin typeface="Arial Narrow"/>
              </a:rPr>
              <a:t>, </a:t>
            </a:r>
            <a:r>
              <a:rPr lang="ru-RU" sz="1200" b="1" spc="-30" dirty="0" err="1" smtClean="0">
                <a:solidFill>
                  <a:srgbClr val="206AB7"/>
                </a:solidFill>
                <a:latin typeface="Arial Narrow"/>
              </a:rPr>
              <a:t>предсменных</a:t>
            </a:r>
            <a:r>
              <a:rPr lang="ru-RU" sz="1200" b="1" spc="-30" dirty="0" smtClean="0">
                <a:solidFill>
                  <a:srgbClr val="206AB7"/>
                </a:solidFill>
                <a:latin typeface="Arial Narrow"/>
              </a:rPr>
              <a:t>, </a:t>
            </a:r>
            <a:r>
              <a:rPr lang="ru-RU" sz="1200" b="1" spc="-30" dirty="0" err="1" smtClean="0">
                <a:solidFill>
                  <a:srgbClr val="206AB7"/>
                </a:solidFill>
                <a:latin typeface="Arial Narrow"/>
              </a:rPr>
              <a:t>послерейсовых</a:t>
            </a:r>
            <a:r>
              <a:rPr lang="ru-RU" sz="1200" b="1" spc="-30" dirty="0" smtClean="0">
                <a:solidFill>
                  <a:srgbClr val="206AB7"/>
                </a:solidFill>
                <a:latin typeface="Arial Narrow"/>
              </a:rPr>
              <a:t>, </a:t>
            </a:r>
            <a:r>
              <a:rPr lang="ru-RU" sz="1200" b="1" spc="-30" dirty="0" err="1" smtClean="0">
                <a:solidFill>
                  <a:srgbClr val="206AB7"/>
                </a:solidFill>
                <a:latin typeface="Arial Narrow"/>
              </a:rPr>
              <a:t>послесменных</a:t>
            </a:r>
            <a:r>
              <a:rPr lang="ru-RU" sz="1200" b="1" spc="-30" dirty="0" smtClean="0">
                <a:solidFill>
                  <a:srgbClr val="206AB7"/>
                </a:solidFill>
                <a:latin typeface="Arial Narrow"/>
              </a:rPr>
              <a:t>:</a:t>
            </a:r>
            <a:endParaRPr lang="ru-RU" sz="1200" b="1" spc="-30" dirty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900" y="1305808"/>
            <a:ext cx="26616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u="sng" spc="-30" dirty="0" smtClean="0">
                <a:solidFill>
                  <a:srgbClr val="206AB7"/>
                </a:solidFill>
                <a:latin typeface="Arial Narrow"/>
              </a:rPr>
              <a:t>ШИРОКАЯ ГЕОГРАФИЯ:</a:t>
            </a:r>
            <a:endParaRPr lang="ru-RU" sz="1400" b="1" u="sng" spc="-30" dirty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8467725" y="1619358"/>
            <a:ext cx="673100" cy="369332"/>
            <a:chOff x="8442325" y="1530458"/>
            <a:chExt cx="673100" cy="3693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555464" y="1530458"/>
              <a:ext cx="5599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spc="-30" dirty="0" smtClean="0">
                  <a:solidFill>
                    <a:srgbClr val="00B050"/>
                  </a:solidFill>
                  <a:latin typeface="Arial Narrow"/>
                </a:rPr>
                <a:t>+27 %</a:t>
              </a:r>
              <a:endParaRPr lang="ru-RU" sz="1200" b="1" spc="-30" dirty="0">
                <a:solidFill>
                  <a:srgbClr val="00B050"/>
                </a:solidFill>
                <a:latin typeface="Arial Narrow"/>
              </a:endParaRPr>
            </a:p>
          </p:txBody>
        </p:sp>
        <p:pic>
          <p:nvPicPr>
            <p:cNvPr id="1027" name="Picture 3" descr="D:\РАБОТА\ГРАФИКА\Инфографика\Стрелка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8442325" y="1641475"/>
              <a:ext cx="180000" cy="180000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8458200" y="3637146"/>
            <a:ext cx="698500" cy="369332"/>
            <a:chOff x="8458200" y="3472046"/>
            <a:chExt cx="698500" cy="36933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561813" y="3472046"/>
              <a:ext cx="594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spc="-30" dirty="0" smtClean="0">
                  <a:solidFill>
                    <a:srgbClr val="00B050"/>
                  </a:solidFill>
                  <a:latin typeface="Arial Narrow"/>
                </a:rPr>
                <a:t>+48 %</a:t>
              </a:r>
              <a:endParaRPr lang="ru-RU" sz="1200" b="1" spc="-30" dirty="0">
                <a:solidFill>
                  <a:srgbClr val="00B050"/>
                </a:solidFill>
                <a:latin typeface="Arial Narrow"/>
              </a:endParaRPr>
            </a:p>
          </p:txBody>
        </p:sp>
        <p:pic>
          <p:nvPicPr>
            <p:cNvPr id="25" name="Picture 3" descr="D:\РАБОТА\ГРАФИКА\Инфографика\Стрелка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8458200" y="3584575"/>
              <a:ext cx="180000" cy="18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964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11767" y="878251"/>
            <a:ext cx="3333262" cy="1453623"/>
            <a:chOff x="5911767" y="1939575"/>
            <a:chExt cx="3333262" cy="14536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698" y="2283701"/>
              <a:ext cx="1354924" cy="1109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911767" y="1939575"/>
              <a:ext cx="16562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u="sng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ОФИСНОЕ ИСПОЛНЕНИЕ</a:t>
              </a:r>
              <a:endParaRPr lang="ru-RU" sz="1200" b="1" u="sng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576" y="2428647"/>
              <a:ext cx="1362032" cy="860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flipH="1">
              <a:off x="7410853" y="1939575"/>
              <a:ext cx="18341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u="sng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МОБИЛЬНОЕ ИСПОЛНЕНИЕ</a:t>
              </a:r>
              <a:endParaRPr lang="ru-RU" sz="1200" b="1" u="sng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887" y="13496"/>
            <a:ext cx="7354956" cy="737238"/>
          </a:xfr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 b="1" dirty="0" smtClean="0"/>
              <a:t>ХАРАКТЕРИСТИКА</a:t>
            </a:r>
            <a:br>
              <a:rPr lang="ru-RU" sz="1800" b="1" dirty="0" smtClean="0"/>
            </a:br>
            <a:r>
              <a:rPr lang="ru-RU" sz="1800" b="1" dirty="0" smtClean="0"/>
              <a:t>ПРОГРАММНО-АППАРАТНОГО  КОМПЛЕКСА ООО «НОБИЛИС»,</a:t>
            </a:r>
            <a:endParaRPr lang="ru-RU" sz="1800" b="1" dirty="0"/>
          </a:p>
        </p:txBody>
      </p:sp>
      <p:sp>
        <p:nvSpPr>
          <p:cNvPr id="28" name="Текст 1"/>
          <p:cNvSpPr txBox="1">
            <a:spLocks/>
          </p:cNvSpPr>
          <p:nvPr/>
        </p:nvSpPr>
        <p:spPr>
          <a:xfrm>
            <a:off x="1370625" y="4849780"/>
            <a:ext cx="7321550" cy="2616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857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Дистанционный мониторинг состояния здоровья работников  на удаленных опасных производственных  объектах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83074"/>
              </p:ext>
            </p:extLst>
          </p:nvPr>
        </p:nvGraphicFramePr>
        <p:xfrm>
          <a:off x="0" y="799678"/>
          <a:ext cx="5675353" cy="399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21"/>
                <a:gridCol w="2286627"/>
                <a:gridCol w="2776305"/>
              </a:tblGrid>
              <a:tr h="19288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Характеристики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Технические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</a:tr>
              <a:tr h="478704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Габариты (</a:t>
                      </a:r>
                      <a:r>
                        <a:rPr lang="ru-RU" sz="11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ШхДхВ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), вес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варианта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1)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50х50х30, вес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до 7 кг,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2)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33х23х12,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вес до 4 кг.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Мощность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220 Вт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99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Пропускная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способность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1)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до 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400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осмотров в 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сутки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2) до 100 осмотров.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99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Визуализация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отчета 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бумажном и электронном 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носителе, 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печать допуска к работе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Возможность визуального осмотра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двусторонняя видеосвязь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99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Хранение информации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двустороння идентификация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хранение до 5 лет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Функциональные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</a:tr>
              <a:tr h="32299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для измерения функционального состояния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3, (давление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, пульс, наличие паров алкоголя)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Контроль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общего состояния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фиксация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жалоб и дополнительной информации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Форма применения, охват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вида: массовое, индивидуальное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Дополнительные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F"/>
                    </a:solidFill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Подключение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к интернету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GSM 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модем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Возможность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применения инструктажей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проведение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инструктажей по охране труда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998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Возможность </a:t>
                      </a: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применения тренингов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проведение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групповых тренингов 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(по оказанию первой помощи и прочих)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84" y="2608873"/>
            <a:ext cx="908050" cy="7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1398" y="8117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21" y="3999746"/>
            <a:ext cx="1231131" cy="5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30" y="2540406"/>
            <a:ext cx="828083" cy="8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91" y="3837610"/>
            <a:ext cx="974725" cy="91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53532" y="2617827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>
              <a:solidFill>
                <a:schemeClr val="accent1"/>
              </a:solidFill>
              <a:cs typeface="Angsana New" panose="02020603050405020304" pitchFamily="18" charset="-3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9904" y="2331950"/>
            <a:ext cx="795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srgbClr val="0079C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Тонометр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20097" y="3532861"/>
            <a:ext cx="1401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79C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Термопринтер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53414" y="2331874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79C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Алкотестер</a:t>
            </a:r>
            <a:endParaRPr lang="ru-RU" sz="1200" b="1" dirty="0">
              <a:solidFill>
                <a:srgbClr val="0079C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7362" y="3516575"/>
            <a:ext cx="1697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79C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Двусторонняя видеосвязь</a:t>
            </a:r>
            <a:endParaRPr lang="ru-RU" sz="1200" b="1" dirty="0">
              <a:solidFill>
                <a:srgbClr val="0079C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913" y="95137"/>
            <a:ext cx="7422255" cy="596858"/>
          </a:xfrm>
        </p:spPr>
        <p:txBody>
          <a:bodyPr anchor="ctr"/>
          <a:lstStyle/>
          <a:p>
            <a:r>
              <a:rPr lang="ru-RU" sz="1800" b="1" dirty="0"/>
              <a:t>АВТОМАТИЗАЦИЯ </a:t>
            </a:r>
            <a:r>
              <a:rPr lang="ru-RU" sz="1800" b="1" dirty="0" smtClean="0"/>
              <a:t>ОТЧЕТОВ</a:t>
            </a:r>
            <a:br>
              <a:rPr lang="ru-RU" sz="1800" b="1" dirty="0" smtClean="0"/>
            </a:br>
            <a:r>
              <a:rPr lang="ru-RU" sz="1800" b="1" dirty="0" smtClean="0"/>
              <a:t>по </a:t>
            </a:r>
            <a:r>
              <a:rPr lang="ru-RU" sz="1800" b="1" dirty="0"/>
              <a:t>результатам дистанционного мониторинга состояния здоровья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7369"/>
              </p:ext>
            </p:extLst>
          </p:nvPr>
        </p:nvGraphicFramePr>
        <p:xfrm>
          <a:off x="0" y="2236788"/>
          <a:ext cx="6157913" cy="25095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4143"/>
                <a:gridCol w="746940"/>
                <a:gridCol w="1175546"/>
                <a:gridCol w="496470"/>
                <a:gridCol w="530151"/>
                <a:gridCol w="1004277"/>
                <a:gridCol w="809467"/>
                <a:gridCol w="1040919"/>
              </a:tblGrid>
              <a:tr h="4846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№ </a:t>
                      </a:r>
                      <a:r>
                        <a:rPr lang="ru-RU" sz="1200" b="1" i="0" u="none" strike="noStrike" dirty="0" err="1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п.п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Дата</a:t>
                      </a:r>
                      <a:r>
                        <a:rPr lang="ru-RU" sz="1200" b="1" u="none" strike="noStrike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, время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Вид </a:t>
                      </a:r>
                      <a:r>
                        <a:rPr lang="ru-RU" sz="1200" b="1" u="none" strike="noStrike" dirty="0" err="1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мед.осмотра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АД</a:t>
                      </a:r>
                      <a:endParaRPr lang="ru-RU" sz="1200" b="1" i="0" u="none" strike="noStrike" dirty="0" smtClean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Пульс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Результат </a:t>
                      </a:r>
                      <a:r>
                        <a:rPr lang="ru-RU" sz="1200" b="1" u="none" strike="noStrike" dirty="0" err="1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алкотестера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Результат </a:t>
                      </a:r>
                      <a:r>
                        <a:rPr lang="ru-RU" sz="1200" b="1" u="none" strike="noStrike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  осмотра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Комментарии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</a:tr>
              <a:tr h="4277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07.06.2019 20:11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 err="1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послесменный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 127 / 89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0.000 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Допущен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671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07.06.2019 20:08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 err="1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предсменнный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 125 / 93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0.000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Допущен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875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07.06.2019 20:03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kern="1200" dirty="0" err="1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предрейсовый</a:t>
                      </a:r>
                      <a:endParaRPr lang="ru-RU" sz="1200" b="1" u="none" strike="noStrike" kern="1200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177 </a:t>
                      </a: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/ 86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0.000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Повтор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 давление. Пройдите осмотр повторно через 15 минут.</a:t>
                      </a:r>
                      <a:endParaRPr lang="ru-RU" sz="1200" b="1" i="0" u="none" strike="noStrike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" marR="5752" marT="57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S:\Medik\Нобилис\фото\IMG_20190902_1232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0" t="26694" r="10932" b="19395"/>
          <a:stretch/>
        </p:blipFill>
        <p:spPr bwMode="auto">
          <a:xfrm>
            <a:off x="6330907" y="2808866"/>
            <a:ext cx="2608568" cy="17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:\Medik\Нобилис\фото\DSCN06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" t="4865" r="18923" b="20520"/>
          <a:stretch/>
        </p:blipFill>
        <p:spPr bwMode="auto">
          <a:xfrm>
            <a:off x="6330907" y="733837"/>
            <a:ext cx="2529053" cy="19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009" y="1928204"/>
            <a:ext cx="5740400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4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ПРИМЕР ФОРМЫ ОТЧЕТА ДИСТАНЦИОННОГО МОНИТОРИНГА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800546"/>
            <a:ext cx="6186114" cy="1045108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b="1">
                <a:solidFill>
                  <a:srgbClr val="1A62BA"/>
                </a:solidFill>
                <a:latin typeface="Arial Narrow"/>
              </a:defRPr>
            </a:lvl1pPr>
          </a:lstStyle>
          <a:p>
            <a:r>
              <a:rPr lang="ru-RU" b="0" dirty="0"/>
              <a:t>Оценка состояния сердечно-сосудистой системы работников в рамках </a:t>
            </a:r>
            <a:r>
              <a:rPr lang="ru-RU" b="0" dirty="0" err="1"/>
              <a:t>предрейсового</a:t>
            </a:r>
            <a:r>
              <a:rPr lang="ru-RU" b="0" dirty="0"/>
              <a:t>/</a:t>
            </a:r>
            <a:r>
              <a:rPr lang="ru-RU" b="0" dirty="0" err="1"/>
              <a:t>предсменного</a:t>
            </a:r>
            <a:r>
              <a:rPr lang="ru-RU" b="0" dirty="0"/>
              <a:t> и </a:t>
            </a:r>
            <a:r>
              <a:rPr lang="ru-RU" b="0" dirty="0" err="1"/>
              <a:t>послерейсового</a:t>
            </a:r>
            <a:r>
              <a:rPr lang="ru-RU" b="0" dirty="0"/>
              <a:t>/</a:t>
            </a:r>
            <a:r>
              <a:rPr lang="ru-RU" b="0" dirty="0" err="1"/>
              <a:t>послесменного</a:t>
            </a:r>
            <a:r>
              <a:rPr lang="ru-RU" b="0" dirty="0"/>
              <a:t> осмотров проходит </a:t>
            </a:r>
            <a:r>
              <a:rPr lang="ru-RU" b="0" dirty="0" smtClean="0"/>
              <a:t>автоматически, фиксируется </a:t>
            </a:r>
            <a:r>
              <a:rPr lang="ru-RU" b="0" dirty="0"/>
              <a:t>в электронном виде и на бумажном носителе со сроком хранения информации </a:t>
            </a:r>
            <a:r>
              <a:rPr lang="ru-RU" b="0" dirty="0" smtClean="0"/>
              <a:t>до пяти лет.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0189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422256" cy="661039"/>
          </a:xfrm>
        </p:spPr>
        <p:txBody>
          <a:bodyPr anchor="ctr"/>
          <a:lstStyle/>
          <a:p>
            <a:r>
              <a:rPr lang="ru-RU" sz="1800" b="1" dirty="0" smtClean="0"/>
              <a:t>ИТОГИ ВНЕДРЕНИЯ ПРОГРАММНО-АППАРАТНОГО КОМПЛЕКСА «НОБИЛИС»</a:t>
            </a:r>
            <a:br>
              <a:rPr lang="ru-RU" sz="1800" b="1" dirty="0" smtClean="0"/>
            </a:br>
            <a:r>
              <a:rPr lang="ru-RU" sz="1800" b="1" dirty="0" smtClean="0"/>
              <a:t>за 6 месяцев 2019 года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75655"/>
              </p:ext>
            </p:extLst>
          </p:nvPr>
        </p:nvGraphicFramePr>
        <p:xfrm>
          <a:off x="-3" y="1496592"/>
          <a:ext cx="9144002" cy="32859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390"/>
                <a:gridCol w="914459"/>
                <a:gridCol w="995144"/>
                <a:gridCol w="1116174"/>
                <a:gridCol w="1035489"/>
                <a:gridCol w="965111"/>
                <a:gridCol w="1096618"/>
                <a:gridCol w="1496617"/>
              </a:tblGrid>
              <a:tr h="36523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noProof="0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АПРЕЛЬ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u="sng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 b="1" u="sng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u="sng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ИЮНЬ</a:t>
                      </a:r>
                      <a:endParaRPr lang="ru-RU" sz="1200" b="1" u="sng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u="sng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ИЮЛЬ</a:t>
                      </a:r>
                      <a:endParaRPr lang="ru-RU" sz="1200" b="1" u="sng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u="sng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200" b="1" u="sng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u="sng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u="sng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56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Количество работников, чел.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508</a:t>
                      </a:r>
                      <a:endParaRPr lang="ru-RU" sz="16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482</a:t>
                      </a:r>
                      <a:endParaRPr lang="ru-RU" sz="16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580</a:t>
                      </a:r>
                      <a:endParaRPr lang="ru-RU" sz="16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674</a:t>
                      </a:r>
                      <a:endParaRPr lang="ru-RU" sz="16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659</a:t>
                      </a:r>
                      <a:endParaRPr lang="ru-RU" sz="16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530</a:t>
                      </a:r>
                      <a:endParaRPr lang="ru-RU" sz="16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3 433</a:t>
                      </a:r>
                      <a:endParaRPr lang="ru-RU" sz="24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356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недопуск</a:t>
                      </a:r>
                      <a:endParaRPr lang="ru-RU" sz="1400" b="1" baseline="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 работам, факт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36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62</a:t>
                      </a:r>
                      <a:endParaRPr lang="ru-RU" sz="36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32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33</a:t>
                      </a:r>
                      <a:endParaRPr lang="ru-RU" sz="32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8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28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ru-RU" sz="24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145</a:t>
                      </a:r>
                      <a:endParaRPr lang="ru-RU" sz="24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97356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недопуск</a:t>
                      </a:r>
                      <a:endParaRPr lang="ru-RU" sz="1400" b="1" baseline="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 работам,%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36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36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32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32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8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4%</a:t>
                      </a:r>
                      <a:endParaRPr lang="ru-RU" sz="24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A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-10589" y="800546"/>
            <a:ext cx="9090794" cy="686348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b="1">
                <a:solidFill>
                  <a:srgbClr val="1A62BA"/>
                </a:solidFill>
                <a:latin typeface="Arial Narrow"/>
              </a:defRPr>
            </a:lvl1pPr>
          </a:lstStyle>
          <a:p>
            <a:pPr marL="174625"/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рамках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первого 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этапа пилотного </a:t>
            </a:r>
            <a:r>
              <a:rPr lang="ru-RU" sz="1600" b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проекта </a:t>
            </a:r>
            <a:r>
              <a:rPr lang="ru-RU" sz="1600" b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проведено </a:t>
            </a:r>
            <a:r>
              <a:rPr lang="ru-RU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9 800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дистанционных медицинских 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осмотров,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 филиале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0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промышленных </a:t>
            </a:r>
            <a:r>
              <a:rPr lang="ru-RU" sz="1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площадках.</a:t>
            </a:r>
            <a:endParaRPr lang="ru-RU" sz="1600" b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169147"/>
            <a:ext cx="7188531" cy="507660"/>
          </a:xfrm>
        </p:spPr>
        <p:txBody>
          <a:bodyPr/>
          <a:lstStyle/>
          <a:p>
            <a:r>
              <a:rPr lang="ru-RU" sz="1800" b="1" dirty="0" smtClean="0"/>
              <a:t>КРИТЕРИИ  ОБОСНОВАНИЯ ИСПОЛЬЗОВАНИЯ ДИСТАНЦИОННОГО МОНИТОРИНГА состояния здоровья работников Общества</a:t>
            </a:r>
            <a:endParaRPr lang="ru-RU" sz="18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20050"/>
              </p:ext>
            </p:extLst>
          </p:nvPr>
        </p:nvGraphicFramePr>
        <p:xfrm>
          <a:off x="0" y="783817"/>
          <a:ext cx="9144000" cy="39596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0318"/>
                <a:gridCol w="1281869"/>
                <a:gridCol w="5929713"/>
                <a:gridCol w="1562100"/>
              </a:tblGrid>
              <a:tr h="4689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критерия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критерия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</a:tr>
              <a:tr h="531456"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1" u="sng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Правовой</a:t>
                      </a:r>
                      <a:r>
                        <a:rPr lang="ru-RU" sz="1400" b="1" u="sng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аспект</a:t>
                      </a:r>
                      <a:endParaRPr lang="ru-RU" sz="1400" b="1" u="sng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Федеральным законом РФ от 21.11.2011 № 323-ФЗ «Об основах охраны здоровья граждан в Российской Федерации».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 противоречит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531456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Политика ПАО «Газпром» в области охраны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труда промышленной и пожарной безопасности, безопасности дорожного движения.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 противоречит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312621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Единая система управления производственной безопасностью в ПАО «Газпром».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 противоречит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833423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План мероприятий по сокращению случаев смерти работников по причине сердечно- сосудистых заболеваний утв. Заместителем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Председателя Правления ПАО «Газпром» В.А. Маркеловым от 21.10.2015 г.. и дополнение к Плану от 22.05.2018 г.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 противоречит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750290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Приказ ООО «Газпром трансгаз Нижний Новгород» от 26..07.2018 г.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№ 559 «О мероприятиях по сокращению случаев смертности работников Общества  по причине сердечно-сосудистых заболеваний».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 противоречит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531456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Минздрава России от 15.12.2014 N 835н «Об утверждении Порядка проведения 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предсменных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предрейсовых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послесменных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послерейсовых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медицинских осмотров».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 противоречит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866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49" y="174965"/>
            <a:ext cx="7321551" cy="507660"/>
          </a:xfrm>
        </p:spPr>
        <p:txBody>
          <a:bodyPr/>
          <a:lstStyle/>
          <a:p>
            <a:r>
              <a:rPr lang="ru-RU" sz="1800" b="1" dirty="0"/>
              <a:t>КРИТЕРИИ  ОБОСНОВАНИЯ ИСПОЛЬЗОВАНИЯ ДИСТАНЦИОННОГО МОНИТОРИНГА состояния здоровья работников Общества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59417"/>
              </p:ext>
            </p:extLst>
          </p:nvPr>
        </p:nvGraphicFramePr>
        <p:xfrm>
          <a:off x="0" y="798952"/>
          <a:ext cx="9144000" cy="39528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1000"/>
                <a:gridCol w="1349124"/>
                <a:gridCol w="6008568"/>
                <a:gridCol w="1405308"/>
              </a:tblGrid>
              <a:tr h="5666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критерия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Содержание критерия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4FF"/>
                    </a:solidFill>
                  </a:tcPr>
                </a:tc>
              </a:tr>
              <a:tr h="5643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1" u="sng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Экономическая составляющая</a:t>
                      </a:r>
                      <a:endParaRPr lang="ru-RU" sz="1400" b="1" u="sng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Оптимизация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и перераспределение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финансовых затрат Общества на проведение  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предрейсовых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предсменных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послерейсовых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послесменных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медицинских осмотров.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Подтверждено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564376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1" u="sng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Качество проводимых услуг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Исключение «человеческого фактора».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Подтверждено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564376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Достоверность передаваемой информации.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Подтверждено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564376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Сбои в работе программно-аппаратных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комплексов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своевременная техническая поддержка.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 зафиксировано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564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1" u="sng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Широта, гибкость применения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Возможность проходить осмотры 24 часа в сутки, 7 дней в неделю, в любое удобное время.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Подтверждено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564376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ru-RU" sz="140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Возможность проводить допуск к работам на трассе, в том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числе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 удаленных и труднодоступных участках без участия медицинского персонала.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Подтверждено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Текст 1"/>
          <p:cNvSpPr>
            <a:spLocks noGrp="1"/>
          </p:cNvSpPr>
          <p:nvPr>
            <p:ph type="body" sz="quarter" idx="11"/>
          </p:nvPr>
        </p:nvSpPr>
        <p:spPr>
          <a:xfrm>
            <a:off x="1370625" y="4849780"/>
            <a:ext cx="7321550" cy="261610"/>
          </a:xfrm>
        </p:spPr>
        <p:txBody>
          <a:bodyPr/>
          <a:lstStyle/>
          <a:p>
            <a:pPr indent="85725" algn="ctr"/>
            <a:r>
              <a:rPr lang="ru-RU" sz="1100" dirty="0"/>
              <a:t>Дистанционный мониторинг состояния здоровья работников  на удаленных опасных производственных  </a:t>
            </a:r>
            <a:r>
              <a:rPr lang="ru-RU" sz="1100" dirty="0" smtClean="0"/>
              <a:t>объектах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931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2492</Words>
  <Application>Microsoft Office PowerPoint</Application>
  <PresentationFormat>Экран (16:9)</PresentationFormat>
  <Paragraphs>369</Paragraphs>
  <Slides>13</Slides>
  <Notes>13</Notes>
  <HiddenSlides>1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Презентация PowerPoint</vt:lpstr>
      <vt:lpstr>СТРУКТУРА СМЕРТНОСТИ И ОСНОВНЫЕ ФАКТОРЫ РИСКА</vt:lpstr>
      <vt:lpstr>ЦЕЛИ И ЗАДАЧИ  мониторинга состояния здоровья  работников Общества</vt:lpstr>
      <vt:lpstr>Презентация PowerPoint</vt:lpstr>
      <vt:lpstr>ХАРАКТЕРИСТИКА ПРОГРАММНО-АППАРАТНОГО  КОМПЛЕКСА ООО «НОБИЛИС»,</vt:lpstr>
      <vt:lpstr>АВТОМАТИЗАЦИЯ ОТЧЕТОВ по результатам дистанционного мониторинга состояния здоровья</vt:lpstr>
      <vt:lpstr>ИТОГИ ВНЕДРЕНИЯ ПРОГРАММНО-АППАРАТНОГО КОМПЛЕКСА «НОБИЛИС» за 6 месяцев 2019 года</vt:lpstr>
      <vt:lpstr>КРИТЕРИИ  ОБОСНОВАНИЯ ИСПОЛЬЗОВАНИЯ ДИСТАНЦИОННОГО МОНИТОРИНГА состояния здоровья работников Общества</vt:lpstr>
      <vt:lpstr>КРИТЕРИИ  ОБОСНОВАНИЯ ИСПОЛЬЗОВАНИЯ ДИСТАНЦИОННОГО МОНИТОРИНГА состояния здоровья работников Общества</vt:lpstr>
      <vt:lpstr>Основные итоги внедрения  ПРОГРАММНО-АППАРАТНЫХ КОМПЛЕКСОВ в производственную среду</vt:lpstr>
      <vt:lpstr>ПЕРСПЕКТИВА РАЗВИТИЯ ДИСТАНЦИОННОГО МОНИТОРИНГА состояния здоровья в 2020 году</vt:lpstr>
      <vt:lpstr>Презентация PowerPoint</vt:lpstr>
      <vt:lpstr>ПЕРСПЕКТИВА РАЗВИТИЯ ДИСТАНЦИОННОГО МОНИТОРИНГА состояния здоровья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Чибаршинова Ирина Павловна</cp:lastModifiedBy>
  <cp:revision>367</cp:revision>
  <cp:lastPrinted>2019-10-22T08:05:53Z</cp:lastPrinted>
  <dcterms:created xsi:type="dcterms:W3CDTF">2016-02-05T10:31:15Z</dcterms:created>
  <dcterms:modified xsi:type="dcterms:W3CDTF">2019-10-22T11:08:08Z</dcterms:modified>
</cp:coreProperties>
</file>