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3" r:id="rId1"/>
    <p:sldMasterId id="2147483648" r:id="rId2"/>
  </p:sldMasterIdLst>
  <p:notesMasterIdLst>
    <p:notesMasterId r:id="rId18"/>
  </p:notesMasterIdLst>
  <p:handoutMasterIdLst>
    <p:handoutMasterId r:id="rId19"/>
  </p:handoutMasterIdLst>
  <p:sldIdLst>
    <p:sldId id="616" r:id="rId3"/>
    <p:sldId id="665" r:id="rId4"/>
    <p:sldId id="645" r:id="rId5"/>
    <p:sldId id="662" r:id="rId6"/>
    <p:sldId id="666" r:id="rId7"/>
    <p:sldId id="663" r:id="rId8"/>
    <p:sldId id="667" r:id="rId9"/>
    <p:sldId id="649" r:id="rId10"/>
    <p:sldId id="669" r:id="rId11"/>
    <p:sldId id="646" r:id="rId12"/>
    <p:sldId id="671" r:id="rId13"/>
    <p:sldId id="664" r:id="rId14"/>
    <p:sldId id="648" r:id="rId15"/>
    <p:sldId id="668" r:id="rId16"/>
    <p:sldId id="640" r:id="rId17"/>
  </p:sldIdLst>
  <p:sldSz cx="9144000" cy="6858000" type="screen4x3"/>
  <p:notesSz cx="6797675" cy="9926638"/>
  <p:defaultTextStyle>
    <a:defPPr>
      <a:defRPr lang="ru-RU"/>
    </a:defPPr>
    <a:lvl1pPr algn="l" defTabSz="8143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06400" indent="-49213" algn="l" defTabSz="8143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814388" indent="-98425" algn="l" defTabSz="8143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222375" indent="-149225" algn="l" defTabSz="8143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630363" indent="-198438" algn="l" defTabSz="814388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BFBFB"/>
    <a:srgbClr val="003366"/>
    <a:srgbClr val="0079C1"/>
    <a:srgbClr val="DBEEF4"/>
    <a:srgbClr val="008000"/>
    <a:srgbClr val="29AAFF"/>
    <a:srgbClr val="2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0" autoAdjust="0"/>
    <p:restoredTop sz="91499" autoAdjust="0"/>
  </p:normalViewPr>
  <p:slideViewPr>
    <p:cSldViewPr snapToObjects="1">
      <p:cViewPr varScale="1">
        <p:scale>
          <a:sx n="68" d="100"/>
          <a:sy n="68" d="100"/>
        </p:scale>
        <p:origin x="-1590" y="-108"/>
      </p:cViewPr>
      <p:guideLst>
        <p:guide orient="horz" pos="3805"/>
        <p:guide orient="horz" pos="185"/>
        <p:guide orient="horz" pos="803"/>
        <p:guide orient="horz" pos="884"/>
        <p:guide orient="horz" pos="1172"/>
        <p:guide orient="horz" pos="61"/>
        <p:guide orient="horz" pos="21"/>
        <p:guide orient="horz" pos="103"/>
        <p:guide pos="281"/>
        <p:guide pos="2880"/>
        <p:guide pos="5595"/>
        <p:guide pos="2764"/>
        <p:guide pos="2996"/>
        <p:guide pos="475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Objects="1">
      <p:cViewPr varScale="1">
        <p:scale>
          <a:sx n="62" d="100"/>
          <a:sy n="62" d="100"/>
        </p:scale>
        <p:origin x="-329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0A37D-D368-4EB3-8333-799D988420B7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7E81F-B9F9-4E4F-B4FE-609564BA5151}">
      <dgm:prSet phldrT="[Текст]" custT="1"/>
      <dgm:spPr/>
      <dgm:t>
        <a:bodyPr/>
        <a:lstStyle/>
        <a:p>
          <a:pPr algn="l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Анализ выявленных разными уровнями контроля несоответствий, их типизация и оценка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D8CE6F-A2E7-4EBD-A3B5-C6CA0EA55900}" type="parTrans" cxnId="{08E6A8B8-DAFA-4F1F-8A3F-0FFECB4408B3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6F0FD4-4467-4B8E-95A3-3F8A0D1B4ED7}" type="sibTrans" cxnId="{08E6A8B8-DAFA-4F1F-8A3F-0FFECB4408B3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44ABA7-F8B1-4D94-AB23-1C2EB5EC2DE2}">
      <dgm:prSet custT="1"/>
      <dgm:spPr/>
      <dgm:t>
        <a:bodyPr/>
        <a:lstStyle/>
        <a:p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Разработка и выполнение мероприятий по устранению (коррекция), устранению причин (корректирующие действия), недопущению впредь (предупреждающие действия) несоответствий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9DE3BC-CDB5-4354-A255-8E858E30924E}" type="parTrans" cxnId="{6DF1B329-6235-4A6E-947D-7324C6E40B9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054B6F-0B06-4490-8036-EB3BB30824B9}" type="sibTrans" cxnId="{6DF1B329-6235-4A6E-947D-7324C6E40B9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BDF3DE-E673-4FF6-9036-4E1E58990312}">
      <dgm:prSet custT="1"/>
      <dgm:spPr/>
      <dgm:t>
        <a:bodyPr/>
        <a:lstStyle/>
        <a:p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Проведение мероприятий по контролю с использованием проверочных листов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5B4C8-B78D-476C-8FB4-213EC4ED9929}" type="parTrans" cxnId="{CDF63850-841D-4DFB-B843-C33DEB944462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EA3FD4-95FA-4FBF-B56E-02AA6DEC21B2}" type="sibTrans" cxnId="{CDF63850-841D-4DFB-B843-C33DEB944462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879B20-667B-4BD4-B752-0D49A399D670}">
      <dgm:prSet custT="1"/>
      <dgm:spPr/>
      <dgm:t>
        <a:bodyPr/>
        <a:lstStyle/>
        <a:p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Ранжирование выявленных нарушений с выделением: повторных, типичных (повторяющихся), непосредственно влияющих на безопасность («грубейших»)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5C9500-7CB6-4D9E-ACFD-0C831D048B86}" type="parTrans" cxnId="{6CAFBA00-1622-4828-B1F6-0865DD8F0299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02D581-B8D4-44B2-BFE5-0916FCEBF6B6}" type="sibTrans" cxnId="{6CAFBA00-1622-4828-B1F6-0865DD8F0299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F95F4C-B7EC-4A6B-A6B2-894724DDDDC6}">
      <dgm:prSet custT="1"/>
      <dgm:spPr/>
      <dgm:t>
        <a:bodyPr/>
        <a:lstStyle/>
        <a:p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Информирование заинтересованных сторон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FA375B-3BDE-41D5-8918-422B4D1548D7}" type="parTrans" cxnId="{638628B7-7D29-42C5-A3B9-EA19301892B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93F048-219B-487A-96E4-527C5E4B34FC}" type="sibTrans" cxnId="{638628B7-7D29-42C5-A3B9-EA19301892B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8672A3-BB0B-49F1-A448-1F5C89F775B3}">
      <dgm:prSet custT="1"/>
      <dgm:spPr/>
      <dgm:t>
        <a:bodyPr/>
        <a:lstStyle/>
        <a:p>
          <a:pPr algn="l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Мотивирование персонала, задействованного в обеспечении безопасности и производственном контроле 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7BD548-B9C5-4F9F-A8B4-606427BA4083}" type="parTrans" cxnId="{F734D5A9-3B49-4C5E-8EC7-4E83E00F83D4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16C87F-59D1-4CCF-B158-2014A29F5616}" type="sibTrans" cxnId="{F734D5A9-3B49-4C5E-8EC7-4E83E00F83D4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F2265E-D968-4E76-96B1-D7413758B6FF}" type="pres">
      <dgm:prSet presAssocID="{FFD0A37D-D368-4EB3-8333-799D988420B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5EFD376-CBFA-49C7-A471-838CA324BD2B}" type="pres">
      <dgm:prSet presAssocID="{FFD0A37D-D368-4EB3-8333-799D988420B7}" presName="Name1" presStyleCnt="0"/>
      <dgm:spPr/>
    </dgm:pt>
    <dgm:pt modelId="{E2EA308E-0ACA-4226-BE54-8BF3ED72D051}" type="pres">
      <dgm:prSet presAssocID="{FFD0A37D-D368-4EB3-8333-799D988420B7}" presName="cycle" presStyleCnt="0"/>
      <dgm:spPr/>
    </dgm:pt>
    <dgm:pt modelId="{1F91B86D-041B-42F1-A6D8-8FECC2DB7327}" type="pres">
      <dgm:prSet presAssocID="{FFD0A37D-D368-4EB3-8333-799D988420B7}" presName="srcNode" presStyleLbl="node1" presStyleIdx="0" presStyleCnt="6"/>
      <dgm:spPr/>
    </dgm:pt>
    <dgm:pt modelId="{25FE1BE8-7997-4AE3-8AD7-6CCA4B7181AA}" type="pres">
      <dgm:prSet presAssocID="{FFD0A37D-D368-4EB3-8333-799D988420B7}" presName="conn" presStyleLbl="parChTrans1D2" presStyleIdx="0" presStyleCnt="1" custScaleX="63958" custLinFactNeighborX="-15386" custLinFactNeighborY="1428"/>
      <dgm:spPr/>
      <dgm:t>
        <a:bodyPr/>
        <a:lstStyle/>
        <a:p>
          <a:endParaRPr lang="ru-RU"/>
        </a:p>
      </dgm:t>
    </dgm:pt>
    <dgm:pt modelId="{706C5C9A-DB29-4040-A5AC-8F63C2BA82EA}" type="pres">
      <dgm:prSet presAssocID="{FFD0A37D-D368-4EB3-8333-799D988420B7}" presName="extraNode" presStyleLbl="node1" presStyleIdx="0" presStyleCnt="6"/>
      <dgm:spPr/>
    </dgm:pt>
    <dgm:pt modelId="{DC3A3A2D-341E-473E-AB22-BE831CDD76C4}" type="pres">
      <dgm:prSet presAssocID="{FFD0A37D-D368-4EB3-8333-799D988420B7}" presName="dstNode" presStyleLbl="node1" presStyleIdx="0" presStyleCnt="6"/>
      <dgm:spPr/>
    </dgm:pt>
    <dgm:pt modelId="{05C57772-961B-4ED0-B160-1991C78136F9}" type="pres">
      <dgm:prSet presAssocID="{2567E81F-B9F9-4E4F-B4FE-609564BA5151}" presName="text_1" presStyleLbl="node1" presStyleIdx="0" presStyleCnt="6" custScaleX="43185" custLinFactNeighborX="-34611" custLinFactNeighborY="15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43122-E3F9-4E8C-BE2A-B505F558548E}" type="pres">
      <dgm:prSet presAssocID="{2567E81F-B9F9-4E4F-B4FE-609564BA5151}" presName="accent_1" presStyleCnt="0"/>
      <dgm:spPr/>
    </dgm:pt>
    <dgm:pt modelId="{8512A24F-2D55-4011-8DA8-00C3470EA0DF}" type="pres">
      <dgm:prSet presAssocID="{2567E81F-B9F9-4E4F-B4FE-609564BA5151}" presName="accentRepeatNode" presStyleLbl="solidFgAcc1" presStyleIdx="0" presStyleCnt="6" custLinFactX="-79592" custLinFactNeighborX="-100000" custLinFactNeighborY="14456"/>
      <dgm:spPr/>
      <dgm:t>
        <a:bodyPr/>
        <a:lstStyle/>
        <a:p>
          <a:endParaRPr lang="ru-RU"/>
        </a:p>
      </dgm:t>
    </dgm:pt>
    <dgm:pt modelId="{7C020A44-D032-4378-9F51-E0AC2DE9B231}" type="pres">
      <dgm:prSet presAssocID="{9E44ABA7-F8B1-4D94-AB23-1C2EB5EC2DE2}" presName="text_2" presStyleLbl="node1" presStyleIdx="1" presStyleCnt="6" custScaleX="48444" custScaleY="143704" custLinFactNeighborX="-35549" custLinFactNeighborY="3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C6692-2A03-4C05-8397-00ED72537A88}" type="pres">
      <dgm:prSet presAssocID="{9E44ABA7-F8B1-4D94-AB23-1C2EB5EC2DE2}" presName="accent_2" presStyleCnt="0"/>
      <dgm:spPr/>
    </dgm:pt>
    <dgm:pt modelId="{47AF3308-6392-4FB2-89B1-721F3389687D}" type="pres">
      <dgm:prSet presAssocID="{9E44ABA7-F8B1-4D94-AB23-1C2EB5EC2DE2}" presName="accentRepeatNode" presStyleLbl="solidFgAcc1" presStyleIdx="1" presStyleCnt="6" custLinFactX="-91542" custLinFactNeighborX="-100000" custLinFactNeighborY="2182"/>
      <dgm:spPr/>
      <dgm:t>
        <a:bodyPr/>
        <a:lstStyle/>
        <a:p>
          <a:endParaRPr lang="ru-RU"/>
        </a:p>
      </dgm:t>
    </dgm:pt>
    <dgm:pt modelId="{78DE7DD3-9E70-40D1-8419-736B04D52414}" type="pres">
      <dgm:prSet presAssocID="{1EBDF3DE-E673-4FF6-9036-4E1E58990312}" presName="text_3" presStyleLbl="node1" presStyleIdx="2" presStyleCnt="6" custScaleX="47704" custLinFactNeighborX="-36185" custLinFactNeighborY="2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C00E1-654A-4BBA-8AB9-74EEAA2413C2}" type="pres">
      <dgm:prSet presAssocID="{1EBDF3DE-E673-4FF6-9036-4E1E58990312}" presName="accent_3" presStyleCnt="0"/>
      <dgm:spPr/>
    </dgm:pt>
    <dgm:pt modelId="{B4B93F59-6D5D-47AD-B699-72C8B5DCB31C}" type="pres">
      <dgm:prSet presAssocID="{1EBDF3DE-E673-4FF6-9036-4E1E58990312}" presName="accentRepeatNode" presStyleLbl="solidFgAcc1" presStyleIdx="2" presStyleCnt="6" custLinFactX="-94705" custLinFactNeighborX="-100000" custLinFactNeighborY="3372"/>
      <dgm:spPr/>
      <dgm:t>
        <a:bodyPr/>
        <a:lstStyle/>
        <a:p>
          <a:endParaRPr lang="ru-RU"/>
        </a:p>
      </dgm:t>
    </dgm:pt>
    <dgm:pt modelId="{495551E2-33A9-45D4-97C4-00AE0958DA96}" type="pres">
      <dgm:prSet presAssocID="{CB879B20-667B-4BD4-B752-0D49A399D670}" presName="text_4" presStyleLbl="node1" presStyleIdx="3" presStyleCnt="6" custScaleX="47422" custScaleY="134639" custLinFactNeighborX="-36490" custLinFactNeighborY="10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B1AB0-D99F-4097-98D2-38902B0353DF}" type="pres">
      <dgm:prSet presAssocID="{CB879B20-667B-4BD4-B752-0D49A399D670}" presName="accent_4" presStyleCnt="0"/>
      <dgm:spPr/>
    </dgm:pt>
    <dgm:pt modelId="{860F6CCE-232E-4013-92B7-7DC947A0BA9A}" type="pres">
      <dgm:prSet presAssocID="{CB879B20-667B-4BD4-B752-0D49A399D670}" presName="accentRepeatNode" presStyleLbl="solidFgAcc1" presStyleIdx="3" presStyleCnt="6" custLinFactX="-94705" custLinFactNeighborX="-100000" custLinFactNeighborY="4639"/>
      <dgm:spPr/>
      <dgm:t>
        <a:bodyPr/>
        <a:lstStyle/>
        <a:p>
          <a:endParaRPr lang="ru-RU"/>
        </a:p>
      </dgm:t>
    </dgm:pt>
    <dgm:pt modelId="{A96DCE7E-45FC-4BA8-B711-4CB60AB1681D}" type="pres">
      <dgm:prSet presAssocID="{58F95F4C-B7EC-4A6B-A6B2-894724DDDDC6}" presName="text_5" presStyleLbl="node1" presStyleIdx="4" presStyleCnt="6" custScaleX="48256" custLinFactNeighborX="-36886" custLinFactNeighborY="11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9DF7-D563-4F1B-A0A6-225A34619B20}" type="pres">
      <dgm:prSet presAssocID="{58F95F4C-B7EC-4A6B-A6B2-894724DDDDC6}" presName="accent_5" presStyleCnt="0"/>
      <dgm:spPr/>
    </dgm:pt>
    <dgm:pt modelId="{7F8AFBBE-0F1A-45DA-95CC-439E39688D06}" type="pres">
      <dgm:prSet presAssocID="{58F95F4C-B7EC-4A6B-A6B2-894724DDDDC6}" presName="accentRepeatNode" presStyleLbl="solidFgAcc1" presStyleIdx="4" presStyleCnt="6" custLinFactX="-78078" custLinFactNeighborX="-100000" custLinFactNeighborY="5829"/>
      <dgm:spPr/>
      <dgm:t>
        <a:bodyPr/>
        <a:lstStyle/>
        <a:p>
          <a:endParaRPr lang="ru-RU"/>
        </a:p>
      </dgm:t>
    </dgm:pt>
    <dgm:pt modelId="{4E2A0AC3-06FB-4CDF-9B04-B0A1D8DF21F1}" type="pres">
      <dgm:prSet presAssocID="{E88672A3-BB0B-49F1-A448-1F5C89F775B3}" presName="text_6" presStyleLbl="node1" presStyleIdx="5" presStyleCnt="6" custScaleX="47284" custLinFactNeighborX="-34791" custLinFactNeighborY="12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C03F-1A93-40D8-AD6F-A7FAF5104C83}" type="pres">
      <dgm:prSet presAssocID="{E88672A3-BB0B-49F1-A448-1F5C89F775B3}" presName="accent_6" presStyleCnt="0"/>
      <dgm:spPr/>
    </dgm:pt>
    <dgm:pt modelId="{773CDF20-83E3-45E4-BFDD-3BF8E0C96A24}" type="pres">
      <dgm:prSet presAssocID="{E88672A3-BB0B-49F1-A448-1F5C89F775B3}" presName="accentRepeatNode" presStyleLbl="solidFgAcc1" presStyleIdx="5" presStyleCnt="6" custLinFactX="-83253" custLinFactNeighborX="-100000" custLinFactNeighborY="7019"/>
      <dgm:spPr/>
      <dgm:t>
        <a:bodyPr/>
        <a:lstStyle/>
        <a:p>
          <a:endParaRPr lang="ru-RU"/>
        </a:p>
      </dgm:t>
    </dgm:pt>
  </dgm:ptLst>
  <dgm:cxnLst>
    <dgm:cxn modelId="{CDF63850-841D-4DFB-B843-C33DEB944462}" srcId="{FFD0A37D-D368-4EB3-8333-799D988420B7}" destId="{1EBDF3DE-E673-4FF6-9036-4E1E58990312}" srcOrd="2" destOrd="0" parTransId="{9085B4C8-B78D-476C-8FB4-213EC4ED9929}" sibTransId="{3BEA3FD4-95FA-4FBF-B56E-02AA6DEC21B2}"/>
    <dgm:cxn modelId="{D1E6DACA-B6A4-482A-9BED-A6942B5B5CE6}" type="presOf" srcId="{9E44ABA7-F8B1-4D94-AB23-1C2EB5EC2DE2}" destId="{7C020A44-D032-4378-9F51-E0AC2DE9B231}" srcOrd="0" destOrd="0" presId="urn:microsoft.com/office/officeart/2008/layout/VerticalCurvedList"/>
    <dgm:cxn modelId="{198A31DF-FF5A-4860-A5B0-4A951B2656E9}" type="presOf" srcId="{1EBDF3DE-E673-4FF6-9036-4E1E58990312}" destId="{78DE7DD3-9E70-40D1-8419-736B04D52414}" srcOrd="0" destOrd="0" presId="urn:microsoft.com/office/officeart/2008/layout/VerticalCurvedList"/>
    <dgm:cxn modelId="{0A01B133-FD45-4A4F-9D97-BDE838123B0D}" type="presOf" srcId="{E88672A3-BB0B-49F1-A448-1F5C89F775B3}" destId="{4E2A0AC3-06FB-4CDF-9B04-B0A1D8DF21F1}" srcOrd="0" destOrd="0" presId="urn:microsoft.com/office/officeart/2008/layout/VerticalCurvedList"/>
    <dgm:cxn modelId="{404CEBD9-3FB9-4F1E-A53A-DF822FC95868}" type="presOf" srcId="{58F95F4C-B7EC-4A6B-A6B2-894724DDDDC6}" destId="{A96DCE7E-45FC-4BA8-B711-4CB60AB1681D}" srcOrd="0" destOrd="0" presId="urn:microsoft.com/office/officeart/2008/layout/VerticalCurvedList"/>
    <dgm:cxn modelId="{2B955742-5039-4AFD-BA27-01E63D5704B9}" type="presOf" srcId="{2567E81F-B9F9-4E4F-B4FE-609564BA5151}" destId="{05C57772-961B-4ED0-B160-1991C78136F9}" srcOrd="0" destOrd="0" presId="urn:microsoft.com/office/officeart/2008/layout/VerticalCurvedList"/>
    <dgm:cxn modelId="{08E6A8B8-DAFA-4F1F-8A3F-0FFECB4408B3}" srcId="{FFD0A37D-D368-4EB3-8333-799D988420B7}" destId="{2567E81F-B9F9-4E4F-B4FE-609564BA5151}" srcOrd="0" destOrd="0" parTransId="{E1D8CE6F-A2E7-4EBD-A3B5-C6CA0EA55900}" sibTransId="{986F0FD4-4467-4B8E-95A3-3F8A0D1B4ED7}"/>
    <dgm:cxn modelId="{638628B7-7D29-42C5-A3B9-EA19301892BF}" srcId="{FFD0A37D-D368-4EB3-8333-799D988420B7}" destId="{58F95F4C-B7EC-4A6B-A6B2-894724DDDDC6}" srcOrd="4" destOrd="0" parTransId="{C8FA375B-3BDE-41D5-8918-422B4D1548D7}" sibTransId="{4293F048-219B-487A-96E4-527C5E4B34FC}"/>
    <dgm:cxn modelId="{2ABF1515-2B4E-4C9B-A4BD-CA3935FB79F5}" type="presOf" srcId="{986F0FD4-4467-4B8E-95A3-3F8A0D1B4ED7}" destId="{25FE1BE8-7997-4AE3-8AD7-6CCA4B7181AA}" srcOrd="0" destOrd="0" presId="urn:microsoft.com/office/officeart/2008/layout/VerticalCurvedList"/>
    <dgm:cxn modelId="{6CAFBA00-1622-4828-B1F6-0865DD8F0299}" srcId="{FFD0A37D-D368-4EB3-8333-799D988420B7}" destId="{CB879B20-667B-4BD4-B752-0D49A399D670}" srcOrd="3" destOrd="0" parTransId="{865C9500-7CB6-4D9E-ACFD-0C831D048B86}" sibTransId="{E302D581-B8D4-44B2-BFE5-0916FCEBF6B6}"/>
    <dgm:cxn modelId="{A26AE9A1-1FAE-4DDE-80A0-11308D2926C5}" type="presOf" srcId="{CB879B20-667B-4BD4-B752-0D49A399D670}" destId="{495551E2-33A9-45D4-97C4-00AE0958DA96}" srcOrd="0" destOrd="0" presId="urn:microsoft.com/office/officeart/2008/layout/VerticalCurvedList"/>
    <dgm:cxn modelId="{43386FB0-F057-40E5-A584-6479FE5391A2}" type="presOf" srcId="{FFD0A37D-D368-4EB3-8333-799D988420B7}" destId="{43F2265E-D968-4E76-96B1-D7413758B6FF}" srcOrd="0" destOrd="0" presId="urn:microsoft.com/office/officeart/2008/layout/VerticalCurvedList"/>
    <dgm:cxn modelId="{6DF1B329-6235-4A6E-947D-7324C6E40B9F}" srcId="{FFD0A37D-D368-4EB3-8333-799D988420B7}" destId="{9E44ABA7-F8B1-4D94-AB23-1C2EB5EC2DE2}" srcOrd="1" destOrd="0" parTransId="{EC9DE3BC-CDB5-4354-A255-8E858E30924E}" sibTransId="{DE054B6F-0B06-4490-8036-EB3BB30824B9}"/>
    <dgm:cxn modelId="{F734D5A9-3B49-4C5E-8EC7-4E83E00F83D4}" srcId="{FFD0A37D-D368-4EB3-8333-799D988420B7}" destId="{E88672A3-BB0B-49F1-A448-1F5C89F775B3}" srcOrd="5" destOrd="0" parTransId="{337BD548-B9C5-4F9F-A8B4-606427BA4083}" sibTransId="{1C16C87F-59D1-4CCF-B158-2014A29F5616}"/>
    <dgm:cxn modelId="{EAFDF8A1-7E4C-4DDF-BA08-10A0368AE183}" type="presParOf" srcId="{43F2265E-D968-4E76-96B1-D7413758B6FF}" destId="{F5EFD376-CBFA-49C7-A471-838CA324BD2B}" srcOrd="0" destOrd="0" presId="urn:microsoft.com/office/officeart/2008/layout/VerticalCurvedList"/>
    <dgm:cxn modelId="{3D35CE60-6D22-4ADA-A31E-025A0CB1F3E1}" type="presParOf" srcId="{F5EFD376-CBFA-49C7-A471-838CA324BD2B}" destId="{E2EA308E-0ACA-4226-BE54-8BF3ED72D051}" srcOrd="0" destOrd="0" presId="urn:microsoft.com/office/officeart/2008/layout/VerticalCurvedList"/>
    <dgm:cxn modelId="{0DF066EF-C32E-44E7-9642-3D2B28E3FF8C}" type="presParOf" srcId="{E2EA308E-0ACA-4226-BE54-8BF3ED72D051}" destId="{1F91B86D-041B-42F1-A6D8-8FECC2DB7327}" srcOrd="0" destOrd="0" presId="urn:microsoft.com/office/officeart/2008/layout/VerticalCurvedList"/>
    <dgm:cxn modelId="{C4B10041-E00A-4C49-990A-EC7795CE4818}" type="presParOf" srcId="{E2EA308E-0ACA-4226-BE54-8BF3ED72D051}" destId="{25FE1BE8-7997-4AE3-8AD7-6CCA4B7181AA}" srcOrd="1" destOrd="0" presId="urn:microsoft.com/office/officeart/2008/layout/VerticalCurvedList"/>
    <dgm:cxn modelId="{E198814C-B3D8-4A52-9734-215912B52980}" type="presParOf" srcId="{E2EA308E-0ACA-4226-BE54-8BF3ED72D051}" destId="{706C5C9A-DB29-4040-A5AC-8F63C2BA82EA}" srcOrd="2" destOrd="0" presId="urn:microsoft.com/office/officeart/2008/layout/VerticalCurvedList"/>
    <dgm:cxn modelId="{A75D2B21-756D-4111-A96C-D222693C94ED}" type="presParOf" srcId="{E2EA308E-0ACA-4226-BE54-8BF3ED72D051}" destId="{DC3A3A2D-341E-473E-AB22-BE831CDD76C4}" srcOrd="3" destOrd="0" presId="urn:microsoft.com/office/officeart/2008/layout/VerticalCurvedList"/>
    <dgm:cxn modelId="{51DD6828-BA24-4FE3-839E-8F9932D21EA9}" type="presParOf" srcId="{F5EFD376-CBFA-49C7-A471-838CA324BD2B}" destId="{05C57772-961B-4ED0-B160-1991C78136F9}" srcOrd="1" destOrd="0" presId="urn:microsoft.com/office/officeart/2008/layout/VerticalCurvedList"/>
    <dgm:cxn modelId="{01633A20-F4F9-4919-A70A-50555FD021D0}" type="presParOf" srcId="{F5EFD376-CBFA-49C7-A471-838CA324BD2B}" destId="{81843122-E3F9-4E8C-BE2A-B505F558548E}" srcOrd="2" destOrd="0" presId="urn:microsoft.com/office/officeart/2008/layout/VerticalCurvedList"/>
    <dgm:cxn modelId="{8DAB5811-9F68-40F0-8C42-700014C9DAAD}" type="presParOf" srcId="{81843122-E3F9-4E8C-BE2A-B505F558548E}" destId="{8512A24F-2D55-4011-8DA8-00C3470EA0DF}" srcOrd="0" destOrd="0" presId="urn:microsoft.com/office/officeart/2008/layout/VerticalCurvedList"/>
    <dgm:cxn modelId="{8FFAB31D-EAB1-42AA-8BBB-3A0AB48EBD48}" type="presParOf" srcId="{F5EFD376-CBFA-49C7-A471-838CA324BD2B}" destId="{7C020A44-D032-4378-9F51-E0AC2DE9B231}" srcOrd="3" destOrd="0" presId="urn:microsoft.com/office/officeart/2008/layout/VerticalCurvedList"/>
    <dgm:cxn modelId="{5AFF519A-74C0-466A-90E3-6BADEBD31AA2}" type="presParOf" srcId="{F5EFD376-CBFA-49C7-A471-838CA324BD2B}" destId="{C22C6692-2A03-4C05-8397-00ED72537A88}" srcOrd="4" destOrd="0" presId="urn:microsoft.com/office/officeart/2008/layout/VerticalCurvedList"/>
    <dgm:cxn modelId="{44D1823C-F5E3-4C79-9F1F-C4292776EA6D}" type="presParOf" srcId="{C22C6692-2A03-4C05-8397-00ED72537A88}" destId="{47AF3308-6392-4FB2-89B1-721F3389687D}" srcOrd="0" destOrd="0" presId="urn:microsoft.com/office/officeart/2008/layout/VerticalCurvedList"/>
    <dgm:cxn modelId="{93D373F9-2BF6-4BF6-AAAE-8731017D7857}" type="presParOf" srcId="{F5EFD376-CBFA-49C7-A471-838CA324BD2B}" destId="{78DE7DD3-9E70-40D1-8419-736B04D52414}" srcOrd="5" destOrd="0" presId="urn:microsoft.com/office/officeart/2008/layout/VerticalCurvedList"/>
    <dgm:cxn modelId="{160308DC-1CD4-4678-9E49-F3AD058A3DAE}" type="presParOf" srcId="{F5EFD376-CBFA-49C7-A471-838CA324BD2B}" destId="{2A8C00E1-654A-4BBA-8AB9-74EEAA2413C2}" srcOrd="6" destOrd="0" presId="urn:microsoft.com/office/officeart/2008/layout/VerticalCurvedList"/>
    <dgm:cxn modelId="{2198B4AA-8E2B-4479-B022-00F97650CA22}" type="presParOf" srcId="{2A8C00E1-654A-4BBA-8AB9-74EEAA2413C2}" destId="{B4B93F59-6D5D-47AD-B699-72C8B5DCB31C}" srcOrd="0" destOrd="0" presId="urn:microsoft.com/office/officeart/2008/layout/VerticalCurvedList"/>
    <dgm:cxn modelId="{F51EB607-AF88-46E2-8B41-C57D5B3E0953}" type="presParOf" srcId="{F5EFD376-CBFA-49C7-A471-838CA324BD2B}" destId="{495551E2-33A9-45D4-97C4-00AE0958DA96}" srcOrd="7" destOrd="0" presId="urn:microsoft.com/office/officeart/2008/layout/VerticalCurvedList"/>
    <dgm:cxn modelId="{93D29DFB-36FB-4AF0-B44B-0FB14D37EFE4}" type="presParOf" srcId="{F5EFD376-CBFA-49C7-A471-838CA324BD2B}" destId="{C6DB1AB0-D99F-4097-98D2-38902B0353DF}" srcOrd="8" destOrd="0" presId="urn:microsoft.com/office/officeart/2008/layout/VerticalCurvedList"/>
    <dgm:cxn modelId="{38AA8BFA-15F9-4232-BF38-61E3E64C6196}" type="presParOf" srcId="{C6DB1AB0-D99F-4097-98D2-38902B0353DF}" destId="{860F6CCE-232E-4013-92B7-7DC947A0BA9A}" srcOrd="0" destOrd="0" presId="urn:microsoft.com/office/officeart/2008/layout/VerticalCurvedList"/>
    <dgm:cxn modelId="{5335169E-804E-401A-88C5-377EFFFCFC02}" type="presParOf" srcId="{F5EFD376-CBFA-49C7-A471-838CA324BD2B}" destId="{A96DCE7E-45FC-4BA8-B711-4CB60AB1681D}" srcOrd="9" destOrd="0" presId="urn:microsoft.com/office/officeart/2008/layout/VerticalCurvedList"/>
    <dgm:cxn modelId="{5136E258-6955-4B52-94F6-D4B1FB9D2050}" type="presParOf" srcId="{F5EFD376-CBFA-49C7-A471-838CA324BD2B}" destId="{12FB9DF7-D563-4F1B-A0A6-225A34619B20}" srcOrd="10" destOrd="0" presId="urn:microsoft.com/office/officeart/2008/layout/VerticalCurvedList"/>
    <dgm:cxn modelId="{E5C304BE-1686-4512-81A9-A1AC49F11847}" type="presParOf" srcId="{12FB9DF7-D563-4F1B-A0A6-225A34619B20}" destId="{7F8AFBBE-0F1A-45DA-95CC-439E39688D06}" srcOrd="0" destOrd="0" presId="urn:microsoft.com/office/officeart/2008/layout/VerticalCurvedList"/>
    <dgm:cxn modelId="{54D8D010-BF98-4AF4-A75B-51D8AD2CF1A5}" type="presParOf" srcId="{F5EFD376-CBFA-49C7-A471-838CA324BD2B}" destId="{4E2A0AC3-06FB-4CDF-9B04-B0A1D8DF21F1}" srcOrd="11" destOrd="0" presId="urn:microsoft.com/office/officeart/2008/layout/VerticalCurvedList"/>
    <dgm:cxn modelId="{5F08D31C-C1CE-41D8-8471-AF88429E1D28}" type="presParOf" srcId="{F5EFD376-CBFA-49C7-A471-838CA324BD2B}" destId="{8A56C03F-1A93-40D8-AD6F-A7FAF5104C83}" srcOrd="12" destOrd="0" presId="urn:microsoft.com/office/officeart/2008/layout/VerticalCurvedList"/>
    <dgm:cxn modelId="{3474B7E0-BF8A-4D88-88AB-D70F2B4EE56B}" type="presParOf" srcId="{8A56C03F-1A93-40D8-AD6F-A7FAF5104C83}" destId="{773CDF20-83E3-45E4-BFDD-3BF8E0C96A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E1BE8-7997-4AE3-8AD7-6CCA4B7181AA}">
      <dsp:nvSpPr>
        <dsp:cNvPr id="0" name=""/>
        <dsp:cNvSpPr/>
      </dsp:nvSpPr>
      <dsp:spPr>
        <a:xfrm>
          <a:off x="-3985114" y="-865796"/>
          <a:ext cx="4847799" cy="7579660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57772-961B-4ED0-B160-1991C78136F9}">
      <dsp:nvSpPr>
        <dsp:cNvPr id="0" name=""/>
        <dsp:cNvSpPr/>
      </dsp:nvSpPr>
      <dsp:spPr>
        <a:xfrm>
          <a:off x="941382" y="389887"/>
          <a:ext cx="3665653" cy="5928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061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Анализ выявленных разными уровнями контроля несоответствий, их типизация и оценка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1382" y="389887"/>
        <a:ext cx="3665653" cy="592894"/>
      </dsp:txXfrm>
    </dsp:sp>
    <dsp:sp modelId="{8512A24F-2D55-4011-8DA8-00C3470EA0DF}">
      <dsp:nvSpPr>
        <dsp:cNvPr id="0" name=""/>
        <dsp:cNvSpPr/>
      </dsp:nvSpPr>
      <dsp:spPr>
        <a:xfrm>
          <a:off x="0" y="329583"/>
          <a:ext cx="741117" cy="7411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20A44-D032-4378-9F51-E0AC2DE9B231}">
      <dsp:nvSpPr>
        <dsp:cNvPr id="0" name=""/>
        <dsp:cNvSpPr/>
      </dsp:nvSpPr>
      <dsp:spPr>
        <a:xfrm>
          <a:off x="1173912" y="1074104"/>
          <a:ext cx="3875791" cy="8520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061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Разработка и выполнение мероприятий по устранению (коррекция), устранению причин (корректирующие действия), недопущению впредь (предупреждающие действия) несоответствий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3912" y="1074104"/>
        <a:ext cx="3875791" cy="852012"/>
      </dsp:txXfrm>
    </dsp:sp>
    <dsp:sp modelId="{47AF3308-6392-4FB2-89B1-721F3389687D}">
      <dsp:nvSpPr>
        <dsp:cNvPr id="0" name=""/>
        <dsp:cNvSpPr/>
      </dsp:nvSpPr>
      <dsp:spPr>
        <a:xfrm>
          <a:off x="165536" y="1127847"/>
          <a:ext cx="741117" cy="7411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E7DD3-9E70-40D1-8419-736B04D52414}">
      <dsp:nvSpPr>
        <dsp:cNvPr id="0" name=""/>
        <dsp:cNvSpPr/>
      </dsp:nvSpPr>
      <dsp:spPr>
        <a:xfrm>
          <a:off x="1398025" y="2090847"/>
          <a:ext cx="3710202" cy="5928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061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Проведение мероприятий по контролю с использованием проверочных листов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98025" y="2090847"/>
        <a:ext cx="3710202" cy="592894"/>
      </dsp:txXfrm>
    </dsp:sp>
    <dsp:sp modelId="{B4B93F59-6D5D-47AD-B699-72C8B5DCB31C}">
      <dsp:nvSpPr>
        <dsp:cNvPr id="0" name=""/>
        <dsp:cNvSpPr/>
      </dsp:nvSpPr>
      <dsp:spPr>
        <a:xfrm>
          <a:off x="365106" y="2025895"/>
          <a:ext cx="741117" cy="7411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551E2-33A9-45D4-97C4-00AE0958DA96}">
      <dsp:nvSpPr>
        <dsp:cNvPr id="0" name=""/>
        <dsp:cNvSpPr/>
      </dsp:nvSpPr>
      <dsp:spPr>
        <a:xfrm>
          <a:off x="1385270" y="2923949"/>
          <a:ext cx="3688269" cy="7982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061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Ранжирование выявленных нарушений с выделением: повторных, типичных (повторяющихся), непосредственно влияющих на безопасность («грубейших»)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5270" y="2923949"/>
        <a:ext cx="3688269" cy="798266"/>
      </dsp:txXfrm>
    </dsp:sp>
    <dsp:sp modelId="{860F6CCE-232E-4013-92B7-7DC947A0BA9A}">
      <dsp:nvSpPr>
        <dsp:cNvPr id="0" name=""/>
        <dsp:cNvSpPr/>
      </dsp:nvSpPr>
      <dsp:spPr>
        <a:xfrm>
          <a:off x="365106" y="2923950"/>
          <a:ext cx="741117" cy="7411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DCE7E-45FC-4BA8-B711-4CB60AB1681D}">
      <dsp:nvSpPr>
        <dsp:cNvPr id="0" name=""/>
        <dsp:cNvSpPr/>
      </dsp:nvSpPr>
      <dsp:spPr>
        <a:xfrm>
          <a:off x="1074465" y="3920524"/>
          <a:ext cx="3860750" cy="5928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061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Информирование заинтересованных сторон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4465" y="3920524"/>
        <a:ext cx="3860750" cy="592894"/>
      </dsp:txXfrm>
    </dsp:sp>
    <dsp:sp modelId="{7F8AFBBE-0F1A-45DA-95CC-439E39688D06}">
      <dsp:nvSpPr>
        <dsp:cNvPr id="0" name=""/>
        <dsp:cNvSpPr/>
      </dsp:nvSpPr>
      <dsp:spPr>
        <a:xfrm>
          <a:off x="265320" y="3821998"/>
          <a:ext cx="741117" cy="7411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A0AC3-06FB-4CDF-9B04-B0A1D8DF21F1}">
      <dsp:nvSpPr>
        <dsp:cNvPr id="0" name=""/>
        <dsp:cNvSpPr/>
      </dsp:nvSpPr>
      <dsp:spPr>
        <a:xfrm>
          <a:off x="752136" y="4818954"/>
          <a:ext cx="4013587" cy="5928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061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Мотивирование персонала, задействованного в обеспечении безопасности и производственном контроле 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2136" y="4818954"/>
        <a:ext cx="4013587" cy="592894"/>
      </dsp:txXfrm>
    </dsp:sp>
    <dsp:sp modelId="{773CDF20-83E3-45E4-BFDD-3BF8E0C96A24}">
      <dsp:nvSpPr>
        <dsp:cNvPr id="0" name=""/>
        <dsp:cNvSpPr/>
      </dsp:nvSpPr>
      <dsp:spPr>
        <a:xfrm>
          <a:off x="0" y="4720046"/>
          <a:ext cx="741117" cy="7411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7C3CA0-24B0-433E-A1F7-F88BBB958F71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985E0C-7018-4094-B344-DF4CC155C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033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483DBE-6EA3-4C50-8CFA-BA82481D11D2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259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7CF108-4923-4CC9-9CE3-0A9497C8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71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43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6400" algn="l" defTabSz="8143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4388" algn="l" defTabSz="8143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2375" algn="l" defTabSz="8143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0363" algn="l" defTabSz="81438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9841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7808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5776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3744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2305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914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28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45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81630" tIns="40815" rIns="81630" bIns="4081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81630" tIns="40815" rIns="81630" bIns="4081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4067"/>
          </a:xfrm>
          <a:prstGeom prst="rect">
            <a:avLst/>
          </a:prstGeom>
        </p:spPr>
        <p:txBody>
          <a:bodyPr lIns="81630" tIns="40815" rIns="81630" bIns="40815"/>
          <a:lstStyle>
            <a:lvl1pPr defTabSz="81593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54FAAE-C4F5-4053-91CD-795444CDAE14}" type="datetimeFigureOut">
              <a:rPr lang="ru-RU"/>
              <a:pPr>
                <a:defRPr/>
              </a:pPr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4067"/>
          </a:xfrm>
          <a:prstGeom prst="rect">
            <a:avLst/>
          </a:prstGeom>
        </p:spPr>
        <p:txBody>
          <a:bodyPr lIns="81630" tIns="40815" rIns="81630" bIns="40815"/>
          <a:lstStyle>
            <a:lvl1pPr defTabSz="81593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38114" y="6424084"/>
            <a:ext cx="554037" cy="364067"/>
          </a:xfrm>
          <a:prstGeom prst="rect">
            <a:avLst/>
          </a:prstGeom>
        </p:spPr>
        <p:txBody>
          <a:bodyPr lIns="71561" tIns="35780" rIns="71561" bIns="35780"/>
          <a:lstStyle>
            <a:lvl1pPr defTabSz="815937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1E4803B-B5A3-4B40-9C34-3778C77A3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64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95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814388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357805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715609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073414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431219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4800" indent="-3048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1988" indent="-2540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7588" indent="-2032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7163" indent="-2032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33563" indent="-2032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43825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792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9760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7728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68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937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904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872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841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808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776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744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138114" y="6487585"/>
            <a:ext cx="485775" cy="173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15000">
              <a:defRPr/>
            </a:pPr>
            <a:fld id="{C262ABF1-D89C-49F5-A71D-C3BE157E187A}" type="slidenum">
              <a:rPr lang="ru-RU" altLang="ru-RU" sz="1300" smtClean="0">
                <a:solidFill>
                  <a:schemeClr val="bg1"/>
                </a:solidFill>
                <a:latin typeface="HeliosCondC"/>
                <a:ea typeface="FuturaBookC"/>
                <a:cs typeface="FuturaBookC"/>
              </a:rPr>
              <a:pPr defTabSz="815000">
                <a:defRPr/>
              </a:pPr>
              <a:t>‹#›</a:t>
            </a:fld>
            <a:endParaRPr lang="en-US" altLang="ru-RU" sz="700" smtClean="0">
              <a:solidFill>
                <a:schemeClr val="bg1"/>
              </a:solidFill>
              <a:latin typeface="HeliosCondC"/>
              <a:ea typeface="FuturaBookC"/>
              <a:cs typeface="FuturaBookC"/>
            </a:endParaRPr>
          </a:p>
        </p:txBody>
      </p:sp>
      <p:sp>
        <p:nvSpPr>
          <p:cNvPr id="1027" name="Rectangle 4"/>
          <p:cNvSpPr>
            <a:spLocks noChangeArrowheads="1"/>
          </p:cNvSpPr>
          <p:nvPr userDrawn="1"/>
        </p:nvSpPr>
        <p:spPr bwMode="auto">
          <a:xfrm>
            <a:off x="1" y="6356352"/>
            <a:ext cx="1370013" cy="501649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15000">
              <a:defRPr/>
            </a:pPr>
            <a:endParaRPr lang="ru-RU" altLang="ru-RU" smtClean="0"/>
          </a:p>
        </p:txBody>
      </p:sp>
      <p:grpSp>
        <p:nvGrpSpPr>
          <p:cNvPr id="1028" name="Группа 28"/>
          <p:cNvGrpSpPr>
            <a:grpSpLocks/>
          </p:cNvGrpSpPr>
          <p:nvPr userDrawn="1"/>
        </p:nvGrpSpPr>
        <p:grpSpPr bwMode="auto">
          <a:xfrm>
            <a:off x="0" y="0"/>
            <a:ext cx="9144000" cy="880533"/>
            <a:chOff x="1" y="0"/>
            <a:chExt cx="10693399" cy="809626"/>
          </a:xfrm>
        </p:grpSpPr>
        <p:sp>
          <p:nvSpPr>
            <p:cNvPr id="1033" name="Rectangle 4"/>
            <p:cNvSpPr>
              <a:spLocks noChangeArrowheads="1"/>
            </p:cNvSpPr>
            <p:nvPr userDrawn="1"/>
          </p:nvSpPr>
          <p:spPr bwMode="auto">
            <a:xfrm>
              <a:off x="1" y="0"/>
              <a:ext cx="1602154" cy="809626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 sz="21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815000">
                <a:defRPr/>
              </a:pPr>
              <a:endParaRPr lang="ru-RU" altLang="ru-RU" smtClean="0"/>
            </a:p>
          </p:txBody>
        </p:sp>
        <p:sp>
          <p:nvSpPr>
            <p:cNvPr id="1034" name="Rectangle 8"/>
            <p:cNvSpPr>
              <a:spLocks noChangeArrowheads="1"/>
            </p:cNvSpPr>
            <p:nvPr userDrawn="1"/>
          </p:nvSpPr>
          <p:spPr bwMode="auto">
            <a:xfrm>
              <a:off x="1609581" y="0"/>
              <a:ext cx="9083819" cy="809626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 sz="21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041400" fontAlgn="base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defTabSz="815000">
                <a:defRPr/>
              </a:pPr>
              <a:endParaRPr lang="ru-RU" altLang="ru-RU" smtClean="0"/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>
            <a:off x="1376364" y="6356351"/>
            <a:ext cx="7767637" cy="499533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15000">
              <a:defRPr/>
            </a:pPr>
            <a:endParaRPr lang="ru-RU" altLang="ru-RU" smtClean="0"/>
          </a:p>
        </p:txBody>
      </p:sp>
      <p:sp>
        <p:nvSpPr>
          <p:cNvPr id="1030" name="Прямоугольник 25"/>
          <p:cNvSpPr>
            <a:spLocks noChangeArrowheads="1"/>
          </p:cNvSpPr>
          <p:nvPr userDrawn="1"/>
        </p:nvSpPr>
        <p:spPr bwMode="auto">
          <a:xfrm>
            <a:off x="1370014" y="6518955"/>
            <a:ext cx="7477125" cy="226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561" tIns="35780" rIns="71561" bIns="35780" anchor="ctr">
            <a:spAutoFit/>
          </a:bodyPr>
          <a:lstStyle>
            <a:lvl1pPr defTabSz="957263"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altLang="ru-RU" sz="1000" b="1" dirty="0" smtClean="0">
                <a:solidFill>
                  <a:schemeClr val="bg1"/>
                </a:solidFill>
                <a:latin typeface="Arial" pitchFamily="34" charset="0"/>
              </a:rPr>
              <a:t>О ходе работ по разработке и апробации проверочных листов</a:t>
            </a:r>
          </a:p>
        </p:txBody>
      </p:sp>
      <p:pic>
        <p:nvPicPr>
          <p:cNvPr id="1031" name="Рисунок 2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14301"/>
            <a:ext cx="1152000" cy="59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"/>
          <p:cNvSpPr>
            <a:spLocks noChangeArrowheads="1"/>
          </p:cNvSpPr>
          <p:nvPr userDrawn="1"/>
        </p:nvSpPr>
        <p:spPr bwMode="auto">
          <a:xfrm>
            <a:off x="266700" y="6504517"/>
            <a:ext cx="487363" cy="17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14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15000">
              <a:defRPr/>
            </a:pPr>
            <a:fld id="{F7E22F8C-0F3E-48E7-962E-4B9E2D1A5B72}" type="slidenum">
              <a:rPr lang="ru-RU" altLang="ru-RU" sz="1100" smtClean="0">
                <a:solidFill>
                  <a:schemeClr val="bg1"/>
                </a:solidFill>
                <a:latin typeface="Arial" pitchFamily="34" charset="0"/>
              </a:rPr>
              <a:pPr defTabSz="815000">
                <a:defRPr/>
              </a:pPr>
              <a:t>‹#›</a:t>
            </a:fld>
            <a:endParaRPr lang="en-US" altLang="ru-RU" sz="11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4" r:id="rId2"/>
    <p:sldLayoutId id="214748368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814388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defTabSz="814388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357805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715609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073414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431219" algn="ctr" defTabSz="815000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4800" indent="-3048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1988" indent="-2540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7588" indent="-2032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7163" indent="-2032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33563" indent="-203200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43825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792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9760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7728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68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937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904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872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841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808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776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744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8"/>
          <p:cNvSpPr txBox="1">
            <a:spLocks noChangeArrowheads="1"/>
          </p:cNvSpPr>
          <p:nvPr/>
        </p:nvSpPr>
        <p:spPr bwMode="auto">
          <a:xfrm>
            <a:off x="287524" y="1828562"/>
            <a:ext cx="87849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957263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600" b="1" dirty="0" smtClean="0">
                <a:solidFill>
                  <a:srgbClr val="002060"/>
                </a:solidFill>
                <a:latin typeface="Arial" pitchFamily="34" charset="0"/>
              </a:rPr>
              <a:t>Опыт разработки и применения </a:t>
            </a:r>
          </a:p>
          <a:p>
            <a:pPr algn="ctr" eaLnBrk="1" hangingPunct="1"/>
            <a:r>
              <a:rPr lang="ru-RU" altLang="ru-RU" sz="2600" b="1" dirty="0" smtClean="0">
                <a:solidFill>
                  <a:srgbClr val="002060"/>
                </a:solidFill>
                <a:latin typeface="Arial" pitchFamily="34" charset="0"/>
              </a:rPr>
              <a:t>проверочных листов при контроле эксплуатируемых газовых объектов</a:t>
            </a:r>
            <a:endParaRPr lang="ru-RU" altLang="ru-RU" sz="2600" b="1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5123" name="Рисунок 6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124568"/>
            <a:ext cx="1584176" cy="992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899592" y="4005064"/>
            <a:ext cx="7560840" cy="68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561" tIns="35780" rIns="71561" bIns="3578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000" dirty="0" err="1" smtClean="0">
                <a:solidFill>
                  <a:srgbClr val="0070C0"/>
                </a:solidFill>
                <a:latin typeface="Arial" pitchFamily="34" charset="0"/>
              </a:rPr>
              <a:t>Жариков</a:t>
            </a:r>
            <a:r>
              <a:rPr lang="ru-RU" altLang="ru-RU" sz="2000" dirty="0" smtClean="0">
                <a:solidFill>
                  <a:srgbClr val="0070C0"/>
                </a:solidFill>
                <a:latin typeface="Arial" pitchFamily="34" charset="0"/>
              </a:rPr>
              <a:t> Сергей Николаевич</a:t>
            </a:r>
          </a:p>
          <a:p>
            <a:pPr algn="ctr" eaLnBrk="1" hangingPunct="1"/>
            <a:r>
              <a:rPr lang="ru-RU" altLang="ru-RU" sz="2000" dirty="0" smtClean="0">
                <a:solidFill>
                  <a:srgbClr val="0070C0"/>
                </a:solidFill>
                <a:latin typeface="Arial" pitchFamily="34" charset="0"/>
              </a:rPr>
              <a:t>Управление «Аналитический центр»</a:t>
            </a:r>
            <a:endParaRPr lang="ru-RU" altLang="ru-RU" sz="2000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Ежегодное отраслевое совещание руководителей и специалистов структурных подразделений администрации, дочерних обществ и организаций ПАО «Газпром» по вопросам эксплуатации газораспределительных станций и систем газоснабжения</a:t>
            </a:r>
          </a:p>
          <a:p>
            <a:pPr algn="ctr"/>
            <a:r>
              <a:rPr lang="ru-RU" altLang="ru-RU" sz="1100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22 – 26 октября 2018 года</a:t>
            </a:r>
            <a:endParaRPr lang="ru-RU" sz="1100" i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331640" y="-42281"/>
            <a:ext cx="7812360" cy="8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</a:t>
            </a:r>
            <a:r>
              <a:rPr lang="ru-RU" sz="1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проверочных листов </a:t>
            </a: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направлениям контрольной деятельности ООО «Газпром газнадзор»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712114"/>
              </p:ext>
            </p:extLst>
          </p:nvPr>
        </p:nvGraphicFramePr>
        <p:xfrm>
          <a:off x="-2" y="980730"/>
          <a:ext cx="9144000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74"/>
                <a:gridCol w="1728192"/>
                <a:gridCol w="2016224"/>
                <a:gridCol w="1951110"/>
                <a:gridCol w="1828800"/>
              </a:tblGrid>
              <a:tr h="1036915">
                <a:tc>
                  <a:txBody>
                    <a:bodyPr/>
                    <a:lstStyle/>
                    <a:p>
                      <a:endParaRPr lang="ru-RU" sz="21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37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r>
                        <a:rPr lang="ru-RU" sz="3700" baseline="0" dirty="0" smtClean="0">
                          <a:solidFill>
                            <a:schemeClr val="tx1"/>
                          </a:solidFill>
                        </a:rPr>
                        <a:t> проверочных листов</a:t>
                      </a:r>
                      <a:endParaRPr lang="ru-RU" sz="37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36915">
                <a:tc>
                  <a:txBody>
                    <a:bodyPr/>
                    <a:lstStyle/>
                    <a:p>
                      <a:endParaRPr lang="ru-RU" sz="21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 smtClean="0">
                          <a:solidFill>
                            <a:schemeClr val="tx1"/>
                          </a:solidFill>
                        </a:rPr>
                        <a:t>Техническая инспекция</a:t>
                      </a:r>
                      <a:endParaRPr lang="ru-RU" sz="21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 smtClean="0">
                          <a:solidFill>
                            <a:schemeClr val="tx1"/>
                          </a:solidFill>
                        </a:rPr>
                        <a:t>Энергетическая инспекция</a:t>
                      </a:r>
                      <a:endParaRPr lang="ru-RU" sz="21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 smtClean="0">
                          <a:solidFill>
                            <a:schemeClr val="tx1"/>
                          </a:solidFill>
                        </a:rPr>
                        <a:t>Экологическая инспекция</a:t>
                      </a:r>
                      <a:endParaRPr lang="ru-RU" sz="21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b="1" dirty="0" smtClean="0">
                          <a:solidFill>
                            <a:schemeClr val="tx1"/>
                          </a:solidFill>
                        </a:rPr>
                        <a:t>Строительная инспекция</a:t>
                      </a:r>
                      <a:endParaRPr lang="ru-RU" sz="21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1036915">
                <a:tc>
                  <a:txBody>
                    <a:bodyPr/>
                    <a:lstStyle/>
                    <a:p>
                      <a:pPr marL="0" marR="0" indent="0" algn="l" defTabSz="8159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  <a:p>
                      <a:endParaRPr lang="ru-RU" sz="21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</a:tr>
              <a:tr h="1036915"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chemeClr val="tx1"/>
                          </a:solidFill>
                        </a:rPr>
                        <a:t>Гос. органы</a:t>
                      </a:r>
                      <a:endParaRPr lang="ru-RU" sz="21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</a:tr>
              <a:tr h="1036915">
                <a:tc>
                  <a:txBody>
                    <a:bodyPr/>
                    <a:lstStyle/>
                    <a:p>
                      <a:endParaRPr lang="ru-RU" sz="21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 anchor="ctr"/>
                </a:tc>
              </a:tr>
            </a:tbl>
          </a:graphicData>
        </a:graphic>
      </p:graphicFrame>
      <p:sp>
        <p:nvSpPr>
          <p:cNvPr id="4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dirty="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331640" y="-42281"/>
            <a:ext cx="7812360" cy="8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проверочных листов ООО «Газпром газнадзор»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dirty="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1818"/>
              </p:ext>
            </p:extLst>
          </p:nvPr>
        </p:nvGraphicFramePr>
        <p:xfrm>
          <a:off x="323529" y="1052744"/>
          <a:ext cx="7803648" cy="5073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144"/>
                <a:gridCol w="7421504"/>
              </a:tblGrid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Наименование проверочного листа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Техническая инспекция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Добыча газа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Обустройство газовых месторождений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Эксплуатация скважин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Эксплуатация УКПГ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Эксплуатация промысловых трубопроводов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ОПО магистральных трубопроводов: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Переходы через а/д,ж/д/ подводные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Энергетическая инспекция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Чек-лист для проведению контроля за тепловыми сетями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Чек-лист по проведению контроля технического состояния электростанций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Чек-лист по проведению контроля за надежностью электроснабжения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Экологическая инспекция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Чек-лист для проведения проверок по направлению контроля за эффективным использованием газа (ГРС (АГРС))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405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Контрольный лист проверки соблюдения требований природоохранного законодательства на объектах ПАО «Газпром»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Контрольные листы по критериям стандарта </a:t>
                      </a:r>
                      <a:r>
                        <a:rPr lang="en-US" sz="1000">
                          <a:effectLst/>
                        </a:rPr>
                        <a:t>ISO</a:t>
                      </a:r>
                      <a:r>
                        <a:rPr lang="ru-RU" sz="1000">
                          <a:effectLst/>
                        </a:rPr>
                        <a:t> 14001:2015 (ГОСТ Р ИСО 14001:2016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Строительная инспекция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Перечень вопросов, контролируемых в ходе проведения проверок у участников строительства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405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Перечень вопросов, контролируемых в ходе проведения проверки организации и выполнения общестроительных работ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0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Перечень вопросов, требующих контроля при проверки сооружения мостов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331640" y="-42281"/>
            <a:ext cx="7812360" cy="8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данных о несоответствиях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2163" y="980728"/>
            <a:ext cx="1072991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2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35497" y="885032"/>
            <a:ext cx="9072000" cy="5232267"/>
          </a:xfrm>
          <a:prstGeom prst="foldedCorner">
            <a:avLst/>
          </a:prstGeo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0" rIns="104306" bIns="52153" rtlCol="0" anchor="t"/>
          <a:lstStyle/>
          <a:p>
            <a:pPr algn="ctr">
              <a:defRPr/>
            </a:pPr>
            <a:endParaRPr lang="ru-RU" sz="20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проведении мероприятий по контролю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Заполнение проверочных листов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результатов проверок, выявление системных нарушений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проверочных листов на актуальность требований, последовательность вопросов, наличия требований не отраженных в проверочных листах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Подготовка предложений по дополнению перечня проверочных листов 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-27384"/>
            <a:ext cx="7704000" cy="8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2000" b="1" dirty="0" smtClean="0">
                <a:solidFill>
                  <a:srgbClr val="FBFB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Апробация проверочных листов</a:t>
            </a:r>
            <a:endParaRPr lang="ru-RU" sz="2000" b="1" dirty="0">
              <a:solidFill>
                <a:srgbClr val="FBFB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0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35497" y="885032"/>
            <a:ext cx="9072000" cy="5232267"/>
          </a:xfrm>
          <a:prstGeom prst="foldedCorner">
            <a:avLst/>
          </a:prstGeo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0" rIns="104306" bIns="52153" rtlCol="0" anchor="t"/>
          <a:lstStyle/>
          <a:p>
            <a:pPr algn="ctr">
              <a:defRPr/>
            </a:pPr>
            <a:endParaRPr lang="ru-RU" sz="20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Точное </a:t>
            </a:r>
            <a:r>
              <a:rPr lang="ru-RU" sz="2400" dirty="0"/>
              <a:t>знание обязательных требований, которым должно соответствовать оборудование и деятельность.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Позволяет </a:t>
            </a:r>
            <a:r>
              <a:rPr lang="ru-RU" sz="2400" dirty="0"/>
              <a:t>проводить самопроверку, направляя </a:t>
            </a:r>
            <a:r>
              <a:rPr lang="ru-RU" sz="2400" dirty="0" smtClean="0"/>
              <a:t> </a:t>
            </a:r>
            <a:r>
              <a:rPr lang="ru-RU" sz="2400" dirty="0"/>
              <a:t>внимание на самые важные вопросы </a:t>
            </a:r>
            <a:r>
              <a:rPr lang="ru-RU" sz="2400" dirty="0" smtClean="0"/>
              <a:t>обеспечения безопасности</a:t>
            </a:r>
            <a:r>
              <a:rPr lang="ru-RU" sz="2400" dirty="0"/>
              <a:t>.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Исключение различного толкования </a:t>
            </a:r>
            <a:r>
              <a:rPr lang="ru-RU" sz="2400" dirty="0"/>
              <a:t>требований </a:t>
            </a:r>
            <a:r>
              <a:rPr lang="ru-RU" sz="2400" dirty="0" smtClean="0"/>
              <a:t>законодательства. 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Унификация работы </a:t>
            </a:r>
            <a:r>
              <a:rPr lang="ru-RU" sz="2400" dirty="0"/>
              <a:t>всех инспекторов, </a:t>
            </a:r>
            <a:r>
              <a:rPr lang="ru-RU" sz="2400" dirty="0" smtClean="0"/>
              <a:t>сведение </a:t>
            </a:r>
            <a:r>
              <a:rPr lang="ru-RU" sz="2400" dirty="0"/>
              <a:t>к минимуму </a:t>
            </a:r>
            <a:r>
              <a:rPr lang="ru-RU" sz="2400" dirty="0" smtClean="0"/>
              <a:t>субъективных факторов при проведении мероприятий по контролю.</a:t>
            </a:r>
            <a:endParaRPr lang="ru-RU" sz="2400" dirty="0"/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Оптимизация процесса </a:t>
            </a:r>
            <a:r>
              <a:rPr lang="ru-RU" sz="2400" dirty="0"/>
              <a:t>проведения </a:t>
            </a:r>
            <a:r>
              <a:rPr lang="ru-RU" sz="2400" dirty="0" smtClean="0"/>
              <a:t>проверки.  </a:t>
            </a:r>
            <a:endParaRPr lang="ru-RU" sz="2400" dirty="0"/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Упрощение </a:t>
            </a:r>
            <a:r>
              <a:rPr lang="ru-RU" sz="2400" dirty="0"/>
              <a:t>и </a:t>
            </a:r>
            <a:r>
              <a:rPr lang="ru-RU" sz="2400" dirty="0" smtClean="0"/>
              <a:t>ускорение работы </a:t>
            </a:r>
            <a:r>
              <a:rPr lang="ru-RU" sz="2400" dirty="0"/>
              <a:t>по анализу выявленных несоответствий.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-27384"/>
            <a:ext cx="7704000" cy="8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r>
              <a:rPr lang="ru-RU" sz="2000" b="1" dirty="0" smtClean="0">
                <a:solidFill>
                  <a:srgbClr val="FBFB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 применения проверочных листов</a:t>
            </a:r>
            <a:endParaRPr lang="ru-RU" sz="2000" b="1" dirty="0">
              <a:solidFill>
                <a:srgbClr val="FBFB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8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1"/>
          <p:cNvSpPr txBox="1">
            <a:spLocks noChangeArrowheads="1"/>
          </p:cNvSpPr>
          <p:nvPr/>
        </p:nvSpPr>
        <p:spPr bwMode="auto">
          <a:xfrm>
            <a:off x="630239" y="3105152"/>
            <a:ext cx="7883525" cy="57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0" tIns="40815" rIns="81630" bIns="40815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 b="1">
                <a:solidFill>
                  <a:srgbClr val="0070C0"/>
                </a:solidFill>
                <a:latin typeface="Arial" pitchFamily="34" charset="0"/>
              </a:rPr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6373349"/>
            <a:ext cx="7812360" cy="484651"/>
          </a:xfrm>
          <a:solidFill>
            <a:srgbClr val="3399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FBFBFB"/>
                </a:solidFill>
              </a:rPr>
              <a:t>Опыт разработки и применения </a:t>
            </a:r>
            <a:r>
              <a:rPr lang="ru-RU" sz="1400" dirty="0" smtClean="0">
                <a:solidFill>
                  <a:srgbClr val="FBFBFB"/>
                </a:solidFill>
              </a:rPr>
              <a:t>проверочных </a:t>
            </a:r>
            <a:r>
              <a:rPr lang="ru-RU" sz="1400" dirty="0">
                <a:solidFill>
                  <a:srgbClr val="FBFBFB"/>
                </a:solidFill>
              </a:rPr>
              <a:t>листов при контроле эксплуатируемых газовых объектов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03350" y="1"/>
            <a:ext cx="7740650" cy="836084"/>
          </a:xfrm>
          <a:prstGeom prst="rect">
            <a:avLst/>
          </a:prstGeom>
        </p:spPr>
        <p:txBody>
          <a:bodyPr/>
          <a:lstStyle/>
          <a:p>
            <a:r>
              <a:rPr lang="ru-RU" sz="28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Риск- ориентированный подход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14400" y="1600201"/>
            <a:ext cx="8229600" cy="452543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0" y="6424084"/>
            <a:ext cx="554038" cy="36406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pic>
        <p:nvPicPr>
          <p:cNvPr id="2050" name="Picture 2" descr="C:\Users\jarikov\Downloads\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082" y="1008025"/>
            <a:ext cx="5957292" cy="531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1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право 3"/>
          <p:cNvSpPr/>
          <p:nvPr/>
        </p:nvSpPr>
        <p:spPr>
          <a:xfrm>
            <a:off x="107504" y="932723"/>
            <a:ext cx="4248472" cy="5184576"/>
          </a:xfrm>
          <a:prstGeom prst="righ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331640" y="581"/>
            <a:ext cx="7812360" cy="836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 для разработки проверочных листов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3968" y="1447787"/>
            <a:ext cx="48600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Федеральным законом от 26.12.2008 </a:t>
            </a:r>
            <a:r>
              <a:rPr lang="ru-RU" sz="1000" b="1" dirty="0"/>
              <a:t>N 294-ФЗ </a:t>
            </a:r>
            <a:r>
              <a:rPr lang="ru-RU" sz="1000" dirty="0"/>
              <a:t>"О защите прав юридических лиц и индивидуальных предпринимателей при осуществлении государственного контроля (надзора) и муниципального контроля" установлено, что плановые проверки проводятся с использованием проверочных листов (списка контрольных вопросов), в случае если это предусмотрено положением о соответствующем виде контроля (надзора). Проверочные листы (списки контрольных вопросов) разрабатываются и утверждаются органом государственного контроля (надзора), органом муниципального контроля в соответствии с общими требованиями, определяемыми Правительством </a:t>
            </a:r>
            <a:r>
              <a:rPr lang="ru-RU" sz="1000" dirty="0" smtClean="0"/>
              <a:t>РФ (Постановление </a:t>
            </a:r>
            <a:r>
              <a:rPr lang="ru-RU" sz="1000" dirty="0"/>
              <a:t>Правительства РФ от 13.02.2017 </a:t>
            </a:r>
            <a:r>
              <a:rPr lang="ru-RU" sz="1000" b="1" dirty="0"/>
              <a:t>№ 177 </a:t>
            </a:r>
            <a:r>
              <a:rPr lang="ru-RU" sz="1000" dirty="0"/>
              <a:t>«Об утверждении общих требований к разработке и утверждению проверочных листов (списков контрольных вопросов</a:t>
            </a:r>
            <a:r>
              <a:rPr lang="ru-RU" sz="1000" dirty="0" smtClean="0"/>
              <a:t>)») , </a:t>
            </a:r>
            <a:r>
              <a:rPr lang="ru-RU" sz="1000" dirty="0"/>
              <a:t>и включают в себя перечни вопросов, ответы на которые однозначно свидетельствуют о соблюдении или несоблюдении юридическим лицом, индивидуальным предпринимателем обязательных требований, составляющих предмет проверки.</a:t>
            </a:r>
            <a:br>
              <a:rPr lang="ru-RU" sz="1000" dirty="0"/>
            </a:br>
            <a:endParaRPr lang="ru-RU" sz="1000" dirty="0" smtClean="0"/>
          </a:p>
          <a:p>
            <a:r>
              <a:rPr lang="ru-RU" sz="1000" dirty="0" smtClean="0"/>
              <a:t>Постановлением </a:t>
            </a:r>
            <a:r>
              <a:rPr lang="ru-RU" sz="1000" dirty="0"/>
              <a:t>Правительства РФ от 04.08.2017 </a:t>
            </a:r>
            <a:r>
              <a:rPr lang="ru-RU" sz="1000" b="1" dirty="0"/>
              <a:t>N 930 </a:t>
            </a:r>
            <a:r>
              <a:rPr lang="ru-RU" sz="1000" dirty="0"/>
              <a:t>установлено, что с 1 января 2018 года должностные лица </a:t>
            </a:r>
            <a:r>
              <a:rPr lang="ru-RU" sz="1000" dirty="0" err="1"/>
              <a:t>Ростехнадзора</a:t>
            </a:r>
            <a:r>
              <a:rPr lang="ru-RU" sz="1000" dirty="0"/>
              <a:t> при проведении плановых проверок обязаны использовать проверочные листы (списки контрольных вопросов</a:t>
            </a:r>
            <a:r>
              <a:rPr lang="ru-RU" sz="1000" dirty="0" smtClean="0"/>
              <a:t>).</a:t>
            </a:r>
          </a:p>
          <a:p>
            <a:endParaRPr lang="ru-RU" sz="1000" dirty="0" smtClean="0"/>
          </a:p>
          <a:p>
            <a:r>
              <a:rPr lang="ru-RU" sz="1000" dirty="0" smtClean="0"/>
              <a:t>Приказом </a:t>
            </a:r>
            <a:r>
              <a:rPr lang="ru-RU" sz="1000" dirty="0" err="1"/>
              <a:t>Росприроднадзора</a:t>
            </a:r>
            <a:r>
              <a:rPr lang="ru-RU" sz="1000" dirty="0"/>
              <a:t> от 18.09.2017 </a:t>
            </a:r>
            <a:r>
              <a:rPr lang="ru-RU" sz="1000" b="1" dirty="0"/>
              <a:t>N 447 </a:t>
            </a:r>
            <a:r>
              <a:rPr lang="ru-RU" sz="1000" dirty="0"/>
              <a:t>"Об утверждении форм проверочных листов (списков контрольных вопросов</a:t>
            </a:r>
            <a:r>
              <a:rPr lang="ru-RU" sz="1000" dirty="0" smtClean="0"/>
              <a:t>)» утверждены  7 форм проверочных листов в области охраны окружающей среды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932723"/>
            <a:ext cx="280831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/>
              <a:t>Федеральный закон от 26.12.2008 N 294-ФЗ</a:t>
            </a:r>
          </a:p>
          <a:p>
            <a:endParaRPr lang="ru-RU" sz="1000" dirty="0"/>
          </a:p>
          <a:p>
            <a:pPr algn="ctr"/>
            <a:r>
              <a:rPr lang="ru-RU" sz="1000" dirty="0"/>
              <a:t>РОССИЙСКАЯ ФЕДЕРАЦИЯ</a:t>
            </a:r>
          </a:p>
          <a:p>
            <a:pPr algn="ctr"/>
            <a:r>
              <a:rPr lang="ru-RU" sz="1000" dirty="0"/>
              <a:t>ФЕДЕРАЛЬНЫЙ ЗАКОН</a:t>
            </a:r>
          </a:p>
          <a:p>
            <a:pPr algn="ctr"/>
            <a:r>
              <a:rPr lang="ru-RU" sz="1000" dirty="0"/>
              <a:t>О ЗАЩИТЕ ПРАВ ЮРИДИЧЕСКИХ ЛИЦ</a:t>
            </a:r>
          </a:p>
          <a:p>
            <a:pPr algn="ctr"/>
            <a:r>
              <a:rPr lang="ru-RU" sz="1000" dirty="0"/>
              <a:t>И ИНДИВИДУАЛЬНЫХ ПРЕДПРИНИМАТЕЛЕЙ ПРИ ОСУЩЕСТВЛЕНИИ</a:t>
            </a:r>
          </a:p>
          <a:p>
            <a:pPr algn="ctr"/>
            <a:r>
              <a:rPr lang="ru-RU" sz="1000" dirty="0"/>
              <a:t>ГОСУДАРСТВЕННОГО КОНТРОЛЯ (НАДЗОРА)</a:t>
            </a:r>
          </a:p>
          <a:p>
            <a:pPr algn="ctr"/>
            <a:r>
              <a:rPr lang="ru-RU" sz="1000" dirty="0"/>
              <a:t>И МУНИЦИПАЛЬНОГО КОНТРОЛЯ</a:t>
            </a:r>
          </a:p>
          <a:p>
            <a:r>
              <a:rPr lang="ru-RU" sz="1000" dirty="0"/>
              <a:t>Принят</a:t>
            </a:r>
          </a:p>
          <a:p>
            <a:r>
              <a:rPr lang="ru-RU" sz="1000" dirty="0"/>
              <a:t>Государственной </a:t>
            </a:r>
            <a:r>
              <a:rPr lang="ru-RU" sz="1000" dirty="0" smtClean="0"/>
              <a:t>Думой 19 </a:t>
            </a:r>
            <a:r>
              <a:rPr lang="ru-RU" sz="1000" dirty="0"/>
              <a:t>декабря 2008 года</a:t>
            </a:r>
          </a:p>
          <a:p>
            <a:r>
              <a:rPr lang="ru-RU" sz="1000" dirty="0"/>
              <a:t>Одобрен</a:t>
            </a:r>
          </a:p>
          <a:p>
            <a:r>
              <a:rPr lang="ru-RU" sz="1000" dirty="0"/>
              <a:t>Советом </a:t>
            </a:r>
            <a:r>
              <a:rPr lang="ru-RU" sz="1000" dirty="0" smtClean="0"/>
              <a:t>Федерации 22 </a:t>
            </a:r>
            <a:r>
              <a:rPr lang="ru-RU" sz="1000" dirty="0"/>
              <a:t>декабря 2008 </a:t>
            </a:r>
            <a:r>
              <a:rPr lang="ru-RU" sz="1000" dirty="0" smtClean="0"/>
              <a:t>года</a:t>
            </a:r>
          </a:p>
          <a:p>
            <a:endParaRPr lang="ru-RU" sz="1200" dirty="0"/>
          </a:p>
          <a:p>
            <a:r>
              <a:rPr lang="ru-RU" sz="1200" dirty="0"/>
              <a:t>Глава 1. ОБЩИЕ ПОЛОЖЕНИЯ </a:t>
            </a:r>
          </a:p>
          <a:p>
            <a:endParaRPr lang="ru-RU" dirty="0"/>
          </a:p>
          <a:p>
            <a:r>
              <a:rPr lang="ru-RU" sz="1200" dirty="0"/>
              <a:t>Статья 1. Сфера применения настоящего Федерального закона </a:t>
            </a:r>
          </a:p>
          <a:p>
            <a:endParaRPr lang="ru-RU" sz="1200" dirty="0"/>
          </a:p>
          <a:p>
            <a:r>
              <a:rPr lang="ru-RU" sz="1200" dirty="0"/>
              <a:t>Статья 2. Основные понятия, используемые в настоящем Федеральном законе </a:t>
            </a: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403648" y="6373349"/>
            <a:ext cx="7812360" cy="484651"/>
          </a:xfrm>
          <a:solidFill>
            <a:srgbClr val="3399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FBFBFB"/>
                </a:solidFill>
              </a:rPr>
              <a:t>Опыт разработки и применения </a:t>
            </a:r>
            <a:r>
              <a:rPr lang="ru-RU" sz="1400" dirty="0" smtClean="0">
                <a:solidFill>
                  <a:srgbClr val="FBFBFB"/>
                </a:solidFill>
              </a:rPr>
              <a:t>проверочных </a:t>
            </a:r>
            <a:r>
              <a:rPr lang="ru-RU" sz="1400" dirty="0">
                <a:solidFill>
                  <a:srgbClr val="FBFBFB"/>
                </a:solidFill>
              </a:rPr>
              <a:t>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05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812360" cy="836712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 </a:t>
            </a: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разработки проверочных листов</a:t>
            </a:r>
            <a:b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" y="932723"/>
            <a:ext cx="9134475" cy="537659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Протокол </a:t>
            </a:r>
            <a:r>
              <a:rPr lang="ru-RU" sz="1600" b="1" dirty="0"/>
              <a:t>совещания по вопросу внедрения Формуляра целевых проверок ГРС </a:t>
            </a:r>
            <a:endParaRPr lang="ru-RU" sz="16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от </a:t>
            </a:r>
            <a:r>
              <a:rPr lang="ru-RU" sz="1600" b="1" dirty="0"/>
              <a:t>30.10.2017 №</a:t>
            </a:r>
            <a:r>
              <a:rPr lang="ru-RU" sz="1600" b="1" dirty="0" smtClean="0"/>
              <a:t>03/08-233 и от 26.01.2018  № РД 03/08-13 (</a:t>
            </a:r>
            <a:r>
              <a:rPr lang="ru-RU" sz="1600" dirty="0" smtClean="0"/>
              <a:t>проверочные листы по контролю объектов транспорта газа).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Протокол совещания от 26.11.2017 №РД 03/08/2-245 </a:t>
            </a:r>
            <a:r>
              <a:rPr lang="ru-RU" sz="1600" dirty="0" smtClean="0"/>
              <a:t>(проверочные листы объектов энергохозяйства) </a:t>
            </a: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/>
              <a:t>Протокол совещания по разработке проверочных листов от 23.04.2018 №03/07-75 </a:t>
            </a:r>
            <a:r>
              <a:rPr lang="ru-RU" sz="1600" dirty="0" smtClean="0"/>
              <a:t>(проверочные листы по контролю объектов добычи газа, газового конденсата, нефти)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Стратегия развития ООО «Газпром газнадзор» на 2018-2022 годы, утвержденная приказом </a:t>
            </a:r>
            <a:r>
              <a:rPr lang="en-US" sz="1600" b="1" dirty="0" smtClean="0"/>
              <a:t>           </a:t>
            </a:r>
            <a:r>
              <a:rPr lang="ru-RU" sz="1600" b="1" dirty="0" smtClean="0"/>
              <a:t>ПАО «Газпром» от 17.09.2018 №557.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/>
              <a:t>Проверочные листы корпоративного контроля по </a:t>
            </a:r>
            <a:r>
              <a:rPr lang="ru-RU" sz="1600" dirty="0"/>
              <a:t>всем направлениям контроля: </a:t>
            </a:r>
            <a:endParaRPr lang="ru-RU" sz="16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контроль </a:t>
            </a:r>
            <a:r>
              <a:rPr lang="ru-RU" sz="1600" dirty="0"/>
              <a:t>за техническим </a:t>
            </a:r>
            <a:r>
              <a:rPr lang="ru-RU" sz="1600" dirty="0" smtClean="0"/>
              <a:t>состоянием (более 50 проверочных листов),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контроль </a:t>
            </a:r>
            <a:r>
              <a:rPr lang="ru-RU" sz="1600" dirty="0" err="1"/>
              <a:t>энерго</a:t>
            </a:r>
            <a:r>
              <a:rPr lang="ru-RU" sz="1600" dirty="0"/>
              <a:t>- и </a:t>
            </a:r>
            <a:r>
              <a:rPr lang="ru-RU" sz="1600" dirty="0" err="1" smtClean="0"/>
              <a:t>теплоустановок</a:t>
            </a:r>
            <a:r>
              <a:rPr lang="ru-RU" sz="1600" dirty="0" smtClean="0"/>
              <a:t> (более 20 проверочных листов),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контроль </a:t>
            </a:r>
            <a:r>
              <a:rPr lang="ru-RU" sz="1600" dirty="0"/>
              <a:t>эффективного использования </a:t>
            </a:r>
            <a:r>
              <a:rPr lang="ru-RU" sz="1600" dirty="0" smtClean="0"/>
              <a:t>газа (6 проверочных листов),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контроль </a:t>
            </a:r>
            <a:r>
              <a:rPr lang="ru-RU" sz="1600" dirty="0"/>
              <a:t>за обеспечением экологической </a:t>
            </a:r>
            <a:r>
              <a:rPr lang="ru-RU" sz="1600" dirty="0" smtClean="0"/>
              <a:t>безопасности (3 проверочных листа),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 smtClean="0"/>
              <a:t>строительный контроль (7 проверочных листов).</a:t>
            </a:r>
            <a:endParaRPr lang="ru-RU" sz="1600" dirty="0"/>
          </a:p>
          <a:p>
            <a:pPr marL="0" indent="0">
              <a:buNone/>
            </a:pPr>
            <a:endParaRPr lang="en-US" sz="16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Формирование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проверочных листов осуществляется по 4 уровням: 1 уровень – оценка состояния объекта; 2  - проверка службы ДО; 3 – проверка филиала ДО; 4 – проверка и оценка ДО в целом.</a:t>
            </a:r>
          </a:p>
          <a:p>
            <a:pPr marL="0" indent="0">
              <a:buNone/>
            </a:pPr>
            <a:endParaRPr lang="ru-RU" sz="14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 lIns="81630" tIns="40815" rIns="81630" bIns="40815"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dirty="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1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53663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			                  Цикл </a:t>
            </a:r>
            <a:r>
              <a:rPr lang="ru-RU" dirty="0" err="1" smtClean="0"/>
              <a:t>Деминга</a:t>
            </a:r>
            <a:r>
              <a:rPr lang="ru-RU" dirty="0" smtClean="0"/>
              <a:t> – Р</a:t>
            </a:r>
            <a:r>
              <a:rPr lang="en-US" dirty="0" smtClean="0"/>
              <a:t>DCA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 lIns="81630" tIns="40815" rIns="81630" bIns="40815"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dirty="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36"/>
          <a:stretch/>
        </p:blipFill>
        <p:spPr>
          <a:xfrm>
            <a:off x="5209976" y="1916832"/>
            <a:ext cx="3408437" cy="33843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331640" y="581"/>
            <a:ext cx="7812360" cy="836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проверочных листов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проведении мероприятий по контролю 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046355175"/>
              </p:ext>
            </p:extLst>
          </p:nvPr>
        </p:nvGraphicFramePr>
        <p:xfrm>
          <a:off x="47625" y="677726"/>
          <a:ext cx="9019316" cy="5631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8143" y="1243499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03289" y="203558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24281" y="2941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24281" y="3763779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417" y="472542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58858" y="562385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81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8628"/>
            <a:ext cx="7740352" cy="864096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Отличия проверочных листов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32724"/>
            <a:ext cx="8686800" cy="5193439"/>
          </a:xfrm>
        </p:spPr>
        <p:txBody>
          <a:bodyPr/>
          <a:lstStyle/>
          <a:p>
            <a:endParaRPr lang="ru-RU" sz="2000" dirty="0" smtClean="0"/>
          </a:p>
          <a:p>
            <a:pPr marL="504000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/>
              <a:t>перечень обязательных требований;</a:t>
            </a:r>
          </a:p>
          <a:p>
            <a:pPr marL="504000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/>
              <a:t>внимание </a:t>
            </a:r>
            <a:r>
              <a:rPr lang="ru-RU" sz="2400" b="1" dirty="0"/>
              <a:t>на основные требования, влияющие на безопасность </a:t>
            </a:r>
            <a:r>
              <a:rPr lang="ru-RU" sz="2400" b="1" dirty="0" smtClean="0"/>
              <a:t>;</a:t>
            </a:r>
          </a:p>
          <a:p>
            <a:pPr marL="504000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/>
              <a:t>однозначность и понятность требований;</a:t>
            </a:r>
            <a:endParaRPr lang="ru-RU" sz="2400" b="1" dirty="0"/>
          </a:p>
          <a:p>
            <a:pPr marL="504000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/>
              <a:t>исключение толкования требования со стороны </a:t>
            </a:r>
            <a:r>
              <a:rPr lang="ru-RU" sz="2400" b="1" dirty="0" smtClean="0"/>
              <a:t>инспектора;</a:t>
            </a:r>
          </a:p>
          <a:p>
            <a:pPr marL="504000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smtClean="0"/>
              <a:t>оптимизация проверок (в </a:t>
            </a:r>
            <a:r>
              <a:rPr lang="ru-RU" sz="2400" b="1" dirty="0" err="1" smtClean="0"/>
              <a:t>т.ч</a:t>
            </a:r>
            <a:r>
              <a:rPr lang="ru-RU" sz="2400" b="1" dirty="0" smtClean="0"/>
              <a:t>. АПК).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 lIns="81630" tIns="40815" rIns="81630" bIns="40815"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70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8628"/>
            <a:ext cx="7740352" cy="864096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формы проверочного листа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 lIns="81630" tIns="40815" rIns="81630" bIns="40815"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7" t="9651" r="4191" b="8063"/>
          <a:stretch/>
        </p:blipFill>
        <p:spPr bwMode="auto">
          <a:xfrm>
            <a:off x="-14901" y="932724"/>
            <a:ext cx="9060873" cy="5232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695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0499" y="1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8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Классификатор основных несоответствий 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1412777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80728"/>
            <a:ext cx="4576158" cy="5256584"/>
          </a:xfrm>
          <a:prstGeom prst="rect">
            <a:avLst/>
          </a:prstGeom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662" y="980728"/>
            <a:ext cx="4302161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0499" y="1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8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Классификатор рисков несоблюдения обязательных требований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03648" y="6373349"/>
            <a:ext cx="7812360" cy="484651"/>
          </a:xfrm>
          <a:prstGeom prst="rect">
            <a:avLst/>
          </a:prstGeom>
          <a:solidFill>
            <a:srgbClr val="3399FF"/>
          </a:solidFill>
        </p:spPr>
        <p:txBody>
          <a:bodyPr>
            <a:normAutofit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1412777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56" y="980728"/>
            <a:ext cx="889476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16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32718</TotalTime>
  <Words>1034</Words>
  <Application>Microsoft Office PowerPoint</Application>
  <PresentationFormat>Экран (4:3)</PresentationFormat>
  <Paragraphs>170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1_Тема Office</vt:lpstr>
      <vt:lpstr>Тема Office</vt:lpstr>
      <vt:lpstr>Презентация PowerPoint</vt:lpstr>
      <vt:lpstr>Риск- ориентированный подход</vt:lpstr>
      <vt:lpstr>Презентация PowerPoint</vt:lpstr>
      <vt:lpstr>   Основание для разработки проверочных листов </vt:lpstr>
      <vt:lpstr>Презентация PowerPoint</vt:lpstr>
      <vt:lpstr> Отличия проверочных листов</vt:lpstr>
      <vt:lpstr> Пример формы проверочного листа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User</cp:lastModifiedBy>
  <cp:revision>3237</cp:revision>
  <cp:lastPrinted>2018-04-04T07:17:26Z</cp:lastPrinted>
  <dcterms:created xsi:type="dcterms:W3CDTF">2016-10-27T05:13:56Z</dcterms:created>
  <dcterms:modified xsi:type="dcterms:W3CDTF">2018-10-22T15:07:28Z</dcterms:modified>
</cp:coreProperties>
</file>