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530" r:id="rId4"/>
    <p:sldMasterId id="2147493455" r:id="rId5"/>
    <p:sldMasterId id="2147493521" r:id="rId6"/>
    <p:sldMasterId id="2147493534" r:id="rId7"/>
    <p:sldMasterId id="2147493541" r:id="rId8"/>
    <p:sldMasterId id="2147493553" r:id="rId9"/>
  </p:sldMasterIdLst>
  <p:notesMasterIdLst>
    <p:notesMasterId r:id="rId30"/>
  </p:notesMasterIdLst>
  <p:handoutMasterIdLst>
    <p:handoutMasterId r:id="rId31"/>
  </p:handoutMasterIdLst>
  <p:sldIdLst>
    <p:sldId id="527" r:id="rId10"/>
    <p:sldId id="555" r:id="rId11"/>
    <p:sldId id="564" r:id="rId12"/>
    <p:sldId id="563" r:id="rId13"/>
    <p:sldId id="561" r:id="rId14"/>
    <p:sldId id="560" r:id="rId15"/>
    <p:sldId id="562" r:id="rId16"/>
    <p:sldId id="565" r:id="rId17"/>
    <p:sldId id="566" r:id="rId18"/>
    <p:sldId id="567" r:id="rId19"/>
    <p:sldId id="583" r:id="rId20"/>
    <p:sldId id="581" r:id="rId21"/>
    <p:sldId id="582" r:id="rId22"/>
    <p:sldId id="570" r:id="rId23"/>
    <p:sldId id="571" r:id="rId24"/>
    <p:sldId id="553" r:id="rId25"/>
    <p:sldId id="538" r:id="rId26"/>
    <p:sldId id="543" r:id="rId27"/>
    <p:sldId id="552" r:id="rId28"/>
    <p:sldId id="528" r:id="rId29"/>
  </p:sldIdLst>
  <p:sldSz cx="12192000" cy="6858000"/>
  <p:notesSz cx="7023100" cy="9309100"/>
  <p:custDataLst>
    <p:tags r:id="rId3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4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344" userDrawn="1">
          <p15:clr>
            <a:srgbClr val="A4A3A4"/>
          </p15:clr>
        </p15:guide>
        <p15:guide id="4" orient="horz" pos="38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ras" initials="EB" lastIdx="8" clrIdx="0">
    <p:extLst>
      <p:ext uri="{19B8F6BF-5375-455C-9EA6-DF929625EA0E}">
        <p15:presenceInfo xmlns:p15="http://schemas.microsoft.com/office/powerpoint/2012/main" xmlns="" userId="S-1-5-21-63350978-1957327394-2117508107-1147" providerId="AD"/>
      </p:ext>
    </p:extLst>
  </p:cmAuthor>
  <p:cmAuthor id="2" name="Pellmann, Michael" initials="PM" lastIdx="14" clrIdx="1">
    <p:extLst>
      <p:ext uri="{19B8F6BF-5375-455C-9EA6-DF929625EA0E}">
        <p15:presenceInfo xmlns:p15="http://schemas.microsoft.com/office/powerpoint/2012/main" xmlns="" userId="Pellmann, 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95959"/>
    <a:srgbClr val="E71D1D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1" autoAdjust="0"/>
    <p:restoredTop sz="96586" autoAdjust="0"/>
  </p:normalViewPr>
  <p:slideViewPr>
    <p:cSldViewPr snapToGrid="0" snapToObjects="1" showGuides="1">
      <p:cViewPr varScale="1">
        <p:scale>
          <a:sx n="44" d="100"/>
          <a:sy n="44" d="100"/>
        </p:scale>
        <p:origin x="-870" y="-102"/>
      </p:cViewPr>
      <p:guideLst>
        <p:guide orient="horz" pos="744"/>
        <p:guide orient="horz" pos="3825"/>
        <p:guide pos="336"/>
        <p:guide pos="73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F41CC-28CB-1245-A9A3-1B87F6E9A66A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98D26-946E-1444-9FD7-78A342E1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852FF-7CC7-3641-A133-609717ED0196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E59ADA-CF08-9440-BACD-BF7F5C85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0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7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8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7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AD05-F4B4-423E-83D3-047A7AD643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1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2535-BA57-425E-B30C-B597EF7E88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06967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5" y="357947"/>
            <a:ext cx="10637439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5" y="1005841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8" y="1005841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5" y="3796577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8" y="3796577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9F1AA521-69EF-483A-B210-99F588714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7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FC7D-C95A-45C4-8B1A-1DFDC90E2F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F14AE98D-ED5F-4AE7-923F-B691BDF2A640}" type="datetimeFigureOut">
              <a:rPr lang="ru-RU">
                <a:solidFill>
                  <a:srgbClr val="000000"/>
                </a:solidFill>
              </a:rPr>
              <a:pPr eaLnBrk="1" hangingPunct="1">
                <a:defRPr/>
              </a:pPr>
              <a:t>24.10.2018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8AAA3-E82B-472C-8023-E6C45A081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2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4" y="908052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5083" y="6305550"/>
            <a:ext cx="2856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AD05-F4B4-423E-83D3-047A7AD643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9" y="357810"/>
            <a:ext cx="10657769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9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2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2535-BA57-425E-B30C-B597EF7E88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06968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7" y="357947"/>
            <a:ext cx="10637439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6" y="1005843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9" y="1005843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6" y="3796579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9" y="3796579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9F1AA521-69EF-483A-B210-99F588714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6" y="357191"/>
            <a:ext cx="10803467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FC7D-C95A-45C4-8B1A-1DFDC90E2F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6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F14AE98D-ED5F-4AE7-923F-B691BDF2A640}" type="datetimeFigureOut">
              <a:rPr lang="ru-RU">
                <a:solidFill>
                  <a:srgbClr val="000000"/>
                </a:solidFill>
              </a:rPr>
              <a:pPr eaLnBrk="1" hangingPunct="1">
                <a:defRPr/>
              </a:pPr>
              <a:t>24.10.2018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8AAA3-E82B-472C-8023-E6C45A081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7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5" y="908054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5083" y="6305550"/>
            <a:ext cx="2856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70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51" y="2486026"/>
            <a:ext cx="7491524" cy="11157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19551" y="3620250"/>
            <a:ext cx="7393007" cy="665423"/>
          </a:xfrm>
          <a:prstGeom prst="rect">
            <a:avLst/>
          </a:prstGeom>
        </p:spPr>
        <p:txBody>
          <a:bodyPr lIns="91440" t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19551" y="4470397"/>
            <a:ext cx="4367053" cy="406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BBE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>
          <a:xfrm>
            <a:off x="3373967" y="6254750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r>
              <a:rPr lang="de-DE" sz="2400">
                <a:ea typeface="ＭＳ Ｐゴシック" panose="020B0600070205080204" pitchFamily="34" charset="-128"/>
              </a:rPr>
              <a:t>© Elster Group SE, 2011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4"/>
          </p:nvPr>
        </p:nvSpPr>
        <p:spPr>
          <a:xfrm>
            <a:off x="3987800" y="4530726"/>
            <a:ext cx="28448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fld id="{E42D0ABF-B036-4735-94A7-9F5F0E00B2EB}" type="datetime4">
              <a:rPr lang="de-DE" sz="2400" smtClean="0">
                <a:ea typeface="ＭＳ Ｐゴシック" panose="020B0600070205080204" pitchFamily="34" charset="-128"/>
              </a:rPr>
              <a:pPr defTabSz="914400">
                <a:defRPr/>
              </a:pPr>
              <a:t>24. Oktober 2018</a:t>
            </a:fld>
            <a:endParaRPr lang="en-GB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295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73967" y="6254750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r>
              <a:rPr lang="de-DE" sz="2400">
                <a:ea typeface="ＭＳ Ｐゴシック" panose="020B0600070205080204" pitchFamily="34" charset="-128"/>
              </a:rPr>
              <a:t>© Elster Group SE, 2011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3987800" y="4530726"/>
            <a:ext cx="28448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fld id="{E42D0ABF-B036-4735-94A7-9F5F0E00B2EB}" type="datetime4">
              <a:rPr lang="de-DE" sz="2400" smtClean="0">
                <a:ea typeface="ＭＳ Ｐゴシック" panose="020B0600070205080204" pitchFamily="34" charset="-128"/>
              </a:rPr>
              <a:pPr defTabSz="914400">
                <a:defRPr/>
              </a:pPr>
              <a:t>24. Oktober 2018</a:t>
            </a:fld>
            <a:endParaRPr lang="en-GB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083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55600"/>
            <a:ext cx="83312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554C8CFC-C95B-4610-B654-8C19FF1C3C56}" type="datetimeFigureOut">
              <a:rPr lang="ru-RU" sz="2400" smtClean="0">
                <a:ea typeface="ＭＳ Ｐゴシック" panose="020B0600070205080204" pitchFamily="34" charset="-128"/>
              </a:rPr>
              <a:pPr defTabSz="914400">
                <a:defRPr/>
              </a:pPr>
              <a:t>24.10.2018</a:t>
            </a:fld>
            <a:endParaRPr lang="ru-RU" sz="2400">
              <a:ea typeface="ＭＳ Ｐゴシック" panose="020B0600070205080204" pitchFamily="34" charset="-128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ru-RU" sz="2400">
              <a:ea typeface="ＭＳ Ｐゴシック" panose="020B0600070205080204" pitchFamily="34" charset="-128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91E49"/>
                </a:solidFill>
              </a:defRPr>
            </a:lvl1pPr>
          </a:lstStyle>
          <a:p>
            <a:pPr defTabSz="914400">
              <a:defRPr/>
            </a:pPr>
            <a:fld id="{81161C12-9BD3-43C3-AAD6-BF0ABA757B92}" type="slidenum">
              <a:rPr lang="ru-RU" altLang="ru-RU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914400">
                <a:defRPr/>
              </a:pPr>
              <a:t>‹#›</a:t>
            </a:fld>
            <a:endParaRPr lang="ru-RU" altLang="ru-RU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99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130-3947-5746-9F16-5E7E49C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F74E8-2156-B64F-A723-2FC713503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4" y="908052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455084" y="1628776"/>
            <a:ext cx="11281833" cy="45005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7000"/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VAG Rounded Std Thin" charset="0"/>
              <a:buChar char="‒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7000"/>
              <a:buFont typeface="Arial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Round Single Corner Rectangle 9"/>
          <p:cNvSpPr/>
          <p:nvPr userDrawn="1"/>
        </p:nvSpPr>
        <p:spPr>
          <a:xfrm>
            <a:off x="0" y="6353175"/>
            <a:ext cx="11584517" cy="504825"/>
          </a:xfrm>
          <a:prstGeom prst="round1Rect">
            <a:avLst>
              <a:gd name="adj" fmla="val 50000"/>
            </a:avLst>
          </a:prstGeom>
          <a:solidFill>
            <a:srgbClr val="00BBE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300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3232" y="356616"/>
            <a:ext cx="10648757" cy="498610"/>
          </a:xfrm>
        </p:spPr>
        <p:txBody>
          <a:bodyPr rIns="91440"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31521" y="1188720"/>
            <a:ext cx="5212080" cy="50292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C380C9-3062-4F1D-A521-BEC000498A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6257501" y="1188720"/>
            <a:ext cx="5212080" cy="50292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6000" y="1299754"/>
            <a:ext cx="0" cy="475488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28042936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ingle Corner Rectangle 9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76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108" y="357189"/>
            <a:ext cx="10480347" cy="498475"/>
          </a:xfrm>
        </p:spPr>
        <p:txBody>
          <a:bodyPr/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0"/>
            <a:ext cx="517230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6143515" y="1005840"/>
            <a:ext cx="505094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 Single Corner Rectangle 1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008640" y="996697"/>
            <a:ext cx="0" cy="5057077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000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3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4062184"/>
            <a:ext cx="3712464" cy="152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50" y="0"/>
            <a:ext cx="4676650" cy="5654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5" y="1961973"/>
            <a:ext cx="3712464" cy="2012419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5413" y="1961975"/>
            <a:ext cx="3648075" cy="3629025"/>
          </a:xfrm>
          <a:prstGeom prst="rect">
            <a:avLst/>
          </a:prstGeom>
        </p:spPr>
      </p:pic>
      <p:pic>
        <p:nvPicPr>
          <p:cNvPr id="34" name="Picture 4" descr="Corner-01 copy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0" y="3805115"/>
            <a:ext cx="12188952" cy="3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4" y="6108878"/>
            <a:ext cx="1896092" cy="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0"/>
            <a:ext cx="7434072" cy="18792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1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47996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31" descr="for_blank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396" y="357189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  <p:sldLayoutId id="2147493513" r:id="rId3"/>
    <p:sldLayoutId id="2147493557" r:id="rId4"/>
    <p:sldLayoutId id="2147493560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82240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50886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" name="Picture 31" descr="for_blank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396" y="357189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5" r:id="rId2"/>
    <p:sldLayoutId id="2147493529" r:id="rId3"/>
    <p:sldLayoutId id="2147493532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_3 radiu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1" y="6519864"/>
            <a:ext cx="13758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89"/>
            <a:ext cx="108034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-2857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D760ED41-B716-49EC-9FC6-B8E1D8D580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1" y="6562068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rgbClr val="707070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8410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37" r:id="rId3"/>
    <p:sldLayoutId id="2147493538" r:id="rId4"/>
    <p:sldLayoutId id="2147493539" r:id="rId5"/>
    <p:sldLayoutId id="2147493540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91"/>
            <a:ext cx="108034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" name="Picture 31" descr="for_blank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396" y="357189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  <p:sldLayoutId id="2147493543" r:id="rId2"/>
    <p:sldLayoutId id="2147493544" r:id="rId3"/>
    <p:sldLayoutId id="2147493545" r:id="rId4"/>
    <p:sldLayoutId id="2147493546" r:id="rId5"/>
    <p:sldLayoutId id="2147493547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5"/>
          <p:cNvGrpSpPr>
            <a:grpSpLocks/>
          </p:cNvGrpSpPr>
          <p:nvPr/>
        </p:nvGrpSpPr>
        <p:grpSpPr bwMode="auto">
          <a:xfrm>
            <a:off x="2753784" y="4068764"/>
            <a:ext cx="9438216" cy="2789237"/>
            <a:chOff x="1703577" y="3204634"/>
            <a:chExt cx="7669023" cy="2956439"/>
          </a:xfrm>
        </p:grpSpPr>
        <p:pic>
          <p:nvPicPr>
            <p:cNvPr id="10245" name="Picture 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577" y="3204634"/>
              <a:ext cx="7669023" cy="26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Rounded Rectangle 2"/>
            <p:cNvSpPr>
              <a:spLocks noChangeArrowheads="1"/>
            </p:cNvSpPr>
            <p:nvPr userDrawn="1"/>
          </p:nvSpPr>
          <p:spPr bwMode="auto">
            <a:xfrm rot="10800000">
              <a:off x="6916586" y="4402690"/>
              <a:ext cx="1919406" cy="1758383"/>
            </a:xfrm>
            <a:prstGeom prst="roundRect">
              <a:avLst>
                <a:gd name="adj" fmla="val 8727"/>
              </a:avLst>
            </a:prstGeom>
            <a:solidFill>
              <a:srgbClr val="00BBEE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hangingPunct="1">
                <a:defRPr/>
              </a:pPr>
              <a:endParaRPr lang="en-US" altLang="ru-RU" sz="2400">
                <a:solidFill>
                  <a:srgbClr val="021E49"/>
                </a:solidFill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10244" name="Picture 13" descr="mediumenergyline_whiteNE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217" y="5445125"/>
            <a:ext cx="7298267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73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accent2"/>
          </a:solidFill>
          <a:latin typeface="Verdana" pitchFamily="34" charset="0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accent2"/>
          </a:solidFill>
          <a:latin typeface="Verdana" pitchFamily="34" charset="0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emf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pn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Relationship Id="rId30" Type="http://schemas.openxmlformats.org/officeDocument/2006/relationships/image" Target="../media/image4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6.xml"/><Relationship Id="rId7" Type="http://schemas.openxmlformats.org/officeDocument/2006/relationships/image" Target="../media/image9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emf"/><Relationship Id="rId3" Type="http://schemas.openxmlformats.org/officeDocument/2006/relationships/tags" Target="../tags/tag9.xml"/><Relationship Id="rId7" Type="http://schemas.openxmlformats.org/officeDocument/2006/relationships/image" Target="../media/image9.emf"/><Relationship Id="rId12" Type="http://schemas.openxmlformats.org/officeDocument/2006/relationships/image" Target="../media/image51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tags" Target="../tags/tag15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tags" Target="../tags/tag18.xml"/><Relationship Id="rId7" Type="http://schemas.openxmlformats.org/officeDocument/2006/relationships/image" Target="../media/image9.emf"/><Relationship Id="rId12" Type="http://schemas.openxmlformats.org/officeDocument/2006/relationships/image" Target="../media/image6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3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6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4295864" y="3172822"/>
            <a:ext cx="744655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0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8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ru-RU" sz="1800" kern="0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Построение узла учета газа на базе ультразвуковых расходомеров газа Q.Sonic max с применением газового хроматографа</a:t>
            </a:r>
            <a:endParaRPr lang="en-US" altLang="ru-RU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64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>
          <a:xfrm>
            <a:off x="714375" y="357188"/>
            <a:ext cx="10523538" cy="498475"/>
          </a:xfrm>
        </p:spPr>
        <p:txBody>
          <a:bodyPr/>
          <a:lstStyle/>
          <a:p>
            <a:r>
              <a:rPr lang="ru-RU" altLang="ru-RU" sz="2600" dirty="0"/>
              <a:t>Узлы учета в РФ, оборудованные  </a:t>
            </a:r>
            <a:r>
              <a:rPr lang="ru-RU" altLang="ru-RU" sz="2600" dirty="0" err="1"/>
              <a:t>Q.Sonic</a:t>
            </a:r>
            <a:endParaRPr altLang="ru-RU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CE17F-6B6A-42A6-814A-6895BB6CC9E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52072"/>
              </p:ext>
            </p:extLst>
          </p:nvPr>
        </p:nvGraphicFramePr>
        <p:xfrm>
          <a:off x="614289" y="1250269"/>
          <a:ext cx="9959925" cy="4923688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418924">
                  <a:extLst>
                    <a:ext uri="{9D8B030D-6E8A-4147-A177-3AD203B41FA5}">
                      <a16:colId xmlns:a16="http://schemas.microsoft.com/office/drawing/2014/main" xmlns="" val="833773732"/>
                    </a:ext>
                  </a:extLst>
                </a:gridCol>
                <a:gridCol w="1843267">
                  <a:extLst>
                    <a:ext uri="{9D8B030D-6E8A-4147-A177-3AD203B41FA5}">
                      <a16:colId xmlns:a16="http://schemas.microsoft.com/office/drawing/2014/main" xmlns="" val="3419043942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xmlns="" val="2694387131"/>
                    </a:ext>
                  </a:extLst>
                </a:gridCol>
                <a:gridCol w="2667152">
                  <a:extLst>
                    <a:ext uri="{9D8B030D-6E8A-4147-A177-3AD203B41FA5}">
                      <a16:colId xmlns:a16="http://schemas.microsoft.com/office/drawing/2014/main" xmlns="" val="628707405"/>
                    </a:ext>
                  </a:extLst>
                </a:gridCol>
                <a:gridCol w="1787410">
                  <a:extLst>
                    <a:ext uri="{9D8B030D-6E8A-4147-A177-3AD203B41FA5}">
                      <a16:colId xmlns:a16="http://schemas.microsoft.com/office/drawing/2014/main" xmlns="" val="722084690"/>
                    </a:ext>
                  </a:extLst>
                </a:gridCol>
                <a:gridCol w="2499582">
                  <a:extLst>
                    <a:ext uri="{9D8B030D-6E8A-4147-A177-3AD203B41FA5}">
                      <a16:colId xmlns:a16="http://schemas.microsoft.com/office/drawing/2014/main" xmlns="" val="2953054933"/>
                    </a:ext>
                  </a:extLst>
                </a:gridCol>
              </a:tblGrid>
              <a:tr h="1898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Данные на август 2018г.</a:t>
                      </a:r>
                      <a:endParaRPr lang="ru-R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9512158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Модель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Кол-во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Пользователь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Местонахождение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Применение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53744618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 5, 16'',#600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УралТрансГаз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Долгодеревенское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УРМЦ, в сост. рабочего эталона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9206785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Check Sonic 1, 16''#600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УралТрансГаз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Долгодеревенское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УРМЦ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38020302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Check Sonic 1, 12''#150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Роснефть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Юганск, Мапый Балык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 55С, термобокс, FC2000 с изм ПО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2306446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CheckSonic 1, 20'' #150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Роснефть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Юганск, Мапый Балык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 55С, термобокс, FC2000 с изм ПО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4360769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Q.Sonic-4</a:t>
                      </a:r>
                      <a:r>
                        <a:rPr lang="ru-RU" sz="1000" u="none" strike="noStrike">
                          <a:effectLst/>
                        </a:rPr>
                        <a:t>С, 20”, </a:t>
                      </a:r>
                      <a:r>
                        <a:rPr lang="en-US" sz="1000" u="none" strike="noStrike">
                          <a:effectLst/>
                        </a:rPr>
                        <a:t>ANSI#600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Интер РАО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Калининградская ТЭЦ-2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таза у потребителя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395168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Q.Sonic-4</a:t>
                      </a:r>
                      <a:r>
                        <a:rPr lang="ru-RU" sz="1000" u="none" strike="noStrike">
                          <a:effectLst/>
                        </a:rPr>
                        <a:t>С, 4”, </a:t>
                      </a:r>
                      <a:r>
                        <a:rPr lang="en-US" sz="1000" u="none" strike="noStrike">
                          <a:effectLst/>
                        </a:rPr>
                        <a:t>ANSI#600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Интер РАО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Калининградская ТЭЦ-2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 у потребителя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12893275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 4C, 16” #300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 д Магнезит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Сатка, Челябинск. обл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таза у потребителя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00242675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 4C, 12” #300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 д Магнезит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Сатка, Челябинск. обл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 у потребителя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23988342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 30, 8”#300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Нижегородская обл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 составе ГРС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4848063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Check Sonic 2, 20” #150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Петрофак/</a:t>
                      </a:r>
                      <a:r>
                        <a:rPr lang="en-US" sz="1000" u="none" strike="noStrike">
                          <a:effectLst/>
                        </a:rPr>
                        <a:t>A</a:t>
                      </a:r>
                      <a:r>
                        <a:rPr lang="ru-RU" sz="1000" u="none" strike="noStrike">
                          <a:effectLst/>
                        </a:rPr>
                        <a:t>рделин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Нарьян Мар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расход гaзa на факеле (Flaresonic)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4212526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Q.Sonic-4C, 12" ANSI#300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Маркинское ЛПУ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Йошкар-Ола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ГРС, коммерческий учет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37450990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Q.Sonic-5C, 22", ANSI#600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Газпром трансгаз Краснодар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Джубга-Кудепста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в составе ГИС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93611867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Q.Sonic-4C; 20”, ANSI#600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Sakhalin Energy </a:t>
                      </a:r>
                      <a:r>
                        <a:rPr lang="ru-RU" sz="1000" u="none" strike="noStrike">
                          <a:effectLst/>
                        </a:rPr>
                        <a:t>завод СПГ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Сахалин-2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51752644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20”, ANSI#600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Газпром добыча Надым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Надым, ЯНАО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 в составе ГИС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531418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20”, ANSI#150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Новочебоксарская ТЭЦ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Йошкар-Ола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 на ГРП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15017803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4”, ANSI#150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Деревообрабатывающая фабрика, Самара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Самара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8250601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16”, ANSI#300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Ванкорнефть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Сибирь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46255776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16”, ANSI#600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Ванкорнефть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Сибирь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09117771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36”, ANSI#600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Гипрокислород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КС Славянская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82915579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10”, ANSI#600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Гипрокислород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КС Славянская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5566296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3”, ANSI#600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Криогаз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Терминал Высоцк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60091629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Q.SonicPlus; 8”, ANSI#600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Криогаз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Терминал Высоцк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Комм. учет газа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191620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Всего, шт.: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8138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5404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>
          <a:xfrm>
            <a:off x="714375" y="357188"/>
            <a:ext cx="10523538" cy="498475"/>
          </a:xfrm>
        </p:spPr>
        <p:txBody>
          <a:bodyPr/>
          <a:lstStyle/>
          <a:p>
            <a:r>
              <a:rPr lang="ru-RU" altLang="ru-RU" sz="2600" dirty="0"/>
              <a:t>Узлы учета в РФ, оборудованные  </a:t>
            </a:r>
            <a:r>
              <a:rPr lang="ru-RU" altLang="ru-RU" sz="2600" dirty="0" err="1"/>
              <a:t>Q.Sonic</a:t>
            </a:r>
            <a:endParaRPr altLang="ru-RU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CE17F-6B6A-42A6-814A-6895BB6CC9E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97" y="1506386"/>
            <a:ext cx="6919683" cy="46124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92" y="3691046"/>
            <a:ext cx="3642233" cy="24278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9293" y="1506386"/>
            <a:ext cx="3642233" cy="201321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5946836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6237074" cy="11670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Специальное применение </a:t>
            </a:r>
            <a:br>
              <a:rPr lang="ru-RU" dirty="0"/>
            </a:br>
            <a:r>
              <a:rPr lang="ru-RU" sz="2400" dirty="0"/>
              <a:t>Учет попутного нефтяного газа (ПНГ)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0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1213695" y="1913822"/>
            <a:ext cx="2700182" cy="37541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Q.Sonic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endParaRPr lang="ru-RU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641" y="2588076"/>
            <a:ext cx="2013570" cy="1677976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3449853" y="2499087"/>
            <a:ext cx="928048" cy="931825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6951641" y="2530160"/>
            <a:ext cx="936763" cy="900752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704875" y="1884090"/>
            <a:ext cx="2896928" cy="632422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Корректор расхода</a:t>
            </a:r>
          </a:p>
          <a:p>
            <a:pPr marL="0" indent="0">
              <a:buFont typeface="Arial" charset="0"/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ЕК 280/290</a:t>
            </a:r>
          </a:p>
          <a:p>
            <a:pPr marL="0" indent="0">
              <a:buFont typeface="Arial" charset="0"/>
              <a:buNone/>
            </a:pPr>
            <a:r>
              <a:rPr lang="en-US" sz="1400" dirty="0"/>
              <a:t>	</a:t>
            </a:r>
            <a:endParaRPr lang="ru-RU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635" y="2397003"/>
            <a:ext cx="2817095" cy="1874745"/>
          </a:xfrm>
          <a:prstGeom prst="round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8351109" y="1872714"/>
            <a:ext cx="2700182" cy="632422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Учет ПНГ</a:t>
            </a:r>
          </a:p>
          <a:p>
            <a:pPr marL="0" indent="0">
              <a:buFont typeface="Arial" charset="0"/>
              <a:buNone/>
            </a:pPr>
            <a:r>
              <a:rPr lang="en-US" sz="1400" dirty="0"/>
              <a:t>	</a:t>
            </a:r>
            <a:endParaRPr lang="ru-RU" sz="1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2538484" y="4807163"/>
            <a:ext cx="8311486" cy="1020960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Корректор ЕК 280 / 290, сертифицированные на вычисление расхода ПНГ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соответствии с ГССД МР-113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в связке с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Q.Sonic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позволяет осуществлять коммерческий (технологический) учет ПНГ на объектах нефтехимического промысла</a:t>
            </a:r>
          </a:p>
          <a:p>
            <a:pPr marL="0" indent="0">
              <a:buFont typeface="Arial" charset="0"/>
              <a:buNone/>
            </a:pPr>
            <a:r>
              <a:rPr lang="en-US" sz="1600" dirty="0"/>
              <a:t> 	</a:t>
            </a:r>
            <a:endParaRPr lang="ru-RU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8" y="2397003"/>
            <a:ext cx="2856626" cy="228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7350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267363" y="1504643"/>
            <a:ext cx="4917156" cy="3923544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▪ Программное обеспечение в соответствии с ГОСТ 31371, ГОСТ 31369, ГОСТ 26703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Измерение газа: С6+, С9+ (расширенный состав по заказу)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Относительная погрешность: &lt; 0.1%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Сходимость определения всех расчетных величин: &lt; 0.01%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Время одного анализа: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Для 6 компонентов - 3 мин.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Для 9 компонентов  - 5 мин.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Количество каналов отбора проб: до 5 линий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Температура окружающей среды (С): - 60 - +55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Потребляемая мощность (Вт): - 18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Газ носитель: гелий (Опционально аргон)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▪ Функция удаленного конфигурирования и мониторинга (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Ethernet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Габариты (мм): 370 х 370 х 330 мм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ru-R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16" y="3748076"/>
            <a:ext cx="2599653" cy="23574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099" y="364015"/>
            <a:ext cx="10491779" cy="511862"/>
          </a:xfrm>
        </p:spPr>
        <p:txBody>
          <a:bodyPr/>
          <a:lstStyle/>
          <a:p>
            <a:r>
              <a:rPr lang="ru-RU" dirty="0"/>
              <a:t>Поточный газовый хроматограф </a:t>
            </a:r>
            <a:r>
              <a:rPr lang="en-US" dirty="0" err="1"/>
              <a:t>Encal</a:t>
            </a:r>
            <a:r>
              <a:rPr lang="en-US" dirty="0"/>
              <a:t> 3000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19099" y="1529098"/>
            <a:ext cx="5258620" cy="1336932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 Измерение компонентного состава газа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 Вычисление теплотворных способностей и физических параметров газа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41" y="2569356"/>
            <a:ext cx="2766200" cy="40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09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099" y="364015"/>
            <a:ext cx="10491779" cy="511862"/>
          </a:xfrm>
        </p:spPr>
        <p:txBody>
          <a:bodyPr/>
          <a:lstStyle/>
          <a:p>
            <a:r>
              <a:rPr lang="ru-RU" dirty="0"/>
              <a:t>Вычислитель расхода газа </a:t>
            </a:r>
            <a:r>
              <a:rPr lang="en-US" dirty="0" err="1"/>
              <a:t>enCore</a:t>
            </a:r>
            <a:r>
              <a:rPr lang="en-US" dirty="0"/>
              <a:t> FC1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контроллер для многониточных узлов учета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981433" y="1469760"/>
            <a:ext cx="6861791" cy="4711541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Вычисление расхода газа по ГОСТ, ISO, AGA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Относительная погрешность вычисления расхода: &lt; 0.01%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Количество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расходомерных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линий:  -7 шт.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Частота входных импульсов: до 5 кГц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▪ Соединение с любыми типами расходомеров, датчиков, хроматографов, регулирующих устройств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▪ Совместимость с широкой линейкой приборов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различных производителей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▪ Контроль регулирующих устройств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▪ HART коммуникации, RS 232/485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Ethernet - 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 16 портов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Защита паролем от вмешательства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Накопленные и средние значения, архивы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Функция двойного одновременного доступа к памяти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вычислителя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Интеграция в различные системы верхнего уровня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endParaRPr lang="ru-RU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105" y="4730489"/>
            <a:ext cx="2930749" cy="1586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61" y="1469760"/>
            <a:ext cx="2275493" cy="3061297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99" y="3000408"/>
            <a:ext cx="1649262" cy="156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882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05" y="1301331"/>
            <a:ext cx="8845952" cy="43066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099" y="364015"/>
            <a:ext cx="7960877" cy="511862"/>
          </a:xfrm>
        </p:spPr>
        <p:txBody>
          <a:bodyPr/>
          <a:lstStyle/>
          <a:p>
            <a:r>
              <a:rPr lang="ru-RU" dirty="0"/>
              <a:t>Связь приборов в измерительной линии</a:t>
            </a:r>
            <a:r>
              <a:rPr lang="en-US" dirty="0"/>
              <a:t> </a:t>
            </a:r>
            <a:r>
              <a:rPr lang="ru-RU" sz="2400" dirty="0"/>
              <a:t>цифровая передача данных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51" y="4295850"/>
            <a:ext cx="1241950" cy="11150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4184" y="1406263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▪ </a:t>
            </a:r>
            <a:r>
              <a:rPr lang="en-US" dirty="0"/>
              <a:t>SCADA, </a:t>
            </a:r>
            <a:r>
              <a:rPr lang="ru-RU" dirty="0"/>
              <a:t>мониторинг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7089" y="2463484"/>
            <a:ext cx="1784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▪ Хроматограф</a:t>
            </a:r>
          </a:p>
          <a:p>
            <a:r>
              <a:rPr lang="en-US" dirty="0" err="1"/>
              <a:t>Encal</a:t>
            </a:r>
            <a:r>
              <a:rPr lang="en-US" dirty="0"/>
              <a:t> 3000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892817" y="2395750"/>
            <a:ext cx="1713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▪ УЗР </a:t>
            </a:r>
            <a:r>
              <a:rPr lang="en-US" dirty="0" err="1"/>
              <a:t>Q.Sonic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5461950" y="5456058"/>
            <a:ext cx="3200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▪ Вычислитель </a:t>
            </a:r>
          </a:p>
          <a:p>
            <a:r>
              <a:rPr lang="en-US" dirty="0" err="1"/>
              <a:t>en</a:t>
            </a:r>
            <a:r>
              <a:rPr lang="ru-RU" dirty="0"/>
              <a:t>С</a:t>
            </a:r>
            <a:r>
              <a:rPr lang="en-US" dirty="0"/>
              <a:t>ore FC1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958" y="4179172"/>
            <a:ext cx="1739757" cy="15025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96427" y="5731304"/>
            <a:ext cx="1816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▪ ПК оператора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83" y="5529012"/>
            <a:ext cx="1375814" cy="7739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79075" y="4693341"/>
            <a:ext cx="2042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▪ Датчики Р и Т: </a:t>
            </a:r>
          </a:p>
          <a:p>
            <a:r>
              <a:rPr lang="ru-RU" dirty="0"/>
              <a:t>- ST800/700</a:t>
            </a:r>
          </a:p>
          <a:p>
            <a:r>
              <a:rPr lang="ru-RU" dirty="0"/>
              <a:t>- STT850/750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139" y="5556308"/>
            <a:ext cx="778245" cy="7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5256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Производственная и эталонная база для</a:t>
            </a:r>
          </a:p>
          <a:p>
            <a:r>
              <a:rPr lang="ru-RU" dirty="0"/>
              <a:t>производства бытовых счетчиков газа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402" y="1436106"/>
            <a:ext cx="4953000" cy="287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48" y="1436106"/>
            <a:ext cx="4953000" cy="3162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21" y="3477673"/>
            <a:ext cx="4953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54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Gas-resurs\пользователи\!!!общая\!!!История ЭЛЬСТЕР\Производство\2014\IMG_03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240" y="1250361"/>
            <a:ext cx="2790825" cy="24399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pic>
        <p:nvPicPr>
          <p:cNvPr id="12" name="Picture 2" descr="\\Gas-resurs\фото\!На совещание в НН 10-2014\Мишин С\PIC 1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6983" y="3693435"/>
            <a:ext cx="3734960" cy="25877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Производственная и эталонная база для</a:t>
            </a:r>
          </a:p>
          <a:p>
            <a:r>
              <a:rPr lang="ru-RU" dirty="0"/>
              <a:t>производства промышленных счетчиков газа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" y="3680826"/>
            <a:ext cx="3013911" cy="26003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97" y="1260856"/>
            <a:ext cx="3145470" cy="24294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0"/>
          <a:stretch/>
        </p:blipFill>
        <p:spPr>
          <a:xfrm>
            <a:off x="6848199" y="1240677"/>
            <a:ext cx="4420037" cy="2449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75" y="3680825"/>
            <a:ext cx="3618447" cy="25972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410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02" y="1277965"/>
            <a:ext cx="3754147" cy="24160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735" y="3735017"/>
            <a:ext cx="3564530" cy="2531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\\Gas-resurs\пользователи\!!!общая\!!!История ЭЛЬСТЕР\Производство\2014\IMG_03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57" y="1277964"/>
            <a:ext cx="3621087" cy="2416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pic>
        <p:nvPicPr>
          <p:cNvPr id="8" name="Picture 7" descr="\\Gas-resurs\пользователи\!!!общая\!!!История ЭЛЬСТЕР\Производство\new2014\IMG_03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3728271"/>
            <a:ext cx="3816350" cy="25447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714240" y="357189"/>
            <a:ext cx="11477760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Производственная и эталонная база для</a:t>
            </a:r>
          </a:p>
          <a:p>
            <a:r>
              <a:rPr lang="ru-RU" dirty="0"/>
              <a:t>производства корректоров и комплексов </a:t>
            </a:r>
          </a:p>
        </p:txBody>
      </p:sp>
      <p:pic>
        <p:nvPicPr>
          <p:cNvPr id="10" name="Picture 2" descr="\\Gas-resurs\пользователи\!!!общая\!!!История ЭЛЬСТЕР\Производство\2014\IMG_033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6250" y="3757748"/>
            <a:ext cx="3640872" cy="250853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9" descr="\\Gas-resurs\пользователи\!!!общая\!!!История ЭЛЬСТЕР\Производство\new2014\IMG_9598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1277965"/>
            <a:ext cx="3626584" cy="2416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3669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83" y="1330272"/>
            <a:ext cx="4078514" cy="2730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Производственная и эталонная база для</a:t>
            </a:r>
          </a:p>
          <a:p>
            <a:r>
              <a:rPr lang="ru-RU" dirty="0"/>
              <a:t>производства шкафных и блочных пунктов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093" y="1304328"/>
            <a:ext cx="3525305" cy="27302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28" y="4083814"/>
            <a:ext cx="4173445" cy="2197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157" y="4083814"/>
            <a:ext cx="3335246" cy="22232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928" y="1304328"/>
            <a:ext cx="3353592" cy="49768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77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971" y="5124732"/>
            <a:ext cx="759681" cy="1008705"/>
          </a:xfrm>
          <a:prstGeom prst="rect">
            <a:avLst/>
          </a:prstGeom>
        </p:spPr>
      </p:pic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353110" y="4677253"/>
            <a:ext cx="30612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Программное обеспечение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и системы</a:t>
            </a:r>
            <a:r>
              <a:rPr kumimoji="0" lang="ru-RU" altLang="ru-RU" sz="1200" b="0" i="0" u="none" strike="noStrike" kern="0" cap="none" spc="0" normalizeH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телеметрии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8542714" y="4663067"/>
            <a:ext cx="289605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Шкафные и блочные пункты учета и редуцирования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4395122" y="3116433"/>
            <a:ext cx="437317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Турбинные, ротационные и ультразвуковые счетчики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48" name="Picture 4" descr="\\Gas-resurs\Пользователи\!!!общая\!!!История ЭЛЬСТЕР\Приборы\Rabo_ek2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6188" y="3485490"/>
            <a:ext cx="778819" cy="102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62" y="3600438"/>
            <a:ext cx="907341" cy="81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973" y="3672811"/>
            <a:ext cx="922578" cy="7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64798" y="3024128"/>
            <a:ext cx="11412000" cy="4734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42000">
                  <a:srgbClr val="000000">
                    <a:lumMod val="45000"/>
                    <a:lumOff val="55000"/>
                  </a:srgbClr>
                </a:gs>
                <a:gs pos="68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063" y="3389256"/>
            <a:ext cx="1961599" cy="1124650"/>
          </a:xfrm>
          <a:prstGeom prst="rect">
            <a:avLst/>
          </a:prstGeom>
        </p:spPr>
      </p:pic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58121" y="3116433"/>
            <a:ext cx="421370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Корректоры объема газа, вычислители</a:t>
            </a:r>
            <a:r>
              <a:rPr kumimoji="0" lang="ru-RU" altLang="ru-RU" sz="1200" b="0" i="0" u="none" strike="noStrike" kern="0" cap="none" spc="0" normalizeH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расхода</a:t>
            </a:r>
            <a:r>
              <a:rPr lang="ru-RU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,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дополнительные</a:t>
            </a:r>
            <a:r>
              <a:rPr kumimoji="0" lang="ru-RU" altLang="ru-RU" sz="1200" b="0" i="0" u="none" strike="noStrike" kern="0" cap="none" spc="0" normalizeH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датчики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8830477" y="3116433"/>
            <a:ext cx="314118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Измерительные комплексы СГ-ЭК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8372" y="1770114"/>
            <a:ext cx="724816" cy="1100986"/>
          </a:xfrm>
          <a:prstGeom prst="rect">
            <a:avLst/>
          </a:prstGeom>
        </p:spPr>
      </p:pic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396591" y="1348737"/>
            <a:ext cx="414073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Бытовые и промышленные мембранные счетчики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BK-G(T)1,6…G(T)6</a:t>
            </a:r>
            <a:r>
              <a:rPr lang="ru-RU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, </a:t>
            </a:r>
            <a:r>
              <a:rPr lang="en-US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BK-G10…G25</a:t>
            </a:r>
            <a:r>
              <a:rPr lang="ru-RU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, </a:t>
            </a:r>
            <a:r>
              <a:rPr lang="en-US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BK-G40…G100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6909748" y="1360029"/>
            <a:ext cx="31552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Измерительные комплексы СГ-ТК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60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14" y="1896027"/>
            <a:ext cx="877707" cy="9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721" y="1890936"/>
            <a:ext cx="1009831" cy="9876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717" y="1858957"/>
            <a:ext cx="1285477" cy="99142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608" y="1872342"/>
            <a:ext cx="1380096" cy="1101758"/>
          </a:xfrm>
          <a:prstGeom prst="rect">
            <a:avLst/>
          </a:prstGeom>
        </p:spPr>
      </p:pic>
      <p:cxnSp>
        <p:nvCxnSpPr>
          <p:cNvPr id="68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7151914" y="1456448"/>
            <a:ext cx="1164" cy="151399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090" y="3506543"/>
            <a:ext cx="1187828" cy="974750"/>
          </a:xfrm>
          <a:prstGeom prst="rect">
            <a:avLst/>
          </a:prstGeom>
        </p:spPr>
      </p:pic>
      <p:cxnSp>
        <p:nvCxnSpPr>
          <p:cNvPr id="70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20467" y="4607608"/>
            <a:ext cx="11412000" cy="4734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42000">
                  <a:srgbClr val="000000">
                    <a:lumMod val="45000"/>
                    <a:lumOff val="55000"/>
                  </a:srgbClr>
                </a:gs>
                <a:gs pos="68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336397" y="3208840"/>
            <a:ext cx="9473" cy="1304055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8962428" y="3247153"/>
            <a:ext cx="9833" cy="126574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" name="Picture 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483" y="5088394"/>
            <a:ext cx="2410507" cy="13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2714" y="5323457"/>
            <a:ext cx="1822361" cy="1007242"/>
          </a:xfrm>
          <a:prstGeom prst="rect">
            <a:avLst/>
          </a:prstGeom>
        </p:spPr>
      </p:pic>
      <p:cxnSp>
        <p:nvCxnSpPr>
          <p:cNvPr id="76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15761" y="4741095"/>
            <a:ext cx="9186" cy="164771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2624947" y="4695693"/>
            <a:ext cx="364724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Поверочное и испытательное оборудование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82" name="Picture 2" descr="http://www.gaselectro.ru/images/gallery/sodek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1701" y="5255222"/>
            <a:ext cx="1153629" cy="9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9835903" y="1446474"/>
            <a:ext cx="1164" cy="151399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8421" y="1994740"/>
            <a:ext cx="563017" cy="83670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982" y="3632506"/>
            <a:ext cx="918889" cy="701389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426" y="5309809"/>
            <a:ext cx="1397682" cy="964598"/>
          </a:xfrm>
          <a:prstGeom prst="rect">
            <a:avLst/>
          </a:prstGeom>
        </p:spPr>
      </p:pic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10010063" y="1346669"/>
            <a:ext cx="210900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Регуляторы давления газа, фильтры  </a:t>
            </a: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RMG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0215" y="1975707"/>
            <a:ext cx="763323" cy="91054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8548" y="1850005"/>
            <a:ext cx="710217" cy="1067008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240" y="1894816"/>
            <a:ext cx="908335" cy="1028485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930" y="3413990"/>
            <a:ext cx="1118594" cy="1092504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120" y="3579274"/>
            <a:ext cx="932490" cy="896464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0906" y="5199584"/>
            <a:ext cx="880970" cy="1142591"/>
          </a:xfrm>
          <a:prstGeom prst="rect">
            <a:avLst/>
          </a:prstGeom>
        </p:spPr>
      </p:pic>
      <p:cxnSp>
        <p:nvCxnSpPr>
          <p:cNvPr id="100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8357558" y="4715308"/>
            <a:ext cx="9186" cy="164771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itle 8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ru-RU" dirty="0"/>
              <a:t>Продукция ООО «ЭЛЬСТЕР </a:t>
            </a:r>
            <a:r>
              <a:rPr lang="ru-RU" dirty="0" err="1"/>
              <a:t>Газэлектроника</a:t>
            </a:r>
            <a:r>
              <a:rPr lang="ru-RU" dirty="0"/>
              <a:t>»</a:t>
            </a:r>
            <a:endParaRPr lang="nl-NL" dirty="0"/>
          </a:p>
        </p:txBody>
      </p:sp>
      <p:cxnSp>
        <p:nvCxnSpPr>
          <p:cNvPr id="7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6367846" y="4730564"/>
            <a:ext cx="9186" cy="164771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" name="Picture 5" descr="SM_RI_X_0704_frei_150dpi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559" y="3532198"/>
            <a:ext cx="1139523" cy="9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94" y="5206079"/>
            <a:ext cx="1220859" cy="1151757"/>
          </a:xfrm>
          <a:prstGeom prst="rect">
            <a:avLst/>
          </a:prstGeom>
        </p:spPr>
      </p:pic>
      <p:sp>
        <p:nvSpPr>
          <p:cNvPr id="81" name="Прямоугольник 76"/>
          <p:cNvSpPr>
            <a:spLocks noChangeArrowheads="1"/>
          </p:cNvSpPr>
          <p:nvPr/>
        </p:nvSpPr>
        <p:spPr bwMode="auto">
          <a:xfrm>
            <a:off x="6343074" y="4727541"/>
            <a:ext cx="198495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Газовые хроматографы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85" name="Picture 3" descr="360PressureTransmitter031.jpg"/>
          <p:cNvPicPr>
            <a:picLocks noChangeAspect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713" y="1709615"/>
            <a:ext cx="803141" cy="138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9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4750359" y="1460110"/>
            <a:ext cx="1164" cy="151399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733" y="1835571"/>
            <a:ext cx="676869" cy="108328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pic>
        <p:nvPicPr>
          <p:cNvPr id="101" name="Picture 100" descr="https://www.honeywellprocess.com/library/marketing/marketing-images/Products/S-Z/STT850/slideshow/STT850.jp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9101" y="2205100"/>
            <a:ext cx="1195052" cy="673455"/>
          </a:xfrm>
          <a:prstGeom prst="rect">
            <a:avLst/>
          </a:prstGeom>
          <a:noFill/>
        </p:spPr>
      </p:pic>
      <p:sp>
        <p:nvSpPr>
          <p:cNvPr id="103" name="Прямоугольник 58"/>
          <p:cNvSpPr>
            <a:spLocks noChangeArrowheads="1"/>
          </p:cNvSpPr>
          <p:nvPr/>
        </p:nvSpPr>
        <p:spPr bwMode="auto">
          <a:xfrm>
            <a:off x="4802538" y="1349723"/>
            <a:ext cx="243703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Датчики давления и температуры серии </a:t>
            </a:r>
            <a:r>
              <a:rPr lang="ru-RU" altLang="ru-RU" sz="1200" kern="0" dirty="0" err="1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SmartLine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104" name="Picture 14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856" y="3632505"/>
            <a:ext cx="852963" cy="8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07528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4379685" y="3104242"/>
            <a:ext cx="5399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0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8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ru-RU" sz="1800" kern="0" dirty="0">
              <a:solidFill>
                <a:srgbClr val="FFFFFF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800" kern="0" dirty="0">
                <a:solidFill>
                  <a:srgbClr val="FFFFFF"/>
                </a:solidFill>
              </a:rPr>
              <a:t>Спасибо за внимание!</a:t>
            </a:r>
            <a:endParaRPr lang="en-US" altLang="ru-RU" sz="2800" kern="0" dirty="0">
              <a:solidFill>
                <a:srgbClr val="FFFFFF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ru-RU" sz="1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069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-12990" y="-105291"/>
            <a:ext cx="184731" cy="369332"/>
          </a:xfrm>
          <a:prstGeom prst="rect">
            <a:avLst/>
          </a:prstGeom>
          <a:solidFill>
            <a:schemeClr val="lt1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>
              <a:solidFill>
                <a:schemeClr val="accent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err="1">
                <a:solidFill>
                  <a:schemeClr val="tx1"/>
                </a:solidFill>
              </a:rPr>
              <a:t>Q.Sonic</a:t>
            </a:r>
            <a:r>
              <a:rPr altLang="en-US" dirty="0">
                <a:solidFill>
                  <a:schemeClr val="tx1"/>
                </a:solidFill>
              </a:rPr>
              <a:t> max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sz="2400" dirty="0">
                <a:solidFill>
                  <a:schemeClr val="tx1"/>
                </a:solidFill>
              </a:rPr>
              <a:t>основные преимущества</a:t>
            </a:r>
            <a:endParaRPr alt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633A27-FEC4-4748-886B-B033566311E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9190906" y="1148695"/>
            <a:ext cx="2452453" cy="1396058"/>
          </a:xfrm>
          <a:prstGeom prst="roundRect">
            <a:avLst/>
          </a:prstGeom>
          <a:noFill/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Q.Sonic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max</a:t>
            </a:r>
            <a:endParaRPr lang="ru-RU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 точности 0.5 согласно OIML R137-1 2012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17" y="889610"/>
            <a:ext cx="2526111" cy="201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648" y="889611"/>
            <a:ext cx="2199460" cy="2032726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731521" y="2919230"/>
            <a:ext cx="5212080" cy="3481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1828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400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91440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10972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измерительных каналов 6: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аксиальных дорожки (однократное отражение)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вихревых дорожки (двукратное отражение)</a:t>
            </a:r>
          </a:p>
          <a:p>
            <a:pPr marL="0" indent="0">
              <a:buNone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Диапазон измерения расхода: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1:100;  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Qt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0.1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Qmax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Длины прямых участков: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/ 3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после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5Ду до (при использовании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струевыпрямителя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704587" y="1148695"/>
            <a:ext cx="2333023" cy="48568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Q.Sonic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plus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268405" y="2935921"/>
            <a:ext cx="5212080" cy="3464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1828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400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91440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10972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измерительных каналов 8: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прямых каналов (без отражения от стенки)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вихревых дорожки (двукратное отражение)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Возможность работы при более низких давлениях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Диапазон измерения расхода: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1:100;   </a:t>
            </a:r>
            <a:r>
              <a:rPr lang="en-US" sz="1400" b="1" dirty="0" err="1">
                <a:solidFill>
                  <a:srgbClr val="FF0000"/>
                </a:solidFill>
              </a:rPr>
              <a:t>Qt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=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0.</a:t>
            </a:r>
            <a:r>
              <a:rPr lang="ru-RU" sz="1400" b="1" dirty="0">
                <a:solidFill>
                  <a:srgbClr val="FF0000"/>
                </a:solidFill>
              </a:rPr>
              <a:t>05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Qmax</a:t>
            </a:r>
            <a:endParaRPr lang="ru-RU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Более точное измерение, надежность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Длины прямых участков: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5 </a:t>
            </a:r>
            <a:r>
              <a:rPr lang="ru-RU" sz="1400" b="1" dirty="0" err="1">
                <a:solidFill>
                  <a:srgbClr val="FF0000"/>
                </a:solidFill>
              </a:rPr>
              <a:t>Ду</a:t>
            </a:r>
            <a:r>
              <a:rPr lang="ru-RU" sz="1400" b="1" dirty="0">
                <a:solidFill>
                  <a:srgbClr val="FF0000"/>
                </a:solidFill>
              </a:rPr>
              <a:t> до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3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после (при отсутствии местных сопротивлений в трубопроводе)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5Ду до (при использовании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струевыпрямителя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789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-12990" y="-105291"/>
            <a:ext cx="184731" cy="369332"/>
          </a:xfrm>
          <a:prstGeom prst="rect">
            <a:avLst/>
          </a:prstGeom>
          <a:solidFill>
            <a:schemeClr val="lt1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>
              <a:solidFill>
                <a:schemeClr val="accent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567" y="357809"/>
            <a:ext cx="10499918" cy="9523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Q.Sonic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технология отражения сигнала</a:t>
            </a:r>
            <a:endParaRPr lang="ru-RU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59" y="1833755"/>
            <a:ext cx="5806574" cy="2993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078" y="5416868"/>
            <a:ext cx="1159431" cy="791291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349" y="3672872"/>
            <a:ext cx="2855967" cy="260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24" y="1108243"/>
            <a:ext cx="1807219" cy="245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881" y="2121743"/>
            <a:ext cx="1395678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Content Placeholder 3"/>
          <p:cNvSpPr txBox="1">
            <a:spLocks/>
          </p:cNvSpPr>
          <p:nvPr/>
        </p:nvSpPr>
        <p:spPr>
          <a:xfrm>
            <a:off x="2149797" y="3754132"/>
            <a:ext cx="4026084" cy="1896457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В реальных условиях скорость движения потоков газа по сечению корпуса не равномерна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Отн</a:t>
            </a:r>
            <a:r>
              <a:rPr lang="ru-RU" sz="1600" dirty="0"/>
              <a:t>. погрешность измерения расхода  при неучтенных вихрях может составлять до 10%</a:t>
            </a:r>
          </a:p>
          <a:p>
            <a:pPr marL="0" indent="0">
              <a:buFont typeface="Arial" charset="0"/>
              <a:buNone/>
            </a:pPr>
            <a:endParaRPr lang="ru-RU" sz="1600" dirty="0"/>
          </a:p>
          <a:p>
            <a:pPr marL="0" indent="0">
              <a:buFont typeface="Arial" charset="0"/>
              <a:buNone/>
            </a:pPr>
            <a:endParaRPr lang="ru-RU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512" y="2176690"/>
            <a:ext cx="1622404" cy="1011092"/>
          </a:xfrm>
          <a:prstGeom prst="rect">
            <a:avLst/>
          </a:prstGeom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6437311" y="1728720"/>
            <a:ext cx="1015675" cy="393023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Вихрь</a:t>
            </a:r>
          </a:p>
          <a:p>
            <a:pPr marL="0" indent="0">
              <a:buFont typeface="Arial" charset="0"/>
              <a:buNone/>
            </a:pPr>
            <a:endParaRPr lang="ru-RU" sz="1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155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-12990" y="-105291"/>
            <a:ext cx="184731" cy="369332"/>
          </a:xfrm>
          <a:prstGeom prst="rect">
            <a:avLst/>
          </a:prstGeom>
          <a:solidFill>
            <a:schemeClr val="lt1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>
              <a:solidFill>
                <a:schemeClr val="accent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714566" y="357809"/>
            <a:ext cx="10511451" cy="5653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Зона применимости оборудования </a:t>
            </a:r>
            <a:r>
              <a:rPr lang="en-US" dirty="0"/>
              <a:t>Elster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864696" y="1272473"/>
          <a:ext cx="10067161" cy="277079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495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0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4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96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4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СТО Газпром 5.32-2009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Категория узла измерений в зависимости от расхода (рабочий расход, м3/ч)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Пределы допускаемых относительных погрешности или расширенной неопределенности измерений количества газа, %, на узлах измерений групп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I (</a:t>
                      </a: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более 6000)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 (1,0)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II (от 1200 до 6000 включительно)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 (1,0)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III (от 60 до 1200 включительно)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 (1,0) (1,5)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IV (</a:t>
                      </a: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до 60 включительно)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 (1,0) (2,0)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110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Зона применимости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164114" y="4636798"/>
          <a:ext cx="7767743" cy="1259034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560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1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1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ГОСТ 8.740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метода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Уровень точности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Макс. Допускаемый расход (раб. м3/час)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Макс. Допускаемое P изб., МПа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РТ</a:t>
                      </a:r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Z-</a:t>
                      </a: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пересчет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А,Б,В,Г,Д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Свыше 1000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Свыше 0.3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3596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Зона применимости оборудования </a:t>
            </a:r>
            <a:r>
              <a:rPr lang="en-US" dirty="0"/>
              <a:t>Elster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F74E8-2156-B64F-A723-2FC713503C5D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02" y="1146409"/>
            <a:ext cx="3516239" cy="263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612943" y="1291513"/>
            <a:ext cx="7206018" cy="5557353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Коммерческий (технологический) учет газа, ПНГ, учет различных газовых смесей (с загрязнениями)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Узлы категории А, Б, В, Г</a:t>
            </a:r>
            <a:r>
              <a:rPr lang="en-US" sz="1600" dirty="0"/>
              <a:t>, </a:t>
            </a:r>
            <a:r>
              <a:rPr lang="ru-RU" sz="1600" dirty="0"/>
              <a:t>Д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Измерение расхода газа (р. м3/час):  	- до 150 000;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Рабочие давления в трубопроводе (изб, Мпа):  - до 15 (40);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Диаметры, ДУ (мм):  - до 1400мм;</a:t>
            </a:r>
            <a:endParaRPr lang="ru-RU" dirty="0"/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Измерение композиционного состава газа;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Архивирование и передача данных в системы верхнего уровня;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</a:t>
            </a:r>
            <a:r>
              <a:rPr lang="ru-RU" sz="1600" dirty="0"/>
              <a:t> В соответствии с ГОСТ 8.611-2013</a:t>
            </a:r>
            <a:r>
              <a:rPr lang="en-US" sz="1600" dirty="0"/>
              <a:t>, </a:t>
            </a:r>
            <a:r>
              <a:rPr lang="ru-RU" sz="1600" dirty="0"/>
              <a:t>ГОСТ Р 8.741-2011, ГОСТ Р 8.740-2011, МИ 3082</a:t>
            </a:r>
            <a:r>
              <a:rPr lang="en-US" sz="1600" dirty="0"/>
              <a:t>, </a:t>
            </a:r>
            <a:r>
              <a:rPr lang="ru-RU" sz="1600" dirty="0"/>
              <a:t>СТО Газпром 5.32-2009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800" dirty="0"/>
              <a:t>Магистральные газовые трубопроводы, распределение газа, учет газа на скважинах, ПНГ, нефтехимия и переработка, химическая индустрия и пищевое производство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b="1" dirty="0"/>
              <a:t>Узлы регулирования, автоматические системы управления и сбора данных </a:t>
            </a:r>
          </a:p>
          <a:p>
            <a:pPr marL="0" indent="0">
              <a:buNone/>
            </a:pPr>
            <a:r>
              <a:rPr lang="ru-RU" sz="1800" dirty="0"/>
              <a:t>Вся цепочка газоснабжения</a:t>
            </a:r>
            <a:endParaRPr lang="ru-RU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02" y="5346542"/>
            <a:ext cx="1304774" cy="8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3608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0" y="5283524"/>
            <a:ext cx="2470247" cy="10708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19099" y="364015"/>
            <a:ext cx="10491779" cy="511862"/>
          </a:xfrm>
        </p:spPr>
        <p:txBody>
          <a:bodyPr/>
          <a:lstStyle/>
          <a:p>
            <a:r>
              <a:rPr lang="ru-RU" dirty="0"/>
              <a:t>Ультразвуковой расходомер </a:t>
            </a:r>
            <a:r>
              <a:rPr lang="en-US" dirty="0" err="1"/>
              <a:t>Q.Sonic</a:t>
            </a:r>
            <a:r>
              <a:rPr lang="en-US" dirty="0"/>
              <a:t> </a:t>
            </a:r>
            <a:br>
              <a:rPr lang="en-US" dirty="0"/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quarter" idx="12"/>
          </p:nvPr>
        </p:nvSpPr>
        <p:spPr>
          <a:xfrm>
            <a:off x="982217" y="3784416"/>
            <a:ext cx="5131980" cy="256179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Применим по ГОСТ 8.611-2013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Диапазон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Qmin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Qmax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1:100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Относительная погрешность измерения: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0.3% - после калибровки под давлением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0.5% - после сухой калибровки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ДУ:	- от 80 до 1400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мм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Давление:	- до 15 Мпа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endParaRPr lang="en-US" sz="1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3" y="1292611"/>
            <a:ext cx="2833410" cy="226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6221013" y="1127080"/>
            <a:ext cx="5761722" cy="3599885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Технология отражения сигнала</a:t>
            </a:r>
          </a:p>
          <a:p>
            <a:pPr marL="0" indent="0">
              <a:buFont typeface="Arial" charset="0"/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Увеличение длины измерительного канала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улучшение  точности измерения;</a:t>
            </a:r>
          </a:p>
          <a:p>
            <a:pPr marL="0" indent="0">
              <a:buFont typeface="Arial" charset="0"/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Точное определения завихрений потока:</a:t>
            </a:r>
          </a:p>
          <a:p>
            <a:pPr lvl="1">
              <a:buFontTx/>
              <a:buChar char="-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аксиальных дорожки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однократное отражение);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вихревых дорожки (двукратное отражение);</a:t>
            </a:r>
          </a:p>
          <a:p>
            <a:pPr marL="0" indent="0">
              <a:buFont typeface="Arial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Частота измерения: 	-  до 200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KГц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Цельный титановый корпус УЗ сенсора;</a:t>
            </a:r>
          </a:p>
          <a:p>
            <a:pPr marL="0" indent="0">
              <a:buFont typeface="Arial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Все сенсоры устанавливаются в горизонтальные платформы, что способствует уменьшению размеров корпуса и улучшению разрешения сигнала;</a:t>
            </a:r>
          </a:p>
          <a:p>
            <a:pPr marL="0" indent="0">
              <a:buFont typeface="Arial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Наличие прямых участков: - 10 ДУ до (5ДУ);  </a:t>
            </a:r>
          </a:p>
          <a:p>
            <a:pPr marL="0" indent="0">
              <a:buFont typeface="Arial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-  3 ДУ после;</a:t>
            </a:r>
          </a:p>
          <a:p>
            <a:pPr marL="0" indent="0">
              <a:buFont typeface="Arial" charset="0"/>
              <a:buNone/>
            </a:pPr>
            <a:endParaRPr lang="ru-RU" sz="1600" dirty="0"/>
          </a:p>
          <a:p>
            <a:pPr marL="0" indent="0">
              <a:buFont typeface="Arial" charset="0"/>
              <a:buNone/>
            </a:pPr>
            <a:endParaRPr lang="ru-RU" sz="1600" dirty="0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245" y="1102067"/>
            <a:ext cx="1967644" cy="267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3"/>
          <p:cNvSpPr txBox="1">
            <a:spLocks/>
          </p:cNvSpPr>
          <p:nvPr/>
        </p:nvSpPr>
        <p:spPr>
          <a:xfrm>
            <a:off x="7287907" y="5390307"/>
            <a:ext cx="4790364" cy="3828184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Технология кодирования сигнала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CMB </a:t>
            </a:r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▪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позволяет отделить сигналы шумов от сигналов УЗ сенсоров</a:t>
            </a:r>
          </a:p>
          <a:p>
            <a:pPr marL="0" indent="0">
              <a:buFont typeface="Arial" charset="0"/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264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-12990" y="-105291"/>
            <a:ext cx="184731" cy="369332"/>
          </a:xfrm>
          <a:prstGeom prst="rect">
            <a:avLst/>
          </a:prstGeom>
          <a:solidFill>
            <a:schemeClr val="lt1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>
              <a:solidFill>
                <a:schemeClr val="accent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13232" y="356616"/>
            <a:ext cx="10648757" cy="498610"/>
          </a:xfrm>
        </p:spPr>
        <p:txBody>
          <a:bodyPr/>
          <a:lstStyle/>
          <a:p>
            <a:r>
              <a:rPr altLang="en-US" dirty="0" err="1"/>
              <a:t>Q.Sonic</a:t>
            </a:r>
            <a:r>
              <a:rPr altLang="en-US" dirty="0"/>
              <a:t> max</a:t>
            </a:r>
            <a:r>
              <a:rPr lang="ru-RU" altLang="en-US" dirty="0"/>
              <a:t> </a:t>
            </a:r>
            <a:r>
              <a:rPr lang="ru-RU" altLang="en-US" sz="2400" dirty="0"/>
              <a:t>основные технические характеристики</a:t>
            </a:r>
            <a:endParaRPr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1" y="1167328"/>
            <a:ext cx="2303010" cy="2479410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507699" y="1109272"/>
            <a:ext cx="7330190" cy="5306518"/>
          </a:xfrm>
          <a:prstGeom prst="roundRect">
            <a:avLst>
              <a:gd name="adj" fmla="val 10262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1828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400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91440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1097280" indent="-182880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Типоразмеры,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Dn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80 до 1400 мм;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Диапазоны расходов, в раб. м3/час: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11 до 150 000;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Диапазон измерения: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Qmin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Qmax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1:100;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Диапазоны давления: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0 до 15 Мпа;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Рабочая температура: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Окружающая: 	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-40 (-60) до +60 °C;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Газа: 			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-40 (-60) до +85 °C;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Относительная погрешность измерения),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Qt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0.05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Qmax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При калибровке на потоке газа	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от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Qmin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- 0,5%;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от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Qmax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- 0,3%;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При сухой калибровке:		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от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Qmin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- 0,7%;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от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Qmax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- 0,5%;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Прямые участки трубопроводов: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не менее 5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DN (при отсутствии местных сопротивлений на расстоянии не менее 10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DN перед расходомером);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не менее 3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" y="3693931"/>
            <a:ext cx="2305739" cy="21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816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-12990" y="-105291"/>
            <a:ext cx="184731" cy="369332"/>
          </a:xfrm>
          <a:prstGeom prst="rect">
            <a:avLst/>
          </a:prstGeom>
          <a:solidFill>
            <a:schemeClr val="lt1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>
              <a:solidFill>
                <a:schemeClr val="accent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595798" cy="11556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Q.Sonic</a:t>
            </a:r>
            <a:r>
              <a:rPr lang="ru-RU" dirty="0"/>
              <a:t> примеры комплексных узлов учета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Узлы учета газа на ГРС Кудепста, ГРС Джубга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90" y="1513502"/>
            <a:ext cx="3072767" cy="230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94" y="4004880"/>
            <a:ext cx="3047863" cy="228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890" y="1625322"/>
            <a:ext cx="1644567" cy="219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890" y="4004879"/>
            <a:ext cx="3125443" cy="228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7460270" y="4179050"/>
            <a:ext cx="4183090" cy="2076607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Две измерительных линии ГРС;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Расходомерный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  в сборе;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Шкаф контроллеров;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Хроматографическая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стойка;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Полевой КИП;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Комплексное изготовление,  калибровка, монтаж, запуск;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61943" y="1498376"/>
            <a:ext cx="3178629" cy="2159224"/>
            <a:chOff x="6639847" y="1939341"/>
            <a:chExt cx="2718762" cy="162277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9847" y="1939341"/>
              <a:ext cx="2384433" cy="16227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53391">
              <a:off x="6926258" y="3073179"/>
              <a:ext cx="2432351" cy="48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60348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1vb6s8RZiTfAnvm.vX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1vb6s8RZiTfAnvm.vX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1vb6s8RZiTfAnvm.vX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sPeqkMhE6PxHhdy8sIa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d9al6oQGa1uBWKW4b.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1vb6s8RZiTfAnvm.vXag"/>
</p:tagLst>
</file>

<file path=ppt/theme/theme1.xml><?xml version="1.0" encoding="utf-8"?>
<a:theme xmlns:a="http://schemas.openxmlformats.org/drawingml/2006/main" name="1_Honeywell PPT Template 16X9 Wide V3.4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90D3C0A9-5FA1-444F-BB94-8668C95BB2DF}" vid="{CFD031BB-3FEF-4298-83A1-A43B022A6D13}"/>
    </a:ext>
  </a:extLst>
</a:theme>
</file>

<file path=ppt/theme/theme2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 3" id="{40202467-D9A4-47B6-B2E6-FA12DFD1B81E}" vid="{AE24073B-A2ED-4DB6-9062-A9ECDE013912}"/>
    </a:ext>
  </a:extLst>
</a:theme>
</file>

<file path=ppt/theme/theme3.xml><?xml version="1.0" encoding="utf-8"?>
<a:theme xmlns:a="http://schemas.openxmlformats.org/drawingml/2006/main" name="1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 3" id="{40202467-D9A4-47B6-B2E6-FA12DFD1B81E}" vid="{E72726E8-4228-4EF4-AD7C-8FFB7AA9BEC9}"/>
    </a:ext>
  </a:extLst>
</a:theme>
</file>

<file path=ppt/theme/theme4.xml><?xml version="1.0" encoding="utf-8"?>
<a:theme xmlns:a="http://schemas.openxmlformats.org/drawingml/2006/main" name="2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Standard-V3.4" id="{16577E03-9E68-40C2-80B2-68C8E6E38E0E}" vid="{CDB372D2-A1B3-47DD-B053-0DC227AB7BD9}"/>
    </a:ext>
  </a:extLst>
</a:theme>
</file>

<file path=ppt/theme/theme5.xml><?xml version="1.0" encoding="utf-8"?>
<a:theme xmlns:a="http://schemas.openxmlformats.org/drawingml/2006/main" name="3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Standard-V3.4" id="{16577E03-9E68-40C2-80B2-68C8E6E38E0E}" vid="{CDB372D2-A1B3-47DD-B053-0DC227AB7BD9}"/>
    </a:ext>
  </a:extLst>
</a:theme>
</file>

<file path=ppt/theme/theme6.xml><?xml version="1.0" encoding="utf-8"?>
<a:theme xmlns:a="http://schemas.openxmlformats.org/drawingml/2006/main" name="5_Title slide">
  <a:themeElements>
    <a:clrScheme name="">
      <a:dk1>
        <a:srgbClr val="091E49"/>
      </a:dk1>
      <a:lt1>
        <a:srgbClr val="FFFFFF"/>
      </a:lt1>
      <a:dk2>
        <a:srgbClr val="091E49"/>
      </a:dk2>
      <a:lt2>
        <a:srgbClr val="EEECE1"/>
      </a:lt2>
      <a:accent1>
        <a:srgbClr val="091E49"/>
      </a:accent1>
      <a:accent2>
        <a:srgbClr val="00BBEE"/>
      </a:accent2>
      <a:accent3>
        <a:srgbClr val="FFFFFF"/>
      </a:accent3>
      <a:accent4>
        <a:srgbClr val="06183D"/>
      </a:accent4>
      <a:accent5>
        <a:srgbClr val="AAABB1"/>
      </a:accent5>
      <a:accent6>
        <a:srgbClr val="00A9D8"/>
      </a:accent6>
      <a:hlink>
        <a:srgbClr val="00BBEE"/>
      </a:hlink>
      <a:folHlink>
        <a:srgbClr val="A6CF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82A6BD681A247A4ACA1AD29C56345" ma:contentTypeVersion="2" ma:contentTypeDescription="Create a new document." ma:contentTypeScope="" ma:versionID="1cde69a19dbf5772eeee1fb88254c493">
  <xsd:schema xmlns:xsd="http://www.w3.org/2001/XMLSchema" xmlns:xs="http://www.w3.org/2001/XMLSchema" xmlns:p="http://schemas.microsoft.com/office/2006/metadata/properties" xmlns:ns2="3dcee9e5-50e1-4c2b-828b-356c4bbb9351" targetNamespace="http://schemas.microsoft.com/office/2006/metadata/properties" ma:root="true" ma:fieldsID="7e10fb9504675060ef4b645eaa96ea42" ns2:_="">
    <xsd:import namespace="3dcee9e5-50e1-4c2b-828b-356c4bbb93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ee9e5-50e1-4c2b-828b-356c4bbb9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5D936-DD0E-4817-A804-9EA85E680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ee9e5-50e1-4c2b-828b-356c4bbb93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AEA34-0FE5-4161-8619-2C42421968B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dcee9e5-50e1-4c2b-828b-356c4bbb935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893AD2-AE24-47FC-A153-2CE5E8614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Honeywell PPT Template 16X9 Wide V3.5</Template>
  <TotalTime>5540</TotalTime>
  <Words>1314</Words>
  <Application>Microsoft Office PowerPoint</Application>
  <PresentationFormat>Произвольный</PresentationFormat>
  <Paragraphs>392</Paragraphs>
  <Slides>20</Slides>
  <Notes>6</Notes>
  <HiddenSlides>1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1_Honeywell PPT Template 16X9 Wide V3.4</vt:lpstr>
      <vt:lpstr>Honeywell Theme</vt:lpstr>
      <vt:lpstr>1_Honeywell Theme</vt:lpstr>
      <vt:lpstr>2_Honeywell Theme</vt:lpstr>
      <vt:lpstr>3_Honeywell Theme</vt:lpstr>
      <vt:lpstr>5_Title slide</vt:lpstr>
      <vt:lpstr>think-cell Slide</vt:lpstr>
      <vt:lpstr>Презентация PowerPoint</vt:lpstr>
      <vt:lpstr>Продукция ООО «ЭЛЬСТЕР Газэлектроника»</vt:lpstr>
      <vt:lpstr>Q.Sonic max основные преимущества</vt:lpstr>
      <vt:lpstr>Q.Sonic, технология отражения сигнала</vt:lpstr>
      <vt:lpstr>Зона применимости оборудования Elster</vt:lpstr>
      <vt:lpstr>Зона применимости оборудования Elster</vt:lpstr>
      <vt:lpstr>Ультразвуковой расходомер Q.Sonic  </vt:lpstr>
      <vt:lpstr>Q.Sonic max основные технические характеристики</vt:lpstr>
      <vt:lpstr>Q.Sonic примеры комплексных узлов учета Узлы учета газа на ГРС Кудепста, ГРС Джубга</vt:lpstr>
      <vt:lpstr>Узлы учета в РФ, оборудованные  Q.Sonic</vt:lpstr>
      <vt:lpstr>Узлы учета в РФ, оборудованные  Q.Sonic</vt:lpstr>
      <vt:lpstr>Специальное применение  Учет попутного нефтяного газа (ПНГ)  </vt:lpstr>
      <vt:lpstr>Поточный газовый хроматограф Encal 3000  </vt:lpstr>
      <vt:lpstr>Вычислитель расхода газа enCore FC1 контроллер для многониточных узлов учета  </vt:lpstr>
      <vt:lpstr>Связь приборов в измерительной линии цифровая передача данных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Elster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Bras</dc:creator>
  <cp:lastModifiedBy>User</cp:lastModifiedBy>
  <cp:revision>396</cp:revision>
  <cp:lastPrinted>2015-07-29T21:30:37Z</cp:lastPrinted>
  <dcterms:created xsi:type="dcterms:W3CDTF">2016-04-12T08:50:06Z</dcterms:created>
  <dcterms:modified xsi:type="dcterms:W3CDTF">2018-10-24T04:26:37Z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0x0101007C382A6BD681A247A4ACA1AD29C56345</vt:lpwstr>
  </property>
  <property fmtid="{D5CDD505-2E9C-101B-9397-08002B2CF9AE}" pid="3" name="Source">
    <vt:lpwstr>8f9874da50388e0acb1f5bab1b4b753b</vt:lpwstr>
  </property>
</Properties>
</file>