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18"/>
  </p:notesMasterIdLst>
  <p:sldIdLst>
    <p:sldId id="433" r:id="rId2"/>
    <p:sldId id="396" r:id="rId3"/>
    <p:sldId id="473" r:id="rId4"/>
    <p:sldId id="474" r:id="rId5"/>
    <p:sldId id="458" r:id="rId6"/>
    <p:sldId id="466" r:id="rId7"/>
    <p:sldId id="467" r:id="rId8"/>
    <p:sldId id="408" r:id="rId9"/>
    <p:sldId id="462" r:id="rId10"/>
    <p:sldId id="465" r:id="rId11"/>
    <p:sldId id="463" r:id="rId12"/>
    <p:sldId id="429" r:id="rId13"/>
    <p:sldId id="456" r:id="rId14"/>
    <p:sldId id="449" r:id="rId15"/>
    <p:sldId id="452" r:id="rId16"/>
    <p:sldId id="385" r:id="rId17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FF"/>
    <a:srgbClr val="69605F"/>
    <a:srgbClr val="000000"/>
    <a:srgbClr val="FF0000"/>
    <a:srgbClr val="F0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854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1;&#1088;&#1072;&#1090;\Desktop\&#1051;&#1080;&#1089;&#1090;%20Microsoft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7159970388317"/>
          <c:y val="0"/>
          <c:w val="0.70443381115822046"/>
          <c:h val="1"/>
        </c:manualLayout>
      </c:layout>
      <c:pieChart>
        <c:varyColors val="1"/>
        <c:ser>
          <c:idx val="0"/>
          <c:order val="0"/>
          <c:dLbls>
            <c:spPr>
              <a:ln cmpd="sng"/>
            </c:spPr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Лист1!$D$4:$H$4</c:f>
              <c:strCache>
                <c:ptCount val="5"/>
                <c:pt idx="0">
                  <c:v>ЗКЦ</c:v>
                </c:pt>
                <c:pt idx="1">
                  <c:v>ЛНЭК</c:v>
                </c:pt>
                <c:pt idx="2">
                  <c:v>ОВП</c:v>
                </c:pt>
                <c:pt idx="3">
                  <c:v>МКП </c:v>
                </c:pt>
                <c:pt idx="4">
                  <c:v>Крепление </c:v>
                </c:pt>
              </c:strCache>
            </c:strRef>
          </c:cat>
          <c:val>
            <c:numRef>
              <c:f>Лист1!$D$5:$H$5</c:f>
              <c:numCache>
                <c:formatCode>General</c:formatCode>
                <c:ptCount val="5"/>
                <c:pt idx="0">
                  <c:v>1118</c:v>
                </c:pt>
                <c:pt idx="1">
                  <c:v>2065</c:v>
                </c:pt>
                <c:pt idx="2">
                  <c:v>735</c:v>
                </c:pt>
                <c:pt idx="3">
                  <c:v>195</c:v>
                </c:pt>
                <c:pt idx="4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="1" i="0" cap="all" baseline="0">
              <a:solidFill>
                <a:schemeClr val="bg1"/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153272AB-3461-497C-88CE-80A700EEAC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5B81610-F250-46A7-BCB3-F574F8F239BF}" type="slidenum">
              <a:rPr lang="en-GB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85873"/>
            <a:ext cx="4572000" cy="3429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2889"/>
            <a:ext cx="5486400" cy="41152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mtClean="0">
                <a:ea typeface="Lucida Sans Unicode" pitchFamily="34" charset="0"/>
                <a:cs typeface="Lucida Sans Unicode" pitchFamily="34" charset="0"/>
              </a:rPr>
              <a:t>1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495B4E8-1657-45C9-870C-1879E055EB4C}" type="slidenum">
              <a:rPr lang="ru-RU" altLang="ru-RU" smtClean="0">
                <a:ea typeface="Lucida Sans Unicode" pitchFamily="34" charset="0"/>
                <a:cs typeface="Lucida Sans Unicode" pitchFamily="34" charset="0"/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ru-RU" alt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7DDD1-0D90-4AED-90FC-67F2A5AF9F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3F899-D717-4E67-B5F3-F74CB97A7A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1F411-0DF1-4286-931F-BF160597AF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36725"/>
            <a:ext cx="7770813" cy="1919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DBE5-8DCB-483F-85EE-D2C8188831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DAB64-41A3-46DB-BD9B-36AB61AAAF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0AB72-E584-4DAF-90DB-4ECA92A08B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943B2-B175-49CA-9D67-6E2152A81F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76BC-B260-474E-BE00-928BBED955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A55E3-E188-4F81-8933-1F38A0B8687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AA9E6-8E93-4070-8B8F-26C6EF7D2C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9DADC-D80F-499E-B0DC-C956DE3EC1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0A450-C488-4FF6-A504-C385133B45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452342-EF37-4328-AFBF-940A64F22E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tec.ru/" TargetMode="External"/><Relationship Id="rId2" Type="http://schemas.openxmlformats.org/officeDocument/2006/relationships/hyperlink" Target="mailto:office@7tec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95388" y="620713"/>
            <a:ext cx="7129462" cy="1512887"/>
          </a:xfrm>
        </p:spPr>
        <p:txBody>
          <a:bodyPr>
            <a:normAutofit fontScale="90000"/>
          </a:bodyPr>
          <a:lstStyle/>
          <a:p>
            <a:pPr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9740" y="6165850"/>
            <a:ext cx="1047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r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cs typeface="Times New Roman" pitchFamily="18" charset="0"/>
              </a:rPr>
              <a:t>2017 </a:t>
            </a:r>
            <a:endParaRPr lang="en-GB" sz="2800" b="1" dirty="0">
              <a:solidFill>
                <a:srgbClr val="0000FF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H:\Евгений Евгениевич\DSC04719.JPG"/>
          <p:cNvPicPr/>
          <p:nvPr/>
        </p:nvPicPr>
        <p:blipFill rotWithShape="1">
          <a:blip r:embed="rId3" cstate="print">
            <a:extLst/>
          </a:blip>
          <a:srcRect t="31356" b="26060"/>
          <a:stretch/>
        </p:blipFill>
        <p:spPr bwMode="auto">
          <a:xfrm>
            <a:off x="922516" y="3862081"/>
            <a:ext cx="7892165" cy="2617460"/>
          </a:xfrm>
          <a:prstGeom prst="flowChartDelay">
            <a:avLst/>
          </a:prstGeom>
          <a:noFill/>
          <a:ln>
            <a:noFill/>
          </a:ln>
          <a:extLst/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1038225" y="404812"/>
            <a:ext cx="8105775" cy="338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ООО «Сервисные Инновационные Технологии Энергетического Комплекса – Центр» </a:t>
            </a:r>
            <a:b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2800" dirty="0" smtClean="0">
                <a:solidFill>
                  <a:schemeClr val="tx1"/>
                </a:solidFill>
                <a:cs typeface="Times New Roman" pitchFamily="18" charset="0"/>
              </a:rPr>
              <a:t>«СИНТЭК-</a:t>
            </a:r>
            <a:r>
              <a:rPr lang="en-GB" sz="2800" dirty="0" err="1" smtClean="0">
                <a:solidFill>
                  <a:schemeClr val="tx1"/>
                </a:solidFill>
                <a:cs typeface="Times New Roman" pitchFamily="18" charset="0"/>
              </a:rPr>
              <a:t>Цент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р»</a:t>
            </a:r>
          </a:p>
          <a:p>
            <a:pPr algn="ctr"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Инновационные технологии ремонтно-изоляционных работ на нефтяных и газовых скважинах</a:t>
            </a:r>
            <a:r>
              <a:rPr lang="ru-RU" sz="2800" dirty="0" smtClean="0">
                <a:cs typeface="Times New Roman" pitchFamily="18" charset="0"/>
              </a:rPr>
              <a:t>»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536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812"/>
            <a:ext cx="1038225" cy="1008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7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1" y="116632"/>
            <a:ext cx="1008670" cy="95828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6739" y="303387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Материалы и оборудования</a:t>
            </a:r>
            <a:endParaRPr lang="ru-RU" sz="3200" b="1" dirty="0">
              <a:solidFill>
                <a:schemeClr val="tx1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96752"/>
            <a:ext cx="7677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Расход 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реагентов на 1 </a:t>
            </a:r>
            <a:r>
              <a:rPr lang="ru-RU" altLang="ru-RU" b="1" dirty="0" err="1">
                <a:solidFill>
                  <a:schemeClr val="tx1"/>
                </a:solidFill>
                <a:cs typeface="Times New Roman" pitchFamily="18" charset="0"/>
              </a:rPr>
              <a:t>скв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/операцию</a:t>
            </a:r>
          </a:p>
          <a:p>
            <a:pPr algn="l" eaLnBrk="1" hangingPunct="1"/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по герметизации МКП </a:t>
            </a:r>
          </a:p>
          <a:p>
            <a:pPr algn="l" eaLnBrk="1" hangingPunct="1"/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ТК «Гранит» – 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600-10000л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ru-RU" alt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/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И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спользуется 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ЦА-320, 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устьевой нагнетатель высокого давления, манометры, устьевые задвижки.</a:t>
            </a:r>
          </a:p>
          <a:p>
            <a:pPr algn="l" eaLnBrk="1" hangingPunct="1"/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Емкость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, ППУ (в зимнее время года)</a:t>
            </a:r>
          </a:p>
          <a:p>
            <a:pPr eaLnBrk="1" hangingPunct="1"/>
            <a:endParaRPr lang="ru-RU" alt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098" name="Picture 2" descr="C:\Users\Айрат\Desktop\14694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74157"/>
            <a:ext cx="4869160" cy="29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4613"/>
            <a:ext cx="746125" cy="8286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53429"/>
              </p:ext>
            </p:extLst>
          </p:nvPr>
        </p:nvGraphicFramePr>
        <p:xfrm>
          <a:off x="292100" y="1428750"/>
          <a:ext cx="8458200" cy="2452690"/>
        </p:xfrm>
        <a:graphic>
          <a:graphicData uri="http://schemas.openxmlformats.org/drawingml/2006/table">
            <a:tbl>
              <a:tblPr/>
              <a:tblGrid>
                <a:gridCol w="38100"/>
                <a:gridCol w="2754313"/>
                <a:gridCol w="531812"/>
                <a:gridCol w="855663"/>
                <a:gridCol w="849312"/>
                <a:gridCol w="862013"/>
                <a:gridCol w="855662"/>
                <a:gridCol w="855663"/>
                <a:gridCol w="85566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Керн породы в нормальных условиях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Керн породы насыщенный нефтепродуктами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Керн породы водонасыщенный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Тампонажный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материал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ПЦТ-1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(без добавки)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ТК"Гранит-А"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ПЦТ-1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(без добавки)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ТК"Гранит-А"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ПЦТ-1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(без добавки)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ТК"Гранит-А"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отвердитель для  ТК "Гранит-А"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катализатор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катализатор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катализатор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дозировка отвердителя от ТК "Гранит-А"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испытаний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°С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Адгезия к керну через 24 часа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МПа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0.84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1.45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Прочность на сжатие композиции  через 24 часа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МПа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Усилие на сдвиг композиции (керн+добавка+металл+добавка+керн) через 24 часа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МПа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1.33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1.74</a:t>
                      </a:r>
                    </a:p>
                  </a:txBody>
                  <a:tcPr marL="47940" marR="479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4" name="object 272"/>
          <p:cNvSpPr>
            <a:spLocks/>
          </p:cNvSpPr>
          <p:nvPr/>
        </p:nvSpPr>
        <p:spPr bwMode="auto">
          <a:xfrm>
            <a:off x="1392238" y="4178300"/>
            <a:ext cx="327025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1450"/>
              </a:cxn>
              <a:cxn ang="0">
                <a:pos x="326136" y="171450"/>
              </a:cxn>
              <a:cxn ang="0">
                <a:pos x="326136" y="0"/>
              </a:cxn>
              <a:cxn ang="0">
                <a:pos x="0" y="0"/>
              </a:cxn>
            </a:cxnLst>
            <a:rect l="0" t="0" r="r" b="b"/>
            <a:pathLst>
              <a:path w="326136" h="171450">
                <a:moveTo>
                  <a:pt x="0" y="0"/>
                </a:moveTo>
                <a:lnTo>
                  <a:pt x="0" y="171450"/>
                </a:lnTo>
                <a:lnTo>
                  <a:pt x="326136" y="171450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B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2"/>
          <p:cNvSpPr txBox="1"/>
          <p:nvPr/>
        </p:nvSpPr>
        <p:spPr>
          <a:xfrm>
            <a:off x="1719263" y="4175125"/>
            <a:ext cx="6880225" cy="174625"/>
          </a:xfrm>
          <a:prstGeom prst="rect">
            <a:avLst/>
          </a:prstGeom>
        </p:spPr>
        <p:txBody>
          <a:bodyPr lIns="0" tIns="0" rIns="0" bIns="0"/>
          <a:lstStyle/>
          <a:p>
            <a:pPr marL="63030">
              <a:lnSpc>
                <a:spcPts val="1340"/>
              </a:lnSpc>
              <a:spcBef>
                <a:spcPts val="97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sz="2000" spc="4" baseline="2482" dirty="0" err="1">
                <a:solidFill>
                  <a:schemeClr val="tx1"/>
                </a:solidFill>
                <a:cs typeface="Times New Roman" panose="02020603050405020304" pitchFamily="18" charset="0"/>
              </a:rPr>
              <a:t>а</a:t>
            </a:r>
            <a:r>
              <a:rPr sz="2000" spc="-4" baseline="2482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нн</a:t>
            </a:r>
            <a:r>
              <a:rPr sz="2000" spc="9" baseline="2482" dirty="0" err="1">
                <a:solidFill>
                  <a:schemeClr val="tx1"/>
                </a:solidFill>
                <a:cs typeface="Times New Roman" panose="02020603050405020304" pitchFamily="18" charset="0"/>
              </a:rPr>
              <a:t>о</a:t>
            </a:r>
            <a:r>
              <a:rPr sz="2000" baseline="2482" dirty="0" err="1">
                <a:solidFill>
                  <a:schemeClr val="tx1"/>
                </a:solidFill>
                <a:cs typeface="Times New Roman" panose="02020603050405020304" pitchFamily="18" charset="0"/>
              </a:rPr>
              <a:t>е</a:t>
            </a:r>
            <a:r>
              <a:rPr sz="2000" spc="9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з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н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аче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н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ие</a:t>
            </a:r>
            <a:r>
              <a:rPr sz="2000" spc="1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п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ред</a:t>
            </a:r>
            <a:r>
              <a:rPr sz="2000" spc="-1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е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л</a:t>
            </a:r>
            <a:r>
              <a:rPr sz="2000" spc="1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н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а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гр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у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же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н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ия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п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р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и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б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о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р</a:t>
            </a:r>
            <a:r>
              <a:rPr sz="2000" spc="1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а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sz="2000" spc="2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Об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р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азец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выд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е</a:t>
            </a:r>
            <a:r>
              <a:rPr sz="2000" spc="9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р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жал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да</a:t>
            </a:r>
            <a:r>
              <a:rPr sz="2000" spc="-9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н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ну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ю</a:t>
            </a:r>
            <a:r>
              <a:rPr sz="2000" spc="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нагр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у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з</a:t>
            </a:r>
            <a:r>
              <a:rPr sz="2000" spc="-4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к</a:t>
            </a:r>
            <a:r>
              <a:rPr sz="2000" baseline="2482" dirty="0">
                <a:solidFill>
                  <a:schemeClr val="tx1"/>
                </a:solidFill>
                <a:cs typeface="Times New Roman" panose="02020603050405020304" pitchFamily="18" charset="0"/>
              </a:rPr>
              <a:t>у</a:t>
            </a:r>
            <a:endParaRPr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9006" name="object 114"/>
          <p:cNvSpPr>
            <a:spLocks/>
          </p:cNvSpPr>
          <p:nvPr/>
        </p:nvSpPr>
        <p:spPr bwMode="auto">
          <a:xfrm>
            <a:off x="1392238" y="4441825"/>
            <a:ext cx="327025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1450"/>
              </a:cxn>
              <a:cxn ang="0">
                <a:pos x="326136" y="171450"/>
              </a:cxn>
              <a:cxn ang="0">
                <a:pos x="326136" y="0"/>
              </a:cxn>
              <a:cxn ang="0">
                <a:pos x="0" y="0"/>
              </a:cxn>
            </a:cxnLst>
            <a:rect l="0" t="0" r="r" b="b"/>
            <a:pathLst>
              <a:path w="326136" h="171450">
                <a:moveTo>
                  <a:pt x="0" y="0"/>
                </a:moveTo>
                <a:lnTo>
                  <a:pt x="0" y="171450"/>
                </a:lnTo>
                <a:lnTo>
                  <a:pt x="326136" y="171450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E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object 55"/>
          <p:cNvSpPr txBox="1"/>
          <p:nvPr/>
        </p:nvSpPr>
        <p:spPr>
          <a:xfrm>
            <a:off x="1768475" y="4457700"/>
            <a:ext cx="5991225" cy="3238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225"/>
              </a:lnSpc>
              <a:spcBef>
                <a:spcPts val="63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1600" baseline="2000" dirty="0">
                <a:solidFill>
                  <a:schemeClr val="tx1"/>
                </a:solidFill>
                <a:latin typeface="Calibri" pitchFamily="34" charset="0"/>
              </a:rPr>
              <a:t>Р</a:t>
            </a:r>
            <a:r>
              <a:rPr lang="ru-RU" sz="2000" baseline="2000" dirty="0">
                <a:solidFill>
                  <a:schemeClr val="tx1"/>
                </a:solidFill>
                <a:cs typeface="Times New Roman" pitchFamily="18" charset="0"/>
              </a:rPr>
              <a:t>азрушение керна. Предел прочности данного образца меньше предела </a:t>
            </a:r>
            <a:r>
              <a:rPr lang="ru-RU" sz="2000" baseline="2000" dirty="0" err="1">
                <a:solidFill>
                  <a:schemeClr val="tx1"/>
                </a:solidFill>
                <a:cs typeface="Times New Roman" pitchFamily="18" charset="0"/>
              </a:rPr>
              <a:t>нагружения</a:t>
            </a:r>
            <a:r>
              <a:rPr lang="ru-RU" sz="2000" baseline="2000" dirty="0">
                <a:solidFill>
                  <a:schemeClr val="tx1"/>
                </a:solidFill>
                <a:cs typeface="Times New Roman" pitchFamily="18" charset="0"/>
              </a:rPr>
              <a:t> прибора. Образец не выдержал данную нагрузку. 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object 54"/>
          <p:cNvSpPr txBox="1"/>
          <p:nvPr/>
        </p:nvSpPr>
        <p:spPr>
          <a:xfrm>
            <a:off x="520700" y="4933950"/>
            <a:ext cx="8229600" cy="10683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16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При исследовании на сдвиг:</a:t>
            </a:r>
          </a:p>
          <a:p>
            <a:pPr marL="12700">
              <a:lnSpc>
                <a:spcPts val="16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для породы 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неколлектора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(сухой) и породы коллектора 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водонасыщенного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отрыв происходил по контакту металл-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тампонажный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материал;</a:t>
            </a:r>
          </a:p>
          <a:p>
            <a:pPr marL="12700">
              <a:lnSpc>
                <a:spcPts val="16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для породы коллектора 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нефтенасыщенного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– по контакту порода-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тампонажный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материал.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43608" y="173292"/>
            <a:ext cx="7704856" cy="5914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Сравнение прочностных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cs typeface="Lucida Sans Unicode" charset="0"/>
              </a:rPr>
              <a:t>испытаний Цемент ПЦТ-1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cs typeface="Lucida Sans Unicode" charset="0"/>
              </a:rPr>
              <a:t>G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cs typeface="Lucida Sans Unicode" charset="0"/>
              </a:rPr>
              <a:t> и ТК Гранит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984250" y="815975"/>
            <a:ext cx="7847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 rot="16200000">
            <a:off x="4716463" y="-3263900"/>
            <a:ext cx="457200" cy="77724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none" lIns="79123" tIns="39562" rIns="79123" bIns="39562" anchor="ctr"/>
          <a:lstStyle>
            <a:lvl1pPr algn="l" defTabSz="790575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defTabSz="790575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defTabSz="790575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defTabSz="790575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defTabSz="790575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790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790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790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79057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Регионы деятельности общества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984250" y="81597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984250" y="1404938"/>
            <a:ext cx="7847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AutoShape 26"/>
          <p:cNvSpPr>
            <a:spLocks noChangeArrowheads="1"/>
          </p:cNvSpPr>
          <p:nvPr/>
        </p:nvSpPr>
        <p:spPr bwMode="auto">
          <a:xfrm>
            <a:off x="539750" y="1230313"/>
            <a:ext cx="4032250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Российские 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компании</a:t>
            </a:r>
          </a:p>
        </p:txBody>
      </p:sp>
      <p:sp>
        <p:nvSpPr>
          <p:cNvPr id="15367" name="AutoShape 27"/>
          <p:cNvSpPr>
            <a:spLocks noChangeArrowheads="1"/>
          </p:cNvSpPr>
          <p:nvPr/>
        </p:nvSpPr>
        <p:spPr bwMode="auto">
          <a:xfrm>
            <a:off x="5148263" y="1196975"/>
            <a:ext cx="3529012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Зарубежные 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ru-RU" altLang="ru-RU" sz="28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4" name="AutoShape 28"/>
          <p:cNvSpPr>
            <a:spLocks noChangeArrowheads="1"/>
          </p:cNvSpPr>
          <p:nvPr/>
        </p:nvSpPr>
        <p:spPr bwMode="auto">
          <a:xfrm>
            <a:off x="539750" y="2133600"/>
            <a:ext cx="40322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«Роснефть»</a:t>
            </a:r>
          </a:p>
        </p:txBody>
      </p:sp>
      <p:sp>
        <p:nvSpPr>
          <p:cNvPr id="14345" name="AutoShape 29"/>
          <p:cNvSpPr>
            <a:spLocks noChangeArrowheads="1"/>
          </p:cNvSpPr>
          <p:nvPr/>
        </p:nvSpPr>
        <p:spPr bwMode="auto">
          <a:xfrm>
            <a:off x="539750" y="2708275"/>
            <a:ext cx="4032250" cy="433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Зарубежнефть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6" name="AutoShape 30"/>
          <p:cNvSpPr>
            <a:spLocks noChangeArrowheads="1"/>
          </p:cNvSpPr>
          <p:nvPr/>
        </p:nvSpPr>
        <p:spPr bwMode="auto">
          <a:xfrm>
            <a:off x="539750" y="3284538"/>
            <a:ext cx="40322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«НОВАТЭК»</a:t>
            </a:r>
          </a:p>
        </p:txBody>
      </p:sp>
      <p:sp>
        <p:nvSpPr>
          <p:cNvPr id="14347" name="AutoShape 31"/>
          <p:cNvSpPr>
            <a:spLocks noChangeArrowheads="1"/>
          </p:cNvSpPr>
          <p:nvPr/>
        </p:nvSpPr>
        <p:spPr bwMode="auto">
          <a:xfrm>
            <a:off x="539750" y="3860800"/>
            <a:ext cx="40322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«АНК-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Башнефть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4348" name="AutoShape 32"/>
          <p:cNvSpPr>
            <a:spLocks noChangeArrowheads="1"/>
          </p:cNvSpPr>
          <p:nvPr/>
        </p:nvSpPr>
        <p:spPr bwMode="auto">
          <a:xfrm>
            <a:off x="539750" y="4437063"/>
            <a:ext cx="40322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Газпром нефть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14349" name="AutoShape 33"/>
          <p:cNvSpPr>
            <a:spLocks noChangeArrowheads="1"/>
          </p:cNvSpPr>
          <p:nvPr/>
        </p:nvSpPr>
        <p:spPr bwMode="auto">
          <a:xfrm>
            <a:off x="5148263" y="2060575"/>
            <a:ext cx="3529012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Узбекнефтегаз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4350" name="AutoShape 34"/>
          <p:cNvSpPr>
            <a:spLocks noChangeArrowheads="1"/>
          </p:cNvSpPr>
          <p:nvPr/>
        </p:nvSpPr>
        <p:spPr bwMode="auto">
          <a:xfrm>
            <a:off x="5148263" y="3141663"/>
            <a:ext cx="3529012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Компании 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Казахстана</a:t>
            </a:r>
          </a:p>
        </p:txBody>
      </p:sp>
      <p:sp>
        <p:nvSpPr>
          <p:cNvPr id="14351" name="AutoShape 32"/>
          <p:cNvSpPr>
            <a:spLocks noChangeArrowheads="1"/>
          </p:cNvSpPr>
          <p:nvPr/>
        </p:nvSpPr>
        <p:spPr bwMode="auto">
          <a:xfrm>
            <a:off x="539750" y="6165850"/>
            <a:ext cx="40322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ННК Татарстана </a:t>
            </a:r>
          </a:p>
        </p:txBody>
      </p:sp>
      <p:pic>
        <p:nvPicPr>
          <p:cNvPr id="12304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3" y="191782"/>
            <a:ext cx="864220" cy="8610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353" name="AutoShape 32"/>
          <p:cNvSpPr>
            <a:spLocks noChangeArrowheads="1"/>
          </p:cNvSpPr>
          <p:nvPr/>
        </p:nvSpPr>
        <p:spPr bwMode="auto">
          <a:xfrm>
            <a:off x="539750" y="5013325"/>
            <a:ext cx="40322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Славнефть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-МНГ»</a:t>
            </a:r>
          </a:p>
        </p:txBody>
      </p:sp>
      <p:sp>
        <p:nvSpPr>
          <p:cNvPr id="14354" name="AutoShape 32"/>
          <p:cNvSpPr>
            <a:spLocks noChangeArrowheads="1"/>
          </p:cNvSpPr>
          <p:nvPr/>
        </p:nvSpPr>
        <p:spPr bwMode="auto">
          <a:xfrm>
            <a:off x="539750" y="5589588"/>
            <a:ext cx="40322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«ЛУКОЙЛ»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55" name="AutoShape 33"/>
          <p:cNvSpPr>
            <a:spLocks noChangeArrowheads="1"/>
          </p:cNvSpPr>
          <p:nvPr/>
        </p:nvSpPr>
        <p:spPr bwMode="auto">
          <a:xfrm>
            <a:off x="5148263" y="4265613"/>
            <a:ext cx="3529012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ONGS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5148263" y="5373688"/>
            <a:ext cx="3529012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eaLnBrk="0" hangingPunct="0">
              <a:spcBef>
                <a:spcPts val="7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eaLnBrk="0" hangingPunct="0">
              <a:spcBef>
                <a:spcPts val="600"/>
              </a:spcBef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Garamond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endParaRPr lang="ru-RU" alt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Азербайджан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5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46" y="116736"/>
            <a:ext cx="905569" cy="936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65530"/>
            <a:ext cx="7128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Выполнение  работ в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2006-2016 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годах</a:t>
            </a:r>
          </a:p>
          <a:p>
            <a:pPr eaLnBrk="0" hangingPunct="0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(по видам технологий)</a:t>
            </a:r>
            <a:endParaRPr lang="ru-RU" sz="3200" dirty="0">
              <a:solidFill>
                <a:schemeClr val="tx1"/>
              </a:solidFill>
              <a:ea typeface="Lucida Sans Unicode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60485"/>
              </p:ext>
            </p:extLst>
          </p:nvPr>
        </p:nvGraphicFramePr>
        <p:xfrm>
          <a:off x="965262" y="1268760"/>
          <a:ext cx="74295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0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59693"/>
              </p:ext>
            </p:extLst>
          </p:nvPr>
        </p:nvGraphicFramePr>
        <p:xfrm>
          <a:off x="500063" y="1500188"/>
          <a:ext cx="8280400" cy="4195193"/>
        </p:xfrm>
        <a:graphic>
          <a:graphicData uri="http://schemas.openxmlformats.org/drawingml/2006/table">
            <a:tbl>
              <a:tblPr/>
              <a:tblGrid>
                <a:gridCol w="6508750"/>
                <a:gridCol w="17716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средняя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Ликвидация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негерметичности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эксплуатационной колонны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Отключение пласта при переходе  на нижележащие объекты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Отключение пласта при подготовке скважин к бурению бокового ствола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Ликвидация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заколонной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циркуляции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Ликвидация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негерметичности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МКП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Ограничение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водопритока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82,1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Крепление эксплуатационных колонн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8" name="Rectangle 1"/>
          <p:cNvSpPr>
            <a:spLocks noChangeArrowheads="1"/>
          </p:cNvSpPr>
          <p:nvPr/>
        </p:nvSpPr>
        <p:spPr bwMode="auto">
          <a:xfrm>
            <a:off x="1187624" y="301298"/>
            <a:ext cx="72728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Технологическая успешность проведенных работ </a:t>
            </a:r>
          </a:p>
          <a:p>
            <a:pPr eaLnBrk="0" hangingPunct="0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 2006-2016 годах (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более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4000 </a:t>
            </a:r>
            <a:r>
              <a:rPr lang="ru-RU" b="1" dirty="0" err="1" smtClean="0">
                <a:solidFill>
                  <a:schemeClr val="tx1"/>
                </a:solidFill>
                <a:cs typeface="Times New Roman" pitchFamily="18" charset="0"/>
              </a:rPr>
              <a:t>скважино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-операций)</a:t>
            </a:r>
            <a:endParaRPr lang="ru-RU" dirty="0">
              <a:solidFill>
                <a:schemeClr val="tx1"/>
              </a:solidFill>
              <a:ea typeface="Lucida Sans Unicode" pitchFamily="34" charset="0"/>
            </a:endParaRPr>
          </a:p>
        </p:txBody>
      </p:sp>
      <p:pic>
        <p:nvPicPr>
          <p:cNvPr id="26659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39" y="116632"/>
            <a:ext cx="1056285" cy="1044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515" y="1556891"/>
            <a:ext cx="1804988" cy="2016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31763"/>
            <a:ext cx="7596188" cy="849312"/>
          </a:xfrm>
        </p:spPr>
        <p:txBody>
          <a:bodyPr>
            <a:normAutofit/>
          </a:bodyPr>
          <a:lstStyle/>
          <a:p>
            <a:pPr marL="53975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заказчиков</a:t>
            </a:r>
            <a:endParaRPr lang="ru-RU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858" y="1556097"/>
            <a:ext cx="16430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30" y="3778150"/>
            <a:ext cx="16557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1292" y="4628629"/>
            <a:ext cx="17541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8721" y="3356992"/>
            <a:ext cx="189388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764657"/>
            <a:ext cx="15113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9368" y="4615135"/>
            <a:ext cx="16811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Прямоугольник 2"/>
          <p:cNvSpPr>
            <a:spLocks noChangeArrowheads="1"/>
          </p:cNvSpPr>
          <p:nvPr/>
        </p:nvSpPr>
        <p:spPr bwMode="auto">
          <a:xfrm>
            <a:off x="3708400" y="1600969"/>
            <a:ext cx="52911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000" dirty="0">
                <a:solidFill>
                  <a:schemeClr val="tx1"/>
                </a:solidFill>
              </a:rPr>
              <a:t>Положительные отзывы Заказчиков </a:t>
            </a:r>
          </a:p>
          <a:p>
            <a:pPr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Подтверждение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000" dirty="0">
                <a:solidFill>
                  <a:schemeClr val="tx1"/>
                </a:solidFill>
              </a:rPr>
              <a:t> успешности наших работ</a:t>
            </a:r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339" y="116632"/>
            <a:ext cx="1056285" cy="1044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7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47525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«Сервисные Инновационные Технологии Энергетического Комплекса – Центр»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СИНТЭК-Центр»)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111024, г. Москва, Перовский проезд, д. 35, стр.9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Тел./факс (495) 671-51-72,  646-04-07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office@7tec.ru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www.7tec.ru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Генеральный директор            Ибрагимов Айрат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Ильхатович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Иванович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геолог                    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Зинатуллин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Халиуллович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449"/>
            <a:ext cx="7298319" cy="792000"/>
          </a:xfrm>
          <a:noFill/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Контактная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  <p:pic>
        <p:nvPicPr>
          <p:cNvPr id="2765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801318" cy="792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74613"/>
            <a:ext cx="7920037" cy="827087"/>
          </a:xfrm>
          <a:noFill/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Сведения о компании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2663"/>
            <a:ext cx="8496300" cy="5541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«СИНТЭК-Центр»</a:t>
            </a:r>
            <a:r>
              <a:rPr lang="ru-RU" alt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2006 года предоставляет следующие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услуги:</a:t>
            </a:r>
            <a:endParaRPr lang="ru-RU" alt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9625" indent="-190500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подбор оптимальных технологий на основе лабораторных испытаний с последующей адаптацией на месторождениях Заказчика;  </a:t>
            </a:r>
          </a:p>
          <a:p>
            <a:pPr marL="628650" indent="0" defTabSz="180975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ремонтно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–изоляционные работы скважин;</a:t>
            </a:r>
          </a:p>
          <a:p>
            <a:pPr marL="628650" indent="0" defTabSz="180975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нефтеотдачи пластов;</a:t>
            </a:r>
          </a:p>
          <a:p>
            <a:pPr marL="628650" indent="0" defTabSz="180975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тампонажные работы;</a:t>
            </a:r>
          </a:p>
          <a:p>
            <a:pPr marL="628650" indent="0" defTabSz="180975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собственное производство материалов.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Производственные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подразделения:</a:t>
            </a:r>
          </a:p>
          <a:p>
            <a:pPr marL="712788" indent="-74613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Республика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Башкортостан (г. Октябрьский);</a:t>
            </a:r>
          </a:p>
          <a:p>
            <a:pPr marL="712788" indent="-74613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Республика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 (г.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Усинск, г. Ухта);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2788" indent="-74613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Самарская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(г.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Суходол); 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2788" indent="-74613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Республика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Казахстан (г. Актау). </a:t>
            </a:r>
          </a:p>
          <a:p>
            <a:pPr marL="712788" indent="-74613"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 Азербайджан (г. Баку)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6" y="74015"/>
            <a:ext cx="936798" cy="82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0925" y="0"/>
            <a:ext cx="7920038" cy="828675"/>
          </a:xfrm>
          <a:solidFill>
            <a:schemeClr val="bg1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Сертификация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57200" y="1604963"/>
            <a:ext cx="4037013" cy="4524375"/>
          </a:xfrm>
        </p:spPr>
        <p:txBody>
          <a:bodyPr lIns="90000" tIns="46800" rIns="90000" bIns="46800"/>
          <a:lstStyle/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Система Экологического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Менеджмента                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14001:2004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Система управления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охраной труда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OHSAS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18001:2007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Система Менеджмента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Качества</a:t>
            </a:r>
          </a:p>
          <a:p>
            <a:pPr marL="457200" indent="-457200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 9001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:2000    </a:t>
            </a:r>
          </a:p>
        </p:txBody>
      </p:sp>
      <p:pic>
        <p:nvPicPr>
          <p:cNvPr id="18436" name="Picture 4" descr="C:\Documents and Settings\LGusarevich\Рабочий стол\СИНТЭК\ТЕХНОПРОГРЕСС\сертификат соответств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1124744"/>
            <a:ext cx="2790131" cy="39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Documents and Settings\LGusarevich\Рабочий стол\СИНТЭК\ТЕХНОПРОГРЕСС\Система управления охраной тру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7642" y="2132856"/>
            <a:ext cx="2573338" cy="364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Documents and Settings\LGusarevich\Рабочий стол\СИНТЭК\ТЕХНОПРОГРЕСС\Система экологического менеджмен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3495" y="2924944"/>
            <a:ext cx="2592288" cy="360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8911"/>
            <a:ext cx="1038225" cy="1008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1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042988" y="115888"/>
            <a:ext cx="7921625" cy="865187"/>
          </a:xfrm>
          <a:solidFill>
            <a:schemeClr val="bg1"/>
          </a:solidFill>
        </p:spPr>
        <p:txBody>
          <a:bodyPr tIns="360000">
            <a:normAutofit fontScale="90000"/>
          </a:bodyPr>
          <a:lstStyle/>
          <a:p>
            <a:r>
              <a:rPr lang="en-GB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GB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en-GB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en-GB" sz="3200" dirty="0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9388" y="1412875"/>
            <a:ext cx="3671887" cy="504031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Патенты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Патент на Изобретение: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Тампонажный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 для Ремонтно-Изоляционных работ в скважине» №2340648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(ТК «Гранит»)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Патент на Изобретение: «Способ получения кремнезема для  ремонтно-изоляционных работ в скважине» №2339575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(Продукт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Изопласт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Патент на Изобретение:  «Реагент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тампонажного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раствора» №2340649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(РП «Монолит»)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15888"/>
            <a:ext cx="909638" cy="8651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56" name="Picture 7" descr="23406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870" y="1124744"/>
            <a:ext cx="3100548" cy="425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2339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1772816"/>
            <a:ext cx="3008312" cy="41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23406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2348880"/>
            <a:ext cx="3159447" cy="43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4675" y="1341438"/>
            <a:ext cx="8569325" cy="3527425"/>
          </a:xfrm>
        </p:spPr>
        <p:txBody>
          <a:bodyPr lIns="90000" tIns="46800" rIns="90000" bIns="46800"/>
          <a:lstStyle/>
          <a:p>
            <a:pPr marL="457200" indent="-45720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факторов техногенного и экологического риска при эксплуатации нефтяных и газовых месторождений являются межколонные давления (МКД), возникающие в зацементированном кольцевом пространстве скважин. Из осложнений, связанных с МКД, наиболее опасным является межколонное проявление, при котором неконтролируемое поступление пластового флюида в межколонное пространство (МКП) с дальнейшим его выходом к устью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скважины.</a:t>
            </a:r>
          </a:p>
          <a:p>
            <a:pPr marL="457200" indent="-45720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это создает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угрозу нарушения целостности обсадных колонн и разгерметизации устьевого оборудования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образованию техногенных залежей, грифонов или неуправляемому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фонтану.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54" y="44322"/>
            <a:ext cx="1008670" cy="958286"/>
          </a:xfrm>
          <a:prstGeom prst="rect">
            <a:avLst/>
          </a:prstGeom>
          <a:solidFill>
            <a:srgbClr val="0000FF"/>
          </a:solidFill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259632" y="116632"/>
            <a:ext cx="7704856" cy="8859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Межколонные давления (МКД) в нефтяных и газовых скважинах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6" charset="0"/>
              <a:cs typeface="Lucida Sans Unicode" charset="0"/>
            </a:endParaRPr>
          </a:p>
        </p:txBody>
      </p:sp>
      <p:pic>
        <p:nvPicPr>
          <p:cNvPr id="5" name="Рисунок 5" descr="I:\Beka\Ф-матер 2\4642  DSC03051.JPG"/>
          <p:cNvPicPr>
            <a:picLocks noChangeAspect="1" noChangeArrowheads="1"/>
          </p:cNvPicPr>
          <p:nvPr/>
        </p:nvPicPr>
        <p:blipFill>
          <a:blip r:embed="rId3"/>
          <a:srcRect r="3339"/>
          <a:stretch>
            <a:fillRect/>
          </a:stretch>
        </p:blipFill>
        <p:spPr bwMode="auto">
          <a:xfrm>
            <a:off x="755575" y="4917132"/>
            <a:ext cx="79724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8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9632" y="209550"/>
            <a:ext cx="7707013" cy="563563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8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8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pitchFamily="34" charset="0"/>
                <a:cs typeface="Lucida Sans Unicode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8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pitchFamily="34" charset="0"/>
                <a:cs typeface="Lucida Sans Unicode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8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pitchFamily="34" charset="0"/>
                <a:cs typeface="Lucida Sans Unicode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8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pitchFamily="34" charset="0"/>
                <a:cs typeface="Lucida Sans Unicode" charset="0"/>
              </a:defRPr>
            </a:lvl5pPr>
            <a:lvl6pPr marL="4572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6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cs typeface="Lucida Sans Unicode" charset="0"/>
              </a:defRPr>
            </a:lvl6pPr>
            <a:lvl7pPr marL="9144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6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cs typeface="Lucida Sans Unicode" charset="0"/>
              </a:defRPr>
            </a:lvl7pPr>
            <a:lvl8pPr marL="1371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6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cs typeface="Lucida Sans Unicode" charset="0"/>
              </a:defRPr>
            </a:lvl8pPr>
            <a:lvl9pPr marL="18288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6" charset="0"/>
              <a:defRPr sz="44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cs typeface="Lucida Sans Unicode" charset="0"/>
              </a:defRPr>
            </a:lvl9pPr>
          </a:lstStyle>
          <a:p>
            <a:r>
              <a:rPr lang="ru-RU" sz="32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межколонных </a:t>
            </a:r>
            <a:r>
              <a:rPr lang="ru-RU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авлений</a:t>
            </a:r>
            <a:endParaRPr lang="en-US" sz="3200" kern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1" y="116632"/>
            <a:ext cx="1008670" cy="95828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28311" y="1257892"/>
            <a:ext cx="75333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err="1" smtClean="0">
                <a:solidFill>
                  <a:schemeClr val="tx1"/>
                </a:solidFill>
              </a:rPr>
              <a:t>Негерметичность</a:t>
            </a:r>
            <a:r>
              <a:rPr lang="ru-RU" sz="2000" b="1" dirty="0" smtClean="0">
                <a:solidFill>
                  <a:schemeClr val="tx1"/>
                </a:solidFill>
              </a:rPr>
              <a:t> устьевого оборудования (колонная головка);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05491" y="1772816"/>
            <a:ext cx="8227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 err="1" smtClean="0">
                <a:solidFill>
                  <a:schemeClr val="tx1"/>
                </a:solidFill>
              </a:rPr>
              <a:t>Негерметичность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резьбовых соединений колонны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0" dirty="0" smtClean="0"/>
              <a:t>);</a:t>
            </a:r>
            <a:endParaRPr lang="ru-RU" sz="2000" b="0" dirty="0" smtClean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74001" y="2212936"/>
            <a:ext cx="74855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</a:rPr>
              <a:t>Низкое </a:t>
            </a:r>
            <a:r>
              <a:rPr lang="ru-RU" sz="2000" b="1" dirty="0" smtClean="0">
                <a:solidFill>
                  <a:schemeClr val="tx1"/>
                </a:solidFill>
              </a:rPr>
              <a:t>качество цементного кольца (</a:t>
            </a:r>
            <a:r>
              <a:rPr lang="ru-RU" sz="2000" b="1" dirty="0" err="1" smtClean="0">
                <a:solidFill>
                  <a:schemeClr val="tx1"/>
                </a:solidFill>
              </a:rPr>
              <a:t>микрозазоры</a:t>
            </a:r>
            <a:r>
              <a:rPr lang="ru-RU" sz="2000" b="1" dirty="0" smtClean="0">
                <a:solidFill>
                  <a:schemeClr val="tx1"/>
                </a:solidFill>
              </a:rPr>
              <a:t> и каналы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eaLnBrk="0" hangingPunct="0"/>
            <a:r>
              <a:rPr lang="ru-RU" sz="2000" b="1" dirty="0" smtClean="0">
                <a:solidFill>
                  <a:schemeClr val="tx1"/>
                </a:solidFill>
              </a:rPr>
              <a:t>в цементном кольце);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йрат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1" y="3776846"/>
            <a:ext cx="3783302" cy="28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йрат\Desktop\2011-05-15_Krym-Zak_3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36" y="3776846"/>
            <a:ext cx="3800684" cy="28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76096" y="2917469"/>
            <a:ext cx="7635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b="1" dirty="0" smtClean="0">
                <a:solidFill>
                  <a:schemeClr val="tx1"/>
                </a:solidFill>
              </a:rPr>
              <a:t>-Комбинация выше перечисленных причин.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0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7704" y="232658"/>
            <a:ext cx="6408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chemeClr val="tx1"/>
                </a:solidFill>
              </a:rPr>
              <a:t>Решение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проблемы</a:t>
            </a:r>
          </a:p>
        </p:txBody>
      </p:sp>
      <p:pic>
        <p:nvPicPr>
          <p:cNvPr id="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54" y="44322"/>
            <a:ext cx="1008670" cy="95828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1628800"/>
            <a:ext cx="8507288" cy="3888432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Lucida Sans Unicode" pitchFamily="34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5E5FF"/>
              </a:buClr>
              <a:buSzPct val="70000"/>
              <a:buFont typeface="Wingdings" pitchFamily="2" charset="2"/>
              <a:buChar char="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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charset="2"/>
              <a:buChar char="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charset="2"/>
              <a:buChar char="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charset="2"/>
              <a:buChar char="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charset="2"/>
              <a:buChar char="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2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ООО «СИНТЭК-Центр» найдено решение </a:t>
            </a:r>
            <a:r>
              <a:rPr lang="ru-RU" sz="2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2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применяется </a:t>
            </a:r>
            <a:r>
              <a:rPr lang="ru-RU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ряде нефтегазодобывающих компаний РФ и СНГ.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000" b="1" kern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тампонажная</a:t>
            </a:r>
            <a:r>
              <a:rPr lang="ru-RU" sz="20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композиция «Гранит» позволяющая герметизировать межколонное пространство путем встречной заливки без остановки скважины на КРС («без подходный метод»).</a:t>
            </a:r>
          </a:p>
          <a:p>
            <a:pPr marL="0" indent="0">
              <a:buNone/>
            </a:pPr>
            <a:endParaRPr lang="ru-RU" sz="2000" kern="0" dirty="0"/>
          </a:p>
        </p:txBody>
      </p:sp>
      <p:pic>
        <p:nvPicPr>
          <p:cNvPr id="2050" name="Picture 2" descr="C:\Users\Айрат\Desktop\big_89939FBD-BC4B-4CC3-8FB8-D3ADC8687E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55" y="3412793"/>
            <a:ext cx="5235227" cy="31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1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438275" y="80962"/>
            <a:ext cx="7526213" cy="971773"/>
          </a:xfrm>
          <a:noFill/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тампонажной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композиции</a:t>
            </a:r>
            <a:r>
              <a:rPr lang="en-GB" sz="3200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solidFill>
                <a:srgbClr val="66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07504" y="1196752"/>
            <a:ext cx="5472608" cy="475252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 «ГРАНИТ» -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тампонажная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композиция, обладающая: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высокой текучестью;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большей  проникающей способность по сравнению с  цементными растворами; 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регулируемым процессом  полимеризации;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более высокими прочностными характеристиками  после  полного отверждения.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Условие  эффективного применения -  приемистость интервала ремонта от падения давления до 150 м</a:t>
            </a:r>
            <a:r>
              <a:rPr lang="ru-RU" sz="1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Работает в температурных условиях от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-8С*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+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Применяется для: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ЛНЭК; ЛЗКЦ; Ликвидации МКП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отключения обводненных пластов (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пропластков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37" y="80736"/>
            <a:ext cx="936798" cy="972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7151"/>
            <a:ext cx="3097038" cy="286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736725"/>
            <a:ext cx="7770813" cy="1919288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4294967295"/>
          </p:nvPr>
        </p:nvSpPr>
        <p:spPr>
          <a:xfrm>
            <a:off x="755576" y="1340769"/>
            <a:ext cx="7472437" cy="3312367"/>
          </a:xfrm>
        </p:spPr>
        <p:txBody>
          <a:bodyPr lIns="90000" tIns="46800" rIns="90000" bIns="46800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Анализ состояния скважины.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Определение оптимальной технологии ремонтных работ  и 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используемых материалов. 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Оценка рисков.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Составление проекта плана работ.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Выполнение запланированных работ на скважине в 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соответствии с утвержденным планом.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Составление отчета о выполненных работ.</a:t>
            </a: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008112" cy="105273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259632" y="101284"/>
            <a:ext cx="7560840" cy="10234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6" charset="0"/>
                <a:cs typeface="Lucida Sans Unicode" charset="0"/>
              </a:rPr>
              <a:t>Инженерное сопровождение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cs typeface="Lucida Sans Unicode" charset="0"/>
              </a:rPr>
              <a:t> ремонтно-изоляционных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cs typeface="Lucida Sans Unicode" charset="0"/>
              </a:rPr>
              <a:t> работ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Lucida Sans Unicode" charset="0"/>
            </a:endParaRPr>
          </a:p>
        </p:txBody>
      </p:sp>
      <p:pic>
        <p:nvPicPr>
          <p:cNvPr id="3074" name="Picture 2" descr="C:\Users\Айрат\Desktop\3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24756"/>
            <a:ext cx="4355976" cy="22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5336</TotalTime>
  <Words>865</Words>
  <Application>Microsoft Office PowerPoint</Application>
  <PresentationFormat>Экран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 </vt:lpstr>
      <vt:lpstr>Сведения о компании </vt:lpstr>
      <vt:lpstr>Сертификация</vt:lpstr>
      <vt:lpstr>Разработка и производство материалов </vt:lpstr>
      <vt:lpstr>Презентация PowerPoint</vt:lpstr>
      <vt:lpstr>Презентация PowerPoint</vt:lpstr>
      <vt:lpstr>Презентация PowerPoint</vt:lpstr>
      <vt:lpstr> Описание тампонажной композиции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заказчиков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Ремонтно-изоляционные работы СИНТЭК</dc:title>
  <dc:creator>СИНТЭК</dc:creator>
  <cp:lastModifiedBy>Айрат</cp:lastModifiedBy>
  <cp:revision>464</cp:revision>
  <dcterms:modified xsi:type="dcterms:W3CDTF">2017-03-28T11:14:15Z</dcterms:modified>
</cp:coreProperties>
</file>