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491" r:id="rId2"/>
    <p:sldId id="465" r:id="rId3"/>
    <p:sldId id="497" r:id="rId4"/>
    <p:sldId id="450" r:id="rId5"/>
    <p:sldId id="464" r:id="rId6"/>
    <p:sldId id="485" r:id="rId7"/>
    <p:sldId id="500" r:id="rId8"/>
    <p:sldId id="511" r:id="rId9"/>
    <p:sldId id="503" r:id="rId10"/>
    <p:sldId id="501" r:id="rId11"/>
    <p:sldId id="481" r:id="rId12"/>
    <p:sldId id="508" r:id="rId13"/>
    <p:sldId id="482" r:id="rId14"/>
    <p:sldId id="494" r:id="rId15"/>
    <p:sldId id="509" r:id="rId16"/>
    <p:sldId id="510" r:id="rId17"/>
    <p:sldId id="471" r:id="rId1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990000"/>
    <a:srgbClr val="006600"/>
    <a:srgbClr val="AA2B16"/>
    <a:srgbClr val="043C96"/>
    <a:srgbClr val="AC0000"/>
    <a:srgbClr val="CC3300"/>
    <a:srgbClr val="996633"/>
    <a:srgbClr val="00CCFF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98" autoAdjust="0"/>
    <p:restoredTop sz="88841" autoAdjust="0"/>
  </p:normalViewPr>
  <p:slideViewPr>
    <p:cSldViewPr>
      <p:cViewPr>
        <p:scale>
          <a:sx n="100" d="100"/>
          <a:sy n="100" d="100"/>
        </p:scale>
        <p:origin x="-9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67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592" y="3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5.1537284387756239E-2"/>
          <c:y val="0.26223274249766215"/>
          <c:w val="0.88630968452096559"/>
          <c:h val="0.395431061232373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аварии</c:v>
                </c:pt>
              </c:strCache>
            </c:strRef>
          </c:tx>
          <c:spPr>
            <a:solidFill>
              <a:srgbClr val="DD4E3F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инциденты</c:v>
                </c:pt>
              </c:strCache>
            </c:strRef>
          </c:tx>
          <c:spPr>
            <a:solidFill>
              <a:srgbClr val="898CD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axId val="102991360"/>
        <c:axId val="102992896"/>
      </c:barChart>
      <c:catAx>
        <c:axId val="102991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02992896"/>
        <c:crosses val="autoZero"/>
        <c:auto val="1"/>
        <c:lblAlgn val="ctr"/>
        <c:lblOffset val="100"/>
      </c:catAx>
      <c:valAx>
        <c:axId val="102992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02991360"/>
        <c:crosses val="autoZero"/>
        <c:crossBetween val="between"/>
        <c:majorUnit val="2"/>
      </c:valAx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9958826259447912"/>
          <c:y val="0.81805146650372318"/>
          <c:w val="0.61078371305738577"/>
          <c:h val="0.12913574776133521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sz="1400">
                <a:solidFill>
                  <a:schemeClr val="tx1"/>
                </a:solidFill>
              </a:defRPr>
            </a:pPr>
            <a:r>
              <a:rPr lang="ru-RU" sz="1400">
                <a:solidFill>
                  <a:schemeClr val="tx1"/>
                </a:solidFill>
              </a:rPr>
              <a:t>Капитальный ремонт собственными силами на объектах ЛЧ МГ</a:t>
            </a:r>
          </a:p>
        </c:rich>
      </c:tx>
      <c:layout>
        <c:manualLayout>
          <c:xMode val="edge"/>
          <c:yMode val="edge"/>
          <c:x val="0.22659131671041124"/>
          <c:y val="6.6459711858643883E-2"/>
        </c:manualLayout>
      </c:layout>
      <c:overlay val="1"/>
    </c:title>
    <c:plotArea>
      <c:layout>
        <c:manualLayout>
          <c:layoutTarget val="inner"/>
          <c:xMode val="edge"/>
          <c:yMode val="edge"/>
          <c:x val="5.3031167979002633E-2"/>
          <c:y val="0.25233654593934085"/>
          <c:w val="0.8868611111111111"/>
          <c:h val="0.42945669844455686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Протяженность  объектов КР ЛЧ МГ, км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10,0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5,2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dLblPos val="outEnd"/>
            <c:showVal val="1"/>
          </c:dLbls>
          <c:cat>
            <c:strRef>
              <c:f>Лист1!$A$2:$A$8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(план)</c:v>
                </c:pt>
                <c:pt idx="4">
                  <c:v>2019* 
(план)</c:v>
                </c:pt>
                <c:pt idx="5">
                  <c:v>2020*
(план)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</c:v>
                </c:pt>
                <c:pt idx="1">
                  <c:v>5.2</c:v>
                </c:pt>
                <c:pt idx="2">
                  <c:v>17</c:v>
                </c:pt>
                <c:pt idx="3">
                  <c:v>26.25</c:v>
                </c:pt>
                <c:pt idx="4" formatCode="0.00">
                  <c:v>15.52</c:v>
                </c:pt>
                <c:pt idx="5" formatCode="0.00">
                  <c:v>22</c:v>
                </c:pt>
              </c:numCache>
            </c:numRef>
          </c:val>
        </c:ser>
        <c:gapWidth val="240"/>
        <c:overlap val="-11"/>
        <c:axId val="75514624"/>
        <c:axId val="75516160"/>
      </c:barChart>
      <c:catAx>
        <c:axId val="755146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75516160"/>
        <c:crosses val="autoZero"/>
        <c:auto val="1"/>
        <c:lblAlgn val="ctr"/>
        <c:lblOffset val="100"/>
      </c:catAx>
      <c:valAx>
        <c:axId val="7551616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75514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387357830271408E-2"/>
          <c:y val="0.82489874560963372"/>
          <c:w val="0.43858530183727162"/>
          <c:h val="0.1332442530540088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>
      <a:noFill/>
      <a:prstDash val="sysDot"/>
    </a:ln>
  </c:spPr>
  <c:txPr>
    <a:bodyPr/>
    <a:lstStyle/>
    <a:p>
      <a:pPr algn="ctr">
        <a:defRPr lang="ru-RU" sz="1100" b="1" i="0" u="none" strike="noStrike" kern="1200" baseline="0">
          <a:solidFill>
            <a:srgbClr val="1F497D">
              <a:lumMod val="75000"/>
            </a:srgb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solidFill>
                  <a:schemeClr val="tx1"/>
                </a:solidFill>
              </a:rPr>
              <a:t>Объекты</a:t>
            </a:r>
            <a:r>
              <a:rPr lang="ru-RU" sz="1400" baseline="0" dirty="0" smtClean="0">
                <a:solidFill>
                  <a:schemeClr val="tx1"/>
                </a:solidFill>
              </a:rPr>
              <a:t> ЛЧ МГ с проектным рабочим давлением  </a:t>
            </a:r>
          </a:p>
          <a:p>
            <a:pPr>
              <a:defRPr sz="1400"/>
            </a:pPr>
            <a:r>
              <a:rPr lang="ru-RU" sz="1400" baseline="0" dirty="0" smtClean="0">
                <a:solidFill>
                  <a:schemeClr val="tx1"/>
                </a:solidFill>
              </a:rPr>
              <a:t>55 кгс/см2</a:t>
            </a:r>
            <a:endParaRPr lang="ru-RU" sz="1400" dirty="0"/>
          </a:p>
        </c:rich>
      </c:tx>
      <c:layout>
        <c:manualLayout>
          <c:xMode val="edge"/>
          <c:yMode val="edge"/>
          <c:x val="0.27226706036745463"/>
          <c:y val="2.0495818885849938E-2"/>
        </c:manualLayout>
      </c:layout>
      <c:spPr>
        <a:noFill/>
      </c:spPr>
    </c:title>
    <c:plotArea>
      <c:layout>
        <c:manualLayout>
          <c:layoutTarget val="inner"/>
          <c:xMode val="edge"/>
          <c:yMode val="edge"/>
          <c:x val="8.2457567804024495E-2"/>
          <c:y val="0.10619325979224711"/>
          <c:w val="0.83489020122484803"/>
          <c:h val="0.28647910667206888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 дефектных труб при ВТД, шт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dLbls>
            <c:numFmt formatCode="#,##0" sourceLinked="0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043C9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(прогноз)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15184</c:v>
                </c:pt>
                <c:pt idx="1">
                  <c:v>17814</c:v>
                </c:pt>
                <c:pt idx="2">
                  <c:v>21836</c:v>
                </c:pt>
                <c:pt idx="3">
                  <c:v>30000</c:v>
                </c:pt>
              </c:numCache>
            </c:numRef>
          </c:val>
        </c:ser>
        <c:gapWidth val="330"/>
        <c:axId val="88450176"/>
        <c:axId val="83733888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объектов ЛЧ МГ,  обследованных ВТД, км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443.46</c:v>
                </c:pt>
                <c:pt idx="1">
                  <c:v>510.57</c:v>
                </c:pt>
                <c:pt idx="2">
                  <c:v>726.19</c:v>
                </c:pt>
                <c:pt idx="3">
                  <c:v>1033.6299999999999</c:v>
                </c:pt>
              </c:numCache>
            </c:numRef>
          </c:val>
        </c:ser>
        <c:marker val="1"/>
        <c:axId val="83730816"/>
        <c:axId val="83732352"/>
      </c:lineChart>
      <c:catAx>
        <c:axId val="8373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732352"/>
        <c:crosses val="autoZero"/>
        <c:auto val="1"/>
        <c:lblAlgn val="ctr"/>
        <c:lblOffset val="100"/>
      </c:catAx>
      <c:valAx>
        <c:axId val="83732352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730816"/>
        <c:crosses val="autoZero"/>
        <c:crossBetween val="between"/>
      </c:valAx>
      <c:valAx>
        <c:axId val="83733888"/>
        <c:scaling>
          <c:orientation val="minMax"/>
          <c:max val="30000"/>
        </c:scaling>
        <c:axPos val="r"/>
        <c:numFmt formatCode="0" sourceLinked="0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8450176"/>
        <c:crosses val="max"/>
        <c:crossBetween val="between"/>
      </c:valAx>
      <c:catAx>
        <c:axId val="88450176"/>
        <c:scaling>
          <c:orientation val="minMax"/>
        </c:scaling>
        <c:delete val="1"/>
        <c:axPos val="b"/>
        <c:numFmt formatCode="General" sourceLinked="1"/>
        <c:tickLblPos val="none"/>
        <c:crossAx val="83733888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 sz="12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solidFill>
                  <a:schemeClr val="tx1"/>
                </a:solidFill>
              </a:rPr>
              <a:t>Объекты</a:t>
            </a:r>
            <a:r>
              <a:rPr lang="ru-RU" sz="1400" baseline="0" dirty="0" smtClean="0">
                <a:solidFill>
                  <a:schemeClr val="tx1"/>
                </a:solidFill>
              </a:rPr>
              <a:t> ЛЧ МГ с проектным рабочим давлением  </a:t>
            </a:r>
          </a:p>
          <a:p>
            <a:pPr>
              <a:defRPr sz="1400"/>
            </a:pPr>
            <a:r>
              <a:rPr lang="ru-RU" sz="1400" baseline="0" dirty="0" smtClean="0">
                <a:solidFill>
                  <a:schemeClr val="tx1"/>
                </a:solidFill>
              </a:rPr>
              <a:t>75 кгс/см2</a:t>
            </a:r>
            <a:endParaRPr lang="ru-RU" sz="1400" dirty="0"/>
          </a:p>
        </c:rich>
      </c:tx>
      <c:layout>
        <c:manualLayout>
          <c:xMode val="edge"/>
          <c:yMode val="edge"/>
          <c:x val="0.27279956108550346"/>
          <c:y val="2.3206485829059941E-2"/>
        </c:manualLayout>
      </c:layout>
      <c:spPr>
        <a:noFill/>
      </c:spPr>
    </c:title>
    <c:plotArea>
      <c:layout>
        <c:manualLayout>
          <c:layoutTarget val="inner"/>
          <c:xMode val="edge"/>
          <c:yMode val="edge"/>
          <c:x val="8.2439037650010039E-2"/>
          <c:y val="0.23582577082078587"/>
          <c:w val="0.84560527984405065"/>
          <c:h val="0.40821962764371211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 дефектных труб при ВТД, шт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dLbls>
            <c:numFmt formatCode="#,##0" sourceLinked="0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043C9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(прогноз)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77023</c:v>
                </c:pt>
                <c:pt idx="1">
                  <c:v>55416</c:v>
                </c:pt>
                <c:pt idx="2">
                  <c:v>70106</c:v>
                </c:pt>
                <c:pt idx="3">
                  <c:v>75132</c:v>
                </c:pt>
              </c:numCache>
            </c:numRef>
          </c:val>
        </c:ser>
        <c:gapWidth val="330"/>
        <c:axId val="83526016"/>
        <c:axId val="83516032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объектов ЛЧ МГ,  обследованных ВТД, км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4222.3</c:v>
                </c:pt>
                <c:pt idx="1">
                  <c:v>3987.77</c:v>
                </c:pt>
                <c:pt idx="2">
                  <c:v>4550.74</c:v>
                </c:pt>
                <c:pt idx="3">
                  <c:v>4695.75</c:v>
                </c:pt>
              </c:numCache>
            </c:numRef>
          </c:val>
        </c:ser>
        <c:marker val="1"/>
        <c:axId val="83512704"/>
        <c:axId val="83514496"/>
      </c:lineChart>
      <c:catAx>
        <c:axId val="83512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514496"/>
        <c:crosses val="autoZero"/>
        <c:auto val="1"/>
        <c:lblAlgn val="ctr"/>
        <c:lblOffset val="100"/>
      </c:catAx>
      <c:valAx>
        <c:axId val="8351449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512704"/>
        <c:crosses val="autoZero"/>
        <c:crossBetween val="between"/>
        <c:majorUnit val="1000"/>
      </c:valAx>
      <c:valAx>
        <c:axId val="83516032"/>
        <c:scaling>
          <c:orientation val="minMax"/>
          <c:max val="80000"/>
        </c:scaling>
        <c:axPos val="r"/>
        <c:numFmt formatCode="0" sourceLinked="0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526016"/>
        <c:crosses val="max"/>
        <c:crossBetween val="between"/>
      </c:valAx>
      <c:catAx>
        <c:axId val="83526016"/>
        <c:scaling>
          <c:orientation val="minMax"/>
        </c:scaling>
        <c:delete val="1"/>
        <c:axPos val="b"/>
        <c:numFmt formatCode="General" sourceLinked="1"/>
        <c:tickLblPos val="none"/>
        <c:crossAx val="8351603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4.4682711469436788E-2"/>
          <c:y val="0.76433137546120611"/>
          <c:w val="0.90101127079691457"/>
          <c:h val="0.20259919950414895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2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обследованных ПП, ниток</c:v>
                </c:pt>
              </c:strCache>
            </c:strRef>
          </c:tx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53</c:v>
                </c:pt>
                <c:pt idx="2">
                  <c:v>70</c:v>
                </c:pt>
                <c:pt idx="3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overlap val="-100"/>
        <c:axId val="69034368"/>
        <c:axId val="69035904"/>
      </c:barChar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Протяженность обследованных ПП, км</c:v>
                </c:pt>
              </c:strCache>
            </c:strRef>
          </c:tx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0.00</c:formatCode>
                <c:ptCount val="4"/>
                <c:pt idx="0">
                  <c:v>223.20099999999991</c:v>
                </c:pt>
                <c:pt idx="1">
                  <c:v>300.32</c:v>
                </c:pt>
                <c:pt idx="2">
                  <c:v>233.34800000000001</c:v>
                </c:pt>
                <c:pt idx="3">
                  <c:v>228.79599999999991</c:v>
                </c:pt>
              </c:numCache>
            </c:numRef>
          </c:val>
        </c:ser>
        <c:gapWidth val="208"/>
        <c:axId val="69047424"/>
        <c:axId val="69037440"/>
      </c:barChart>
      <c:catAx>
        <c:axId val="69034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9035904"/>
        <c:crosses val="autoZero"/>
        <c:auto val="1"/>
        <c:lblAlgn val="ctr"/>
        <c:lblOffset val="100"/>
      </c:catAx>
      <c:valAx>
        <c:axId val="69035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9034368"/>
        <c:crosses val="autoZero"/>
        <c:crossBetween val="between"/>
      </c:valAx>
      <c:valAx>
        <c:axId val="69037440"/>
        <c:scaling>
          <c:orientation val="minMax"/>
        </c:scaling>
        <c:axPos val="r"/>
        <c:numFmt formatCode="0.0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9047424"/>
        <c:crosses val="max"/>
        <c:crossBetween val="between"/>
      </c:valAx>
      <c:catAx>
        <c:axId val="69047424"/>
        <c:scaling>
          <c:orientation val="minMax"/>
        </c:scaling>
        <c:delete val="1"/>
        <c:axPos val="b"/>
        <c:numFmt formatCode="General" sourceLinked="1"/>
        <c:tickLblPos val="none"/>
        <c:crossAx val="69037440"/>
        <c:crosses val="autoZero"/>
        <c:auto val="1"/>
        <c:lblAlgn val="ctr"/>
        <c:lblOffset val="100"/>
      </c:catAx>
    </c:plotArea>
    <c:legend>
      <c:legendPos val="b"/>
      <c:legendEntry>
        <c:idx val="1"/>
        <c:delete val="1"/>
      </c:legendEntry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5.051071741032382E-3"/>
          <c:y val="7.7190228200693156E-2"/>
          <c:w val="0.5274833770778643"/>
          <c:h val="0.54525242867979362"/>
        </c:manualLayout>
      </c:layout>
      <c:pie3DChart>
        <c:varyColors val="1"/>
        <c:ser>
          <c:idx val="0"/>
          <c:order val="0"/>
          <c:spPr>
            <a:ln>
              <a:solidFill>
                <a:srgbClr val="00B050"/>
              </a:solidFill>
            </a:ln>
          </c:spPr>
          <c:explosion val="29"/>
          <c:dPt>
            <c:idx val="0"/>
            <c:spPr>
              <a:solidFill>
                <a:srgbClr val="FF0000"/>
              </a:solidFill>
              <a:ln>
                <a:solidFill>
                  <a:srgbClr val="FF111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Pt>
            <c:idx val="3"/>
            <c:spPr>
              <a:solidFill>
                <a:srgbClr val="66FFFF"/>
              </a:solidFill>
              <a:ln>
                <a:solidFill>
                  <a:srgbClr val="19C3FF"/>
                </a:solidFill>
              </a:ln>
            </c:spPr>
          </c:dPt>
          <c:dPt>
            <c:idx val="4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1.3888888888888928E-3"/>
                  <c:y val="-9.5828933591303747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8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800">
                      <a:solidFill>
                        <a:srgbClr val="9A7200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800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80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Лист4!$A$1:$A$5</c:f>
              <c:strCache>
                <c:ptCount val="5"/>
                <c:pt idx="0">
                  <c:v>Предельное состояние (уровень №4)</c:v>
                </c:pt>
                <c:pt idx="1">
                  <c:v>Работоспособное (уровень №3)</c:v>
                </c:pt>
                <c:pt idx="2">
                  <c:v>Работоспособное (уровень №2)</c:v>
                </c:pt>
                <c:pt idx="3">
                  <c:v>Работоспособное (уровень №1)</c:v>
                </c:pt>
                <c:pt idx="4">
                  <c:v>Исправное состояние (уровень №0)</c:v>
                </c:pt>
              </c:strCache>
            </c:strRef>
          </c:cat>
          <c:val>
            <c:numRef>
              <c:f>Лист4!$B$1:$B$5</c:f>
              <c:numCache>
                <c:formatCode>General</c:formatCode>
                <c:ptCount val="5"/>
                <c:pt idx="0">
                  <c:v>19</c:v>
                </c:pt>
                <c:pt idx="1">
                  <c:v>23</c:v>
                </c:pt>
                <c:pt idx="2">
                  <c:v>82</c:v>
                </c:pt>
                <c:pt idx="3">
                  <c:v>100</c:v>
                </c:pt>
                <c:pt idx="4">
                  <c:v>123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7758880139982633"/>
          <c:y val="0.76805958171713551"/>
          <c:w val="0.377966754155731"/>
          <c:h val="0.20093693976803126"/>
        </c:manualLayout>
      </c:layout>
      <c:txPr>
        <a:bodyPr/>
        <a:lstStyle/>
        <a:p>
          <a:pPr rtl="0">
            <a:defRPr sz="1200" b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14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240"/>
      <c:perspective val="20"/>
    </c:view3D>
    <c:plotArea>
      <c:layout>
        <c:manualLayout>
          <c:layoutTarget val="inner"/>
          <c:xMode val="edge"/>
          <c:yMode val="edge"/>
          <c:x val="9.0465677073334153E-2"/>
          <c:y val="3.516362765248307E-2"/>
          <c:w val="0.88135457465788369"/>
          <c:h val="0.8510378187145885"/>
        </c:manualLayout>
      </c:layout>
      <c:pie3DChart>
        <c:varyColors val="1"/>
        <c:ser>
          <c:idx val="0"/>
          <c:order val="0"/>
          <c:spPr>
            <a:ln>
              <a:solidFill>
                <a:srgbClr val="00B050"/>
              </a:solidFill>
            </a:ln>
          </c:spPr>
          <c:explosion val="29"/>
          <c:dPt>
            <c:idx val="0"/>
            <c:spPr>
              <a:solidFill>
                <a:srgbClr val="FF0000"/>
              </a:solidFill>
              <a:ln>
                <a:solidFill>
                  <a:srgbClr val="FF111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Pt>
            <c:idx val="3"/>
            <c:spPr>
              <a:solidFill>
                <a:srgbClr val="66FFFF"/>
              </a:solidFill>
              <a:ln>
                <a:solidFill>
                  <a:srgbClr val="19C3FF"/>
                </a:solidFill>
              </a:ln>
            </c:spPr>
          </c:dPt>
          <c:dLbls>
            <c:dLbl>
              <c:idx val="0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8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1.9412382593298663E-2"/>
                  <c:y val="-1.1023080768803489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800">
                      <a:solidFill>
                        <a:srgbClr val="9A7200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800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80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Лист4!$A$1:$A$4</c:f>
              <c:strCache>
                <c:ptCount val="4"/>
                <c:pt idx="0">
                  <c:v>Предельное состояние (уровень №4)</c:v>
                </c:pt>
                <c:pt idx="1">
                  <c:v>Работоспособное (уровень №3)</c:v>
                </c:pt>
                <c:pt idx="2">
                  <c:v>Работоспособное (уровень №2)</c:v>
                </c:pt>
                <c:pt idx="3">
                  <c:v>Работоспособное (уровень №1)</c:v>
                </c:pt>
              </c:strCache>
            </c:strRef>
          </c:cat>
          <c:val>
            <c:numRef>
              <c:f>Лист4!$B$1:$B$4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</c:pie3DChart>
    </c:plotArea>
    <c:plotVisOnly val="1"/>
    <c:dispBlanksAs val="zero"/>
  </c:chart>
  <c:spPr>
    <a:noFill/>
  </c:spPr>
  <c:txPr>
    <a:bodyPr/>
    <a:lstStyle/>
    <a:p>
      <a:pPr>
        <a:defRPr sz="14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5.0986111111111197E-2"/>
          <c:y val="7.8969878641416399E-2"/>
          <c:w val="0.94901386173828217"/>
          <c:h val="0.678327563902037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ПП запланированных под ВТД, ниток</c:v>
                </c:pt>
              </c:strCache>
            </c:strRef>
          </c:tx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 ДДК и ремонт ХС в пойменой части, ниток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dPt>
            <c:idx val="1"/>
            <c:spPr>
              <a:pattFill prst="dk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92D050"/>
                </a:solidFill>
              </a:ln>
            </c:spPr>
          </c:dPt>
          <c:dPt>
            <c:idx val="2"/>
            <c:spPr>
              <a:pattFill prst="dk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92D050"/>
                </a:solidFill>
              </a:ln>
            </c:spPr>
          </c:dPt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ПП, выведенных из эксплуатации по дефектам в русловой части и наличию провисов, ниток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 formatCode="General">
                  <c:v>5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</c:ser>
        <c:gapWidth val="300"/>
        <c:axId val="107856640"/>
        <c:axId val="107858176"/>
      </c:barChart>
      <c:catAx>
        <c:axId val="10785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7858176"/>
        <c:crosses val="autoZero"/>
        <c:auto val="1"/>
        <c:lblAlgn val="ctr"/>
        <c:lblOffset val="100"/>
      </c:catAx>
      <c:valAx>
        <c:axId val="107858176"/>
        <c:scaling>
          <c:orientation val="minMax"/>
          <c:max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785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639162292213472"/>
          <c:y val="0.17395131593354352"/>
          <c:w val="0.77360564304462021"/>
          <c:h val="0.19060614486506433"/>
        </c:manualLayout>
      </c:layout>
      <c:spPr>
        <a:noFill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50"/>
            </a:pPr>
            <a:r>
              <a:rPr lang="ru-RU" sz="1050" dirty="0"/>
              <a:t>Зависимость максимальной производительности участка </a:t>
            </a:r>
            <a:r>
              <a:rPr lang="ru-RU" sz="1050" dirty="0" smtClean="0"/>
              <a:t>ГТС</a:t>
            </a:r>
            <a:r>
              <a:rPr lang="ru-RU" sz="1050" baseline="0" dirty="0" smtClean="0"/>
              <a:t> </a:t>
            </a:r>
            <a:r>
              <a:rPr lang="ru-RU" sz="1050" dirty="0" smtClean="0"/>
              <a:t>КС </a:t>
            </a:r>
            <a:r>
              <a:rPr lang="ru-RU" sz="1050" dirty="0"/>
              <a:t>Октябрьская - КС Таежная от количества отключенных дюкеров на выходе </a:t>
            </a:r>
            <a:r>
              <a:rPr lang="ru-RU" sz="1050" dirty="0" smtClean="0"/>
              <a:t>КС Октябрьская</a:t>
            </a:r>
            <a:r>
              <a:rPr lang="ru-RU" sz="1050" baseline="0" dirty="0" smtClean="0"/>
              <a:t> (</a:t>
            </a:r>
            <a:r>
              <a:rPr lang="ru-RU" sz="1050" dirty="0" smtClean="0"/>
              <a:t>млн.м3/</a:t>
            </a:r>
            <a:r>
              <a:rPr lang="ru-RU" sz="1050" dirty="0" err="1" smtClean="0"/>
              <a:t>сут</a:t>
            </a:r>
            <a:r>
              <a:rPr lang="ru-RU" sz="1050" dirty="0" smtClean="0"/>
              <a:t>.)</a:t>
            </a:r>
            <a:endParaRPr lang="ru-RU" sz="1050" dirty="0"/>
          </a:p>
        </c:rich>
      </c:tx>
      <c:layout>
        <c:manualLayout>
          <c:xMode val="edge"/>
          <c:yMode val="edge"/>
          <c:x val="0.20297922134733176"/>
          <c:y val="3.3223432690485374E-2"/>
        </c:manualLayout>
      </c:layout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0.12209842519685039"/>
          <c:y val="0.20814925792558997"/>
          <c:w val="0.85107513123359779"/>
          <c:h val="0.5547096074292410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7"/>
          </c:marker>
          <c:dPt>
            <c:idx val="1"/>
            <c:marker>
              <c:spPr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</a:ln>
            </c:spPr>
          </c:dPt>
          <c:dPt>
            <c:idx val="2"/>
            <c:marker>
              <c:spPr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</a:ln>
            </c:spPr>
          </c:dPt>
          <c:dPt>
            <c:idx val="3"/>
            <c:marker>
              <c:spPr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</a:ln>
            </c:spPr>
          </c:dPt>
          <c:dPt>
            <c:idx val="4"/>
            <c:marker>
              <c:spPr>
                <a:ln>
                  <a:solidFill>
                    <a:srgbClr val="FFC000"/>
                  </a:solidFill>
                </a:ln>
              </c:spPr>
            </c:marker>
            <c:spPr>
              <a:ln>
                <a:solidFill>
                  <a:srgbClr val="FFC000"/>
                </a:solidFill>
              </a:ln>
            </c:spPr>
          </c:dPt>
          <c:dPt>
            <c:idx val="5"/>
            <c:marker>
              <c:spPr>
                <a:ln>
                  <a:solidFill>
                    <a:srgbClr val="FFC000"/>
                  </a:solidFill>
                </a:ln>
              </c:spPr>
            </c:marker>
            <c:spPr>
              <a:ln>
                <a:solidFill>
                  <a:srgbClr val="FFC000"/>
                </a:solidFill>
              </a:ln>
            </c:spPr>
          </c:dPt>
          <c:dPt>
            <c:idx val="6"/>
            <c:marker>
              <c:spPr>
                <a:ln>
                  <a:solidFill>
                    <a:srgbClr val="FFC000"/>
                  </a:solidFill>
                </a:ln>
              </c:spPr>
            </c:marker>
            <c:spPr>
              <a:ln>
                <a:solidFill>
                  <a:srgbClr val="FFC000"/>
                </a:solidFill>
              </a:ln>
            </c:spPr>
          </c:dPt>
          <c:dPt>
            <c:idx val="7"/>
            <c:marker>
              <c:spPr>
                <a:ln>
                  <a:solidFill>
                    <a:srgbClr val="FFC000"/>
                  </a:solidFill>
                </a:ln>
              </c:spPr>
            </c:marker>
            <c:spPr>
              <a:ln>
                <a:solidFill>
                  <a:srgbClr val="FFC000"/>
                </a:solidFill>
              </a:ln>
            </c:spPr>
          </c:dPt>
          <c:dPt>
            <c:idx val="8"/>
            <c:marker>
              <c:spPr>
                <a:ln>
                  <a:solidFill>
                    <a:srgbClr val="FFC000"/>
                  </a:solidFill>
                </a:ln>
              </c:spPr>
            </c:marker>
            <c:spPr>
              <a:ln>
                <a:solidFill>
                  <a:srgbClr val="FFC000"/>
                </a:solidFill>
              </a:ln>
            </c:spPr>
          </c:dPt>
          <c:dPt>
            <c:idx val="9"/>
            <c:marker>
              <c:spPr>
                <a:ln>
                  <a:solidFill>
                    <a:srgbClr val="FFC000"/>
                  </a:solidFill>
                </a:ln>
              </c:spPr>
            </c:marker>
            <c:spPr>
              <a:ln>
                <a:solidFill>
                  <a:srgbClr val="FFC000"/>
                </a:solidFill>
              </a:ln>
            </c:spPr>
          </c:dPt>
          <c:dPt>
            <c:idx val="10"/>
            <c:marker>
              <c:spPr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dPt>
            <c:idx val="11"/>
            <c:marker>
              <c:spPr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dLbls>
            <c:dLbl>
              <c:idx val="9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-2.8472222222222242E-2"/>
                  <c:y val="7.3141382983590061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2.1527777777777833E-2"/>
                  <c:y val="5.7579386604102785E-2"/>
                </c:manualLayout>
              </c:layout>
              <c:dLblPos val="r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1033</c:v>
                </c:pt>
                <c:pt idx="1">
                  <c:v>1021</c:v>
                </c:pt>
                <c:pt idx="2">
                  <c:v>1009</c:v>
                </c:pt>
                <c:pt idx="3">
                  <c:v>997</c:v>
                </c:pt>
                <c:pt idx="4">
                  <c:v>987</c:v>
                </c:pt>
                <c:pt idx="5">
                  <c:v>974</c:v>
                </c:pt>
                <c:pt idx="6">
                  <c:v>955</c:v>
                </c:pt>
                <c:pt idx="7">
                  <c:v>935</c:v>
                </c:pt>
                <c:pt idx="8">
                  <c:v>902</c:v>
                </c:pt>
                <c:pt idx="9">
                  <c:v>860</c:v>
                </c:pt>
                <c:pt idx="10">
                  <c:v>820</c:v>
                </c:pt>
                <c:pt idx="11">
                  <c:v>757</c:v>
                </c:pt>
              </c:numCache>
            </c:numRef>
          </c:val>
        </c:ser>
        <c:marker val="1"/>
        <c:axId val="69102976"/>
        <c:axId val="69105152"/>
      </c:lineChart>
      <c:catAx>
        <c:axId val="69102976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ru-RU" sz="1200" b="1" dirty="0" smtClean="0"/>
                  <a:t>Количество одновременно отключенных дюкеров</a:t>
                </a:r>
                <a:endParaRPr lang="ru-RU" sz="1200" b="1" dirty="0"/>
              </a:p>
            </c:rich>
          </c:tx>
          <c:layout>
            <c:manualLayout>
              <c:xMode val="edge"/>
              <c:yMode val="edge"/>
              <c:x val="0.33370680227471655"/>
              <c:y val="0.8863614827110712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9105152"/>
        <c:crosses val="autoZero"/>
        <c:auto val="1"/>
        <c:lblAlgn val="ctr"/>
        <c:lblOffset val="100"/>
      </c:catAx>
      <c:valAx>
        <c:axId val="69105152"/>
        <c:scaling>
          <c:orientation val="minMax"/>
          <c:max val="1100"/>
          <c:min val="7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dirty="0" smtClean="0"/>
                  <a:t>Производительность, млн.м3/</a:t>
                </a:r>
                <a:r>
                  <a:rPr lang="ru-RU" sz="1200" dirty="0" err="1" smtClean="0"/>
                  <a:t>сут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2.0922900262467192E-2"/>
              <c:y val="0.17274142742309703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9102976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solidFill>
        <a:srgbClr val="00B0F0"/>
      </a:solidFill>
    </a:ln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105861767279564E-3"/>
          <c:y val="0.21553704125724493"/>
          <c:w val="0.96030927384076992"/>
          <c:h val="0.590603509524511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Удельная аварийность</c:v>
                </c:pt>
              </c:strCache>
            </c:strRef>
          </c:tx>
          <c:spPr>
            <a:solidFill>
              <a:srgbClr val="FF9933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2000-2004 гг.</c:v>
                </c:pt>
                <c:pt idx="1">
                  <c:v>2005-2009 гг.</c:v>
                </c:pt>
                <c:pt idx="2">
                  <c:v>2010-2017 гг.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0.16</c:v>
                </c:pt>
                <c:pt idx="1">
                  <c:v>0.17</c:v>
                </c:pt>
                <c:pt idx="2">
                  <c:v>0.1</c:v>
                </c:pt>
              </c:numCache>
            </c:numRef>
          </c:val>
        </c:ser>
        <c:gapWidth val="40"/>
        <c:overlap val="21"/>
        <c:axId val="103685120"/>
        <c:axId val="103736064"/>
      </c:barChart>
      <c:catAx>
        <c:axId val="103685120"/>
        <c:scaling>
          <c:orientation val="minMax"/>
        </c:scaling>
        <c:axPos val="b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3736064"/>
        <c:crosses val="autoZero"/>
        <c:auto val="1"/>
        <c:lblAlgn val="ctr"/>
        <c:lblOffset val="100"/>
      </c:catAx>
      <c:valAx>
        <c:axId val="103736064"/>
        <c:scaling>
          <c:orientation val="minMax"/>
        </c:scaling>
        <c:axPos val="l"/>
        <c:numFmt formatCode="0.00" sourceLinked="1"/>
        <c:majorTickMark val="none"/>
        <c:tickLblPos val="none"/>
        <c:spPr>
          <a:ln>
            <a:noFill/>
          </a:ln>
        </c:spPr>
        <c:crossAx val="103685120"/>
        <c:crosses val="autoZero"/>
        <c:crossBetween val="between"/>
      </c:valAx>
      <c:spPr>
        <a:ln>
          <a:noFill/>
        </a:ln>
      </c:spPr>
    </c:plotArea>
    <c:plotVisOnly val="1"/>
    <c:dispBlanksAs val="gap"/>
  </c:chart>
  <c:txPr>
    <a:bodyPr/>
    <a:lstStyle/>
    <a:p>
      <a:pPr>
        <a:defRPr sz="1800">
          <a:solidFill>
            <a:schemeClr val="bg1"/>
          </a:solidFill>
          <a:latin typeface="Arial Narrow" pitchFamily="34" charset="0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>
                <a:solidFill>
                  <a:schemeClr val="tx1"/>
                </a:solidFill>
              </a:rPr>
              <a:t>Обследования</a:t>
            </a:r>
            <a:r>
              <a:rPr lang="ru-RU" sz="1200" baseline="0" dirty="0" smtClean="0">
                <a:solidFill>
                  <a:schemeClr val="tx1"/>
                </a:solidFill>
              </a:rPr>
              <a:t> ЛЧ МГ средствами ВТД</a:t>
            </a:r>
            <a:endParaRPr lang="ru-RU" sz="1200" dirty="0"/>
          </a:p>
        </c:rich>
      </c:tx>
      <c:layout>
        <c:manualLayout>
          <c:xMode val="edge"/>
          <c:yMode val="edge"/>
          <c:x val="0.25623462131647418"/>
          <c:y val="3.4613605734628551E-2"/>
        </c:manualLayout>
      </c:layout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8.1114511604182579E-2"/>
          <c:y val="0.11883528092838189"/>
          <c:w val="0.8135949495285516"/>
          <c:h val="0.580717462369501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объектов, обследованных ВТД, шт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</c:spPr>
          <c:dLbls>
            <c:dLbl>
              <c:idx val="3"/>
              <c:layout>
                <c:manualLayout>
                  <c:x val="-7.008706248013287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</c:v>
                </c:pt>
                <c:pt idx="1">
                  <c:v>83</c:v>
                </c:pt>
                <c:pt idx="2">
                  <c:v>100</c:v>
                </c:pt>
                <c:pt idx="3">
                  <c:v>157</c:v>
                </c:pt>
                <c:pt idx="4">
                  <c:v>147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15"/>
              <c:layout>
                <c:manualLayout>
                  <c:x val="-1.093613297319202E-7"/>
                  <c:y val="5.599025152408117E-3"/>
                </c:manualLayout>
              </c:layout>
              <c:showVal val="1"/>
            </c:dLbl>
            <c:dLbl>
              <c:idx val="16"/>
              <c:layout>
                <c:manualLayout>
                  <c:x val="-5.5555555555555558E-3"/>
                  <c:y val="0"/>
                </c:manualLayout>
              </c:layout>
              <c:showVal val="1"/>
            </c:dLbl>
            <c:dLbl>
              <c:idx val="17"/>
              <c:layout>
                <c:manualLayout>
                  <c:x val="-1.3888888888888928E-3"/>
                  <c:y val="-4.8991470083570984E-3"/>
                </c:manualLayout>
              </c:layout>
              <c:showVal val="1"/>
            </c:dLbl>
            <c:dLbl>
              <c:idx val="18"/>
              <c:layout>
                <c:manualLayout>
                  <c:x val="-6.9445538057742902E-3"/>
                  <c:y val="4.8991470083570984E-3"/>
                </c:manualLayout>
              </c:layout>
              <c:showVal val="1"/>
            </c:dLbl>
            <c:dLbl>
              <c:idx val="19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0"/>
        <c:overlap val="-100"/>
        <c:axId val="114770688"/>
        <c:axId val="114772608"/>
      </c:barChar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Протяженность объектов, обследованных ВТД, км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3"/>
              <c:layout>
                <c:manualLayout>
                  <c:x val="7.0087062480133746E-3"/>
                  <c:y val="-5.039122637167299E-3"/>
                </c:manualLayout>
              </c:layout>
              <c:dLblPos val="outEnd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4565.8</c:v>
                </c:pt>
                <c:pt idx="1">
                  <c:v>4498.33</c:v>
                </c:pt>
                <c:pt idx="2">
                  <c:v>5276.93</c:v>
                </c:pt>
                <c:pt idx="3">
                  <c:v>5729.38</c:v>
                </c:pt>
                <c:pt idx="4">
                  <c:v>5796.2</c:v>
                </c:pt>
              </c:numCache>
            </c:numRef>
          </c:val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204"/>
        <c:overlap val="100"/>
        <c:axId val="115724288"/>
        <c:axId val="115562368"/>
      </c:barChart>
      <c:catAx>
        <c:axId val="114770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772608"/>
        <c:crosses val="autoZero"/>
        <c:auto val="1"/>
        <c:lblAlgn val="ctr"/>
        <c:lblOffset val="100"/>
      </c:catAx>
      <c:valAx>
        <c:axId val="114772608"/>
        <c:scaling>
          <c:orientation val="minMax"/>
          <c:max val="2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770688"/>
        <c:crosses val="autoZero"/>
        <c:crossBetween val="between"/>
      </c:valAx>
      <c:valAx>
        <c:axId val="115562368"/>
        <c:scaling>
          <c:orientation val="minMax"/>
        </c:scaling>
        <c:axPos val="r"/>
        <c:numFmt formatCode="0" sourceLinked="0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724288"/>
        <c:crosses val="max"/>
        <c:crossBetween val="between"/>
      </c:valAx>
      <c:catAx>
        <c:axId val="115724288"/>
        <c:scaling>
          <c:orientation val="minMax"/>
        </c:scaling>
        <c:delete val="1"/>
        <c:axPos val="b"/>
        <c:numFmt formatCode="General" sourceLinked="1"/>
        <c:tickLblPos val="none"/>
        <c:crossAx val="115562368"/>
        <c:crosses val="autoZero"/>
        <c:auto val="1"/>
        <c:lblAlgn val="ctr"/>
        <c:lblOffset val="100"/>
      </c:catAx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202914322651037"/>
          <c:w val="1"/>
          <c:h val="0.16687413519709962"/>
        </c:manualLayout>
      </c:layout>
      <c:txPr>
        <a:bodyPr/>
        <a:lstStyle/>
        <a:p>
          <a:pPr>
            <a:defRPr sz="1200" b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2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1200" baseline="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сокращения протяженности необследованных участков ЛЧ МГ</a:t>
            </a:r>
          </a:p>
        </c:rich>
      </c:tx>
      <c:layout>
        <c:manualLayout>
          <c:xMode val="edge"/>
          <c:yMode val="edge"/>
          <c:x val="0.24104444359947771"/>
          <c:y val="3.7300502371542389E-3"/>
        </c:manualLayout>
      </c:layout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8.0459239839738586E-2"/>
          <c:y val="0.18264986283818321"/>
          <c:w val="0.8655662624867082"/>
          <c:h val="0.663267207943834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необследованных участков ЛЧ МГ</c:v>
                </c:pt>
              </c:strCache>
            </c:strRef>
          </c:tx>
          <c:marker>
            <c:symbol val="circle"/>
            <c:size val="7"/>
          </c:marker>
          <c:dLbls>
            <c:dLbl>
              <c:idx val="1"/>
              <c:layout>
                <c:manualLayout>
                  <c:x val="-4.9060943736092974E-2"/>
                  <c:y val="-7.539771144627863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4272573552784895E-2"/>
                  <c:y val="-6.591372258511143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9716002072075256E-2"/>
                  <c:y val="-7.0655717015694883E-2"/>
                </c:manualLayout>
              </c:layout>
              <c:dLblPos val="r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lang="ru-RU"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2352.0069999999937</c:v>
                </c:pt>
                <c:pt idx="1">
                  <c:v>1798.1249999999955</c:v>
                </c:pt>
                <c:pt idx="2">
                  <c:v>1152.2149999999958</c:v>
                </c:pt>
                <c:pt idx="3">
                  <c:v>642.40799999999842</c:v>
                </c:pt>
                <c:pt idx="4">
                  <c:v>272.75999999999965</c:v>
                </c:pt>
                <c:pt idx="5">
                  <c:v>100.58199999999972</c:v>
                </c:pt>
                <c:pt idx="6">
                  <c:v>47.208999999999612</c:v>
                </c:pt>
              </c:numCache>
            </c:numRef>
          </c:val>
        </c:ser>
        <c:marker val="1"/>
        <c:axId val="116069504"/>
        <c:axId val="116071808"/>
      </c:lineChart>
      <c:catAx>
        <c:axId val="116069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116071808"/>
        <c:crosses val="autoZero"/>
        <c:auto val="1"/>
        <c:lblAlgn val="ctr"/>
        <c:lblOffset val="100"/>
      </c:catAx>
      <c:valAx>
        <c:axId val="116071808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116069504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019540712935683"/>
          <c:y val="7.2014049273350089E-2"/>
          <c:w val="0.99321198523904908"/>
          <c:h val="0.535991458608495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Рраб &lt; Р проектное (75 кгс/см2), км
</c:v>
                </c:pt>
              </c:strCache>
            </c:strRef>
          </c:tx>
          <c:spPr>
            <a:ln>
              <a:solidFill>
                <a:srgbClr val="009242"/>
              </a:solidFill>
            </a:ln>
          </c:spPr>
          <c:marker>
            <c:symbol val="circle"/>
            <c:size val="9"/>
            <c:spPr>
              <a:solidFill>
                <a:srgbClr val="00B050"/>
              </a:solidFill>
              <a:ln>
                <a:solidFill>
                  <a:srgbClr val="009242"/>
                </a:solidFill>
              </a:ln>
            </c:spPr>
          </c:marker>
          <c:dPt>
            <c:idx val="1"/>
            <c:spPr>
              <a:ln w="34925">
                <a:solidFill>
                  <a:srgbClr val="009242"/>
                </a:solidFill>
              </a:ln>
            </c:spPr>
          </c:dPt>
          <c:dPt>
            <c:idx val="2"/>
            <c:spPr>
              <a:ln w="34925">
                <a:solidFill>
                  <a:srgbClr val="009242"/>
                </a:solidFill>
              </a:ln>
            </c:spPr>
          </c:dPt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005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314.61</c:v>
                </c:pt>
                <c:pt idx="1">
                  <c:v>84</c:v>
                </c:pt>
                <c:pt idx="2">
                  <c:v>57.2</c:v>
                </c:pt>
                <c:pt idx="3">
                  <c:v>43.843200000000003</c:v>
                </c:pt>
                <c:pt idx="4">
                  <c:v>30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Рраб &lt; Р проектное (55 кгс/см2), км
</c:v>
                </c:pt>
              </c:strCache>
            </c:strRef>
          </c:tx>
          <c:spPr>
            <a:ln w="34925">
              <a:solidFill>
                <a:schemeClr val="tx2"/>
              </a:solidFill>
            </a:ln>
          </c:spPr>
          <c:marker>
            <c:symbol val="circle"/>
            <c:size val="9"/>
            <c:spPr>
              <a:solidFill>
                <a:srgbClr val="002060"/>
              </a:solidFill>
              <a:ln>
                <a:solidFill>
                  <a:schemeClr val="tx2"/>
                </a:solidFill>
              </a:ln>
            </c:spPr>
          </c:marker>
          <c:dPt>
            <c:idx val="1"/>
            <c:spPr>
              <a:ln w="34925">
                <a:solidFill>
                  <a:srgbClr val="002060"/>
                </a:solidFill>
              </a:ln>
            </c:spPr>
          </c:dPt>
          <c:dPt>
            <c:idx val="2"/>
            <c:spPr>
              <a:ln w="34925">
                <a:solidFill>
                  <a:srgbClr val="002060"/>
                </a:solidFill>
              </a:ln>
            </c:spPr>
          </c:dPt>
          <c:dLbls>
            <c:dLbl>
              <c:idx val="1"/>
              <c:layout>
                <c:manualLayout>
                  <c:x val="-4.1915390319194966E-2"/>
                  <c:y val="-5.496127768901950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4070853511761614E-2"/>
                  <c:y val="-5.4961277689019504E-2"/>
                </c:manualLayout>
              </c:layout>
              <c:dLblPos val="r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0</c:formatCode>
                <c:ptCount val="7"/>
                <c:pt idx="0">
                  <c:v>578.47</c:v>
                </c:pt>
                <c:pt idx="1">
                  <c:v>400.97999999999985</c:v>
                </c:pt>
                <c:pt idx="2">
                  <c:v>297.47000000000003</c:v>
                </c:pt>
                <c:pt idx="3">
                  <c:v>230.17679999999999</c:v>
                </c:pt>
                <c:pt idx="4">
                  <c:v>196.57679999999999</c:v>
                </c:pt>
                <c:pt idx="5">
                  <c:v>164.38800000000009</c:v>
                </c:pt>
                <c:pt idx="6">
                  <c:v>121.968</c:v>
                </c:pt>
              </c:numCache>
            </c:numRef>
          </c:val>
        </c:ser>
        <c:dLbls>
          <c:showVal val="1"/>
        </c:dLbls>
        <c:marker val="1"/>
        <c:axId val="127792640"/>
        <c:axId val="127794176"/>
      </c:lineChart>
      <c:catAx>
        <c:axId val="127792640"/>
        <c:scaling>
          <c:orientation val="minMax"/>
        </c:scaling>
        <c:axPos val="b"/>
        <c:numFmt formatCode="@" sourceLinked="0"/>
        <c:majorTickMark val="none"/>
        <c:tickLblPos val="nextTo"/>
        <c:spPr>
          <a:ln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127794176"/>
        <c:crosses val="autoZero"/>
        <c:auto val="1"/>
        <c:lblAlgn val="ctr"/>
        <c:lblOffset val="100"/>
      </c:catAx>
      <c:valAx>
        <c:axId val="127794176"/>
        <c:scaling>
          <c:orientation val="minMax"/>
          <c:max val="600"/>
          <c:min val="0"/>
        </c:scaling>
        <c:axPos val="l"/>
        <c:numFmt formatCode="0" sourceLinked="1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127792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8394325593139069"/>
          <c:w val="0.9991094115042376"/>
          <c:h val="0.16855133257347518"/>
        </c:manualLayout>
      </c:layout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4597222222222398E-2"/>
          <c:y val="5.305460732673549E-2"/>
          <c:w val="0.86608333333333365"/>
          <c:h val="0.7406526748169534"/>
        </c:manualLayout>
      </c:layout>
      <c:barChart>
        <c:barDir val="col"/>
        <c:grouping val="clustered"/>
        <c:ser>
          <c:idx val="4"/>
          <c:order val="1"/>
          <c:tx>
            <c:strRef>
              <c:f>Лист1!$C$1</c:f>
              <c:strCache>
                <c:ptCount val="1"/>
                <c:pt idx="0">
                  <c:v>Количество труб, планируемых в ремонт ХС, шт</c:v>
                </c:pt>
              </c:strCache>
            </c:strRef>
          </c:tx>
          <c:spPr>
            <a:solidFill>
              <a:srgbClr val="0070C0"/>
            </a:solidFill>
            <a:ln w="50800" cmpd="sng">
              <a:noFill/>
            </a:ln>
          </c:spPr>
          <c:dLbls>
            <c:dLbl>
              <c:idx val="0"/>
              <c:layout>
                <c:manualLayout>
                  <c:x val="-1.1111111111111125E-2"/>
                  <c:y val="0"/>
                </c:manualLayout>
              </c:layout>
              <c:dLblPos val="outEnd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effectLst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(прогноз)</c:v>
                </c:pt>
                <c:pt idx="4">
                  <c:v>2019 
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">
                  <c:v>1250</c:v>
                </c:pt>
                <c:pt idx="1">
                  <c:v>1517</c:v>
                </c:pt>
                <c:pt idx="2">
                  <c:v>2699</c:v>
                </c:pt>
                <c:pt idx="3">
                  <c:v>3990</c:v>
                </c:pt>
                <c:pt idx="4">
                  <c:v>4050</c:v>
                </c:pt>
              </c:numCache>
            </c:numRef>
          </c:val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Количество  отремонтированных труб, шт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7777777777777887E-3"/>
                  <c:y val="9.7620012563772729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5555555555555558E-3"/>
                  <c:y val="4.8810006281886347E-3"/>
                </c:manualLayout>
              </c:layout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elete val="1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(прогноз)</c:v>
                </c:pt>
                <c:pt idx="4">
                  <c:v>2019 
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">
                  <c:v>1794</c:v>
                </c:pt>
                <c:pt idx="1">
                  <c:v>2139</c:v>
                </c:pt>
                <c:pt idx="2">
                  <c:v>5422</c:v>
                </c:pt>
                <c:pt idx="3" formatCode="0">
                  <c:v>5600</c:v>
                </c:pt>
                <c:pt idx="4">
                  <c:v>5700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Протяженность демонтированной трубы, км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(прогноз)</c:v>
                </c:pt>
                <c:pt idx="4">
                  <c:v>2019 
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axId val="128087936"/>
        <c:axId val="128089472"/>
      </c:barChart>
      <c:lineChart>
        <c:grouping val="standard"/>
        <c:ser>
          <c:idx val="5"/>
          <c:order val="0"/>
          <c:tx>
            <c:strRef>
              <c:f>Лист1!$B$1</c:f>
              <c:strCache>
                <c:ptCount val="1"/>
                <c:pt idx="0">
                  <c:v>Количество МКУ, планируемых в ремонт ХС, шт</c:v>
                </c:pt>
              </c:strCache>
            </c:strRef>
          </c:tx>
          <c:spPr>
            <a:ln w="38100">
              <a:solidFill>
                <a:srgbClr val="99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90000"/>
              </a:solidFill>
              <a:ln>
                <a:solidFill>
                  <a:srgbClr val="990000"/>
                </a:solidFill>
              </a:ln>
            </c:spPr>
          </c:marker>
          <c:dLbls>
            <c:dLbl>
              <c:idx val="0"/>
              <c:layout>
                <c:manualLayout>
                  <c:x val="-4.4444444444444502E-2"/>
                  <c:y val="-3.672952972711939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1944444444444442E-2"/>
                  <c:y val="-3.9170030041213756E-2"/>
                </c:manualLayout>
              </c:layout>
              <c:dLblPos val="r"/>
              <c:showVal val="1"/>
            </c:dLbl>
            <c:dLbl>
              <c:idx val="6"/>
              <c:delete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990000"/>
                        </a:solidFill>
                      </a:rPr>
                      <a:t>2</a:t>
                    </a:r>
                    <a:r>
                      <a:rPr lang="en-US" sz="1400" dirty="0" smtClean="0">
                        <a:solidFill>
                          <a:srgbClr val="990000"/>
                        </a:solidFill>
                      </a:rPr>
                      <a:t>69</a:t>
                    </a:r>
                    <a:r>
                      <a:rPr lang="ru-RU" sz="1400" dirty="0" smtClean="0">
                        <a:solidFill>
                          <a:srgbClr val="990000"/>
                        </a:solidFill>
                      </a:rPr>
                      <a:t>7</a:t>
                    </a:r>
                    <a:endParaRPr lang="en-US" dirty="0"/>
                  </a:p>
                </c:rich>
              </c:tx>
              <c:dLblPos val="t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400" b="1" i="1">
                    <a:solidFill>
                      <a:srgbClr val="990000"/>
                    </a:solidFill>
                    <a:effectLst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(прогноз)</c:v>
                </c:pt>
                <c:pt idx="4">
                  <c:v>2019 
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193</c:v>
                </c:pt>
                <c:pt idx="1">
                  <c:v>308</c:v>
                </c:pt>
                <c:pt idx="2">
                  <c:v>510</c:v>
                </c:pt>
                <c:pt idx="3">
                  <c:v>578</c:v>
                </c:pt>
                <c:pt idx="4">
                  <c:v>580</c:v>
                </c:pt>
              </c:numCache>
            </c:numRef>
          </c:val>
        </c:ser>
        <c:marker val="1"/>
        <c:axId val="128105088"/>
        <c:axId val="128103552"/>
      </c:lineChart>
      <c:catAx>
        <c:axId val="128087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8089472"/>
        <c:crosses val="autoZero"/>
        <c:auto val="1"/>
        <c:lblAlgn val="ctr"/>
        <c:lblOffset val="100"/>
      </c:catAx>
      <c:valAx>
        <c:axId val="12808947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8087936"/>
        <c:crosses val="autoZero"/>
        <c:crossBetween val="between"/>
      </c:valAx>
      <c:valAx>
        <c:axId val="128103552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28105088"/>
        <c:crosses val="max"/>
        <c:crossBetween val="between"/>
      </c:valAx>
      <c:catAx>
        <c:axId val="128105088"/>
        <c:scaling>
          <c:orientation val="minMax"/>
        </c:scaling>
        <c:delete val="1"/>
        <c:axPos val="b"/>
        <c:tickLblPos val="none"/>
        <c:crossAx val="128103552"/>
        <c:crosses val="autoZero"/>
        <c:auto val="1"/>
        <c:lblAlgn val="ctr"/>
        <c:lblOffset val="100"/>
      </c:cat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1.1340223097112889E-2"/>
          <c:y val="0.8891651586488547"/>
          <c:w val="0.94481955380577465"/>
          <c:h val="0.10204750289737337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2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отключения </a:t>
            </a:r>
            <a:r>
              <a:rPr lang="ru-RU" dirty="0" smtClean="0"/>
              <a:t>участков </a:t>
            </a:r>
            <a:r>
              <a:rPr lang="ru-RU" dirty="0"/>
              <a:t>ЛЧ МГ по уведомлению</a:t>
            </a:r>
          </a:p>
        </c:rich>
      </c:tx>
      <c:layout>
        <c:manualLayout>
          <c:xMode val="edge"/>
          <c:yMode val="edge"/>
          <c:x val="0.12204723325219696"/>
          <c:y val="2.9149866297524991E-2"/>
        </c:manualLayout>
      </c:layout>
    </c:title>
    <c:plotArea>
      <c:layout>
        <c:manualLayout>
          <c:layoutTarget val="inner"/>
          <c:xMode val="edge"/>
          <c:yMode val="edge"/>
          <c:x val="0.11220149941733647"/>
          <c:y val="0.23946181960427021"/>
          <c:w val="0.71873490172869769"/>
          <c:h val="0.5005175678881149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объектов, отключенных по уведомлению, шт</c:v>
                </c:pt>
              </c:strCache>
            </c:strRef>
          </c:tx>
          <c:spPr>
            <a:solidFill>
              <a:srgbClr val="AA2B1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AA2B16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объектов, включенных в работу, шт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9</c:v>
                </c:pt>
              </c:numCache>
            </c:numRef>
          </c:val>
        </c:ser>
        <c:gapWidth val="268"/>
        <c:overlap val="-100"/>
        <c:axId val="128000384"/>
        <c:axId val="128001920"/>
      </c:barChart>
      <c:barChart>
        <c:barDir val="col"/>
        <c:grouping val="clustered"/>
        <c:ser>
          <c:idx val="3"/>
          <c:order val="2"/>
          <c:tx>
            <c:strRef>
              <c:f>Лист1!$E$1</c:f>
              <c:strCache>
                <c:ptCount val="1"/>
                <c:pt idx="0">
                  <c:v>Количество аварийно-опасных дефектов, шт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244</c:v>
                </c:pt>
                <c:pt idx="1">
                  <c:v>184</c:v>
                </c:pt>
              </c:numCache>
            </c:numRef>
          </c:val>
        </c:ser>
        <c:ser>
          <c:idx val="2"/>
          <c:order val="3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gapWidth val="454"/>
        <c:overlap val="96"/>
        <c:axId val="128013440"/>
        <c:axId val="128003456"/>
      </c:barChart>
      <c:catAx>
        <c:axId val="128000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001920"/>
        <c:crosses val="autoZero"/>
        <c:auto val="1"/>
        <c:lblAlgn val="ctr"/>
        <c:lblOffset val="100"/>
      </c:catAx>
      <c:valAx>
        <c:axId val="128001920"/>
        <c:scaling>
          <c:orientation val="minMax"/>
          <c:max val="30"/>
        </c:scaling>
        <c:axPos val="l"/>
        <c:majorGridlines/>
        <c:numFmt formatCode="General" sourceLinked="1"/>
        <c:tickLblPos val="nextTo"/>
        <c:crossAx val="128000384"/>
        <c:crosses val="autoZero"/>
        <c:crossBetween val="between"/>
        <c:majorUnit val="5"/>
      </c:valAx>
      <c:valAx>
        <c:axId val="128003456"/>
        <c:scaling>
          <c:orientation val="minMax"/>
        </c:scaling>
        <c:axPos val="r"/>
        <c:numFmt formatCode="General" sourceLinked="1"/>
        <c:tickLblPos val="nextTo"/>
        <c:crossAx val="128013440"/>
        <c:crosses val="max"/>
        <c:crossBetween val="between"/>
        <c:majorUnit val="50"/>
      </c:valAx>
      <c:catAx>
        <c:axId val="128013440"/>
        <c:scaling>
          <c:orientation val="minMax"/>
        </c:scaling>
        <c:delete val="1"/>
        <c:axPos val="b"/>
        <c:numFmt formatCode="General" sourceLinked="1"/>
        <c:tickLblPos val="none"/>
        <c:crossAx val="128003456"/>
        <c:crosses val="autoZero"/>
        <c:auto val="1"/>
        <c:lblAlgn val="ctr"/>
        <c:lblOffset val="100"/>
      </c:cat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0747219207092899"/>
          <c:y val="0.85426604486080349"/>
          <c:w val="0.79255007551702306"/>
          <c:h val="0.1249041284675461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5.2375000000000012E-2"/>
          <c:y val="5.8228168267725665E-2"/>
          <c:w val="0.89802777777777787"/>
          <c:h val="0.671516266172389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Удельная частота аварий на ЛЧ МГ (математическое ожидание)</c:v>
                </c:pt>
              </c:strCache>
            </c:strRef>
          </c:tx>
          <c:spPr>
            <a:ln w="53975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5"/>
            <c:spPr>
              <a:ln w="53975">
                <a:solidFill>
                  <a:srgbClr val="C00000"/>
                </a:solidFill>
                <a:prstDash val="sysDash"/>
              </a:ln>
            </c:spPr>
          </c:dPt>
          <c:dPt>
            <c:idx val="6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ysDash"/>
                </a:ln>
              </c:spPr>
            </c:marker>
            <c:spPr>
              <a:ln w="53975">
                <a:solidFill>
                  <a:srgbClr val="C0000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2.5347222222222257E-2"/>
                  <c:y val="3.682733118858801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6736111111111092E-2"/>
                  <c:y val="4.914416436202877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1180555555555581E-2"/>
                  <c:y val="3.6827331188588011E-2"/>
                </c:manualLayout>
              </c:layout>
              <c:dLblPos val="r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(прогноз)</c:v>
                </c:pt>
                <c:pt idx="4">
                  <c:v>2019 
(прогноз)</c:v>
                </c:pt>
                <c:pt idx="5">
                  <c:v>2020 
(прогноз)</c:v>
                </c:pt>
                <c:pt idx="6">
                  <c:v>2021 
(прогноз)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0.15000000000000002</c:v>
                </c:pt>
                <c:pt idx="4">
                  <c:v>0.18000000000000002</c:v>
                </c:pt>
                <c:pt idx="5" formatCode="0.00">
                  <c:v>0.18000000000000002</c:v>
                </c:pt>
                <c:pt idx="6">
                  <c:v>0.18000000000000002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отремонтированных труб, шт3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(прогноз)</c:v>
                </c:pt>
                <c:pt idx="4">
                  <c:v>2019 
(прогноз)</c:v>
                </c:pt>
                <c:pt idx="5">
                  <c:v>2020 
(прогноз)</c:v>
                </c:pt>
                <c:pt idx="6">
                  <c:v>2021 
(прогноз)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179.4</c:v>
                </c:pt>
                <c:pt idx="1">
                  <c:v>213.9</c:v>
                </c:pt>
                <c:pt idx="2">
                  <c:v>542.20000000000005</c:v>
                </c:pt>
                <c:pt idx="3">
                  <c:v>560</c:v>
                </c:pt>
                <c:pt idx="4">
                  <c:v>570</c:v>
                </c:pt>
              </c:numCache>
            </c:numRef>
          </c:val>
        </c:ser>
        <c:marker val="1"/>
        <c:axId val="83434112"/>
        <c:axId val="83444480"/>
      </c:line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Протяженность  объектов КР ЛЧ МГ, км</c:v>
                </c:pt>
              </c:strCache>
            </c:strRef>
          </c:tx>
          <c:spPr>
            <a:ln w="53975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4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  <a:prstDash val="sysDash"/>
                </a:ln>
              </c:spPr>
            </c:marker>
            <c:spPr>
              <a:ln w="53975">
                <a:solidFill>
                  <a:srgbClr val="00B050"/>
                </a:solidFill>
                <a:prstDash val="sysDash"/>
              </a:ln>
            </c:spPr>
          </c:dPt>
          <c:dPt>
            <c:idx val="5"/>
            <c:spPr>
              <a:ln w="53975">
                <a:solidFill>
                  <a:srgbClr val="00B050"/>
                </a:solidFill>
                <a:prstDash val="sysDash"/>
              </a:ln>
            </c:spPr>
          </c:dPt>
          <c:dPt>
            <c:idx val="6"/>
            <c:spPr>
              <a:ln w="53975">
                <a:solidFill>
                  <a:srgbClr val="00B05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4.3402777777777783E-2"/>
                  <c:y val="-3.682733118858801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5.2083333333333478E-3"/>
                  <c:y val="-3.190059791921168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2291666666666725E-2"/>
                  <c:y val="-3.9290697823276204E-2"/>
                </c:manualLayout>
              </c:layout>
              <c:dLblPos val="r"/>
              <c:showVal val="1"/>
            </c:dLbl>
            <c:numFmt formatCode="#,##0.0" sourceLinked="0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(прогноз)</c:v>
                </c:pt>
                <c:pt idx="4">
                  <c:v>2019 
(прогноз)</c:v>
                </c:pt>
                <c:pt idx="5">
                  <c:v>2020 
(прогноз)</c:v>
                </c:pt>
                <c:pt idx="6">
                  <c:v>2021 
(прогноз)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258.55</c:v>
                </c:pt>
                <c:pt idx="1">
                  <c:v>197.63</c:v>
                </c:pt>
                <c:pt idx="2">
                  <c:v>197.45000000000002</c:v>
                </c:pt>
                <c:pt idx="3" formatCode="0.0">
                  <c:v>144.94999999999999</c:v>
                </c:pt>
                <c:pt idx="4" formatCode="0.0">
                  <c:v>104.61</c:v>
                </c:pt>
                <c:pt idx="5" formatCode="0.0">
                  <c:v>106.6</c:v>
                </c:pt>
                <c:pt idx="6" formatCode="0.0">
                  <c:v>110.8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Количество отремонтированных труб собственными силами, шт</c:v>
                </c:pt>
              </c:strCache>
            </c:strRef>
          </c:tx>
          <c:spPr>
            <a:ln w="5397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(прогноз)</c:v>
                </c:pt>
                <c:pt idx="4">
                  <c:v>2019 
(прогноз)</c:v>
                </c:pt>
                <c:pt idx="5">
                  <c:v>2020 
(прогноз)</c:v>
                </c:pt>
                <c:pt idx="6">
                  <c:v>2021 
(прогноз)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179.4</c:v>
                </c:pt>
                <c:pt idx="1">
                  <c:v>213.9</c:v>
                </c:pt>
                <c:pt idx="2">
                  <c:v>542.20000000000005</c:v>
                </c:pt>
                <c:pt idx="3">
                  <c:v>560</c:v>
                </c:pt>
                <c:pt idx="4">
                  <c:v>570</c:v>
                </c:pt>
              </c:numCache>
            </c:numRef>
          </c:val>
        </c:ser>
        <c:marker val="1"/>
        <c:axId val="83468288"/>
        <c:axId val="83446016"/>
      </c:lineChart>
      <c:catAx>
        <c:axId val="83434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3444480"/>
        <c:crosses val="autoZero"/>
        <c:auto val="1"/>
        <c:lblAlgn val="ctr"/>
        <c:lblOffset val="100"/>
      </c:catAx>
      <c:valAx>
        <c:axId val="83444480"/>
        <c:scaling>
          <c:orientation val="minMax"/>
          <c:max val="0.4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3434112"/>
        <c:crosses val="autoZero"/>
        <c:crossBetween val="between"/>
      </c:valAx>
      <c:valAx>
        <c:axId val="83446016"/>
        <c:scaling>
          <c:orientation val="minMax"/>
        </c:scaling>
        <c:axPos val="r"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3468288"/>
        <c:crosses val="max"/>
        <c:crossBetween val="between"/>
      </c:valAx>
      <c:catAx>
        <c:axId val="83468288"/>
        <c:scaling>
          <c:orientation val="minMax"/>
        </c:scaling>
        <c:delete val="1"/>
        <c:axPos val="b"/>
        <c:numFmt formatCode="General" sourceLinked="1"/>
        <c:tickLblPos val="none"/>
        <c:crossAx val="83446016"/>
        <c:crosses val="autoZero"/>
        <c:auto val="1"/>
        <c:lblAlgn val="ctr"/>
        <c:lblOffset val="100"/>
      </c:cat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8.9232611548556426E-2"/>
          <c:y val="0.84033892821439282"/>
          <c:w val="0.75903477690288812"/>
          <c:h val="0.1399541387081019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lang="ru-RU" sz="1400" b="1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Капитальный ремонт внешним </a:t>
            </a:r>
            <a:r>
              <a:rPr lang="ru-RU" sz="1400" b="1" i="0" u="none" strike="noStrik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подрядом на объектах ЛЧ </a:t>
            </a:r>
            <a:r>
              <a:rPr lang="ru-RU" sz="1400" b="1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МГ</a:t>
            </a:r>
            <a:endParaRPr lang="ru-RU" sz="1400" b="1" i="0" u="none" strike="noStrike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048020559930064"/>
          <c:y val="3.0244081067015951E-2"/>
        </c:manualLayout>
      </c:layout>
      <c:overlay val="1"/>
    </c:title>
    <c:plotArea>
      <c:layout>
        <c:manualLayout>
          <c:layoutTarget val="inner"/>
          <c:xMode val="edge"/>
          <c:yMode val="edge"/>
          <c:x val="5.5808910887582983E-2"/>
          <c:y val="0.15859679391565659"/>
          <c:w val="0.8868611111111111"/>
          <c:h val="0.54030420231085463"/>
        </c:manualLayout>
      </c:layout>
      <c:barChart>
        <c:barDir val="col"/>
        <c:grouping val="clustered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(план)</c:v>
                </c:pt>
                <c:pt idx="4">
                  <c:v>2019 
(план)</c:v>
                </c:pt>
                <c:pt idx="5">
                  <c:v>2020 
(план)</c:v>
                </c:pt>
                <c:pt idx="6">
                  <c:v>2021 
(план)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gapWidth val="132"/>
        <c:overlap val="-100"/>
        <c:axId val="75556736"/>
        <c:axId val="75558272"/>
      </c:barChar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Протяженность  объектов КР ЛЧ МГ, км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4"/>
              <c:layout>
                <c:manualLayout>
                  <c:x val="-1.3888888888888937E-3"/>
                  <c:y val="9.2010609932229773E-2"/>
                </c:manualLayout>
              </c:layout>
              <c:dLblPos val="outEnd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(план)</c:v>
                </c:pt>
                <c:pt idx="4">
                  <c:v>2019 
(план)</c:v>
                </c:pt>
                <c:pt idx="5">
                  <c:v>2020 
(план)</c:v>
                </c:pt>
                <c:pt idx="6">
                  <c:v>2021 
(план)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258.55</c:v>
                </c:pt>
                <c:pt idx="1">
                  <c:v>197.63</c:v>
                </c:pt>
                <c:pt idx="2">
                  <c:v>197.45000000000007</c:v>
                </c:pt>
                <c:pt idx="3">
                  <c:v>144.94999999999999</c:v>
                </c:pt>
                <c:pt idx="4">
                  <c:v>105.06</c:v>
                </c:pt>
                <c:pt idx="5">
                  <c:v>106.6</c:v>
                </c:pt>
                <c:pt idx="6">
                  <c:v>110.8</c:v>
                </c:pt>
              </c:numCache>
            </c:numRef>
          </c:val>
        </c:ser>
        <c:gapWidth val="240"/>
        <c:overlap val="-11"/>
        <c:axId val="114010752"/>
        <c:axId val="114009216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 КР ЛЧ МГ, шт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2"/>
              <c:layout>
                <c:manualLayout>
                  <c:x val="-1.9947725284339472E-2"/>
                  <c:y val="-9.239130434782620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0555555555555582E-2"/>
                  <c:y val="4.572616931452070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553280839895017E-2"/>
                  <c:y val="-6.9811515081569173E-2"/>
                </c:manualLayout>
              </c:layout>
              <c:dLblPos val="r"/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2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
(план)</c:v>
                </c:pt>
                <c:pt idx="4">
                  <c:v>2019 
(план)</c:v>
                </c:pt>
                <c:pt idx="5">
                  <c:v>2020 
(план)</c:v>
                </c:pt>
                <c:pt idx="6">
                  <c:v>2021 
(план)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</c:v>
                </c:pt>
                <c:pt idx="1">
                  <c:v>18</c:v>
                </c:pt>
                <c:pt idx="2">
                  <c:v>14</c:v>
                </c:pt>
                <c:pt idx="3">
                  <c:v>10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marker val="1"/>
        <c:axId val="75556736"/>
        <c:axId val="75558272"/>
      </c:lineChart>
      <c:catAx>
        <c:axId val="7555673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5558272"/>
        <c:crosses val="autoZero"/>
        <c:auto val="1"/>
        <c:lblAlgn val="ctr"/>
        <c:lblOffset val="100"/>
      </c:catAx>
      <c:valAx>
        <c:axId val="75558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5556736"/>
        <c:crosses val="autoZero"/>
        <c:crossBetween val="between"/>
      </c:valAx>
      <c:valAx>
        <c:axId val="114009216"/>
        <c:scaling>
          <c:orientation val="minMax"/>
        </c:scaling>
        <c:axPos val="r"/>
        <c:numFmt formatCode="0" sourceLinked="0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010752"/>
        <c:crosses val="max"/>
        <c:crossBetween val="between"/>
      </c:valAx>
      <c:catAx>
        <c:axId val="114010752"/>
        <c:scaling>
          <c:orientation val="minMax"/>
        </c:scaling>
        <c:delete val="1"/>
        <c:axPos val="b"/>
        <c:tickLblPos val="none"/>
        <c:crossAx val="114009216"/>
        <c:crosses val="autoZero"/>
        <c:auto val="1"/>
        <c:lblAlgn val="ctr"/>
        <c:lblOffset val="10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1498468941382334E-2"/>
          <c:y val="0.87066402344184102"/>
          <c:w val="0.78025196850393697"/>
          <c:h val="0.1025711649322916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>
      <a:noFill/>
      <a:prstDash val="sysDot"/>
    </a:ln>
  </c:spPr>
  <c:txPr>
    <a:bodyPr/>
    <a:lstStyle/>
    <a:p>
      <a:pPr>
        <a:defRPr sz="1100">
          <a:solidFill>
            <a:schemeClr val="tx2">
              <a:lumMod val="7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0.10472</cdr:x>
      <cdr:y>0.02821</cdr:y>
    </cdr:from>
    <cdr:to>
      <cdr:x>0.98387</cdr:x>
      <cdr:y>0.27821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544" y="73130"/>
          <a:ext cx="3924945" cy="6480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16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Число аварий </a:t>
          </a:r>
          <a:r>
            <a:rPr lang="en-US" sz="16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инцидентов на ЛЧМГ </a:t>
          </a:r>
        </a:p>
        <a:p xmlns:a="http://schemas.openxmlformats.org/drawingml/2006/main">
          <a:pPr algn="ctr" rtl="0"/>
          <a:r>
            <a:rPr lang="ru-RU" sz="16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2012-2017г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0.05803</cdr:y>
    </cdr:from>
    <cdr:to>
      <cdr:x>1</cdr:x>
      <cdr:y>0.24713</cdr:y>
    </cdr:to>
    <cdr:sp macro="" textlink="">
      <cdr:nvSpPr>
        <cdr:cNvPr id="2" name="TextBox 31"/>
        <cdr:cNvSpPr txBox="1"/>
      </cdr:nvSpPr>
      <cdr:spPr>
        <a:xfrm xmlns:a="http://schemas.openxmlformats.org/drawingml/2006/main">
          <a:off x="0" y="103893"/>
          <a:ext cx="41397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Удельная аварийность ЛЧМГ 2000-2017г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0.52362</cdr:x>
      <cdr:y>0.2905</cdr:y>
    </cdr:from>
    <cdr:to>
      <cdr:x>0.57875</cdr:x>
      <cdr:y>0.34964</cdr:y>
    </cdr:to>
    <cdr:sp macro="" textlink="">
      <cdr:nvSpPr>
        <cdr:cNvPr id="9" name="TextBox 7"/>
        <cdr:cNvSpPr txBox="1"/>
      </cdr:nvSpPr>
      <cdr:spPr>
        <a:xfrm xmlns:a="http://schemas.openxmlformats.org/drawingml/2006/main">
          <a:off x="4788024" y="1511697"/>
          <a:ext cx="5040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877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755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63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51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386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264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14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5018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18,6</a:t>
          </a:r>
          <a:endParaRPr lang="ru-RU" sz="1400" b="1" i="1" dirty="0">
            <a:solidFill>
              <a:srgbClr val="005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0.35038</cdr:x>
      <cdr:y>0.52573</cdr:y>
    </cdr:from>
    <cdr:to>
      <cdr:x>0.39763</cdr:x>
      <cdr:y>0.58488</cdr:y>
    </cdr:to>
    <cdr:sp macro="" textlink="">
      <cdr:nvSpPr>
        <cdr:cNvPr id="10" name="TextBox 8"/>
        <cdr:cNvSpPr txBox="1"/>
      </cdr:nvSpPr>
      <cdr:spPr>
        <a:xfrm xmlns:a="http://schemas.openxmlformats.org/drawingml/2006/main">
          <a:off x="3203848" y="2735833"/>
          <a:ext cx="4320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877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755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63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51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386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264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14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5018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8,8</a:t>
          </a:r>
          <a:endParaRPr lang="ru-RU" sz="1400" b="1" i="1" dirty="0">
            <a:solidFill>
              <a:srgbClr val="005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0.18099</cdr:x>
      <cdr:y>0.58277</cdr:y>
    </cdr:from>
    <cdr:to>
      <cdr:x>0.23225</cdr:x>
      <cdr:y>0.64192</cdr:y>
    </cdr:to>
    <cdr:sp macro="" textlink="">
      <cdr:nvSpPr>
        <cdr:cNvPr id="11" name="TextBox 9"/>
        <cdr:cNvSpPr txBox="1"/>
      </cdr:nvSpPr>
      <cdr:spPr>
        <a:xfrm xmlns:a="http://schemas.openxmlformats.org/drawingml/2006/main">
          <a:off x="1655014" y="3032657"/>
          <a:ext cx="46871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877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755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63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51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386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264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14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5018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7,7</a:t>
          </a:r>
          <a:endParaRPr lang="ru-RU" sz="1400" b="1" i="1" dirty="0">
            <a:solidFill>
              <a:srgbClr val="005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0.69667</cdr:x>
      <cdr:y>0.20747</cdr:y>
    </cdr:from>
    <cdr:to>
      <cdr:x>0.75179</cdr:x>
      <cdr:y>0.26662</cdr:y>
    </cdr:to>
    <cdr:sp macro="" textlink="">
      <cdr:nvSpPr>
        <cdr:cNvPr id="12" name="TextBox 10"/>
        <cdr:cNvSpPr txBox="1"/>
      </cdr:nvSpPr>
      <cdr:spPr>
        <a:xfrm xmlns:a="http://schemas.openxmlformats.org/drawingml/2006/main">
          <a:off x="6370337" y="1079649"/>
          <a:ext cx="5040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877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755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63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51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386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264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14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5018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19,2</a:t>
          </a:r>
          <a:endParaRPr lang="ru-RU" sz="1400" b="1" i="1" dirty="0">
            <a:solidFill>
              <a:srgbClr val="005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0.87012</cdr:x>
      <cdr:y>0.11061</cdr:y>
    </cdr:from>
    <cdr:to>
      <cdr:x>0.91737</cdr:x>
      <cdr:y>0.16975</cdr:y>
    </cdr:to>
    <cdr:sp macro="" textlink="">
      <cdr:nvSpPr>
        <cdr:cNvPr id="13" name="TextBox 11"/>
        <cdr:cNvSpPr txBox="1"/>
      </cdr:nvSpPr>
      <cdr:spPr>
        <a:xfrm xmlns:a="http://schemas.openxmlformats.org/drawingml/2006/main">
          <a:off x="7956376" y="575593"/>
          <a:ext cx="4320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877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755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63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510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386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264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142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5018" algn="l" defTabSz="9137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lang="ru-RU" sz="1400" b="1" i="1" dirty="0">
            <a:solidFill>
              <a:srgbClr val="005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0.33463</cdr:x>
      <cdr:y>0.0445</cdr:y>
    </cdr:from>
    <cdr:to>
      <cdr:x>0.39409</cdr:x>
      <cdr:y>0.1042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9832" y="229411"/>
          <a:ext cx="543702" cy="307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5422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0.4685</cdr:x>
      <cdr:y>0.03053</cdr:y>
    </cdr:from>
    <cdr:to>
      <cdr:x>0.52797</cdr:x>
      <cdr:y>0.09023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83968" y="157403"/>
          <a:ext cx="543794" cy="307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5600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0.59125</cdr:x>
      <cdr:y>0.01656</cdr:y>
    </cdr:from>
    <cdr:to>
      <cdr:x>0.65072</cdr:x>
      <cdr:y>0.07626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406352" y="85395"/>
          <a:ext cx="543794" cy="307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5700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0.56839</cdr:x>
      <cdr:y>0</cdr:y>
    </cdr:from>
    <cdr:to>
      <cdr:x>0.9739</cdr:x>
      <cdr:y>0.21765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5197363" y="0"/>
          <a:ext cx="3707984" cy="9807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eaLnBrk="0" fontAlgn="base" hangingPunct="0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  <a:lvl2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2pPr>
          <a:lvl3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3pPr>
          <a:lvl4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4pPr>
          <a:lvl5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Техническое состояние подводных переходов через 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 Обь/ пр.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Алешкинская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Октябрьского 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ЛПУМГ (18 ниток ПП)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0.4055</cdr:x>
      <cdr:y>0.29217</cdr:y>
    </cdr:from>
    <cdr:to>
      <cdr:x>0.44488</cdr:x>
      <cdr:y>0.36371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07904" y="1316487"/>
          <a:ext cx="360040" cy="32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0.38975</cdr:x>
      <cdr:y>0.36371</cdr:y>
    </cdr:from>
    <cdr:to>
      <cdr:x>0.42913</cdr:x>
      <cdr:y>0.43525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63888" y="1638844"/>
          <a:ext cx="360040" cy="32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0.31888</cdr:x>
      <cdr:y>0.11186</cdr:y>
    </cdr:from>
    <cdr:to>
      <cdr:x>0.35825</cdr:x>
      <cdr:y>0.1834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15816" y="504056"/>
          <a:ext cx="360040" cy="32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0.09838</cdr:x>
      <cdr:y>0.27623</cdr:y>
    </cdr:from>
    <cdr:to>
      <cdr:x>0.13776</cdr:x>
      <cdr:y>0.34777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99592" y="1244656"/>
          <a:ext cx="360040" cy="32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0.26375</cdr:x>
      <cdr:y>0.47942</cdr:y>
    </cdr:from>
    <cdr:to>
      <cdr:x>0.30313</cdr:x>
      <cdr:y>0.55096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11760" y="2160240"/>
          <a:ext cx="360040" cy="32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0.50327</cdr:x>
      <cdr:y>0.31953</cdr:y>
    </cdr:from>
    <cdr:to>
      <cdr:x>0.66077</cdr:x>
      <cdr:y>0.39115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346575">
          <a:off x="4601939" y="1439804"/>
          <a:ext cx="1440160" cy="322713"/>
        </a:xfrm>
        <a:prstGeom xmlns:a="http://schemas.openxmlformats.org/drawingml/2006/main" prst="rightArrow">
          <a:avLst>
            <a:gd name="adj1" fmla="val 50000"/>
            <a:gd name="adj2" fmla="val 44104"/>
          </a:avLst>
        </a:prstGeom>
        <a:pattFill xmlns:a="http://schemas.openxmlformats.org/drawingml/2006/main" prst="dkUpDiag">
          <a:fgClr>
            <a:srgbClr val="C00000"/>
          </a:fgClr>
          <a:bgClr>
            <a:schemeClr val="bg1"/>
          </a:bgClr>
        </a:patt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0.26416</cdr:x>
      <cdr:y>0.12455</cdr:y>
    </cdr:from>
    <cdr:to>
      <cdr:x>0.37423</cdr:x>
      <cdr:y>0.27954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259040"/>
          <a:ext cx="360040" cy="32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0.30819</cdr:x>
      <cdr:y>0.59375</cdr:y>
    </cdr:from>
    <cdr:to>
      <cdr:x>0.41825</cdr:x>
      <cdr:y>0.74874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08112" y="1368152"/>
          <a:ext cx="360040" cy="357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0.74845</cdr:x>
      <cdr:y>0.41546</cdr:y>
    </cdr:from>
    <cdr:to>
      <cdr:x>0.85852</cdr:x>
      <cdr:y>0.57045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48272" y="864096"/>
          <a:ext cx="360040" cy="32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0.52832</cdr:x>
      <cdr:y>0.65625</cdr:y>
    </cdr:from>
    <cdr:to>
      <cdr:x>0.63839</cdr:x>
      <cdr:y>0.81124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28192" y="1512168"/>
          <a:ext cx="360040" cy="357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0.20017</cdr:x>
      <cdr:y>0.5</cdr:y>
    </cdr:from>
    <cdr:to>
      <cdr:x>0.23167</cdr:x>
      <cdr:y>0.54839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30392" y="2232248"/>
          <a:ext cx="288036" cy="216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0.05242</cdr:x>
      <cdr:y>0.12903</cdr:y>
    </cdr:from>
    <cdr:to>
      <cdr:x>0.9978</cdr:x>
      <cdr:y>0.13793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479328" y="538889"/>
          <a:ext cx="8644527" cy="3717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0.14692</cdr:x>
      <cdr:y>0</cdr:y>
    </cdr:from>
    <cdr:to>
      <cdr:x>0.51704</cdr:x>
      <cdr:y>0.11756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43451" y="0"/>
          <a:ext cx="3384378" cy="2590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Кол-во ПП Октябрьского ЛПУМГ – 18 ниток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0.13117</cdr:x>
      <cdr:y>0.36667</cdr:y>
    </cdr:from>
    <cdr:to>
      <cdr:x>0.1863</cdr:x>
      <cdr:y>0.42527</cdr:y>
    </cdr:to>
    <cdr:sp macro="" textlink="">
      <cdr:nvSpPr>
        <cdr:cNvPr id="11" name="TextBox 9"/>
        <cdr:cNvSpPr txBox="1"/>
      </cdr:nvSpPr>
      <cdr:spPr>
        <a:xfrm xmlns:a="http://schemas.openxmlformats.org/drawingml/2006/main">
          <a:off x="1199435" y="792088"/>
          <a:ext cx="504109" cy="1265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bg1"/>
              </a:solidFill>
            </a:rPr>
            <a:t>66%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0.17842</cdr:x>
      <cdr:y>0.53333</cdr:y>
    </cdr:from>
    <cdr:to>
      <cdr:x>0.23354</cdr:x>
      <cdr:y>0.59193</cdr:y>
    </cdr:to>
    <cdr:sp macro="" textlink="">
      <cdr:nvSpPr>
        <cdr:cNvPr id="12" name="TextBox 9"/>
        <cdr:cNvSpPr txBox="1"/>
      </cdr:nvSpPr>
      <cdr:spPr>
        <a:xfrm xmlns:a="http://schemas.openxmlformats.org/drawingml/2006/main">
          <a:off x="1631483" y="1152128"/>
          <a:ext cx="504018" cy="1265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50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0.23355</cdr:x>
      <cdr:y>0.6</cdr:y>
    </cdr:from>
    <cdr:to>
      <cdr:x>0.28868</cdr:x>
      <cdr:y>0.6586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2135539" y="1296144"/>
          <a:ext cx="504108" cy="1265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28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0.44351</cdr:x>
      <cdr:y>0.66667</cdr:y>
    </cdr:from>
    <cdr:to>
      <cdr:x>0.49864</cdr:x>
      <cdr:y>0.72527</cdr:y>
    </cdr:to>
    <cdr:sp macro="" textlink="">
      <cdr:nvSpPr>
        <cdr:cNvPr id="14" name="TextBox 9"/>
        <cdr:cNvSpPr txBox="1"/>
      </cdr:nvSpPr>
      <cdr:spPr>
        <a:xfrm xmlns:a="http://schemas.openxmlformats.org/drawingml/2006/main">
          <a:off x="4055417" y="1440160"/>
          <a:ext cx="504110" cy="1265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11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0.50055</cdr:x>
      <cdr:y>0.66667</cdr:y>
    </cdr:from>
    <cdr:to>
      <cdr:x>0.55567</cdr:x>
      <cdr:y>0.7609</cdr:y>
    </cdr:to>
    <cdr:sp macro="" textlink="">
      <cdr:nvSpPr>
        <cdr:cNvPr id="15" name="TextBox 9"/>
        <cdr:cNvSpPr txBox="1"/>
      </cdr:nvSpPr>
      <cdr:spPr>
        <a:xfrm xmlns:a="http://schemas.openxmlformats.org/drawingml/2006/main">
          <a:off x="4571117" y="1850964"/>
          <a:ext cx="50336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11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0.55541</cdr:x>
      <cdr:y>0.58832</cdr:y>
    </cdr:from>
    <cdr:to>
      <cdr:x>0.61053</cdr:x>
      <cdr:y>0.68254</cdr:y>
    </cdr:to>
    <cdr:sp macro="" textlink="">
      <cdr:nvSpPr>
        <cdr:cNvPr id="16" name="TextBox 9"/>
        <cdr:cNvSpPr txBox="1"/>
      </cdr:nvSpPr>
      <cdr:spPr>
        <a:xfrm xmlns:a="http://schemas.openxmlformats.org/drawingml/2006/main">
          <a:off x="5072066" y="1633424"/>
          <a:ext cx="50336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39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0.62729</cdr:x>
      <cdr:y>0.45161</cdr:y>
    </cdr:from>
    <cdr:to>
      <cdr:x>0.68241</cdr:x>
      <cdr:y>0.51021</cdr:y>
    </cdr:to>
    <cdr:sp macro="" textlink="">
      <cdr:nvSpPr>
        <cdr:cNvPr id="18" name="TextBox 9"/>
        <cdr:cNvSpPr txBox="1"/>
      </cdr:nvSpPr>
      <cdr:spPr>
        <a:xfrm xmlns:a="http://schemas.openxmlformats.org/drawingml/2006/main">
          <a:off x="5735939" y="2016224"/>
          <a:ext cx="50405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50%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0.29045</cdr:x>
      <cdr:y>0.34884</cdr:y>
    </cdr:from>
    <cdr:to>
      <cdr:x>0.37917</cdr:x>
      <cdr:y>0.51227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2655875" y="854055"/>
          <a:ext cx="81125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Текущий </a:t>
          </a:r>
        </a:p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0.1216</cdr:x>
      <cdr:y>0.53073</cdr:y>
    </cdr:from>
    <cdr:to>
      <cdr:x>0.97208</cdr:x>
      <cdr:y>0.53073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111923" y="1299370"/>
          <a:ext cx="7776789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0.81459</cdr:x>
      <cdr:y>0.42661</cdr:y>
    </cdr:from>
    <cdr:to>
      <cdr:x>0.96581</cdr:x>
      <cdr:y>0.51831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48627" y="1044462"/>
          <a:ext cx="1382755" cy="2245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Плановый объем ТТР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0.3746</cdr:x>
      <cdr:y>0.38885</cdr:y>
    </cdr:from>
    <cdr:to>
      <cdr:x>0.53897</cdr:x>
      <cdr:y>0.55228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3425299" y="952011"/>
          <a:ext cx="1503043" cy="4001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период паводка 2018 года 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0.5625</cdr:x>
      <cdr:y>0.52941</cdr:y>
    </cdr:from>
    <cdr:to>
      <cdr:x>0.65605</cdr:x>
      <cdr:y>0.69795</cdr:y>
    </cdr:to>
    <cdr:sp macro="" textlink="">
      <cdr:nvSpPr>
        <cdr:cNvPr id="8" name="TextBox 10"/>
        <cdr:cNvSpPr txBox="1"/>
      </cdr:nvSpPr>
      <cdr:spPr>
        <a:xfrm xmlns:a="http://schemas.openxmlformats.org/drawingml/2006/main">
          <a:off x="5143504" y="1285884"/>
          <a:ext cx="855421" cy="409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итогам </a:t>
          </a:r>
        </a:p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0.71222</cdr:x>
      <cdr:y>0.566</cdr:y>
    </cdr:from>
    <cdr:to>
      <cdr:x>0.80773</cdr:x>
      <cdr:y>0.72943</cdr:y>
    </cdr:to>
    <cdr:sp macro="" textlink="">
      <cdr:nvSpPr>
        <cdr:cNvPr id="9" name="TextBox 15"/>
        <cdr:cNvSpPr txBox="1"/>
      </cdr:nvSpPr>
      <cdr:spPr>
        <a:xfrm xmlns:a="http://schemas.openxmlformats.org/drawingml/2006/main">
          <a:off x="6512523" y="1385734"/>
          <a:ext cx="87334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итогам</a:t>
          </a:r>
        </a:p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года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0.3736</cdr:x>
      <cdr:y>0.35294</cdr:y>
    </cdr:from>
    <cdr:to>
      <cdr:x>0.3736</cdr:x>
      <cdr:y>0.76471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3416179" y="864096"/>
          <a:ext cx="0" cy="1008112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0.65709</cdr:x>
      <cdr:y>0.44118</cdr:y>
    </cdr:from>
    <cdr:to>
      <cdr:x>0.65709</cdr:x>
      <cdr:y>0.76471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6008467" y="1080120"/>
          <a:ext cx="0" cy="792088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0.51535</cdr:x>
      <cdr:y>0.38235</cdr:y>
    </cdr:from>
    <cdr:to>
      <cdr:x>0.51535</cdr:x>
      <cdr:y>0.76471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4712323" y="936104"/>
          <a:ext cx="0" cy="936104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393" cy="497764"/>
          </a:xfrm>
          <a:prstGeom prst="rect">
            <a:avLst/>
          </a:prstGeom>
        </p:spPr>
        <p:txBody>
          <a:bodyPr vert="horz" lIns="92541" tIns="46271" rIns="92541" bIns="462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991" y="2"/>
            <a:ext cx="2972392" cy="497764"/>
          </a:xfrm>
          <a:prstGeom prst="rect">
            <a:avLst/>
          </a:prstGeom>
        </p:spPr>
        <p:txBody>
          <a:bodyPr vert="horz" lIns="92541" tIns="46271" rIns="92541" bIns="462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8EF176-CD57-4AFE-8F32-A6C4BE1CC917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1" tIns="46271" rIns="92541" bIns="4627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17" y="4724756"/>
            <a:ext cx="5487370" cy="4476674"/>
          </a:xfrm>
          <a:prstGeom prst="rect">
            <a:avLst/>
          </a:prstGeom>
        </p:spPr>
        <p:txBody>
          <a:bodyPr vert="horz" lIns="92541" tIns="46271" rIns="92541" bIns="4627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911"/>
            <a:ext cx="2972393" cy="497763"/>
          </a:xfrm>
          <a:prstGeom prst="rect">
            <a:avLst/>
          </a:prstGeom>
        </p:spPr>
        <p:txBody>
          <a:bodyPr vert="horz" lIns="92541" tIns="46271" rIns="92541" bIns="462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991" y="9447911"/>
            <a:ext cx="2972392" cy="497763"/>
          </a:xfrm>
          <a:prstGeom prst="rect">
            <a:avLst/>
          </a:prstGeom>
        </p:spPr>
        <p:txBody>
          <a:bodyPr vert="horz" lIns="92541" tIns="46271" rIns="92541" bIns="462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597DDF-A55B-4212-9B6B-483290F18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8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390" y="293688"/>
            <a:ext cx="5278930" cy="3959869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>
            <a:normAutofit/>
          </a:bodyPr>
          <a:lstStyle/>
          <a:p>
            <a:pPr indent="457200" algn="just" defTabSz="917755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56F0-E273-4EDA-9026-1355A632487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2708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293688"/>
            <a:ext cx="5280025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>
            <a:normAutofit/>
          </a:bodyPr>
          <a:lstStyle/>
          <a:p>
            <a:pPr indent="457200" algn="just" defTabSz="929790">
              <a:defRPr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56F0-E273-4EDA-9026-1355A632487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270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8850" y="293688"/>
            <a:ext cx="5278438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>
            <a:normAutofit/>
          </a:bodyPr>
          <a:lstStyle/>
          <a:p>
            <a:pPr indent="457200" algn="just" defTabSz="929790">
              <a:spcBef>
                <a:spcPts val="0"/>
              </a:spcBef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97DDF-A55B-4212-9B6B-483290F18CE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78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8850" y="293688"/>
            <a:ext cx="5278438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>
            <a:normAutofit/>
          </a:bodyPr>
          <a:lstStyle/>
          <a:p>
            <a:pPr indent="457200" algn="just" defTabSz="929790">
              <a:spcBef>
                <a:spcPts val="0"/>
              </a:spcBef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97DDF-A55B-4212-9B6B-483290F18C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78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8850" y="293688"/>
            <a:ext cx="5278438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541589"/>
            <a:ext cx="6336704" cy="5184576"/>
          </a:xfrm>
        </p:spPr>
        <p:txBody>
          <a:bodyPr>
            <a:noAutofit/>
          </a:bodyPr>
          <a:lstStyle/>
          <a:p>
            <a:pPr indent="457200" algn="just" defTabSz="929790">
              <a:spcBef>
                <a:spcPts val="0"/>
              </a:spcBef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97DDF-A55B-4212-9B6B-483290F18CE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208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12382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1019" y="3893517"/>
            <a:ext cx="6476822" cy="5760640"/>
          </a:xfrm>
        </p:spPr>
        <p:txBody>
          <a:bodyPr>
            <a:noAutofit/>
          </a:bodyPr>
          <a:lstStyle/>
          <a:p>
            <a:pPr marL="172256" indent="-172256">
              <a:buFontTx/>
              <a:buNone/>
            </a:pP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97DDF-A55B-4212-9B6B-483290F18CE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787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284163"/>
            <a:ext cx="5965825" cy="44735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5177" y="4973639"/>
            <a:ext cx="6247644" cy="4256623"/>
          </a:xfrm>
        </p:spPr>
        <p:txBody>
          <a:bodyPr>
            <a:noAutofit/>
          </a:bodyPr>
          <a:lstStyle/>
          <a:p>
            <a:pPr algn="just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F13F-B664-4654-ADE3-E0ED7E21BEB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284163"/>
            <a:ext cx="5965825" cy="44735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5177" y="4973639"/>
            <a:ext cx="6247644" cy="4256623"/>
          </a:xfrm>
        </p:spPr>
        <p:txBody>
          <a:bodyPr>
            <a:no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F13F-B664-4654-ADE3-E0ED7E21BEB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5485" y="293117"/>
            <a:ext cx="5361827" cy="396044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541589"/>
            <a:ext cx="6336704" cy="5184576"/>
          </a:xfrm>
        </p:spPr>
        <p:txBody>
          <a:bodyPr>
            <a:normAutofit/>
          </a:bodyPr>
          <a:lstStyle/>
          <a:p>
            <a:pPr defTabSz="917755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56F0-E273-4EDA-9026-1355A632487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270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0728" y="293688"/>
            <a:ext cx="5278930" cy="3959869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>
            <a:normAutofit/>
          </a:bodyPr>
          <a:lstStyle/>
          <a:p>
            <a:pPr indent="457200" algn="just" defTabSz="917755">
              <a:spcBef>
                <a:spcPts val="0"/>
              </a:spcBef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56F0-E273-4EDA-9026-1355A632487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270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4725" y="284163"/>
            <a:ext cx="5292725" cy="3968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7825" y="4397573"/>
            <a:ext cx="6219527" cy="4688396"/>
          </a:xfrm>
        </p:spPr>
        <p:txBody>
          <a:bodyPr>
            <a:normAutofit/>
          </a:bodyPr>
          <a:lstStyle/>
          <a:p>
            <a:pPr indent="459349" algn="just" defTabSz="925496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8850" y="293688"/>
            <a:ext cx="5278438" cy="3959225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97DDF-A55B-4212-9B6B-483290F18CE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397573"/>
            <a:ext cx="6336704" cy="53285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0" tIns="47979" rIns="95960" bIns="4797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indent="457200" algn="just" defTabSz="92979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78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8850" y="293688"/>
            <a:ext cx="5278438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397573"/>
            <a:ext cx="6336704" cy="5328592"/>
          </a:xfrm>
        </p:spPr>
        <p:txBody>
          <a:bodyPr>
            <a:noAutofit/>
          </a:bodyPr>
          <a:lstStyle/>
          <a:p>
            <a:pPr indent="457200" algn="just" defTabSz="929790">
              <a:spcBef>
                <a:spcPts val="0"/>
              </a:spcBef>
              <a:defRPr/>
            </a:pPr>
            <a:endParaRPr lang="ru-RU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97DDF-A55B-4212-9B6B-483290F18CE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25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293688"/>
            <a:ext cx="5280025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 wrap="square" lIns="0" tIns="0" rIns="0" bIns="0">
            <a:normAutofit/>
          </a:bodyPr>
          <a:lstStyle/>
          <a:p>
            <a:pPr algn="just" defTabSz="918516">
              <a:spcBef>
                <a:spcPct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334C-D163-43E3-8C62-FED2DF05B08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198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293688"/>
            <a:ext cx="5280025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>
            <a:normAutofit/>
          </a:bodyPr>
          <a:lstStyle/>
          <a:p>
            <a:pPr indent="457200" algn="just" defTabSz="929790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56F0-E273-4EDA-9026-1355A632487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270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8850" y="293688"/>
            <a:ext cx="5278438" cy="39592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>
            <a:normAutofit lnSpcReduction="10000"/>
          </a:bodyPr>
          <a:lstStyle/>
          <a:p>
            <a:pPr indent="457200" algn="just" defTabSz="929790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F13F-B664-4654-ADE3-E0ED7E21BE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293688"/>
            <a:ext cx="5278437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4469581"/>
            <a:ext cx="6336704" cy="5256584"/>
          </a:xfrm>
        </p:spPr>
        <p:txBody>
          <a:bodyPr wrap="square" lIns="0" tIns="0" rIns="0" bIns="0">
            <a:normAutofit fontScale="92500" lnSpcReduction="20000"/>
          </a:bodyPr>
          <a:lstStyle/>
          <a:p>
            <a:pPr marL="0" marR="0" indent="457200" algn="just" defTabSz="92979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334C-D163-43E3-8C62-FED2DF05B08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19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C6AF-C08B-4B00-9E0E-BCBA0EF9558C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7A8B-94BC-4705-B789-4381B36BD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AA2D-2269-4560-AA12-CB6A77255767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568A-2417-4C9C-B78D-9F00762BC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CEA4-7DDE-41B3-9E54-E6A459534528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B1E0-193E-4A50-8CC9-4DD3D41D2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E980-9F89-420D-934F-11DEEBA0BC14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E44A-9629-48F7-8D35-24BD81D54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3414-7700-486C-8DE0-A40956A1F081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5C4B-A973-4A29-81A7-53A0BA870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6393-1D09-404D-88FB-2B9837E300FB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EB24-C92C-47F9-ABAC-709D28C7F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9ACE-D311-4E66-A77A-E724B985E4E2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88F3-1893-43C2-B166-67F852F67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1162-4BC2-4ABD-A974-D5125EA11089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4FB7-7BF9-4429-BDA8-E6FD1800E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BC66-C7C6-4567-83DD-F19D5EC51856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7B85-5A1F-4119-B995-A4E7A17FD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B8CB-DCEA-464A-BE22-5A054C3CC4C7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7374-DA3C-40FA-A451-F99B124B9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A09D-C45C-48F8-AC20-86645D3151BA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E940-E412-4E76-AB50-47500C3F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295BE3-CAD4-4771-98D2-3F8E2929D72B}" type="datetime1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28C7E4-BEF3-4C43-88E5-399719D5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2568" y="54469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6007100" algn="l"/>
              </a:tabLst>
              <a:defRPr/>
            </a:pPr>
            <a:r>
              <a:rPr lang="ru-RU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Обухов Александр Валерьевич</a:t>
            </a:r>
          </a:p>
          <a:p>
            <a:pPr algn="ctr">
              <a:tabLst>
                <a:tab pos="6007100" algn="l"/>
              </a:tabLst>
              <a:defRPr/>
            </a:pPr>
            <a:r>
              <a:rPr lang="ru-RU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ЭМГ и ГРС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2132856"/>
            <a:ext cx="9324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проблемы выполнения капитального ремонта объектов газотранспортной системы </a:t>
            </a:r>
            <a:r>
              <a:rPr lang="ru-RU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«Газпром трансгаз Югорск»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собственными силами </a:t>
            </a:r>
          </a:p>
        </p:txBody>
      </p:sp>
    </p:spTree>
    <p:extLst>
      <p:ext uri="{BB962C8B-B14F-4D97-AF65-F5344CB8AC3E}">
        <p14:creationId xmlns="" xmlns:p14="http://schemas.microsoft.com/office/powerpoint/2010/main" val="15247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0"/>
          <p:cNvGrpSpPr/>
          <p:nvPr/>
        </p:nvGrpSpPr>
        <p:grpSpPr>
          <a:xfrm>
            <a:off x="166864" y="1124744"/>
            <a:ext cx="8834961" cy="6043329"/>
            <a:chOff x="1171692" y="1192866"/>
            <a:chExt cx="7851770" cy="5665135"/>
          </a:xfrm>
        </p:grpSpPr>
        <p:grpSp>
          <p:nvGrpSpPr>
            <p:cNvPr id="8" name="Группа 1"/>
            <p:cNvGrpSpPr/>
            <p:nvPr/>
          </p:nvGrpSpPr>
          <p:grpSpPr>
            <a:xfrm>
              <a:off x="1795020" y="1192866"/>
              <a:ext cx="7228442" cy="5665135"/>
              <a:chOff x="0" y="1222292"/>
              <a:chExt cx="8994020" cy="5635709"/>
            </a:xfrm>
          </p:grpSpPr>
          <p:grpSp>
            <p:nvGrpSpPr>
              <p:cNvPr id="17" name="Группа 38"/>
              <p:cNvGrpSpPr/>
              <p:nvPr/>
            </p:nvGrpSpPr>
            <p:grpSpPr>
              <a:xfrm>
                <a:off x="4254822" y="1222292"/>
                <a:ext cx="4739198" cy="4682577"/>
                <a:chOff x="4254822" y="1759348"/>
                <a:chExt cx="4739198" cy="4131684"/>
              </a:xfrm>
            </p:grpSpPr>
            <p:sp>
              <p:nvSpPr>
                <p:cNvPr id="20" name="Прямоугольник 9"/>
                <p:cNvSpPr>
                  <a:spLocks noChangeArrowheads="1"/>
                </p:cNvSpPr>
                <p:nvPr/>
              </p:nvSpPr>
              <p:spPr bwMode="auto">
                <a:xfrm>
                  <a:off x="6723216" y="4662644"/>
                  <a:ext cx="2263568" cy="1228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Ремонт </a:t>
                  </a:r>
                  <a:r>
                    <a: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 изоляция труб категории А2 и </a:t>
                  </a:r>
                  <a:r>
                    <a:rPr lang="ru-RU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использование труб ПП, отремонтированных на ВБРТ</a:t>
                  </a:r>
                  <a:endParaRPr lang="ru-RU" sz="1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9"/>
                <p:cNvSpPr>
                  <a:spLocks noChangeArrowheads="1"/>
                </p:cNvSpPr>
                <p:nvPr/>
              </p:nvSpPr>
              <p:spPr bwMode="auto">
                <a:xfrm>
                  <a:off x="4254822" y="1759348"/>
                  <a:ext cx="4739198" cy="112576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Текущий ремонт участков МГ </a:t>
                  </a:r>
                  <a:r>
                    <a:rPr lang="ru-RU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ru-RU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ru-RU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 выборочной заменой труб</a:t>
                  </a:r>
                </a:p>
              </p:txBody>
            </p:sp>
            <p:sp>
              <p:nvSpPr>
                <p:cNvPr id="22" name="Стрелка вправо 4"/>
                <p:cNvSpPr>
                  <a:spLocks noChangeArrowheads="1"/>
                </p:cNvSpPr>
                <p:nvPr/>
              </p:nvSpPr>
              <p:spPr bwMode="auto">
                <a:xfrm rot="5400000">
                  <a:off x="5552054" y="2497954"/>
                  <a:ext cx="198787" cy="315962"/>
                </a:xfrm>
                <a:prstGeom prst="rightArrow">
                  <a:avLst>
                    <a:gd name="adj1" fmla="val 50000"/>
                    <a:gd name="adj2" fmla="val 49977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sz="14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9"/>
                <p:cNvSpPr>
                  <a:spLocks noChangeArrowheads="1"/>
                </p:cNvSpPr>
                <p:nvPr/>
              </p:nvSpPr>
              <p:spPr bwMode="auto">
                <a:xfrm>
                  <a:off x="6723216" y="3215635"/>
                  <a:ext cx="2264772" cy="13803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anchor="ctr"/>
                <a:lstStyle/>
                <a:p>
                  <a:pPr lvl="0" algn="ctr">
                    <a:defRPr/>
                  </a:pPr>
                  <a:r>
                    <a: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Участки ЛЧМГ </a:t>
                  </a:r>
                </a:p>
                <a:p>
                  <a:pPr lvl="0" algn="ctr">
                    <a:defRPr/>
                  </a:pPr>
                  <a:r>
                    <a:rPr lang="en-US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III-IV</a:t>
                  </a:r>
                  <a:r>
                    <a:rPr lang="ru-RU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категории</a:t>
                  </a:r>
                  <a:endPara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Номер слайда 3"/>
              <p:cNvSpPr txBox="1">
                <a:spLocks/>
              </p:cNvSpPr>
              <p:nvPr/>
            </p:nvSpPr>
            <p:spPr>
              <a:xfrm>
                <a:off x="0" y="6237313"/>
                <a:ext cx="1785918" cy="62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ru-RU"/>
                </a:defPPr>
                <a:lvl1pPr marL="0" algn="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526" y="2475398"/>
              <a:ext cx="308759" cy="382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5214596" y="2855957"/>
              <a:ext cx="1904432" cy="15695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lvl="0" algn="ctr"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Участки ЛЧМГ </a:t>
              </a:r>
            </a:p>
            <a:p>
              <a:pPr lvl="0" algn="ctr">
                <a:defRPr/>
              </a:pP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категории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9"/>
            <p:cNvSpPr>
              <a:spLocks noChangeArrowheads="1"/>
            </p:cNvSpPr>
            <p:nvPr/>
          </p:nvSpPr>
          <p:spPr bwMode="auto">
            <a:xfrm>
              <a:off x="5214596" y="4500448"/>
              <a:ext cx="1904432" cy="1399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новых труб  с заводским защитным покрытием и без изоляционного покрытия</a:t>
              </a:r>
            </a:p>
          </p:txBody>
        </p:sp>
        <p:sp>
          <p:nvSpPr>
            <p:cNvPr id="12" name="Прямоугольник 9"/>
            <p:cNvSpPr>
              <a:spLocks noChangeArrowheads="1"/>
            </p:cNvSpPr>
            <p:nvPr/>
          </p:nvSpPr>
          <p:spPr bwMode="auto">
            <a:xfrm>
              <a:off x="3141397" y="4499743"/>
              <a:ext cx="1881072" cy="1385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Применение </a:t>
              </a:r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обетонированных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труб, новых труб с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заводским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защитным покрытием и изоляция зон сварных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стыков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ТУМ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9"/>
            <p:cNvSpPr>
              <a:spLocks noChangeArrowheads="1"/>
            </p:cNvSpPr>
            <p:nvPr/>
          </p:nvSpPr>
          <p:spPr bwMode="auto">
            <a:xfrm>
              <a:off x="3141540" y="2849811"/>
              <a:ext cx="1881072" cy="1574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lvl="0" algn="ctr"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Участки ЛЧМГ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русловой части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подводных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переходов и пересечений с водными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преградами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9"/>
            <p:cNvSpPr>
              <a:spLocks noChangeArrowheads="1"/>
            </p:cNvSpPr>
            <p:nvPr/>
          </p:nvSpPr>
          <p:spPr bwMode="auto">
            <a:xfrm>
              <a:off x="1177507" y="2845068"/>
              <a:ext cx="1881072" cy="15777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lvl="0" algn="ctr"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Участки ЛЧМГ </a:t>
              </a:r>
            </a:p>
            <a:p>
              <a:pPr lvl="0" algn="ctr">
                <a:defRPr/>
              </a:pP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категории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9"/>
            <p:cNvSpPr>
              <a:spLocks noChangeArrowheads="1"/>
            </p:cNvSpPr>
            <p:nvPr/>
          </p:nvSpPr>
          <p:spPr bwMode="auto">
            <a:xfrm>
              <a:off x="1171692" y="4512031"/>
              <a:ext cx="1881072" cy="1385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lvl="0" algn="ctr"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Применение новых труб с заводским защитным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покрытием и изоляция зон сварных стыков ТУМ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Прямоугольник 9"/>
          <p:cNvSpPr>
            <a:spLocks noChangeArrowheads="1"/>
          </p:cNvSpPr>
          <p:nvPr/>
        </p:nvSpPr>
        <p:spPr bwMode="auto">
          <a:xfrm>
            <a:off x="166866" y="1124744"/>
            <a:ext cx="4476982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методом сплошной замены труб на протяжённых участках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06" y="2497002"/>
            <a:ext cx="347422" cy="4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74" y="2484009"/>
            <a:ext cx="347422" cy="4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78949"/>
            <a:ext cx="347422" cy="4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4"/>
          <p:cNvSpPr>
            <a:spLocks noChangeArrowheads="1"/>
          </p:cNvSpPr>
          <p:nvPr/>
        </p:nvSpPr>
        <p:spPr bwMode="auto">
          <a:xfrm>
            <a:off x="2067007" y="92333"/>
            <a:ext cx="7019419" cy="769441"/>
          </a:xfrm>
          <a:prstGeom prst="rect">
            <a:avLst/>
          </a:prstGeom>
        </p:spPr>
        <p:txBody>
          <a:bodyPr vert="horz" lIns="91376" tIns="45688" rIns="91376" bIns="45688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Концепция ремонта ЛЧ МГ</a:t>
            </a:r>
          </a:p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ООО «Газпром трансгаз Югорск»</a:t>
            </a:r>
          </a:p>
        </p:txBody>
      </p:sp>
      <p:pic>
        <p:nvPicPr>
          <p:cNvPr id="32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785918" cy="620688"/>
          </a:xfrm>
        </p:spPr>
        <p:txBody>
          <a:bodyPr vert="horz" lIns="91376" tIns="45688" rIns="91376" bIns="45688" rtlCol="0" anchor="ctr"/>
          <a:lstStyle/>
          <a:p>
            <a:pPr algn="ctr"/>
            <a:fld id="{AB8BAE01-BF90-430D-A994-3CD4076848E6}" type="slidenum">
              <a:rPr 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/>
              <a:t>10</a:t>
            </a:fld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6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98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проведения ВТД подводных переходов МГ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2016-2019 г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835696" cy="620688"/>
          </a:xfrm>
        </p:spPr>
        <p:txBody>
          <a:bodyPr vert="horz" lIns="91376" tIns="45688" rIns="91376" bIns="45688" rtlCol="0" anchor="ctr"/>
          <a:lstStyle/>
          <a:p>
            <a:pPr algn="ctr"/>
            <a:fld id="{8B38EB24-C92C-47F9-ABAC-709D28C7F669}" type="slidenum">
              <a:rPr lang="ru-RU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ctr"/>
              <a:t>11</a:t>
            </a:fld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712158023"/>
              </p:ext>
            </p:extLst>
          </p:nvPr>
        </p:nvGraphicFramePr>
        <p:xfrm>
          <a:off x="0" y="1052736"/>
          <a:ext cx="54114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24" y="1196753"/>
            <a:ext cx="360467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684" b="19120"/>
          <a:stretch/>
        </p:blipFill>
        <p:spPr>
          <a:xfrm>
            <a:off x="5474324" y="4005456"/>
            <a:ext cx="3604672" cy="2159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6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98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проведения ВТД подводных переходов МГ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2016-2019 г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835696" cy="620688"/>
          </a:xfrm>
        </p:spPr>
        <p:txBody>
          <a:bodyPr vert="horz" lIns="91376" tIns="45688" rIns="91376" bIns="45688" rtlCol="0" anchor="ctr"/>
          <a:lstStyle/>
          <a:p>
            <a:pPr algn="ctr"/>
            <a:fld id="{8B38EB24-C92C-47F9-ABAC-709D28C7F669}" type="slidenum">
              <a:rPr lang="ru-RU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ctr"/>
              <a:t>12</a:t>
            </a:fld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344" y="785794"/>
            <a:ext cx="10467714" cy="472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142984"/>
            <a:ext cx="885831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00438"/>
            <a:ext cx="304793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500438"/>
            <a:ext cx="221319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5688" y="3500438"/>
            <a:ext cx="339546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116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0"/>
            <a:ext cx="7278879" cy="98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подводных переходов по техническому состоянию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СТО Газпром 2-2.3-1059-2016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980728"/>
            <a:ext cx="9108504" cy="93610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347 эксплуатируемых ниток подводных переходов 42 имеют неудовлетворительное техническое состояние (в том числе 19 ПП – предельные) </a:t>
            </a:r>
            <a:endParaRPr lang="ru-RU" sz="1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835696" cy="620688"/>
          </a:xfrm>
        </p:spPr>
        <p:txBody>
          <a:bodyPr vert="horz" lIns="91376" tIns="45688" rIns="91376" bIns="45688" rtlCol="0" anchor="ctr"/>
          <a:lstStyle/>
          <a:p>
            <a:pPr algn="ctr"/>
            <a:fld id="{8B38EB24-C92C-47F9-ABAC-709D28C7F669}" type="slidenum">
              <a:rPr lang="ru-RU" sz="2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ctr"/>
              <a:t>13</a:t>
            </a:fld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4247159"/>
              </p:ext>
            </p:extLst>
          </p:nvPr>
        </p:nvGraphicFramePr>
        <p:xfrm>
          <a:off x="0" y="1700808"/>
          <a:ext cx="9144000" cy="450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6229336"/>
              </p:ext>
            </p:extLst>
          </p:nvPr>
        </p:nvGraphicFramePr>
        <p:xfrm>
          <a:off x="5580112" y="2852936"/>
          <a:ext cx="327110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6237312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3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835696" y="0"/>
            <a:ext cx="73083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Обследование комплексом ВТД и вывод в ремонт подводных переходов через р. Обь/ пр. </a:t>
            </a:r>
            <a:r>
              <a:rPr lang="ru-RU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Алешкинская</a:t>
            </a:r>
            <a:r>
              <a:rPr lang="ru-RU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Октябрьского ЛПУМГ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945201942"/>
              </p:ext>
            </p:extLst>
          </p:nvPr>
        </p:nvGraphicFramePr>
        <p:xfrm>
          <a:off x="0" y="1009758"/>
          <a:ext cx="9132188" cy="277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785918" cy="620688"/>
          </a:xfrm>
        </p:spPr>
        <p:txBody>
          <a:bodyPr vert="horz" lIns="91376" tIns="45688" rIns="91376" bIns="45688" rtlCol="0" anchor="ctr"/>
          <a:lstStyle/>
          <a:p>
            <a:pPr algn="ctr"/>
            <a:fld id="{AB8BAE01-BF90-430D-A994-3CD4076848E6}" type="slidenum">
              <a:rPr 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/>
              <a:t>14</a:t>
            </a:fld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237312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308304" y="4512346"/>
            <a:ext cx="0" cy="572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279934787"/>
              </p:ext>
            </p:extLst>
          </p:nvPr>
        </p:nvGraphicFramePr>
        <p:xfrm>
          <a:off x="0" y="3786190"/>
          <a:ext cx="914400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9"/>
          <p:cNvSpPr txBox="1"/>
          <p:nvPr/>
        </p:nvSpPr>
        <p:spPr>
          <a:xfrm>
            <a:off x="7000892" y="2786058"/>
            <a:ext cx="503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22%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7497658" y="2786058"/>
            <a:ext cx="503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22%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7997724" y="2571744"/>
            <a:ext cx="503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50%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5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126485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341700"/>
            <a:ext cx="73083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предложения</a:t>
            </a:r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237312"/>
            <a:ext cx="1763688" cy="620688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>
                <a:solidFill>
                  <a:schemeClr val="bg1"/>
                </a:solidFill>
              </a:rPr>
              <a:pPr algn="ctr"/>
              <a:t>15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00108"/>
            <a:ext cx="882164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Кратное увеличение объёмов по обследованию и ремонту дефектных труб в шурфах. Необходимость корректировок сроков ремонтно-восстановительных работ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Предлагаем: актуализировать и реализовать «Программу технического дооснащения УАВР с целью      увеличения производства работ по КР ЛЧМГ, ТТКС и объектов энергохозяйства»;</a:t>
            </a:r>
          </a:p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пересмотреть критерии существенности нарушений при рассмотрении результатов ПХД в части оценки дочерних Обществ  за нарушение срыва сроков КПГ по причине увеличения объемов работ.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новых методов ремонта и специализированных организаций для ремонта единичных дефектов в русловой части подводных переходов.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оперативного включения в программу КР подводных переходов с единичными дефектами  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Предлагаем: рассмотреть возможность организации специального подразделения в структуре ПАО «Газпром»  или привлечение сторонних организаций для устранения отдельных дефектов в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дюкерной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ПП .</a:t>
            </a:r>
          </a:p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Пересмотреть существующий или разработать отдельный регламент, позволяющий сократить сроки  обоснования, рассмотрения и включения в программу ремонта  указанных ПП.</a:t>
            </a:r>
          </a:p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290156"/>
            <a:ext cx="7308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Обществ по эксплуатации ЛЧМГ 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конденсатопроводов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ПАО «Газпром» за 2016год и задачи на 2017год. Положительный опыт. Проблемы» </a:t>
            </a:r>
          </a:p>
        </p:txBody>
      </p:sp>
    </p:spTree>
    <p:extLst>
      <p:ext uri="{BB962C8B-B14F-4D97-AF65-F5344CB8AC3E}">
        <p14:creationId xmlns="" xmlns:p14="http://schemas.microsoft.com/office/powerpoint/2010/main" val="23564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126485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341700"/>
            <a:ext cx="73083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предложения</a:t>
            </a:r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237312"/>
            <a:ext cx="1763688" cy="620688"/>
          </a:xfrm>
        </p:spPr>
        <p:txBody>
          <a:bodyPr/>
          <a:lstStyle/>
          <a:p>
            <a:pPr algn="ctr"/>
            <a:fld id="{725C68B6-61C2-468F-89AB-4B9F7531AA68}" type="slidenum">
              <a:rPr lang="ru-RU" sz="1600" b="1" smtClean="0">
                <a:solidFill>
                  <a:schemeClr val="bg1"/>
                </a:solidFill>
              </a:rPr>
              <a:pPr algn="ctr"/>
              <a:t>16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00108"/>
            <a:ext cx="88216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Целесообразность несения затрат по содержанию и поддержанию работоспособного технического состояния системы «55».</a:t>
            </a:r>
          </a:p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Предлагаем: разработать и реализовать программу оптимизации излишних мощностей (ликвидации участков) ЛЧМГ с рабочим давлением 55кгс/см2.</a:t>
            </a:r>
          </a:p>
          <a:p>
            <a:pPr algn="just"/>
            <a:endParaRPr lang="ru-RU" sz="1600" i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 startAt="4"/>
            </a:pP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Отсутствие новой методологии и технических средств (оборудования) для осушки участков МГ с целью обеспечения нормируемого значения </a:t>
            </a:r>
            <a:r>
              <a:rPr lang="ru-RU" sz="1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ТТРв</a:t>
            </a: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восстановительного ремонта</a:t>
            </a:r>
          </a:p>
          <a:p>
            <a:pPr algn="just"/>
            <a:r>
              <a:rPr lang="ru-RU" sz="16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Предлагаем: разработать  новые  способы осушки внутренней полости МГ после восстановительного ремонта; </a:t>
            </a:r>
          </a:p>
          <a:p>
            <a:pPr algn="just"/>
            <a:r>
              <a:rPr lang="ru-RU" sz="16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программу  оснащения ДО оборудованием для осушки полости МГ.</a:t>
            </a:r>
          </a:p>
          <a:p>
            <a:pPr marL="342900" indent="-342900"/>
            <a:endParaRPr lang="ru-RU" sz="14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290156"/>
            <a:ext cx="7308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Обществ по эксплуатации ЛЧМГ 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конденсатопроводов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ПАО «Газпром» за 2016год и задачи на 2017год. Положительный опыт. Проблемы» </a:t>
            </a:r>
          </a:p>
        </p:txBody>
      </p:sp>
    </p:spTree>
    <p:extLst>
      <p:ext uri="{BB962C8B-B14F-4D97-AF65-F5344CB8AC3E}">
        <p14:creationId xmlns="" xmlns:p14="http://schemas.microsoft.com/office/powerpoint/2010/main" val="23564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76" y="2861893"/>
            <a:ext cx="9125601" cy="646266"/>
          </a:xfrm>
          <a:prstGeom prst="rect">
            <a:avLst/>
          </a:prstGeom>
        </p:spPr>
        <p:txBody>
          <a:bodyPr vert="horz" wrap="square" lIns="91376" tIns="45688" rIns="91376" bIns="45688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</a:t>
            </a:r>
            <a:r>
              <a:rPr lang="ru-RU" sz="3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86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67008" y="23063"/>
            <a:ext cx="7076992" cy="9718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ГТС, структура  и территория ответственности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«Газпром трансгаз Югорск»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akuznecov\Рабочий стол\Паспорт\газотрасса осн исправл 2014 с фоном.jpg"/>
          <p:cNvPicPr>
            <a:picLocks noChangeAspect="1" noChangeArrowheads="1"/>
          </p:cNvPicPr>
          <p:nvPr/>
        </p:nvPicPr>
        <p:blipFill rotWithShape="1">
          <a:blip r:embed="rId3" cstate="email"/>
          <a:srcRect l="3652"/>
          <a:stretch/>
        </p:blipFill>
        <p:spPr bwMode="auto">
          <a:xfrm>
            <a:off x="3563888" y="1009759"/>
            <a:ext cx="5598509" cy="522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90640" y="908720"/>
            <a:ext cx="3782076" cy="515554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spcBef>
                <a:spcPts val="0"/>
              </a:spcBef>
              <a:defRPr/>
            </a:pPr>
            <a:endParaRPr lang="ru-RU" sz="10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785918" cy="620688"/>
          </a:xfrm>
        </p:spPr>
        <p:txBody>
          <a:bodyPr vert="horz" lIns="91376" tIns="45688" rIns="91376" bIns="45688" rtlCol="0" anchor="ctr"/>
          <a:lstStyle/>
          <a:p>
            <a:pPr algn="ctr">
              <a:defRPr/>
            </a:pPr>
            <a:fld id="{AB8BAE01-BF90-430D-A994-3CD4076848E6}" type="slidenum">
              <a:rPr lang="ru-RU" sz="2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>
                <a:defRPr/>
              </a:pPr>
              <a:t>2</a:t>
            </a:fld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2" y="1009759"/>
            <a:ext cx="38354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  27670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ЛПУМГ	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26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УТТиСТ                                                  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УАВР                                                       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Компрессорные цеха	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221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охлаждения газа	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4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Газоперекачивающие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агрегаты              1171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Турбохолодильные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агрегаты                   24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ГРС		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61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в эксплуатируемых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         55 кгс/см2 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75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кгс/см2</a:t>
            </a: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трансгаз Югорск»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газодобывающими 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газотранспортными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компаниями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 Газпром добыча Ямбург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добыча Уренгой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Газпром добыча Надым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Газпром трансгаз Ухта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трансгаз Чайковский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трансгаз Екатеринбург»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3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835696" y="0"/>
            <a:ext cx="73083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аварийности на объектах  ЛЧ МГ 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«Газпром </a:t>
            </a:r>
            <a:r>
              <a:rPr 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Югорск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85678"/>
            <a:ext cx="77048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lvl="1" indent="-444500" fontAlgn="auto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  <a:p>
            <a:pPr marL="901700" lvl="1" indent="-444500" fontAlgn="auto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  <a:p>
            <a:pPr marL="901700" lvl="1" indent="-444500" fontAlgn="auto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FFFF"/>
              </a:solidFill>
              <a:latin typeface="Arial Narrow" pitchFamily="34" charset="0"/>
              <a:cs typeface="Times New Roman" pitchFamily="18" charset="0"/>
            </a:endParaRPr>
          </a:p>
          <a:p>
            <a:pPr marL="901700" lvl="1" indent="-444500" fontAlgn="auto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  <a:p>
            <a:pPr marL="901700" lvl="1" indent="-444500" fontAlgn="auto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6677" y="3942928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причин аварий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007154292"/>
              </p:ext>
            </p:extLst>
          </p:nvPr>
        </p:nvGraphicFramePr>
        <p:xfrm>
          <a:off x="18398" y="2646784"/>
          <a:ext cx="4464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734663838"/>
              </p:ext>
            </p:extLst>
          </p:nvPr>
        </p:nvGraphicFramePr>
        <p:xfrm>
          <a:off x="4644008" y="1998712"/>
          <a:ext cx="4139777" cy="179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7117883"/>
              </p:ext>
            </p:extLst>
          </p:nvPr>
        </p:nvGraphicFramePr>
        <p:xfrm>
          <a:off x="4572000" y="4299094"/>
          <a:ext cx="4464495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4"/>
                <a:gridCol w="1584176"/>
                <a:gridCol w="1584175"/>
              </a:tblGrid>
              <a:tr h="3768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 кол-ва  за период 1995-2015г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 кол-ва за период 2012-2017г</a:t>
                      </a:r>
                    </a:p>
                  </a:txBody>
                  <a:tcPr/>
                </a:tc>
              </a:tr>
              <a:tr h="2873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80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 сварного соединения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20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Заводской брак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20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 bwMode="auto">
          <a:xfrm>
            <a:off x="0" y="1052737"/>
            <a:ext cx="9144000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Clr>
                <a:srgbClr val="FFFFFF"/>
              </a:buClr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надёжности соответствуют значениям,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повышению надёжности. 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buClr>
                <a:srgbClr val="FFFFFF"/>
              </a:buClr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Пороговое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удельной частоты аварий не превышено.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785918" cy="620688"/>
          </a:xfrm>
        </p:spPr>
        <p:txBody>
          <a:bodyPr vert="horz" lIns="91376" tIns="45688" rIns="91376" bIns="45688" rtlCol="0" anchor="ctr"/>
          <a:lstStyle/>
          <a:p>
            <a:pPr algn="ctr">
              <a:defRPr/>
            </a:pPr>
            <a:fld id="{AB8BAE01-BF90-430D-A994-3CD4076848E6}" type="slidenum">
              <a:rPr lang="ru-RU" sz="2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>
                <a:defRPr/>
              </a:pPr>
              <a:t>3</a:t>
            </a:fld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34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64088" y="1031056"/>
            <a:ext cx="3779912" cy="5206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98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ЛЧ МГ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529658165"/>
              </p:ext>
            </p:extLst>
          </p:nvPr>
        </p:nvGraphicFramePr>
        <p:xfrm>
          <a:off x="18996" y="3861048"/>
          <a:ext cx="54360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95632298"/>
              </p:ext>
            </p:extLst>
          </p:nvPr>
        </p:nvGraphicFramePr>
        <p:xfrm>
          <a:off x="18398" y="1038834"/>
          <a:ext cx="5417698" cy="282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785918" cy="620688"/>
          </a:xfrm>
        </p:spPr>
        <p:txBody>
          <a:bodyPr vert="horz" lIns="91376" tIns="45688" rIns="91376" bIns="45688" rtlCol="0" anchor="ctr"/>
          <a:lstStyle/>
          <a:p>
            <a:pPr algn="ctr"/>
            <a:fld id="{AB8BAE01-BF90-430D-A994-3CD4076848E6}" type="slidenum">
              <a:rPr 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/>
              <a:t>4</a:t>
            </a:fld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016396112"/>
              </p:ext>
            </p:extLst>
          </p:nvPr>
        </p:nvGraphicFramePr>
        <p:xfrm>
          <a:off x="5508104" y="1700808"/>
          <a:ext cx="3635896" cy="390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508104" y="110558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сокращения протяженности участков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 со сниженным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Рраб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91289" y="5517232"/>
            <a:ext cx="36358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defRPr/>
            </a:pPr>
            <a:r>
              <a:rPr lang="ru-RU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*Участки МГ со сниженным </a:t>
            </a:r>
            <a:r>
              <a:rPr lang="ru-RU" sz="105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Рраб</a:t>
            </a:r>
            <a:r>
              <a:rPr lang="ru-RU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влияющие </a:t>
            </a:r>
            <a:br>
              <a:rPr lang="ru-RU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транспорт газа по ГТС Общества, отсутствуют</a:t>
            </a:r>
            <a:endParaRPr lang="ru-RU" sz="10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4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98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ремонтных работ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собственными силами ООО «Газпром трансгаз Югорск»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835696" cy="620688"/>
          </a:xfrm>
        </p:spPr>
        <p:txBody>
          <a:bodyPr vert="horz" lIns="91376" tIns="45688" rIns="91376" bIns="45688" rtlCol="0" anchor="ctr"/>
          <a:lstStyle/>
          <a:p>
            <a:pPr algn="ctr"/>
            <a:fld id="{8B38EB24-C92C-47F9-ABAC-709D28C7F669}" type="slidenum">
              <a:rPr 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/>
              <a:t>5</a:t>
            </a:fld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754018753"/>
              </p:ext>
            </p:extLst>
          </p:nvPr>
        </p:nvGraphicFramePr>
        <p:xfrm>
          <a:off x="0" y="1033462"/>
          <a:ext cx="9144000" cy="520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5014" y="4365104"/>
            <a:ext cx="287994" cy="7920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077072"/>
            <a:ext cx="287994" cy="10801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852936"/>
            <a:ext cx="287994" cy="230425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2420888"/>
            <a:ext cx="287994" cy="273630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1916832"/>
            <a:ext cx="287994" cy="324036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519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53889" y="-27384"/>
            <a:ext cx="735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10" tIns="46006" rIns="92010" bIns="46006" anchor="ctr"/>
          <a:lstStyle/>
          <a:p>
            <a:pPr algn="ctr">
              <a:tabLst>
                <a:tab pos="6002862" algn="l"/>
              </a:tabLst>
              <a:defRPr/>
            </a:pPr>
            <a:endParaRPr lang="ru-RU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20480" y="4509120"/>
            <a:ext cx="438906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8" rIns="91376" bIns="45688" anchor="ctr"/>
          <a:lstStyle/>
          <a:p>
            <a:pPr eaLnBrk="0" hangingPunct="0">
              <a:defRPr/>
            </a:pPr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0397" y="313316"/>
            <a:ext cx="7286029" cy="369267"/>
          </a:xfrm>
          <a:prstGeom prst="rect">
            <a:avLst/>
          </a:prstGeom>
        </p:spPr>
        <p:txBody>
          <a:bodyPr wrap="square" lIns="91376" tIns="45688" rIns="91376" bIns="45688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Отключение участков ЛЧ МГ по уведомлению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785918" cy="620688"/>
          </a:xfrm>
        </p:spPr>
        <p:txBody>
          <a:bodyPr vert="horz" lIns="91376" tIns="45688" rIns="91376" bIns="45688" rtlCol="0" anchor="ctr"/>
          <a:lstStyle/>
          <a:p>
            <a:pPr algn="ctr"/>
            <a:fld id="{AB8BAE01-BF90-430D-A994-3CD4076848E6}" type="slidenum">
              <a:rPr 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/>
              <a:t>6</a:t>
            </a:fld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814320195"/>
              </p:ext>
            </p:extLst>
          </p:nvPr>
        </p:nvGraphicFramePr>
        <p:xfrm>
          <a:off x="-11444" y="1215675"/>
          <a:ext cx="5083622" cy="439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Группа 2"/>
          <p:cNvGrpSpPr/>
          <p:nvPr/>
        </p:nvGrpSpPr>
        <p:grpSpPr>
          <a:xfrm rot="5400000">
            <a:off x="4343647" y="1567453"/>
            <a:ext cx="5235664" cy="4120275"/>
            <a:chOff x="2267744" y="2224992"/>
            <a:chExt cx="6876256" cy="41202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67744" y="2348880"/>
              <a:ext cx="6876256" cy="3825552"/>
            </a:xfrm>
            <a:prstGeom prst="rect">
              <a:avLst/>
            </a:prstGeom>
            <a:noFill/>
          </p:spPr>
        </p:sp>
        <p:sp>
          <p:nvSpPr>
            <p:cNvPr id="6" name="Полилиния 5"/>
            <p:cNvSpPr/>
            <p:nvPr/>
          </p:nvSpPr>
          <p:spPr>
            <a:xfrm>
              <a:off x="4886873" y="4546290"/>
              <a:ext cx="1628141" cy="1798977"/>
            </a:xfrm>
            <a:custGeom>
              <a:avLst/>
              <a:gdLst>
                <a:gd name="connsiteX0" fmla="*/ 0 w 1628141"/>
                <a:gd name="connsiteY0" fmla="*/ 814071 h 1628141"/>
                <a:gd name="connsiteX1" fmla="*/ 814071 w 1628141"/>
                <a:gd name="connsiteY1" fmla="*/ 0 h 1628141"/>
                <a:gd name="connsiteX2" fmla="*/ 1628142 w 1628141"/>
                <a:gd name="connsiteY2" fmla="*/ 814071 h 1628141"/>
                <a:gd name="connsiteX3" fmla="*/ 814071 w 1628141"/>
                <a:gd name="connsiteY3" fmla="*/ 1628142 h 1628141"/>
                <a:gd name="connsiteX4" fmla="*/ 0 w 1628141"/>
                <a:gd name="connsiteY4" fmla="*/ 814071 h 16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141" h="1628141">
                  <a:moveTo>
                    <a:pt x="0" y="814071"/>
                  </a:moveTo>
                  <a:cubicBezTo>
                    <a:pt x="0" y="364472"/>
                    <a:pt x="364472" y="0"/>
                    <a:pt x="814071" y="0"/>
                  </a:cubicBezTo>
                  <a:cubicBezTo>
                    <a:pt x="1263670" y="0"/>
                    <a:pt x="1628142" y="364472"/>
                    <a:pt x="1628142" y="814071"/>
                  </a:cubicBezTo>
                  <a:cubicBezTo>
                    <a:pt x="1628142" y="1263670"/>
                    <a:pt x="1263670" y="1628142"/>
                    <a:pt x="814071" y="1628142"/>
                  </a:cubicBezTo>
                  <a:cubicBezTo>
                    <a:pt x="364472" y="1628142"/>
                    <a:pt x="0" y="1263670"/>
                    <a:pt x="0" y="81407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46056" tIns="246056" rIns="246056" bIns="2460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 участка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(428 труб с наличием аварийно-опасных дефектов)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 влево 10"/>
            <p:cNvSpPr/>
            <p:nvPr/>
          </p:nvSpPr>
          <p:spPr>
            <a:xfrm rot="10800508">
              <a:off x="3313789" y="5128108"/>
              <a:ext cx="1486564" cy="46402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540423" y="4617074"/>
              <a:ext cx="1546733" cy="1440160"/>
            </a:xfrm>
            <a:custGeom>
              <a:avLst/>
              <a:gdLst>
                <a:gd name="connsiteX0" fmla="*/ 0 w 1546734"/>
                <a:gd name="connsiteY0" fmla="*/ 123739 h 1237387"/>
                <a:gd name="connsiteX1" fmla="*/ 123739 w 1546734"/>
                <a:gd name="connsiteY1" fmla="*/ 0 h 1237387"/>
                <a:gd name="connsiteX2" fmla="*/ 1422995 w 1546734"/>
                <a:gd name="connsiteY2" fmla="*/ 0 h 1237387"/>
                <a:gd name="connsiteX3" fmla="*/ 1546734 w 1546734"/>
                <a:gd name="connsiteY3" fmla="*/ 123739 h 1237387"/>
                <a:gd name="connsiteX4" fmla="*/ 1546734 w 1546734"/>
                <a:gd name="connsiteY4" fmla="*/ 1113648 h 1237387"/>
                <a:gd name="connsiteX5" fmla="*/ 1422995 w 1546734"/>
                <a:gd name="connsiteY5" fmla="*/ 1237387 h 1237387"/>
                <a:gd name="connsiteX6" fmla="*/ 123739 w 1546734"/>
                <a:gd name="connsiteY6" fmla="*/ 1237387 h 1237387"/>
                <a:gd name="connsiteX7" fmla="*/ 0 w 1546734"/>
                <a:gd name="connsiteY7" fmla="*/ 1113648 h 1237387"/>
                <a:gd name="connsiteX8" fmla="*/ 0 w 1546734"/>
                <a:gd name="connsiteY8" fmla="*/ 123739 h 12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734" h="1237387">
                  <a:moveTo>
                    <a:pt x="0" y="123739"/>
                  </a:moveTo>
                  <a:cubicBezTo>
                    <a:pt x="0" y="55400"/>
                    <a:pt x="55400" y="0"/>
                    <a:pt x="123739" y="0"/>
                  </a:cubicBezTo>
                  <a:lnTo>
                    <a:pt x="1422995" y="0"/>
                  </a:lnTo>
                  <a:cubicBezTo>
                    <a:pt x="1491334" y="0"/>
                    <a:pt x="1546734" y="55400"/>
                    <a:pt x="1546734" y="123739"/>
                  </a:cubicBezTo>
                  <a:lnTo>
                    <a:pt x="1546734" y="1113648"/>
                  </a:lnTo>
                  <a:cubicBezTo>
                    <a:pt x="1546734" y="1181987"/>
                    <a:pt x="1491334" y="1237387"/>
                    <a:pt x="1422995" y="1237387"/>
                  </a:cubicBezTo>
                  <a:lnTo>
                    <a:pt x="123739" y="1237387"/>
                  </a:lnTo>
                  <a:cubicBezTo>
                    <a:pt x="55400" y="1237387"/>
                    <a:pt x="0" y="1181987"/>
                    <a:pt x="0" y="1113648"/>
                  </a:cubicBezTo>
                  <a:lnTo>
                    <a:pt x="0" y="12373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59102" tIns="59102" rIns="59102" bIns="591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356 труб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наличием КРН на теле трубы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трелка влево 12"/>
            <p:cNvSpPr/>
            <p:nvPr/>
          </p:nvSpPr>
          <p:spPr>
            <a:xfrm rot="13505373">
              <a:off x="3840198" y="3842881"/>
              <a:ext cx="1436239" cy="64814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shade val="90000"/>
                <a:hueOff val="76575"/>
                <a:satOff val="-1064"/>
                <a:lumOff val="5738"/>
                <a:alphaOff val="0"/>
              </a:schemeClr>
            </a:lnRef>
            <a:fillRef idx="3">
              <a:schemeClr val="accent1">
                <a:shade val="90000"/>
                <a:hueOff val="76575"/>
                <a:satOff val="-1064"/>
                <a:lumOff val="5738"/>
                <a:alphaOff val="0"/>
              </a:schemeClr>
            </a:fillRef>
            <a:effectRef idx="3">
              <a:schemeClr val="accent1">
                <a:shade val="90000"/>
                <a:hueOff val="76575"/>
                <a:satOff val="-1064"/>
                <a:lumOff val="573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241047" y="2925617"/>
              <a:ext cx="1546733" cy="1440160"/>
            </a:xfrm>
            <a:custGeom>
              <a:avLst/>
              <a:gdLst>
                <a:gd name="connsiteX0" fmla="*/ 0 w 1546734"/>
                <a:gd name="connsiteY0" fmla="*/ 123739 h 1237387"/>
                <a:gd name="connsiteX1" fmla="*/ 123739 w 1546734"/>
                <a:gd name="connsiteY1" fmla="*/ 0 h 1237387"/>
                <a:gd name="connsiteX2" fmla="*/ 1422995 w 1546734"/>
                <a:gd name="connsiteY2" fmla="*/ 0 h 1237387"/>
                <a:gd name="connsiteX3" fmla="*/ 1546734 w 1546734"/>
                <a:gd name="connsiteY3" fmla="*/ 123739 h 1237387"/>
                <a:gd name="connsiteX4" fmla="*/ 1546734 w 1546734"/>
                <a:gd name="connsiteY4" fmla="*/ 1113648 h 1237387"/>
                <a:gd name="connsiteX5" fmla="*/ 1422995 w 1546734"/>
                <a:gd name="connsiteY5" fmla="*/ 1237387 h 1237387"/>
                <a:gd name="connsiteX6" fmla="*/ 123739 w 1546734"/>
                <a:gd name="connsiteY6" fmla="*/ 1237387 h 1237387"/>
                <a:gd name="connsiteX7" fmla="*/ 0 w 1546734"/>
                <a:gd name="connsiteY7" fmla="*/ 1113648 h 1237387"/>
                <a:gd name="connsiteX8" fmla="*/ 0 w 1546734"/>
                <a:gd name="connsiteY8" fmla="*/ 123739 h 12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734" h="1237387">
                  <a:moveTo>
                    <a:pt x="0" y="123739"/>
                  </a:moveTo>
                  <a:cubicBezTo>
                    <a:pt x="0" y="55400"/>
                    <a:pt x="55400" y="0"/>
                    <a:pt x="123739" y="0"/>
                  </a:cubicBezTo>
                  <a:lnTo>
                    <a:pt x="1422995" y="0"/>
                  </a:lnTo>
                  <a:cubicBezTo>
                    <a:pt x="1491334" y="0"/>
                    <a:pt x="1546734" y="55400"/>
                    <a:pt x="1546734" y="123739"/>
                  </a:cubicBezTo>
                  <a:lnTo>
                    <a:pt x="1546734" y="1113648"/>
                  </a:lnTo>
                  <a:cubicBezTo>
                    <a:pt x="1546734" y="1181987"/>
                    <a:pt x="1491334" y="1237387"/>
                    <a:pt x="1422995" y="1237387"/>
                  </a:cubicBezTo>
                  <a:lnTo>
                    <a:pt x="123739" y="1237387"/>
                  </a:lnTo>
                  <a:cubicBezTo>
                    <a:pt x="55400" y="1237387"/>
                    <a:pt x="0" y="1181987"/>
                    <a:pt x="0" y="1113648"/>
                  </a:cubicBezTo>
                  <a:lnTo>
                    <a:pt x="0" y="12373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76561"/>
                <a:satOff val="-1098"/>
                <a:lumOff val="6404"/>
                <a:alphaOff val="0"/>
              </a:schemeClr>
            </a:fillRef>
            <a:effectRef idx="3">
              <a:schemeClr val="accent1">
                <a:shade val="80000"/>
                <a:hueOff val="76561"/>
                <a:satOff val="-1098"/>
                <a:lumOff val="64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59102" tIns="59102" rIns="59102" bIns="591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трубы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наличием АКШ (трещина, непровар/ </a:t>
              </a:r>
              <a:r>
                <a:rPr lang="ru-RU" sz="12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утяжина</a:t>
              </a: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трелка влево 14"/>
            <p:cNvSpPr/>
            <p:nvPr/>
          </p:nvSpPr>
          <p:spPr>
            <a:xfrm rot="16207081">
              <a:off x="5016333" y="3423952"/>
              <a:ext cx="1578370" cy="66662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shade val="90000"/>
                <a:hueOff val="153150"/>
                <a:satOff val="-2127"/>
                <a:lumOff val="11477"/>
                <a:alphaOff val="0"/>
              </a:schemeClr>
            </a:lnRef>
            <a:fillRef idx="3">
              <a:schemeClr val="accent1">
                <a:shade val="90000"/>
                <a:hueOff val="153150"/>
                <a:satOff val="-2127"/>
                <a:lumOff val="11477"/>
                <a:alphaOff val="0"/>
              </a:schemeClr>
            </a:fillRef>
            <a:effectRef idx="3">
              <a:schemeClr val="accent1">
                <a:shade val="90000"/>
                <a:hueOff val="153150"/>
                <a:satOff val="-2127"/>
                <a:lumOff val="114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932505" y="2224992"/>
              <a:ext cx="1546733" cy="1440160"/>
            </a:xfrm>
            <a:custGeom>
              <a:avLst/>
              <a:gdLst>
                <a:gd name="connsiteX0" fmla="*/ 0 w 1546734"/>
                <a:gd name="connsiteY0" fmla="*/ 123739 h 1237387"/>
                <a:gd name="connsiteX1" fmla="*/ 123739 w 1546734"/>
                <a:gd name="connsiteY1" fmla="*/ 0 h 1237387"/>
                <a:gd name="connsiteX2" fmla="*/ 1422995 w 1546734"/>
                <a:gd name="connsiteY2" fmla="*/ 0 h 1237387"/>
                <a:gd name="connsiteX3" fmla="*/ 1546734 w 1546734"/>
                <a:gd name="connsiteY3" fmla="*/ 123739 h 1237387"/>
                <a:gd name="connsiteX4" fmla="*/ 1546734 w 1546734"/>
                <a:gd name="connsiteY4" fmla="*/ 1113648 h 1237387"/>
                <a:gd name="connsiteX5" fmla="*/ 1422995 w 1546734"/>
                <a:gd name="connsiteY5" fmla="*/ 1237387 h 1237387"/>
                <a:gd name="connsiteX6" fmla="*/ 123739 w 1546734"/>
                <a:gd name="connsiteY6" fmla="*/ 1237387 h 1237387"/>
                <a:gd name="connsiteX7" fmla="*/ 0 w 1546734"/>
                <a:gd name="connsiteY7" fmla="*/ 1113648 h 1237387"/>
                <a:gd name="connsiteX8" fmla="*/ 0 w 1546734"/>
                <a:gd name="connsiteY8" fmla="*/ 123739 h 12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734" h="1237387">
                  <a:moveTo>
                    <a:pt x="0" y="123739"/>
                  </a:moveTo>
                  <a:cubicBezTo>
                    <a:pt x="0" y="55400"/>
                    <a:pt x="55400" y="0"/>
                    <a:pt x="123739" y="0"/>
                  </a:cubicBezTo>
                  <a:lnTo>
                    <a:pt x="1422995" y="0"/>
                  </a:lnTo>
                  <a:cubicBezTo>
                    <a:pt x="1491334" y="0"/>
                    <a:pt x="1546734" y="55400"/>
                    <a:pt x="1546734" y="123739"/>
                  </a:cubicBezTo>
                  <a:lnTo>
                    <a:pt x="1546734" y="1113648"/>
                  </a:lnTo>
                  <a:cubicBezTo>
                    <a:pt x="1546734" y="1181987"/>
                    <a:pt x="1491334" y="1237387"/>
                    <a:pt x="1422995" y="1237387"/>
                  </a:cubicBezTo>
                  <a:lnTo>
                    <a:pt x="123739" y="1237387"/>
                  </a:lnTo>
                  <a:cubicBezTo>
                    <a:pt x="55400" y="1237387"/>
                    <a:pt x="0" y="1181987"/>
                    <a:pt x="0" y="1113648"/>
                  </a:cubicBezTo>
                  <a:lnTo>
                    <a:pt x="0" y="12373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fillRef>
            <a:effectRef idx="3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59102" tIns="59102" rIns="59102" bIns="591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 труб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наличием коррозионных дефектов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трелка влево 17"/>
            <p:cNvSpPr/>
            <p:nvPr/>
          </p:nvSpPr>
          <p:spPr>
            <a:xfrm rot="18904642">
              <a:off x="5977949" y="4008889"/>
              <a:ext cx="1661978" cy="46402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shade val="90000"/>
                <a:hueOff val="229725"/>
                <a:satOff val="-3191"/>
                <a:lumOff val="17215"/>
                <a:alphaOff val="0"/>
              </a:schemeClr>
            </a:lnRef>
            <a:fillRef idx="3">
              <a:schemeClr val="accent1">
                <a:shade val="90000"/>
                <a:hueOff val="229725"/>
                <a:satOff val="-3191"/>
                <a:lumOff val="17215"/>
                <a:alphaOff val="0"/>
              </a:schemeClr>
            </a:fillRef>
            <a:effectRef idx="3">
              <a:schemeClr val="accent1">
                <a:shade val="90000"/>
                <a:hueOff val="229725"/>
                <a:satOff val="-3191"/>
                <a:lumOff val="1721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6623963" y="2925617"/>
              <a:ext cx="1546733" cy="1440160"/>
            </a:xfrm>
            <a:custGeom>
              <a:avLst/>
              <a:gdLst>
                <a:gd name="connsiteX0" fmla="*/ 0 w 1546734"/>
                <a:gd name="connsiteY0" fmla="*/ 123739 h 1237387"/>
                <a:gd name="connsiteX1" fmla="*/ 123739 w 1546734"/>
                <a:gd name="connsiteY1" fmla="*/ 0 h 1237387"/>
                <a:gd name="connsiteX2" fmla="*/ 1422995 w 1546734"/>
                <a:gd name="connsiteY2" fmla="*/ 0 h 1237387"/>
                <a:gd name="connsiteX3" fmla="*/ 1546734 w 1546734"/>
                <a:gd name="connsiteY3" fmla="*/ 123739 h 1237387"/>
                <a:gd name="connsiteX4" fmla="*/ 1546734 w 1546734"/>
                <a:gd name="connsiteY4" fmla="*/ 1113648 h 1237387"/>
                <a:gd name="connsiteX5" fmla="*/ 1422995 w 1546734"/>
                <a:gd name="connsiteY5" fmla="*/ 1237387 h 1237387"/>
                <a:gd name="connsiteX6" fmla="*/ 123739 w 1546734"/>
                <a:gd name="connsiteY6" fmla="*/ 1237387 h 1237387"/>
                <a:gd name="connsiteX7" fmla="*/ 0 w 1546734"/>
                <a:gd name="connsiteY7" fmla="*/ 1113648 h 1237387"/>
                <a:gd name="connsiteX8" fmla="*/ 0 w 1546734"/>
                <a:gd name="connsiteY8" fmla="*/ 123739 h 12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734" h="1237387">
                  <a:moveTo>
                    <a:pt x="0" y="123739"/>
                  </a:moveTo>
                  <a:cubicBezTo>
                    <a:pt x="0" y="55400"/>
                    <a:pt x="55400" y="0"/>
                    <a:pt x="123739" y="0"/>
                  </a:cubicBezTo>
                  <a:lnTo>
                    <a:pt x="1422995" y="0"/>
                  </a:lnTo>
                  <a:cubicBezTo>
                    <a:pt x="1491334" y="0"/>
                    <a:pt x="1546734" y="55400"/>
                    <a:pt x="1546734" y="123739"/>
                  </a:cubicBezTo>
                  <a:lnTo>
                    <a:pt x="1546734" y="1113648"/>
                  </a:lnTo>
                  <a:cubicBezTo>
                    <a:pt x="1546734" y="1181987"/>
                    <a:pt x="1491334" y="1237387"/>
                    <a:pt x="1422995" y="1237387"/>
                  </a:cubicBezTo>
                  <a:lnTo>
                    <a:pt x="123739" y="1237387"/>
                  </a:lnTo>
                  <a:cubicBezTo>
                    <a:pt x="55400" y="1237387"/>
                    <a:pt x="0" y="1181987"/>
                    <a:pt x="0" y="1113648"/>
                  </a:cubicBezTo>
                  <a:lnTo>
                    <a:pt x="0" y="12373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229684"/>
                <a:satOff val="-3294"/>
                <a:lumOff val="19211"/>
                <a:alphaOff val="0"/>
              </a:schemeClr>
            </a:fillRef>
            <a:effectRef idx="3">
              <a:schemeClr val="accent1">
                <a:shade val="80000"/>
                <a:hueOff val="229684"/>
                <a:satOff val="-3294"/>
                <a:lumOff val="192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59102" tIns="59102" rIns="59102" bIns="591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труб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наличием вмятин/ гофр 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трелка влево 19"/>
            <p:cNvSpPr/>
            <p:nvPr/>
          </p:nvSpPr>
          <p:spPr>
            <a:xfrm rot="21599495">
              <a:off x="6602076" y="5128108"/>
              <a:ext cx="1495877" cy="46402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shade val="90000"/>
                <a:hueOff val="306300"/>
                <a:satOff val="-4255"/>
                <a:lumOff val="22954"/>
                <a:alphaOff val="0"/>
              </a:schemeClr>
            </a:lnRef>
            <a:fillRef idx="3">
              <a:schemeClr val="accent1">
                <a:shade val="90000"/>
                <a:hueOff val="306300"/>
                <a:satOff val="-4255"/>
                <a:lumOff val="22954"/>
                <a:alphaOff val="0"/>
              </a:schemeClr>
            </a:fillRef>
            <a:effectRef idx="3">
              <a:schemeClr val="accent1">
                <a:shade val="90000"/>
                <a:hueOff val="306300"/>
                <a:satOff val="-4255"/>
                <a:lumOff val="2295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7324587" y="4617074"/>
              <a:ext cx="1546733" cy="1440160"/>
            </a:xfrm>
            <a:custGeom>
              <a:avLst/>
              <a:gdLst>
                <a:gd name="connsiteX0" fmla="*/ 0 w 1546734"/>
                <a:gd name="connsiteY0" fmla="*/ 123739 h 1237387"/>
                <a:gd name="connsiteX1" fmla="*/ 123739 w 1546734"/>
                <a:gd name="connsiteY1" fmla="*/ 0 h 1237387"/>
                <a:gd name="connsiteX2" fmla="*/ 1422995 w 1546734"/>
                <a:gd name="connsiteY2" fmla="*/ 0 h 1237387"/>
                <a:gd name="connsiteX3" fmla="*/ 1546734 w 1546734"/>
                <a:gd name="connsiteY3" fmla="*/ 123739 h 1237387"/>
                <a:gd name="connsiteX4" fmla="*/ 1546734 w 1546734"/>
                <a:gd name="connsiteY4" fmla="*/ 1113648 h 1237387"/>
                <a:gd name="connsiteX5" fmla="*/ 1422995 w 1546734"/>
                <a:gd name="connsiteY5" fmla="*/ 1237387 h 1237387"/>
                <a:gd name="connsiteX6" fmla="*/ 123739 w 1546734"/>
                <a:gd name="connsiteY6" fmla="*/ 1237387 h 1237387"/>
                <a:gd name="connsiteX7" fmla="*/ 0 w 1546734"/>
                <a:gd name="connsiteY7" fmla="*/ 1113648 h 1237387"/>
                <a:gd name="connsiteX8" fmla="*/ 0 w 1546734"/>
                <a:gd name="connsiteY8" fmla="*/ 123739 h 12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734" h="1237387">
                  <a:moveTo>
                    <a:pt x="0" y="123739"/>
                  </a:moveTo>
                  <a:cubicBezTo>
                    <a:pt x="0" y="55400"/>
                    <a:pt x="55400" y="0"/>
                    <a:pt x="123739" y="0"/>
                  </a:cubicBezTo>
                  <a:lnTo>
                    <a:pt x="1422995" y="0"/>
                  </a:lnTo>
                  <a:cubicBezTo>
                    <a:pt x="1491334" y="0"/>
                    <a:pt x="1546734" y="55400"/>
                    <a:pt x="1546734" y="123739"/>
                  </a:cubicBezTo>
                  <a:lnTo>
                    <a:pt x="1546734" y="1113648"/>
                  </a:lnTo>
                  <a:cubicBezTo>
                    <a:pt x="1546734" y="1181987"/>
                    <a:pt x="1491334" y="1237387"/>
                    <a:pt x="1422995" y="1237387"/>
                  </a:cubicBezTo>
                  <a:lnTo>
                    <a:pt x="123739" y="1237387"/>
                  </a:lnTo>
                  <a:cubicBezTo>
                    <a:pt x="55400" y="1237387"/>
                    <a:pt x="0" y="1181987"/>
                    <a:pt x="0" y="1113648"/>
                  </a:cubicBezTo>
                  <a:lnTo>
                    <a:pt x="0" y="12373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3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59102" tIns="59102" rIns="59102" bIns="591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трубы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наличием аномалий продольного шва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09398" y="5724546"/>
            <a:ext cx="2991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т.ч. 3 подводных перехода через р. Обь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7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4"/>
          <p:cNvSpPr>
            <a:spLocks noChangeArrowheads="1"/>
          </p:cNvSpPr>
          <p:nvPr/>
        </p:nvSpPr>
        <p:spPr bwMode="auto">
          <a:xfrm>
            <a:off x="2067007" y="92333"/>
            <a:ext cx="7019419" cy="769441"/>
          </a:xfrm>
          <a:prstGeom prst="rect">
            <a:avLst/>
          </a:prstGeom>
        </p:spPr>
        <p:txBody>
          <a:bodyPr vert="horz" lIns="91376" tIns="45688" rIns="91376" bIns="45688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показатель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надёжности 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капитальному ремонту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3336957130"/>
              </p:ext>
            </p:extLst>
          </p:nvPr>
        </p:nvGraphicFramePr>
        <p:xfrm>
          <a:off x="0" y="1039349"/>
          <a:ext cx="9144000" cy="515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785918" cy="620688"/>
          </a:xfrm>
        </p:spPr>
        <p:txBody>
          <a:bodyPr vert="horz" lIns="91376" tIns="45688" rIns="91376" bIns="45688" rtlCol="0" anchor="ctr"/>
          <a:lstStyle/>
          <a:p>
            <a:pPr algn="ctr"/>
            <a:fld id="{AB8BAE01-BF90-430D-A994-3CD4076848E6}" type="slidenum">
              <a:rPr 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/>
              <a:t>7</a:t>
            </a:fld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34551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1794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862" y="31324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2139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1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85723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237312"/>
            <a:ext cx="1763688" cy="620688"/>
          </a:xfrm>
        </p:spPr>
        <p:txBody>
          <a:bodyPr vert="horz" lIns="91376" tIns="45688" rIns="91376" bIns="45688" rtlCol="0" anchor="ctr"/>
          <a:lstStyle/>
          <a:p>
            <a:pPr algn="ctr"/>
            <a:fld id="{725C68B6-61C2-468F-89AB-4B9F7531AA68}" type="slidenum">
              <a:rPr 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/>
              <a:t>8</a:t>
            </a:fld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9589" y="260648"/>
            <a:ext cx="70934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КР ЛЧ МГ в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2015-2021 гг.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691687994"/>
              </p:ext>
            </p:extLst>
          </p:nvPr>
        </p:nvGraphicFramePr>
        <p:xfrm>
          <a:off x="0" y="3645024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66488666"/>
              </p:ext>
            </p:extLst>
          </p:nvPr>
        </p:nvGraphicFramePr>
        <p:xfrm>
          <a:off x="0" y="1009758"/>
          <a:ext cx="9144000" cy="263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3224009"/>
            <a:ext cx="406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Прогноз при реализации программы дооснащения УАВР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20480" y="4509120"/>
            <a:ext cx="438906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8" rIns="91376" bIns="45688" anchor="ctr"/>
          <a:lstStyle/>
          <a:p>
            <a:pPr eaLnBrk="0" hangingPunct="0">
              <a:defRPr/>
            </a:pPr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37313"/>
            <a:ext cx="1785918" cy="620688"/>
          </a:xfrm>
        </p:spPr>
        <p:txBody>
          <a:bodyPr vert="horz" lIns="91376" tIns="45688" rIns="91376" bIns="45688" rtlCol="0" anchor="ctr"/>
          <a:lstStyle/>
          <a:p>
            <a:pPr algn="ctr"/>
            <a:fld id="{AB8BAE01-BF90-430D-A994-3CD4076848E6}" type="slidenum">
              <a:rPr 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pPr algn="ctr"/>
              <a:t>9</a:t>
            </a:fld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Picture 3" descr="W:\Общая\40_СпоСОиСМИ\Елизавета Теличко 2-25-93\Логотипы ГТЮ и Газпром\Логотипы 2017 года\018_1-2-5_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8233"/>
            <a:ext cx="1782000" cy="100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10706786"/>
              </p:ext>
            </p:extLst>
          </p:nvPr>
        </p:nvGraphicFramePr>
        <p:xfrm>
          <a:off x="0" y="1009758"/>
          <a:ext cx="9144000" cy="522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16744" y="214290"/>
            <a:ext cx="73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обследования объектов ЛЧ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ВТД системы «55» и «75»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763754985"/>
              </p:ext>
            </p:extLst>
          </p:nvPr>
        </p:nvGraphicFramePr>
        <p:xfrm>
          <a:off x="18398" y="3429000"/>
          <a:ext cx="901314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6290156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ЛЧМГ ПАО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Положительный опыт. Проблемы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май 2018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!!!! ВНИМАТЕЛЬНО Шаблон презентац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40713</TotalTime>
  <Words>1361</Words>
  <Application>Microsoft Office PowerPoint</Application>
  <PresentationFormat>Экран (4:3)</PresentationFormat>
  <Paragraphs>268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!!!! ВНИМАТЕЛЬНО Шаблон презентаций</vt:lpstr>
      <vt:lpstr>Слайд 1</vt:lpstr>
      <vt:lpstr>Схема ГТС, структура  и территория ответственности ООО «Газпром трансгаз Югорск»</vt:lpstr>
      <vt:lpstr>Слайд 3</vt:lpstr>
      <vt:lpstr>Диагностические обследования объектов ЛЧ МГ</vt:lpstr>
      <vt:lpstr>Динамика выполнения ремонтных работ собственными силами ООО «Газпром трансгаз Югорск» </vt:lpstr>
      <vt:lpstr>Слайд 6</vt:lpstr>
      <vt:lpstr>Слайд 7</vt:lpstr>
      <vt:lpstr>Слайд 8</vt:lpstr>
      <vt:lpstr>Слайд 9</vt:lpstr>
      <vt:lpstr>Слайд 10</vt:lpstr>
      <vt:lpstr>Динамика проведения ВТД подводных переходов МГ  в период 2016-2019 г</vt:lpstr>
      <vt:lpstr>Динамика проведения ВТД подводных переходов МГ  в период 2016-2019 г</vt:lpstr>
      <vt:lpstr>Распределение подводных переходов по техническому состоянию в соответствии с критериями СТО Газпром 2-2.3-1059-2016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к акту проверки качества выполнения работ по КР ЛЧ линейной части                                           МГ "Уренгой - Петровск" км 1066,6-1122,5 и МГ "Уренгой - Центр 2"                   км 1140,9 - 1146,7 в зоне ответственности Ивдельского ЛПУ МГ в период с 20 по 24 марта 2012</dc:title>
  <dc:creator>abolotin</dc:creator>
  <cp:lastModifiedBy>Admin</cp:lastModifiedBy>
  <cp:revision>2393</cp:revision>
  <cp:lastPrinted>2017-09-14T06:43:04Z</cp:lastPrinted>
  <dcterms:created xsi:type="dcterms:W3CDTF">2012-03-28T06:54:29Z</dcterms:created>
  <dcterms:modified xsi:type="dcterms:W3CDTF">2018-05-15T21:52:42Z</dcterms:modified>
</cp:coreProperties>
</file>