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61" r:id="rId3"/>
    <p:sldId id="285" r:id="rId4"/>
    <p:sldId id="284" r:id="rId5"/>
    <p:sldId id="287" r:id="rId6"/>
    <p:sldId id="288" r:id="rId7"/>
    <p:sldId id="280" r:id="rId8"/>
    <p:sldId id="257" r:id="rId9"/>
    <p:sldId id="282" r:id="rId10"/>
    <p:sldId id="291" r:id="rId11"/>
    <p:sldId id="265" r:id="rId12"/>
    <p:sldId id="292" r:id="rId13"/>
    <p:sldId id="266" r:id="rId14"/>
    <p:sldId id="262" r:id="rId15"/>
    <p:sldId id="264" r:id="rId16"/>
  </p:sldIdLst>
  <p:sldSz cx="12192000" cy="6858000"/>
  <p:notesSz cx="7099300" cy="1023461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99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55" d="100"/>
          <a:sy n="55" d="100"/>
        </p:scale>
        <p:origin x="614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7BAC22-E930-4910-9A4D-508F5449B07F}" type="datetimeFigureOut">
              <a:rPr lang="ru-RU" smtClean="0"/>
              <a:t>24.04.2017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CDB40B-8A9B-4289-9742-9901626CB7A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940586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7BAC22-E930-4910-9A4D-508F5449B07F}" type="datetimeFigureOut">
              <a:rPr lang="ru-RU" smtClean="0"/>
              <a:t>24.04.2017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CDB40B-8A9B-4289-9742-9901626CB7A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101751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7BAC22-E930-4910-9A4D-508F5449B07F}" type="datetimeFigureOut">
              <a:rPr lang="ru-RU" smtClean="0"/>
              <a:t>24.04.2017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CDB40B-8A9B-4289-9742-9901626CB7A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9083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2697" y="365125"/>
            <a:ext cx="11001103" cy="1032601"/>
          </a:xfrm>
        </p:spPr>
        <p:txBody>
          <a:bodyPr>
            <a:normAutofit/>
          </a:bodyPr>
          <a:lstStyle>
            <a:lvl1pPr>
              <a:defRPr sz="4000" b="1">
                <a:solidFill>
                  <a:srgbClr val="006699"/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2697" y="1747247"/>
            <a:ext cx="11001103" cy="4351338"/>
          </a:xfrm>
        </p:spPr>
        <p:txBody>
          <a:bodyPr/>
          <a:lstStyle>
            <a:lvl1pPr>
              <a:defRPr sz="2600">
                <a:solidFill>
                  <a:srgbClr val="006699"/>
                </a:solidFill>
              </a:defRPr>
            </a:lvl1pPr>
            <a:lvl2pPr>
              <a:defRPr>
                <a:solidFill>
                  <a:srgbClr val="006699"/>
                </a:solidFill>
              </a:defRPr>
            </a:lvl2pPr>
            <a:lvl3pPr>
              <a:defRPr>
                <a:solidFill>
                  <a:srgbClr val="006699"/>
                </a:solidFill>
              </a:defRPr>
            </a:lvl3pPr>
            <a:lvl4pPr>
              <a:defRPr>
                <a:solidFill>
                  <a:srgbClr val="006699"/>
                </a:solidFill>
              </a:defRPr>
            </a:lvl4pPr>
            <a:lvl5pPr>
              <a:defRPr>
                <a:solidFill>
                  <a:srgbClr val="006699"/>
                </a:solidFill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7BAC22-E930-4910-9A4D-508F5449B07F}" type="datetimeFigureOut">
              <a:rPr lang="ru-RU" smtClean="0"/>
              <a:t>24.04.2017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CDB40B-8A9B-4289-9742-9901626CB7A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16107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7BAC22-E930-4910-9A4D-508F5449B07F}" type="datetimeFigureOut">
              <a:rPr lang="ru-RU" smtClean="0"/>
              <a:t>24.04.2017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CDB40B-8A9B-4289-9742-9901626CB7A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811397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7BAC22-E930-4910-9A4D-508F5449B07F}" type="datetimeFigureOut">
              <a:rPr lang="ru-RU" smtClean="0"/>
              <a:t>24.04.2017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CDB40B-8A9B-4289-9742-9901626CB7A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661280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7BAC22-E930-4910-9A4D-508F5449B07F}" type="datetimeFigureOut">
              <a:rPr lang="ru-RU" smtClean="0"/>
              <a:t>24.04.2017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CDB40B-8A9B-4289-9742-9901626CB7A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78832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7BAC22-E930-4910-9A4D-508F5449B07F}" type="datetimeFigureOut">
              <a:rPr lang="ru-RU" smtClean="0"/>
              <a:t>24.04.2017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CDB40B-8A9B-4289-9742-9901626CB7A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699586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7BAC22-E930-4910-9A4D-508F5449B07F}" type="datetimeFigureOut">
              <a:rPr lang="ru-RU" smtClean="0"/>
              <a:t>24.04.2017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CDB40B-8A9B-4289-9742-9901626CB7A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957944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7BAC22-E930-4910-9A4D-508F5449B07F}" type="datetimeFigureOut">
              <a:rPr lang="ru-RU" smtClean="0"/>
              <a:t>24.04.2017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CDB40B-8A9B-4289-9742-9901626CB7A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43367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7BAC22-E930-4910-9A4D-508F5449B07F}" type="datetimeFigureOut">
              <a:rPr lang="ru-RU" smtClean="0"/>
              <a:t>24.04.2017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CDB40B-8A9B-4289-9742-9901626CB7A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153237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7BAC22-E930-4910-9A4D-508F5449B07F}" type="datetimeFigureOut">
              <a:rPr lang="ru-RU" smtClean="0"/>
              <a:t>24.04.2017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CDB40B-8A9B-4289-9742-9901626CB7A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712988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hyperlink" Target="http://www.regionsz.ru/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1358153"/>
            <a:ext cx="10481094" cy="3265861"/>
          </a:xfrm>
        </p:spPr>
        <p:txBody>
          <a:bodyPr>
            <a:normAutofit/>
          </a:bodyPr>
          <a:lstStyle/>
          <a:p>
            <a:r>
              <a:rPr lang="ru-RU" sz="4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Решения на основе электронного</a:t>
            </a:r>
            <a:br>
              <a:rPr lang="ru-RU" sz="4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ru-RU" sz="4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Блока Совместной Защиты с возможностями дистанционного управления </a:t>
            </a:r>
            <a:endParaRPr lang="ru-RU" sz="44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924800" y="5562264"/>
            <a:ext cx="3858883" cy="781704"/>
          </a:xfrm>
        </p:spPr>
        <p:txBody>
          <a:bodyPr>
            <a:normAutofit fontScale="70000" lnSpcReduction="20000"/>
          </a:bodyPr>
          <a:lstStyle/>
          <a:p>
            <a:r>
              <a:rPr lang="ru-RU" sz="3600" dirty="0" smtClean="0"/>
              <a:t>ООО «РегионСтройЗаказ»</a:t>
            </a:r>
          </a:p>
          <a:p>
            <a:r>
              <a:rPr lang="ru-RU" sz="3600" dirty="0" smtClean="0"/>
              <a:t>2</a:t>
            </a:r>
            <a:r>
              <a:rPr lang="en-US" sz="3600" dirty="0" smtClean="0"/>
              <a:t>5</a:t>
            </a:r>
            <a:r>
              <a:rPr lang="ru-RU" sz="3600" dirty="0" smtClean="0"/>
              <a:t> </a:t>
            </a:r>
            <a:r>
              <a:rPr lang="ru-RU" sz="3600" dirty="0" smtClean="0"/>
              <a:t>апреля 2017, Казань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2411099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0761" y="33093"/>
            <a:ext cx="3630298" cy="6816281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2073" y="-8626"/>
            <a:ext cx="3857625" cy="6858000"/>
          </a:xfrm>
          <a:prstGeom prst="rect">
            <a:avLst/>
          </a:prstGeom>
        </p:spPr>
      </p:pic>
      <p:pic>
        <p:nvPicPr>
          <p:cNvPr id="6" name="Объект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411" y="25878"/>
            <a:ext cx="3841491" cy="68322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5971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7864" y="0"/>
            <a:ext cx="3857625" cy="685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2697" y="1754282"/>
            <a:ext cx="7411077" cy="4486275"/>
          </a:xfrm>
        </p:spPr>
        <p:txBody>
          <a:bodyPr>
            <a:normAutofit/>
          </a:bodyPr>
          <a:lstStyle/>
          <a:p>
            <a:r>
              <a:rPr lang="ru-RU" sz="2000" dirty="0"/>
              <a:t>Плавное и точное регулирование силы тока (шаг 0,01А, отклонение не более 2,5% от заданной величины)</a:t>
            </a:r>
          </a:p>
          <a:p>
            <a:r>
              <a:rPr lang="ru-RU" sz="2000" dirty="0"/>
              <a:t>Низкое напряжение включения блока в рабочий режим (не более 0,5В)</a:t>
            </a:r>
          </a:p>
          <a:p>
            <a:r>
              <a:rPr lang="ru-RU" sz="2000" dirty="0"/>
              <a:t>Стабилизация выходящего тока</a:t>
            </a:r>
          </a:p>
          <a:p>
            <a:r>
              <a:rPr lang="ru-RU" sz="2000" dirty="0"/>
              <a:t>Отсутствие необходимости во внешнем питании для блока</a:t>
            </a:r>
          </a:p>
          <a:p>
            <a:r>
              <a:rPr lang="ru-RU" sz="2000" dirty="0"/>
              <a:t>Имеет гальваническую развязку в силовой и низковольтной части</a:t>
            </a:r>
          </a:p>
          <a:p>
            <a:r>
              <a:rPr lang="ru-RU" sz="2000" dirty="0"/>
              <a:t>Имеет защиту от перегрузок или неправильного подключения.</a:t>
            </a:r>
          </a:p>
          <a:p>
            <a:r>
              <a:rPr lang="ru-RU" sz="2000" dirty="0"/>
              <a:t>Исполнения 10А и 30А обеспечивают плавное снижение мощности при перегрузке, предотвращая отключение блока и прекращение защиты </a:t>
            </a:r>
            <a:r>
              <a:rPr lang="ru-RU" sz="2000" dirty="0" smtClean="0"/>
              <a:t>сооружения</a:t>
            </a:r>
            <a:endParaRPr lang="ru-RU" sz="200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153" y="365125"/>
            <a:ext cx="11001103" cy="1032601"/>
          </a:xfrm>
        </p:spPr>
        <p:txBody>
          <a:bodyPr>
            <a:normAutofit/>
          </a:bodyPr>
          <a:lstStyle/>
          <a:p>
            <a:r>
              <a:rPr lang="ru-RU" sz="3800" dirty="0" smtClean="0"/>
              <a:t>Преимущества решения. Силовая часть.</a:t>
            </a:r>
            <a:endParaRPr lang="ru-RU" sz="3800" dirty="0"/>
          </a:p>
        </p:txBody>
      </p:sp>
    </p:spTree>
    <p:extLst>
      <p:ext uri="{BB962C8B-B14F-4D97-AF65-F5344CB8AC3E}">
        <p14:creationId xmlns:p14="http://schemas.microsoft.com/office/powerpoint/2010/main" val="1757739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145" y="365125"/>
            <a:ext cx="11001103" cy="1032601"/>
          </a:xfrm>
        </p:spPr>
        <p:txBody>
          <a:bodyPr>
            <a:normAutofit/>
          </a:bodyPr>
          <a:lstStyle/>
          <a:p>
            <a:r>
              <a:rPr lang="ru-RU" sz="3800" dirty="0" smtClean="0"/>
              <a:t>Преимущества решения. Управление.</a:t>
            </a:r>
            <a:endParaRPr lang="ru-RU" sz="3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23304" y="1643732"/>
            <a:ext cx="9947240" cy="4351338"/>
          </a:xfrm>
        </p:spPr>
        <p:txBody>
          <a:bodyPr>
            <a:noAutofit/>
          </a:bodyPr>
          <a:lstStyle/>
          <a:p>
            <a:r>
              <a:rPr lang="ru-RU" sz="1800" dirty="0" smtClean="0"/>
              <a:t>Наличие 4-ёх разрядного блока индикации параметров работы: сила тока, напряжение, режим работы, состояние блока для удобства ручной регулировки.</a:t>
            </a:r>
          </a:p>
          <a:p>
            <a:r>
              <a:rPr lang="ru-RU" sz="1800" dirty="0" smtClean="0"/>
              <a:t>Включение индикации при наличии разницы напряжений от 0,7В без дополнительного питания.</a:t>
            </a:r>
          </a:p>
          <a:p>
            <a:r>
              <a:rPr lang="ru-RU" sz="1800" dirty="0" smtClean="0"/>
              <a:t>Возможность дистанционного управления устройством (задание и мониторинг параметров), в </a:t>
            </a:r>
            <a:r>
              <a:rPr lang="ru-RU" sz="1800" dirty="0" err="1" smtClean="0"/>
              <a:t>т.ч</a:t>
            </a:r>
            <a:r>
              <a:rPr lang="ru-RU" sz="1800" dirty="0" smtClean="0"/>
              <a:t> отображение значений счетчиков времени наработки блока и времени защиты сооружения заданным током</a:t>
            </a:r>
          </a:p>
          <a:p>
            <a:r>
              <a:rPr lang="ru-RU" sz="1800" dirty="0" smtClean="0"/>
              <a:t>Обеспечивает передачу на пульт оператора аварийных сигналов о вскрытии блок-бокса/КИП, неисправности или перегрузке блока.</a:t>
            </a:r>
          </a:p>
          <a:p>
            <a:r>
              <a:rPr lang="ru-RU" sz="1800" dirty="0" smtClean="0"/>
              <a:t>Возможность </a:t>
            </a:r>
            <a:r>
              <a:rPr lang="ru-RU" sz="1800" dirty="0"/>
              <a:t>получения и передачи данных от дополнительных приборов, подключенных к БСЗ (н-р, УСИКП)</a:t>
            </a:r>
          </a:p>
          <a:p>
            <a:r>
              <a:rPr lang="ru-RU" sz="1800" dirty="0" smtClean="0"/>
              <a:t>Ультранизкое </a:t>
            </a:r>
            <a:r>
              <a:rPr lang="ru-RU" sz="1800" dirty="0"/>
              <a:t>энергопотребление: в режиме ДУ не более 1,0 Вт при опросе датчиков и не более 0,5 Вт в спящем режиме</a:t>
            </a:r>
          </a:p>
          <a:p>
            <a:r>
              <a:rPr lang="ru-RU" sz="1800" dirty="0" smtClean="0"/>
              <a:t>Прост </a:t>
            </a:r>
            <a:r>
              <a:rPr lang="ru-RU" sz="1800" dirty="0"/>
              <a:t>в монтаже</a:t>
            </a:r>
          </a:p>
          <a:p>
            <a:r>
              <a:rPr lang="ru-RU" sz="1800" dirty="0" smtClean="0"/>
              <a:t>Устойчив </a:t>
            </a:r>
            <a:r>
              <a:rPr lang="ru-RU" sz="1800" dirty="0"/>
              <a:t>к воздействию климатических </a:t>
            </a:r>
            <a:r>
              <a:rPr lang="ru-RU" sz="1800" dirty="0" smtClean="0"/>
              <a:t>факторов</a:t>
            </a:r>
            <a:endParaRPr lang="ru-RU" sz="1800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73806" y="-3"/>
            <a:ext cx="195453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2988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dirty="0" smtClean="0"/>
              <a:t>Структура наименования изделия.</a:t>
            </a:r>
            <a:endParaRPr lang="ru-RU" sz="4000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803" y="1635696"/>
            <a:ext cx="10908619" cy="4351337"/>
          </a:xfrm>
        </p:spPr>
      </p:pic>
    </p:spTree>
    <p:extLst>
      <p:ext uri="{BB962C8B-B14F-4D97-AF65-F5344CB8AC3E}">
        <p14:creationId xmlns:p14="http://schemas.microsoft.com/office/powerpoint/2010/main" val="1069691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Сертификаты.</a:t>
            </a:r>
            <a:endParaRPr lang="ru-RU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259" y="1524458"/>
            <a:ext cx="3166725" cy="4475226"/>
          </a:xfr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9470" y="1513819"/>
            <a:ext cx="3162110" cy="4496504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40969" y="1481329"/>
            <a:ext cx="3181565" cy="45183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3732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Партнерам.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Сайт: </a:t>
            </a:r>
            <a:r>
              <a:rPr lang="en-US" dirty="0" smtClean="0">
                <a:hlinkClick r:id="rId2"/>
              </a:rPr>
              <a:t>www.regionsz.ru</a:t>
            </a:r>
            <a:endParaRPr lang="en-US" dirty="0" smtClean="0"/>
          </a:p>
          <a:p>
            <a:endParaRPr lang="ru-RU" dirty="0"/>
          </a:p>
          <a:p>
            <a:r>
              <a:rPr lang="ru-RU" dirty="0" smtClean="0"/>
              <a:t>Контакты</a:t>
            </a:r>
            <a:r>
              <a:rPr lang="en-US" dirty="0" smtClean="0"/>
              <a:t>: +7 495 646 84 41</a:t>
            </a:r>
            <a:endParaRPr lang="ru-RU" dirty="0" smtClean="0"/>
          </a:p>
          <a:p>
            <a:endParaRPr lang="ru-RU" dirty="0"/>
          </a:p>
          <a:p>
            <a:pPr marL="0" indent="0" algn="ctr">
              <a:buNone/>
            </a:pPr>
            <a:r>
              <a:rPr lang="ru-RU" sz="4800" i="1" dirty="0" smtClean="0"/>
              <a:t>СПАСИБО!</a:t>
            </a:r>
            <a:endParaRPr lang="en-US" sz="4800" i="1" dirty="0" smtClean="0"/>
          </a:p>
          <a:p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4059055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Применение БСЗ.РСЗ.ПЭ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44332" y="315964"/>
            <a:ext cx="2536424" cy="6550661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7688" y="1526874"/>
            <a:ext cx="1939546" cy="5331125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4702" y="3191774"/>
            <a:ext cx="2165893" cy="3666226"/>
          </a:xfrm>
          <a:prstGeom prst="rect">
            <a:avLst/>
          </a:prstGeom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2697" y="1753606"/>
            <a:ext cx="7480087" cy="1309020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ru-RU" dirty="0" smtClean="0"/>
              <a:t>Блок предназначен для </a:t>
            </a:r>
            <a:r>
              <a:rPr lang="ru-RU" dirty="0"/>
              <a:t>совместной защиты нескольких </a:t>
            </a:r>
            <a:r>
              <a:rPr lang="ru-RU" dirty="0" smtClean="0"/>
              <a:t>подземных </a:t>
            </a:r>
            <a:r>
              <a:rPr lang="ru-RU" dirty="0"/>
              <a:t>стальных </a:t>
            </a:r>
            <a:r>
              <a:rPr lang="ru-RU" dirty="0" smtClean="0"/>
              <a:t>сооружений</a:t>
            </a:r>
            <a:endParaRPr lang="ru-RU" sz="2600" dirty="0" smtClean="0"/>
          </a:p>
        </p:txBody>
      </p:sp>
      <p:sp>
        <p:nvSpPr>
          <p:cNvPr id="11" name="Объект 2"/>
          <p:cNvSpPr txBox="1">
            <a:spLocks/>
          </p:cNvSpPr>
          <p:nvPr/>
        </p:nvSpPr>
        <p:spPr>
          <a:xfrm>
            <a:off x="352697" y="3062625"/>
            <a:ext cx="5754805" cy="252729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600" kern="1200">
                <a:solidFill>
                  <a:srgbClr val="006699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006699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006699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06699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06699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ru-RU" dirty="0" smtClean="0"/>
              <a:t>путем регулирования и распределения защитного тока от одной станции катодной защиты или установки протекторной защиты. </a:t>
            </a:r>
          </a:p>
        </p:txBody>
      </p:sp>
    </p:spTree>
    <p:extLst>
      <p:ext uri="{BB962C8B-B14F-4D97-AF65-F5344CB8AC3E}">
        <p14:creationId xmlns:p14="http://schemas.microsoft.com/office/powerpoint/2010/main" val="3272120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Общие технические характеристики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5379" y="1397726"/>
            <a:ext cx="3010551" cy="4623753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1006" y="3526465"/>
            <a:ext cx="2656931" cy="2485516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1067" y="2492318"/>
            <a:ext cx="3328172" cy="3509238"/>
          </a:xfrm>
          <a:prstGeom prst="rect">
            <a:avLst/>
          </a:prstGeom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83689" y="1811548"/>
            <a:ext cx="8584269" cy="948906"/>
          </a:xfrm>
        </p:spPr>
        <p:txBody>
          <a:bodyPr>
            <a:normAutofit/>
          </a:bodyPr>
          <a:lstStyle/>
          <a:p>
            <a:r>
              <a:rPr lang="ru-RU" dirty="0"/>
              <a:t>Номинальная мощность: 1А, 10А, 30А</a:t>
            </a:r>
          </a:p>
          <a:p>
            <a:r>
              <a:rPr lang="ru-RU" dirty="0"/>
              <a:t>Количество каналов: </a:t>
            </a:r>
            <a:r>
              <a:rPr lang="ru-RU" dirty="0" smtClean="0"/>
              <a:t>определяется </a:t>
            </a:r>
            <a:r>
              <a:rPr lang="ru-RU" dirty="0"/>
              <a:t>количеством </a:t>
            </a:r>
            <a:r>
              <a:rPr lang="ru-RU" dirty="0" smtClean="0"/>
              <a:t>блоков</a:t>
            </a:r>
            <a:endParaRPr lang="ru-RU" dirty="0"/>
          </a:p>
          <a:p>
            <a:pPr marL="457200" lvl="1" indent="0">
              <a:buNone/>
            </a:pPr>
            <a:endParaRPr lang="ru-RU" dirty="0"/>
          </a:p>
          <a:p>
            <a:endParaRPr lang="ru-RU" dirty="0"/>
          </a:p>
        </p:txBody>
      </p:sp>
      <p:sp>
        <p:nvSpPr>
          <p:cNvPr id="8" name="Объект 2"/>
          <p:cNvSpPr txBox="1">
            <a:spLocks/>
          </p:cNvSpPr>
          <p:nvPr/>
        </p:nvSpPr>
        <p:spPr>
          <a:xfrm>
            <a:off x="292314" y="2835219"/>
            <a:ext cx="5280353" cy="55944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600" kern="1200">
                <a:solidFill>
                  <a:srgbClr val="006699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006699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006699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06699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06699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 smtClean="0"/>
              <a:t>Схема управления: электронная</a:t>
            </a:r>
          </a:p>
          <a:p>
            <a:pPr marL="457200" lvl="1" indent="0">
              <a:buFont typeface="Arial" panose="020B0604020202020204" pitchFamily="34" charset="0"/>
              <a:buNone/>
            </a:pPr>
            <a:endParaRPr lang="ru-RU" dirty="0" smtClean="0"/>
          </a:p>
          <a:p>
            <a:endParaRPr lang="ru-RU" dirty="0"/>
          </a:p>
        </p:txBody>
      </p:sp>
      <p:sp>
        <p:nvSpPr>
          <p:cNvPr id="9" name="Объект 2"/>
          <p:cNvSpPr txBox="1">
            <a:spLocks/>
          </p:cNvSpPr>
          <p:nvPr/>
        </p:nvSpPr>
        <p:spPr>
          <a:xfrm>
            <a:off x="300939" y="3405697"/>
            <a:ext cx="2933967" cy="158037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600" kern="1200">
                <a:solidFill>
                  <a:srgbClr val="006699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006699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006699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06699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06699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 smtClean="0"/>
              <a:t>Встроенная защита от перегрузок, перенапряжений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77606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БСЗ.РСЗ.ПЭ1.1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2697" y="1747247"/>
            <a:ext cx="8920699" cy="3557998"/>
          </a:xfrm>
        </p:spPr>
        <p:txBody>
          <a:bodyPr>
            <a:normAutofit/>
          </a:bodyPr>
          <a:lstStyle/>
          <a:p>
            <a:r>
              <a:rPr lang="ru-RU" sz="2200" dirty="0" smtClean="0"/>
              <a:t>Диапазон регулирования тока:			0,1А – 1А</a:t>
            </a:r>
          </a:p>
          <a:p>
            <a:r>
              <a:rPr lang="ru-RU" sz="2200" dirty="0" smtClean="0"/>
              <a:t>Номинальная мощность:				5Вт</a:t>
            </a:r>
            <a:endParaRPr lang="ru-RU" sz="2200" dirty="0"/>
          </a:p>
          <a:p>
            <a:r>
              <a:rPr lang="ru-RU" sz="2200" dirty="0" smtClean="0"/>
              <a:t>Разность </a:t>
            </a:r>
            <a:r>
              <a:rPr lang="ru-RU" sz="2200" dirty="0"/>
              <a:t>потенциалов для регулирования </a:t>
            </a:r>
            <a:r>
              <a:rPr lang="ru-RU" sz="2200" dirty="0" smtClean="0"/>
              <a:t>тока:	0,5 </a:t>
            </a:r>
            <a:r>
              <a:rPr lang="ru-RU" sz="2200" dirty="0"/>
              <a:t>– 5,0 </a:t>
            </a:r>
            <a:r>
              <a:rPr lang="ru-RU" sz="2200" dirty="0" smtClean="0"/>
              <a:t>В</a:t>
            </a:r>
          </a:p>
          <a:p>
            <a:r>
              <a:rPr lang="ru-RU" sz="2200" dirty="0" smtClean="0"/>
              <a:t>Стабилизация выходного тока:			есть</a:t>
            </a:r>
          </a:p>
          <a:p>
            <a:r>
              <a:rPr lang="ru-RU" sz="2200" dirty="0" smtClean="0"/>
              <a:t>Встроенный измерительный шунт:			есть</a:t>
            </a:r>
          </a:p>
          <a:p>
            <a:r>
              <a:rPr lang="ru-RU" sz="2200" dirty="0" smtClean="0"/>
              <a:t>Встроенная </a:t>
            </a:r>
            <a:r>
              <a:rPr lang="ru-RU" sz="2200" dirty="0"/>
              <a:t>защита от </a:t>
            </a:r>
            <a:r>
              <a:rPr lang="ru-RU" sz="2200" dirty="0" smtClean="0"/>
              <a:t>перегрузок:			есть</a:t>
            </a:r>
          </a:p>
          <a:p>
            <a:r>
              <a:rPr lang="ru-RU" sz="2200" dirty="0" smtClean="0"/>
              <a:t>Индикация режимов работы:			есть</a:t>
            </a:r>
          </a:p>
          <a:p>
            <a:r>
              <a:rPr lang="ru-RU" sz="2200" dirty="0" smtClean="0"/>
              <a:t>Регулировка тока:			плавная, ручная, электронная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-120000">
            <a:off x="9060305" y="1546342"/>
            <a:ext cx="2418965" cy="44356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3561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БСЗ.РСЗ.ПЭ1.10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2697" y="1747246"/>
            <a:ext cx="8739545" cy="4153221"/>
          </a:xfrm>
        </p:spPr>
        <p:txBody>
          <a:bodyPr>
            <a:normAutofit/>
          </a:bodyPr>
          <a:lstStyle/>
          <a:p>
            <a:r>
              <a:rPr lang="ru-RU" sz="2200" dirty="0" smtClean="0"/>
              <a:t>Диапазон регулирования тока:			0,5А – 10А</a:t>
            </a:r>
          </a:p>
          <a:p>
            <a:r>
              <a:rPr lang="ru-RU" sz="2200" dirty="0" smtClean="0"/>
              <a:t>Номинальная мощность:				50Вт</a:t>
            </a:r>
            <a:endParaRPr lang="ru-RU" sz="2200" dirty="0"/>
          </a:p>
          <a:p>
            <a:r>
              <a:rPr lang="ru-RU" sz="2200" dirty="0" smtClean="0"/>
              <a:t>Разность </a:t>
            </a:r>
            <a:r>
              <a:rPr lang="ru-RU" sz="2200" dirty="0"/>
              <a:t>потенциалов для регулирования </a:t>
            </a:r>
            <a:r>
              <a:rPr lang="ru-RU" sz="2200" dirty="0" smtClean="0"/>
              <a:t>тока:	0,5 </a:t>
            </a:r>
            <a:r>
              <a:rPr lang="ru-RU" sz="2200" dirty="0"/>
              <a:t>– 5,0 </a:t>
            </a:r>
            <a:r>
              <a:rPr lang="ru-RU" sz="2200" dirty="0" smtClean="0"/>
              <a:t>В</a:t>
            </a:r>
          </a:p>
          <a:p>
            <a:r>
              <a:rPr lang="ru-RU" sz="2200" dirty="0"/>
              <a:t>Стабилизация выходного тока:			есть</a:t>
            </a:r>
          </a:p>
          <a:p>
            <a:r>
              <a:rPr lang="ru-RU" sz="2200" dirty="0"/>
              <a:t>Встроенный измерительный шунт:			есть</a:t>
            </a:r>
          </a:p>
          <a:p>
            <a:r>
              <a:rPr lang="ru-RU" sz="2200" dirty="0"/>
              <a:t>Встроенная защита от перегрузок:			есть</a:t>
            </a:r>
          </a:p>
          <a:p>
            <a:r>
              <a:rPr lang="ru-RU" sz="2200" dirty="0"/>
              <a:t>Индикация режимов </a:t>
            </a:r>
            <a:r>
              <a:rPr lang="ru-RU" sz="2200" dirty="0" smtClean="0"/>
              <a:t>работы и параметров:</a:t>
            </a:r>
            <a:r>
              <a:rPr lang="ru-RU" sz="2200" dirty="0"/>
              <a:t>		есть</a:t>
            </a:r>
          </a:p>
          <a:p>
            <a:r>
              <a:rPr lang="ru-RU" sz="2200" dirty="0" smtClean="0"/>
              <a:t>Плавное снижение мощности при перегрузке:	есть</a:t>
            </a:r>
          </a:p>
          <a:p>
            <a:r>
              <a:rPr lang="ru-RU" sz="2200" dirty="0" smtClean="0"/>
              <a:t>Регулировка </a:t>
            </a:r>
            <a:r>
              <a:rPr lang="ru-RU" sz="2200" dirty="0"/>
              <a:t>тока:		</a:t>
            </a:r>
            <a:r>
              <a:rPr lang="ru-RU" sz="2200" dirty="0" smtClean="0"/>
              <a:t>плавная</a:t>
            </a:r>
            <a:r>
              <a:rPr lang="ru-RU" sz="2200" dirty="0"/>
              <a:t>, </a:t>
            </a:r>
            <a:r>
              <a:rPr lang="ru-RU" sz="2200" dirty="0" smtClean="0"/>
              <a:t>автоматическая, электронная</a:t>
            </a:r>
            <a:endParaRPr lang="ru-RU" sz="220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0000">
            <a:off x="9209750" y="1543290"/>
            <a:ext cx="2072966" cy="44347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2338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БСЗ.РСЗ.ПЭ1.30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09617" y="353678"/>
            <a:ext cx="2041484" cy="646118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Объект 2"/>
          <p:cNvSpPr>
            <a:spLocks noGrp="1"/>
          </p:cNvSpPr>
          <p:nvPr>
            <p:ph idx="1"/>
          </p:nvPr>
        </p:nvSpPr>
        <p:spPr>
          <a:xfrm>
            <a:off x="352697" y="1747246"/>
            <a:ext cx="8739545" cy="4153221"/>
          </a:xfrm>
        </p:spPr>
        <p:txBody>
          <a:bodyPr>
            <a:normAutofit/>
          </a:bodyPr>
          <a:lstStyle/>
          <a:p>
            <a:r>
              <a:rPr lang="ru-RU" sz="2200" dirty="0" smtClean="0"/>
              <a:t>Диапазон регулирования тока:			0,5А – 30А</a:t>
            </a:r>
          </a:p>
          <a:p>
            <a:r>
              <a:rPr lang="ru-RU" sz="2200" dirty="0" smtClean="0"/>
              <a:t>Номинальная мощность:				150Вт</a:t>
            </a:r>
            <a:endParaRPr lang="ru-RU" sz="2200" dirty="0"/>
          </a:p>
          <a:p>
            <a:r>
              <a:rPr lang="ru-RU" sz="2200" dirty="0" smtClean="0"/>
              <a:t>Разность </a:t>
            </a:r>
            <a:r>
              <a:rPr lang="ru-RU" sz="2200" dirty="0"/>
              <a:t>потенциалов для регулирования </a:t>
            </a:r>
            <a:r>
              <a:rPr lang="ru-RU" sz="2200" dirty="0" smtClean="0"/>
              <a:t>тока:	0,5 </a:t>
            </a:r>
            <a:r>
              <a:rPr lang="ru-RU" sz="2200" dirty="0"/>
              <a:t>– 5,0 </a:t>
            </a:r>
            <a:r>
              <a:rPr lang="ru-RU" sz="2200" dirty="0" smtClean="0"/>
              <a:t>В</a:t>
            </a:r>
          </a:p>
          <a:p>
            <a:r>
              <a:rPr lang="ru-RU" sz="2200" dirty="0"/>
              <a:t>Стабилизация выходного тока:			есть</a:t>
            </a:r>
          </a:p>
          <a:p>
            <a:r>
              <a:rPr lang="ru-RU" sz="2200" dirty="0"/>
              <a:t>Встроенный измерительный шунт:			есть</a:t>
            </a:r>
          </a:p>
          <a:p>
            <a:r>
              <a:rPr lang="ru-RU" sz="2200" dirty="0"/>
              <a:t>Встроенная защита от перегрузок:			есть</a:t>
            </a:r>
          </a:p>
          <a:p>
            <a:r>
              <a:rPr lang="ru-RU" sz="2200" dirty="0"/>
              <a:t>Индикация режимов </a:t>
            </a:r>
            <a:r>
              <a:rPr lang="ru-RU" sz="2200" dirty="0" smtClean="0"/>
              <a:t>работы и параметров:</a:t>
            </a:r>
            <a:r>
              <a:rPr lang="ru-RU" sz="2200" dirty="0"/>
              <a:t>		есть</a:t>
            </a:r>
          </a:p>
          <a:p>
            <a:r>
              <a:rPr lang="ru-RU" sz="2200" dirty="0" smtClean="0"/>
              <a:t>Плавное снижение мощности при перегрузке:	есть</a:t>
            </a:r>
          </a:p>
          <a:p>
            <a:r>
              <a:rPr lang="ru-RU" sz="2200" dirty="0" smtClean="0"/>
              <a:t>Регулировка </a:t>
            </a:r>
            <a:r>
              <a:rPr lang="ru-RU" sz="2200" dirty="0"/>
              <a:t>тока:		</a:t>
            </a:r>
            <a:r>
              <a:rPr lang="ru-RU" sz="2200" dirty="0" smtClean="0"/>
              <a:t>плавная</a:t>
            </a:r>
            <a:r>
              <a:rPr lang="ru-RU" sz="2200" dirty="0"/>
              <a:t>, </a:t>
            </a:r>
            <a:r>
              <a:rPr lang="ru-RU" sz="2200" dirty="0" smtClean="0"/>
              <a:t>автоматическая, электронная</a:t>
            </a:r>
            <a:endParaRPr lang="ru-RU" sz="2200" dirty="0"/>
          </a:p>
        </p:txBody>
      </p:sp>
    </p:spTree>
    <p:extLst>
      <p:ext uri="{BB962C8B-B14F-4D97-AF65-F5344CB8AC3E}">
        <p14:creationId xmlns:p14="http://schemas.microsoft.com/office/powerpoint/2010/main" val="652800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Функциональные возможности.</a:t>
            </a:r>
            <a:endParaRPr lang="ru-RU" b="1" dirty="0">
              <a:solidFill>
                <a:srgbClr val="006699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2697" y="1587260"/>
            <a:ext cx="7825145" cy="421831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000" b="1" dirty="0" smtClean="0"/>
              <a:t>Блок обеспечивает:</a:t>
            </a:r>
          </a:p>
          <a:p>
            <a:r>
              <a:rPr lang="ru-RU" sz="2000" dirty="0" smtClean="0"/>
              <a:t>Дистанционное </a:t>
            </a:r>
            <a:r>
              <a:rPr lang="ru-RU" sz="2000" dirty="0"/>
              <a:t>управление (регулировку) выходными параметрами </a:t>
            </a:r>
            <a:r>
              <a:rPr lang="ru-RU" sz="2000" dirty="0" smtClean="0"/>
              <a:t>устройства</a:t>
            </a:r>
          </a:p>
          <a:p>
            <a:r>
              <a:rPr lang="ru-RU" sz="2000" dirty="0"/>
              <a:t>О</a:t>
            </a:r>
            <a:r>
              <a:rPr lang="ru-RU" sz="2000" dirty="0" smtClean="0"/>
              <a:t>бмен </a:t>
            </a:r>
            <a:r>
              <a:rPr lang="ru-RU" sz="2000" dirty="0"/>
              <a:t>информацией (командами и данными) с </a:t>
            </a:r>
            <a:r>
              <a:rPr lang="ru-RU" sz="2000" dirty="0" err="1"/>
              <a:t>Master</a:t>
            </a:r>
            <a:r>
              <a:rPr lang="ru-RU" sz="2000" dirty="0"/>
              <a:t> - контроллером (АСУ ТП, АРМ ЭХЗ, ЛУС ЭХЗ) по двухпроводному интерфейсу </a:t>
            </a:r>
            <a:r>
              <a:rPr lang="ru-RU" sz="2000" dirty="0" smtClean="0"/>
              <a:t>со </a:t>
            </a:r>
            <a:r>
              <a:rPr lang="ru-RU" sz="2000" dirty="0"/>
              <a:t>следующими параметрами</a:t>
            </a:r>
            <a:r>
              <a:rPr lang="ru-RU" sz="2000" dirty="0" smtClean="0"/>
              <a:t>:</a:t>
            </a:r>
            <a:endParaRPr lang="ru-RU" sz="2000" dirty="0"/>
          </a:p>
          <a:p>
            <a:pPr marL="914400" lvl="1" indent="-457200">
              <a:buFont typeface="+mj-lt"/>
              <a:buAutoNum type="alphaLcPeriod"/>
            </a:pPr>
            <a:r>
              <a:rPr lang="ru-RU" sz="1800" dirty="0" smtClean="0"/>
              <a:t>интерфейс связи – RS-485</a:t>
            </a:r>
            <a:endParaRPr lang="ru-RU" sz="1800" dirty="0"/>
          </a:p>
          <a:p>
            <a:pPr marL="914400" lvl="1" indent="-457200">
              <a:buFont typeface="+mj-lt"/>
              <a:buAutoNum type="alphaLcPeriod"/>
            </a:pPr>
            <a:r>
              <a:rPr lang="ru-RU" sz="1800" dirty="0" smtClean="0"/>
              <a:t>протокол обмена – </a:t>
            </a:r>
            <a:r>
              <a:rPr lang="ru-RU" sz="1800" dirty="0" err="1" smtClean="0"/>
              <a:t>Modbus</a:t>
            </a:r>
            <a:endParaRPr lang="ru-RU" sz="1800" dirty="0"/>
          </a:p>
          <a:p>
            <a:pPr marL="914400" lvl="1" indent="-457200">
              <a:buFont typeface="+mj-lt"/>
              <a:buAutoNum type="alphaLcPeriod"/>
            </a:pPr>
            <a:r>
              <a:rPr lang="ru-RU" sz="1800" dirty="0" smtClean="0"/>
              <a:t>скорость обмена – 9600 </a:t>
            </a:r>
            <a:r>
              <a:rPr lang="ru-RU" sz="1800" dirty="0"/>
              <a:t>бит/сек</a:t>
            </a:r>
          </a:p>
          <a:p>
            <a:pPr marL="914400" lvl="1" indent="-457200">
              <a:buFont typeface="+mj-lt"/>
              <a:buAutoNum type="alphaLcPeriod"/>
            </a:pPr>
            <a:r>
              <a:rPr lang="ru-RU" sz="1800" dirty="0"/>
              <a:t>режим функционирования – </a:t>
            </a:r>
            <a:r>
              <a:rPr lang="ru-RU" sz="1800" dirty="0" err="1"/>
              <a:t>Slave</a:t>
            </a:r>
            <a:r>
              <a:rPr lang="ru-RU" sz="1800" dirty="0"/>
              <a:t> (подчиненный)</a:t>
            </a:r>
          </a:p>
          <a:p>
            <a:pPr marL="914400" lvl="1" indent="-457200">
              <a:buFont typeface="+mj-lt"/>
              <a:buAutoNum type="alphaLcPeriod"/>
            </a:pPr>
            <a:r>
              <a:rPr lang="ru-RU" sz="1800" dirty="0" smtClean="0"/>
              <a:t>количество </a:t>
            </a:r>
            <a:r>
              <a:rPr lang="ru-RU" sz="1800" dirty="0"/>
              <a:t>стартовых </a:t>
            </a:r>
            <a:r>
              <a:rPr lang="ru-RU" sz="1800" dirty="0" smtClean="0"/>
              <a:t>бит – 1</a:t>
            </a:r>
            <a:endParaRPr lang="ru-RU" sz="1800" dirty="0"/>
          </a:p>
          <a:p>
            <a:pPr marL="914400" lvl="1" indent="-457200">
              <a:buFont typeface="+mj-lt"/>
              <a:buAutoNum type="alphaLcPeriod"/>
            </a:pPr>
            <a:r>
              <a:rPr lang="ru-RU" sz="1800" dirty="0" smtClean="0"/>
              <a:t>количество </a:t>
            </a:r>
            <a:r>
              <a:rPr lang="ru-RU" sz="1800" dirty="0"/>
              <a:t>информационных </a:t>
            </a:r>
            <a:r>
              <a:rPr lang="ru-RU" sz="1800" dirty="0" smtClean="0"/>
              <a:t>бит – 8</a:t>
            </a:r>
            <a:endParaRPr lang="ru-RU" sz="1800" dirty="0"/>
          </a:p>
          <a:p>
            <a:pPr marL="914400" lvl="1" indent="-457200">
              <a:buFont typeface="+mj-lt"/>
              <a:buAutoNum type="alphaLcPeriod"/>
            </a:pPr>
            <a:r>
              <a:rPr lang="ru-RU" sz="1800" dirty="0" smtClean="0"/>
              <a:t>контрольная сумма - </a:t>
            </a:r>
            <a:r>
              <a:rPr lang="en-US" sz="1800" dirty="0" smtClean="0"/>
              <a:t>CRC</a:t>
            </a:r>
            <a:endParaRPr lang="ru-RU" sz="1800" dirty="0"/>
          </a:p>
        </p:txBody>
      </p:sp>
      <p:pic>
        <p:nvPicPr>
          <p:cNvPr id="5" name="Объект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7236" y="14911"/>
            <a:ext cx="3876133" cy="68172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7738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2697" y="1629978"/>
            <a:ext cx="7825145" cy="4593302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ru-RU" b="1" dirty="0" smtClean="0"/>
              <a:t>Индикация и передача данных:</a:t>
            </a:r>
          </a:p>
          <a:p>
            <a:pPr marL="0" indent="0">
              <a:buNone/>
            </a:pPr>
            <a:endParaRPr lang="ru-RU" b="1" dirty="0"/>
          </a:p>
          <a:p>
            <a:r>
              <a:rPr lang="ru-RU" dirty="0" smtClean="0"/>
              <a:t>Статус работы </a:t>
            </a:r>
            <a:r>
              <a:rPr lang="ru-RU" dirty="0"/>
              <a:t>устройства;</a:t>
            </a:r>
          </a:p>
          <a:p>
            <a:r>
              <a:rPr lang="ru-RU" dirty="0" smtClean="0"/>
              <a:t>Значения </a:t>
            </a:r>
            <a:r>
              <a:rPr lang="ru-RU" dirty="0"/>
              <a:t>напряжения;</a:t>
            </a:r>
          </a:p>
          <a:p>
            <a:r>
              <a:rPr lang="ru-RU" dirty="0"/>
              <a:t>З</a:t>
            </a:r>
            <a:r>
              <a:rPr lang="ru-RU" dirty="0" smtClean="0"/>
              <a:t>начения фактического тока</a:t>
            </a:r>
            <a:r>
              <a:rPr lang="ru-RU" dirty="0"/>
              <a:t>;</a:t>
            </a:r>
          </a:p>
          <a:p>
            <a:r>
              <a:rPr lang="ru-RU" dirty="0"/>
              <a:t>З</a:t>
            </a:r>
            <a:r>
              <a:rPr lang="ru-RU" dirty="0" smtClean="0"/>
              <a:t>начения </a:t>
            </a:r>
            <a:r>
              <a:rPr lang="ru-RU" dirty="0"/>
              <a:t>заданного тока;</a:t>
            </a:r>
          </a:p>
          <a:p>
            <a:r>
              <a:rPr lang="ru-RU" dirty="0"/>
              <a:t>И</a:t>
            </a:r>
            <a:r>
              <a:rPr lang="ru-RU" dirty="0" smtClean="0"/>
              <a:t>ндикация/сигнализация </a:t>
            </a:r>
            <a:r>
              <a:rPr lang="ru-RU" dirty="0"/>
              <a:t>перегрузки;</a:t>
            </a:r>
          </a:p>
          <a:p>
            <a:r>
              <a:rPr lang="ru-RU" dirty="0"/>
              <a:t>И</a:t>
            </a:r>
            <a:r>
              <a:rPr lang="ru-RU" dirty="0" smtClean="0"/>
              <a:t>ндикация/сигнализация </a:t>
            </a:r>
            <a:r>
              <a:rPr lang="ru-RU" dirty="0"/>
              <a:t>неисправности (в </a:t>
            </a:r>
            <a:r>
              <a:rPr lang="ru-RU" dirty="0" err="1"/>
              <a:t>т.ч</a:t>
            </a:r>
            <a:r>
              <a:rPr lang="ru-RU" dirty="0"/>
              <a:t> отсутствия защиты);</a:t>
            </a:r>
          </a:p>
          <a:p>
            <a:r>
              <a:rPr lang="ru-RU" dirty="0"/>
              <a:t>З</a:t>
            </a:r>
            <a:r>
              <a:rPr lang="ru-RU" dirty="0" smtClean="0"/>
              <a:t>начение </a:t>
            </a:r>
            <a:r>
              <a:rPr lang="ru-RU" dirty="0"/>
              <a:t>счетчика времени защиты сооружения заданным током;</a:t>
            </a:r>
          </a:p>
          <a:p>
            <a:r>
              <a:rPr lang="ru-RU" dirty="0"/>
              <a:t>З</a:t>
            </a:r>
            <a:r>
              <a:rPr lang="ru-RU" dirty="0" smtClean="0"/>
              <a:t>начение </a:t>
            </a:r>
            <a:r>
              <a:rPr lang="ru-RU" dirty="0"/>
              <a:t>счетчика времени наработки.</a:t>
            </a:r>
          </a:p>
          <a:p>
            <a:r>
              <a:rPr lang="ru-RU" dirty="0"/>
              <a:t>С</a:t>
            </a:r>
            <a:r>
              <a:rPr lang="ru-RU" dirty="0" smtClean="0"/>
              <a:t>игнализация </a:t>
            </a:r>
            <a:r>
              <a:rPr lang="ru-RU" dirty="0"/>
              <a:t>факта вскрытия блок-бокса (шкафа) или КИП</a:t>
            </a:r>
          </a:p>
          <a:p>
            <a:r>
              <a:rPr lang="ru-RU" dirty="0" smtClean="0"/>
              <a:t>Цифровых данных</a:t>
            </a:r>
            <a:r>
              <a:rPr lang="ru-RU" dirty="0"/>
              <a:t>, полученных от </a:t>
            </a:r>
            <a:r>
              <a:rPr lang="ru-RU" dirty="0" smtClean="0"/>
              <a:t>дополнительных устройств (например, УСИКП).</a:t>
            </a:r>
            <a:endParaRPr lang="ru-RU" dirty="0">
              <a:solidFill>
                <a:srgbClr val="006699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4484" y="0"/>
            <a:ext cx="3857625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Функциональные возможности.</a:t>
            </a:r>
            <a:endParaRPr lang="ru-RU" b="1" dirty="0">
              <a:solidFill>
                <a:srgbClr val="0066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7254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Варианты исполнения.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8392" y="355793"/>
            <a:ext cx="3686356" cy="649358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594" y="2694767"/>
            <a:ext cx="5149971" cy="327471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Объект 2"/>
          <p:cNvSpPr txBox="1">
            <a:spLocks/>
          </p:cNvSpPr>
          <p:nvPr/>
        </p:nvSpPr>
        <p:spPr>
          <a:xfrm>
            <a:off x="188795" y="1663163"/>
            <a:ext cx="7264428" cy="104553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600" kern="1200">
                <a:solidFill>
                  <a:srgbClr val="006699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006699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006699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06699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06699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>
              <a:buFont typeface="+mj-lt"/>
              <a:buAutoNum type="alphaUcPeriod"/>
            </a:pPr>
            <a:r>
              <a:rPr lang="ru-RU" dirty="0" smtClean="0"/>
              <a:t>В электротехническом шкафу</a:t>
            </a:r>
          </a:p>
          <a:p>
            <a:pPr marL="514350" indent="-514350">
              <a:buFont typeface="+mj-lt"/>
              <a:buAutoNum type="alphaUcPeriod"/>
            </a:pPr>
            <a:r>
              <a:rPr lang="ru-RU" dirty="0" smtClean="0"/>
              <a:t>В КИП (2-ух канальное исполнение)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74974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Regionsz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Презентация9" id="{8989B122-5864-4414-82E7-9BDFA4A4C0E0}" vid="{B22C8266-45B2-4453-AF17-087BA2F97AC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Regionsz</Template>
  <TotalTime>1188</TotalTime>
  <Words>468</Words>
  <Application>Microsoft Office PowerPoint</Application>
  <PresentationFormat>Широкоэкранный</PresentationFormat>
  <Paragraphs>92</Paragraphs>
  <Slides>15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9" baseType="lpstr">
      <vt:lpstr>Arial</vt:lpstr>
      <vt:lpstr>Calibri</vt:lpstr>
      <vt:lpstr>Calibri Light</vt:lpstr>
      <vt:lpstr>Regionsz</vt:lpstr>
      <vt:lpstr>Решения на основе электронного Блока Совместной Защиты с возможностями дистанционного управления </vt:lpstr>
      <vt:lpstr>Применение БСЗ.РСЗ.ПЭ</vt:lpstr>
      <vt:lpstr>Общие технические характеристики</vt:lpstr>
      <vt:lpstr>БСЗ.РСЗ.ПЭ1.1</vt:lpstr>
      <vt:lpstr>БСЗ.РСЗ.ПЭ1.10</vt:lpstr>
      <vt:lpstr>БСЗ.РСЗ.ПЭ1.30</vt:lpstr>
      <vt:lpstr>Функциональные возможности.</vt:lpstr>
      <vt:lpstr>Функциональные возможности.</vt:lpstr>
      <vt:lpstr>Варианты исполнения.</vt:lpstr>
      <vt:lpstr>Презентация PowerPoint</vt:lpstr>
      <vt:lpstr>Преимущества решения. Силовая часть.</vt:lpstr>
      <vt:lpstr>Преимущества решения. Управление.</vt:lpstr>
      <vt:lpstr>Структура наименования изделия.</vt:lpstr>
      <vt:lpstr>Сертификаты.</vt:lpstr>
      <vt:lpstr>Партнерам.</vt:lpstr>
    </vt:vector>
  </TitlesOfParts>
  <Company>Knauf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merzlyakov</dc:creator>
  <cp:lastModifiedBy>Merzlyakov</cp:lastModifiedBy>
  <cp:revision>96</cp:revision>
  <cp:lastPrinted>2015-08-28T10:32:20Z</cp:lastPrinted>
  <dcterms:created xsi:type="dcterms:W3CDTF">2015-08-18T10:09:51Z</dcterms:created>
  <dcterms:modified xsi:type="dcterms:W3CDTF">2017-04-24T14:42:02Z</dcterms:modified>
</cp:coreProperties>
</file>