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93480" r:id="rId3"/>
    <p:sldMasterId id="2147493455" r:id="rId4"/>
    <p:sldMasterId id="2147493535" r:id="rId5"/>
    <p:sldMasterId id="2147493521" r:id="rId6"/>
  </p:sldMasterIdLst>
  <p:notesMasterIdLst>
    <p:notesMasterId r:id="rId36"/>
  </p:notesMasterIdLst>
  <p:handoutMasterIdLst>
    <p:handoutMasterId r:id="rId37"/>
  </p:handoutMasterIdLst>
  <p:sldIdLst>
    <p:sldId id="380" r:id="rId7"/>
    <p:sldId id="416" r:id="rId8"/>
    <p:sldId id="404" r:id="rId9"/>
    <p:sldId id="405" r:id="rId10"/>
    <p:sldId id="448" r:id="rId11"/>
    <p:sldId id="460" r:id="rId12"/>
    <p:sldId id="461" r:id="rId13"/>
    <p:sldId id="462" r:id="rId14"/>
    <p:sldId id="447" r:id="rId15"/>
    <p:sldId id="454" r:id="rId16"/>
    <p:sldId id="451" r:id="rId17"/>
    <p:sldId id="410" r:id="rId18"/>
    <p:sldId id="411" r:id="rId19"/>
    <p:sldId id="419" r:id="rId20"/>
    <p:sldId id="422" r:id="rId21"/>
    <p:sldId id="423" r:id="rId22"/>
    <p:sldId id="424" r:id="rId23"/>
    <p:sldId id="431" r:id="rId24"/>
    <p:sldId id="430" r:id="rId25"/>
    <p:sldId id="433" r:id="rId26"/>
    <p:sldId id="438" r:id="rId27"/>
    <p:sldId id="425" r:id="rId28"/>
    <p:sldId id="456" r:id="rId29"/>
    <p:sldId id="458" r:id="rId30"/>
    <p:sldId id="459" r:id="rId31"/>
    <p:sldId id="463" r:id="rId32"/>
    <p:sldId id="455" r:id="rId33"/>
    <p:sldId id="457" r:id="rId34"/>
    <p:sldId id="427" r:id="rId35"/>
  </p:sldIdLst>
  <p:sldSz cx="12192000" cy="6858000"/>
  <p:notesSz cx="9309100" cy="70231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7A17E3-8AF1-43F5-BF96-BBD1E4FBB7EE}">
          <p14:sldIdLst>
            <p14:sldId id="380"/>
            <p14:sldId id="416"/>
            <p14:sldId id="404"/>
            <p14:sldId id="405"/>
            <p14:sldId id="448"/>
            <p14:sldId id="460"/>
            <p14:sldId id="461"/>
            <p14:sldId id="462"/>
            <p14:sldId id="447"/>
            <p14:sldId id="454"/>
            <p14:sldId id="451"/>
            <p14:sldId id="410"/>
            <p14:sldId id="411"/>
            <p14:sldId id="419"/>
            <p14:sldId id="422"/>
            <p14:sldId id="423"/>
            <p14:sldId id="424"/>
            <p14:sldId id="431"/>
            <p14:sldId id="430"/>
            <p14:sldId id="433"/>
            <p14:sldId id="438"/>
            <p14:sldId id="425"/>
            <p14:sldId id="456"/>
            <p14:sldId id="458"/>
            <p14:sldId id="459"/>
            <p14:sldId id="463"/>
            <p14:sldId id="455"/>
            <p14:sldId id="457"/>
            <p14:sldId id="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44">
          <p15:clr>
            <a:srgbClr val="A4A3A4"/>
          </p15:clr>
        </p15:guide>
        <p15:guide id="4" pos="1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18A09"/>
    <a:srgbClr val="E42020"/>
    <a:srgbClr val="7F7F7F"/>
    <a:srgbClr val="595959"/>
    <a:srgbClr val="E71D1D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344D84-9AFB-497E-A393-DC336BA19D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434" autoAdjust="0"/>
  </p:normalViewPr>
  <p:slideViewPr>
    <p:cSldViewPr snapToGrid="0" snapToObjects="1" showGuides="1">
      <p:cViewPr varScale="1">
        <p:scale>
          <a:sx n="74" d="100"/>
          <a:sy n="74" d="100"/>
        </p:scale>
        <p:origin x="618" y="72"/>
      </p:cViewPr>
      <p:guideLst>
        <p:guide orient="horz" pos="2160"/>
        <p:guide pos="3840"/>
        <p:guide orient="horz" pos="2144"/>
        <p:guide pos="18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35091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193" y="0"/>
            <a:ext cx="4033804" cy="35091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3F41CC-28CB-1245-A9A3-1B87F6E9A66A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987"/>
            <a:ext cx="4033804" cy="35091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193" y="6670987"/>
            <a:ext cx="4033804" cy="35091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398D26-946E-1444-9FD7-78A342E10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35091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193" y="0"/>
            <a:ext cx="4033804" cy="35091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D852FF-7CC7-3641-A133-609717ED0196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69" y="3335494"/>
            <a:ext cx="7448963" cy="3160634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987"/>
            <a:ext cx="4033804" cy="35091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193" y="6670987"/>
            <a:ext cx="4033804" cy="35091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E59ADA-CF08-9440-BACD-BF7F5C851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861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15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44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056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44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68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72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853267" y="5959476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864782" y="6222292"/>
            <a:ext cx="6617885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Оборудование </a:t>
            </a:r>
            <a:r>
              <a:rPr lang="en-US" dirty="0" err="1" smtClean="0"/>
              <a:t>Elster-Instromet</a:t>
            </a:r>
            <a:endParaRPr lang="en-US" dirty="0" smtClean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864781" y="5960247"/>
            <a:ext cx="6617887" cy="249655"/>
          </a:xfrm>
          <a:prstGeom prst="rect">
            <a:avLst/>
          </a:prstGeom>
        </p:spPr>
        <p:txBody>
          <a:bodyPr vert="horz" anchor="ctr"/>
          <a:lstStyle>
            <a:lvl1pPr>
              <a:defRPr sz="2000" b="1" i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Измерение газа на высоких давлениях</a:t>
            </a:r>
            <a:endParaRPr lang="en-US" dirty="0" smtClean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266700" y="5949950"/>
            <a:ext cx="2483273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Губенко Дмитрий</a:t>
            </a:r>
            <a:endParaRPr lang="en-US" dirty="0" smtClean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6199311"/>
            <a:ext cx="2483275" cy="248524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21 сентября 2016</a:t>
            </a:r>
            <a:endParaRPr lang="en-US" dirty="0" smtClean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51856" y="5959477"/>
            <a:ext cx="0" cy="492125"/>
          </a:xfrm>
          <a:prstGeom prst="line">
            <a:avLst/>
          </a:prstGeom>
          <a:ln w="952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4108" y="357189"/>
            <a:ext cx="10480347" cy="498475"/>
          </a:xfrm>
        </p:spPr>
        <p:txBody>
          <a:bodyPr/>
          <a:lstStyle/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8E27D68-75D7-1046-B88F-55C44A5ED9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714108" y="1005840"/>
            <a:ext cx="5172300" cy="504793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6"/>
          </p:nvPr>
        </p:nvSpPr>
        <p:spPr>
          <a:xfrm>
            <a:off x="6143515" y="1005840"/>
            <a:ext cx="5050940" cy="504793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3784" y="6364288"/>
            <a:ext cx="11978216" cy="49371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ound Single Corner Rectangle 15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6008640" y="996697"/>
            <a:ext cx="0" cy="5057077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5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4385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55084" y="908052"/>
            <a:ext cx="11281833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32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455084" y="1628776"/>
            <a:ext cx="11281833" cy="45005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7000"/>
              <a:buFont typeface="Arial" pitchFamily="34" charset="0"/>
              <a:buChar char="•"/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VAG Rounded Std Thin" charset="0"/>
              <a:buChar char="‒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7000"/>
              <a:buFont typeface="Arial" pitchFamily="34" charset="0"/>
              <a:buChar char="•"/>
              <a:defRPr sz="1800"/>
            </a:lvl3pPr>
            <a:lvl4pPr marL="1600200" indent="-228600">
              <a:buClr>
                <a:schemeClr val="accent1"/>
              </a:buClr>
              <a:buSzPct val="97000"/>
              <a:buFont typeface="Arial" pitchFamily="34" charset="0"/>
              <a:buChar char="•"/>
              <a:defRPr/>
            </a:lvl4pPr>
            <a:lvl5pPr marL="2057400" indent="-228600">
              <a:buClr>
                <a:schemeClr val="accent1"/>
              </a:buClr>
              <a:buSzPct val="97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11645901" y="-143"/>
            <a:ext cx="675217" cy="504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6CF8DAF-AA8E-4BC2-AF5A-545F0F7E5E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50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620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8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177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90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313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067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62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3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4568" y="357810"/>
            <a:ext cx="10507948" cy="4986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14D0C-58DA-754D-96DF-668AE432F1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714568" y="1005840"/>
            <a:ext cx="10507947" cy="53086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12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09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397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13784" y="6364288"/>
            <a:ext cx="11978216" cy="49371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 Single Corner Rectangle 9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09621" y="364015"/>
            <a:ext cx="10491779" cy="5118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+mn-lt"/>
                <a:cs typeface="HelveticaNeue MediumCond"/>
              </a:defRPr>
            </a:lvl1pPr>
          </a:lstStyle>
          <a:p>
            <a:pPr>
              <a:defRPr/>
            </a:pPr>
            <a:fld id="{6A011D3D-470C-6841-80D1-ED00CD69452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09621" y="1005463"/>
            <a:ext cx="10491779" cy="5075237"/>
          </a:xfrm>
          <a:prstGeom prst="rect">
            <a:avLst/>
          </a:prstGeo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6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4108" y="357189"/>
            <a:ext cx="10480347" cy="498475"/>
          </a:xfrm>
        </p:spPr>
        <p:txBody>
          <a:bodyPr/>
          <a:lstStyle/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8E27D68-75D7-1046-B88F-55C44A5ED9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714108" y="1005840"/>
            <a:ext cx="5172300" cy="504793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6"/>
          </p:nvPr>
        </p:nvSpPr>
        <p:spPr>
          <a:xfrm>
            <a:off x="6143515" y="1005840"/>
            <a:ext cx="5050940" cy="504793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3784" y="6364288"/>
            <a:ext cx="11978216" cy="49371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ound Single Corner Rectangle 15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6008640" y="996697"/>
            <a:ext cx="0" cy="5057077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5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80008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14108" y="364859"/>
            <a:ext cx="10472508" cy="48535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2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+mn-lt"/>
                <a:cs typeface="HelveticaNeue MediumCond"/>
              </a:defRPr>
            </a:lvl1pPr>
          </a:lstStyle>
          <a:p>
            <a:pPr>
              <a:defRPr/>
            </a:pPr>
            <a:fld id="{8D2DB58E-2992-2040-8E77-3A8E9F68BA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23"/>
          </p:nvPr>
        </p:nvSpPr>
        <p:spPr>
          <a:xfrm>
            <a:off x="714108" y="3796577"/>
            <a:ext cx="5165333" cy="238514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24"/>
          </p:nvPr>
        </p:nvSpPr>
        <p:spPr>
          <a:xfrm>
            <a:off x="6123482" y="3796577"/>
            <a:ext cx="5063134" cy="238514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4"/>
          <p:cNvSpPr>
            <a:spLocks noGrp="1"/>
          </p:cNvSpPr>
          <p:nvPr>
            <p:ph sz="quarter" idx="12"/>
          </p:nvPr>
        </p:nvSpPr>
        <p:spPr>
          <a:xfrm>
            <a:off x="714108" y="1005841"/>
            <a:ext cx="5165333" cy="262442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4"/>
          <p:cNvSpPr>
            <a:spLocks noGrp="1"/>
          </p:cNvSpPr>
          <p:nvPr>
            <p:ph sz="quarter" idx="25"/>
          </p:nvPr>
        </p:nvSpPr>
        <p:spPr>
          <a:xfrm>
            <a:off x="6123482" y="1005841"/>
            <a:ext cx="5063134" cy="2624429"/>
          </a:xfrm>
          <a:prstGeom prst="rect">
            <a:avLst/>
          </a:prstGeom>
        </p:spPr>
        <p:txBody>
          <a:bodyPr/>
          <a:lstStyle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3784" y="6364288"/>
            <a:ext cx="11978216" cy="49371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ound Single Corner Rectangle 16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 flipH="1">
            <a:off x="714240" y="3710164"/>
            <a:ext cx="10531033" cy="0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5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6008640" y="996697"/>
            <a:ext cx="0" cy="5185029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5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6996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 W/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4240" y="357189"/>
            <a:ext cx="10455164" cy="4984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C998C0A-3FDF-A343-89AA-469E5F1A16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13784" y="6364288"/>
            <a:ext cx="11978216" cy="49371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 Single Corner Rectangle 9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04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4567" y="357810"/>
            <a:ext cx="10499918" cy="4986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0C130-3947-5746-9F16-5E7E49C44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714793" y="1005840"/>
            <a:ext cx="5160304" cy="53086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/>
          </p:nvPr>
        </p:nvSpPr>
        <p:spPr>
          <a:xfrm>
            <a:off x="6150445" y="1005840"/>
            <a:ext cx="5064040" cy="53086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08640" y="996697"/>
            <a:ext cx="0" cy="5334129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5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 bwMode="auto">
          <a:xfrm flipH="1">
            <a:off x="714240" y="3710164"/>
            <a:ext cx="10531033" cy="0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5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6008640" y="996697"/>
            <a:ext cx="0" cy="5334129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5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714240" y="364798"/>
            <a:ext cx="10531033" cy="512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+mn-lt"/>
                <a:cs typeface="HelveticaNeue MediumCond"/>
              </a:defRPr>
            </a:lvl1pPr>
          </a:lstStyle>
          <a:p>
            <a:pPr>
              <a:defRPr/>
            </a:pPr>
            <a:fld id="{E075DB8A-71E0-F944-83F6-A83A2D996D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2"/>
          </p:nvPr>
        </p:nvSpPr>
        <p:spPr>
          <a:xfrm>
            <a:off x="714240" y="1005841"/>
            <a:ext cx="5172338" cy="262442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6134782" y="1005841"/>
            <a:ext cx="5110491" cy="262442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22"/>
          </p:nvPr>
        </p:nvSpPr>
        <p:spPr>
          <a:xfrm>
            <a:off x="714240" y="3796577"/>
            <a:ext cx="5172338" cy="253424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23"/>
          </p:nvPr>
        </p:nvSpPr>
        <p:spPr>
          <a:xfrm>
            <a:off x="6134782" y="3796577"/>
            <a:ext cx="5110491" cy="253424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buClr>
                <a:schemeClr val="accent3"/>
              </a:buClr>
              <a:defRPr>
                <a:latin typeface="+mn-lt"/>
              </a:defRPr>
            </a:lvl2pPr>
            <a:lvl3pPr>
              <a:buClr>
                <a:schemeClr val="accent3"/>
              </a:buClr>
              <a:defRPr>
                <a:latin typeface="+mn-lt"/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+mn-lt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667435" y="6804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4240" y="357189"/>
            <a:ext cx="10523336" cy="4984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645901" y="-143"/>
            <a:ext cx="675217" cy="5048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853267" y="5959476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864782" y="6222292"/>
            <a:ext cx="6617885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864781" y="5960247"/>
            <a:ext cx="6617887" cy="249655"/>
          </a:xfrm>
          <a:prstGeom prst="rect">
            <a:avLst/>
          </a:prstGeom>
        </p:spPr>
        <p:txBody>
          <a:bodyPr vert="horz" anchor="ctr"/>
          <a:lstStyle>
            <a:lvl1pPr>
              <a:defRPr sz="2400" b="1" i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Регуляторы давления газа</a:t>
            </a:r>
            <a:endParaRPr lang="en-US" dirty="0" smtClean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266700" y="5949950"/>
            <a:ext cx="2483273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Максим </a:t>
            </a:r>
            <a:r>
              <a:rPr lang="ru-RU" dirty="0" err="1" smtClean="0"/>
              <a:t>Игнаткин</a:t>
            </a:r>
            <a:endParaRPr lang="en-US" dirty="0" smtClean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6199311"/>
            <a:ext cx="2483275" cy="248524"/>
          </a:xfrm>
          <a:prstGeom prst="rect">
            <a:avLst/>
          </a:prstGeom>
        </p:spPr>
        <p:txBody>
          <a:bodyPr vert="horz"/>
          <a:lstStyle>
            <a:lvl1pPr algn="r"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21 </a:t>
            </a:r>
            <a:r>
              <a:rPr lang="ru-RU" dirty="0" smtClean="0"/>
              <a:t>сентября 2016 г.</a:t>
            </a:r>
            <a:endParaRPr lang="en-US" dirty="0" smtClean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51856" y="5959477"/>
            <a:ext cx="0" cy="492125"/>
          </a:xfrm>
          <a:prstGeom prst="line">
            <a:avLst/>
          </a:prstGeom>
          <a:ln w="952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20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47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Layout W/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1" y="6350000"/>
            <a:ext cx="2654300" cy="508000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 Single Corner Rectangle 5"/>
          <p:cNvSpPr/>
          <p:nvPr/>
        </p:nvSpPr>
        <p:spPr>
          <a:xfrm>
            <a:off x="1" y="6364290"/>
            <a:ext cx="115839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DF44C042-C60E-4650-B047-B32C625BC7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46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69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819 HUG PowerPoint 16-9 Image_R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pic>
        <p:nvPicPr>
          <p:cNvPr id="6" name="Picture 5" descr="Corner-01 copy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3793067"/>
            <a:ext cx="12192001" cy="305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W logo lock-up3.em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934" y="6098210"/>
            <a:ext cx="1896092" cy="36346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900381" y="426397"/>
            <a:ext cx="6119091" cy="6850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7F7F7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Программа локализации продуктов и решений </a:t>
            </a:r>
            <a:r>
              <a:rPr lang="ru-RU" sz="1800" b="1" dirty="0" err="1" smtClean="0">
                <a:solidFill>
                  <a:srgbClr val="7F7F7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Хоневелл</a:t>
            </a:r>
            <a:r>
              <a:rPr lang="ru-RU" sz="1800" b="1" dirty="0" smtClean="0">
                <a:solidFill>
                  <a:srgbClr val="7F7F7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800" b="1" dirty="0" err="1" smtClean="0">
                <a:solidFill>
                  <a:srgbClr val="7F7F7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Эльстер</a:t>
            </a:r>
            <a:r>
              <a:rPr lang="ru-RU" sz="1800" b="1" dirty="0" smtClean="0">
                <a:solidFill>
                  <a:srgbClr val="7F7F7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для ГРС</a:t>
            </a:r>
            <a:endParaRPr lang="ru-RU" sz="1800" dirty="0"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1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9pPr>
    </p:titleStyle>
    <p:bodyStyle>
      <a:lvl1pPr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Helvetica 55 Roman"/>
          <a:ea typeface="Helvetica 55 Roman"/>
          <a:cs typeface="Helvetica 55 Roman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Helvetica Neue"/>
          <a:ea typeface="Helvetica Neue"/>
          <a:cs typeface="Helvetica Neue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90000"/>
        <a:buFont typeface="Courier New" charset="0"/>
        <a:buChar char="o"/>
        <a:defRPr sz="1400" kern="1200">
          <a:solidFill>
            <a:schemeClr val="tx1"/>
          </a:solidFill>
          <a:latin typeface="Helvetica Neue"/>
          <a:ea typeface="Helvetica Neue"/>
          <a:cs typeface="Helvetica Neue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ner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1" y="2"/>
            <a:ext cx="12192000" cy="6858000"/>
          </a:xfrm>
          <a:prstGeom prst="rect">
            <a:avLst/>
          </a:prstGeom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713317" y="357189"/>
            <a:ext cx="1047996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US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5901" y="2"/>
            <a:ext cx="675217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+mn-lt"/>
                <a:cs typeface="HelveticaNeue MediumCond"/>
              </a:defRPr>
            </a:lvl1pPr>
          </a:lstStyle>
          <a:p>
            <a:pPr>
              <a:defRPr/>
            </a:pPr>
            <a:fld id="{58E27D68-75D7-1046-B88F-55C44A5ED9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730692" y="6535029"/>
            <a:ext cx="35060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 smtClean="0">
                <a:solidFill>
                  <a:schemeClr val="accent3"/>
                </a:solidFill>
                <a:cs typeface="Arial" panose="020B0604020202020204" pitchFamily="34" charset="0"/>
              </a:rPr>
              <a:t>Honeywell Confidential - © 2016 by Honeywell International Inc. All rights reserved. </a:t>
            </a:r>
          </a:p>
        </p:txBody>
      </p:sp>
      <p:pic>
        <p:nvPicPr>
          <p:cNvPr id="8" name="Picture 7" descr="HW logo.em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1" y="6476068"/>
            <a:ext cx="1370935" cy="2612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11" r:id="rId1"/>
    <p:sldLayoutId id="2147493512" r:id="rId2"/>
    <p:sldLayoutId id="2147493517" r:id="rId3"/>
    <p:sldLayoutId id="2147493513" r:id="rId4"/>
    <p:sldLayoutId id="2147493530" r:id="rId5"/>
    <p:sldLayoutId id="2147493531" r:id="rId6"/>
    <p:sldLayoutId id="2147493532" r:id="rId7"/>
    <p:sldLayoutId id="2147493533" r:id="rId8"/>
    <p:sldLayoutId id="2147493534" r:id="rId9"/>
    <p:sldLayoutId id="214749354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98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627063" indent="-1698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0842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1F74C-754D-4864-9F69-8B375CBD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9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36" r:id="rId1"/>
    <p:sldLayoutId id="2147493537" r:id="rId2"/>
    <p:sldLayoutId id="2147493538" r:id="rId3"/>
    <p:sldLayoutId id="2147493539" r:id="rId4"/>
    <p:sldLayoutId id="2147493540" r:id="rId5"/>
    <p:sldLayoutId id="2147493541" r:id="rId6"/>
    <p:sldLayoutId id="2147493542" r:id="rId7"/>
    <p:sldLayoutId id="2147493543" r:id="rId8"/>
    <p:sldLayoutId id="2147493544" r:id="rId9"/>
    <p:sldLayoutId id="2147493545" r:id="rId10"/>
    <p:sldLayoutId id="214749354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9 wTKaway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360" cy="6866640"/>
          </a:xfrm>
          <a:prstGeom prst="rect">
            <a:avLst/>
          </a:prstGeom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713317" y="357189"/>
            <a:ext cx="1050886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US" altLang="en-US" dirty="0"/>
          </a:p>
        </p:txBody>
      </p:sp>
      <p:sp>
        <p:nvSpPr>
          <p:cNvPr id="3076" name="Rectangle 23"/>
          <p:cNvSpPr>
            <a:spLocks noChangeArrowheads="1"/>
          </p:cNvSpPr>
          <p:nvPr/>
        </p:nvSpPr>
        <p:spPr bwMode="auto">
          <a:xfrm>
            <a:off x="730692" y="6164234"/>
            <a:ext cx="35060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 smtClean="0">
                <a:solidFill>
                  <a:schemeClr val="accent3"/>
                </a:solidFill>
                <a:cs typeface="Arial" panose="020B0604020202020204" pitchFamily="34" charset="0"/>
              </a:rPr>
              <a:t>Honeywell Confidential - © 2016 by Honeywell International Inc. All rights reserved.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5901" y="2"/>
            <a:ext cx="675217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 i="0">
                <a:solidFill>
                  <a:schemeClr val="bg1"/>
                </a:solidFill>
                <a:latin typeface="+mn-lt"/>
                <a:cs typeface="HelveticaNeue MediumCond"/>
              </a:defRPr>
            </a:lvl1pPr>
          </a:lstStyle>
          <a:p>
            <a:pPr>
              <a:defRPr/>
            </a:pPr>
            <a:fld id="{58E27D68-75D7-1046-B88F-55C44A5ED9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8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3" r:id="rId1"/>
    <p:sldLayoutId id="2147493525" r:id="rId2"/>
    <p:sldLayoutId id="2147493527" r:id="rId3"/>
    <p:sldLayoutId id="214749352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98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627063" indent="-1698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0842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charset="2"/>
        <a:buChar char="§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2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jp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5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5" Type="http://schemas.openxmlformats.org/officeDocument/2006/relationships/image" Target="../media/image77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Relationship Id="rId14" Type="http://schemas.openxmlformats.org/officeDocument/2006/relationships/hyperlink" Target="http://www.rmg.com/uploads/tx_a1teasermenu/RMG_512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49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38.jpeg"/><Relationship Id="rId10" Type="http://schemas.openxmlformats.org/officeDocument/2006/relationships/image" Target="../media/image84.jpeg"/><Relationship Id="rId4" Type="http://schemas.openxmlformats.org/officeDocument/2006/relationships/image" Target="../media/image80.jpeg"/><Relationship Id="rId9" Type="http://schemas.openxmlformats.org/officeDocument/2006/relationships/hyperlink" Target="http://www.rmg.com/uploads/tx_a1teasermenu/RMG_512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mg.com/uploads/tx_a1teasermenu/RMG_655-dp.jpg" TargetMode="External"/><Relationship Id="rId13" Type="http://schemas.openxmlformats.org/officeDocument/2006/relationships/image" Target="../media/image84.jpeg"/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12" Type="http://schemas.openxmlformats.org/officeDocument/2006/relationships/hyperlink" Target="http://www.rmg.com/uploads/tx_a1teasermenu/RMG_512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rmg.com/uploads/tx_a1teasermenu/RMG_650-fe.jpg" TargetMode="External"/><Relationship Id="rId11" Type="http://schemas.openxmlformats.org/officeDocument/2006/relationships/image" Target="../media/image89.jpeg"/><Relationship Id="rId5" Type="http://schemas.openxmlformats.org/officeDocument/2006/relationships/image" Target="../media/image86.jpeg"/><Relationship Id="rId10" Type="http://schemas.openxmlformats.org/officeDocument/2006/relationships/hyperlink" Target="http://www.rmg.com/uploads/tx_a1teasermenu/RMG_638-ep.jpg" TargetMode="External"/><Relationship Id="rId4" Type="http://schemas.openxmlformats.org/officeDocument/2006/relationships/hyperlink" Target="http://www.rmg.com/uploads/tx_a1teasermenu/RMG_650_2008.jpg" TargetMode="External"/><Relationship Id="rId9" Type="http://schemas.openxmlformats.org/officeDocument/2006/relationships/image" Target="../media/image88.jpeg"/><Relationship Id="rId1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7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11" Type="http://schemas.openxmlformats.org/officeDocument/2006/relationships/image" Target="../media/image45.wmf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64781" y="5881710"/>
            <a:ext cx="6617887" cy="682862"/>
          </a:xfrm>
        </p:spPr>
        <p:txBody>
          <a:bodyPr/>
          <a:lstStyle/>
          <a:p>
            <a:r>
              <a:rPr lang="ru-RU" sz="1600" dirty="0" smtClean="0"/>
              <a:t>2016  </a:t>
            </a:r>
            <a:r>
              <a:rPr lang="ru-RU" sz="1600" dirty="0" smtClean="0"/>
              <a:t>Вступление КОМПАНИИ </a:t>
            </a:r>
            <a:r>
              <a:rPr lang="ru-RU" sz="1600" dirty="0" err="1" smtClean="0"/>
              <a:t>Elster</a:t>
            </a:r>
            <a:r>
              <a:rPr lang="ru-RU" sz="1600" dirty="0" smtClean="0"/>
              <a:t> </a:t>
            </a:r>
            <a:r>
              <a:rPr lang="ru-RU" sz="1600" dirty="0"/>
              <a:t>в состав корпорации </a:t>
            </a:r>
            <a:r>
              <a:rPr lang="ru-RU" sz="1600" dirty="0" err="1"/>
              <a:t>Honeywell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ru-RU" dirty="0" smtClean="0"/>
              <a:t>Губенко Дмитрий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26 октября 2016, Минск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120" y="296588"/>
            <a:ext cx="1304774" cy="8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40" y="265509"/>
            <a:ext cx="10523336" cy="498475"/>
          </a:xfrm>
        </p:spPr>
        <p:txBody>
          <a:bodyPr/>
          <a:lstStyle/>
          <a:p>
            <a:r>
              <a:rPr lang="ru-RU" altLang="en-US" dirty="0" smtClean="0"/>
              <a:t>Преимущества производства в РФ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762" y="3816600"/>
            <a:ext cx="3486267" cy="254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1224741" y="1166204"/>
            <a:ext cx="9556993" cy="4838811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Русскоязычный интерфейс.</a:t>
            </a:r>
          </a:p>
          <a:p>
            <a:r>
              <a:rPr lang="ru-RU" dirty="0"/>
              <a:t>Алгоритмы </a:t>
            </a:r>
            <a:r>
              <a:rPr lang="ru-RU" dirty="0" smtClean="0"/>
              <a:t>расчетов </a:t>
            </a:r>
            <a:r>
              <a:rPr lang="ru-RU" dirty="0"/>
              <a:t>в соответствии с требованиями Российских нормативных документов.</a:t>
            </a:r>
          </a:p>
          <a:p>
            <a:r>
              <a:rPr lang="ru-RU" dirty="0"/>
              <a:t>Расширение диапазонов рабочих температур </a:t>
            </a:r>
            <a:r>
              <a:rPr lang="ru-RU" dirty="0" smtClean="0"/>
              <a:t>приборов (от - 65С).</a:t>
            </a:r>
          </a:p>
          <a:p>
            <a:r>
              <a:rPr lang="ru-RU" dirty="0" smtClean="0"/>
              <a:t>Упрощение сертификационных процессов.</a:t>
            </a:r>
            <a:endParaRPr lang="ru-RU" dirty="0"/>
          </a:p>
          <a:p>
            <a:r>
              <a:rPr lang="ru-RU" dirty="0"/>
              <a:t>Применение трубных стандартов ГОСТ (диаметры, материалы, фланцы).</a:t>
            </a:r>
          </a:p>
          <a:p>
            <a:r>
              <a:rPr lang="ru-RU" dirty="0"/>
              <a:t>Проведение первичной поверки на территории РФ.</a:t>
            </a:r>
          </a:p>
          <a:p>
            <a:r>
              <a:rPr lang="ru-RU" dirty="0"/>
              <a:t>Сопроводительная и техническая документация на русском языке.</a:t>
            </a:r>
          </a:p>
          <a:p>
            <a:r>
              <a:rPr lang="ru-RU" dirty="0" smtClean="0"/>
              <a:t>Техническая поддержка </a:t>
            </a:r>
            <a:r>
              <a:rPr lang="ru-RU" dirty="0"/>
              <a:t>и </a:t>
            </a:r>
            <a:r>
              <a:rPr lang="ru-RU" dirty="0" smtClean="0"/>
              <a:t>сервисное обслуживание на месте.</a:t>
            </a:r>
            <a:endParaRPr lang="ru-RU" dirty="0"/>
          </a:p>
          <a:p>
            <a:r>
              <a:rPr lang="ru-RU" dirty="0"/>
              <a:t>Возможность интеграции в комплексные решения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Комплектующие от локальных производителей.</a:t>
            </a:r>
          </a:p>
          <a:p>
            <a:r>
              <a:rPr lang="ru-RU" dirty="0" smtClean="0"/>
              <a:t>Уменьшение сроков поставки.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2" y="5506053"/>
            <a:ext cx="1304774" cy="8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aselectro.ru/images/cms/data/q-sonic-pl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49" y="3942863"/>
            <a:ext cx="1511278" cy="13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EnCal%203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03" y="4011505"/>
            <a:ext cx="1285740" cy="130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/>
              <a:t>Сделано в России</a:t>
            </a:r>
            <a:endParaRPr lang="en-US" dirty="0"/>
          </a:p>
        </p:txBody>
      </p:sp>
      <p:sp>
        <p:nvSpPr>
          <p:cNvPr id="61" name="Right Arrow 60"/>
          <p:cNvSpPr/>
          <p:nvPr/>
        </p:nvSpPr>
        <p:spPr bwMode="auto">
          <a:xfrm rot="20139739">
            <a:off x="2524859" y="1789441"/>
            <a:ext cx="619125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40098" y="1059230"/>
            <a:ext cx="2300411" cy="986218"/>
          </a:xfrm>
          <a:prstGeom prst="rect">
            <a:avLst/>
          </a:prstGeom>
          <a:solidFill>
            <a:schemeClr val="accent5"/>
          </a:solidFill>
        </p:spPr>
        <p:txBody>
          <a:bodyPr wrap="square" tIns="108000" rtlCol="0">
            <a:spAutoFit/>
          </a:bodyPr>
          <a:lstStyle/>
          <a:p>
            <a:pPr algn="ctr">
              <a:buNone/>
            </a:pPr>
            <a:r>
              <a:rPr lang="ru-RU" dirty="0" smtClean="0"/>
              <a:t>Склад</a:t>
            </a:r>
          </a:p>
          <a:p>
            <a:pPr algn="ctr">
              <a:buNone/>
            </a:pPr>
            <a:r>
              <a:rPr lang="ru-RU" dirty="0" smtClean="0"/>
              <a:t>Европейских поставщиков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340098" y="2334610"/>
            <a:ext cx="2288103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/>
              <a:t>Склад локальных поставщиков</a:t>
            </a:r>
            <a:endParaRPr lang="en-US" dirty="0"/>
          </a:p>
        </p:txBody>
      </p:sp>
      <p:sp>
        <p:nvSpPr>
          <p:cNvPr id="65" name="Right Arrow 64"/>
          <p:cNvSpPr/>
          <p:nvPr/>
        </p:nvSpPr>
        <p:spPr bwMode="auto">
          <a:xfrm>
            <a:off x="5832730" y="1256764"/>
            <a:ext cx="619125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43276" y="1009451"/>
            <a:ext cx="2357561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/>
              <a:t>Компоненты к сборке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2670633" y="3221164"/>
            <a:ext cx="2069831" cy="9233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/>
              <a:t>Испытания на прочность/ герметичность</a:t>
            </a:r>
            <a:endParaRPr lang="en-US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70" name="Right Arrow 69"/>
          <p:cNvSpPr/>
          <p:nvPr/>
        </p:nvSpPr>
        <p:spPr bwMode="auto">
          <a:xfrm>
            <a:off x="6976434" y="3507894"/>
            <a:ext cx="296038" cy="152160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Right Arrow 86"/>
          <p:cNvSpPr/>
          <p:nvPr/>
        </p:nvSpPr>
        <p:spPr bwMode="auto">
          <a:xfrm>
            <a:off x="2194353" y="3509720"/>
            <a:ext cx="391714" cy="152400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Down Arrow 87"/>
          <p:cNvSpPr/>
          <p:nvPr/>
        </p:nvSpPr>
        <p:spPr bwMode="auto">
          <a:xfrm>
            <a:off x="1161234" y="4172570"/>
            <a:ext cx="264894" cy="1357057"/>
          </a:xfrm>
          <a:prstGeom prst="down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5435" y="5663580"/>
            <a:ext cx="163341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/>
              <a:t>Поверка</a:t>
            </a:r>
            <a:endParaRPr lang="en-US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2572529" y="5772046"/>
            <a:ext cx="619125" cy="152400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695312" y="5495302"/>
            <a:ext cx="175031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dk1"/>
                </a:solidFill>
                <a:latin typeface="+mn-lt"/>
              </a:rPr>
              <a:t>Подготовка документации</a:t>
            </a:r>
            <a:endParaRPr lang="en-US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5872276" y="5742382"/>
            <a:ext cx="619125" cy="152400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3" name="Picture 2" descr="http://t2.ftcdn.net/jpg/00/56/63/59/400_F_56635912_R2oWr8ta5fkEy3j902WtRO1lKhaX5G3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9588" y="4326551"/>
            <a:ext cx="1600144" cy="1240112"/>
          </a:xfrm>
          <a:prstGeom prst="rect">
            <a:avLst/>
          </a:prstGeom>
          <a:noFill/>
        </p:spPr>
      </p:pic>
      <p:sp>
        <p:nvSpPr>
          <p:cNvPr id="115" name="TextBox 114"/>
          <p:cNvSpPr txBox="1"/>
          <p:nvPr/>
        </p:nvSpPr>
        <p:spPr>
          <a:xfrm>
            <a:off x="409491" y="3392287"/>
            <a:ext cx="16654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dk1"/>
                </a:solidFill>
                <a:latin typeface="+mn-lt"/>
              </a:rPr>
              <a:t>калибровка</a:t>
            </a:r>
            <a:endParaRPr lang="en-US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918049" y="5633801"/>
            <a:ext cx="175031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dk1"/>
                </a:solidFill>
                <a:latin typeface="+mn-lt"/>
              </a:rPr>
              <a:t>Упаковка</a:t>
            </a:r>
            <a:endParaRPr lang="en-US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788990" y="5499823"/>
            <a:ext cx="1326632" cy="646331"/>
          </a:xfrm>
          <a:prstGeom prst="rect">
            <a:avLst/>
          </a:prstGeom>
          <a:noFill/>
          <a:ln w="25400" cap="rnd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 smtClean="0"/>
              <a:t>Отгрузка товара</a:t>
            </a:r>
            <a:endParaRPr lang="en-US" dirty="0"/>
          </a:p>
        </p:txBody>
      </p:sp>
      <p:sp>
        <p:nvSpPr>
          <p:cNvPr id="120" name="Right Arrow 119"/>
          <p:cNvSpPr/>
          <p:nvPr/>
        </p:nvSpPr>
        <p:spPr bwMode="auto">
          <a:xfrm>
            <a:off x="8919114" y="5742267"/>
            <a:ext cx="619125" cy="152400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ight Arrow 45"/>
          <p:cNvSpPr/>
          <p:nvPr/>
        </p:nvSpPr>
        <p:spPr bwMode="auto">
          <a:xfrm>
            <a:off x="8963344" y="1237828"/>
            <a:ext cx="1728979" cy="171335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962476" y="3202214"/>
            <a:ext cx="19450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dk1"/>
                </a:solidFill>
                <a:latin typeface="+mn-lt"/>
              </a:rPr>
              <a:t>Склад комплектующих ЭГЭ </a:t>
            </a:r>
            <a:endParaRPr lang="en-US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78203" y="3202214"/>
            <a:ext cx="166541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dk1"/>
                </a:solidFill>
                <a:latin typeface="+mn-lt"/>
              </a:rPr>
              <a:t>Входной контроль</a:t>
            </a:r>
            <a:endParaRPr lang="en-US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9179235" y="3506811"/>
            <a:ext cx="619125" cy="152400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Down Arrow 63"/>
          <p:cNvSpPr/>
          <p:nvPr/>
        </p:nvSpPr>
        <p:spPr bwMode="auto">
          <a:xfrm flipH="1" flipV="1">
            <a:off x="10860144" y="1540451"/>
            <a:ext cx="186884" cy="1588317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ight Arrow 64"/>
          <p:cNvSpPr/>
          <p:nvPr/>
        </p:nvSpPr>
        <p:spPr bwMode="auto">
          <a:xfrm>
            <a:off x="5764583" y="2573811"/>
            <a:ext cx="4822137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Right Arrow 60"/>
          <p:cNvSpPr/>
          <p:nvPr/>
        </p:nvSpPr>
        <p:spPr bwMode="auto">
          <a:xfrm rot="1956957">
            <a:off x="2508220" y="2488590"/>
            <a:ext cx="619125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5435" y="1880697"/>
            <a:ext cx="1872731" cy="646331"/>
          </a:xfrm>
          <a:prstGeom prst="rect">
            <a:avLst/>
          </a:prstGeom>
          <a:solidFill>
            <a:schemeClr val="bg1"/>
          </a:solidFill>
          <a:ln w="25400" cap="rnd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 smtClean="0"/>
              <a:t>Прием заказа в производство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226457" y="3399188"/>
            <a:ext cx="16654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/>
              <a:t>Сборка</a:t>
            </a:r>
            <a:endParaRPr lang="en-US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39" name="Right Arrow 86"/>
          <p:cNvSpPr/>
          <p:nvPr/>
        </p:nvSpPr>
        <p:spPr bwMode="auto">
          <a:xfrm>
            <a:off x="4789145" y="3500752"/>
            <a:ext cx="368916" cy="159301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168275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Char char="-"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3" name="Picture 2" descr="enCore%20FC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15" y="4261095"/>
            <a:ext cx="921372" cy="9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99" y="3942863"/>
            <a:ext cx="1112168" cy="1292263"/>
          </a:xfrm>
          <a:prstGeom prst="rect">
            <a:avLst/>
          </a:prstGeom>
        </p:spPr>
      </p:pic>
      <p:pic>
        <p:nvPicPr>
          <p:cNvPr id="36" name="Picture 2" descr="http://www.rmg.com/uploads/tx_a1teasermenu/RMG_300_2008_04.jpg"/>
          <p:cNvPicPr>
            <a:picLocks noChangeAspect="1" noChangeArrowheads="1"/>
          </p:cNvPicPr>
          <p:nvPr/>
        </p:nvPicPr>
        <p:blipFill rotWithShape="1">
          <a:blip r:embed="rId8" cstate="print"/>
          <a:srcRect l="22044" t="7351" r="26997" b="12735"/>
          <a:stretch/>
        </p:blipFill>
        <p:spPr bwMode="auto">
          <a:xfrm>
            <a:off x="3813397" y="4289193"/>
            <a:ext cx="665052" cy="1042922"/>
          </a:xfrm>
          <a:prstGeom prst="rect">
            <a:avLst/>
          </a:prstGeom>
          <a:noFill/>
        </p:spPr>
      </p:pic>
      <p:pic>
        <p:nvPicPr>
          <p:cNvPr id="37" name="Picture 3" descr="360PressureTransmitter03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39" t="10440"/>
          <a:stretch>
            <a:fillRect/>
          </a:stretch>
        </p:blipFill>
        <p:spPr bwMode="auto">
          <a:xfrm>
            <a:off x="2936555" y="4139460"/>
            <a:ext cx="834828" cy="143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9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99" y="364015"/>
            <a:ext cx="10491779" cy="511862"/>
          </a:xfrm>
        </p:spPr>
        <p:txBody>
          <a:bodyPr/>
          <a:lstStyle/>
          <a:p>
            <a:r>
              <a:rPr lang="en-US" dirty="0" err="1" smtClean="0"/>
              <a:t>CheckSonic</a:t>
            </a:r>
            <a:r>
              <a:rPr lang="en-US" dirty="0" smtClean="0"/>
              <a:t> VX</a:t>
            </a:r>
            <a:r>
              <a:rPr lang="ru-RU" dirty="0" smtClean="0"/>
              <a:t>,  </a:t>
            </a:r>
            <a:r>
              <a:rPr lang="ru-RU" sz="2400" dirty="0" smtClean="0"/>
              <a:t>измерение грязных газов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Учет попутного нефтяного газа (ПНГ).  Учет на скважинах.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Ультразвуковые расходомеры газа  </a:t>
            </a:r>
            <a:r>
              <a:rPr lang="en-US" dirty="0" err="1"/>
              <a:t>Q.Sonic</a:t>
            </a:r>
            <a:r>
              <a:rPr lang="en-US" dirty="0"/>
              <a:t> plus,  </a:t>
            </a:r>
            <a:r>
              <a:rPr lang="en-US" dirty="0" err="1"/>
              <a:t>CheckSonic</a:t>
            </a:r>
            <a:r>
              <a:rPr lang="en-US" dirty="0"/>
              <a:t> VX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011D3D-470C-6841-80D1-ED00CD694525}" type="slidenum">
              <a:rPr lang="en-US"/>
              <a:pPr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5416868"/>
            <a:ext cx="1159431" cy="791291"/>
          </a:xfrm>
          <a:prstGeom prst="rect">
            <a:avLst/>
          </a:prstGeom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3660786" y="1478652"/>
            <a:ext cx="2876492" cy="564298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▪ </a:t>
            </a:r>
            <a:r>
              <a:rPr lang="ru-RU" sz="1600" dirty="0" smtClean="0"/>
              <a:t>Загрязнение внутренней поверхности корпуса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484" y="2297922"/>
            <a:ext cx="2268394" cy="1361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674" y="2261317"/>
            <a:ext cx="2268394" cy="3264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579" y="2297922"/>
            <a:ext cx="2268394" cy="2496470"/>
          </a:xfrm>
          <a:prstGeom prst="rect">
            <a:avLst/>
          </a:prstGeom>
        </p:spPr>
      </p:pic>
      <p:sp>
        <p:nvSpPr>
          <p:cNvPr id="23" name="Content Placeholder 3"/>
          <p:cNvSpPr txBox="1">
            <a:spLocks/>
          </p:cNvSpPr>
          <p:nvPr/>
        </p:nvSpPr>
        <p:spPr>
          <a:xfrm>
            <a:off x="6673754" y="1478652"/>
            <a:ext cx="4705445" cy="564298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▪ </a:t>
            </a:r>
            <a:r>
              <a:rPr lang="ru-RU" sz="1600" dirty="0" smtClean="0"/>
              <a:t>Загрязнения и коррозия внешней оболочки УЗ сенсоров без титановой оболочки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743928" y="1515256"/>
            <a:ext cx="2916857" cy="564298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▪ </a:t>
            </a:r>
            <a:r>
              <a:rPr lang="ru-RU" sz="1600" dirty="0" smtClean="0"/>
              <a:t>Устойчив к наличию песка, воды, масла и пр. в газе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" y="2391181"/>
            <a:ext cx="2733221" cy="31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99" y="364015"/>
            <a:ext cx="10491779" cy="511862"/>
          </a:xfrm>
        </p:spPr>
        <p:txBody>
          <a:bodyPr/>
          <a:lstStyle/>
          <a:p>
            <a:r>
              <a:rPr lang="en-US" dirty="0" err="1" smtClean="0"/>
              <a:t>CheckSonic</a:t>
            </a:r>
            <a:r>
              <a:rPr lang="en-US" dirty="0" smtClean="0"/>
              <a:t> VX</a:t>
            </a:r>
            <a:r>
              <a:rPr lang="ru-RU" dirty="0" smtClean="0"/>
              <a:t>,  </a:t>
            </a:r>
            <a:r>
              <a:rPr lang="ru-RU" sz="2400" dirty="0" smtClean="0"/>
              <a:t>измерение грязных газов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Учет попутного нефтяного газа (ПНГ).  Учет газа на скважинах.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Ультразвуковые расходомеры газа  </a:t>
            </a:r>
            <a:r>
              <a:rPr lang="en-US" dirty="0" err="1"/>
              <a:t>Q.Sonic</a:t>
            </a:r>
            <a:r>
              <a:rPr lang="en-US" dirty="0"/>
              <a:t> plus,  </a:t>
            </a:r>
            <a:r>
              <a:rPr lang="en-US" dirty="0" err="1"/>
              <a:t>CheckSonic</a:t>
            </a:r>
            <a:r>
              <a:rPr lang="en-US" dirty="0"/>
              <a:t> VX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011D3D-470C-6841-80D1-ED00CD694525}" type="slidenum">
              <a:rPr lang="en-US"/>
              <a:pPr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5416868"/>
            <a:ext cx="1159431" cy="791291"/>
          </a:xfrm>
          <a:prstGeom prst="rect">
            <a:avLst/>
          </a:prstGeom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3986549" y="4280786"/>
            <a:ext cx="6112793" cy="1558537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▪ 6 симметричных дорожек </a:t>
            </a:r>
            <a:r>
              <a:rPr lang="ru-RU" sz="1600" dirty="0" smtClean="0"/>
              <a:t>измерения (3 – по заказу): 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	 </a:t>
            </a:r>
            <a:r>
              <a:rPr lang="ru-RU" sz="1600" dirty="0"/>
              <a:t>- 4 - прямая передача сигнала;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	 - </a:t>
            </a:r>
            <a:r>
              <a:rPr lang="ru-RU" sz="1600" dirty="0"/>
              <a:t>2 - луч одинарного отражения</a:t>
            </a:r>
            <a:r>
              <a:rPr lang="ru-RU" sz="1600" dirty="0" smtClean="0"/>
              <a:t>;</a:t>
            </a:r>
          </a:p>
          <a:p>
            <a:pPr marL="0" indent="0">
              <a:buNone/>
            </a:pPr>
            <a:r>
              <a:rPr lang="ru-RU" sz="1600" dirty="0"/>
              <a:t>▪ </a:t>
            </a:r>
            <a:r>
              <a:rPr lang="ru-RU" sz="1600" dirty="0" smtClean="0"/>
              <a:t>Автоматическая диагностика наличия механических отложений внутри корпуса;</a:t>
            </a:r>
          </a:p>
          <a:p>
            <a:pPr marL="0" indent="0">
              <a:buNone/>
            </a:pPr>
            <a:r>
              <a:rPr lang="ru-RU" sz="1600" dirty="0"/>
              <a:t>▪ </a:t>
            </a:r>
            <a:r>
              <a:rPr lang="ru-RU" sz="1600" dirty="0" smtClean="0"/>
              <a:t>Линейный размер корпуса: - 3 ДУ;</a:t>
            </a:r>
            <a:r>
              <a:rPr lang="en-US" sz="1600" dirty="0" smtClean="0"/>
              <a:t>	</a:t>
            </a:r>
            <a:endParaRPr lang="ru-RU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21" y="1433015"/>
            <a:ext cx="7375942" cy="2813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" y="2391181"/>
            <a:ext cx="2733221" cy="3175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7570" y="3244334"/>
            <a:ext cx="3276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dirty="0"/>
              <a:t> Узлы категории А, Б, В, Г</a:t>
            </a:r>
            <a:r>
              <a:rPr lang="en-US" dirty="0"/>
              <a:t>, </a:t>
            </a:r>
            <a:r>
              <a:rPr lang="ru-RU" dirty="0"/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17612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Ультразвуковые расходомеры газа  </a:t>
            </a:r>
            <a:r>
              <a:rPr lang="en-US" dirty="0" err="1"/>
              <a:t>Q.Sonic</a:t>
            </a:r>
            <a:r>
              <a:rPr lang="en-US" dirty="0"/>
              <a:t> plus,  </a:t>
            </a:r>
            <a:r>
              <a:rPr lang="en-US" dirty="0" err="1"/>
              <a:t>CheckSonic</a:t>
            </a:r>
            <a:r>
              <a:rPr lang="en-US" dirty="0"/>
              <a:t> VX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011D3D-470C-6841-80D1-ED00CD69452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19099" y="364015"/>
            <a:ext cx="10491779" cy="511862"/>
          </a:xfrm>
        </p:spPr>
        <p:txBody>
          <a:bodyPr/>
          <a:lstStyle/>
          <a:p>
            <a:r>
              <a:rPr lang="en-US" dirty="0" err="1" smtClean="0"/>
              <a:t>CheckSonic</a:t>
            </a:r>
            <a:r>
              <a:rPr lang="en-US" dirty="0" smtClean="0"/>
              <a:t> VX</a:t>
            </a:r>
            <a:br>
              <a:rPr lang="en-US" dirty="0" smtClean="0"/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основные технические характеристики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5416868"/>
            <a:ext cx="1159431" cy="791291"/>
          </a:xfrm>
          <a:prstGeom prst="rect">
            <a:avLst/>
          </a:prstGeom>
        </p:spPr>
      </p:pic>
      <p:sp>
        <p:nvSpPr>
          <p:cNvPr id="18" name="Content Placeholder 3"/>
          <p:cNvSpPr>
            <a:spLocks noGrp="1"/>
          </p:cNvSpPr>
          <p:nvPr>
            <p:ph sz="quarter" idx="12"/>
          </p:nvPr>
        </p:nvSpPr>
        <p:spPr>
          <a:xfrm>
            <a:off x="4949950" y="2396159"/>
            <a:ext cx="6418454" cy="3245411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 </a:t>
            </a:r>
            <a:r>
              <a:rPr lang="ru-RU" sz="1800" dirty="0" smtClean="0"/>
              <a:t>Применим в соответствии </a:t>
            </a:r>
            <a:r>
              <a:rPr lang="ru-RU" sz="1800" dirty="0"/>
              <a:t>с ГОСТ </a:t>
            </a:r>
            <a:r>
              <a:rPr lang="ru-RU" sz="1800" dirty="0" smtClean="0"/>
              <a:t>8.611-2013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▪ </a:t>
            </a:r>
            <a:r>
              <a:rPr lang="ru-RU" sz="1800" dirty="0" smtClean="0"/>
              <a:t>Диапазон измерения (</a:t>
            </a:r>
            <a:r>
              <a:rPr lang="en-US" sz="1800" dirty="0" err="1" smtClean="0"/>
              <a:t>Qmin</a:t>
            </a:r>
            <a:r>
              <a:rPr lang="en-US" sz="1800" dirty="0" smtClean="0"/>
              <a:t>/</a:t>
            </a:r>
            <a:r>
              <a:rPr lang="en-US" sz="1800" dirty="0" err="1" smtClean="0"/>
              <a:t>Qmax</a:t>
            </a:r>
            <a:r>
              <a:rPr lang="en-US" sz="1800" dirty="0" smtClean="0"/>
              <a:t>)</a:t>
            </a:r>
            <a:r>
              <a:rPr lang="ru-RU" sz="1800" dirty="0" smtClean="0"/>
              <a:t>:	</a:t>
            </a:r>
            <a:r>
              <a:rPr lang="en-US" sz="1800" dirty="0" smtClean="0"/>
              <a:t>- </a:t>
            </a:r>
            <a:r>
              <a:rPr lang="ru-RU" sz="1800" dirty="0" smtClean="0"/>
              <a:t>1:100</a:t>
            </a:r>
            <a:endParaRPr lang="en-US" sz="1800" dirty="0" smtClean="0"/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 </a:t>
            </a:r>
            <a:r>
              <a:rPr lang="ru-RU" sz="1800" dirty="0"/>
              <a:t>Относительная погрешность измерения</a:t>
            </a:r>
            <a:r>
              <a:rPr lang="ru-RU" sz="1800" dirty="0" smtClean="0"/>
              <a:t>: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	0.3% - после калибровки под давлением;</a:t>
            </a:r>
          </a:p>
          <a:p>
            <a:pPr marL="0" indent="0">
              <a:buNone/>
            </a:pPr>
            <a:r>
              <a:rPr lang="ru-RU" sz="1800" dirty="0" smtClean="0"/>
              <a:t>	0.5</a:t>
            </a:r>
            <a:r>
              <a:rPr lang="ru-RU" sz="1800" dirty="0"/>
              <a:t>% - после сухой калибровки</a:t>
            </a:r>
            <a:r>
              <a:rPr lang="ru-RU" sz="1800" dirty="0" smtClean="0"/>
              <a:t>;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▪ </a:t>
            </a:r>
            <a:r>
              <a:rPr lang="ru-RU" sz="1800" dirty="0" smtClean="0"/>
              <a:t>ДУ:</a:t>
            </a:r>
            <a:r>
              <a:rPr lang="ru-RU" sz="1800" dirty="0"/>
              <a:t>	- </a:t>
            </a:r>
            <a:r>
              <a:rPr lang="ru-RU" sz="1800" dirty="0" smtClean="0"/>
              <a:t>от 80 до 1400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ru-RU" sz="1800" dirty="0"/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 </a:t>
            </a:r>
            <a:r>
              <a:rPr lang="ru-RU" sz="1800" dirty="0" smtClean="0"/>
              <a:t>Диапазон рабочих температур:</a:t>
            </a:r>
            <a:r>
              <a:rPr lang="ru-RU" sz="1800" dirty="0"/>
              <a:t>	</a:t>
            </a:r>
            <a:r>
              <a:rPr lang="ru-RU" sz="1800" dirty="0" smtClean="0"/>
              <a:t>- от (минус) 60С;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800" dirty="0" smtClean="0"/>
              <a:t> Измерение расхода:</a:t>
            </a:r>
            <a:r>
              <a:rPr lang="ru-RU" sz="1800" dirty="0"/>
              <a:t>		</a:t>
            </a:r>
            <a:r>
              <a:rPr lang="ru-RU" sz="1800" dirty="0" smtClean="0"/>
              <a:t>- до 150 000 р. м3./час;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 </a:t>
            </a:r>
            <a:r>
              <a:rPr lang="ru-RU" sz="1800" dirty="0" smtClean="0"/>
              <a:t>Рабочие давления:</a:t>
            </a:r>
            <a:r>
              <a:rPr lang="ru-RU" sz="1800" dirty="0"/>
              <a:t>		</a:t>
            </a:r>
            <a:r>
              <a:rPr lang="ru-RU" sz="1800" dirty="0" smtClean="0"/>
              <a:t>	- </a:t>
            </a:r>
            <a:r>
              <a:rPr lang="ru-RU" sz="1800" dirty="0"/>
              <a:t>до </a:t>
            </a:r>
            <a:r>
              <a:rPr lang="ru-RU" sz="1800" dirty="0" smtClean="0"/>
              <a:t>40 Мпа (изб.);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 </a:t>
            </a:r>
            <a:r>
              <a:rPr lang="ru-RU" sz="1800" dirty="0" smtClean="0"/>
              <a:t>Длина корпуса:</a:t>
            </a:r>
            <a:r>
              <a:rPr lang="ru-RU" sz="1800" dirty="0"/>
              <a:t>			</a:t>
            </a:r>
            <a:r>
              <a:rPr lang="ru-RU" sz="1800" dirty="0" smtClean="0"/>
              <a:t>	- 3ДУ;</a:t>
            </a: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altLang="en-US" sz="1800" dirty="0"/>
          </a:p>
          <a:p>
            <a:endParaRPr lang="en-US" sz="1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006" y="556835"/>
            <a:ext cx="1619250" cy="1381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" y="2391181"/>
            <a:ext cx="2733221" cy="31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99" y="364015"/>
            <a:ext cx="10491779" cy="511862"/>
          </a:xfrm>
        </p:spPr>
        <p:txBody>
          <a:bodyPr/>
          <a:lstStyle/>
          <a:p>
            <a:r>
              <a:rPr lang="ru-RU" dirty="0" smtClean="0"/>
              <a:t>Вычислитель расхода газа </a:t>
            </a:r>
            <a:r>
              <a:rPr lang="en-US" dirty="0" err="1" smtClean="0"/>
              <a:t>enCore</a:t>
            </a:r>
            <a:r>
              <a:rPr lang="en-US" dirty="0" smtClean="0"/>
              <a:t> FC1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контроллер для станции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Вычислитель расхода газа </a:t>
            </a:r>
            <a:r>
              <a:rPr lang="en-US" dirty="0" err="1" smtClean="0"/>
              <a:t>enCore</a:t>
            </a:r>
            <a:r>
              <a:rPr lang="en-US" dirty="0" smtClean="0"/>
              <a:t> FC1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011D3D-470C-6841-80D1-ED00CD694525}" type="slidenum">
              <a:rPr lang="en-US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5416868"/>
            <a:ext cx="1159431" cy="791291"/>
          </a:xfrm>
          <a:prstGeom prst="rect">
            <a:avLst/>
          </a:prstGeo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4517409" y="1496618"/>
            <a:ext cx="6861791" cy="4711541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▪ Вычисление расхода газа по ГОСТ, ISO, </a:t>
            </a:r>
            <a:r>
              <a:rPr lang="ru-RU" sz="1800" dirty="0" smtClean="0"/>
              <a:t>AGA;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Относительная </a:t>
            </a:r>
            <a:r>
              <a:rPr lang="ru-RU" sz="1800" dirty="0" smtClean="0"/>
              <a:t>погрешность вычисления </a:t>
            </a:r>
            <a:r>
              <a:rPr lang="ru-RU" sz="1800" dirty="0"/>
              <a:t>расхода: &lt; 0.01</a:t>
            </a:r>
            <a:r>
              <a:rPr lang="ru-RU" sz="1800" dirty="0" smtClean="0"/>
              <a:t>%;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Количество </a:t>
            </a:r>
            <a:r>
              <a:rPr lang="ru-RU" sz="1800" dirty="0" err="1"/>
              <a:t>расходомерных</a:t>
            </a:r>
            <a:r>
              <a:rPr lang="ru-RU" sz="1800" dirty="0"/>
              <a:t> линий: </a:t>
            </a:r>
            <a:r>
              <a:rPr lang="ru-RU" sz="1800" dirty="0" smtClean="0"/>
              <a:t> -7 шт.;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Частота входных импульсов: до 5 </a:t>
            </a:r>
            <a:r>
              <a:rPr lang="ru-RU" sz="1800" dirty="0" smtClean="0"/>
              <a:t>кГц;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Соединение с любыми типами </a:t>
            </a:r>
            <a:r>
              <a:rPr lang="ru-RU" sz="1800" dirty="0" smtClean="0"/>
              <a:t>расходомеров;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Совместимость с широкой линейкой </a:t>
            </a:r>
            <a:r>
              <a:rPr lang="ru-RU" sz="1800" dirty="0" smtClean="0"/>
              <a:t>приборов;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различных производителей</a:t>
            </a:r>
          </a:p>
          <a:p>
            <a:pPr marL="0" indent="0">
              <a:buNone/>
            </a:pPr>
            <a:r>
              <a:rPr lang="ru-RU" sz="1800" dirty="0"/>
              <a:t>▪ Контроль регулирующих </a:t>
            </a:r>
            <a:r>
              <a:rPr lang="ru-RU" sz="1800" dirty="0" smtClean="0"/>
              <a:t>устройств;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HART коммуникации, RS </a:t>
            </a:r>
            <a:r>
              <a:rPr lang="ru-RU" sz="1800" dirty="0" smtClean="0"/>
              <a:t>232/485;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Зашита паролем от </a:t>
            </a:r>
            <a:r>
              <a:rPr lang="ru-RU" sz="1800" dirty="0" smtClean="0"/>
              <a:t>вмешательства;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Накопленные и средние значения, </a:t>
            </a:r>
            <a:r>
              <a:rPr lang="ru-RU" sz="1800" dirty="0" smtClean="0"/>
              <a:t>архивы;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Функция двойного одновременного доступа </a:t>
            </a:r>
            <a:r>
              <a:rPr lang="ru-RU" sz="1800" dirty="0" smtClean="0"/>
              <a:t>к </a:t>
            </a:r>
            <a:r>
              <a:rPr lang="ru-RU" sz="1800" dirty="0"/>
              <a:t>памяти</a:t>
            </a:r>
          </a:p>
          <a:p>
            <a:pPr marL="0" indent="0">
              <a:buNone/>
            </a:pPr>
            <a:r>
              <a:rPr lang="ru-RU" sz="1800" dirty="0"/>
              <a:t>в</a:t>
            </a:r>
            <a:r>
              <a:rPr lang="ru-RU" sz="1800" dirty="0" smtClean="0"/>
              <a:t>ычислителя; </a:t>
            </a:r>
          </a:p>
          <a:p>
            <a:pPr marL="0" indent="0">
              <a:buNone/>
            </a:pPr>
            <a:r>
              <a:rPr lang="ru-RU" sz="1800" dirty="0"/>
              <a:t>▪ </a:t>
            </a:r>
            <a:r>
              <a:rPr lang="ru-RU" sz="1800" dirty="0" smtClean="0"/>
              <a:t>ПО </a:t>
            </a:r>
            <a:r>
              <a:rPr lang="en-US" sz="1800" dirty="0" err="1" smtClean="0"/>
              <a:t>enSuite</a:t>
            </a:r>
            <a:r>
              <a:rPr lang="en-US" sz="1800" dirty="0"/>
              <a:t>;</a:t>
            </a:r>
            <a:r>
              <a:rPr lang="en-US" sz="1800" dirty="0" smtClean="0"/>
              <a:t>	</a:t>
            </a:r>
            <a:endParaRPr lang="ru-RU" sz="1800" dirty="0"/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0" y="2234195"/>
            <a:ext cx="3361687" cy="318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3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99" y="364015"/>
            <a:ext cx="10491779" cy="511862"/>
          </a:xfrm>
        </p:spPr>
        <p:txBody>
          <a:bodyPr/>
          <a:lstStyle/>
          <a:p>
            <a:r>
              <a:rPr lang="ru-RU" dirty="0" smtClean="0"/>
              <a:t>Вычислитель расхода газа </a:t>
            </a:r>
            <a:r>
              <a:rPr lang="en-US" dirty="0" err="1" smtClean="0"/>
              <a:t>enCore</a:t>
            </a:r>
            <a:r>
              <a:rPr lang="en-US" dirty="0" smtClean="0"/>
              <a:t> FC1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контроллер для станции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Вычислитель расхода газа </a:t>
            </a:r>
            <a:r>
              <a:rPr lang="en-US" dirty="0" err="1" smtClean="0"/>
              <a:t>enCore</a:t>
            </a:r>
            <a:r>
              <a:rPr lang="en-US" dirty="0" smtClean="0"/>
              <a:t> FC1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011D3D-470C-6841-80D1-ED00CD694525}" type="slidenum">
              <a:rPr lang="en-US"/>
              <a:pPr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5416868"/>
            <a:ext cx="1159431" cy="79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11" y="3934526"/>
            <a:ext cx="3120656" cy="168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3" y="1536794"/>
            <a:ext cx="2762147" cy="37160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87307" y="1463201"/>
            <a:ext cx="73488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▪ Количество карт ввода вывода – до 7 ;</a:t>
            </a:r>
          </a:p>
          <a:p>
            <a:r>
              <a:rPr lang="ru-RU" dirty="0"/>
              <a:t>▪ Встроенные </a:t>
            </a:r>
            <a:r>
              <a:rPr lang="ru-RU" dirty="0" err="1"/>
              <a:t>Ex</a:t>
            </a:r>
            <a:r>
              <a:rPr lang="ru-RU" dirty="0"/>
              <a:t> </a:t>
            </a:r>
            <a:r>
              <a:rPr lang="ru-RU" dirty="0" smtClean="0"/>
              <a:t>барьеры;</a:t>
            </a:r>
            <a:endParaRPr lang="ru-RU" dirty="0"/>
          </a:p>
          <a:p>
            <a:r>
              <a:rPr lang="ru-RU" dirty="0"/>
              <a:t>▪ Количество коммуникационных портов – 16 </a:t>
            </a:r>
            <a:r>
              <a:rPr lang="ru-RU" dirty="0" smtClean="0"/>
              <a:t>шт.;</a:t>
            </a:r>
            <a:endParaRPr lang="ru-RU" dirty="0"/>
          </a:p>
          <a:p>
            <a:r>
              <a:rPr lang="ru-RU" dirty="0"/>
              <a:t>▪ Протоколы общения по серийным портам:</a:t>
            </a:r>
          </a:p>
          <a:p>
            <a:r>
              <a:rPr lang="ru-RU" dirty="0"/>
              <a:t>- </a:t>
            </a:r>
            <a:r>
              <a:rPr lang="ru-RU" dirty="0" err="1"/>
              <a:t>Modbus</a:t>
            </a:r>
            <a:r>
              <a:rPr lang="ru-RU" dirty="0"/>
              <a:t> (ASCII, RTU), </a:t>
            </a:r>
            <a:r>
              <a:rPr lang="ru-RU" dirty="0" err="1" smtClean="0"/>
              <a:t>Uniform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▪ </a:t>
            </a:r>
            <a:r>
              <a:rPr lang="ru-RU" dirty="0" err="1"/>
              <a:t>Ethernet</a:t>
            </a:r>
            <a:r>
              <a:rPr lang="ru-RU" dirty="0"/>
              <a:t>: - NTP, </a:t>
            </a:r>
            <a:r>
              <a:rPr lang="ru-RU" dirty="0" err="1"/>
              <a:t>Modbus</a:t>
            </a:r>
            <a:r>
              <a:rPr lang="ru-RU" dirty="0"/>
              <a:t> TCP, MMS, FTP, HTTP</a:t>
            </a:r>
          </a:p>
          <a:p>
            <a:r>
              <a:rPr lang="ru-RU" dirty="0"/>
              <a:t>▪ USB порт на передней панели (</a:t>
            </a:r>
            <a:r>
              <a:rPr lang="ru-RU" dirty="0" smtClean="0"/>
              <a:t>для</a:t>
            </a:r>
            <a:r>
              <a:rPr lang="en-US" dirty="0" smtClean="0"/>
              <a:t> </a:t>
            </a:r>
            <a:r>
              <a:rPr lang="ru-RU" dirty="0" smtClean="0"/>
              <a:t>конфигурирования)</a:t>
            </a:r>
            <a:r>
              <a:rPr lang="ru-RU" dirty="0"/>
              <a:t>;</a:t>
            </a:r>
          </a:p>
          <a:p>
            <a:r>
              <a:rPr lang="ru-RU" dirty="0"/>
              <a:t>▪ Внутренняя память: </a:t>
            </a:r>
            <a:r>
              <a:rPr lang="ru-RU" dirty="0" smtClean="0"/>
              <a:t>- 2 </a:t>
            </a:r>
            <a:r>
              <a:rPr lang="ru-RU" dirty="0" err="1" smtClean="0"/>
              <a:t>Gb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▪ HART </a:t>
            </a:r>
            <a:r>
              <a:rPr lang="ru-RU" dirty="0" smtClean="0"/>
              <a:t>связь;</a:t>
            </a:r>
            <a:endParaRPr lang="ru-RU" dirty="0"/>
          </a:p>
          <a:p>
            <a:r>
              <a:rPr lang="ru-RU" dirty="0"/>
              <a:t>▪ </a:t>
            </a:r>
            <a:r>
              <a:rPr lang="ru-RU" dirty="0" smtClean="0"/>
              <a:t>Питание: </a:t>
            </a:r>
            <a:r>
              <a:rPr lang="ru-RU" dirty="0"/>
              <a:t>– </a:t>
            </a:r>
            <a:r>
              <a:rPr lang="ru-RU" dirty="0" smtClean="0"/>
              <a:t>24В;</a:t>
            </a:r>
            <a:endParaRPr lang="ru-RU" dirty="0"/>
          </a:p>
          <a:p>
            <a:r>
              <a:rPr lang="ru-RU" dirty="0"/>
              <a:t>▪ </a:t>
            </a:r>
            <a:r>
              <a:rPr lang="ru-RU" dirty="0" smtClean="0"/>
              <a:t>Мощность: </a:t>
            </a:r>
            <a:r>
              <a:rPr lang="ru-RU" dirty="0"/>
              <a:t>– от 5 до 12 </a:t>
            </a:r>
            <a:r>
              <a:rPr lang="ru-RU" dirty="0" smtClean="0"/>
              <a:t>Вт;</a:t>
            </a:r>
            <a:endParaRPr lang="en-US" dirty="0" smtClean="0"/>
          </a:p>
          <a:p>
            <a:r>
              <a:rPr lang="ru-RU" dirty="0"/>
              <a:t>▪ </a:t>
            </a:r>
            <a:r>
              <a:rPr lang="ru-RU" dirty="0" smtClean="0"/>
              <a:t>Т </a:t>
            </a:r>
            <a:r>
              <a:rPr lang="ru-RU" dirty="0" err="1" smtClean="0"/>
              <a:t>окр</a:t>
            </a:r>
            <a:r>
              <a:rPr lang="ru-RU" dirty="0" smtClean="0"/>
              <a:t>. </a:t>
            </a:r>
            <a:r>
              <a:rPr lang="ru-RU" dirty="0"/>
              <a:t>с</a:t>
            </a:r>
            <a:r>
              <a:rPr lang="ru-RU" dirty="0" smtClean="0"/>
              <a:t>реды: - от минус 10С;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60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77" y="1014723"/>
            <a:ext cx="8845952" cy="4306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99" y="364015"/>
            <a:ext cx="10491779" cy="511862"/>
          </a:xfrm>
        </p:spPr>
        <p:txBody>
          <a:bodyPr/>
          <a:lstStyle/>
          <a:p>
            <a:r>
              <a:rPr lang="ru-RU" dirty="0" smtClean="0"/>
              <a:t>Связь в измерительной линии</a:t>
            </a:r>
            <a:br>
              <a:rPr lang="ru-RU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Связь в измерительной линии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011D3D-470C-6841-80D1-ED00CD694525}" type="slidenum">
              <a:rPr lang="en-US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5416868"/>
            <a:ext cx="1159431" cy="7912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423" y="4009242"/>
            <a:ext cx="1241950" cy="11150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86256" y="1119655"/>
            <a:ext cx="2498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▪ </a:t>
            </a:r>
            <a:r>
              <a:rPr lang="en-US" dirty="0" smtClean="0"/>
              <a:t>SCADA, </a:t>
            </a:r>
            <a:r>
              <a:rPr lang="ru-RU" dirty="0" smtClean="0"/>
              <a:t>мониторинг</a:t>
            </a:r>
            <a:endParaRPr lang="ru-RU" dirty="0"/>
          </a:p>
        </p:txBody>
      </p:sp>
      <p:sp>
        <p:nvSpPr>
          <p:cNvPr id="15" name="Rectangle 14"/>
          <p:cNvSpPr/>
          <p:nvPr/>
        </p:nvSpPr>
        <p:spPr>
          <a:xfrm>
            <a:off x="8789161" y="2176876"/>
            <a:ext cx="1784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▪ </a:t>
            </a:r>
            <a:r>
              <a:rPr lang="ru-RU" dirty="0" smtClean="0"/>
              <a:t>Хроматограф</a:t>
            </a:r>
          </a:p>
          <a:p>
            <a:r>
              <a:rPr lang="en-US" dirty="0" err="1" smtClean="0"/>
              <a:t>Encal</a:t>
            </a:r>
            <a:r>
              <a:rPr lang="en-US" dirty="0" smtClean="0"/>
              <a:t> 3000</a:t>
            </a:r>
            <a:endParaRPr lang="ru-RU" dirty="0"/>
          </a:p>
        </p:txBody>
      </p:sp>
      <p:sp>
        <p:nvSpPr>
          <p:cNvPr id="16" name="Rectangle 15"/>
          <p:cNvSpPr/>
          <p:nvPr/>
        </p:nvSpPr>
        <p:spPr>
          <a:xfrm>
            <a:off x="1114889" y="2109142"/>
            <a:ext cx="213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▪ УЗР </a:t>
            </a:r>
            <a:r>
              <a:rPr lang="en-US" dirty="0" err="1" smtClean="0"/>
              <a:t>Q.Sonic</a:t>
            </a:r>
            <a:r>
              <a:rPr lang="en-US" dirty="0" smtClean="0"/>
              <a:t> plus</a:t>
            </a:r>
            <a:endParaRPr lang="ru-RU" dirty="0"/>
          </a:p>
        </p:txBody>
      </p:sp>
      <p:sp>
        <p:nvSpPr>
          <p:cNvPr id="17" name="Rectangle 16"/>
          <p:cNvSpPr/>
          <p:nvPr/>
        </p:nvSpPr>
        <p:spPr>
          <a:xfrm>
            <a:off x="4684022" y="5169450"/>
            <a:ext cx="3200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▪ </a:t>
            </a:r>
            <a:r>
              <a:rPr lang="ru-RU" dirty="0" smtClean="0"/>
              <a:t>Вычислитель </a:t>
            </a:r>
          </a:p>
          <a:p>
            <a:r>
              <a:rPr lang="en-US" dirty="0" err="1" smtClean="0"/>
              <a:t>en</a:t>
            </a:r>
            <a:r>
              <a:rPr lang="ru-RU" dirty="0" smtClean="0"/>
              <a:t>С</a:t>
            </a:r>
            <a:r>
              <a:rPr lang="en-US" dirty="0" smtClean="0"/>
              <a:t>ore FC1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030" y="3892564"/>
            <a:ext cx="1739757" cy="150255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818499" y="5444696"/>
            <a:ext cx="1816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▪ </a:t>
            </a:r>
            <a:r>
              <a:rPr lang="ru-RU" dirty="0" smtClean="0"/>
              <a:t>ПК оператора</a:t>
            </a:r>
            <a:endParaRPr lang="ru-RU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455" y="5242404"/>
            <a:ext cx="1375814" cy="77391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01147" y="4406733"/>
            <a:ext cx="2042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▪ Датчики Р и Т: </a:t>
            </a:r>
          </a:p>
          <a:p>
            <a:r>
              <a:rPr lang="ru-RU" dirty="0"/>
              <a:t>- ST800/700</a:t>
            </a:r>
          </a:p>
          <a:p>
            <a:r>
              <a:rPr lang="ru-RU" dirty="0"/>
              <a:t>- STT850/750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211" y="5269700"/>
            <a:ext cx="778245" cy="74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81000" y="1295400"/>
            <a:ext cx="2773174" cy="12115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3304709" y="1295400"/>
            <a:ext cx="2773174" cy="12115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6228418" y="1295400"/>
            <a:ext cx="2773174" cy="12115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9152126" y="1295400"/>
            <a:ext cx="2773174" cy="12115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Регуляторы давления </a:t>
            </a:r>
            <a:r>
              <a:rPr lang="en-US" dirty="0" smtClean="0"/>
              <a:t>RMG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71462" y="6384610"/>
            <a:ext cx="11107738" cy="457200"/>
          </a:xfrm>
        </p:spPr>
        <p:txBody>
          <a:bodyPr/>
          <a:lstStyle/>
          <a:p>
            <a:r>
              <a:rPr lang="ru-RU" smtClean="0"/>
              <a:t>Глобальный Поставщик Регуляторов для Всей Цепочки Газоснабжения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5384" y="5847472"/>
            <a:ext cx="8996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000" i="1" kern="0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65" name="Rectangle 64"/>
          <p:cNvSpPr>
            <a:spLocks/>
          </p:cNvSpPr>
          <p:nvPr/>
        </p:nvSpPr>
        <p:spPr>
          <a:xfrm>
            <a:off x="381000" y="1352239"/>
            <a:ext cx="2773174" cy="1067985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ru-RU" b="1" kern="0" dirty="0" smtClean="0">
                <a:solidFill>
                  <a:schemeClr val="bg1"/>
                </a:solidFill>
                <a:latin typeface="Arial" pitchFamily="34" charset="0"/>
              </a:rPr>
              <a:t>Вертикали</a:t>
            </a:r>
            <a:endParaRPr lang="en-US" b="1" kern="0" dirty="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ru-RU" sz="1600" kern="0" dirty="0" smtClean="0">
                <a:solidFill>
                  <a:schemeClr val="bg1"/>
                </a:solidFill>
                <a:latin typeface="Arial" pitchFamily="34" charset="0"/>
              </a:rPr>
              <a:t>Закрывают потребности для всей цепочки газоснабжения</a:t>
            </a:r>
            <a:endParaRPr lang="en-US" sz="1600" kern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6" name="Rectangle 65"/>
          <p:cNvSpPr>
            <a:spLocks/>
          </p:cNvSpPr>
          <p:nvPr/>
        </p:nvSpPr>
        <p:spPr>
          <a:xfrm>
            <a:off x="6228418" y="1352239"/>
            <a:ext cx="2773174" cy="1067985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ru-RU" b="1" kern="0" dirty="0" smtClean="0">
                <a:solidFill>
                  <a:schemeClr val="bg1"/>
                </a:solidFill>
                <a:latin typeface="Arial" pitchFamily="34" charset="0"/>
              </a:rPr>
              <a:t>Исполнения</a:t>
            </a:r>
            <a:r>
              <a:rPr lang="en-US" b="1" kern="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ru-RU" sz="1600" kern="0" dirty="0" smtClean="0">
                <a:solidFill>
                  <a:schemeClr val="bg1"/>
                </a:solidFill>
                <a:latin typeface="Arial" pitchFamily="34" charset="0"/>
              </a:rPr>
              <a:t>Закрывают все возможные потребности заказчика</a:t>
            </a:r>
            <a:endParaRPr lang="en-US" sz="1600" kern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7" name="Rectangle 66"/>
          <p:cNvSpPr>
            <a:spLocks/>
          </p:cNvSpPr>
          <p:nvPr/>
        </p:nvSpPr>
        <p:spPr>
          <a:xfrm>
            <a:off x="9152126" y="1352239"/>
            <a:ext cx="2773174" cy="1067985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ru-RU" b="1" kern="0" dirty="0" smtClean="0">
                <a:solidFill>
                  <a:schemeClr val="bg1"/>
                </a:solidFill>
                <a:latin typeface="Arial" pitchFamily="34" charset="0"/>
              </a:rPr>
              <a:t>Предложения</a:t>
            </a:r>
            <a:endParaRPr lang="en-US" b="1" kern="0" dirty="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ru-RU" sz="1600" kern="0" dirty="0" smtClean="0">
                <a:solidFill>
                  <a:schemeClr val="bg1"/>
                </a:solidFill>
                <a:latin typeface="Arial" pitchFamily="34" charset="0"/>
              </a:rPr>
              <a:t>От типовых продуктов, нестандартных исполнений до комплексных решений</a:t>
            </a:r>
            <a:endParaRPr lang="en-US" sz="1600" kern="0" baseline="30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3304709" y="1352239"/>
            <a:ext cx="2773174" cy="1067985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ru-RU" b="1" kern="0" dirty="0" smtClean="0">
                <a:solidFill>
                  <a:schemeClr val="bg1"/>
                </a:solidFill>
                <a:latin typeface="Arial" pitchFamily="34" charset="0"/>
              </a:rPr>
              <a:t>Классы давления</a:t>
            </a:r>
            <a:endParaRPr lang="en-US" b="1" kern="0" dirty="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ru-RU" sz="1600" kern="0" dirty="0" smtClean="0">
                <a:solidFill>
                  <a:schemeClr val="bg1"/>
                </a:solidFill>
                <a:latin typeface="Arial" pitchFamily="34" charset="0"/>
              </a:rPr>
              <a:t>От низкого до высокого</a:t>
            </a:r>
            <a:endParaRPr lang="en-US" sz="1600" kern="0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87" name="Straight Connector 86"/>
          <p:cNvCxnSpPr>
            <a:cxnSpLocks/>
          </p:cNvCxnSpPr>
          <p:nvPr/>
        </p:nvCxnSpPr>
        <p:spPr>
          <a:xfrm>
            <a:off x="381000" y="2506980"/>
            <a:ext cx="2773174" cy="0"/>
          </a:xfrm>
          <a:prstGeom prst="line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</p:cNvCxnSpPr>
          <p:nvPr/>
        </p:nvCxnSpPr>
        <p:spPr>
          <a:xfrm>
            <a:off x="3304709" y="2506980"/>
            <a:ext cx="2773174" cy="0"/>
          </a:xfrm>
          <a:prstGeom prst="line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6228418" y="2506980"/>
            <a:ext cx="2773174" cy="0"/>
          </a:xfrm>
          <a:prstGeom prst="line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</p:cNvCxnSpPr>
          <p:nvPr/>
        </p:nvCxnSpPr>
        <p:spPr>
          <a:xfrm>
            <a:off x="9152126" y="2506980"/>
            <a:ext cx="2773174" cy="0"/>
          </a:xfrm>
          <a:prstGeom prst="line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196" y="2817125"/>
            <a:ext cx="845574" cy="80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51" y="2667001"/>
            <a:ext cx="848509" cy="101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83" y="4010761"/>
            <a:ext cx="772245" cy="7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10127" y="4101539"/>
            <a:ext cx="741713" cy="72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100"/>
          <p:cNvSpPr txBox="1"/>
          <p:nvPr/>
        </p:nvSpPr>
        <p:spPr>
          <a:xfrm>
            <a:off x="1837451" y="3564922"/>
            <a:ext cx="1213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Распределение </a:t>
            </a:r>
            <a:endParaRPr lang="en-GB" sz="11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27720" y="3569559"/>
            <a:ext cx="1140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Транспорт и хранение газа</a:t>
            </a:r>
            <a:endParaRPr lang="en-GB" sz="1100" dirty="0"/>
          </a:p>
        </p:txBody>
      </p:sp>
      <p:sp>
        <p:nvSpPr>
          <p:cNvPr id="103" name="TextBox 102"/>
          <p:cNvSpPr txBox="1"/>
          <p:nvPr/>
        </p:nvSpPr>
        <p:spPr>
          <a:xfrm>
            <a:off x="369114" y="4736874"/>
            <a:ext cx="1485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Выработка энергии</a:t>
            </a:r>
            <a:endParaRPr lang="en-GB" sz="1100" dirty="0"/>
          </a:p>
        </p:txBody>
      </p:sp>
      <p:sp>
        <p:nvSpPr>
          <p:cNvPr id="104" name="TextBox 103"/>
          <p:cNvSpPr txBox="1"/>
          <p:nvPr/>
        </p:nvSpPr>
        <p:spPr>
          <a:xfrm>
            <a:off x="1780677" y="4733512"/>
            <a:ext cx="1294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100" dirty="0" smtClean="0">
                <a:latin typeface="Arial" pitchFamily="34" charset="0"/>
              </a:rPr>
              <a:t>Коммерческие </a:t>
            </a:r>
            <a:r>
              <a:rPr lang="en-US" sz="1100" dirty="0" smtClean="0">
                <a:latin typeface="Arial" pitchFamily="34" charset="0"/>
              </a:rPr>
              <a:t>/</a:t>
            </a:r>
            <a:r>
              <a:rPr lang="ru-RU" sz="1100" dirty="0" smtClean="0">
                <a:latin typeface="Arial" pitchFamily="34" charset="0"/>
              </a:rPr>
              <a:t> Промышленные потребители</a:t>
            </a:r>
            <a:endParaRPr lang="de-DE" sz="1100" dirty="0">
              <a:latin typeface="Arial" pitchFamily="34" charset="0"/>
            </a:endParaRPr>
          </a:p>
          <a:p>
            <a:endParaRPr lang="en-GB" sz="1100" dirty="0"/>
          </a:p>
        </p:txBody>
      </p: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381000" y="5834064"/>
            <a:ext cx="2773174" cy="0"/>
          </a:xfrm>
          <a:prstGeom prst="line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cxnSpLocks/>
          </p:cNvCxnSpPr>
          <p:nvPr/>
        </p:nvCxnSpPr>
        <p:spPr>
          <a:xfrm>
            <a:off x="3304709" y="5834064"/>
            <a:ext cx="2773174" cy="0"/>
          </a:xfrm>
          <a:prstGeom prst="line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cxnSpLocks/>
          </p:cNvCxnSpPr>
          <p:nvPr/>
        </p:nvCxnSpPr>
        <p:spPr>
          <a:xfrm>
            <a:off x="6139518" y="5834064"/>
            <a:ext cx="2773174" cy="0"/>
          </a:xfrm>
          <a:prstGeom prst="line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cxnSpLocks/>
          </p:cNvCxnSpPr>
          <p:nvPr/>
        </p:nvCxnSpPr>
        <p:spPr>
          <a:xfrm>
            <a:off x="9152126" y="5834064"/>
            <a:ext cx="2773174" cy="0"/>
          </a:xfrm>
          <a:prstGeom prst="line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>
            <a:spLocks/>
          </p:cNvSpPr>
          <p:nvPr/>
        </p:nvSpPr>
        <p:spPr>
          <a:xfrm rot="5400000">
            <a:off x="4182714" y="3101881"/>
            <a:ext cx="948956" cy="19699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>
            <a:spLocks/>
          </p:cNvSpPr>
          <p:nvPr/>
        </p:nvSpPr>
        <p:spPr>
          <a:xfrm rot="5400000">
            <a:off x="4182714" y="4070694"/>
            <a:ext cx="948956" cy="19699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>
            <a:spLocks/>
          </p:cNvSpPr>
          <p:nvPr/>
        </p:nvSpPr>
        <p:spPr>
          <a:xfrm rot="5400000">
            <a:off x="4182714" y="5034870"/>
            <a:ext cx="948956" cy="196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/>
          <p:cNvSpPr txBox="1"/>
          <p:nvPr/>
        </p:nvSpPr>
        <p:spPr>
          <a:xfrm rot="5400000">
            <a:off x="5276230" y="4198001"/>
            <a:ext cx="169277" cy="910248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GB" sz="1100" dirty="0"/>
              <a:t>1 </a:t>
            </a:r>
            <a:r>
              <a:rPr lang="ru-RU" sz="1100" dirty="0" smtClean="0"/>
              <a:t>бар </a:t>
            </a:r>
            <a:r>
              <a:rPr lang="en-GB" sz="1100" dirty="0" smtClean="0"/>
              <a:t>/</a:t>
            </a:r>
            <a:r>
              <a:rPr lang="ru-RU" sz="1100" dirty="0" smtClean="0"/>
              <a:t> </a:t>
            </a:r>
            <a:r>
              <a:rPr lang="en-GB" sz="1100" dirty="0" smtClean="0"/>
              <a:t>15 psi</a:t>
            </a:r>
            <a:endParaRPr lang="en-GB" sz="1100" dirty="0"/>
          </a:p>
        </p:txBody>
      </p:sp>
      <p:sp>
        <p:nvSpPr>
          <p:cNvPr id="122" name="TextBox 121"/>
          <p:cNvSpPr txBox="1"/>
          <p:nvPr/>
        </p:nvSpPr>
        <p:spPr>
          <a:xfrm rot="5400000">
            <a:off x="5283924" y="3237841"/>
            <a:ext cx="153888" cy="910248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GB" sz="1000" dirty="0"/>
              <a:t>20 </a:t>
            </a:r>
            <a:r>
              <a:rPr lang="ru-RU" sz="1000" dirty="0" smtClean="0"/>
              <a:t>бар </a:t>
            </a:r>
            <a:r>
              <a:rPr lang="en-GB" sz="1000" dirty="0" smtClean="0"/>
              <a:t>/</a:t>
            </a:r>
            <a:r>
              <a:rPr lang="ru-RU" sz="1000" dirty="0" smtClean="0"/>
              <a:t> </a:t>
            </a:r>
            <a:r>
              <a:rPr lang="en-GB" sz="1000" dirty="0" smtClean="0"/>
              <a:t>300 psi</a:t>
            </a:r>
            <a:endParaRPr lang="en-GB" sz="1000" dirty="0"/>
          </a:p>
        </p:txBody>
      </p:sp>
      <p:sp>
        <p:nvSpPr>
          <p:cNvPr id="123" name="TextBox 122"/>
          <p:cNvSpPr txBox="1"/>
          <p:nvPr/>
        </p:nvSpPr>
        <p:spPr>
          <a:xfrm rot="5400000">
            <a:off x="5411882" y="2149485"/>
            <a:ext cx="153888" cy="1166162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GB" sz="1000" dirty="0"/>
              <a:t>350 </a:t>
            </a:r>
            <a:r>
              <a:rPr lang="ru-RU" sz="1000" dirty="0" smtClean="0"/>
              <a:t>бар </a:t>
            </a:r>
            <a:r>
              <a:rPr lang="en-GB" sz="1000" dirty="0" smtClean="0"/>
              <a:t>/</a:t>
            </a:r>
            <a:r>
              <a:rPr lang="ru-RU" sz="1000" dirty="0" smtClean="0"/>
              <a:t> </a:t>
            </a:r>
            <a:r>
              <a:rPr lang="en-GB" sz="1000" dirty="0" smtClean="0"/>
              <a:t>5000 psi</a:t>
            </a:r>
            <a:endParaRPr lang="en-GB" sz="1000" dirty="0"/>
          </a:p>
        </p:txBody>
      </p:sp>
      <p:sp>
        <p:nvSpPr>
          <p:cNvPr id="124" name="TextBox 123"/>
          <p:cNvSpPr txBox="1"/>
          <p:nvPr/>
        </p:nvSpPr>
        <p:spPr>
          <a:xfrm rot="5400000">
            <a:off x="5340033" y="5054662"/>
            <a:ext cx="169277" cy="1037855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GB" sz="1100" dirty="0"/>
              <a:t>0.1 </a:t>
            </a:r>
            <a:r>
              <a:rPr lang="ru-RU" sz="1100" dirty="0" smtClean="0"/>
              <a:t>бар </a:t>
            </a:r>
            <a:r>
              <a:rPr lang="en-GB" sz="1100" dirty="0" smtClean="0"/>
              <a:t>/</a:t>
            </a:r>
            <a:r>
              <a:rPr lang="ru-RU" sz="1100" dirty="0" smtClean="0"/>
              <a:t> </a:t>
            </a:r>
            <a:r>
              <a:rPr lang="en-GB" sz="1100" dirty="0" smtClean="0"/>
              <a:t>1.5 psi</a:t>
            </a:r>
            <a:endParaRPr lang="en-GB" sz="1100" dirty="0"/>
          </a:p>
        </p:txBody>
      </p:sp>
      <p:sp>
        <p:nvSpPr>
          <p:cNvPr id="125" name="TextBox 124"/>
          <p:cNvSpPr txBox="1"/>
          <p:nvPr/>
        </p:nvSpPr>
        <p:spPr>
          <a:xfrm>
            <a:off x="3481794" y="2988810"/>
            <a:ext cx="1067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2"/>
                </a:solidFill>
              </a:rPr>
              <a:t>Высокое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481794" y="3971250"/>
            <a:ext cx="1067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2"/>
                </a:solidFill>
              </a:rPr>
              <a:t>Среднее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81794" y="4923743"/>
            <a:ext cx="1067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2"/>
                </a:solidFill>
              </a:rPr>
              <a:t>Низкое</a:t>
            </a: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129" name="Picture 6" descr="http://www.rmg.com/typo3temp/pics/23094fc604.jpg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1178" y="4353876"/>
            <a:ext cx="1022569" cy="1027606"/>
          </a:xfrm>
          <a:prstGeom prst="rect">
            <a:avLst/>
          </a:prstGeom>
          <a:noFill/>
        </p:spPr>
      </p:pic>
      <p:pic>
        <p:nvPicPr>
          <p:cNvPr id="130" name="Picture 4" descr="RMG_37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8579" y="4355712"/>
            <a:ext cx="770134" cy="10858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32" name="TextBox 131"/>
          <p:cNvSpPr txBox="1"/>
          <p:nvPr/>
        </p:nvSpPr>
        <p:spPr>
          <a:xfrm>
            <a:off x="8120903" y="5468536"/>
            <a:ext cx="383118" cy="1692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ru-RU" sz="1100" dirty="0" smtClean="0"/>
              <a:t>Прямого действия</a:t>
            </a:r>
            <a:endParaRPr lang="en-GB" sz="1100" dirty="0"/>
          </a:p>
        </p:txBody>
      </p:sp>
      <p:sp>
        <p:nvSpPr>
          <p:cNvPr id="133" name="TextBox 132"/>
          <p:cNvSpPr txBox="1"/>
          <p:nvPr/>
        </p:nvSpPr>
        <p:spPr>
          <a:xfrm>
            <a:off x="6426083" y="5474153"/>
            <a:ext cx="854400" cy="1692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ru-RU" sz="1100" dirty="0" smtClean="0"/>
              <a:t>Пилотного типа</a:t>
            </a:r>
            <a:endParaRPr lang="en-GB" sz="11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500989" y="3870200"/>
            <a:ext cx="376705" cy="1692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ru-RU" sz="1100" dirty="0" err="1" smtClean="0"/>
              <a:t>Шаровый</a:t>
            </a:r>
            <a:endParaRPr lang="en-GB" sz="1100" dirty="0"/>
          </a:p>
        </p:txBody>
      </p:sp>
      <p:pic>
        <p:nvPicPr>
          <p:cNvPr id="137" name="Picture 2" descr="C:\Users\E469485\Desktop\BD 850 NPI\Bild2.JPG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975" y="2806357"/>
            <a:ext cx="923399" cy="102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7" descr="Gorter R100 vrijstaan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926" y="2784799"/>
            <a:ext cx="831137" cy="10634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40" name="TextBox 139"/>
          <p:cNvSpPr txBox="1"/>
          <p:nvPr/>
        </p:nvSpPr>
        <p:spPr>
          <a:xfrm>
            <a:off x="6561601" y="3870200"/>
            <a:ext cx="307777" cy="1692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ru-RU" sz="1100" dirty="0" smtClean="0"/>
              <a:t>Осевой</a:t>
            </a:r>
            <a:endParaRPr lang="en-GB" sz="1100" dirty="0"/>
          </a:p>
        </p:txBody>
      </p:sp>
      <p:sp>
        <p:nvSpPr>
          <p:cNvPr id="141" name="TextBox 140"/>
          <p:cNvSpPr txBox="1"/>
          <p:nvPr/>
        </p:nvSpPr>
        <p:spPr>
          <a:xfrm>
            <a:off x="8218207" y="3870199"/>
            <a:ext cx="673261" cy="1692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ru-RU" sz="1100" dirty="0" smtClean="0"/>
              <a:t>Мембранный</a:t>
            </a:r>
            <a:endParaRPr lang="en-GB" sz="1100" dirty="0"/>
          </a:p>
        </p:txBody>
      </p:sp>
      <p:sp>
        <p:nvSpPr>
          <p:cNvPr id="143" name="TextBox 142"/>
          <p:cNvSpPr txBox="1"/>
          <p:nvPr/>
        </p:nvSpPr>
        <p:spPr>
          <a:xfrm>
            <a:off x="9362555" y="3550161"/>
            <a:ext cx="902491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100" dirty="0" smtClean="0"/>
              <a:t>Продукт</a:t>
            </a:r>
            <a:endParaRPr lang="en-GB" sz="11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0703267" y="3575907"/>
            <a:ext cx="964527" cy="1781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100" dirty="0" smtClean="0"/>
              <a:t>Газовая линия</a:t>
            </a:r>
            <a:endParaRPr lang="en-GB" sz="1100" dirty="0"/>
          </a:p>
        </p:txBody>
      </p:sp>
      <p:pic>
        <p:nvPicPr>
          <p:cNvPr id="146" name="Picture 4" descr="Draufsicht deckel auf2"/>
          <p:cNvPicPr>
            <a:picLocks noChangeArrowheads="1"/>
          </p:cNvPicPr>
          <p:nvPr/>
        </p:nvPicPr>
        <p:blipFill>
          <a:blip r:embed="rId11" cstate="email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9098" y="3886327"/>
            <a:ext cx="849404" cy="8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TextBox 146"/>
          <p:cNvSpPr txBox="1"/>
          <p:nvPr/>
        </p:nvSpPr>
        <p:spPr>
          <a:xfrm>
            <a:off x="9152126" y="4754679"/>
            <a:ext cx="1353561" cy="169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100" dirty="0" smtClean="0"/>
              <a:t>Подземные модули</a:t>
            </a:r>
            <a:endParaRPr lang="en-GB" sz="1100" dirty="0"/>
          </a:p>
        </p:txBody>
      </p:sp>
      <p:pic>
        <p:nvPicPr>
          <p:cNvPr id="148" name="Picture 4" descr="gaselan 6"/>
          <p:cNvPicPr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6132" y="3914154"/>
            <a:ext cx="849404" cy="8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02" y="5054600"/>
            <a:ext cx="1120885" cy="7286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0" name="TextBox 149"/>
          <p:cNvSpPr txBox="1"/>
          <p:nvPr/>
        </p:nvSpPr>
        <p:spPr>
          <a:xfrm>
            <a:off x="10580547" y="4754678"/>
            <a:ext cx="1160574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100" dirty="0" smtClean="0"/>
              <a:t>Регулирующие станции</a:t>
            </a:r>
            <a:endParaRPr lang="en-GB" sz="1100" dirty="0"/>
          </a:p>
        </p:txBody>
      </p:sp>
      <p:sp>
        <p:nvSpPr>
          <p:cNvPr id="151" name="TextBox 150"/>
          <p:cNvSpPr txBox="1"/>
          <p:nvPr/>
        </p:nvSpPr>
        <p:spPr>
          <a:xfrm>
            <a:off x="10613855" y="5441562"/>
            <a:ext cx="1032045" cy="1662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100" dirty="0" smtClean="0"/>
              <a:t>Автоматизация</a:t>
            </a:r>
            <a:endParaRPr lang="en-GB" sz="1100" dirty="0"/>
          </a:p>
        </p:txBody>
      </p:sp>
      <p:pic>
        <p:nvPicPr>
          <p:cNvPr id="138" name="Picture 2" descr="Gas-Druckregelgerät RMG 512">
            <a:hlinkClick r:id="rId14"/>
          </p:cNvPr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344" y="2781131"/>
            <a:ext cx="961944" cy="105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2" descr="Gas-Druckregelgerät RMG 512">
            <a:hlinkClick r:id="rId14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9098" y="2645419"/>
            <a:ext cx="849404" cy="85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" name="Picture 1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8219" y="2705101"/>
            <a:ext cx="1205230" cy="82737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214687" y="1314450"/>
            <a:ext cx="0" cy="445770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143625" y="1314450"/>
            <a:ext cx="0" cy="445770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072562" y="1314450"/>
            <a:ext cx="0" cy="445770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71462" y="1314450"/>
            <a:ext cx="0" cy="445770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1987212" y="1314450"/>
            <a:ext cx="0" cy="445770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F44C042-C60E-4650-B047-B32C625BC7D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98745"/>
      </p:ext>
    </p:extLst>
  </p:cSld>
  <p:clrMapOvr>
    <a:masterClrMapping/>
  </p:clrMapOvr>
  <p:transition advTm="16239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Line 121"/>
          <p:cNvSpPr>
            <a:spLocks noChangeShapeType="1"/>
          </p:cNvSpPr>
          <p:nvPr/>
        </p:nvSpPr>
        <p:spPr bwMode="auto">
          <a:xfrm rot="16200000">
            <a:off x="4087746" y="2202500"/>
            <a:ext cx="724" cy="1872014"/>
          </a:xfrm>
          <a:prstGeom prst="line">
            <a:avLst/>
          </a:prstGeom>
          <a:noFill/>
          <a:ln w="57150" cap="flat" cmpd="sng" algn="ctr">
            <a:solidFill>
              <a:srgbClr val="1266A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/>
          <a:lstStyle/>
          <a:p>
            <a:endParaRPr lang="en-US" dirty="0"/>
          </a:p>
        </p:txBody>
      </p:sp>
      <p:sp>
        <p:nvSpPr>
          <p:cNvPr id="313" name="Oval 312"/>
          <p:cNvSpPr/>
          <p:nvPr/>
        </p:nvSpPr>
        <p:spPr bwMode="auto">
          <a:xfrm>
            <a:off x="1018359" y="4496067"/>
            <a:ext cx="180109" cy="180109"/>
          </a:xfrm>
          <a:prstGeom prst="ellipse">
            <a:avLst/>
          </a:prstGeom>
          <a:solidFill>
            <a:srgbClr val="2754A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344" name="Oval 343"/>
          <p:cNvSpPr/>
          <p:nvPr/>
        </p:nvSpPr>
        <p:spPr bwMode="auto">
          <a:xfrm>
            <a:off x="3144665" y="4509627"/>
            <a:ext cx="180109" cy="180109"/>
          </a:xfrm>
          <a:prstGeom prst="ellipse">
            <a:avLst/>
          </a:prstGeom>
          <a:solidFill>
            <a:srgbClr val="F1AC1B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346" name="Oval 345"/>
          <p:cNvSpPr/>
          <p:nvPr/>
        </p:nvSpPr>
        <p:spPr bwMode="auto">
          <a:xfrm>
            <a:off x="6095294" y="4498198"/>
            <a:ext cx="180109" cy="180109"/>
          </a:xfrm>
          <a:prstGeom prst="ellipse">
            <a:avLst/>
          </a:prstGeom>
          <a:solidFill>
            <a:srgbClr val="AED11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348" name="Oval 347"/>
          <p:cNvSpPr/>
          <p:nvPr/>
        </p:nvSpPr>
        <p:spPr bwMode="auto">
          <a:xfrm>
            <a:off x="8160328" y="4498198"/>
            <a:ext cx="180109" cy="180109"/>
          </a:xfrm>
          <a:prstGeom prst="ellipse">
            <a:avLst/>
          </a:prstGeom>
          <a:solidFill>
            <a:srgbClr val="5D279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350" name="Oval 349"/>
          <p:cNvSpPr/>
          <p:nvPr/>
        </p:nvSpPr>
        <p:spPr bwMode="auto">
          <a:xfrm>
            <a:off x="1020139" y="5508951"/>
            <a:ext cx="180109" cy="180109"/>
          </a:xfrm>
          <a:prstGeom prst="ellipse">
            <a:avLst/>
          </a:prstGeom>
          <a:solidFill>
            <a:srgbClr val="EC2E3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352" name="Text Box 24"/>
          <p:cNvSpPr txBox="1">
            <a:spLocks noChangeArrowheads="1"/>
          </p:cNvSpPr>
          <p:nvPr/>
        </p:nvSpPr>
        <p:spPr bwMode="auto">
          <a:xfrm>
            <a:off x="1344807" y="4445275"/>
            <a:ext cx="1551579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pPr algn="l"/>
            <a:r>
              <a:rPr lang="ru-RU" sz="1600" dirty="0"/>
              <a:t>Редуцирование давления</a:t>
            </a:r>
            <a:endParaRPr lang="en-US" sz="1600" dirty="0"/>
          </a:p>
        </p:txBody>
      </p:sp>
      <p:sp>
        <p:nvSpPr>
          <p:cNvPr id="354" name="Text Box 24"/>
          <p:cNvSpPr txBox="1">
            <a:spLocks noChangeArrowheads="1"/>
          </p:cNvSpPr>
          <p:nvPr/>
        </p:nvSpPr>
        <p:spPr bwMode="auto">
          <a:xfrm>
            <a:off x="3488969" y="4433396"/>
            <a:ext cx="2129248" cy="3000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pPr algn="l"/>
            <a:r>
              <a:rPr lang="ru-RU" sz="1600" dirty="0"/>
              <a:t>Системы коммерческого учета</a:t>
            </a:r>
            <a:endParaRPr lang="en-US" sz="1600" dirty="0"/>
          </a:p>
        </p:txBody>
      </p:sp>
      <p:sp>
        <p:nvSpPr>
          <p:cNvPr id="356" name="Text Box 24"/>
          <p:cNvSpPr txBox="1">
            <a:spLocks noChangeArrowheads="1"/>
          </p:cNvSpPr>
          <p:nvPr/>
        </p:nvSpPr>
        <p:spPr bwMode="auto">
          <a:xfrm>
            <a:off x="6511019" y="4447406"/>
            <a:ext cx="1571648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pPr algn="l"/>
            <a:r>
              <a:rPr lang="ru-RU" sz="1600" dirty="0"/>
              <a:t>РСУ </a:t>
            </a:r>
            <a:r>
              <a:rPr lang="en-US" sz="1600" dirty="0"/>
              <a:t>(DCS)</a:t>
            </a:r>
          </a:p>
        </p:txBody>
      </p:sp>
      <p:sp>
        <p:nvSpPr>
          <p:cNvPr id="358" name="Text Box 24"/>
          <p:cNvSpPr txBox="1">
            <a:spLocks noChangeArrowheads="1"/>
          </p:cNvSpPr>
          <p:nvPr/>
        </p:nvSpPr>
        <p:spPr bwMode="auto">
          <a:xfrm>
            <a:off x="8496473" y="4447406"/>
            <a:ext cx="1654577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pPr algn="l"/>
            <a:r>
              <a:rPr lang="ru-RU" sz="1600" dirty="0"/>
              <a:t>Моделирование, оптимизация,</a:t>
            </a:r>
          </a:p>
          <a:p>
            <a:pPr algn="l"/>
            <a:r>
              <a:rPr lang="en-US" sz="1600" dirty="0"/>
              <a:t>ERP - </a:t>
            </a:r>
            <a:r>
              <a:rPr lang="ru-RU" sz="1600" dirty="0"/>
              <a:t>системы</a:t>
            </a:r>
            <a:endParaRPr lang="en-US" sz="1600" dirty="0"/>
          </a:p>
        </p:txBody>
      </p:sp>
      <p:sp>
        <p:nvSpPr>
          <p:cNvPr id="360" name="Text Box 24"/>
          <p:cNvSpPr txBox="1">
            <a:spLocks noChangeArrowheads="1"/>
          </p:cNvSpPr>
          <p:nvPr/>
        </p:nvSpPr>
        <p:spPr bwMode="auto">
          <a:xfrm>
            <a:off x="1369241" y="5451457"/>
            <a:ext cx="1542493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pPr algn="l"/>
            <a:r>
              <a:rPr lang="ru-RU" sz="1600" dirty="0"/>
              <a:t>Системы пожарной безопасности</a:t>
            </a:r>
            <a:endParaRPr lang="en-US" sz="1600" dirty="0"/>
          </a:p>
        </p:txBody>
      </p:sp>
      <p:sp>
        <p:nvSpPr>
          <p:cNvPr id="347" name="Oval 346"/>
          <p:cNvSpPr/>
          <p:nvPr/>
        </p:nvSpPr>
        <p:spPr bwMode="auto">
          <a:xfrm>
            <a:off x="6095294" y="5512335"/>
            <a:ext cx="180109" cy="180109"/>
          </a:xfrm>
          <a:prstGeom prst="ellipse">
            <a:avLst/>
          </a:prstGeom>
          <a:solidFill>
            <a:srgbClr val="7DA92A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357" name="Text Box 24"/>
          <p:cNvSpPr txBox="1">
            <a:spLocks noChangeArrowheads="1"/>
          </p:cNvSpPr>
          <p:nvPr/>
        </p:nvSpPr>
        <p:spPr bwMode="auto">
          <a:xfrm>
            <a:off x="6537933" y="5451457"/>
            <a:ext cx="1167913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pPr algn="l"/>
            <a:r>
              <a:rPr lang="en-US" sz="1600" dirty="0"/>
              <a:t>SCADA</a:t>
            </a:r>
          </a:p>
        </p:txBody>
      </p:sp>
      <p:cxnSp>
        <p:nvCxnSpPr>
          <p:cNvPr id="277" name="Straight Connector 276"/>
          <p:cNvCxnSpPr/>
          <p:nvPr/>
        </p:nvCxnSpPr>
        <p:spPr bwMode="auto">
          <a:xfrm>
            <a:off x="4525658" y="1755809"/>
            <a:ext cx="0" cy="376763"/>
          </a:xfrm>
          <a:prstGeom prst="line">
            <a:avLst/>
          </a:prstGeom>
          <a:noFill/>
          <a:ln w="57150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8" name="Straight Connector 277"/>
          <p:cNvCxnSpPr/>
          <p:nvPr/>
        </p:nvCxnSpPr>
        <p:spPr bwMode="auto">
          <a:xfrm flipH="1">
            <a:off x="3678851" y="1755054"/>
            <a:ext cx="10" cy="376763"/>
          </a:xfrm>
          <a:prstGeom prst="line">
            <a:avLst/>
          </a:prstGeom>
          <a:noFill/>
          <a:ln w="57150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Text Box 24"/>
          <p:cNvSpPr txBox="1">
            <a:spLocks noChangeArrowheads="1"/>
          </p:cNvSpPr>
          <p:nvPr/>
        </p:nvSpPr>
        <p:spPr bwMode="auto">
          <a:xfrm>
            <a:off x="2582882" y="2381906"/>
            <a:ext cx="691204" cy="3488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ГПЗ</a:t>
            </a:r>
            <a:endParaRPr lang="en-US" dirty="0"/>
          </a:p>
        </p:txBody>
      </p:sp>
      <p:sp>
        <p:nvSpPr>
          <p:cNvPr id="186" name="Line 38"/>
          <p:cNvSpPr>
            <a:spLocks noChangeShapeType="1"/>
          </p:cNvSpPr>
          <p:nvPr/>
        </p:nvSpPr>
        <p:spPr bwMode="auto">
          <a:xfrm rot="16200000">
            <a:off x="5109903" y="-1062444"/>
            <a:ext cx="5712" cy="5665564"/>
          </a:xfrm>
          <a:prstGeom prst="line">
            <a:avLst/>
          </a:prstGeom>
          <a:noFill/>
          <a:ln w="57150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/>
          <a:lstStyle/>
          <a:p>
            <a:endParaRPr lang="en-US" dirty="0"/>
          </a:p>
        </p:txBody>
      </p:sp>
      <p:sp>
        <p:nvSpPr>
          <p:cNvPr id="200" name="Text Box 46"/>
          <p:cNvSpPr txBox="1">
            <a:spLocks noChangeArrowheads="1"/>
          </p:cNvSpPr>
          <p:nvPr/>
        </p:nvSpPr>
        <p:spPr bwMode="auto">
          <a:xfrm>
            <a:off x="3698269" y="3257399"/>
            <a:ext cx="729237" cy="457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Сжиженный Газ:</a:t>
            </a:r>
          </a:p>
          <a:p>
            <a:r>
              <a:rPr lang="ru-RU" dirty="0"/>
              <a:t>Транспорт</a:t>
            </a:r>
            <a:endParaRPr lang="en-US" dirty="0"/>
          </a:p>
        </p:txBody>
      </p:sp>
      <p:sp>
        <p:nvSpPr>
          <p:cNvPr id="201" name="Text Box 48"/>
          <p:cNvSpPr txBox="1">
            <a:spLocks noChangeArrowheads="1"/>
          </p:cNvSpPr>
          <p:nvPr/>
        </p:nvSpPr>
        <p:spPr bwMode="auto">
          <a:xfrm>
            <a:off x="4811198" y="3293356"/>
            <a:ext cx="921151" cy="52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Терминал Сжиженного Газа:</a:t>
            </a:r>
          </a:p>
          <a:p>
            <a:r>
              <a:rPr lang="ru-RU" dirty="0"/>
              <a:t>Приемка</a:t>
            </a:r>
            <a:endParaRPr lang="en-US" dirty="0"/>
          </a:p>
        </p:txBody>
      </p:sp>
      <p:sp>
        <p:nvSpPr>
          <p:cNvPr id="202" name="Text Box 49"/>
          <p:cNvSpPr txBox="1">
            <a:spLocks noChangeArrowheads="1"/>
          </p:cNvSpPr>
          <p:nvPr/>
        </p:nvSpPr>
        <p:spPr bwMode="auto">
          <a:xfrm>
            <a:off x="4373759" y="1474463"/>
            <a:ext cx="1692582" cy="1900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sz="1000" dirty="0"/>
              <a:t>Газотранспортная Система</a:t>
            </a:r>
            <a:endParaRPr lang="en-US" sz="1000" dirty="0"/>
          </a:p>
        </p:txBody>
      </p:sp>
      <p:sp>
        <p:nvSpPr>
          <p:cNvPr id="203" name="Rectangle 50"/>
          <p:cNvSpPr>
            <a:spLocks noChangeArrowheads="1"/>
          </p:cNvSpPr>
          <p:nvPr/>
        </p:nvSpPr>
        <p:spPr bwMode="auto">
          <a:xfrm rot="16200000">
            <a:off x="3521049" y="2046107"/>
            <a:ext cx="347374" cy="4886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wrap="none" lIns="90488" tIns="44450" rIns="90488" bIns="44450" anchor="ctr"/>
          <a:lstStyle/>
          <a:p>
            <a:endParaRPr lang="en-US" dirty="0"/>
          </a:p>
        </p:txBody>
      </p:sp>
      <p:sp>
        <p:nvSpPr>
          <p:cNvPr id="205" name="Text Box 51"/>
          <p:cNvSpPr txBox="1">
            <a:spLocks noChangeArrowheads="1"/>
          </p:cNvSpPr>
          <p:nvPr/>
        </p:nvSpPr>
        <p:spPr bwMode="auto">
          <a:xfrm>
            <a:off x="3236371" y="2522036"/>
            <a:ext cx="961617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Тепловые электро-</a:t>
            </a:r>
          </a:p>
          <a:p>
            <a:r>
              <a:rPr lang="ru-RU" dirty="0"/>
              <a:t>станции</a:t>
            </a:r>
            <a:endParaRPr lang="en-US" dirty="0"/>
          </a:p>
        </p:txBody>
      </p:sp>
      <p:sp>
        <p:nvSpPr>
          <p:cNvPr id="209" name="Rectangle 52"/>
          <p:cNvSpPr>
            <a:spLocks noChangeArrowheads="1"/>
          </p:cNvSpPr>
          <p:nvPr/>
        </p:nvSpPr>
        <p:spPr bwMode="auto">
          <a:xfrm rot="16200000">
            <a:off x="4336096" y="2046863"/>
            <a:ext cx="347374" cy="4886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wrap="none" lIns="90488" tIns="44450" rIns="90488" bIns="44450" anchor="ctr"/>
          <a:lstStyle/>
          <a:p>
            <a:endParaRPr lang="en-US" dirty="0"/>
          </a:p>
        </p:txBody>
      </p:sp>
      <p:sp>
        <p:nvSpPr>
          <p:cNvPr id="210" name="Text Box 53"/>
          <p:cNvSpPr txBox="1">
            <a:spLocks noChangeArrowheads="1"/>
          </p:cNvSpPr>
          <p:nvPr/>
        </p:nvSpPr>
        <p:spPr bwMode="auto">
          <a:xfrm>
            <a:off x="4169890" y="2482391"/>
            <a:ext cx="943683" cy="3584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Крупные промышленные предприятия</a:t>
            </a:r>
            <a:endParaRPr lang="en-US" dirty="0"/>
          </a:p>
        </p:txBody>
      </p:sp>
      <p:sp>
        <p:nvSpPr>
          <p:cNvPr id="239" name="Text Box 83"/>
          <p:cNvSpPr txBox="1">
            <a:spLocks noChangeArrowheads="1"/>
          </p:cNvSpPr>
          <p:nvPr/>
        </p:nvSpPr>
        <p:spPr bwMode="auto">
          <a:xfrm>
            <a:off x="6287078" y="2119058"/>
            <a:ext cx="429470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ПХГ</a:t>
            </a:r>
            <a:endParaRPr lang="en-US" dirty="0"/>
          </a:p>
        </p:txBody>
      </p:sp>
      <p:sp>
        <p:nvSpPr>
          <p:cNvPr id="243" name="Text Box 87"/>
          <p:cNvSpPr txBox="1">
            <a:spLocks noChangeArrowheads="1"/>
          </p:cNvSpPr>
          <p:nvPr/>
        </p:nvSpPr>
        <p:spPr bwMode="auto">
          <a:xfrm>
            <a:off x="5330352" y="2606932"/>
            <a:ext cx="607039" cy="3113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4450" rIns="0" bIns="4445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Станции на биогазе</a:t>
            </a:r>
            <a:endParaRPr lang="en-US" dirty="0"/>
          </a:p>
        </p:txBody>
      </p:sp>
      <p:sp>
        <p:nvSpPr>
          <p:cNvPr id="245" name="Text Box 89"/>
          <p:cNvSpPr txBox="1">
            <a:spLocks noChangeArrowheads="1"/>
          </p:cNvSpPr>
          <p:nvPr/>
        </p:nvSpPr>
        <p:spPr bwMode="auto">
          <a:xfrm>
            <a:off x="6377293" y="2638925"/>
            <a:ext cx="583697" cy="3113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4450" rIns="0" bIns="4445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Электро-</a:t>
            </a:r>
          </a:p>
          <a:p>
            <a:r>
              <a:rPr lang="ru-RU" dirty="0"/>
              <a:t>станция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 flipV="1">
            <a:off x="2291652" y="2676831"/>
            <a:ext cx="378129" cy="452368"/>
          </a:xfrm>
          <a:custGeom>
            <a:avLst/>
            <a:gdLst>
              <a:gd name="connsiteX0" fmla="*/ 0 w 360219"/>
              <a:gd name="connsiteY0" fmla="*/ 547255 h 547255"/>
              <a:gd name="connsiteX1" fmla="*/ 0 w 360219"/>
              <a:gd name="connsiteY1" fmla="*/ 6928 h 547255"/>
              <a:gd name="connsiteX2" fmla="*/ 360219 w 360219"/>
              <a:gd name="connsiteY2" fmla="*/ 6928 h 547255"/>
              <a:gd name="connsiteX3" fmla="*/ 360219 w 360219"/>
              <a:gd name="connsiteY3" fmla="*/ 0 h 54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219" h="547255">
                <a:moveTo>
                  <a:pt x="0" y="547255"/>
                </a:moveTo>
                <a:lnTo>
                  <a:pt x="0" y="6928"/>
                </a:lnTo>
                <a:lnTo>
                  <a:pt x="360219" y="6928"/>
                </a:lnTo>
                <a:lnTo>
                  <a:pt x="360219" y="0"/>
                </a:lnTo>
              </a:path>
            </a:pathLst>
          </a:custGeom>
          <a:noFill/>
          <a:ln w="28575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5400" b="1" dirty="0"/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7909916" y="2188927"/>
            <a:ext cx="17373" cy="967968"/>
          </a:xfrm>
          <a:prstGeom prst="line">
            <a:avLst/>
          </a:prstGeom>
          <a:noFill/>
          <a:ln w="28575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stCxn id="244" idx="2"/>
          </p:cNvCxnSpPr>
          <p:nvPr/>
        </p:nvCxnSpPr>
        <p:spPr bwMode="auto">
          <a:xfrm>
            <a:off x="7442937" y="2794115"/>
            <a:ext cx="466865" cy="635"/>
          </a:xfrm>
          <a:prstGeom prst="line">
            <a:avLst/>
          </a:prstGeom>
          <a:noFill/>
          <a:ln w="28575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296115" y="1744900"/>
            <a:ext cx="0" cy="626994"/>
          </a:xfrm>
          <a:prstGeom prst="line">
            <a:avLst/>
          </a:prstGeom>
          <a:noFill/>
          <a:ln w="57150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Straight Connector 275"/>
          <p:cNvCxnSpPr/>
          <p:nvPr/>
        </p:nvCxnSpPr>
        <p:spPr bwMode="auto">
          <a:xfrm>
            <a:off x="7932387" y="1757326"/>
            <a:ext cx="0" cy="437988"/>
          </a:xfrm>
          <a:prstGeom prst="line">
            <a:avLst/>
          </a:prstGeom>
          <a:noFill/>
          <a:ln w="57150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7611" name="Straight Connector 1177610"/>
          <p:cNvCxnSpPr/>
          <p:nvPr/>
        </p:nvCxnSpPr>
        <p:spPr bwMode="auto">
          <a:xfrm flipH="1">
            <a:off x="5238599" y="1777247"/>
            <a:ext cx="4661" cy="1465816"/>
          </a:xfrm>
          <a:prstGeom prst="line">
            <a:avLst/>
          </a:prstGeom>
          <a:noFill/>
          <a:ln w="57150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7613" name="Straight Connector 1177612"/>
          <p:cNvCxnSpPr>
            <a:endCxn id="241" idx="3"/>
          </p:cNvCxnSpPr>
          <p:nvPr/>
        </p:nvCxnSpPr>
        <p:spPr bwMode="auto">
          <a:xfrm>
            <a:off x="5608211" y="1789999"/>
            <a:ext cx="0" cy="647236"/>
          </a:xfrm>
          <a:prstGeom prst="line">
            <a:avLst/>
          </a:prstGeom>
          <a:noFill/>
          <a:ln w="57150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7615" name="Straight Connector 1177614"/>
          <p:cNvCxnSpPr/>
          <p:nvPr/>
        </p:nvCxnSpPr>
        <p:spPr bwMode="auto">
          <a:xfrm>
            <a:off x="5759997" y="2529456"/>
            <a:ext cx="2156511" cy="1227"/>
          </a:xfrm>
          <a:prstGeom prst="line">
            <a:avLst/>
          </a:prstGeom>
          <a:noFill/>
          <a:ln w="28575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7617" name="Straight Connector 1177616"/>
          <p:cNvCxnSpPr/>
          <p:nvPr/>
        </p:nvCxnSpPr>
        <p:spPr bwMode="auto">
          <a:xfrm flipV="1">
            <a:off x="5411300" y="3136580"/>
            <a:ext cx="2515682" cy="2872"/>
          </a:xfrm>
          <a:prstGeom prst="line">
            <a:avLst/>
          </a:prstGeom>
          <a:noFill/>
          <a:ln w="28575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1" name="Rectangle 85"/>
          <p:cNvSpPr>
            <a:spLocks noChangeArrowheads="1"/>
          </p:cNvSpPr>
          <p:nvPr/>
        </p:nvSpPr>
        <p:spPr bwMode="auto">
          <a:xfrm rot="16200000">
            <a:off x="5523216" y="2365154"/>
            <a:ext cx="169991" cy="3141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wrap="none" lIns="90488" tIns="44450" rIns="90488" bIns="44450" anchor="ctr"/>
          <a:lstStyle/>
          <a:p>
            <a:endParaRPr lang="en-US" dirty="0"/>
          </a:p>
        </p:txBody>
      </p:sp>
      <p:sp>
        <p:nvSpPr>
          <p:cNvPr id="244" name="Rectangle 88"/>
          <p:cNvSpPr>
            <a:spLocks noChangeArrowheads="1"/>
          </p:cNvSpPr>
          <p:nvPr/>
        </p:nvSpPr>
        <p:spPr bwMode="auto">
          <a:xfrm rot="16200000">
            <a:off x="7024905" y="2549769"/>
            <a:ext cx="347374" cy="4886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wrap="none" lIns="90488" tIns="44450" rIns="90488" bIns="44450" anchor="ctr"/>
          <a:lstStyle/>
          <a:p>
            <a:endParaRPr lang="en-US" dirty="0"/>
          </a:p>
        </p:txBody>
      </p:sp>
      <p:sp>
        <p:nvSpPr>
          <p:cNvPr id="266" name="Rectangle 23"/>
          <p:cNvSpPr>
            <a:spLocks noChangeArrowheads="1"/>
          </p:cNvSpPr>
          <p:nvPr/>
        </p:nvSpPr>
        <p:spPr bwMode="auto">
          <a:xfrm>
            <a:off x="2085554" y="2370517"/>
            <a:ext cx="480189" cy="30610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wrap="none" lIns="90488" tIns="44450" rIns="90488" bIns="44450" anchor="ctr"/>
          <a:lstStyle/>
          <a:p>
            <a:endParaRPr lang="en-US" dirty="0"/>
          </a:p>
        </p:txBody>
      </p:sp>
      <p:cxnSp>
        <p:nvCxnSpPr>
          <p:cNvPr id="1177620" name="Straight Connector 1177619"/>
          <p:cNvCxnSpPr/>
          <p:nvPr/>
        </p:nvCxnSpPr>
        <p:spPr bwMode="auto">
          <a:xfrm flipV="1">
            <a:off x="2200438" y="2180631"/>
            <a:ext cx="0" cy="15196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6" name="Straight Connector 285"/>
          <p:cNvCxnSpPr/>
          <p:nvPr/>
        </p:nvCxnSpPr>
        <p:spPr bwMode="auto">
          <a:xfrm>
            <a:off x="2200438" y="2718678"/>
            <a:ext cx="0" cy="15196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895656" y="1761093"/>
            <a:ext cx="2808" cy="492422"/>
          </a:xfrm>
          <a:prstGeom prst="line">
            <a:avLst/>
          </a:prstGeom>
          <a:solidFill>
            <a:schemeClr val="bg1">
              <a:lumMod val="95000"/>
            </a:schemeClr>
          </a:solidFill>
          <a:ln w="57150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9" name="Straight Connector 288"/>
          <p:cNvCxnSpPr/>
          <p:nvPr/>
        </p:nvCxnSpPr>
        <p:spPr bwMode="auto">
          <a:xfrm>
            <a:off x="6725976" y="1898250"/>
            <a:ext cx="0" cy="151967"/>
          </a:xfrm>
          <a:prstGeom prst="lin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0" name="Straight Connector 289"/>
          <p:cNvCxnSpPr/>
          <p:nvPr/>
        </p:nvCxnSpPr>
        <p:spPr bwMode="auto">
          <a:xfrm flipV="1">
            <a:off x="6816335" y="1898250"/>
            <a:ext cx="0" cy="151967"/>
          </a:xfrm>
          <a:prstGeom prst="lin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7625" name="Straight Arrow Connector 1177624"/>
          <p:cNvCxnSpPr/>
          <p:nvPr/>
        </p:nvCxnSpPr>
        <p:spPr bwMode="auto">
          <a:xfrm>
            <a:off x="5493245" y="3208241"/>
            <a:ext cx="26697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5" name="Straight Arrow Connector 294"/>
          <p:cNvCxnSpPr/>
          <p:nvPr/>
        </p:nvCxnSpPr>
        <p:spPr bwMode="auto">
          <a:xfrm>
            <a:off x="5827746" y="2460989"/>
            <a:ext cx="26697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5694007" y="2143669"/>
            <a:ext cx="0" cy="25516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7" name="Straight Arrow Connector 296"/>
          <p:cNvCxnSpPr/>
          <p:nvPr/>
        </p:nvCxnSpPr>
        <p:spPr bwMode="auto">
          <a:xfrm flipV="1">
            <a:off x="5146184" y="2691268"/>
            <a:ext cx="0" cy="24440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98" name="Text Box 49"/>
          <p:cNvSpPr txBox="1">
            <a:spLocks noChangeArrowheads="1"/>
          </p:cNvSpPr>
          <p:nvPr/>
        </p:nvSpPr>
        <p:spPr bwMode="auto">
          <a:xfrm rot="16200000">
            <a:off x="7670555" y="3014675"/>
            <a:ext cx="820331" cy="228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sz="1000" dirty="0"/>
              <a:t>Трубопровод</a:t>
            </a:r>
            <a:endParaRPr lang="en-US" sz="1000" dirty="0"/>
          </a:p>
        </p:txBody>
      </p:sp>
      <p:cxnSp>
        <p:nvCxnSpPr>
          <p:cNvPr id="283" name="Straight Connector 282"/>
          <p:cNvCxnSpPr>
            <a:stCxn id="266" idx="1"/>
          </p:cNvCxnSpPr>
          <p:nvPr/>
        </p:nvCxnSpPr>
        <p:spPr bwMode="auto">
          <a:xfrm flipH="1" flipV="1">
            <a:off x="1861591" y="2522338"/>
            <a:ext cx="223962" cy="1230"/>
          </a:xfrm>
          <a:prstGeom prst="line">
            <a:avLst/>
          </a:prstGeom>
          <a:noFill/>
          <a:ln w="28575" cap="flat" cmpd="sng" algn="ctr">
            <a:solidFill>
              <a:srgbClr val="1266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" name="Rectangle 23"/>
          <p:cNvSpPr>
            <a:spLocks noChangeArrowheads="1"/>
          </p:cNvSpPr>
          <p:nvPr/>
        </p:nvSpPr>
        <p:spPr bwMode="auto">
          <a:xfrm>
            <a:off x="1381051" y="2370517"/>
            <a:ext cx="506992" cy="30610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wrap="none" lIns="90488" tIns="44450" rIns="90488" bIns="44450" anchor="ctr"/>
          <a:lstStyle/>
          <a:p>
            <a:endParaRPr lang="en-US" dirty="0"/>
          </a:p>
        </p:txBody>
      </p:sp>
      <p:sp>
        <p:nvSpPr>
          <p:cNvPr id="336" name="Rectangle 2"/>
          <p:cNvSpPr txBox="1">
            <a:spLocks noChangeArrowheads="1"/>
          </p:cNvSpPr>
          <p:nvPr/>
        </p:nvSpPr>
        <p:spPr bwMode="auto">
          <a:xfrm>
            <a:off x="1171558" y="1281230"/>
            <a:ext cx="968930" cy="5369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1" dirty="0">
                <a:solidFill>
                  <a:srgbClr val="006598"/>
                </a:solidFill>
                <a:latin typeface="+mj-lt"/>
                <a:ea typeface="ＭＳ Ｐゴシック" pitchFamily="34" charset="-128"/>
                <a:cs typeface="ＭＳ Ｐゴシック" pitchFamily="-110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59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59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59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59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</a:rPr>
              <a:t>ГАЗ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2" name="Text Box 24"/>
          <p:cNvSpPr txBox="1">
            <a:spLocks noChangeArrowheads="1"/>
          </p:cNvSpPr>
          <p:nvPr/>
        </p:nvSpPr>
        <p:spPr bwMode="auto">
          <a:xfrm>
            <a:off x="1331260" y="2164693"/>
            <a:ext cx="597217" cy="2073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Скважина</a:t>
            </a:r>
            <a:endParaRPr lang="en-US" dirty="0"/>
          </a:p>
        </p:txBody>
      </p:sp>
      <p:sp>
        <p:nvSpPr>
          <p:cNvPr id="501" name="Oval 500"/>
          <p:cNvSpPr/>
          <p:nvPr/>
        </p:nvSpPr>
        <p:spPr bwMode="auto">
          <a:xfrm>
            <a:off x="1728195" y="2465449"/>
            <a:ext cx="121795" cy="121795"/>
          </a:xfrm>
          <a:prstGeom prst="ellipse">
            <a:avLst/>
          </a:prstGeom>
          <a:solidFill>
            <a:srgbClr val="5D279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503" name="Oval 502"/>
          <p:cNvSpPr/>
          <p:nvPr/>
        </p:nvSpPr>
        <p:spPr bwMode="auto">
          <a:xfrm>
            <a:off x="1578294" y="2465449"/>
            <a:ext cx="121795" cy="121795"/>
          </a:xfrm>
          <a:prstGeom prst="ellipse">
            <a:avLst/>
          </a:prstGeom>
          <a:solidFill>
            <a:srgbClr val="7DA92A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cxnSp>
        <p:nvCxnSpPr>
          <p:cNvPr id="1177711" name="Straight Connector 1177710"/>
          <p:cNvCxnSpPr/>
          <p:nvPr/>
        </p:nvCxnSpPr>
        <p:spPr bwMode="auto">
          <a:xfrm flipV="1">
            <a:off x="5615750" y="4253074"/>
            <a:ext cx="64789" cy="1330124"/>
          </a:xfrm>
          <a:prstGeom prst="line">
            <a:avLst/>
          </a:prstGeom>
          <a:noFill/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4" name="Oval 213"/>
          <p:cNvSpPr/>
          <p:nvPr/>
        </p:nvSpPr>
        <p:spPr bwMode="auto">
          <a:xfrm>
            <a:off x="2121767" y="2396040"/>
            <a:ext cx="121795" cy="121795"/>
          </a:xfrm>
          <a:prstGeom prst="ellipse">
            <a:avLst/>
          </a:prstGeom>
          <a:solidFill>
            <a:srgbClr val="5D279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215" name="Oval 214"/>
          <p:cNvSpPr/>
          <p:nvPr/>
        </p:nvSpPr>
        <p:spPr bwMode="auto">
          <a:xfrm>
            <a:off x="2409851" y="2536758"/>
            <a:ext cx="121795" cy="121795"/>
          </a:xfrm>
          <a:prstGeom prst="ellipse">
            <a:avLst/>
          </a:prstGeom>
          <a:solidFill>
            <a:srgbClr val="A37243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10000"/>
              </a:lnSpc>
            </a:pPr>
            <a:endParaRPr lang="en-US" sz="4800" dirty="0"/>
          </a:p>
        </p:txBody>
      </p:sp>
      <p:sp>
        <p:nvSpPr>
          <p:cNvPr id="216" name="Oval 215"/>
          <p:cNvSpPr/>
          <p:nvPr/>
        </p:nvSpPr>
        <p:spPr bwMode="auto">
          <a:xfrm>
            <a:off x="2263404" y="2535673"/>
            <a:ext cx="121795" cy="121795"/>
          </a:xfrm>
          <a:prstGeom prst="ellipse">
            <a:avLst/>
          </a:prstGeom>
          <a:solidFill>
            <a:srgbClr val="EC2E3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10000"/>
              </a:lnSpc>
            </a:pPr>
            <a:endParaRPr lang="en-US" sz="4800" dirty="0"/>
          </a:p>
        </p:txBody>
      </p:sp>
      <p:sp>
        <p:nvSpPr>
          <p:cNvPr id="218" name="Oval 217"/>
          <p:cNvSpPr/>
          <p:nvPr/>
        </p:nvSpPr>
        <p:spPr bwMode="auto">
          <a:xfrm>
            <a:off x="2122938" y="2540805"/>
            <a:ext cx="120329" cy="120329"/>
          </a:xfrm>
          <a:prstGeom prst="ellipse">
            <a:avLst/>
          </a:prstGeom>
          <a:solidFill>
            <a:srgbClr val="AED11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4584483" y="1827363"/>
            <a:ext cx="122286" cy="263738"/>
            <a:chOff x="4246620" y="3066363"/>
            <a:chExt cx="122286" cy="263738"/>
          </a:xfrm>
        </p:grpSpPr>
        <p:sp>
          <p:nvSpPr>
            <p:cNvPr id="235" name="Oval 234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grpSp>
        <p:nvGrpSpPr>
          <p:cNvPr id="3" name="Group 241"/>
          <p:cNvGrpSpPr/>
          <p:nvPr/>
        </p:nvGrpSpPr>
        <p:grpSpPr>
          <a:xfrm>
            <a:off x="7977582" y="1817586"/>
            <a:ext cx="122286" cy="263738"/>
            <a:chOff x="4246620" y="3066363"/>
            <a:chExt cx="122286" cy="263738"/>
          </a:xfrm>
        </p:grpSpPr>
        <p:sp>
          <p:nvSpPr>
            <p:cNvPr id="246" name="Oval 245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47" name="Oval 246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grpSp>
        <p:nvGrpSpPr>
          <p:cNvPr id="4" name="Group 248"/>
          <p:cNvGrpSpPr/>
          <p:nvPr/>
        </p:nvGrpSpPr>
        <p:grpSpPr>
          <a:xfrm rot="5400000">
            <a:off x="8564211" y="3085922"/>
            <a:ext cx="122286" cy="263738"/>
            <a:chOff x="4246620" y="3066363"/>
            <a:chExt cx="122286" cy="263738"/>
          </a:xfrm>
        </p:grpSpPr>
        <p:sp>
          <p:nvSpPr>
            <p:cNvPr id="250" name="Oval 249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grpSp>
        <p:nvGrpSpPr>
          <p:cNvPr id="5" name="Group 254"/>
          <p:cNvGrpSpPr/>
          <p:nvPr/>
        </p:nvGrpSpPr>
        <p:grpSpPr>
          <a:xfrm rot="5400000">
            <a:off x="8567199" y="2506204"/>
            <a:ext cx="122286" cy="263738"/>
            <a:chOff x="4246620" y="3066363"/>
            <a:chExt cx="122286" cy="263738"/>
          </a:xfrm>
        </p:grpSpPr>
        <p:sp>
          <p:nvSpPr>
            <p:cNvPr id="256" name="Oval 255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57" name="Oval 256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grpSp>
        <p:nvGrpSpPr>
          <p:cNvPr id="6" name="Group 257"/>
          <p:cNvGrpSpPr/>
          <p:nvPr/>
        </p:nvGrpSpPr>
        <p:grpSpPr>
          <a:xfrm rot="5400000">
            <a:off x="8559729" y="1945910"/>
            <a:ext cx="122286" cy="263738"/>
            <a:chOff x="4246620" y="3066363"/>
            <a:chExt cx="122286" cy="263738"/>
          </a:xfrm>
        </p:grpSpPr>
        <p:sp>
          <p:nvSpPr>
            <p:cNvPr id="259" name="Oval 258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60" name="Oval 259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grpSp>
        <p:nvGrpSpPr>
          <p:cNvPr id="7" name="Group 260"/>
          <p:cNvGrpSpPr/>
          <p:nvPr/>
        </p:nvGrpSpPr>
        <p:grpSpPr>
          <a:xfrm rot="5400000">
            <a:off x="8559728" y="1393087"/>
            <a:ext cx="122286" cy="263738"/>
            <a:chOff x="4246620" y="3066363"/>
            <a:chExt cx="122286" cy="263738"/>
          </a:xfrm>
        </p:grpSpPr>
        <p:sp>
          <p:nvSpPr>
            <p:cNvPr id="262" name="Oval 261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63" name="Oval 262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grpSp>
        <p:nvGrpSpPr>
          <p:cNvPr id="8" name="Group 263"/>
          <p:cNvGrpSpPr/>
          <p:nvPr/>
        </p:nvGrpSpPr>
        <p:grpSpPr>
          <a:xfrm>
            <a:off x="6947764" y="1814351"/>
            <a:ext cx="122286" cy="263738"/>
            <a:chOff x="4246620" y="3066363"/>
            <a:chExt cx="122286" cy="263738"/>
          </a:xfrm>
        </p:grpSpPr>
        <p:sp>
          <p:nvSpPr>
            <p:cNvPr id="265" name="Oval 264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67" name="Oval 266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grpSp>
        <p:nvGrpSpPr>
          <p:cNvPr id="10" name="Group 268"/>
          <p:cNvGrpSpPr/>
          <p:nvPr/>
        </p:nvGrpSpPr>
        <p:grpSpPr>
          <a:xfrm rot="5400000">
            <a:off x="7636485" y="2777442"/>
            <a:ext cx="122286" cy="263738"/>
            <a:chOff x="4246620" y="3066363"/>
            <a:chExt cx="122286" cy="263738"/>
          </a:xfrm>
        </p:grpSpPr>
        <p:sp>
          <p:nvSpPr>
            <p:cNvPr id="270" name="Oval 269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71" name="Oval 270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sp>
        <p:nvSpPr>
          <p:cNvPr id="305" name="Oval 304"/>
          <p:cNvSpPr/>
          <p:nvPr/>
        </p:nvSpPr>
        <p:spPr bwMode="auto">
          <a:xfrm>
            <a:off x="3140566" y="5512335"/>
            <a:ext cx="180109" cy="180109"/>
          </a:xfrm>
          <a:prstGeom prst="ellipse">
            <a:avLst/>
          </a:prstGeom>
          <a:solidFill>
            <a:srgbClr val="A37243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/>
          </a:p>
        </p:txBody>
      </p:sp>
      <p:sp>
        <p:nvSpPr>
          <p:cNvPr id="306" name="Text Box 24"/>
          <p:cNvSpPr txBox="1">
            <a:spLocks noChangeArrowheads="1"/>
          </p:cNvSpPr>
          <p:nvPr/>
        </p:nvSpPr>
        <p:spPr bwMode="auto">
          <a:xfrm>
            <a:off x="3454289" y="5484813"/>
            <a:ext cx="2300948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pPr algn="l"/>
            <a:r>
              <a:rPr lang="ru-RU" sz="1600" dirty="0"/>
              <a:t>Системы безопасности, наблюдения, контроля доступа</a:t>
            </a:r>
            <a:endParaRPr lang="en-US" sz="1600" dirty="0"/>
          </a:p>
        </p:txBody>
      </p:sp>
      <p:grpSp>
        <p:nvGrpSpPr>
          <p:cNvPr id="12" name="Group 6"/>
          <p:cNvGrpSpPr/>
          <p:nvPr/>
        </p:nvGrpSpPr>
        <p:grpSpPr>
          <a:xfrm>
            <a:off x="2577023" y="2961854"/>
            <a:ext cx="618983" cy="315981"/>
            <a:chOff x="1995722" y="1730959"/>
            <a:chExt cx="618983" cy="315981"/>
          </a:xfrm>
        </p:grpSpPr>
        <p:sp>
          <p:nvSpPr>
            <p:cNvPr id="194" name="Rectangle 40"/>
            <p:cNvSpPr>
              <a:spLocks noChangeArrowheads="1"/>
            </p:cNvSpPr>
            <p:nvPr/>
          </p:nvSpPr>
          <p:spPr bwMode="auto">
            <a:xfrm>
              <a:off x="1995722" y="1730959"/>
              <a:ext cx="618983" cy="3159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 dirty="0"/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2465205" y="1755753"/>
              <a:ext cx="121795" cy="121795"/>
            </a:xfrm>
            <a:prstGeom prst="ellipse">
              <a:avLst/>
            </a:prstGeom>
            <a:solidFill>
              <a:srgbClr val="5D279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2465122" y="1896471"/>
              <a:ext cx="121795" cy="121795"/>
            </a:xfrm>
            <a:prstGeom prst="ellipse">
              <a:avLst/>
            </a:prstGeom>
            <a:solidFill>
              <a:srgbClr val="A37243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2329348" y="1895386"/>
              <a:ext cx="121795" cy="121795"/>
            </a:xfrm>
            <a:prstGeom prst="ellipse">
              <a:avLst/>
            </a:prstGeom>
            <a:solidFill>
              <a:srgbClr val="EC2E32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050134" y="1900518"/>
              <a:ext cx="120329" cy="120329"/>
            </a:xfrm>
            <a:prstGeom prst="ellipse">
              <a:avLst/>
            </a:prstGeom>
            <a:solidFill>
              <a:srgbClr val="AED11C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  <p:sp>
          <p:nvSpPr>
            <p:cNvPr id="232" name="Oval 499"/>
            <p:cNvSpPr/>
            <p:nvPr/>
          </p:nvSpPr>
          <p:spPr bwMode="auto">
            <a:xfrm>
              <a:off x="2193290" y="1899993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sp>
        <p:nvSpPr>
          <p:cNvPr id="312" name="Text Box 51"/>
          <p:cNvSpPr txBox="1">
            <a:spLocks noChangeArrowheads="1"/>
          </p:cNvSpPr>
          <p:nvPr/>
        </p:nvSpPr>
        <p:spPr bwMode="auto">
          <a:xfrm>
            <a:off x="2465281" y="1341987"/>
            <a:ext cx="911393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Компрессорная станция</a:t>
            </a:r>
            <a:endParaRPr lang="en-US" dirty="0"/>
          </a:p>
        </p:txBody>
      </p:sp>
      <p:grpSp>
        <p:nvGrpSpPr>
          <p:cNvPr id="14" name="Group 9"/>
          <p:cNvGrpSpPr/>
          <p:nvPr/>
        </p:nvGrpSpPr>
        <p:grpSpPr>
          <a:xfrm>
            <a:off x="3775762" y="2938891"/>
            <a:ext cx="569101" cy="316841"/>
            <a:chOff x="3104502" y="1684887"/>
            <a:chExt cx="569101" cy="316841"/>
          </a:xfrm>
        </p:grpSpPr>
        <p:grpSp>
          <p:nvGrpSpPr>
            <p:cNvPr id="15" name="Group 5"/>
            <p:cNvGrpSpPr/>
            <p:nvPr/>
          </p:nvGrpSpPr>
          <p:grpSpPr>
            <a:xfrm rot="5400000">
              <a:off x="3230632" y="1558757"/>
              <a:ext cx="316841" cy="569101"/>
              <a:chOff x="2420048" y="2194987"/>
              <a:chExt cx="301834" cy="542145"/>
            </a:xfrm>
            <a:solidFill>
              <a:schemeClr val="bg1">
                <a:lumMod val="95000"/>
              </a:schemeClr>
            </a:solidFill>
          </p:grpSpPr>
          <p:sp>
            <p:nvSpPr>
              <p:cNvPr id="196" name="Oval 42"/>
              <p:cNvSpPr>
                <a:spLocks noChangeArrowheads="1"/>
              </p:cNvSpPr>
              <p:nvPr/>
            </p:nvSpPr>
            <p:spPr bwMode="auto">
              <a:xfrm rot="16200000">
                <a:off x="2439179" y="2541980"/>
                <a:ext cx="112653" cy="150916"/>
              </a:xfrm>
              <a:prstGeom prst="ellipse">
                <a:avLst/>
              </a:prstGeom>
              <a:grp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97" name="Oval 43"/>
              <p:cNvSpPr>
                <a:spLocks noChangeArrowheads="1"/>
              </p:cNvSpPr>
              <p:nvPr/>
            </p:nvSpPr>
            <p:spPr bwMode="auto">
              <a:xfrm rot="16200000">
                <a:off x="2439180" y="2398229"/>
                <a:ext cx="112653" cy="150918"/>
              </a:xfrm>
              <a:prstGeom prst="ellipse">
                <a:avLst/>
              </a:prstGeom>
              <a:grp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98" name="Oval 44"/>
              <p:cNvSpPr>
                <a:spLocks noChangeArrowheads="1"/>
              </p:cNvSpPr>
              <p:nvPr/>
            </p:nvSpPr>
            <p:spPr bwMode="auto">
              <a:xfrm rot="16200000">
                <a:off x="2439180" y="2254479"/>
                <a:ext cx="112653" cy="150918"/>
              </a:xfrm>
              <a:prstGeom prst="ellipse">
                <a:avLst/>
              </a:prstGeom>
              <a:grp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99" name="AutoShape 45"/>
              <p:cNvSpPr>
                <a:spLocks noChangeArrowheads="1"/>
              </p:cNvSpPr>
              <p:nvPr/>
            </p:nvSpPr>
            <p:spPr bwMode="auto">
              <a:xfrm rot="16200000">
                <a:off x="2352329" y="2367580"/>
                <a:ext cx="542145" cy="196960"/>
              </a:xfrm>
              <a:custGeom>
                <a:avLst/>
                <a:gdLst>
                  <a:gd name="G0" fmla="+- 2057 0 0"/>
                  <a:gd name="G1" fmla="+- 21600 0 2057"/>
                  <a:gd name="G2" fmla="*/ 2057 1 2"/>
                  <a:gd name="G3" fmla="+- 21600 0 G2"/>
                  <a:gd name="G4" fmla="+/ 2057 21600 2"/>
                  <a:gd name="G5" fmla="+/ G1 0 2"/>
                  <a:gd name="G6" fmla="*/ 21600 21600 2057"/>
                  <a:gd name="G7" fmla="*/ G6 1 2"/>
                  <a:gd name="G8" fmla="+- 21600 0 G7"/>
                  <a:gd name="G9" fmla="*/ 21600 1 2"/>
                  <a:gd name="G10" fmla="+- 2057 0 G9"/>
                  <a:gd name="G11" fmla="?: G10 G8 0"/>
                  <a:gd name="G12" fmla="?: G10 G7 21600"/>
                  <a:gd name="T0" fmla="*/ 20571 w 21600"/>
                  <a:gd name="T1" fmla="*/ 10800 h 21600"/>
                  <a:gd name="T2" fmla="*/ 10800 w 21600"/>
                  <a:gd name="T3" fmla="*/ 21600 h 21600"/>
                  <a:gd name="T4" fmla="*/ 1029 w 21600"/>
                  <a:gd name="T5" fmla="*/ 10800 h 21600"/>
                  <a:gd name="T6" fmla="*/ 10800 w 21600"/>
                  <a:gd name="T7" fmla="*/ 0 h 21600"/>
                  <a:gd name="T8" fmla="*/ 2829 w 21600"/>
                  <a:gd name="T9" fmla="*/ 2829 h 21600"/>
                  <a:gd name="T10" fmla="*/ 18771 w 21600"/>
                  <a:gd name="T11" fmla="*/ 1877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2057" y="21600"/>
                    </a:lnTo>
                    <a:lnTo>
                      <a:pt x="1954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</p:grpSp>
        <p:sp>
          <p:nvSpPr>
            <p:cNvPr id="326" name="Oval 325"/>
            <p:cNvSpPr/>
            <p:nvPr/>
          </p:nvSpPr>
          <p:spPr bwMode="auto">
            <a:xfrm>
              <a:off x="3255574" y="1841250"/>
              <a:ext cx="120329" cy="120329"/>
            </a:xfrm>
            <a:prstGeom prst="ellipse">
              <a:avLst/>
            </a:prstGeom>
            <a:solidFill>
              <a:srgbClr val="AED11C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  <p:sp>
          <p:nvSpPr>
            <p:cNvPr id="327" name="Oval 326"/>
            <p:cNvSpPr/>
            <p:nvPr/>
          </p:nvSpPr>
          <p:spPr bwMode="auto">
            <a:xfrm>
              <a:off x="3402497" y="1841411"/>
              <a:ext cx="121795" cy="121795"/>
            </a:xfrm>
            <a:prstGeom prst="ellipse">
              <a:avLst/>
            </a:prstGeom>
            <a:solidFill>
              <a:srgbClr val="EC2E32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</p:grpSp>
      <p:grpSp>
        <p:nvGrpSpPr>
          <p:cNvPr id="16" name="Group 11"/>
          <p:cNvGrpSpPr/>
          <p:nvPr/>
        </p:nvGrpSpPr>
        <p:grpSpPr>
          <a:xfrm>
            <a:off x="5068305" y="2988502"/>
            <a:ext cx="360163" cy="284620"/>
            <a:chOff x="4375879" y="1726398"/>
            <a:chExt cx="360163" cy="284620"/>
          </a:xfrm>
        </p:grpSpPr>
        <p:sp>
          <p:nvSpPr>
            <p:cNvPr id="268" name="Rectangle 47"/>
            <p:cNvSpPr>
              <a:spLocks noChangeArrowheads="1"/>
            </p:cNvSpPr>
            <p:nvPr/>
          </p:nvSpPr>
          <p:spPr bwMode="auto">
            <a:xfrm>
              <a:off x="4375879" y="1726398"/>
              <a:ext cx="360163" cy="2846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 dirty="0"/>
            </a:p>
          </p:txBody>
        </p:sp>
        <p:sp>
          <p:nvSpPr>
            <p:cNvPr id="328" name="Oval 327"/>
            <p:cNvSpPr/>
            <p:nvPr/>
          </p:nvSpPr>
          <p:spPr bwMode="auto">
            <a:xfrm>
              <a:off x="4421982" y="1747247"/>
              <a:ext cx="121795" cy="121795"/>
            </a:xfrm>
            <a:prstGeom prst="ellipse">
              <a:avLst/>
            </a:prstGeom>
            <a:solidFill>
              <a:srgbClr val="A37243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333" name="Oval 499"/>
            <p:cNvSpPr/>
            <p:nvPr/>
          </p:nvSpPr>
          <p:spPr bwMode="auto">
            <a:xfrm>
              <a:off x="4425317" y="1872478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  <p:sp>
          <p:nvSpPr>
            <p:cNvPr id="335" name="Oval 334"/>
            <p:cNvSpPr/>
            <p:nvPr/>
          </p:nvSpPr>
          <p:spPr bwMode="auto">
            <a:xfrm>
              <a:off x="4566849" y="1744943"/>
              <a:ext cx="120329" cy="120329"/>
            </a:xfrm>
            <a:prstGeom prst="ellipse">
              <a:avLst/>
            </a:prstGeom>
            <a:solidFill>
              <a:srgbClr val="AED11C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  <p:sp>
          <p:nvSpPr>
            <p:cNvPr id="337" name="Oval 336"/>
            <p:cNvSpPr/>
            <p:nvPr/>
          </p:nvSpPr>
          <p:spPr bwMode="auto">
            <a:xfrm>
              <a:off x="4565606" y="1872105"/>
              <a:ext cx="121795" cy="121795"/>
            </a:xfrm>
            <a:prstGeom prst="ellipse">
              <a:avLst/>
            </a:prstGeom>
            <a:solidFill>
              <a:srgbClr val="EC2E32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</p:grpSp>
      <p:grpSp>
        <p:nvGrpSpPr>
          <p:cNvPr id="17" name="Group 338"/>
          <p:cNvGrpSpPr/>
          <p:nvPr/>
        </p:nvGrpSpPr>
        <p:grpSpPr>
          <a:xfrm rot="5400000">
            <a:off x="5545222" y="2390633"/>
            <a:ext cx="122286" cy="263738"/>
            <a:chOff x="4246620" y="3066363"/>
            <a:chExt cx="122286" cy="263738"/>
          </a:xfrm>
        </p:grpSpPr>
        <p:sp>
          <p:nvSpPr>
            <p:cNvPr id="340" name="Oval 339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341" name="Oval 340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grpSp>
        <p:nvGrpSpPr>
          <p:cNvPr id="18" name="Group 13"/>
          <p:cNvGrpSpPr/>
          <p:nvPr/>
        </p:nvGrpSpPr>
        <p:grpSpPr>
          <a:xfrm>
            <a:off x="6734013" y="2105552"/>
            <a:ext cx="350755" cy="347373"/>
            <a:chOff x="5554753" y="1873471"/>
            <a:chExt cx="350755" cy="347373"/>
          </a:xfrm>
        </p:grpSpPr>
        <p:sp>
          <p:nvSpPr>
            <p:cNvPr id="238" name="Rectangle 82"/>
            <p:cNvSpPr>
              <a:spLocks noChangeArrowheads="1"/>
            </p:cNvSpPr>
            <p:nvPr/>
          </p:nvSpPr>
          <p:spPr bwMode="auto">
            <a:xfrm rot="16200000">
              <a:off x="5556444" y="1871780"/>
              <a:ext cx="347373" cy="3507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 dirty="0"/>
            </a:p>
          </p:txBody>
        </p:sp>
        <p:sp>
          <p:nvSpPr>
            <p:cNvPr id="230" name="Oval 229"/>
            <p:cNvSpPr/>
            <p:nvPr/>
          </p:nvSpPr>
          <p:spPr bwMode="auto">
            <a:xfrm>
              <a:off x="5604643" y="2064556"/>
              <a:ext cx="121795" cy="121795"/>
            </a:xfrm>
            <a:prstGeom prst="ellipse">
              <a:avLst/>
            </a:prstGeom>
            <a:solidFill>
              <a:srgbClr val="A37243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grpSp>
          <p:nvGrpSpPr>
            <p:cNvPr id="20" name="Group 341"/>
            <p:cNvGrpSpPr/>
            <p:nvPr/>
          </p:nvGrpSpPr>
          <p:grpSpPr>
            <a:xfrm rot="5400000">
              <a:off x="5673010" y="1839754"/>
              <a:ext cx="122286" cy="263738"/>
              <a:chOff x="3410536" y="3484405"/>
              <a:chExt cx="122286" cy="263738"/>
            </a:xfrm>
          </p:grpSpPr>
          <p:sp>
            <p:nvSpPr>
              <p:cNvPr id="343" name="Oval 342"/>
              <p:cNvSpPr/>
              <p:nvPr/>
            </p:nvSpPr>
            <p:spPr bwMode="auto">
              <a:xfrm>
                <a:off x="3410536" y="3484405"/>
                <a:ext cx="121795" cy="121795"/>
              </a:xfrm>
              <a:prstGeom prst="ellipse">
                <a:avLst/>
              </a:prstGeom>
              <a:solidFill>
                <a:srgbClr val="2754A0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10000"/>
                  </a:lnSpc>
                </a:pPr>
                <a:endParaRPr lang="en-US" sz="4800" dirty="0"/>
              </a:p>
            </p:txBody>
          </p:sp>
          <p:sp>
            <p:nvSpPr>
              <p:cNvPr id="345" name="Oval 344"/>
              <p:cNvSpPr/>
              <p:nvPr/>
            </p:nvSpPr>
            <p:spPr bwMode="auto">
              <a:xfrm>
                <a:off x="3411027" y="3626348"/>
                <a:ext cx="121795" cy="121795"/>
              </a:xfrm>
              <a:prstGeom prst="ellipse">
                <a:avLst/>
              </a:prstGeom>
              <a:solidFill>
                <a:srgbClr val="F1AC1B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lnSpc>
                    <a:spcPct val="110000"/>
                  </a:lnSpc>
                </a:pPr>
                <a:endParaRPr lang="en-US" sz="4800" b="1" dirty="0"/>
              </a:p>
            </p:txBody>
          </p:sp>
        </p:grpSp>
      </p:grpSp>
      <p:grpSp>
        <p:nvGrpSpPr>
          <p:cNvPr id="21" name="Group 14"/>
          <p:cNvGrpSpPr/>
          <p:nvPr/>
        </p:nvGrpSpPr>
        <p:grpSpPr>
          <a:xfrm>
            <a:off x="7059521" y="1467762"/>
            <a:ext cx="2611624" cy="2299780"/>
            <a:chOff x="6393554" y="1267415"/>
            <a:chExt cx="2611624" cy="2299780"/>
          </a:xfrm>
        </p:grpSpPr>
        <p:grpSp>
          <p:nvGrpSpPr>
            <p:cNvPr id="22" name="Group 104"/>
            <p:cNvGrpSpPr/>
            <p:nvPr/>
          </p:nvGrpSpPr>
          <p:grpSpPr>
            <a:xfrm>
              <a:off x="6393554" y="1267415"/>
              <a:ext cx="2611624" cy="2299780"/>
              <a:chOff x="6401024" y="1267415"/>
              <a:chExt cx="2611624" cy="2299780"/>
            </a:xfrm>
          </p:grpSpPr>
          <p:sp>
            <p:nvSpPr>
              <p:cNvPr id="212" name="Text Box 55"/>
              <p:cNvSpPr txBox="1">
                <a:spLocks noChangeArrowheads="1"/>
              </p:cNvSpPr>
              <p:nvPr/>
            </p:nvSpPr>
            <p:spPr bwMode="auto">
              <a:xfrm>
                <a:off x="6401024" y="1836158"/>
                <a:ext cx="670231" cy="4736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900"/>
                </a:lvl1pPr>
              </a:lstStyle>
              <a:p>
                <a:r>
                  <a:rPr lang="ru-RU" dirty="0"/>
                  <a:t>Городские </a:t>
                </a:r>
                <a:r>
                  <a:rPr lang="ru-RU" dirty="0" err="1"/>
                  <a:t>распреде</a:t>
                </a:r>
                <a:r>
                  <a:rPr lang="ru-RU" dirty="0"/>
                  <a:t>-</a:t>
                </a:r>
              </a:p>
              <a:p>
                <a:r>
                  <a:rPr lang="ru-RU" dirty="0" err="1"/>
                  <a:t>лительные</a:t>
                </a:r>
                <a:r>
                  <a:rPr lang="ru-RU" dirty="0"/>
                  <a:t> станции</a:t>
                </a:r>
                <a:endParaRPr lang="en-US" dirty="0"/>
              </a:p>
            </p:txBody>
          </p:sp>
          <p:cxnSp>
            <p:nvCxnSpPr>
              <p:cNvPr id="1177634" name="Straight Connector 1177633"/>
              <p:cNvCxnSpPr/>
              <p:nvPr/>
            </p:nvCxnSpPr>
            <p:spPr bwMode="auto">
              <a:xfrm>
                <a:off x="7269372" y="2422503"/>
                <a:ext cx="52507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1266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1" name="Rectangle 54"/>
              <p:cNvSpPr>
                <a:spLocks noChangeArrowheads="1"/>
              </p:cNvSpPr>
              <p:nvPr/>
            </p:nvSpPr>
            <p:spPr bwMode="auto">
              <a:xfrm rot="16200000">
                <a:off x="7097056" y="1907083"/>
                <a:ext cx="347374" cy="34303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  <p:cxnSp>
            <p:nvCxnSpPr>
              <p:cNvPr id="293" name="Straight Connector 292"/>
              <p:cNvCxnSpPr/>
              <p:nvPr/>
            </p:nvCxnSpPr>
            <p:spPr bwMode="auto">
              <a:xfrm flipV="1">
                <a:off x="7794689" y="1405658"/>
                <a:ext cx="0" cy="1697107"/>
              </a:xfrm>
              <a:prstGeom prst="line">
                <a:avLst/>
              </a:prstGeom>
              <a:noFill/>
              <a:ln w="28575" cap="flat" cmpd="sng" algn="ctr">
                <a:solidFill>
                  <a:srgbClr val="1266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1" name="Straight Connector 300"/>
              <p:cNvCxnSpPr>
                <a:endCxn id="318" idx="1"/>
              </p:cNvCxnSpPr>
              <p:nvPr/>
            </p:nvCxnSpPr>
            <p:spPr bwMode="auto">
              <a:xfrm>
                <a:off x="7794689" y="2529954"/>
                <a:ext cx="355497" cy="1"/>
              </a:xfrm>
              <a:prstGeom prst="line">
                <a:avLst/>
              </a:prstGeom>
              <a:noFill/>
              <a:ln w="28575" cap="flat" cmpd="sng" algn="ctr">
                <a:solidFill>
                  <a:srgbClr val="1266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8" name="Rectangle 23"/>
              <p:cNvSpPr>
                <a:spLocks noChangeArrowheads="1"/>
              </p:cNvSpPr>
              <p:nvPr/>
            </p:nvSpPr>
            <p:spPr bwMode="auto">
              <a:xfrm>
                <a:off x="8150186" y="2376904"/>
                <a:ext cx="544182" cy="3061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  <p:cxnSp>
            <p:nvCxnSpPr>
              <p:cNvPr id="319" name="Straight Connector 318"/>
              <p:cNvCxnSpPr>
                <a:endCxn id="320" idx="1"/>
              </p:cNvCxnSpPr>
              <p:nvPr/>
            </p:nvCxnSpPr>
            <p:spPr bwMode="auto">
              <a:xfrm>
                <a:off x="7794689" y="1975210"/>
                <a:ext cx="35549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1266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0" name="Rectangle 23"/>
              <p:cNvSpPr>
                <a:spLocks noChangeArrowheads="1"/>
              </p:cNvSpPr>
              <p:nvPr/>
            </p:nvSpPr>
            <p:spPr bwMode="auto">
              <a:xfrm>
                <a:off x="8150186" y="1822159"/>
                <a:ext cx="544182" cy="3061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  <p:cxnSp>
            <p:nvCxnSpPr>
              <p:cNvPr id="321" name="Straight Connector 320"/>
              <p:cNvCxnSpPr/>
              <p:nvPr/>
            </p:nvCxnSpPr>
            <p:spPr bwMode="auto">
              <a:xfrm>
                <a:off x="7794689" y="1408590"/>
                <a:ext cx="355497" cy="1"/>
              </a:xfrm>
              <a:prstGeom prst="line">
                <a:avLst/>
              </a:prstGeom>
              <a:noFill/>
              <a:ln w="28575" cap="flat" cmpd="sng" algn="ctr">
                <a:solidFill>
                  <a:srgbClr val="1266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2" name="Rectangle 23"/>
              <p:cNvSpPr>
                <a:spLocks noChangeArrowheads="1"/>
              </p:cNvSpPr>
              <p:nvPr/>
            </p:nvSpPr>
            <p:spPr bwMode="auto">
              <a:xfrm>
                <a:off x="8150186" y="1267415"/>
                <a:ext cx="544182" cy="3061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329" name="Text Box 89"/>
              <p:cNvSpPr txBox="1">
                <a:spLocks noChangeArrowheads="1"/>
              </p:cNvSpPr>
              <p:nvPr/>
            </p:nvSpPr>
            <p:spPr bwMode="auto">
              <a:xfrm>
                <a:off x="8116371" y="1555408"/>
                <a:ext cx="623954" cy="311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44450" rIns="0" bIns="4445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900"/>
                </a:lvl1pPr>
              </a:lstStyle>
              <a:p>
                <a:r>
                  <a:rPr lang="ru-RU" dirty="0"/>
                  <a:t>Электро-</a:t>
                </a:r>
              </a:p>
              <a:p>
                <a:r>
                  <a:rPr lang="ru-RU" dirty="0"/>
                  <a:t>станция</a:t>
                </a:r>
                <a:endParaRPr lang="en-US" dirty="0"/>
              </a:p>
            </p:txBody>
          </p:sp>
          <p:sp>
            <p:nvSpPr>
              <p:cNvPr id="330" name="Text Box 89"/>
              <p:cNvSpPr txBox="1">
                <a:spLocks noChangeArrowheads="1"/>
              </p:cNvSpPr>
              <p:nvPr/>
            </p:nvSpPr>
            <p:spPr bwMode="auto">
              <a:xfrm>
                <a:off x="7956010" y="2110178"/>
                <a:ext cx="1056638" cy="311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44450" rIns="0" bIns="4445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900"/>
                </a:lvl1pPr>
              </a:lstStyle>
              <a:p>
                <a:r>
                  <a:rPr lang="ru-RU" dirty="0"/>
                  <a:t>Промышленные </a:t>
                </a:r>
              </a:p>
              <a:p>
                <a:r>
                  <a:rPr lang="ru-RU" dirty="0"/>
                  <a:t>установки</a:t>
                </a:r>
                <a:endParaRPr lang="en-US" dirty="0"/>
              </a:p>
            </p:txBody>
          </p:sp>
          <p:sp>
            <p:nvSpPr>
              <p:cNvPr id="331" name="Text Box 89"/>
              <p:cNvSpPr txBox="1">
                <a:spLocks noChangeArrowheads="1"/>
              </p:cNvSpPr>
              <p:nvPr/>
            </p:nvSpPr>
            <p:spPr bwMode="auto">
              <a:xfrm>
                <a:off x="7952300" y="2664948"/>
                <a:ext cx="1027173" cy="311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44450" rIns="0" bIns="4445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900"/>
                </a:lvl1pPr>
              </a:lstStyle>
              <a:p>
                <a:r>
                  <a:rPr lang="ru-RU" dirty="0"/>
                  <a:t>Промышленные предприятия</a:t>
                </a:r>
                <a:endParaRPr lang="en-US" dirty="0"/>
              </a:p>
            </p:txBody>
          </p:sp>
          <p:sp>
            <p:nvSpPr>
              <p:cNvPr id="332" name="Text Box 89"/>
              <p:cNvSpPr txBox="1">
                <a:spLocks noChangeArrowheads="1"/>
              </p:cNvSpPr>
              <p:nvPr/>
            </p:nvSpPr>
            <p:spPr bwMode="auto">
              <a:xfrm>
                <a:off x="7952300" y="3255828"/>
                <a:ext cx="933447" cy="311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44450" rIns="0" bIns="4445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sz="900"/>
                </a:lvl1pPr>
              </a:lstStyle>
              <a:p>
                <a:r>
                  <a:rPr lang="ru-RU" dirty="0"/>
                  <a:t>Частные</a:t>
                </a:r>
              </a:p>
              <a:p>
                <a:r>
                  <a:rPr lang="ru-RU" dirty="0"/>
                  <a:t>потребители</a:t>
                </a:r>
                <a:endParaRPr lang="en-US" dirty="0"/>
              </a:p>
            </p:txBody>
          </p:sp>
          <p:cxnSp>
            <p:nvCxnSpPr>
              <p:cNvPr id="334" name="Straight Connector 333"/>
              <p:cNvCxnSpPr>
                <a:endCxn id="315" idx="1"/>
              </p:cNvCxnSpPr>
              <p:nvPr/>
            </p:nvCxnSpPr>
            <p:spPr bwMode="auto">
              <a:xfrm flipV="1">
                <a:off x="7781384" y="3105336"/>
                <a:ext cx="368802" cy="2367"/>
              </a:xfrm>
              <a:prstGeom prst="line">
                <a:avLst/>
              </a:prstGeom>
              <a:noFill/>
              <a:ln w="28575" cap="flat" cmpd="sng" algn="ctr">
                <a:solidFill>
                  <a:srgbClr val="1266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5" name="Rectangle 23"/>
              <p:cNvSpPr>
                <a:spLocks noChangeArrowheads="1"/>
              </p:cNvSpPr>
              <p:nvPr/>
            </p:nvSpPr>
            <p:spPr bwMode="auto">
              <a:xfrm>
                <a:off x="8150186" y="2952285"/>
                <a:ext cx="544182" cy="3061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90488" tIns="44450" rIns="90488" bIns="44450" anchor="ctr"/>
              <a:lstStyle/>
              <a:p>
                <a:endParaRPr lang="en-US" dirty="0"/>
              </a:p>
            </p:txBody>
          </p:sp>
        </p:grpSp>
        <p:grpSp>
          <p:nvGrpSpPr>
            <p:cNvPr id="23" name="Group 348"/>
            <p:cNvGrpSpPr/>
            <p:nvPr/>
          </p:nvGrpSpPr>
          <p:grpSpPr>
            <a:xfrm>
              <a:off x="7135935" y="1944294"/>
              <a:ext cx="122286" cy="263738"/>
              <a:chOff x="4267788" y="2299084"/>
              <a:chExt cx="122286" cy="263738"/>
            </a:xfrm>
          </p:grpSpPr>
          <p:sp>
            <p:nvSpPr>
              <p:cNvPr id="351" name="Oval 350"/>
              <p:cNvSpPr/>
              <p:nvPr/>
            </p:nvSpPr>
            <p:spPr bwMode="auto">
              <a:xfrm>
                <a:off x="4267788" y="2299084"/>
                <a:ext cx="121795" cy="121795"/>
              </a:xfrm>
              <a:prstGeom prst="ellipse">
                <a:avLst/>
              </a:prstGeom>
              <a:solidFill>
                <a:srgbClr val="2754A0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10000"/>
                  </a:lnSpc>
                </a:pPr>
                <a:endParaRPr lang="en-US" sz="4800" dirty="0"/>
              </a:p>
            </p:txBody>
          </p:sp>
          <p:sp>
            <p:nvSpPr>
              <p:cNvPr id="353" name="Oval 352"/>
              <p:cNvSpPr/>
              <p:nvPr/>
            </p:nvSpPr>
            <p:spPr bwMode="auto">
              <a:xfrm>
                <a:off x="4268279" y="2441027"/>
                <a:ext cx="121795" cy="121795"/>
              </a:xfrm>
              <a:prstGeom prst="ellipse">
                <a:avLst/>
              </a:prstGeom>
              <a:solidFill>
                <a:srgbClr val="F1AC1B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8" tIns="44450" rIns="90488" bIns="4445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lnSpc>
                    <a:spcPct val="110000"/>
                  </a:lnSpc>
                </a:pPr>
                <a:endParaRPr lang="en-US" sz="4800" b="1" dirty="0"/>
              </a:p>
            </p:txBody>
          </p:sp>
        </p:grpSp>
        <p:sp>
          <p:nvSpPr>
            <p:cNvPr id="355" name="Oval 354"/>
            <p:cNvSpPr/>
            <p:nvPr/>
          </p:nvSpPr>
          <p:spPr bwMode="auto">
            <a:xfrm>
              <a:off x="7278426" y="2084869"/>
              <a:ext cx="121795" cy="121795"/>
            </a:xfrm>
            <a:prstGeom prst="ellipse">
              <a:avLst/>
            </a:prstGeom>
            <a:solidFill>
              <a:srgbClr val="A37243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359" name="Oval 358"/>
            <p:cNvSpPr/>
            <p:nvPr/>
          </p:nvSpPr>
          <p:spPr bwMode="auto">
            <a:xfrm>
              <a:off x="7273883" y="1945143"/>
              <a:ext cx="121795" cy="121795"/>
            </a:xfrm>
            <a:prstGeom prst="ellipse">
              <a:avLst/>
            </a:prstGeom>
            <a:solidFill>
              <a:srgbClr val="EC2E32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</p:grpSp>
      <p:grpSp>
        <p:nvGrpSpPr>
          <p:cNvPr id="24" name="Group 4"/>
          <p:cNvGrpSpPr/>
          <p:nvPr/>
        </p:nvGrpSpPr>
        <p:grpSpPr>
          <a:xfrm>
            <a:off x="2659800" y="1643119"/>
            <a:ext cx="360469" cy="256232"/>
            <a:chOff x="2062624" y="3272645"/>
            <a:chExt cx="360469" cy="256232"/>
          </a:xfrm>
        </p:grpSpPr>
        <p:sp>
          <p:nvSpPr>
            <p:cNvPr id="248" name="Rectangle 50"/>
            <p:cNvSpPr>
              <a:spLocks noChangeArrowheads="1"/>
            </p:cNvSpPr>
            <p:nvPr/>
          </p:nvSpPr>
          <p:spPr bwMode="auto">
            <a:xfrm rot="16200000">
              <a:off x="2114743" y="3220526"/>
              <a:ext cx="256232" cy="3604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90488" tIns="44450" rIns="90488" bIns="44450" anchor="ctr"/>
            <a:lstStyle/>
            <a:p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>
              <a:off x="2119048" y="3338980"/>
              <a:ext cx="121795" cy="121795"/>
            </a:xfrm>
            <a:prstGeom prst="ellipse">
              <a:avLst/>
            </a:prstGeom>
            <a:solidFill>
              <a:srgbClr val="A37243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362" name="Oval 361"/>
            <p:cNvSpPr/>
            <p:nvPr/>
          </p:nvSpPr>
          <p:spPr bwMode="auto">
            <a:xfrm>
              <a:off x="2263915" y="3336676"/>
              <a:ext cx="120329" cy="120329"/>
            </a:xfrm>
            <a:prstGeom prst="ellipse">
              <a:avLst/>
            </a:prstGeom>
            <a:solidFill>
              <a:srgbClr val="AED11C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cxnSp>
        <p:nvCxnSpPr>
          <p:cNvPr id="363" name="Straight Connector 362"/>
          <p:cNvCxnSpPr/>
          <p:nvPr/>
        </p:nvCxnSpPr>
        <p:spPr bwMode="auto">
          <a:xfrm>
            <a:off x="4445609" y="1851197"/>
            <a:ext cx="0" cy="17899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99" name="Text Box 48"/>
          <p:cNvSpPr txBox="1">
            <a:spLocks noChangeArrowheads="1"/>
          </p:cNvSpPr>
          <p:nvPr/>
        </p:nvSpPr>
        <p:spPr bwMode="auto">
          <a:xfrm>
            <a:off x="2455524" y="3297789"/>
            <a:ext cx="921151" cy="5213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r>
              <a:rPr lang="ru-RU" dirty="0"/>
              <a:t>Терминал Сжиженного Газа:</a:t>
            </a:r>
          </a:p>
          <a:p>
            <a:r>
              <a:rPr lang="ru-RU" dirty="0"/>
              <a:t>Экспорт</a:t>
            </a:r>
            <a:endParaRPr lang="en-US" dirty="0"/>
          </a:p>
        </p:txBody>
      </p:sp>
      <p:cxnSp>
        <p:nvCxnSpPr>
          <p:cNvPr id="365" name="Straight Connector 364"/>
          <p:cNvCxnSpPr/>
          <p:nvPr/>
        </p:nvCxnSpPr>
        <p:spPr bwMode="auto">
          <a:xfrm>
            <a:off x="7836169" y="1881317"/>
            <a:ext cx="0" cy="151967"/>
          </a:xfrm>
          <a:prstGeom prst="lin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25" name="Group 365"/>
          <p:cNvGrpSpPr/>
          <p:nvPr/>
        </p:nvGrpSpPr>
        <p:grpSpPr>
          <a:xfrm>
            <a:off x="3731466" y="1821013"/>
            <a:ext cx="122286" cy="263738"/>
            <a:chOff x="4246620" y="3066363"/>
            <a:chExt cx="122286" cy="263738"/>
          </a:xfrm>
        </p:grpSpPr>
        <p:sp>
          <p:nvSpPr>
            <p:cNvPr id="367" name="Oval 366"/>
            <p:cNvSpPr/>
            <p:nvPr/>
          </p:nvSpPr>
          <p:spPr bwMode="auto">
            <a:xfrm>
              <a:off x="4246620" y="3066363"/>
              <a:ext cx="121795" cy="121795"/>
            </a:xfrm>
            <a:prstGeom prst="ellipse">
              <a:avLst/>
            </a:prstGeom>
            <a:solidFill>
              <a:srgbClr val="2754A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4800" dirty="0"/>
            </a:p>
          </p:txBody>
        </p:sp>
        <p:sp>
          <p:nvSpPr>
            <p:cNvPr id="368" name="Oval 367"/>
            <p:cNvSpPr/>
            <p:nvPr/>
          </p:nvSpPr>
          <p:spPr bwMode="auto">
            <a:xfrm>
              <a:off x="4247111" y="3208306"/>
              <a:ext cx="121795" cy="121795"/>
            </a:xfrm>
            <a:prstGeom prst="ellipse">
              <a:avLst/>
            </a:prstGeom>
            <a:solidFill>
              <a:srgbClr val="F1AC1B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lnSpc>
                  <a:spcPct val="110000"/>
                </a:lnSpc>
              </a:pPr>
              <a:endParaRPr lang="en-US" sz="4800" b="1" dirty="0"/>
            </a:p>
          </p:txBody>
        </p:sp>
      </p:grpSp>
      <p:cxnSp>
        <p:nvCxnSpPr>
          <p:cNvPr id="370" name="Straight Connector 369"/>
          <p:cNvCxnSpPr/>
          <p:nvPr/>
        </p:nvCxnSpPr>
        <p:spPr bwMode="auto">
          <a:xfrm>
            <a:off x="3592592" y="1844847"/>
            <a:ext cx="0" cy="17899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80" name="Oval 279"/>
          <p:cNvSpPr/>
          <p:nvPr/>
        </p:nvSpPr>
        <p:spPr bwMode="auto">
          <a:xfrm>
            <a:off x="1421944" y="2463474"/>
            <a:ext cx="121795" cy="12179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>
              <a:solidFill>
                <a:schemeClr val="accent3"/>
              </a:solidFill>
            </a:endParaRPr>
          </a:p>
        </p:txBody>
      </p:sp>
      <p:sp>
        <p:nvSpPr>
          <p:cNvPr id="274" name="Oval 273"/>
          <p:cNvSpPr/>
          <p:nvPr/>
        </p:nvSpPr>
        <p:spPr bwMode="auto">
          <a:xfrm>
            <a:off x="8155710" y="5512335"/>
            <a:ext cx="180109" cy="18010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10000"/>
              </a:lnSpc>
            </a:pPr>
            <a:endParaRPr lang="en-US" sz="4800" b="1" dirty="0">
              <a:solidFill>
                <a:schemeClr val="accent3"/>
              </a:solidFill>
            </a:endParaRPr>
          </a:p>
        </p:txBody>
      </p:sp>
      <p:sp>
        <p:nvSpPr>
          <p:cNvPr id="275" name="Text Box 24"/>
          <p:cNvSpPr txBox="1">
            <a:spLocks noChangeArrowheads="1"/>
          </p:cNvSpPr>
          <p:nvPr/>
        </p:nvSpPr>
        <p:spPr bwMode="auto">
          <a:xfrm>
            <a:off x="8565390" y="5461902"/>
            <a:ext cx="787475" cy="295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/>
            </a:lvl1pPr>
          </a:lstStyle>
          <a:p>
            <a:pPr algn="l"/>
            <a:r>
              <a:rPr lang="en-US" sz="1600" dirty="0"/>
              <a:t>RTU</a:t>
            </a:r>
            <a:endParaRPr lang="en-US" sz="1200" dirty="0"/>
          </a:p>
        </p:txBody>
      </p:sp>
      <p:sp>
        <p:nvSpPr>
          <p:cNvPr id="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>
                <a:latin typeface="Arial" charset="0"/>
                <a:cs typeface="Arial" charset="0"/>
              </a:rPr>
              <a:t>Регуляторы </a:t>
            </a:r>
            <a:r>
              <a:rPr lang="en-US" altLang="en-US" dirty="0" smtClean="0">
                <a:latin typeface="Arial" charset="0"/>
                <a:cs typeface="Arial" charset="0"/>
              </a:rPr>
              <a:t>RMG </a:t>
            </a:r>
            <a:r>
              <a:rPr lang="ru-RU" altLang="en-US" dirty="0" smtClean="0">
                <a:latin typeface="Arial" charset="0"/>
                <a:cs typeface="Arial" charset="0"/>
              </a:rPr>
              <a:t>для всей цепочки газоснабжения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814D0C-58DA-754D-96DF-668AE432F1B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20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Зона применимости оборудования </a:t>
            </a:r>
            <a:r>
              <a:rPr lang="en-US" dirty="0" err="1" smtClean="0"/>
              <a:t>Elster</a:t>
            </a:r>
            <a:r>
              <a:rPr lang="en-US" dirty="0" smtClean="0"/>
              <a:t> + Honeywell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F74E8-2156-B64F-A723-2FC713503C5D}" type="slidenum">
              <a:rPr lang="en-US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2" y="1146409"/>
            <a:ext cx="3516239" cy="2639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612943" y="1088146"/>
            <a:ext cx="7206018" cy="5557353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Коммерческий (технологический) учет газа, ПНГ, учет различных газовых смесей (с загрязнениями)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/>
              <a:t> Узлы категории А, Б, В, Г</a:t>
            </a:r>
            <a:r>
              <a:rPr lang="en-US" sz="1600" dirty="0"/>
              <a:t>, </a:t>
            </a:r>
            <a:r>
              <a:rPr lang="ru-RU" sz="1600" dirty="0"/>
              <a:t>Д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/>
              <a:t> Измерение расхода газа (р. м3/час):  	- до 150 000;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/>
              <a:t> Рабочие давления в трубопроводе (изб, Мпа):  - до 15 (40);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/>
              <a:t> Диаметры, ДУ (мм):  - до 1400мм</a:t>
            </a:r>
            <a:r>
              <a:rPr lang="ru-RU" sz="1600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/>
              <a:t> Измерение композиционного состава </a:t>
            </a:r>
            <a:r>
              <a:rPr lang="ru-RU" sz="1600" dirty="0" smtClean="0"/>
              <a:t>газа;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/>
              <a:t> Архивирование и передача данных в системы верхнего уровня;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/>
              <a:t> </a:t>
            </a:r>
            <a:r>
              <a:rPr lang="ru-RU" sz="1600" dirty="0" smtClean="0"/>
              <a:t>В соответствии с ГОСТ </a:t>
            </a:r>
            <a:r>
              <a:rPr lang="ru-RU" sz="1600" dirty="0"/>
              <a:t>8.611-2013</a:t>
            </a:r>
            <a:r>
              <a:rPr lang="en-US" sz="1600" dirty="0"/>
              <a:t>, </a:t>
            </a:r>
            <a:r>
              <a:rPr lang="ru-RU" sz="1600" dirty="0"/>
              <a:t>ГОСТ Р 8.741-2011, ГОСТ Р 8.740-2011, МИ </a:t>
            </a:r>
            <a:r>
              <a:rPr lang="ru-RU" sz="1600" dirty="0" smtClean="0"/>
              <a:t>3082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1800" dirty="0"/>
              <a:t>Магистральные газовые трубопроводы, распределение газа, учет газа на скважинах, ПНГ, нефтехимия и переработка, химическая индустрия и пищевое производство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Узлы регулирования, автоматические системы управления и сбора данных </a:t>
            </a:r>
          </a:p>
          <a:p>
            <a:pPr marL="0" indent="0">
              <a:buNone/>
            </a:pPr>
            <a:r>
              <a:rPr lang="ru-RU" sz="1800" dirty="0" smtClean="0"/>
              <a:t>Вся цепочка газоснабжения</a:t>
            </a:r>
            <a:endParaRPr lang="ru-RU" sz="1800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Font typeface="Arial" charset="0"/>
              <a:buNone/>
            </a:pPr>
            <a:endParaRPr lang="ru-RU" sz="1600" dirty="0" smtClean="0"/>
          </a:p>
          <a:p>
            <a:pPr marL="0" indent="0">
              <a:buFont typeface="Arial" charset="0"/>
              <a:buNone/>
            </a:pPr>
            <a:endParaRPr lang="ru-RU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2" y="5346542"/>
            <a:ext cx="1304774" cy="8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://t2.ftcdn.net/jpg/00/56/63/59/400_F_56635912_R2oWr8ta5fkEy3j902WtRO1lKhaX5G3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594" y="1884405"/>
            <a:ext cx="1056750" cy="818982"/>
          </a:xfrm>
          <a:prstGeom prst="rect">
            <a:avLst/>
          </a:prstGeom>
          <a:noFill/>
        </p:spPr>
      </p:pic>
      <p:pic>
        <p:nvPicPr>
          <p:cNvPr id="34" name="Picture 2" descr="http://t2.ftcdn.net/jpg/00/56/63/59/400_F_56635912_R2oWr8ta5fkEy3j902WtRO1lKhaX5G3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211" y="3620817"/>
            <a:ext cx="1056750" cy="818982"/>
          </a:xfrm>
          <a:prstGeom prst="rect">
            <a:avLst/>
          </a:prstGeom>
          <a:noFill/>
        </p:spPr>
      </p:pic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2368278" y="1172872"/>
            <a:ext cx="29253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Регуляторы Давления </a:t>
            </a: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Газа</a:t>
            </a:r>
            <a:r>
              <a:rPr lang="en-US" b="1" kern="0" dirty="0" smtClean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серии 300</a:t>
            </a:r>
            <a:r>
              <a:rPr lang="de-DE" b="1" kern="0" dirty="0" smtClean="0">
                <a:solidFill>
                  <a:sysClr val="windowText" lastClr="000000"/>
                </a:solidFill>
                <a:latin typeface="+mj-lt"/>
              </a:rPr>
              <a:t> (</a:t>
            </a: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до</a:t>
            </a:r>
            <a:r>
              <a:rPr lang="de-DE" b="1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20 бар</a:t>
            </a:r>
            <a:r>
              <a:rPr lang="de-DE" b="1" kern="0" dirty="0">
                <a:solidFill>
                  <a:sysClr val="windowText" lastClr="000000"/>
                </a:solidFill>
                <a:latin typeface="+mj-lt"/>
              </a:rPr>
              <a:t> / </a:t>
            </a: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класс </a:t>
            </a:r>
            <a:r>
              <a:rPr lang="de-DE" b="1" kern="0" dirty="0">
                <a:solidFill>
                  <a:sysClr val="windowText" lastClr="000000"/>
                </a:solidFill>
                <a:latin typeface="+mj-lt"/>
              </a:rPr>
              <a:t>150</a:t>
            </a:r>
            <a:r>
              <a:rPr lang="de-DE" sz="1400" b="1" kern="0" dirty="0">
                <a:solidFill>
                  <a:sysClr val="windowText" lastClr="000000"/>
                </a:solidFill>
                <a:latin typeface="+mj-lt"/>
              </a:rPr>
              <a:t>)</a:t>
            </a:r>
          </a:p>
        </p:txBody>
      </p:sp>
      <p:pic>
        <p:nvPicPr>
          <p:cNvPr id="69" name="Picture 6" descr="http://www.rmg.com/typo3temp/pics/23094fc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698" y="1215539"/>
            <a:ext cx="1377535" cy="1377535"/>
          </a:xfrm>
          <a:prstGeom prst="rect">
            <a:avLst/>
          </a:prstGeom>
          <a:noFill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13317" y="357189"/>
            <a:ext cx="10479960" cy="4984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kern="1200" baseline="0" dirty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dirty="0" smtClean="0">
                <a:latin typeface="Arial" charset="0"/>
                <a:cs typeface="Arial" charset="0"/>
              </a:rPr>
              <a:t>Портфолио Регуляторов</a:t>
            </a:r>
            <a:r>
              <a:rPr lang="en-US" altLang="en-US" dirty="0" smtClean="0">
                <a:latin typeface="Arial" charset="0"/>
                <a:cs typeface="Arial" charset="0"/>
              </a:rPr>
              <a:t> </a:t>
            </a:r>
            <a:r>
              <a:rPr lang="ru-RU" altLang="en-US" dirty="0" smtClean="0">
                <a:latin typeface="Arial" charset="0"/>
                <a:cs typeface="Arial" charset="0"/>
              </a:rPr>
              <a:t>и оборудования  </a:t>
            </a:r>
            <a:r>
              <a:rPr lang="en-US" altLang="en-US" dirty="0" smtClean="0">
                <a:latin typeface="Arial" charset="0"/>
                <a:cs typeface="Arial" charset="0"/>
              </a:rPr>
              <a:t>RMG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2368278" y="2755447"/>
            <a:ext cx="31590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Регуляторы </a:t>
            </a: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Давления и Расхода Газа серии 500 </a:t>
            </a:r>
            <a:r>
              <a:rPr lang="de-DE" b="1" kern="0" dirty="0" smtClean="0">
                <a:solidFill>
                  <a:sysClr val="windowText" lastClr="000000"/>
                </a:solidFill>
                <a:latin typeface="+mj-lt"/>
              </a:rPr>
              <a:t> (</a:t>
            </a: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до</a:t>
            </a:r>
            <a:r>
              <a:rPr lang="de-DE" b="1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100 </a:t>
            </a: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бар</a:t>
            </a:r>
            <a:r>
              <a:rPr lang="de-DE" b="1" kern="0" dirty="0">
                <a:solidFill>
                  <a:sysClr val="windowText" lastClr="000000"/>
                </a:solidFill>
                <a:latin typeface="+mj-lt"/>
              </a:rPr>
              <a:t> / </a:t>
            </a: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класс </a:t>
            </a: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60</a:t>
            </a:r>
            <a:r>
              <a:rPr lang="de-DE" b="1" kern="0" dirty="0" smtClean="0">
                <a:solidFill>
                  <a:sysClr val="windowText" lastClr="000000"/>
                </a:solidFill>
                <a:latin typeface="+mj-lt"/>
              </a:rPr>
              <a:t>0</a:t>
            </a:r>
            <a:r>
              <a:rPr lang="de-DE" sz="1400" b="1" kern="0" dirty="0">
                <a:solidFill>
                  <a:sysClr val="windowText" lastClr="000000"/>
                </a:solidFill>
                <a:latin typeface="+mj-lt"/>
              </a:rPr>
              <a:t>)</a:t>
            </a: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2368278" y="4490986"/>
            <a:ext cx="31590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Предохранительные Отсечные </a:t>
            </a: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Клапаны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серии 700</a:t>
            </a:r>
            <a:endParaRPr lang="ru-RU" b="1" kern="0" dirty="0">
              <a:solidFill>
                <a:sysClr val="windowText" lastClr="000000"/>
              </a:solidFill>
              <a:latin typeface="+mj-lt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(до 100 бар / класс 600)</a:t>
            </a:r>
            <a:endParaRPr lang="de-DE" sz="1400" b="1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21" name="Picture 2" descr="U:\MA\CM\Presentation\8  Picture RMG\711 gr ne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98" y="4574745"/>
            <a:ext cx="1369397" cy="1369397"/>
          </a:xfrm>
          <a:prstGeom prst="rect">
            <a:avLst/>
          </a:prstGeom>
          <a:noFill/>
        </p:spPr>
      </p:pic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7856952" y="1172872"/>
            <a:ext cx="29253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Предохранительные </a:t>
            </a: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Сбросные Клапаны </a:t>
            </a: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серии 800 (до 25 бар)</a:t>
            </a:r>
            <a:endParaRPr lang="de-DE" sz="1400" b="1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23" name="Picture 3" descr="U:\MA\CM\Presentation\8  Picture RMG\835 LP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6083" y="1215539"/>
            <a:ext cx="1457785" cy="1105171"/>
          </a:xfrm>
          <a:prstGeom prst="rect">
            <a:avLst/>
          </a:prstGeom>
          <a:noFill/>
        </p:spPr>
      </p:pic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7856952" y="2755447"/>
            <a:ext cx="2925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Text" lastClr="000000"/>
                </a:solidFill>
                <a:latin typeface="+mj-lt"/>
              </a:rPr>
              <a:t>Газовые Подогреватели</a:t>
            </a:r>
            <a:endParaRPr lang="de-DE" sz="1400" b="1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25" name="Picture 4" descr="U:\MA\CM\Presentation\8  Picture RMG\RMG_9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6083" y="2837335"/>
            <a:ext cx="1375988" cy="1471645"/>
          </a:xfrm>
          <a:prstGeom prst="rect">
            <a:avLst/>
          </a:prstGeom>
          <a:noFill/>
        </p:spPr>
      </p:pic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7856952" y="4574745"/>
            <a:ext cx="2925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Text" lastClr="000000"/>
                </a:solidFill>
                <a:latin typeface="+mj-lt"/>
              </a:rPr>
              <a:t>Газовые Фильтры</a:t>
            </a:r>
            <a:endParaRPr lang="de-DE" sz="1400" b="1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27" name="Picture 3" descr="U:\MA\CM\Presentation\8  Picture RMG\906 LP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3755" y="4675652"/>
            <a:ext cx="898316" cy="1491007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 flipH="1">
            <a:off x="873398" y="2703387"/>
            <a:ext cx="10827095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89698" y="4439799"/>
            <a:ext cx="10827095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http://t2.ftcdn.net/jpg/00/56/63/59/400_F_56635912_R2oWr8ta5fkEy3j902WtRO1lKhaX5G3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211" y="5621828"/>
            <a:ext cx="1056750" cy="818982"/>
          </a:xfrm>
          <a:prstGeom prst="rect">
            <a:avLst/>
          </a:prstGeom>
          <a:noFill/>
        </p:spPr>
      </p:pic>
      <p:cxnSp>
        <p:nvCxnSpPr>
          <p:cNvPr id="30" name="Straight Connector 29"/>
          <p:cNvCxnSpPr/>
          <p:nvPr/>
        </p:nvCxnSpPr>
        <p:spPr>
          <a:xfrm flipV="1">
            <a:off x="6034296" y="1215540"/>
            <a:ext cx="0" cy="517696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Gas-Druckregelgerät RMG 512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3398" y="2850215"/>
            <a:ext cx="1359913" cy="136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08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941168"/>
            <a:ext cx="789681" cy="78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10" descr="Regler für Gas-Druckregelgeräte RMG 65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773238"/>
            <a:ext cx="11112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7159628" y="860800"/>
            <a:ext cx="4392613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 dirty="0">
                <a:solidFill>
                  <a:srgbClr val="000000"/>
                </a:solidFill>
                <a:latin typeface="+mj-lt"/>
              </a:rPr>
              <a:t>Максимальная гибкость благодаря выбору различных типов пилотов</a:t>
            </a:r>
            <a:endParaRPr lang="de-DE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5364" name="Picture 13" descr="Regler für Gas-Druckregelgeräte Regler RMG 650-FE, RMG 655-F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1" y="2925763"/>
            <a:ext cx="1071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5" descr="Regler für Gas-Druckregelgeräte RMG 655-DP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405288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7" descr="Regler für Gas-Druckregelgeräte RMG 638-EP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517525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Line 18"/>
          <p:cNvSpPr>
            <a:spLocks noChangeShapeType="1"/>
          </p:cNvSpPr>
          <p:nvPr/>
        </p:nvSpPr>
        <p:spPr bwMode="auto">
          <a:xfrm>
            <a:off x="4316413" y="400526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</a:pPr>
            <a:endParaRPr lang="en-US" sz="5400" b="1">
              <a:solidFill>
                <a:srgbClr val="000000"/>
              </a:solidFill>
            </a:endParaRPr>
          </a:p>
        </p:txBody>
      </p:sp>
      <p:sp>
        <p:nvSpPr>
          <p:cNvPr id="15368" name="Line 19"/>
          <p:cNvSpPr>
            <a:spLocks noChangeShapeType="1"/>
          </p:cNvSpPr>
          <p:nvPr/>
        </p:nvSpPr>
        <p:spPr bwMode="auto">
          <a:xfrm>
            <a:off x="5121275" y="2349501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</a:pPr>
            <a:endParaRPr lang="en-US" sz="5400" b="1">
              <a:solidFill>
                <a:srgbClr val="000000"/>
              </a:solidFill>
            </a:endParaRPr>
          </a:p>
        </p:txBody>
      </p:sp>
      <p:sp>
        <p:nvSpPr>
          <p:cNvPr id="15369" name="Line 20"/>
          <p:cNvSpPr>
            <a:spLocks noChangeShapeType="1"/>
          </p:cNvSpPr>
          <p:nvPr/>
        </p:nvSpPr>
        <p:spPr bwMode="auto">
          <a:xfrm>
            <a:off x="5121276" y="234950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>
              <a:lnSpc>
                <a:spcPct val="110000"/>
              </a:lnSpc>
            </a:pPr>
            <a:endParaRPr lang="en-US" sz="5400" b="1">
              <a:solidFill>
                <a:srgbClr val="000000"/>
              </a:solidFill>
            </a:endParaRPr>
          </a:p>
        </p:txBody>
      </p:sp>
      <p:sp>
        <p:nvSpPr>
          <p:cNvPr id="15370" name="Line 21"/>
          <p:cNvSpPr>
            <a:spLocks noChangeShapeType="1"/>
          </p:cNvSpPr>
          <p:nvPr/>
        </p:nvSpPr>
        <p:spPr bwMode="auto">
          <a:xfrm>
            <a:off x="5108576" y="342900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>
              <a:lnSpc>
                <a:spcPct val="110000"/>
              </a:lnSpc>
            </a:pPr>
            <a:endParaRPr lang="en-US" sz="5400" b="1">
              <a:solidFill>
                <a:srgbClr val="000000"/>
              </a:solidFill>
            </a:endParaRPr>
          </a:p>
        </p:txBody>
      </p:sp>
      <p:sp>
        <p:nvSpPr>
          <p:cNvPr id="15371" name="Line 22"/>
          <p:cNvSpPr>
            <a:spLocks noChangeShapeType="1"/>
          </p:cNvSpPr>
          <p:nvPr/>
        </p:nvSpPr>
        <p:spPr bwMode="auto">
          <a:xfrm>
            <a:off x="5126039" y="45815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>
              <a:lnSpc>
                <a:spcPct val="110000"/>
              </a:lnSpc>
            </a:pPr>
            <a:endParaRPr lang="en-US" sz="5400" b="1">
              <a:solidFill>
                <a:srgbClr val="000000"/>
              </a:solidFill>
            </a:endParaRPr>
          </a:p>
        </p:txBody>
      </p:sp>
      <p:sp>
        <p:nvSpPr>
          <p:cNvPr id="15372" name="Line 23"/>
          <p:cNvSpPr>
            <a:spLocks noChangeShapeType="1"/>
          </p:cNvSpPr>
          <p:nvPr/>
        </p:nvSpPr>
        <p:spPr bwMode="auto">
          <a:xfrm>
            <a:off x="5126039" y="56610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>
              <a:lnSpc>
                <a:spcPct val="110000"/>
              </a:lnSpc>
            </a:pPr>
            <a:endParaRPr lang="en-US" sz="5400" b="1">
              <a:solidFill>
                <a:srgbClr val="000000"/>
              </a:solidFill>
            </a:endParaRPr>
          </a:p>
        </p:txBody>
      </p:sp>
      <p:sp>
        <p:nvSpPr>
          <p:cNvPr id="15373" name="Text Box 24"/>
          <p:cNvSpPr txBox="1">
            <a:spLocks noChangeArrowheads="1"/>
          </p:cNvSpPr>
          <p:nvPr/>
        </p:nvSpPr>
        <p:spPr bwMode="auto">
          <a:xfrm>
            <a:off x="7325224" y="2169097"/>
            <a:ext cx="2279920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err="1">
                <a:solidFill>
                  <a:srgbClr val="000000"/>
                </a:solidFill>
              </a:rPr>
              <a:t>Пневмо</a:t>
            </a:r>
            <a:r>
              <a:rPr lang="ru-RU" sz="1400" b="1" dirty="0">
                <a:solidFill>
                  <a:srgbClr val="000000"/>
                </a:solidFill>
              </a:rPr>
              <a:t>-регулирование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374" name="Text Box 25"/>
          <p:cNvSpPr txBox="1">
            <a:spLocks noChangeArrowheads="1"/>
          </p:cNvSpPr>
          <p:nvPr/>
        </p:nvSpPr>
        <p:spPr bwMode="auto">
          <a:xfrm>
            <a:off x="7325224" y="2999498"/>
            <a:ext cx="3216650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rgbClr val="000000"/>
                </a:solidFill>
              </a:rPr>
              <a:t>Электрическая настройка </a:t>
            </a:r>
            <a:r>
              <a:rPr lang="ru-RU" sz="1400" b="1" dirty="0" err="1">
                <a:solidFill>
                  <a:srgbClr val="000000"/>
                </a:solidFill>
              </a:rPr>
              <a:t>уставки</a:t>
            </a:r>
            <a:endParaRPr lang="de-DE" sz="1400" b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de-DE" sz="1400" b="1" dirty="0">
                <a:solidFill>
                  <a:srgbClr val="000000"/>
                </a:solidFill>
              </a:rPr>
              <a:t>(</a:t>
            </a:r>
            <a:r>
              <a:rPr lang="ru-RU" sz="1400" b="1" dirty="0">
                <a:solidFill>
                  <a:srgbClr val="000000"/>
                </a:solidFill>
              </a:rPr>
              <a:t>при использовании системы </a:t>
            </a:r>
          </a:p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rgbClr val="000000"/>
                </a:solidFill>
              </a:rPr>
              <a:t>автоматизации</a:t>
            </a:r>
            <a:r>
              <a:rPr lang="de-DE" sz="1400" b="1" dirty="0">
                <a:solidFill>
                  <a:srgbClr val="000000"/>
                </a:solidFill>
              </a:rPr>
              <a:t>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375" name="Text Box 26"/>
          <p:cNvSpPr txBox="1">
            <a:spLocks noChangeArrowheads="1"/>
          </p:cNvSpPr>
          <p:nvPr/>
        </p:nvSpPr>
        <p:spPr bwMode="auto">
          <a:xfrm>
            <a:off x="7325225" y="4197097"/>
            <a:ext cx="3476465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rgbClr val="000000"/>
                </a:solidFill>
              </a:rPr>
              <a:t>Регулирование выходного давления</a:t>
            </a:r>
            <a:endParaRPr lang="de-DE" sz="1400" b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400" dirty="0">
                <a:solidFill>
                  <a:srgbClr val="000000"/>
                </a:solidFill>
              </a:rPr>
              <a:t>и</a:t>
            </a:r>
            <a:r>
              <a:rPr lang="ru-RU" sz="1400" b="1" dirty="0">
                <a:solidFill>
                  <a:srgbClr val="000000"/>
                </a:solidFill>
              </a:rPr>
              <a:t> перепада давления, например, </a:t>
            </a:r>
          </a:p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rgbClr val="000000"/>
                </a:solidFill>
              </a:rPr>
              <a:t>для защиты счетчика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76" name="Text Box 27"/>
          <p:cNvSpPr txBox="1">
            <a:spLocks noChangeArrowheads="1"/>
          </p:cNvSpPr>
          <p:nvPr/>
        </p:nvSpPr>
        <p:spPr bwMode="auto">
          <a:xfrm>
            <a:off x="7325225" y="5460095"/>
            <a:ext cx="2937599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rgbClr val="000000"/>
                </a:solidFill>
              </a:rPr>
              <a:t>Электро-пневматическое </a:t>
            </a:r>
          </a:p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rgbClr val="000000"/>
                </a:solidFill>
              </a:rPr>
              <a:t>регулирование для решения </a:t>
            </a:r>
          </a:p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rgbClr val="000000"/>
                </a:solidFill>
              </a:rPr>
              <a:t>сложных задач автоматизации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5377" name="Picture 4" descr="Gas-Druckregelgerät RMG 512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41661" y="2429501"/>
            <a:ext cx="2399210" cy="241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9" name="Textfeld 22"/>
          <p:cNvSpPr txBox="1">
            <a:spLocks noChangeArrowheads="1"/>
          </p:cNvSpPr>
          <p:nvPr/>
        </p:nvSpPr>
        <p:spPr bwMode="auto">
          <a:xfrm>
            <a:off x="2607305" y="1999542"/>
            <a:ext cx="1067921" cy="38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RMG </a:t>
            </a:r>
            <a:r>
              <a:rPr lang="de-DE" b="1" dirty="0" smtClean="0">
                <a:solidFill>
                  <a:srgbClr val="000000"/>
                </a:solidFill>
                <a:latin typeface="Calibri" pitchFamily="34" charset="0"/>
              </a:rPr>
              <a:t>512</a:t>
            </a:r>
            <a:endParaRPr lang="de-DE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380" name="Textfeld 23"/>
          <p:cNvSpPr txBox="1">
            <a:spLocks noChangeArrowheads="1"/>
          </p:cNvSpPr>
          <p:nvPr/>
        </p:nvSpPr>
        <p:spPr bwMode="auto">
          <a:xfrm>
            <a:off x="7325224" y="1770527"/>
            <a:ext cx="2277290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b="1" dirty="0">
                <a:solidFill>
                  <a:srgbClr val="000000"/>
                </a:solidFill>
                <a:latin typeface="Calibri" pitchFamily="34" charset="0"/>
              </a:rPr>
              <a:t>Пилоты серии</a:t>
            </a:r>
            <a:r>
              <a:rPr lang="de-DE" sz="16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sz="1600" b="1" dirty="0" smtClean="0">
                <a:solidFill>
                  <a:srgbClr val="000000"/>
                </a:solidFill>
                <a:latin typeface="Calibri" pitchFamily="34" charset="0"/>
              </a:rPr>
              <a:t>RMG 650</a:t>
            </a:r>
            <a:endParaRPr lang="de-DE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2038457" y="5733257"/>
            <a:ext cx="2090380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400" b="1" dirty="0">
                <a:solidFill>
                  <a:srgbClr val="000000"/>
                </a:solidFill>
                <a:latin typeface="Calibri" pitchFamily="34" charset="0"/>
              </a:rPr>
              <a:t>И другие типы клапанов</a:t>
            </a:r>
            <a:endParaRPr lang="de-DE" sz="1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14568" y="357810"/>
            <a:ext cx="8887946" cy="49861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kern="1200" baseline="0" dirty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Флагманские Продукты </a:t>
            </a:r>
            <a:r>
              <a:rPr lang="en-US" dirty="0" smtClean="0"/>
              <a:t>RMG</a:t>
            </a:r>
            <a:endParaRPr lang="ru-RU" dirty="0"/>
          </a:p>
        </p:txBody>
      </p:sp>
      <p:pic>
        <p:nvPicPr>
          <p:cNvPr id="27" name="Picture 2" descr="http://t2.ftcdn.net/jpg/00/56/63/59/400_F_56635912_R2oWr8ta5fkEy3j902WtRO1lKhaX5G3M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15771" y="2084839"/>
            <a:ext cx="1201283" cy="930995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83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Комплексные решения узлов (под ключ)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F74E8-2156-B64F-A723-2FC713503C5D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5" y="5322909"/>
            <a:ext cx="1678941" cy="1145847"/>
          </a:xfrm>
          <a:prstGeom prst="rect">
            <a:avLst/>
          </a:prstGeom>
        </p:spPr>
      </p:pic>
      <p:pic>
        <p:nvPicPr>
          <p:cNvPr id="7" name="Afbeelding 7" descr="Gaskabine_2917.jpg"/>
          <p:cNvPicPr>
            <a:picLocks noChangeAspect="1"/>
          </p:cNvPicPr>
          <p:nvPr/>
        </p:nvPicPr>
        <p:blipFill>
          <a:blip r:embed="rId3" cstate="print">
            <a:lum bright="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 b="32"/>
          <a:stretch>
            <a:fillRect/>
          </a:stretch>
        </p:blipFill>
        <p:spPr bwMode="auto">
          <a:xfrm>
            <a:off x="714239" y="1132763"/>
            <a:ext cx="4239908" cy="317993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2" descr="we-care.jpg"/>
          <p:cNvPicPr>
            <a:picLocks noChangeAspect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-32"/>
          <a:stretch>
            <a:fillRect/>
          </a:stretch>
        </p:blipFill>
        <p:spPr bwMode="auto">
          <a:xfrm>
            <a:off x="5581934" y="1325804"/>
            <a:ext cx="5655642" cy="482245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2434946" y="4895524"/>
            <a:ext cx="3657600" cy="1312362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▪ </a:t>
            </a:r>
            <a:r>
              <a:rPr lang="ru-RU" sz="1800" dirty="0" smtClean="0"/>
              <a:t>Проектирование;</a:t>
            </a:r>
          </a:p>
          <a:p>
            <a:pPr marL="0" indent="0">
              <a:buNone/>
            </a:pPr>
            <a:r>
              <a:rPr lang="ru-RU" sz="1800" dirty="0"/>
              <a:t>▪ </a:t>
            </a:r>
            <a:r>
              <a:rPr lang="ru-RU" sz="1800" dirty="0" smtClean="0"/>
              <a:t>Производство;</a:t>
            </a:r>
          </a:p>
          <a:p>
            <a:pPr marL="0" indent="0">
              <a:buNone/>
            </a:pPr>
            <a:r>
              <a:rPr lang="ru-RU" sz="1800" dirty="0"/>
              <a:t>▪ </a:t>
            </a:r>
            <a:r>
              <a:rPr lang="ru-RU" sz="1800" dirty="0" smtClean="0"/>
              <a:t>Сборка под ключ;</a:t>
            </a:r>
          </a:p>
          <a:p>
            <a:pPr marL="0" indent="0">
              <a:buNone/>
            </a:pPr>
            <a:r>
              <a:rPr lang="ru-RU" sz="1800" dirty="0"/>
              <a:t>▪ </a:t>
            </a:r>
            <a:r>
              <a:rPr lang="ru-RU" sz="1800" dirty="0" smtClean="0"/>
              <a:t>Сервисное обслуживание;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en-US" sz="1800" dirty="0" smtClean="0"/>
              <a:t>	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822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F74E8-2156-B64F-A723-2FC713503C5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19099" y="364014"/>
            <a:ext cx="10511987" cy="85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kern="1200" dirty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Расширенные решения </a:t>
            </a:r>
            <a:r>
              <a:rPr lang="ru-RU" dirty="0" err="1"/>
              <a:t>Honeywell</a:t>
            </a:r>
            <a:r>
              <a:rPr lang="ru-RU" dirty="0"/>
              <a:t> / </a:t>
            </a:r>
            <a:r>
              <a:rPr lang="ru-RU" dirty="0" err="1"/>
              <a:t>Elster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объектов транспорта и распределения газа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5416868"/>
            <a:ext cx="1159431" cy="791291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3889420" y="1297887"/>
            <a:ext cx="7662929" cy="4755184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dirty="0"/>
              <a:t>- </a:t>
            </a:r>
            <a:r>
              <a:rPr lang="ru-RU" dirty="0" smtClean="0"/>
              <a:t>Газорегуляторные </a:t>
            </a:r>
            <a:r>
              <a:rPr lang="ru-RU" dirty="0"/>
              <a:t>пункты и </a:t>
            </a:r>
            <a:r>
              <a:rPr lang="ru-RU" dirty="0" smtClean="0"/>
              <a:t>установки;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2. - </a:t>
            </a:r>
            <a:r>
              <a:rPr lang="ru-RU" dirty="0"/>
              <a:t>Узлы очистки </a:t>
            </a:r>
            <a:r>
              <a:rPr lang="ru-RU" dirty="0" smtClean="0"/>
              <a:t>газа;</a:t>
            </a:r>
          </a:p>
          <a:p>
            <a:pPr marL="0" indent="0">
              <a:buNone/>
            </a:pPr>
            <a:r>
              <a:rPr lang="ru-RU" dirty="0" smtClean="0"/>
              <a:t>3. </a:t>
            </a:r>
            <a:r>
              <a:rPr lang="ru-RU" dirty="0"/>
              <a:t>- Переключение ГРС, автоматическое регулирование и </a:t>
            </a:r>
            <a:r>
              <a:rPr lang="ru-RU" dirty="0" err="1"/>
              <a:t>одоризация</a:t>
            </a:r>
            <a:r>
              <a:rPr lang="ru-RU" dirty="0"/>
              <a:t> газа, блоки подготовки газа, узлы ограничения </a:t>
            </a:r>
            <a:r>
              <a:rPr lang="ru-RU" dirty="0" smtClean="0"/>
              <a:t>подачи;</a:t>
            </a: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4. - </a:t>
            </a:r>
            <a:r>
              <a:rPr lang="ru-RU" dirty="0" err="1">
                <a:solidFill>
                  <a:srgbClr val="0000FF"/>
                </a:solidFill>
              </a:rPr>
              <a:t>Газоизмерительные</a:t>
            </a:r>
            <a:r>
              <a:rPr lang="ru-RU" dirty="0">
                <a:solidFill>
                  <a:srgbClr val="0000FF"/>
                </a:solidFill>
              </a:rPr>
              <a:t> станции (ГИС),  коммерческие узлы учета, приборы/ средства </a:t>
            </a:r>
            <a:r>
              <a:rPr lang="ru-RU" dirty="0" err="1">
                <a:solidFill>
                  <a:srgbClr val="0000FF"/>
                </a:solidFill>
              </a:rPr>
              <a:t>КИПиА</a:t>
            </a:r>
            <a:r>
              <a:rPr lang="ru-RU" dirty="0">
                <a:solidFill>
                  <a:srgbClr val="0000FF"/>
                </a:solidFill>
              </a:rPr>
              <a:t> и АСУ </a:t>
            </a:r>
            <a:r>
              <a:rPr lang="ru-RU" dirty="0" smtClean="0">
                <a:solidFill>
                  <a:srgbClr val="0000FF"/>
                </a:solidFill>
              </a:rPr>
              <a:t>ТП;</a:t>
            </a:r>
            <a:endParaRPr lang="ru-RU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dirty="0" smtClean="0"/>
              <a:t>5. - </a:t>
            </a:r>
            <a:r>
              <a:rPr lang="ru-RU" dirty="0"/>
              <a:t>Модульные системы мониторинга и управления на базе программируемого логического контроллера </a:t>
            </a:r>
            <a:r>
              <a:rPr lang="ru-RU" dirty="0" err="1"/>
              <a:t>MasterLogic</a:t>
            </a:r>
            <a:r>
              <a:rPr lang="ru-RU" dirty="0"/>
              <a:t> и гибридного контроллера HC900;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6. - </a:t>
            </a:r>
            <a:r>
              <a:rPr lang="ru-RU" dirty="0">
                <a:solidFill>
                  <a:srgbClr val="0000FF"/>
                </a:solidFill>
              </a:rPr>
              <a:t>Узлы учета и редуцирования на средних и низких давлениях (собственные </a:t>
            </a:r>
            <a:r>
              <a:rPr lang="ru-RU" dirty="0" smtClean="0">
                <a:solidFill>
                  <a:srgbClr val="0000FF"/>
                </a:solidFill>
              </a:rPr>
              <a:t>нужды), шкафные измерительные комплексы; </a:t>
            </a:r>
            <a:r>
              <a:rPr lang="en-US" dirty="0" smtClean="0"/>
              <a:t>	</a:t>
            </a:r>
            <a:endParaRPr lang="ru-RU" dirty="0"/>
          </a:p>
        </p:txBody>
      </p:sp>
      <p:pic>
        <p:nvPicPr>
          <p:cNvPr id="12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68" y="1359510"/>
            <a:ext cx="2627085" cy="495437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8447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Комплексные </a:t>
            </a:r>
            <a:r>
              <a:rPr lang="ru-RU" dirty="0"/>
              <a:t>решения </a:t>
            </a:r>
            <a:r>
              <a:rPr lang="ru-RU" dirty="0" err="1"/>
              <a:t>Honeywell</a:t>
            </a:r>
            <a:r>
              <a:rPr lang="ru-RU" dirty="0"/>
              <a:t> / </a:t>
            </a:r>
            <a:r>
              <a:rPr lang="ru-RU" dirty="0" err="1"/>
              <a:t>Elster</a:t>
            </a:r>
            <a:r>
              <a:rPr lang="ru-RU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0997" r="3311" b="10704"/>
          <a:stretch/>
        </p:blipFill>
        <p:spPr>
          <a:xfrm>
            <a:off x="1701310" y="1143956"/>
            <a:ext cx="4323248" cy="24985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7" y="1143956"/>
            <a:ext cx="3747751" cy="24985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886" y="3764051"/>
            <a:ext cx="4776013" cy="23733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619" y="3764051"/>
            <a:ext cx="4443210" cy="23892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78" y="5416868"/>
            <a:ext cx="1159431" cy="7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10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Модульные системы мониторинга и управления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базе программируемого логического контроллера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MasterLogic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и гибридного контроллера HC900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6" y="2065043"/>
            <a:ext cx="3638120" cy="1007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924" y="1952924"/>
            <a:ext cx="3629105" cy="2323797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746276" y="1680229"/>
            <a:ext cx="3657600" cy="359056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▪ </a:t>
            </a:r>
            <a:r>
              <a:rPr lang="ru-RU" sz="1800" dirty="0" smtClean="0"/>
              <a:t>ПЛК </a:t>
            </a:r>
            <a:r>
              <a:rPr lang="en-US" sz="1800" dirty="0" err="1" smtClean="0"/>
              <a:t>MasterLogic</a:t>
            </a: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en-US" sz="1800" dirty="0" smtClean="0"/>
              <a:t>	</a:t>
            </a:r>
            <a:endParaRPr lang="ru-RU" sz="1800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6631021" y="1525679"/>
            <a:ext cx="3657600" cy="359056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▪ </a:t>
            </a:r>
            <a:r>
              <a:rPr lang="ru-RU" sz="1800" dirty="0" smtClean="0"/>
              <a:t>Гибридный контроллер </a:t>
            </a:r>
            <a:r>
              <a:rPr lang="en-US" sz="1800" dirty="0" smtClean="0"/>
              <a:t>HC900</a:t>
            </a: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en-US" sz="1800" dirty="0" smtClean="0"/>
              <a:t>	</a:t>
            </a:r>
            <a:endParaRPr lang="ru-RU" sz="1800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714240" y="3166339"/>
            <a:ext cx="5609287" cy="2732183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• </a:t>
            </a:r>
            <a:r>
              <a:rPr lang="ru-RU" sz="1400" dirty="0" smtClean="0"/>
              <a:t>Процессор: - (</a:t>
            </a:r>
            <a:r>
              <a:rPr lang="ru-RU" sz="1400" dirty="0"/>
              <a:t>42 </a:t>
            </a:r>
            <a:r>
              <a:rPr lang="ru-RU" sz="1400" dirty="0" err="1"/>
              <a:t>нс</a:t>
            </a:r>
            <a:r>
              <a:rPr lang="ru-RU" sz="1400" dirty="0"/>
              <a:t>/шаг), 7 Мбайт памяти программ, 4 Мбайт системной памяти, 2 </a:t>
            </a:r>
            <a:r>
              <a:rPr lang="ru-RU" sz="1400" dirty="0" err="1" smtClean="0"/>
              <a:t>Мбайтпамяти</a:t>
            </a:r>
            <a:r>
              <a:rPr lang="ru-RU" sz="1400" dirty="0" smtClean="0"/>
              <a:t> </a:t>
            </a:r>
            <a:r>
              <a:rPr lang="ru-RU" sz="1400" dirty="0"/>
              <a:t>данных, 16 Мбайт встроенной энергонезависимой памяти </a:t>
            </a:r>
            <a:r>
              <a:rPr lang="ru-RU" sz="1400" dirty="0" err="1" smtClean="0"/>
              <a:t>длярезервных</a:t>
            </a:r>
            <a:r>
              <a:rPr lang="ru-RU" sz="1400" dirty="0" smtClean="0"/>
              <a:t> </a:t>
            </a:r>
            <a:r>
              <a:rPr lang="ru-RU" sz="1400" dirty="0"/>
              <a:t>копий программ и </a:t>
            </a:r>
            <a:r>
              <a:rPr lang="ru-RU" sz="1400" dirty="0" smtClean="0"/>
              <a:t>данных;</a:t>
            </a:r>
            <a:endParaRPr lang="ru-RU" sz="1400" dirty="0"/>
          </a:p>
          <a:p>
            <a:pPr marL="0" indent="0">
              <a:buNone/>
            </a:pPr>
            <a:r>
              <a:rPr lang="ru-RU" sz="1400" dirty="0"/>
              <a:t>• Полное резервирование ЦП, источников питания и сетевых </a:t>
            </a:r>
            <a:r>
              <a:rPr lang="ru-RU" sz="1400" dirty="0" smtClean="0"/>
              <a:t>адаптеров;</a:t>
            </a:r>
            <a:endParaRPr lang="ru-RU" sz="1400" dirty="0"/>
          </a:p>
          <a:p>
            <a:pPr marL="0" indent="0">
              <a:buNone/>
            </a:pPr>
            <a:r>
              <a:rPr lang="ru-RU" sz="1400" dirty="0" smtClean="0"/>
              <a:t>• </a:t>
            </a:r>
            <a:r>
              <a:rPr lang="ru-RU" sz="1400" dirty="0"/>
              <a:t>Программирование по стандарту IEC61131-3 с возможностью </a:t>
            </a:r>
            <a:r>
              <a:rPr lang="ru-RU" sz="1400" dirty="0" smtClean="0"/>
              <a:t>выбора языка </a:t>
            </a:r>
            <a:r>
              <a:rPr lang="ru-RU" sz="1400" dirty="0"/>
              <a:t>— </a:t>
            </a:r>
            <a:r>
              <a:rPr lang="ru-RU" sz="1400" dirty="0" smtClean="0"/>
              <a:t>LD/SFC/ST/IL;</a:t>
            </a:r>
            <a:endParaRPr lang="ru-RU" sz="1400" dirty="0"/>
          </a:p>
          <a:p>
            <a:pPr marL="0" indent="0">
              <a:buNone/>
            </a:pPr>
            <a:r>
              <a:rPr lang="ru-RU" sz="1400" dirty="0" smtClean="0"/>
              <a:t>• </a:t>
            </a:r>
            <a:r>
              <a:rPr lang="ru-RU" sz="1400" dirty="0"/>
              <a:t>Более 50 типов модулей ввода-вывода, включая высокоскоростной счетчик </a:t>
            </a:r>
            <a:r>
              <a:rPr lang="ru-RU" sz="1400" dirty="0" smtClean="0"/>
              <a:t>и модуль </a:t>
            </a:r>
            <a:r>
              <a:rPr lang="ru-RU" sz="1400" dirty="0"/>
              <a:t>управления последовательностью </a:t>
            </a:r>
            <a:r>
              <a:rPr lang="ru-RU" sz="1400" dirty="0" smtClean="0"/>
              <a:t>событий;</a:t>
            </a:r>
            <a:endParaRPr lang="ru-RU" sz="1400" dirty="0"/>
          </a:p>
          <a:p>
            <a:pPr marL="0" indent="0">
              <a:buNone/>
            </a:pPr>
            <a:r>
              <a:rPr lang="ru-RU" sz="1400" dirty="0"/>
              <a:t>• Открытые сетевые протоколы для КИП (</a:t>
            </a:r>
            <a:r>
              <a:rPr lang="ru-RU" sz="1400" dirty="0" err="1"/>
              <a:t>Profibus</a:t>
            </a:r>
            <a:r>
              <a:rPr lang="ru-RU" sz="1400" dirty="0"/>
              <a:t> DP, </a:t>
            </a:r>
            <a:r>
              <a:rPr lang="ru-RU" sz="1400" dirty="0" err="1"/>
              <a:t>DeviceNet</a:t>
            </a:r>
            <a:r>
              <a:rPr lang="ru-RU" sz="1400" dirty="0"/>
              <a:t>, </a:t>
            </a:r>
            <a:r>
              <a:rPr lang="ru-RU" sz="1400" dirty="0" err="1" smtClean="0"/>
              <a:t>HART,Modbus</a:t>
            </a:r>
            <a:r>
              <a:rPr lang="ru-RU" sz="1400" dirty="0" smtClean="0"/>
              <a:t> </a:t>
            </a:r>
            <a:r>
              <a:rPr lang="ru-RU" sz="1400" dirty="0"/>
              <a:t>TCP/RTU/ASCII) </a:t>
            </a:r>
            <a:r>
              <a:rPr lang="ru-RU" sz="1400" dirty="0" smtClean="0"/>
              <a:t>с </a:t>
            </a:r>
            <a:r>
              <a:rPr lang="ru-RU" sz="1400" dirty="0"/>
              <a:t>возможностью создания </a:t>
            </a:r>
            <a:r>
              <a:rPr lang="ru-RU" sz="1400" dirty="0" smtClean="0"/>
              <a:t>пользовательских протоколов;</a:t>
            </a:r>
            <a:endParaRPr lang="ru-RU" sz="1400" dirty="0"/>
          </a:p>
          <a:p>
            <a:pPr marL="0" indent="0">
              <a:buNone/>
            </a:pPr>
            <a:r>
              <a:rPr lang="en-US" sz="1400" dirty="0" smtClean="0"/>
              <a:t>	</a:t>
            </a:r>
            <a:endParaRPr lang="ru-RU" sz="1400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6724012" y="4337105"/>
            <a:ext cx="4828338" cy="2732183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• </a:t>
            </a:r>
            <a:r>
              <a:rPr lang="ru-RU" sz="1400" dirty="0" smtClean="0"/>
              <a:t> Универсальной </a:t>
            </a:r>
            <a:r>
              <a:rPr lang="ru-RU" sz="1400" dirty="0"/>
              <a:t>контроллер HC900 — интегрированное управление контурами и функции </a:t>
            </a:r>
            <a:r>
              <a:rPr lang="ru-RU" sz="1400" dirty="0" smtClean="0"/>
              <a:t>логической обработки</a:t>
            </a:r>
            <a:r>
              <a:rPr lang="ru-RU" sz="1400"/>
              <a:t>, </a:t>
            </a:r>
            <a:r>
              <a:rPr lang="ru-RU" sz="1400" smtClean="0"/>
              <a:t>сбор </a:t>
            </a:r>
            <a:r>
              <a:rPr lang="ru-RU" sz="1400" dirty="0"/>
              <a:t>данных, 480 универсальных аналоговых входов, обширный набор </a:t>
            </a:r>
            <a:r>
              <a:rPr lang="ru-RU" sz="1400" dirty="0" smtClean="0"/>
              <a:t>математических функций </a:t>
            </a:r>
            <a:r>
              <a:rPr lang="ru-RU" sz="1400"/>
              <a:t>и </a:t>
            </a:r>
            <a:r>
              <a:rPr lang="ru-RU" sz="1400" smtClean="0"/>
              <a:t>поддержка </a:t>
            </a:r>
            <a:r>
              <a:rPr lang="ru-RU" sz="1400" dirty="0"/>
              <a:t>произвольных математических расчетов.</a:t>
            </a:r>
          </a:p>
        </p:txBody>
      </p:sp>
    </p:spTree>
    <p:extLst>
      <p:ext uri="{BB962C8B-B14F-4D97-AF65-F5344CB8AC3E}">
        <p14:creationId xmlns:p14="http://schemas.microsoft.com/office/powerpoint/2010/main" val="3917518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2" y="746541"/>
            <a:ext cx="9929611" cy="5717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Модульные системы мониторинга и управления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55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240" y="357189"/>
            <a:ext cx="10812352" cy="1342822"/>
          </a:xfrm>
        </p:spPr>
        <p:txBody>
          <a:bodyPr/>
          <a:lstStyle/>
          <a:p>
            <a:r>
              <a:rPr lang="ru-RU" sz="2400" dirty="0" smtClean="0"/>
              <a:t>Комплексные решения для подземных модулей регулирования</a:t>
            </a:r>
            <a:endParaRPr lang="ru-RU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659326" y="1046174"/>
            <a:ext cx="12287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Krysalis</a:t>
            </a:r>
            <a:endParaRPr kumimoji="0" lang="de-DE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6" name="Group 129"/>
          <p:cNvGrpSpPr>
            <a:grpSpLocks/>
          </p:cNvGrpSpPr>
          <p:nvPr/>
        </p:nvGrpSpPr>
        <p:grpSpPr bwMode="auto">
          <a:xfrm>
            <a:off x="3322749" y="1254565"/>
            <a:ext cx="4677255" cy="4489412"/>
            <a:chOff x="2445" y="1026"/>
            <a:chExt cx="3220" cy="2812"/>
          </a:xfrm>
        </p:grpSpPr>
        <p:pic>
          <p:nvPicPr>
            <p:cNvPr id="7" name="Picture 105" descr="K19SArr_COL"/>
            <p:cNvPicPr>
              <a:picLocks noChangeAspect="1" noChangeArrowheads="1"/>
            </p:cNvPicPr>
            <p:nvPr/>
          </p:nvPicPr>
          <p:blipFill>
            <a:blip r:embed="rId2" cstate="print"/>
            <a:srcRect r="-12" b="9"/>
            <a:stretch>
              <a:fillRect/>
            </a:stretch>
          </p:blipFill>
          <p:spPr bwMode="auto">
            <a:xfrm>
              <a:off x="2445" y="1026"/>
              <a:ext cx="2976" cy="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06"/>
            <p:cNvSpPr>
              <a:spLocks noChangeArrowheads="1"/>
            </p:cNvSpPr>
            <p:nvPr/>
          </p:nvSpPr>
          <p:spPr bwMode="auto">
            <a:xfrm>
              <a:off x="2871" y="3695"/>
              <a:ext cx="96" cy="95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 Box 107"/>
            <p:cNvSpPr txBox="1">
              <a:spLocks noChangeArrowheads="1"/>
            </p:cNvSpPr>
            <p:nvPr/>
          </p:nvSpPr>
          <p:spPr bwMode="auto">
            <a:xfrm>
              <a:off x="2966" y="3646"/>
              <a:ext cx="624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tIns="100800"/>
            <a:lstStyle/>
            <a:p>
              <a:r>
                <a:rPr lang="ru-RU" altLang="ko-KR" sz="600" dirty="0" smtClean="0">
                  <a:latin typeface="Arial" charset="0"/>
                  <a:ea typeface="Batang" pitchFamily="18" charset="-127"/>
                </a:rPr>
                <a:t>Входное</a:t>
              </a:r>
            </a:p>
            <a:p>
              <a:r>
                <a:rPr lang="ru-RU" altLang="ko-KR" sz="600" dirty="0" smtClean="0">
                  <a:latin typeface="Arial" charset="0"/>
                  <a:ea typeface="Batang" pitchFamily="18" charset="-127"/>
                </a:rPr>
                <a:t>Давление</a:t>
              </a:r>
              <a:endParaRPr lang="en-US" sz="600" dirty="0">
                <a:latin typeface="Arial" charset="0"/>
              </a:endParaRPr>
            </a:p>
          </p:txBody>
        </p:sp>
        <p:sp>
          <p:nvSpPr>
            <p:cNvPr id="10" name="Rectangle 108"/>
            <p:cNvSpPr>
              <a:spLocks noChangeArrowheads="1"/>
            </p:cNvSpPr>
            <p:nvPr/>
          </p:nvSpPr>
          <p:spPr bwMode="auto">
            <a:xfrm>
              <a:off x="3487" y="3695"/>
              <a:ext cx="96" cy="9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 Box 109"/>
            <p:cNvSpPr txBox="1">
              <a:spLocks noChangeArrowheads="1"/>
            </p:cNvSpPr>
            <p:nvPr/>
          </p:nvSpPr>
          <p:spPr bwMode="auto">
            <a:xfrm>
              <a:off x="3583" y="3646"/>
              <a:ext cx="613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tIns="100800"/>
            <a:lstStyle/>
            <a:p>
              <a:r>
                <a:rPr lang="ru-RU" altLang="ko-KR" sz="600" dirty="0" smtClean="0">
                  <a:latin typeface="Arial" charset="0"/>
                  <a:ea typeface="Batang" pitchFamily="18" charset="-127"/>
                </a:rPr>
                <a:t>Выходное</a:t>
              </a:r>
              <a:r>
                <a:rPr lang="en-US" altLang="ko-KR" sz="600" dirty="0" smtClean="0">
                  <a:latin typeface="Arial" charset="0"/>
                  <a:ea typeface="Batang" pitchFamily="18" charset="-127"/>
                </a:rPr>
                <a:t> </a:t>
              </a:r>
              <a:r>
                <a:rPr lang="ru-RU" altLang="ko-KR" sz="600" dirty="0" smtClean="0">
                  <a:latin typeface="Arial" charset="0"/>
                  <a:ea typeface="Batang" pitchFamily="18" charset="-127"/>
                </a:rPr>
                <a:t>Давление</a:t>
              </a:r>
              <a:endParaRPr lang="en-US" sz="600" dirty="0">
                <a:latin typeface="Arial" charset="0"/>
              </a:endParaRPr>
            </a:p>
          </p:txBody>
        </p:sp>
        <p:sp>
          <p:nvSpPr>
            <p:cNvPr id="12" name="Rectangle 110"/>
            <p:cNvSpPr>
              <a:spLocks noChangeArrowheads="1"/>
            </p:cNvSpPr>
            <p:nvPr/>
          </p:nvSpPr>
          <p:spPr bwMode="auto">
            <a:xfrm>
              <a:off x="4157" y="3695"/>
              <a:ext cx="96" cy="95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 Box 111"/>
            <p:cNvSpPr txBox="1">
              <a:spLocks noChangeArrowheads="1"/>
            </p:cNvSpPr>
            <p:nvPr/>
          </p:nvSpPr>
          <p:spPr bwMode="auto">
            <a:xfrm>
              <a:off x="4253" y="3646"/>
              <a:ext cx="816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tIns="100800"/>
            <a:lstStyle/>
            <a:p>
              <a:r>
                <a:rPr lang="ru-RU" altLang="ko-KR" sz="600" dirty="0" smtClean="0">
                  <a:latin typeface="Arial" charset="0"/>
                  <a:ea typeface="Batang" pitchFamily="18" charset="-127"/>
                </a:rPr>
                <a:t>Нагрузочное</a:t>
              </a:r>
              <a:r>
                <a:rPr lang="en-US" altLang="ko-KR" sz="600" dirty="0" smtClean="0">
                  <a:latin typeface="Arial" charset="0"/>
                  <a:ea typeface="Batang" pitchFamily="18" charset="-127"/>
                </a:rPr>
                <a:t> </a:t>
              </a:r>
              <a:r>
                <a:rPr lang="ru-RU" altLang="ko-KR" sz="600" dirty="0" smtClean="0">
                  <a:latin typeface="Arial" charset="0"/>
                  <a:ea typeface="Batang" pitchFamily="18" charset="-127"/>
                </a:rPr>
                <a:t>Давление</a:t>
              </a:r>
              <a:endParaRPr lang="en-US" sz="600" dirty="0">
                <a:latin typeface="Arial" charset="0"/>
              </a:endParaRPr>
            </a:p>
          </p:txBody>
        </p:sp>
        <p:sp>
          <p:nvSpPr>
            <p:cNvPr id="14" name="Rectangle 112"/>
            <p:cNvSpPr>
              <a:spLocks noChangeArrowheads="1"/>
            </p:cNvSpPr>
            <p:nvPr/>
          </p:nvSpPr>
          <p:spPr bwMode="auto">
            <a:xfrm>
              <a:off x="4828" y="3695"/>
              <a:ext cx="96" cy="95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 Box 113"/>
            <p:cNvSpPr txBox="1">
              <a:spLocks noChangeArrowheads="1"/>
            </p:cNvSpPr>
            <p:nvPr/>
          </p:nvSpPr>
          <p:spPr bwMode="auto">
            <a:xfrm>
              <a:off x="4897" y="3646"/>
              <a:ext cx="768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tIns="100800"/>
            <a:lstStyle/>
            <a:p>
              <a:r>
                <a:rPr lang="ru-RU" altLang="ko-KR" sz="600" dirty="0" smtClean="0">
                  <a:latin typeface="Arial" charset="0"/>
                  <a:ea typeface="Batang" pitchFamily="18" charset="-127"/>
                </a:rPr>
                <a:t>Атмосферное</a:t>
              </a:r>
              <a:r>
                <a:rPr lang="en-US" altLang="ko-KR" sz="600" dirty="0" smtClean="0">
                  <a:latin typeface="Arial" charset="0"/>
                  <a:ea typeface="Batang" pitchFamily="18" charset="-127"/>
                </a:rPr>
                <a:t> </a:t>
              </a:r>
              <a:r>
                <a:rPr lang="ru-RU" altLang="ko-KR" sz="600" dirty="0" smtClean="0">
                  <a:latin typeface="Arial" charset="0"/>
                  <a:ea typeface="Batang" pitchFamily="18" charset="-127"/>
                </a:rPr>
                <a:t>Давление</a:t>
              </a:r>
              <a:endParaRPr lang="en-US" sz="600" dirty="0">
                <a:latin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0916" y="1364559"/>
            <a:ext cx="2852062" cy="264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230" y="4373300"/>
            <a:ext cx="1391499" cy="21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7683793" y="1019087"/>
            <a:ext cx="12287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Cocon</a:t>
            </a:r>
            <a:endParaRPr kumimoji="0" lang="de-DE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2" name="Picture 5" descr="mini Krysalis 19 - M37426 Russia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732" y="1377438"/>
            <a:ext cx="1954164" cy="1466317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23" name="Picture 5" descr="DCP011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732" y="4514073"/>
            <a:ext cx="1418344" cy="18905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" name="Picture 103" descr="main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8947" y="3035382"/>
            <a:ext cx="1502129" cy="11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94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Характеристики подземного модуля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4" name="Group 146"/>
          <p:cNvGrpSpPr>
            <a:grpSpLocks/>
          </p:cNvGrpSpPr>
          <p:nvPr/>
        </p:nvGrpSpPr>
        <p:grpSpPr bwMode="auto">
          <a:xfrm>
            <a:off x="960096" y="1260519"/>
            <a:ext cx="4539183" cy="4457700"/>
            <a:chOff x="2381" y="1026"/>
            <a:chExt cx="2970" cy="2799"/>
          </a:xfrm>
        </p:grpSpPr>
        <p:pic>
          <p:nvPicPr>
            <p:cNvPr id="5" name="Picture 138" descr="mini 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81" y="1026"/>
              <a:ext cx="2970" cy="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0"/>
            <p:cNvSpPr txBox="1">
              <a:spLocks noChangeArrowheads="1"/>
            </p:cNvSpPr>
            <p:nvPr/>
          </p:nvSpPr>
          <p:spPr bwMode="auto">
            <a:xfrm>
              <a:off x="2653" y="1071"/>
              <a:ext cx="862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800" b="1" dirty="0">
                <a:latin typeface="Arial" charset="0"/>
              </a:endParaRPr>
            </a:p>
          </p:txBody>
        </p:sp>
      </p:grpSp>
      <p:sp>
        <p:nvSpPr>
          <p:cNvPr id="7" name="Content Placeholder 3"/>
          <p:cNvSpPr txBox="1">
            <a:spLocks/>
          </p:cNvSpPr>
          <p:nvPr/>
        </p:nvSpPr>
        <p:spPr>
          <a:xfrm>
            <a:off x="5718219" y="1808704"/>
            <a:ext cx="6104587" cy="4875973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▪ Н</a:t>
            </a:r>
            <a:r>
              <a:rPr lang="ru-RU" sz="1800" dirty="0" smtClean="0"/>
              <a:t>изкая стоимость;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Н</a:t>
            </a:r>
            <a:r>
              <a:rPr lang="ru-RU" sz="1800" dirty="0" smtClean="0"/>
              <a:t>изкий </a:t>
            </a:r>
            <a:r>
              <a:rPr lang="ru-RU" sz="1800" dirty="0"/>
              <a:t>уровень </a:t>
            </a:r>
            <a:r>
              <a:rPr lang="ru-RU" sz="1800" dirty="0" smtClean="0"/>
              <a:t>шума;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Н</a:t>
            </a:r>
            <a:r>
              <a:rPr lang="ru-RU" sz="1800" dirty="0" smtClean="0"/>
              <a:t>е </a:t>
            </a:r>
            <a:r>
              <a:rPr lang="ru-RU" sz="1800" dirty="0"/>
              <a:t>требуется строительной </a:t>
            </a:r>
            <a:r>
              <a:rPr lang="ru-RU" sz="1800" dirty="0" smtClean="0"/>
              <a:t>площадки;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</a:t>
            </a:r>
            <a:r>
              <a:rPr lang="ru-RU" sz="1800" dirty="0" smtClean="0"/>
              <a:t>Не мешающая</a:t>
            </a:r>
            <a:r>
              <a:rPr lang="ru-RU" sz="1800" dirty="0"/>
              <a:t>, невидимая </a:t>
            </a:r>
            <a:r>
              <a:rPr lang="ru-RU" sz="1800" dirty="0" smtClean="0"/>
              <a:t>станция;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К</a:t>
            </a:r>
            <a:r>
              <a:rPr lang="ru-RU" sz="1800" dirty="0" smtClean="0"/>
              <a:t>онструкция </a:t>
            </a:r>
            <a:r>
              <a:rPr lang="ru-RU" sz="1800" dirty="0"/>
              <a:t>(фильтр, системы регулирования и </a:t>
            </a:r>
            <a:r>
              <a:rPr lang="ru-RU" sz="1800" dirty="0" smtClean="0"/>
              <a:t>обеспечения </a:t>
            </a:r>
            <a:r>
              <a:rPr lang="ru-RU" sz="1800" dirty="0"/>
              <a:t>безопасности объединены в одном корпусе</a:t>
            </a:r>
            <a:r>
              <a:rPr lang="ru-RU" sz="1800" dirty="0" smtClean="0"/>
              <a:t>);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П</a:t>
            </a:r>
            <a:r>
              <a:rPr lang="ru-RU" sz="1800" dirty="0" smtClean="0"/>
              <a:t>рименение </a:t>
            </a:r>
            <a:r>
              <a:rPr lang="ru-RU" sz="1800" dirty="0"/>
              <a:t>испытанных функциональных </a:t>
            </a:r>
            <a:r>
              <a:rPr lang="ru-RU" sz="1800" dirty="0" smtClean="0"/>
              <a:t>узлов;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П</a:t>
            </a:r>
            <a:r>
              <a:rPr lang="ru-RU" sz="1800" dirty="0" smtClean="0"/>
              <a:t>ростое </a:t>
            </a:r>
            <a:r>
              <a:rPr lang="ru-RU" sz="1800" dirty="0"/>
              <a:t>техническое обслуживание благодаря </a:t>
            </a:r>
            <a:r>
              <a:rPr lang="ru-RU" sz="1800" dirty="0" smtClean="0"/>
              <a:t>замене </a:t>
            </a:r>
            <a:r>
              <a:rPr lang="ru-RU" sz="1800" dirty="0"/>
              <a:t>целых </a:t>
            </a:r>
            <a:r>
              <a:rPr lang="ru-RU" sz="1800" dirty="0" smtClean="0"/>
              <a:t>модулей;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Т</a:t>
            </a:r>
            <a:r>
              <a:rPr lang="ru-RU" sz="1800" dirty="0" smtClean="0"/>
              <a:t>ехническое </a:t>
            </a:r>
            <a:r>
              <a:rPr lang="ru-RU" sz="1800" dirty="0"/>
              <a:t>обслуживание фильтра не зависит от иных функциональных </a:t>
            </a:r>
            <a:r>
              <a:rPr lang="ru-RU" sz="1800" dirty="0" smtClean="0"/>
              <a:t>узлов;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▪ З</a:t>
            </a:r>
            <a:r>
              <a:rPr lang="ru-RU" sz="1800" dirty="0" smtClean="0"/>
              <a:t>ащищен </a:t>
            </a:r>
            <a:r>
              <a:rPr lang="ru-RU" sz="1800" dirty="0"/>
              <a:t>от </a:t>
            </a:r>
            <a:r>
              <a:rPr lang="ru-RU" sz="1800" dirty="0" smtClean="0"/>
              <a:t>вандализма;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0777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Программа локализации продуктов и решений </a:t>
            </a:r>
            <a:r>
              <a:rPr lang="ru-RU" dirty="0" err="1"/>
              <a:t>Хоневелл</a:t>
            </a:r>
            <a:r>
              <a:rPr lang="ru-RU" dirty="0"/>
              <a:t>/</a:t>
            </a:r>
            <a:r>
              <a:rPr lang="ru-RU" dirty="0" err="1"/>
              <a:t>Эльстер</a:t>
            </a:r>
            <a:r>
              <a:rPr lang="ru-RU" dirty="0"/>
              <a:t> для ГРС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45901" y="-143"/>
            <a:ext cx="675217" cy="504825"/>
          </a:xfrm>
        </p:spPr>
        <p:txBody>
          <a:bodyPr/>
          <a:lstStyle/>
          <a:p>
            <a:fld id="{FF1F74E8-2156-B64F-A723-2FC713503C5D}" type="slidenum">
              <a:rPr lang="en-US"/>
              <a:pPr/>
              <a:t>28</a:t>
            </a:fld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99" y="1258624"/>
            <a:ext cx="5845602" cy="4324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34" y="3889420"/>
            <a:ext cx="2980542" cy="2034166"/>
          </a:xfrm>
          <a:prstGeom prst="rect">
            <a:avLst/>
          </a:prstGeo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776724" y="1917877"/>
            <a:ext cx="4668733" cy="1507711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СПАСИБО</a:t>
            </a:r>
            <a:endParaRPr lang="ru-RU" sz="6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endParaRPr lang="ru-RU" sz="6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674958" y="847714"/>
            <a:ext cx="6387152" cy="5399603"/>
            <a:chOff x="2743200" y="847714"/>
            <a:chExt cx="6387152" cy="53996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847714"/>
              <a:ext cx="6387152" cy="5399603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6414447" y="3271719"/>
              <a:ext cx="1440000" cy="14400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ru-RU" dirty="0" smtClean="0">
                <a:solidFill>
                  <a:schemeClr val="accent4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894395" y="1267769"/>
              <a:ext cx="1440000" cy="14400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ru-RU" dirty="0" smtClean="0">
                <a:solidFill>
                  <a:schemeClr val="accent4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147482" y="1431541"/>
              <a:ext cx="1440000" cy="14400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ru-RU" dirty="0" smtClean="0">
                <a:solidFill>
                  <a:schemeClr val="accent4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18671" y="4270284"/>
              <a:ext cx="1440000" cy="14400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ru-RU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814D0C-58DA-754D-96DF-668AE432F1BF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4567" y="357809"/>
            <a:ext cx="10499918" cy="9523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Приборы </a:t>
            </a:r>
            <a:r>
              <a:rPr lang="en-US" dirty="0" err="1" smtClean="0"/>
              <a:t>Elster-Instromet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основные элементы измерительного узла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одного поставщика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95391" y="4230807"/>
            <a:ext cx="3909923" cy="1547717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sz="1600" dirty="0"/>
              <a:t>Ультразвуковые расходомеры газа </a:t>
            </a:r>
            <a:r>
              <a:rPr lang="ru-RU" sz="1600" dirty="0" smtClean="0"/>
              <a:t>- </a:t>
            </a:r>
            <a:r>
              <a:rPr lang="en-US" sz="1600" dirty="0" err="1" smtClean="0"/>
              <a:t>Q.Sonic</a:t>
            </a:r>
            <a:r>
              <a:rPr lang="en-US" sz="1600" dirty="0" smtClean="0"/>
              <a:t> </a:t>
            </a:r>
            <a:r>
              <a:rPr lang="en-US" sz="1600" dirty="0"/>
              <a:t>plus, </a:t>
            </a:r>
            <a:r>
              <a:rPr lang="ru-RU" sz="1600" dirty="0" smtClean="0"/>
              <a:t>- </a:t>
            </a:r>
            <a:r>
              <a:rPr lang="en-US" sz="1600" dirty="0" err="1" smtClean="0"/>
              <a:t>CheckSonic</a:t>
            </a:r>
            <a:r>
              <a:rPr lang="en-US" sz="1600" dirty="0" smtClean="0"/>
              <a:t> VX</a:t>
            </a: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sz="1600" dirty="0"/>
              <a:t>Турбинный газовый расходомер газа </a:t>
            </a:r>
            <a:r>
              <a:rPr lang="ru-RU" sz="1600" dirty="0" smtClean="0"/>
              <a:t>- </a:t>
            </a:r>
            <a:r>
              <a:rPr lang="en-US" sz="1600" dirty="0" smtClean="0"/>
              <a:t>SM-RI-X</a:t>
            </a:r>
            <a:endParaRPr lang="ru-RU" sz="1600" dirty="0"/>
          </a:p>
        </p:txBody>
      </p:sp>
      <p:sp>
        <p:nvSpPr>
          <p:cNvPr id="17" name="Rounded Rectangle 16"/>
          <p:cNvSpPr/>
          <p:nvPr/>
        </p:nvSpPr>
        <p:spPr>
          <a:xfrm>
            <a:off x="8772179" y="1320577"/>
            <a:ext cx="3111689" cy="1202468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sz="1600" dirty="0" smtClean="0"/>
              <a:t>Поточный газовый хроматограф - </a:t>
            </a:r>
            <a:r>
              <a:rPr lang="en-US" sz="1600" dirty="0" err="1" smtClean="0"/>
              <a:t>Encal</a:t>
            </a:r>
            <a:r>
              <a:rPr lang="ru-RU" sz="1600" dirty="0" smtClean="0"/>
              <a:t> 3000</a:t>
            </a:r>
            <a:endParaRPr lang="ru-RU" sz="1600" dirty="0"/>
          </a:p>
        </p:txBody>
      </p:sp>
      <p:sp>
        <p:nvSpPr>
          <p:cNvPr id="18" name="Rounded Rectangle 17"/>
          <p:cNvSpPr/>
          <p:nvPr/>
        </p:nvSpPr>
        <p:spPr>
          <a:xfrm>
            <a:off x="788238" y="1323312"/>
            <a:ext cx="3909923" cy="953553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12700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/>
              <a:t>Шкаф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smtClean="0"/>
              <a:t>вычислителей </a:t>
            </a:r>
            <a:r>
              <a:rPr lang="ru-RU" sz="1600" dirty="0"/>
              <a:t>расхода </a:t>
            </a:r>
            <a:r>
              <a:rPr lang="ru-RU" sz="1600" dirty="0" smtClean="0"/>
              <a:t>газа </a:t>
            </a:r>
          </a:p>
          <a:p>
            <a:pPr marL="0" indent="0">
              <a:buNone/>
            </a:pPr>
            <a:r>
              <a:rPr lang="ru-RU" sz="1600" dirty="0" smtClean="0"/>
              <a:t>- </a:t>
            </a:r>
            <a:r>
              <a:rPr lang="en-US" sz="1600" dirty="0" err="1" smtClean="0"/>
              <a:t>enCore</a:t>
            </a:r>
            <a:r>
              <a:rPr lang="en-US" sz="1600" dirty="0" smtClean="0"/>
              <a:t> FC1</a:t>
            </a:r>
            <a:endParaRPr lang="ru-RU" sz="1600" dirty="0"/>
          </a:p>
        </p:txBody>
      </p:sp>
      <p:sp>
        <p:nvSpPr>
          <p:cNvPr id="19" name="Rounded Rectangle 18"/>
          <p:cNvSpPr/>
          <p:nvPr/>
        </p:nvSpPr>
        <p:spPr>
          <a:xfrm>
            <a:off x="788239" y="2772282"/>
            <a:ext cx="2736208" cy="1704183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 w="12700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sz="1600" dirty="0" smtClean="0"/>
              <a:t>Интеллектуальные датчики давления и температуры </a:t>
            </a:r>
            <a:r>
              <a:rPr lang="en-US" sz="1600" dirty="0" err="1"/>
              <a:t>SmartLine</a:t>
            </a:r>
            <a:r>
              <a:rPr lang="ru-RU" sz="1600" dirty="0" smtClean="0"/>
              <a:t>:</a:t>
            </a:r>
            <a:r>
              <a:rPr lang="en-US" sz="1600" dirty="0" smtClean="0"/>
              <a:t> 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- </a:t>
            </a:r>
            <a:r>
              <a:rPr lang="en-US" sz="1600" dirty="0" smtClean="0"/>
              <a:t>ST800</a:t>
            </a:r>
            <a:r>
              <a:rPr lang="ru-RU" sz="1600" dirty="0" smtClean="0"/>
              <a:t>/700</a:t>
            </a:r>
          </a:p>
          <a:p>
            <a:pPr marL="0" indent="0">
              <a:buNone/>
            </a:pPr>
            <a:r>
              <a:rPr lang="ru-RU" sz="1600" dirty="0" smtClean="0"/>
              <a:t>- </a:t>
            </a:r>
            <a:r>
              <a:rPr lang="en-US" sz="1600" dirty="0"/>
              <a:t>STT850/750</a:t>
            </a:r>
            <a:endParaRPr lang="ru-RU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5073632" y="5429901"/>
            <a:ext cx="2514523" cy="10388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sz="1600" dirty="0" smtClean="0"/>
              <a:t>Опционально регуляторы и фильтры - </a:t>
            </a:r>
            <a:r>
              <a:rPr lang="en-US" sz="1600" dirty="0" smtClean="0"/>
              <a:t>RMG</a:t>
            </a:r>
            <a:endParaRPr lang="ru-RU" sz="1600" dirty="0" smtClean="0"/>
          </a:p>
        </p:txBody>
      </p:sp>
      <p:cxnSp>
        <p:nvCxnSpPr>
          <p:cNvPr id="25" name="Elbow Connector 24"/>
          <p:cNvCxnSpPr>
            <a:stCxn id="12" idx="5"/>
            <a:endCxn id="16" idx="1"/>
          </p:cNvCxnSpPr>
          <p:nvPr/>
        </p:nvCxnSpPr>
        <p:spPr>
          <a:xfrm rot="16200000" flipH="1">
            <a:off x="7483441" y="4592716"/>
            <a:ext cx="503830" cy="320069"/>
          </a:xfrm>
          <a:prstGeom prst="bentConnector2">
            <a:avLst/>
          </a:prstGeom>
          <a:ln w="12700" cmpd="sng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3" idx="6"/>
          </p:cNvCxnSpPr>
          <p:nvPr/>
        </p:nvCxnSpPr>
        <p:spPr>
          <a:xfrm>
            <a:off x="8266153" y="1987769"/>
            <a:ext cx="506026" cy="386941"/>
          </a:xfrm>
          <a:prstGeom prst="bentConnector3">
            <a:avLst/>
          </a:prstGeom>
          <a:ln w="12700" cmpd="sng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4" idx="2"/>
          </p:cNvCxnSpPr>
          <p:nvPr/>
        </p:nvCxnSpPr>
        <p:spPr>
          <a:xfrm rot="10800000">
            <a:off x="4698162" y="1987769"/>
            <a:ext cx="381079" cy="163772"/>
          </a:xfrm>
          <a:prstGeom prst="bentConnector3">
            <a:avLst/>
          </a:prstGeom>
          <a:ln w="12700" cmpd="sng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endCxn id="19" idx="3"/>
          </p:cNvCxnSpPr>
          <p:nvPr/>
        </p:nvCxnSpPr>
        <p:spPr>
          <a:xfrm rot="16200000" flipV="1">
            <a:off x="3411370" y="3737451"/>
            <a:ext cx="645910" cy="419756"/>
          </a:xfrm>
          <a:prstGeom prst="bentConnector2">
            <a:avLst/>
          </a:prstGeom>
          <a:ln w="12700" cmpd="sng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2" y="5346542"/>
            <a:ext cx="1304774" cy="8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/>
        </p:nvSpPr>
        <p:spPr>
          <a:xfrm>
            <a:off x="313613" y="1008000"/>
            <a:ext cx="5623164" cy="2642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 smtClean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Производственные площадки   </a:t>
            </a:r>
            <a:r>
              <a:rPr lang="en-US" dirty="0" err="1" smtClean="0"/>
              <a:t>Elster-Instromet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075DB8A-71E0-F944-83F6-A83A2D996D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714239" y="1005841"/>
            <a:ext cx="2373029" cy="1396165"/>
          </a:xfrm>
        </p:spPr>
        <p:txBody>
          <a:bodyPr/>
          <a:lstStyle/>
          <a:p>
            <a:pPr marL="0" indent="0">
              <a:buNone/>
            </a:pPr>
            <a:r>
              <a:rPr lang="ru-RU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smtClean="0"/>
              <a:t>  ООО «ЭЛЬСТЕР Газэлектроника»</a:t>
            </a:r>
          </a:p>
          <a:p>
            <a:pPr marL="0" indent="0">
              <a:buNone/>
            </a:pPr>
            <a:r>
              <a:rPr lang="ru-RU" sz="1600" smtClean="0"/>
              <a:t>607224, Арзамас</a:t>
            </a:r>
          </a:p>
          <a:p>
            <a:pPr marL="0" indent="0">
              <a:buNone/>
            </a:pPr>
            <a:r>
              <a:rPr lang="ru-RU" sz="1600" smtClean="0"/>
              <a:t>Улица 50 лет ВЛКСМ, 8а</a:t>
            </a:r>
          </a:p>
          <a:p>
            <a:pPr marL="0" indent="0">
              <a:buNone/>
            </a:pPr>
            <a:r>
              <a:rPr lang="ru-RU" sz="1600" b="1" smtClean="0"/>
              <a:t>Россия </a:t>
            </a:r>
            <a:endParaRPr lang="ru-RU" sz="16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ru-RU" sz="1400" smtClean="0"/>
          </a:p>
          <a:p>
            <a:pPr marL="0" indent="0">
              <a:buNone/>
            </a:pPr>
            <a:endParaRPr lang="ru-RU" sz="1400" smtClean="0"/>
          </a:p>
          <a:p>
            <a:pPr marL="0" indent="0">
              <a:buNone/>
            </a:pPr>
            <a:endParaRPr lang="ru-RU" sz="1400" smtClean="0"/>
          </a:p>
          <a:p>
            <a:pPr marL="0" indent="0">
              <a:buNone/>
            </a:pPr>
            <a:endParaRPr lang="ru-RU" sz="1400" smtClean="0"/>
          </a:p>
          <a:p>
            <a:pPr marL="0" indent="0">
              <a:buNone/>
            </a:pPr>
            <a:endParaRPr lang="en-US" sz="1400" smtClean="0"/>
          </a:p>
          <a:p>
            <a:pPr marL="0" indent="0">
              <a:buNone/>
            </a:pPr>
            <a:endParaRPr lang="en-US" altLang="en-US" smtClean="0"/>
          </a:p>
          <a:p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/>
          </p:nvPr>
        </p:nvSpPr>
        <p:spPr>
          <a:xfrm>
            <a:off x="714239" y="3808413"/>
            <a:ext cx="2301916" cy="1104781"/>
          </a:xfrm>
        </p:spPr>
        <p:txBody>
          <a:bodyPr/>
          <a:lstStyle/>
          <a:p>
            <a:pPr marL="0" indent="0">
              <a:buNone/>
            </a:pPr>
            <a:r>
              <a:rPr lang="ru-RU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smtClean="0"/>
              <a:t>  </a:t>
            </a:r>
            <a:r>
              <a:rPr lang="en-US" sz="1600" smtClean="0"/>
              <a:t>Elster NV/SA</a:t>
            </a:r>
          </a:p>
          <a:p>
            <a:pPr marL="0" indent="0">
              <a:buNone/>
            </a:pPr>
            <a:r>
              <a:rPr lang="en-US" sz="1600" smtClean="0"/>
              <a:t>Rijkmakerlaan 9, 2910 Essen, </a:t>
            </a:r>
            <a:r>
              <a:rPr lang="en-US" sz="1600" b="1" smtClean="0"/>
              <a:t>Belgium</a:t>
            </a:r>
            <a:endParaRPr lang="ru-RU" sz="1600" b="1" smtClean="0"/>
          </a:p>
          <a:p>
            <a:pPr marL="0" indent="0">
              <a:buNone/>
            </a:pPr>
            <a:endParaRPr lang="ru-RU" sz="1400" smtClean="0"/>
          </a:p>
          <a:p>
            <a:pPr marL="0" indent="0">
              <a:buNone/>
            </a:pPr>
            <a:endParaRPr lang="ru-RU" sz="1400" smtClean="0"/>
          </a:p>
          <a:p>
            <a:pPr marL="0" indent="0">
              <a:buNone/>
            </a:pPr>
            <a:endParaRPr lang="ru-RU" sz="1400" smtClean="0"/>
          </a:p>
          <a:p>
            <a:pPr marL="0" indent="0">
              <a:buNone/>
            </a:pPr>
            <a:endParaRPr lang="ru-RU" sz="1400" smtClean="0"/>
          </a:p>
          <a:p>
            <a:pPr marL="0" indent="0">
              <a:buNone/>
            </a:pPr>
            <a:endParaRPr lang="en-US" sz="1400" smtClean="0"/>
          </a:p>
          <a:p>
            <a:pPr marL="0" indent="0">
              <a:buNone/>
            </a:pPr>
            <a:endParaRPr lang="en-US" altLang="en-US" smtClean="0"/>
          </a:p>
          <a:p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12"/>
          </p:nvPr>
        </p:nvSpPr>
        <p:spPr>
          <a:xfrm>
            <a:off x="6055074" y="1005841"/>
            <a:ext cx="2925153" cy="2624429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dirty="0" smtClean="0"/>
              <a:t>  </a:t>
            </a:r>
            <a:r>
              <a:rPr lang="en-US" sz="1600" dirty="0" smtClean="0"/>
              <a:t>“</a:t>
            </a:r>
            <a:r>
              <a:rPr lang="en-US" sz="1600" dirty="0" err="1" smtClean="0"/>
              <a:t>Elster-Instromet</a:t>
            </a:r>
            <a:r>
              <a:rPr lang="en-US" sz="1600" dirty="0" smtClean="0"/>
              <a:t> B.V.”</a:t>
            </a:r>
          </a:p>
          <a:p>
            <a:pPr marL="0" indent="0">
              <a:buNone/>
            </a:pPr>
            <a:r>
              <a:rPr lang="en-US" sz="1600" dirty="0" err="1" smtClean="0"/>
              <a:t>Munstermanstraat</a:t>
            </a:r>
            <a:r>
              <a:rPr lang="en-US" sz="1600" dirty="0" smtClean="0"/>
              <a:t> 6, 8064 KA </a:t>
            </a:r>
            <a:r>
              <a:rPr lang="en-US" sz="1600" dirty="0" err="1" smtClean="0"/>
              <a:t>Silvolde</a:t>
            </a:r>
            <a:r>
              <a:rPr lang="en-US" sz="1600" dirty="0" smtClean="0"/>
              <a:t>,</a:t>
            </a:r>
          </a:p>
          <a:p>
            <a:pPr marL="0" indent="0">
              <a:buNone/>
            </a:pPr>
            <a:r>
              <a:rPr lang="en-US" sz="1600" b="1" dirty="0" smtClean="0"/>
              <a:t>Netherlands</a:t>
            </a:r>
            <a:endParaRPr lang="ru-RU" sz="1600" b="1" dirty="0" smtClean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altLang="en-US" dirty="0" smtClean="0"/>
          </a:p>
          <a:p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12"/>
          </p:nvPr>
        </p:nvSpPr>
        <p:spPr>
          <a:xfrm>
            <a:off x="6055074" y="3808182"/>
            <a:ext cx="3034335" cy="1364319"/>
          </a:xfrm>
        </p:spPr>
        <p:txBody>
          <a:bodyPr/>
          <a:lstStyle/>
          <a:p>
            <a:pPr marL="0" indent="0">
              <a:buNone/>
            </a:pPr>
            <a:r>
              <a:rPr lang="ru-RU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▪</a:t>
            </a:r>
            <a:r>
              <a:rPr lang="ru-RU" sz="1600" smtClean="0"/>
              <a:t> </a:t>
            </a:r>
            <a:r>
              <a:rPr lang="de-DE" sz="1600" smtClean="0"/>
              <a:t>Elster, GmbH</a:t>
            </a:r>
          </a:p>
          <a:p>
            <a:pPr marL="0" indent="0">
              <a:buNone/>
            </a:pPr>
            <a:r>
              <a:rPr lang="de-DE" sz="1600" smtClean="0"/>
              <a:t>Steinern Strasse 19-21, 55252 Mainz-Kastel, </a:t>
            </a:r>
            <a:r>
              <a:rPr lang="de-DE" sz="1600" b="1" smtClean="0"/>
              <a:t>Germany</a:t>
            </a:r>
            <a:endParaRPr lang="ru-RU" sz="1600" b="1" smtClean="0"/>
          </a:p>
          <a:p>
            <a:pPr marL="0" indent="0">
              <a:buNone/>
            </a:pPr>
            <a:endParaRPr lang="ru-RU" sz="1600" smtClean="0"/>
          </a:p>
          <a:p>
            <a:pPr marL="0" indent="0">
              <a:buNone/>
            </a:pPr>
            <a:endParaRPr lang="ru-RU" sz="1600" smtClean="0"/>
          </a:p>
          <a:p>
            <a:pPr marL="0" indent="0">
              <a:buNone/>
            </a:pPr>
            <a:endParaRPr lang="ru-RU" sz="1600" smtClean="0"/>
          </a:p>
          <a:p>
            <a:pPr marL="0" indent="0">
              <a:buNone/>
            </a:pPr>
            <a:endParaRPr lang="en-US" sz="1600" smtClean="0"/>
          </a:p>
          <a:p>
            <a:pPr marL="0" indent="0">
              <a:buNone/>
            </a:pPr>
            <a:endParaRPr lang="en-US" altLang="en-US" sz="1600" smtClean="0"/>
          </a:p>
          <a:p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79073" y="3225862"/>
            <a:ext cx="48892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Запуск производственной линии в РФ!</a:t>
            </a:r>
            <a:endParaRPr 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9" name="Picture 17" descr="DSC_1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88" y="3928469"/>
            <a:ext cx="1814560" cy="23422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3" y="1828800"/>
            <a:ext cx="3434415" cy="1690376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16" y="4805356"/>
            <a:ext cx="4150057" cy="1292776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68" y="1286155"/>
            <a:ext cx="2747651" cy="1764655"/>
          </a:xfrm>
          <a:prstGeom prst="round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2" y="5506053"/>
            <a:ext cx="1304774" cy="8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22" y="51018"/>
            <a:ext cx="10531033" cy="979288"/>
          </a:xfrm>
        </p:spPr>
        <p:txBody>
          <a:bodyPr/>
          <a:lstStyle/>
          <a:p>
            <a:r>
              <a:rPr lang="ru-RU" dirty="0" smtClean="0"/>
              <a:t>ООО «ЭЛЬСТЕР- </a:t>
            </a:r>
            <a:r>
              <a:rPr lang="ru-RU" dirty="0" err="1" smtClean="0"/>
              <a:t>Газэлектроника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Европейское качество. Сделано в России.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29093" y="1168996"/>
            <a:ext cx="4555222" cy="2624430"/>
          </a:xfrm>
        </p:spPr>
        <p:txBody>
          <a:bodyPr/>
          <a:lstStyle/>
          <a:p>
            <a:r>
              <a:rPr lang="ru-RU" dirty="0" smtClean="0"/>
              <a:t>Существующее производство</a:t>
            </a:r>
            <a:endParaRPr lang="en-US" dirty="0"/>
          </a:p>
          <a:p>
            <a:pPr lvl="1"/>
            <a:r>
              <a:rPr lang="ru-RU" dirty="0" smtClean="0"/>
              <a:t>Промышленные счетчики газа;</a:t>
            </a:r>
          </a:p>
          <a:p>
            <a:pPr lvl="1"/>
            <a:r>
              <a:rPr lang="ru-RU" dirty="0" smtClean="0"/>
              <a:t>Электронные корректоры;</a:t>
            </a:r>
          </a:p>
          <a:p>
            <a:pPr lvl="1"/>
            <a:r>
              <a:rPr lang="ru-RU" dirty="0" smtClean="0"/>
              <a:t>Диафрагменные счетчики газа;</a:t>
            </a:r>
          </a:p>
          <a:p>
            <a:pPr lvl="1"/>
            <a:r>
              <a:rPr lang="ru-RU" dirty="0" smtClean="0"/>
              <a:t>Регуляторы давления газа</a:t>
            </a:r>
          </a:p>
          <a:p>
            <a:pPr lvl="1"/>
            <a:r>
              <a:rPr lang="ru-RU" dirty="0" smtClean="0"/>
              <a:t>Комплексные измерительные системы</a:t>
            </a:r>
            <a:endParaRPr lang="en-US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6134782" y="1168995"/>
            <a:ext cx="5110491" cy="2624429"/>
          </a:xfrm>
        </p:spPr>
        <p:txBody>
          <a:bodyPr/>
          <a:lstStyle/>
          <a:p>
            <a:r>
              <a:rPr lang="ru-RU" dirty="0" smtClean="0"/>
              <a:t>Современное и уникальное производственное оборудование</a:t>
            </a:r>
            <a:r>
              <a:rPr lang="ru-RU" dirty="0"/>
              <a:t>.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2"/>
          </p:nvPr>
        </p:nvSpPr>
        <p:spPr>
          <a:xfrm>
            <a:off x="441281" y="3871757"/>
            <a:ext cx="5172338" cy="2534249"/>
          </a:xfrm>
        </p:spPr>
        <p:txBody>
          <a:bodyPr/>
          <a:lstStyle/>
          <a:p>
            <a:r>
              <a:rPr lang="ru-RU" dirty="0" smtClean="0"/>
              <a:t>Сплочённый, высококвалифицированный коллектив</a:t>
            </a:r>
            <a:endParaRPr lang="en-US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3"/>
          </p:nvPr>
        </p:nvSpPr>
        <p:spPr>
          <a:xfrm>
            <a:off x="6134782" y="3899052"/>
            <a:ext cx="5110491" cy="2534249"/>
          </a:xfrm>
        </p:spPr>
        <p:txBody>
          <a:bodyPr/>
          <a:lstStyle/>
          <a:p>
            <a:r>
              <a:rPr lang="ru-RU" dirty="0" smtClean="0"/>
              <a:t>20 лет на рынке России</a:t>
            </a:r>
            <a:endParaRPr lang="en-US" dirty="0"/>
          </a:p>
          <a:p>
            <a:r>
              <a:rPr lang="ru-RU" dirty="0"/>
              <a:t>Надежные локальные поставщики</a:t>
            </a:r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2050" name="Picture 2" descr="http://gaselectro.ru/images/ra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77" y="1289972"/>
            <a:ext cx="1366476" cy="11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aselectro.ru/images/cms/data/ek280-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77" y="2481209"/>
            <a:ext cx="1307925" cy="10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45" y="2214693"/>
            <a:ext cx="1753493" cy="11689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18" y="2214694"/>
            <a:ext cx="1847594" cy="1231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35596" r="2760" b="9847"/>
          <a:stretch/>
        </p:blipFill>
        <p:spPr>
          <a:xfrm>
            <a:off x="714240" y="4575999"/>
            <a:ext cx="4880624" cy="1857302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E075DB8A-71E0-F944-83F6-A83A2D996DB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68" y="5166176"/>
            <a:ext cx="1304774" cy="8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\\Gas-resurs\пользователи\!!!общая\!!!История ЭЛЬСТЕР\Производство\2014\IMG_0323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714240" y="1105079"/>
            <a:ext cx="2790825" cy="24399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noFill/>
            <a:miter lim="800000"/>
            <a:headEnd/>
            <a:tailEnd/>
          </a:ln>
          <a:effectLst>
            <a:softEdge rad="63500"/>
          </a:effectLst>
          <a:extLst/>
        </p:spPr>
      </p:pic>
      <p:pic>
        <p:nvPicPr>
          <p:cNvPr id="12" name="Picture 2" descr="\\Gas-resurs\фото\!На совещание в НН 10-2014\Мишин С\PIC 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6983" y="3548153"/>
            <a:ext cx="3734960" cy="258771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714240" y="357189"/>
            <a:ext cx="10455164" cy="4984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kern="1200" dirty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Производство ЭЛЬСТЕР- </a:t>
            </a:r>
            <a:r>
              <a:rPr lang="ru-RU" dirty="0" err="1" smtClean="0"/>
              <a:t>Газэлектроника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40" y="3535544"/>
            <a:ext cx="3013911" cy="26003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897" y="1115574"/>
            <a:ext cx="3145470" cy="24294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0"/>
          <a:stretch/>
        </p:blipFill>
        <p:spPr>
          <a:xfrm>
            <a:off x="6848199" y="1095395"/>
            <a:ext cx="4420037" cy="24496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775" y="3535543"/>
            <a:ext cx="3618447" cy="25972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F8DAF-AA8E-4BC2-AF5A-545F0F7E5E7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15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83" y="1184990"/>
            <a:ext cx="4078514" cy="27302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itle 8"/>
          <p:cNvSpPr txBox="1">
            <a:spLocks/>
          </p:cNvSpPr>
          <p:nvPr/>
        </p:nvSpPr>
        <p:spPr>
          <a:xfrm>
            <a:off x="714240" y="357189"/>
            <a:ext cx="10455164" cy="4984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kern="1200" dirty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Производство </a:t>
            </a:r>
            <a:r>
              <a:rPr lang="ru-RU" dirty="0"/>
              <a:t>ЭЛЬСТЕР- </a:t>
            </a:r>
            <a:r>
              <a:rPr lang="ru-RU" dirty="0" err="1"/>
              <a:t>Газэлектроника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093" y="1159046"/>
            <a:ext cx="3525305" cy="27302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88" y="3938532"/>
            <a:ext cx="4173445" cy="21973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157" y="3938532"/>
            <a:ext cx="3335246" cy="22232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4928" y="1159046"/>
            <a:ext cx="3353592" cy="49768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642" y="3175994"/>
            <a:ext cx="676715" cy="5060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F8DAF-AA8E-4BC2-AF5A-545F0F7E5E7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79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9"/>
          <a:stretch/>
        </p:blipFill>
        <p:spPr bwMode="auto">
          <a:xfrm>
            <a:off x="633702" y="1132683"/>
            <a:ext cx="3754147" cy="241606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68"/>
          <a:stretch/>
        </p:blipFill>
        <p:spPr bwMode="auto">
          <a:xfrm>
            <a:off x="4491735" y="3589735"/>
            <a:ext cx="3564530" cy="25312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\\Gas-resurs\пользователи\!!!общая\!!!История ЭЛЬСТЕР\Производство\2014\IMG_0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457" y="1132682"/>
            <a:ext cx="3621087" cy="241606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noFill/>
            <a:miter lim="800000"/>
            <a:headEnd/>
            <a:tailEnd/>
          </a:ln>
          <a:effectLst>
            <a:softEdge rad="63500"/>
          </a:effectLst>
          <a:extLst/>
        </p:spPr>
      </p:pic>
      <p:pic>
        <p:nvPicPr>
          <p:cNvPr id="8" name="Picture 7" descr="\\Gas-resurs\пользователи\!!!общая\!!!История ЭЛЬСТЕР\Производство\new2014\IMG_03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200" y="3582989"/>
            <a:ext cx="3816350" cy="254476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noFill/>
            <a:miter lim="800000"/>
            <a:headEnd/>
            <a:tailEnd/>
          </a:ln>
          <a:effectLst>
            <a:softEdge rad="63500"/>
          </a:effectLst>
          <a:extLst/>
        </p:spPr>
      </p:pic>
      <p:sp>
        <p:nvSpPr>
          <p:cNvPr id="9" name="Title 8"/>
          <p:cNvSpPr txBox="1">
            <a:spLocks/>
          </p:cNvSpPr>
          <p:nvPr/>
        </p:nvSpPr>
        <p:spPr>
          <a:xfrm>
            <a:off x="714240" y="357189"/>
            <a:ext cx="11477760" cy="4984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kern="1200" dirty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 smtClean="0"/>
              <a:t>Производство </a:t>
            </a:r>
            <a:r>
              <a:rPr lang="ru-RU" dirty="0"/>
              <a:t>ЭЛЬСТЕР- </a:t>
            </a:r>
            <a:r>
              <a:rPr lang="ru-RU" dirty="0" err="1"/>
              <a:t>Газэлектроника</a:t>
            </a:r>
            <a:endParaRPr lang="ru-RU" dirty="0"/>
          </a:p>
        </p:txBody>
      </p:sp>
      <p:pic>
        <p:nvPicPr>
          <p:cNvPr id="10" name="Picture 2" descr="\\Gas-resurs\пользователи\!!!общая\!!!История ЭЛЬСТЕР\Производство\2014\IMG_03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6250" y="3612466"/>
            <a:ext cx="3640872" cy="250853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Picture 9" descr="\\Gas-resurs\пользователи\!!!общая\!!!История ЭЛЬСТЕР\Производство\new2014\IMG_9598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538" y="1132683"/>
            <a:ext cx="3626584" cy="241606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noFill/>
            <a:miter lim="800000"/>
            <a:headEnd/>
            <a:tailEnd/>
          </a:ln>
          <a:effectLst>
            <a:softEdge rad="63500"/>
          </a:effectLst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F8DAF-AA8E-4BC2-AF5A-545F0F7E5E7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13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239" y="357189"/>
            <a:ext cx="10709321" cy="498475"/>
          </a:xfrm>
        </p:spPr>
        <p:txBody>
          <a:bodyPr/>
          <a:lstStyle/>
          <a:p>
            <a:r>
              <a:rPr lang="ru-RU" dirty="0" smtClean="0"/>
              <a:t>Новые продукты производства </a:t>
            </a:r>
            <a:r>
              <a:rPr lang="ru-RU" dirty="0"/>
              <a:t>ЭЛЬСТЕР- </a:t>
            </a:r>
            <a:r>
              <a:rPr lang="ru-RU" dirty="0" err="1"/>
              <a:t>Газэлектроника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при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менения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высоких давлениях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Content Placeholder 4"/>
          <p:cNvSpPr txBox="1">
            <a:spLocks/>
          </p:cNvSpPr>
          <p:nvPr/>
        </p:nvSpPr>
        <p:spPr>
          <a:xfrm>
            <a:off x="818806" y="1567196"/>
            <a:ext cx="5835112" cy="807519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dirty="0" smtClean="0"/>
              <a:t>Регуляторы давления газа и техника обеспечения безопасности серии </a:t>
            </a:r>
            <a:r>
              <a:rPr lang="en-US" altLang="en-US" dirty="0" smtClean="0"/>
              <a:t>RMG</a:t>
            </a:r>
            <a:endParaRPr lang="ru-RU" altLang="en-US" dirty="0" smtClean="0"/>
          </a:p>
          <a:p>
            <a:pPr marL="0" indent="0">
              <a:buFont typeface="Arial" charset="0"/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9" name="Picture 8" descr="http://www.rmg.com/uploads/tx_a1teasermenu/RMG_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6500" y="1052030"/>
            <a:ext cx="1526840" cy="1531034"/>
          </a:xfrm>
          <a:prstGeom prst="rect">
            <a:avLst/>
          </a:prstGeom>
          <a:noFill/>
        </p:spPr>
      </p:pic>
      <p:pic>
        <p:nvPicPr>
          <p:cNvPr id="40" name="Picture 2" descr="U:\MA\CM\Presentation\8  Picture RMG\711 gr ne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9630" y="1241212"/>
            <a:ext cx="1338757" cy="1338757"/>
          </a:xfrm>
          <a:prstGeom prst="rect">
            <a:avLst/>
          </a:prstGeom>
          <a:noFill/>
        </p:spPr>
      </p:pic>
      <p:pic>
        <p:nvPicPr>
          <p:cNvPr id="41" name="Picture 2" descr="http://www.rmg.com/uploads/tx_a1teasermenu/RMG_300_2008_04.jpg"/>
          <p:cNvPicPr>
            <a:picLocks noChangeAspect="1" noChangeArrowheads="1"/>
          </p:cNvPicPr>
          <p:nvPr/>
        </p:nvPicPr>
        <p:blipFill rotWithShape="1">
          <a:blip r:embed="rId5" cstate="print"/>
          <a:srcRect l="22044" t="7351" r="26997" b="12735"/>
          <a:stretch/>
        </p:blipFill>
        <p:spPr bwMode="auto">
          <a:xfrm>
            <a:off x="7514163" y="1321532"/>
            <a:ext cx="797878" cy="1251217"/>
          </a:xfrm>
          <a:prstGeom prst="rect">
            <a:avLst/>
          </a:prstGeom>
          <a:noFill/>
        </p:spPr>
      </p:pic>
      <p:sp>
        <p:nvSpPr>
          <p:cNvPr id="42" name="Content Placeholder 4"/>
          <p:cNvSpPr txBox="1">
            <a:spLocks/>
          </p:cNvSpPr>
          <p:nvPr/>
        </p:nvSpPr>
        <p:spPr>
          <a:xfrm>
            <a:off x="733013" y="2703387"/>
            <a:ext cx="6571712" cy="1807600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dirty="0" smtClean="0"/>
              <a:t>Ультразвуковые счетчики газа: </a:t>
            </a:r>
          </a:p>
          <a:p>
            <a:pPr marL="0" indent="0">
              <a:buNone/>
            </a:pPr>
            <a:r>
              <a:rPr lang="ru-RU" altLang="en-US" sz="1800" dirty="0" smtClean="0"/>
              <a:t> - </a:t>
            </a:r>
            <a:r>
              <a:rPr lang="en-US" altLang="en-US" sz="1800" dirty="0" err="1" smtClean="0"/>
              <a:t>Q.SonicPlus</a:t>
            </a:r>
            <a:r>
              <a:rPr lang="ru-RU" altLang="en-US" sz="1800" dirty="0" smtClean="0"/>
              <a:t>;</a:t>
            </a:r>
            <a:endParaRPr lang="ru-RU" altLang="en-US" sz="1800" dirty="0"/>
          </a:p>
          <a:p>
            <a:pPr marL="0" indent="0">
              <a:buNone/>
            </a:pPr>
            <a:r>
              <a:rPr lang="ru-RU" altLang="en-US" sz="1800" dirty="0" smtClean="0"/>
              <a:t> - </a:t>
            </a:r>
            <a:r>
              <a:rPr lang="en-US" altLang="en-US" sz="1800" dirty="0" err="1" smtClean="0"/>
              <a:t>CheckSonic</a:t>
            </a:r>
            <a:r>
              <a:rPr lang="en-US" altLang="en-US" sz="1800" dirty="0" smtClean="0"/>
              <a:t> VX (</a:t>
            </a:r>
            <a:r>
              <a:rPr lang="ru-RU" altLang="en-US" sz="1800" dirty="0" smtClean="0"/>
              <a:t>измерение грязных газов);</a:t>
            </a:r>
          </a:p>
          <a:p>
            <a:r>
              <a:rPr lang="ru-RU" altLang="en-US" dirty="0" smtClean="0"/>
              <a:t>Поточный хроматограф </a:t>
            </a:r>
            <a:r>
              <a:rPr lang="en-US" altLang="en-US" dirty="0"/>
              <a:t>EnCal300</a:t>
            </a:r>
            <a:r>
              <a:rPr lang="ru-RU" altLang="en-US" dirty="0"/>
              <a:t>. </a:t>
            </a:r>
            <a:endParaRPr lang="ru-RU" altLang="en-US" dirty="0" smtClean="0"/>
          </a:p>
          <a:p>
            <a:r>
              <a:rPr lang="ru-RU" altLang="en-US" dirty="0" smtClean="0"/>
              <a:t>Вычислитель расхода газа </a:t>
            </a:r>
            <a:r>
              <a:rPr lang="en-US" altLang="en-US" dirty="0" smtClean="0"/>
              <a:t>FC1</a:t>
            </a:r>
            <a:r>
              <a:rPr lang="en-US" altLang="en-US" dirty="0"/>
              <a:t>.</a:t>
            </a:r>
            <a:br>
              <a:rPr lang="en-US" altLang="en-US" dirty="0"/>
            </a:br>
            <a:endParaRPr lang="ru-RU" altLang="en-US" dirty="0" smtClean="0"/>
          </a:p>
          <a:p>
            <a:pPr marL="0" indent="0">
              <a:buFont typeface="Arial" charset="0"/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3" name="Picture 2" descr="http://gaselectro.ru/images/cms/data/q-sonic-pl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56" y="3038617"/>
            <a:ext cx="1757149" cy="15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enCore%20FC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54" y="3380860"/>
            <a:ext cx="1205647" cy="12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EnCal%20300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t="7731" r="17567" b="15394"/>
          <a:stretch/>
        </p:blipFill>
        <p:spPr bwMode="auto">
          <a:xfrm>
            <a:off x="9087242" y="2896442"/>
            <a:ext cx="1392382" cy="154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ontent Placeholder 4"/>
          <p:cNvSpPr txBox="1">
            <a:spLocks/>
          </p:cNvSpPr>
          <p:nvPr/>
        </p:nvSpPr>
        <p:spPr>
          <a:xfrm>
            <a:off x="765399" y="5009348"/>
            <a:ext cx="5835112" cy="442337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dirty="0" smtClean="0"/>
              <a:t>Датчики </a:t>
            </a:r>
            <a:r>
              <a:rPr lang="en-US" altLang="en-US" dirty="0" smtClean="0"/>
              <a:t>P, T </a:t>
            </a:r>
            <a:r>
              <a:rPr lang="ru-RU" altLang="en-US" dirty="0" smtClean="0"/>
              <a:t>серии </a:t>
            </a:r>
            <a:r>
              <a:rPr lang="en-US" altLang="en-US" dirty="0" err="1" smtClean="0"/>
              <a:t>SmartLine</a:t>
            </a:r>
            <a:endParaRPr lang="ru-RU" altLang="en-US" dirty="0" smtClean="0"/>
          </a:p>
          <a:p>
            <a:pPr marL="0" indent="0">
              <a:buFont typeface="Arial" charset="0"/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9" name="Picture 3" descr="360PressureTransmitter03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39" t="10440"/>
          <a:stretch>
            <a:fillRect/>
          </a:stretch>
        </p:blipFill>
        <p:spPr bwMode="auto">
          <a:xfrm>
            <a:off x="6104336" y="4587612"/>
            <a:ext cx="1145393" cy="19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6"/>
          <p:cNvGrpSpPr/>
          <p:nvPr/>
        </p:nvGrpSpPr>
        <p:grpSpPr>
          <a:xfrm>
            <a:off x="7277429" y="4770526"/>
            <a:ext cx="2039824" cy="1499644"/>
            <a:chOff x="4900613" y="1443038"/>
            <a:chExt cx="2732087" cy="1687512"/>
          </a:xfrm>
        </p:grpSpPr>
        <p:pic>
          <p:nvPicPr>
            <p:cNvPr id="53" name="Picture 1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00613" y="1443038"/>
              <a:ext cx="1220787" cy="1641475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</p:pic>
        <p:pic>
          <p:nvPicPr>
            <p:cNvPr id="54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67475" y="1468438"/>
              <a:ext cx="1165225" cy="1662112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64" y="2850054"/>
            <a:ext cx="1444473" cy="16783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818806" y="2703387"/>
            <a:ext cx="10827095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59310" y="4678046"/>
            <a:ext cx="10827095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68" y="5166176"/>
            <a:ext cx="1304774" cy="8904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F74E8-2156-B64F-A723-2FC713503C5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4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neywell Single Image Cover">
  <a:themeElements>
    <a:clrScheme name="Colors - Honeywell's Brand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E1261C"/>
      </a:accent1>
      <a:accent2>
        <a:srgbClr val="FFC627"/>
      </a:accent2>
      <a:accent3>
        <a:srgbClr val="707070"/>
      </a:accent3>
      <a:accent4>
        <a:srgbClr val="F37021"/>
      </a:accent4>
      <a:accent5>
        <a:srgbClr val="1792E5"/>
      </a:accent5>
      <a:accent6>
        <a:srgbClr val="000000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rgbClr val="7F7F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neywell PPT Template 16X9 Wide V3 3" id="{40202467-D9A4-47B6-B2E6-FA12DFD1B81E}" vid="{F721A0DB-A4B9-48AE-BEE2-19A4A51C60DB}"/>
    </a:ext>
  </a:extLst>
</a:theme>
</file>

<file path=ppt/theme/theme2.xml><?xml version="1.0" encoding="utf-8"?>
<a:theme xmlns:a="http://schemas.openxmlformats.org/drawingml/2006/main" name="Honeywell Theme">
  <a:themeElements>
    <a:clrScheme name="Colors - Honeywell's Brand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E1261C"/>
      </a:accent1>
      <a:accent2>
        <a:srgbClr val="FFC627"/>
      </a:accent2>
      <a:accent3>
        <a:srgbClr val="707070"/>
      </a:accent3>
      <a:accent4>
        <a:srgbClr val="F37021"/>
      </a:accent4>
      <a:accent5>
        <a:srgbClr val="1792E5"/>
      </a:accent5>
      <a:accent6>
        <a:srgbClr val="000000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 smtClean="0">
            <a:solidFill>
              <a:schemeClr val="accent3"/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neywell PPT Template 16X9 Wide V3 3" id="{40202467-D9A4-47B6-B2E6-FA12DFD1B81E}" vid="{AE24073B-A2ED-4DB6-9062-A9ECDE013912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oneywell Theme">
  <a:themeElements>
    <a:clrScheme name="Colors - Honeywell's Brand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E1261C"/>
      </a:accent1>
      <a:accent2>
        <a:srgbClr val="FFC627"/>
      </a:accent2>
      <a:accent3>
        <a:srgbClr val="707070"/>
      </a:accent3>
      <a:accent4>
        <a:srgbClr val="F37021"/>
      </a:accent4>
      <a:accent5>
        <a:srgbClr val="1792E5"/>
      </a:accent5>
      <a:accent6>
        <a:srgbClr val="000000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 smtClean="0">
            <a:solidFill>
              <a:schemeClr val="accent3"/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neywell PPT Template 16X9 Wide V3 3" id="{40202467-D9A4-47B6-B2E6-FA12DFD1B81E}" vid="{E72726E8-4228-4EF4-AD7C-8FFB7AA9BEC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EB125E098E7F49A0205A16AC239CE8" ma:contentTypeVersion="0" ma:contentTypeDescription="Create a new document." ma:contentTypeScope="" ma:versionID="73d8c0722a46478c40824ebff996163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2AEA34-0FE5-4161-8619-2C42421968B4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711268-4532-4FB9-8196-23D231793A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Honeywell PPT Template 16X9 Wide V3.5-2.potx</Template>
  <TotalTime>5174</TotalTime>
  <Words>1419</Words>
  <Application>Microsoft Office PowerPoint</Application>
  <PresentationFormat>Widescreen</PresentationFormat>
  <Paragraphs>357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Batang</vt:lpstr>
      <vt:lpstr>ＭＳ Ｐゴシック</vt:lpstr>
      <vt:lpstr>Arial</vt:lpstr>
      <vt:lpstr>Calibri</vt:lpstr>
      <vt:lpstr>Calibri Light</vt:lpstr>
      <vt:lpstr>Courier New</vt:lpstr>
      <vt:lpstr>Helvetica 55 Roman</vt:lpstr>
      <vt:lpstr>Helvetica Neue</vt:lpstr>
      <vt:lpstr>HelveticaNeue BoldCond</vt:lpstr>
      <vt:lpstr>HelveticaNeue MediumCond</vt:lpstr>
      <vt:lpstr>Times New Roman</vt:lpstr>
      <vt:lpstr>VAG Rounded Std Thin</vt:lpstr>
      <vt:lpstr>Verdana</vt:lpstr>
      <vt:lpstr>Wingdings</vt:lpstr>
      <vt:lpstr>Honeywell Single Image Cover</vt:lpstr>
      <vt:lpstr>Honeywell Theme</vt:lpstr>
      <vt:lpstr>Custom Design</vt:lpstr>
      <vt:lpstr>1_Honeywell Theme</vt:lpstr>
      <vt:lpstr>PowerPoint Presentation</vt:lpstr>
      <vt:lpstr>Зона применимости оборудования Elster + Honeywell</vt:lpstr>
      <vt:lpstr>Приборы Elster-Instromet основные элементы измерительного узла от одного поставщика</vt:lpstr>
      <vt:lpstr>Производственные площадки   Elster-Instromet</vt:lpstr>
      <vt:lpstr>ООО «ЭЛЬСТЕР- Газэлектроника» Европейское качество. Сделано в России.</vt:lpstr>
      <vt:lpstr>PowerPoint Presentation</vt:lpstr>
      <vt:lpstr>PowerPoint Presentation</vt:lpstr>
      <vt:lpstr>PowerPoint Presentation</vt:lpstr>
      <vt:lpstr>Новые продукты производства ЭЛЬСТЕР- Газэлектроника для применения на высоких давлениях</vt:lpstr>
      <vt:lpstr>Преимущества производства в РФ</vt:lpstr>
      <vt:lpstr>Сделано в России</vt:lpstr>
      <vt:lpstr>CheckSonic VX,  измерение грязных газов Учет попутного нефтяного газа (ПНГ).  Учет на скважинах.</vt:lpstr>
      <vt:lpstr>CheckSonic VX,  измерение грязных газов Учет попутного нефтяного газа (ПНГ).  Учет газа на скважинах.</vt:lpstr>
      <vt:lpstr>CheckSonic VX основные технические характеристики</vt:lpstr>
      <vt:lpstr>Вычислитель расхода газа enCore FC1 контроллер для станции  </vt:lpstr>
      <vt:lpstr>Вычислитель расхода газа enCore FC1 контроллер для станции  </vt:lpstr>
      <vt:lpstr>Связь в измерительной линии   </vt:lpstr>
      <vt:lpstr>Регуляторы давления RMG</vt:lpstr>
      <vt:lpstr>Регуляторы RMG для всей цепочки газоснабжения</vt:lpstr>
      <vt:lpstr>PowerPoint Presentation</vt:lpstr>
      <vt:lpstr>PowerPoint Presentation</vt:lpstr>
      <vt:lpstr>Комплексные решения узлов (под ключ)</vt:lpstr>
      <vt:lpstr>PowerPoint Presentation</vt:lpstr>
      <vt:lpstr>Комплексные решения Honeywell / Elster </vt:lpstr>
      <vt:lpstr>Модульные системы мониторинга и управления  на базе программируемого логического контроллера MasterLogic и гибридного контроллера HC900</vt:lpstr>
      <vt:lpstr>Модульные системы мониторинга и управления  </vt:lpstr>
      <vt:lpstr>Комплексные решения для подземных модулей регулирования</vt:lpstr>
      <vt:lpstr>Характеристики подземного модуля</vt:lpstr>
      <vt:lpstr>Программа локализации продуктов и решений Хоневелл/Эльстер для ГРС  </vt:lpstr>
    </vt:vector>
  </TitlesOfParts>
  <Company>Honeywell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E851672</dc:creator>
  <cp:lastModifiedBy>Gubenko, Dmitrii</cp:lastModifiedBy>
  <cp:revision>296</cp:revision>
  <cp:lastPrinted>2016-03-04T17:19:25Z</cp:lastPrinted>
  <dcterms:created xsi:type="dcterms:W3CDTF">2016-01-07T17:30:18Z</dcterms:created>
  <dcterms:modified xsi:type="dcterms:W3CDTF">2016-10-25T09:48:03Z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0x01010001EB125E098E7F49A0205A16AC239CE8</vt:lpwstr>
  </property>
  <property fmtid="{D5CDD505-2E9C-101B-9397-08002B2CF9AE}" pid="3" name="Source">
    <vt:lpwstr>8f9874da50388e0acb1f5bab1b4b753b</vt:lpwstr>
  </property>
</Properties>
</file>