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44" r:id="rId2"/>
    <p:sldMasterId id="2147483756" r:id="rId3"/>
    <p:sldMasterId id="2147483780" r:id="rId4"/>
    <p:sldMasterId id="2147483804" r:id="rId5"/>
    <p:sldMasterId id="2147483816" r:id="rId6"/>
    <p:sldMasterId id="2147483828" r:id="rId7"/>
    <p:sldMasterId id="2147483852" r:id="rId8"/>
    <p:sldMasterId id="2147483876" r:id="rId9"/>
    <p:sldMasterId id="2147483888" r:id="rId10"/>
    <p:sldMasterId id="2147483900" r:id="rId11"/>
    <p:sldMasterId id="2147483912" r:id="rId12"/>
    <p:sldMasterId id="2147483924" r:id="rId13"/>
  </p:sldMasterIdLst>
  <p:notesMasterIdLst>
    <p:notesMasterId r:id="rId44"/>
  </p:notesMasterIdLst>
  <p:sldIdLst>
    <p:sldId id="318" r:id="rId14"/>
    <p:sldId id="271" r:id="rId15"/>
    <p:sldId id="265" r:id="rId16"/>
    <p:sldId id="273" r:id="rId17"/>
    <p:sldId id="274" r:id="rId18"/>
    <p:sldId id="276" r:id="rId19"/>
    <p:sldId id="266" r:id="rId20"/>
    <p:sldId id="275" r:id="rId21"/>
    <p:sldId id="278" r:id="rId22"/>
    <p:sldId id="282" r:id="rId23"/>
    <p:sldId id="288" r:id="rId24"/>
    <p:sldId id="287" r:id="rId25"/>
    <p:sldId id="286" r:id="rId26"/>
    <p:sldId id="293" r:id="rId27"/>
    <p:sldId id="292" r:id="rId28"/>
    <p:sldId id="291" r:id="rId29"/>
    <p:sldId id="317" r:id="rId30"/>
    <p:sldId id="315" r:id="rId31"/>
    <p:sldId id="296" r:id="rId32"/>
    <p:sldId id="299" r:id="rId33"/>
    <p:sldId id="304" r:id="rId34"/>
    <p:sldId id="305" r:id="rId35"/>
    <p:sldId id="309" r:id="rId36"/>
    <p:sldId id="308" r:id="rId37"/>
    <p:sldId id="310" r:id="rId38"/>
    <p:sldId id="319" r:id="rId39"/>
    <p:sldId id="321" r:id="rId40"/>
    <p:sldId id="322" r:id="rId41"/>
    <p:sldId id="311" r:id="rId42"/>
    <p:sldId id="313" r:id="rId43"/>
  </p:sldIdLst>
  <p:sldSz cx="12192000" cy="6858000"/>
  <p:notesSz cx="7099300" cy="102346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B4B036-958F-4429-9314-EF8C65BDA766}" type="doc">
      <dgm:prSet loTypeId="urn:microsoft.com/office/officeart/2005/8/layout/lProcess3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043E6869-FFD4-481F-B2DE-AB62CA9B1D4E}">
      <dgm:prSet custT="1"/>
      <dgm:spPr>
        <a:effectLst>
          <a:softEdge rad="50800"/>
        </a:effectLst>
      </dgm:spPr>
      <dgm:t>
        <a:bodyPr/>
        <a:lstStyle/>
        <a:p>
          <a:r>
            <a:rPr lang="ru-RU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rPr>
            <a:t>Основная производственная база в г. Москва</a:t>
          </a:r>
          <a:endParaRPr lang="ru-RU" sz="1200" b="1" dirty="0">
            <a:solidFill>
              <a:srgbClr val="0E76BC"/>
            </a:solidFill>
          </a:endParaRPr>
        </a:p>
      </dgm:t>
    </dgm:pt>
    <dgm:pt modelId="{7C2C1555-3487-48DA-970C-E36DB78043E1}" type="parTrans" cxnId="{E3E20461-7A46-4666-8177-86EDEFE46A38}">
      <dgm:prSet/>
      <dgm:spPr/>
      <dgm:t>
        <a:bodyPr/>
        <a:lstStyle/>
        <a:p>
          <a:endParaRPr lang="ru-RU" sz="1300"/>
        </a:p>
      </dgm:t>
    </dgm:pt>
    <dgm:pt modelId="{79A9DB5B-B3E8-49C1-9137-DA6755B3B713}" type="sibTrans" cxnId="{E3E20461-7A46-4666-8177-86EDEFE46A38}">
      <dgm:prSet/>
      <dgm:spPr/>
      <dgm:t>
        <a:bodyPr/>
        <a:lstStyle/>
        <a:p>
          <a:endParaRPr lang="ru-RU" sz="1300"/>
        </a:p>
      </dgm:t>
    </dgm:pt>
    <dgm:pt modelId="{A4D43265-8841-47DF-92E2-645796BF9444}">
      <dgm:prSet custT="1"/>
      <dgm:spPr>
        <a:effectLst>
          <a:softEdge rad="50800"/>
        </a:effectLst>
      </dgm:spPr>
      <dgm:t>
        <a:bodyPr/>
        <a:lstStyle/>
        <a:p>
          <a:r>
            <a:rPr lang="ru-RU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rPr>
            <a:t>Филиал в г. Нижний Новгород</a:t>
          </a:r>
          <a:endParaRPr lang="ru-RU" sz="1200" b="0" dirty="0"/>
        </a:p>
      </dgm:t>
    </dgm:pt>
    <dgm:pt modelId="{B63C8AC5-AEE9-4452-8677-E3ADE9691D13}" type="parTrans" cxnId="{E5EE6CB2-2F77-4EDB-81B8-C84924CE1FF8}">
      <dgm:prSet/>
      <dgm:spPr/>
      <dgm:t>
        <a:bodyPr/>
        <a:lstStyle/>
        <a:p>
          <a:endParaRPr lang="ru-RU"/>
        </a:p>
      </dgm:t>
    </dgm:pt>
    <dgm:pt modelId="{251B4764-0DEF-453A-B878-903406F9E7EA}" type="sibTrans" cxnId="{E5EE6CB2-2F77-4EDB-81B8-C84924CE1FF8}">
      <dgm:prSet/>
      <dgm:spPr/>
      <dgm:t>
        <a:bodyPr/>
        <a:lstStyle/>
        <a:p>
          <a:endParaRPr lang="ru-RU"/>
        </a:p>
      </dgm:t>
    </dgm:pt>
    <dgm:pt modelId="{0201788B-67FA-41C4-A005-10BCCE971222}">
      <dgm:prSet custT="1"/>
      <dgm:spPr>
        <a:effectLst>
          <a:softEdge rad="50800"/>
        </a:effectLst>
      </dgm:spPr>
      <dgm:t>
        <a:bodyPr/>
        <a:lstStyle/>
        <a:p>
          <a:r>
            <a:rPr lang="ru-RU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rPr>
            <a:t>Обособленное подразделение </a:t>
          </a:r>
        </a:p>
        <a:p>
          <a:r>
            <a:rPr lang="ru-RU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rPr>
            <a:t>в г. Санкт-Петербург</a:t>
          </a:r>
          <a:endParaRPr lang="ru-RU" sz="1200" dirty="0">
            <a:solidFill>
              <a:schemeClr val="tx1">
                <a:lumMod val="75000"/>
                <a:lumOff val="25000"/>
              </a:schemeClr>
            </a:solidFill>
            <a:latin typeface="+mn-lt"/>
          </a:endParaRPr>
        </a:p>
      </dgm:t>
    </dgm:pt>
    <dgm:pt modelId="{F377EA93-D195-4B5A-98E3-714D2FD4D479}" type="parTrans" cxnId="{8C6E5940-36FF-417D-B59B-218035456BBF}">
      <dgm:prSet/>
      <dgm:spPr/>
      <dgm:t>
        <a:bodyPr/>
        <a:lstStyle/>
        <a:p>
          <a:endParaRPr lang="ru-RU"/>
        </a:p>
      </dgm:t>
    </dgm:pt>
    <dgm:pt modelId="{7D5D4944-F4CA-4D6E-899D-CD1348BF98E1}" type="sibTrans" cxnId="{8C6E5940-36FF-417D-B59B-218035456BBF}">
      <dgm:prSet/>
      <dgm:spPr/>
      <dgm:t>
        <a:bodyPr/>
        <a:lstStyle/>
        <a:p>
          <a:endParaRPr lang="ru-RU"/>
        </a:p>
      </dgm:t>
    </dgm:pt>
    <dgm:pt modelId="{0F6A2324-4A68-46D0-848E-A0CFB9B35323}" type="pres">
      <dgm:prSet presAssocID="{C3B4B036-958F-4429-9314-EF8C65BDA766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D19C67D-5C99-420A-AB5D-A64CD1ED96B0}" type="pres">
      <dgm:prSet presAssocID="{043E6869-FFD4-481F-B2DE-AB62CA9B1D4E}" presName="horFlow" presStyleCnt="0"/>
      <dgm:spPr/>
    </dgm:pt>
    <dgm:pt modelId="{012CF134-2708-41AD-A75A-623126291B74}" type="pres">
      <dgm:prSet presAssocID="{043E6869-FFD4-481F-B2DE-AB62CA9B1D4E}" presName="bigChev" presStyleLbl="node1" presStyleIdx="0" presStyleCnt="3" custScaleX="538947" custScaleY="142123" custLinFactNeighborY="-210"/>
      <dgm:spPr/>
      <dgm:t>
        <a:bodyPr/>
        <a:lstStyle/>
        <a:p>
          <a:endParaRPr lang="ru-RU"/>
        </a:p>
      </dgm:t>
    </dgm:pt>
    <dgm:pt modelId="{82C8D4DF-1F96-4D97-97B0-96E4DA387EFF}" type="pres">
      <dgm:prSet presAssocID="{043E6869-FFD4-481F-B2DE-AB62CA9B1D4E}" presName="vSp" presStyleCnt="0"/>
      <dgm:spPr/>
    </dgm:pt>
    <dgm:pt modelId="{F2F99FD5-E541-4566-A4BD-37ED7B115B01}" type="pres">
      <dgm:prSet presAssocID="{0201788B-67FA-41C4-A005-10BCCE971222}" presName="horFlow" presStyleCnt="0"/>
      <dgm:spPr/>
    </dgm:pt>
    <dgm:pt modelId="{8B5BC8DC-431B-4449-B48E-BE49F75D55C7}" type="pres">
      <dgm:prSet presAssocID="{0201788B-67FA-41C4-A005-10BCCE971222}" presName="bigChev" presStyleLbl="node1" presStyleIdx="1" presStyleCnt="3" custScaleX="538947" custScaleY="134838"/>
      <dgm:spPr/>
      <dgm:t>
        <a:bodyPr/>
        <a:lstStyle/>
        <a:p>
          <a:endParaRPr lang="ru-RU"/>
        </a:p>
      </dgm:t>
    </dgm:pt>
    <dgm:pt modelId="{036F11EB-3FC4-4B3A-8894-F4D075224F99}" type="pres">
      <dgm:prSet presAssocID="{0201788B-67FA-41C4-A005-10BCCE971222}" presName="vSp" presStyleCnt="0"/>
      <dgm:spPr/>
    </dgm:pt>
    <dgm:pt modelId="{4F8EBD03-1878-4114-B93B-9E9209466452}" type="pres">
      <dgm:prSet presAssocID="{A4D43265-8841-47DF-92E2-645796BF9444}" presName="horFlow" presStyleCnt="0"/>
      <dgm:spPr/>
    </dgm:pt>
    <dgm:pt modelId="{8C790B80-D4E1-45C4-B8D2-197D368092A2}" type="pres">
      <dgm:prSet presAssocID="{A4D43265-8841-47DF-92E2-645796BF9444}" presName="bigChev" presStyleLbl="node1" presStyleIdx="2" presStyleCnt="3" custScaleX="536236" custScaleY="142123" custLinFactNeighborX="2071" custLinFactNeighborY="-16083"/>
      <dgm:spPr/>
      <dgm:t>
        <a:bodyPr/>
        <a:lstStyle/>
        <a:p>
          <a:endParaRPr lang="ru-RU"/>
        </a:p>
      </dgm:t>
    </dgm:pt>
  </dgm:ptLst>
  <dgm:cxnLst>
    <dgm:cxn modelId="{E3E20461-7A46-4666-8177-86EDEFE46A38}" srcId="{C3B4B036-958F-4429-9314-EF8C65BDA766}" destId="{043E6869-FFD4-481F-B2DE-AB62CA9B1D4E}" srcOrd="0" destOrd="0" parTransId="{7C2C1555-3487-48DA-970C-E36DB78043E1}" sibTransId="{79A9DB5B-B3E8-49C1-9137-DA6755B3B713}"/>
    <dgm:cxn modelId="{2AE4CD38-C8D8-4565-8E88-13F50D5D0F2E}" type="presOf" srcId="{C3B4B036-958F-4429-9314-EF8C65BDA766}" destId="{0F6A2324-4A68-46D0-848E-A0CFB9B35323}" srcOrd="0" destOrd="0" presId="urn:microsoft.com/office/officeart/2005/8/layout/lProcess3"/>
    <dgm:cxn modelId="{E5335863-C576-4FE1-926E-0E048F5B71D4}" type="presOf" srcId="{043E6869-FFD4-481F-B2DE-AB62CA9B1D4E}" destId="{012CF134-2708-41AD-A75A-623126291B74}" srcOrd="0" destOrd="0" presId="urn:microsoft.com/office/officeart/2005/8/layout/lProcess3"/>
    <dgm:cxn modelId="{8C6E5940-36FF-417D-B59B-218035456BBF}" srcId="{C3B4B036-958F-4429-9314-EF8C65BDA766}" destId="{0201788B-67FA-41C4-A005-10BCCE971222}" srcOrd="1" destOrd="0" parTransId="{F377EA93-D195-4B5A-98E3-714D2FD4D479}" sibTransId="{7D5D4944-F4CA-4D6E-899D-CD1348BF98E1}"/>
    <dgm:cxn modelId="{E5EE6CB2-2F77-4EDB-81B8-C84924CE1FF8}" srcId="{C3B4B036-958F-4429-9314-EF8C65BDA766}" destId="{A4D43265-8841-47DF-92E2-645796BF9444}" srcOrd="2" destOrd="0" parTransId="{B63C8AC5-AEE9-4452-8677-E3ADE9691D13}" sibTransId="{251B4764-0DEF-453A-B878-903406F9E7EA}"/>
    <dgm:cxn modelId="{3D122C32-FE3E-4A84-9767-069E2970251A}" type="presOf" srcId="{0201788B-67FA-41C4-A005-10BCCE971222}" destId="{8B5BC8DC-431B-4449-B48E-BE49F75D55C7}" srcOrd="0" destOrd="0" presId="urn:microsoft.com/office/officeart/2005/8/layout/lProcess3"/>
    <dgm:cxn modelId="{AE42D275-F325-4E1D-8CBE-340F64E034AC}" type="presOf" srcId="{A4D43265-8841-47DF-92E2-645796BF9444}" destId="{8C790B80-D4E1-45C4-B8D2-197D368092A2}" srcOrd="0" destOrd="0" presId="urn:microsoft.com/office/officeart/2005/8/layout/lProcess3"/>
    <dgm:cxn modelId="{1F76F18A-404B-4083-9EBE-C75DAD38C2AB}" type="presParOf" srcId="{0F6A2324-4A68-46D0-848E-A0CFB9B35323}" destId="{4D19C67D-5C99-420A-AB5D-A64CD1ED96B0}" srcOrd="0" destOrd="0" presId="urn:microsoft.com/office/officeart/2005/8/layout/lProcess3"/>
    <dgm:cxn modelId="{18477506-68E3-4283-AB43-BECECE168C28}" type="presParOf" srcId="{4D19C67D-5C99-420A-AB5D-A64CD1ED96B0}" destId="{012CF134-2708-41AD-A75A-623126291B74}" srcOrd="0" destOrd="0" presId="urn:microsoft.com/office/officeart/2005/8/layout/lProcess3"/>
    <dgm:cxn modelId="{546F9E6F-B533-48AF-8713-3EA0FC89780D}" type="presParOf" srcId="{0F6A2324-4A68-46D0-848E-A0CFB9B35323}" destId="{82C8D4DF-1F96-4D97-97B0-96E4DA387EFF}" srcOrd="1" destOrd="0" presId="urn:microsoft.com/office/officeart/2005/8/layout/lProcess3"/>
    <dgm:cxn modelId="{620AF375-9353-4E12-AE07-FB5658DA6BA3}" type="presParOf" srcId="{0F6A2324-4A68-46D0-848E-A0CFB9B35323}" destId="{F2F99FD5-E541-4566-A4BD-37ED7B115B01}" srcOrd="2" destOrd="0" presId="urn:microsoft.com/office/officeart/2005/8/layout/lProcess3"/>
    <dgm:cxn modelId="{642176BD-0CCA-41E2-94A2-828B76BE8BE5}" type="presParOf" srcId="{F2F99FD5-E541-4566-A4BD-37ED7B115B01}" destId="{8B5BC8DC-431B-4449-B48E-BE49F75D55C7}" srcOrd="0" destOrd="0" presId="urn:microsoft.com/office/officeart/2005/8/layout/lProcess3"/>
    <dgm:cxn modelId="{2F472171-6F18-4ACC-8C7F-323E1A826E83}" type="presParOf" srcId="{0F6A2324-4A68-46D0-848E-A0CFB9B35323}" destId="{036F11EB-3FC4-4B3A-8894-F4D075224F99}" srcOrd="3" destOrd="0" presId="urn:microsoft.com/office/officeart/2005/8/layout/lProcess3"/>
    <dgm:cxn modelId="{13B625DC-1E5B-4273-B417-4C7818F5DBA0}" type="presParOf" srcId="{0F6A2324-4A68-46D0-848E-A0CFB9B35323}" destId="{4F8EBD03-1878-4114-B93B-9E9209466452}" srcOrd="4" destOrd="0" presId="urn:microsoft.com/office/officeart/2005/8/layout/lProcess3"/>
    <dgm:cxn modelId="{85085B6C-09F1-4707-9375-4A91FFA0764A}" type="presParOf" srcId="{4F8EBD03-1878-4114-B93B-9E9209466452}" destId="{8C790B80-D4E1-45C4-B8D2-197D368092A2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659261D-FB58-4E58-A458-62D23171C18E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6521003-D26F-4288-BCEC-5B24B59C1B51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Процессорные модули, модули ввода/вывода, интерфейсные модули (преобразователи/разделители) - ФГУП «ЭЗАН»;</a:t>
          </a:r>
          <a:endParaRPr lang="ru-RU" dirty="0"/>
        </a:p>
      </dgm:t>
    </dgm:pt>
    <dgm:pt modelId="{D047059D-8965-4307-8DF0-CC3F410E47D2}" type="parTrans" cxnId="{A871A578-24A6-4779-9D5A-4F5654ABE728}">
      <dgm:prSet/>
      <dgm:spPr/>
      <dgm:t>
        <a:bodyPr/>
        <a:lstStyle/>
        <a:p>
          <a:endParaRPr lang="ru-RU"/>
        </a:p>
      </dgm:t>
    </dgm:pt>
    <dgm:pt modelId="{DDE3007C-EF17-45C1-89CA-5580E5F91445}" type="sibTrans" cxnId="{A871A578-24A6-4779-9D5A-4F5654ABE728}">
      <dgm:prSet/>
      <dgm:spPr/>
      <dgm:t>
        <a:bodyPr/>
        <a:lstStyle/>
        <a:p>
          <a:endParaRPr lang="ru-RU"/>
        </a:p>
      </dgm:t>
    </dgm:pt>
    <dgm:pt modelId="{656CEBC8-BF31-4C09-9EC4-BDE78AE205C4}">
      <dgm:prSet phldrT="[Текст]"/>
      <dgm:spPr/>
      <dgm:t>
        <a:bodyPr/>
        <a:lstStyle/>
        <a:p>
          <a:endParaRPr lang="ru-RU" dirty="0"/>
        </a:p>
      </dgm:t>
    </dgm:pt>
    <dgm:pt modelId="{75288BFA-EFB4-453B-ACFB-101F0F1EFA43}" type="parTrans" cxnId="{6120C3B4-B469-49B2-B66B-71AF32CA1B76}">
      <dgm:prSet/>
      <dgm:spPr/>
      <dgm:t>
        <a:bodyPr/>
        <a:lstStyle/>
        <a:p>
          <a:endParaRPr lang="ru-RU"/>
        </a:p>
      </dgm:t>
    </dgm:pt>
    <dgm:pt modelId="{DF74153F-1E40-4C2B-9C06-52D78B5FB296}" type="sibTrans" cxnId="{6120C3B4-B469-49B2-B66B-71AF32CA1B76}">
      <dgm:prSet/>
      <dgm:spPr/>
      <dgm:t>
        <a:bodyPr/>
        <a:lstStyle/>
        <a:p>
          <a:endParaRPr lang="ru-RU"/>
        </a:p>
      </dgm:t>
    </dgm:pt>
    <dgm:pt modelId="{95A19338-5263-4F12-9643-8D9B67FE5E50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Процессорный модуль, крейт, АРМы оператора - ЗАО «МЦСТ»;</a:t>
          </a:r>
          <a:endParaRPr lang="ru-RU" dirty="0"/>
        </a:p>
      </dgm:t>
    </dgm:pt>
    <dgm:pt modelId="{1555DC85-8AD2-48EC-B56E-1EECE981C5EE}" type="parTrans" cxnId="{326DEEC9-F2EA-4626-A0DA-C42566F9555E}">
      <dgm:prSet/>
      <dgm:spPr/>
      <dgm:t>
        <a:bodyPr/>
        <a:lstStyle/>
        <a:p>
          <a:endParaRPr lang="ru-RU"/>
        </a:p>
      </dgm:t>
    </dgm:pt>
    <dgm:pt modelId="{CCC80F79-4809-4870-9B49-7EB31F68D74C}" type="sibTrans" cxnId="{326DEEC9-F2EA-4626-A0DA-C42566F9555E}">
      <dgm:prSet/>
      <dgm:spPr/>
      <dgm:t>
        <a:bodyPr/>
        <a:lstStyle/>
        <a:p>
          <a:endParaRPr lang="ru-RU"/>
        </a:p>
      </dgm:t>
    </dgm:pt>
    <dgm:pt modelId="{9FD9E4D1-45C8-4E5E-B6E0-88C5D52D50A2}">
      <dgm:prSet phldrT="[Текст]"/>
      <dgm:spPr/>
      <dgm:t>
        <a:bodyPr/>
        <a:lstStyle/>
        <a:p>
          <a:endParaRPr lang="ru-RU" dirty="0"/>
        </a:p>
      </dgm:t>
    </dgm:pt>
    <dgm:pt modelId="{62FE18C6-1924-430B-829F-04B1BAB43510}" type="parTrans" cxnId="{7B69A6FD-94A1-458D-82C2-167B8125B7AD}">
      <dgm:prSet/>
      <dgm:spPr/>
      <dgm:t>
        <a:bodyPr/>
        <a:lstStyle/>
        <a:p>
          <a:endParaRPr lang="ru-RU"/>
        </a:p>
      </dgm:t>
    </dgm:pt>
    <dgm:pt modelId="{641E28AB-7B4C-4345-8CEE-AECF013B7EA7}" type="sibTrans" cxnId="{7B69A6FD-94A1-458D-82C2-167B8125B7AD}">
      <dgm:prSet/>
      <dgm:spPr/>
      <dgm:t>
        <a:bodyPr/>
        <a:lstStyle/>
        <a:p>
          <a:endParaRPr lang="ru-RU"/>
        </a:p>
      </dgm:t>
    </dgm:pt>
    <dgm:pt modelId="{12B1758B-4A72-4CC7-8C90-E3A2FBE5A5E9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УЗИП - ЗАО «Hakel Рос»;</a:t>
          </a:r>
          <a:endParaRPr lang="ru-RU" dirty="0"/>
        </a:p>
      </dgm:t>
    </dgm:pt>
    <dgm:pt modelId="{32DD4C1D-4B5A-4197-97B9-411DBCF8BFE6}" type="parTrans" cxnId="{73DA44EC-AEE4-41ED-A3C7-C2939188BD50}">
      <dgm:prSet/>
      <dgm:spPr/>
      <dgm:t>
        <a:bodyPr/>
        <a:lstStyle/>
        <a:p>
          <a:endParaRPr lang="ru-RU"/>
        </a:p>
      </dgm:t>
    </dgm:pt>
    <dgm:pt modelId="{A0CC3F3C-F5E7-473F-85D3-63071160F2B6}" type="sibTrans" cxnId="{73DA44EC-AEE4-41ED-A3C7-C2939188BD50}">
      <dgm:prSet/>
      <dgm:spPr/>
      <dgm:t>
        <a:bodyPr/>
        <a:lstStyle/>
        <a:p>
          <a:endParaRPr lang="ru-RU"/>
        </a:p>
      </dgm:t>
    </dgm:pt>
    <dgm:pt modelId="{67E0EE33-9ADF-4666-86AD-79A6EB633896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Барьеры искрозащиты - НПК «ЛЕНПРОМАВТОМАТИКА» и ЗАО «ЭлеСи»;</a:t>
          </a:r>
          <a:endParaRPr lang="ru-RU" dirty="0"/>
        </a:p>
      </dgm:t>
    </dgm:pt>
    <dgm:pt modelId="{E4BA12CC-AEF9-40C4-9205-0FF353E86961}" type="parTrans" cxnId="{A1E98BB8-EB13-4AE2-B24E-53BD2C8DB4D4}">
      <dgm:prSet/>
      <dgm:spPr/>
      <dgm:t>
        <a:bodyPr/>
        <a:lstStyle/>
        <a:p>
          <a:endParaRPr lang="ru-RU"/>
        </a:p>
      </dgm:t>
    </dgm:pt>
    <dgm:pt modelId="{EB155E33-5758-4E5C-8C60-1C52530AA71D}" type="sibTrans" cxnId="{A1E98BB8-EB13-4AE2-B24E-53BD2C8DB4D4}">
      <dgm:prSet/>
      <dgm:spPr/>
      <dgm:t>
        <a:bodyPr/>
        <a:lstStyle/>
        <a:p>
          <a:endParaRPr lang="ru-RU"/>
        </a:p>
      </dgm:t>
    </dgm:pt>
    <dgm:pt modelId="{1EF52B2D-6725-4D4B-BE93-8F3D707E98DC}">
      <dgm:prSet phldrT="[Текст]"/>
      <dgm:spPr/>
      <dgm:t>
        <a:bodyPr/>
        <a:lstStyle/>
        <a:p>
          <a:endParaRPr lang="ru-RU" dirty="0"/>
        </a:p>
      </dgm:t>
    </dgm:pt>
    <dgm:pt modelId="{2790600C-2200-4EF3-8595-0E180E466C7F}" type="parTrans" cxnId="{42735907-F2AC-4D23-9C9A-A8BAC2BE694B}">
      <dgm:prSet/>
      <dgm:spPr/>
      <dgm:t>
        <a:bodyPr/>
        <a:lstStyle/>
        <a:p>
          <a:endParaRPr lang="ru-RU"/>
        </a:p>
      </dgm:t>
    </dgm:pt>
    <dgm:pt modelId="{722BE191-8B5A-4F7D-8D79-59CEED791C99}" type="sibTrans" cxnId="{42735907-F2AC-4D23-9C9A-A8BAC2BE694B}">
      <dgm:prSet/>
      <dgm:spPr/>
      <dgm:t>
        <a:bodyPr/>
        <a:lstStyle/>
        <a:p>
          <a:endParaRPr lang="ru-RU"/>
        </a:p>
      </dgm:t>
    </dgm:pt>
    <dgm:pt modelId="{0C67FDCD-26C9-4179-B1A3-D6ABACF7A64F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Автоматические выключатели - ЗАО «КЭАЗ»;</a:t>
          </a:r>
          <a:endParaRPr lang="ru-RU" dirty="0"/>
        </a:p>
      </dgm:t>
    </dgm:pt>
    <dgm:pt modelId="{FD24CDA1-C50A-4EB2-AD5E-7A2487445831}" type="parTrans" cxnId="{25AB8483-9986-41D3-95E2-75604EA41E1F}">
      <dgm:prSet/>
      <dgm:spPr/>
      <dgm:t>
        <a:bodyPr/>
        <a:lstStyle/>
        <a:p>
          <a:endParaRPr lang="ru-RU"/>
        </a:p>
      </dgm:t>
    </dgm:pt>
    <dgm:pt modelId="{DE376259-EADB-4E15-8E4C-EB5E133A0362}" type="sibTrans" cxnId="{25AB8483-9986-41D3-95E2-75604EA41E1F}">
      <dgm:prSet/>
      <dgm:spPr/>
      <dgm:t>
        <a:bodyPr/>
        <a:lstStyle/>
        <a:p>
          <a:endParaRPr lang="ru-RU"/>
        </a:p>
      </dgm:t>
    </dgm:pt>
    <dgm:pt modelId="{E32882B6-B47D-4DCA-BBED-427826C87EEB}">
      <dgm:prSet phldrT="[Текст]"/>
      <dgm:spPr/>
      <dgm:t>
        <a:bodyPr/>
        <a:lstStyle/>
        <a:p>
          <a:endParaRPr lang="ru-RU" dirty="0"/>
        </a:p>
      </dgm:t>
    </dgm:pt>
    <dgm:pt modelId="{57BE20CC-3ECA-45B7-8FEF-7F5034967C3D}" type="parTrans" cxnId="{40B55282-F21C-4C24-9531-176667246176}">
      <dgm:prSet/>
      <dgm:spPr/>
      <dgm:t>
        <a:bodyPr/>
        <a:lstStyle/>
        <a:p>
          <a:endParaRPr lang="ru-RU"/>
        </a:p>
      </dgm:t>
    </dgm:pt>
    <dgm:pt modelId="{DA90951C-3992-4B9F-8B4D-6A854982A727}" type="sibTrans" cxnId="{40B55282-F21C-4C24-9531-176667246176}">
      <dgm:prSet/>
      <dgm:spPr/>
      <dgm:t>
        <a:bodyPr/>
        <a:lstStyle/>
        <a:p>
          <a:endParaRPr lang="ru-RU"/>
        </a:p>
      </dgm:t>
    </dgm:pt>
    <dgm:pt modelId="{0BDF9FE1-9E34-4F0F-B124-DD81378BB95B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Короба, кнопки, переключатели - АО «ДКС»;</a:t>
          </a:r>
          <a:endParaRPr lang="ru-RU" dirty="0"/>
        </a:p>
      </dgm:t>
    </dgm:pt>
    <dgm:pt modelId="{8A813840-DCCD-42E1-89C7-03BAC71175F0}" type="parTrans" cxnId="{20BE046F-4450-42E4-B7FB-E002F44EFB4F}">
      <dgm:prSet/>
      <dgm:spPr/>
      <dgm:t>
        <a:bodyPr/>
        <a:lstStyle/>
        <a:p>
          <a:endParaRPr lang="ru-RU"/>
        </a:p>
      </dgm:t>
    </dgm:pt>
    <dgm:pt modelId="{AC111902-4D8A-40EC-B67C-BEAA6E33364B}" type="sibTrans" cxnId="{20BE046F-4450-42E4-B7FB-E002F44EFB4F}">
      <dgm:prSet/>
      <dgm:spPr/>
      <dgm:t>
        <a:bodyPr/>
        <a:lstStyle/>
        <a:p>
          <a:endParaRPr lang="ru-RU"/>
        </a:p>
      </dgm:t>
    </dgm:pt>
    <dgm:pt modelId="{D6FE38BE-6AA3-4CE6-8A31-D8525A41C0A2}">
      <dgm:prSet phldrT="[Текст]"/>
      <dgm:spPr/>
      <dgm:t>
        <a:bodyPr/>
        <a:lstStyle/>
        <a:p>
          <a:endParaRPr lang="ru-RU" dirty="0"/>
        </a:p>
      </dgm:t>
    </dgm:pt>
    <dgm:pt modelId="{8379C058-273A-48C2-A0A6-25311BE193F8}" type="parTrans" cxnId="{76BA105A-9939-4C3E-8BF2-9C0C9818D234}">
      <dgm:prSet/>
      <dgm:spPr/>
      <dgm:t>
        <a:bodyPr/>
        <a:lstStyle/>
        <a:p>
          <a:endParaRPr lang="ru-RU"/>
        </a:p>
      </dgm:t>
    </dgm:pt>
    <dgm:pt modelId="{37485D79-3B9C-45C5-AEE1-8093A6B4317D}" type="sibTrans" cxnId="{76BA105A-9939-4C3E-8BF2-9C0C9818D234}">
      <dgm:prSet/>
      <dgm:spPr/>
      <dgm:t>
        <a:bodyPr/>
        <a:lstStyle/>
        <a:p>
          <a:endParaRPr lang="ru-RU"/>
        </a:p>
      </dgm:t>
    </dgm:pt>
    <dgm:pt modelId="{C665B930-7020-4A96-B631-BF373A65E634}">
      <dgm:prSet phldrT="[Текст]"/>
      <dgm:spPr/>
      <dgm:t>
        <a:bodyPr/>
        <a:lstStyle/>
        <a:p>
          <a:r>
            <a:rPr lang="ru-RU" dirty="0" smtClean="0"/>
            <a:t>ПО </a:t>
          </a:r>
          <a:r>
            <a:rPr lang="ru-RU" dirty="0" smtClean="0"/>
            <a:t>СКАДА </a:t>
          </a:r>
          <a:r>
            <a:rPr lang="ru-RU" dirty="0" smtClean="0"/>
            <a:t>– «Соната» ФГУП «ЭЗАН».</a:t>
          </a:r>
          <a:endParaRPr lang="ru-RU" dirty="0"/>
        </a:p>
      </dgm:t>
    </dgm:pt>
    <dgm:pt modelId="{C109932D-8D48-425D-B416-A7A2350323AA}" type="parTrans" cxnId="{EFE1BA08-1CE7-46EF-AEA0-53FEBF314843}">
      <dgm:prSet/>
      <dgm:spPr/>
      <dgm:t>
        <a:bodyPr/>
        <a:lstStyle/>
        <a:p>
          <a:endParaRPr lang="ru-RU"/>
        </a:p>
      </dgm:t>
    </dgm:pt>
    <dgm:pt modelId="{3B6B3D09-F913-4A53-B86E-AD026D0FCEFE}" type="sibTrans" cxnId="{EFE1BA08-1CE7-46EF-AEA0-53FEBF314843}">
      <dgm:prSet/>
      <dgm:spPr/>
      <dgm:t>
        <a:bodyPr/>
        <a:lstStyle/>
        <a:p>
          <a:endParaRPr lang="ru-RU"/>
        </a:p>
      </dgm:t>
    </dgm:pt>
    <dgm:pt modelId="{0B3F3857-8272-4003-B06B-5C17F54F4CCC}">
      <dgm:prSet phldrT="[Текст]"/>
      <dgm:spPr/>
      <dgm:t>
        <a:bodyPr/>
        <a:lstStyle/>
        <a:p>
          <a:endParaRPr lang="ru-RU" dirty="0"/>
        </a:p>
      </dgm:t>
    </dgm:pt>
    <dgm:pt modelId="{4FC0D3B8-CB38-4744-9AA4-A3277B90F31F}" type="parTrans" cxnId="{9F4AD7F4-9DD1-4F0E-8665-24B5C3C5513F}">
      <dgm:prSet/>
      <dgm:spPr/>
      <dgm:t>
        <a:bodyPr/>
        <a:lstStyle/>
        <a:p>
          <a:endParaRPr lang="ru-RU"/>
        </a:p>
      </dgm:t>
    </dgm:pt>
    <dgm:pt modelId="{1EB01DEA-9626-470F-ADE8-794F3833BAA3}" type="sibTrans" cxnId="{9F4AD7F4-9DD1-4F0E-8665-24B5C3C5513F}">
      <dgm:prSet/>
      <dgm:spPr/>
      <dgm:t>
        <a:bodyPr/>
        <a:lstStyle/>
        <a:p>
          <a:endParaRPr lang="ru-RU"/>
        </a:p>
      </dgm:t>
    </dgm:pt>
    <dgm:pt modelId="{82E8161B-72A2-461C-A21D-B9514AB0669F}">
      <dgm:prSet phldrT="[Текст]"/>
      <dgm:spPr/>
      <dgm:t>
        <a:bodyPr/>
        <a:lstStyle/>
        <a:p>
          <a:r>
            <a:rPr lang="ru-RU" dirty="0" smtClean="0"/>
            <a:t>ОС ПЛК - ОС «Эльбрус» и </a:t>
          </a:r>
          <a:r>
            <a:rPr lang="en-US" dirty="0" smtClean="0"/>
            <a:t>QNX6 Neutrino RTOS</a:t>
          </a:r>
          <a:r>
            <a:rPr lang="ru-RU" dirty="0" smtClean="0"/>
            <a:t> (ОС сертифицирована ФСТЭК на отсутствие скрытых программных закладок)</a:t>
          </a:r>
          <a:endParaRPr lang="ru-RU" dirty="0"/>
        </a:p>
      </dgm:t>
    </dgm:pt>
    <dgm:pt modelId="{572987B4-A91E-4623-A336-2F43D76A0AA7}" type="parTrans" cxnId="{422505A0-AAB8-4CC3-9889-E831CA989BCF}">
      <dgm:prSet/>
      <dgm:spPr/>
      <dgm:t>
        <a:bodyPr/>
        <a:lstStyle/>
        <a:p>
          <a:endParaRPr lang="ru-RU"/>
        </a:p>
      </dgm:t>
    </dgm:pt>
    <dgm:pt modelId="{DAA41ADA-0C2F-45D0-97C7-C6023FFF0536}" type="sibTrans" cxnId="{422505A0-AAB8-4CC3-9889-E831CA989BCF}">
      <dgm:prSet/>
      <dgm:spPr/>
      <dgm:t>
        <a:bodyPr/>
        <a:lstStyle/>
        <a:p>
          <a:endParaRPr lang="ru-RU"/>
        </a:p>
      </dgm:t>
    </dgm:pt>
    <dgm:pt modelId="{0078FAFC-8946-4BCF-9082-8EE13C0C736C}">
      <dgm:prSet phldrT="[Текст]"/>
      <dgm:spPr/>
      <dgm:t>
        <a:bodyPr/>
        <a:lstStyle/>
        <a:p>
          <a:endParaRPr lang="ru-RU" dirty="0"/>
        </a:p>
      </dgm:t>
    </dgm:pt>
    <dgm:pt modelId="{76099F93-4B6A-413B-8988-3D643E93A32F}" type="parTrans" cxnId="{8A33191B-E6A9-40E0-85EA-88118BF07B3D}">
      <dgm:prSet/>
      <dgm:spPr/>
      <dgm:t>
        <a:bodyPr/>
        <a:lstStyle/>
        <a:p>
          <a:endParaRPr lang="ru-RU"/>
        </a:p>
      </dgm:t>
    </dgm:pt>
    <dgm:pt modelId="{A361FF45-6A51-425A-8391-B38434F858F5}" type="sibTrans" cxnId="{8A33191B-E6A9-40E0-85EA-88118BF07B3D}">
      <dgm:prSet/>
      <dgm:spPr/>
      <dgm:t>
        <a:bodyPr/>
        <a:lstStyle/>
        <a:p>
          <a:endParaRPr lang="ru-RU"/>
        </a:p>
      </dgm:t>
    </dgm:pt>
    <dgm:pt modelId="{1E02456D-8FE0-4C0B-A8B0-11BE038C95D0}">
      <dgm:prSet phldrT="[Текст]"/>
      <dgm:spPr/>
      <dgm:t>
        <a:bodyPr/>
        <a:lstStyle/>
        <a:p>
          <a:endParaRPr lang="ru-RU" dirty="0"/>
        </a:p>
      </dgm:t>
    </dgm:pt>
    <dgm:pt modelId="{78411A8B-908D-4F25-9191-E71A389897D4}" type="sibTrans" cxnId="{8D3BA69C-7C41-433B-A8CF-FD94B3931900}">
      <dgm:prSet/>
      <dgm:spPr/>
      <dgm:t>
        <a:bodyPr/>
        <a:lstStyle/>
        <a:p>
          <a:endParaRPr lang="ru-RU"/>
        </a:p>
      </dgm:t>
    </dgm:pt>
    <dgm:pt modelId="{0B233EB7-6BF6-4D7F-B5EC-3659B82E500A}" type="parTrans" cxnId="{8D3BA69C-7C41-433B-A8CF-FD94B3931900}">
      <dgm:prSet/>
      <dgm:spPr/>
      <dgm:t>
        <a:bodyPr/>
        <a:lstStyle/>
        <a:p>
          <a:endParaRPr lang="ru-RU"/>
        </a:p>
      </dgm:t>
    </dgm:pt>
    <dgm:pt modelId="{C9E992EC-090F-4279-9ED6-1FB20B9F93FB}" type="pres">
      <dgm:prSet presAssocID="{1659261D-FB58-4E58-A458-62D23171C18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48DA1C7-F540-4D54-BCF9-8AAAE5C0EE5D}" type="pres">
      <dgm:prSet presAssocID="{1E02456D-8FE0-4C0B-A8B0-11BE038C95D0}" presName="composite" presStyleCnt="0"/>
      <dgm:spPr/>
    </dgm:pt>
    <dgm:pt modelId="{9808639A-2E89-4251-B619-883207CEBFEA}" type="pres">
      <dgm:prSet presAssocID="{1E02456D-8FE0-4C0B-A8B0-11BE038C95D0}" presName="parentText" presStyleLbl="alignNode1" presStyleIdx="0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CA953C-DCBE-45A7-8863-064374EC7631}" type="pres">
      <dgm:prSet presAssocID="{1E02456D-8FE0-4C0B-A8B0-11BE038C95D0}" presName="descendantText" presStyleLbl="alignAcc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8CC5E9-17B5-4F46-B4ED-12ABAD22FACF}" type="pres">
      <dgm:prSet presAssocID="{78411A8B-908D-4F25-9191-E71A389897D4}" presName="sp" presStyleCnt="0"/>
      <dgm:spPr/>
    </dgm:pt>
    <dgm:pt modelId="{64429475-CAE2-4A5A-87AB-0F15CED27824}" type="pres">
      <dgm:prSet presAssocID="{656CEBC8-BF31-4C09-9EC4-BDE78AE205C4}" presName="composite" presStyleCnt="0"/>
      <dgm:spPr/>
    </dgm:pt>
    <dgm:pt modelId="{898BC10D-3ED1-4544-A802-8C4FB5883E0A}" type="pres">
      <dgm:prSet presAssocID="{656CEBC8-BF31-4C09-9EC4-BDE78AE205C4}" presName="parentText" presStyleLbl="alignNode1" presStyleIdx="1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D69E21-73E2-4199-9F9F-CBDF6B09915E}" type="pres">
      <dgm:prSet presAssocID="{656CEBC8-BF31-4C09-9EC4-BDE78AE205C4}" presName="descendantText" presStyleLbl="alignAcc1" presStyleIdx="1" presStyleCnt="8" custLinFactNeighborY="-92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EC887B-1B40-4FAF-A2F6-25353563655C}" type="pres">
      <dgm:prSet presAssocID="{DF74153F-1E40-4C2B-9C06-52D78B5FB296}" presName="sp" presStyleCnt="0"/>
      <dgm:spPr/>
    </dgm:pt>
    <dgm:pt modelId="{E6EE878A-B468-4DCA-A7F1-086C02C07137}" type="pres">
      <dgm:prSet presAssocID="{9FD9E4D1-45C8-4E5E-B6E0-88C5D52D50A2}" presName="composite" presStyleCnt="0"/>
      <dgm:spPr/>
    </dgm:pt>
    <dgm:pt modelId="{CFD0F843-986D-4D2F-B2CA-1293387D19AD}" type="pres">
      <dgm:prSet presAssocID="{9FD9E4D1-45C8-4E5E-B6E0-88C5D52D50A2}" presName="parentText" presStyleLbl="alignNode1" presStyleIdx="2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F901D9-4B90-49B1-8D6A-2FA8A85676DB}" type="pres">
      <dgm:prSet presAssocID="{9FD9E4D1-45C8-4E5E-B6E0-88C5D52D50A2}" presName="descendantText" presStyleLbl="alignAcc1" presStyleIdx="2" presStyleCnt="8" custScaleY="73742" custLinFactNeighborY="-300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FFCE33-ED6E-4514-9757-D4C35640BAEF}" type="pres">
      <dgm:prSet presAssocID="{641E28AB-7B4C-4345-8CEE-AECF013B7EA7}" presName="sp" presStyleCnt="0"/>
      <dgm:spPr/>
    </dgm:pt>
    <dgm:pt modelId="{9B252AC6-AACF-40BF-97F8-52D7F4ABEE64}" type="pres">
      <dgm:prSet presAssocID="{1EF52B2D-6725-4D4B-BE93-8F3D707E98DC}" presName="composite" presStyleCnt="0"/>
      <dgm:spPr/>
    </dgm:pt>
    <dgm:pt modelId="{DB601625-D203-49BA-AAB3-736A13716499}" type="pres">
      <dgm:prSet presAssocID="{1EF52B2D-6725-4D4B-BE93-8F3D707E98DC}" presName="parentText" presStyleLbl="alignNode1" presStyleIdx="3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DBA8C5-C7E8-4B09-9F64-CAD4573B24CC}" type="pres">
      <dgm:prSet presAssocID="{1EF52B2D-6725-4D4B-BE93-8F3D707E98DC}" presName="descendantText" presStyleLbl="alignAcc1" presStyleIdx="3" presStyleCnt="8" custScaleY="77675" custLinFactNeighborY="370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D6B405-EF1D-48D3-BF6C-4174D09540E2}" type="pres">
      <dgm:prSet presAssocID="{722BE191-8B5A-4F7D-8D79-59CEED791C99}" presName="sp" presStyleCnt="0"/>
      <dgm:spPr/>
    </dgm:pt>
    <dgm:pt modelId="{3A9B9EC2-8A2E-4E52-9699-E562C49F99AF}" type="pres">
      <dgm:prSet presAssocID="{E32882B6-B47D-4DCA-BBED-427826C87EEB}" presName="composite" presStyleCnt="0"/>
      <dgm:spPr/>
    </dgm:pt>
    <dgm:pt modelId="{E1EA54F0-BDB3-4DB0-A51E-1B89DA30CBAE}" type="pres">
      <dgm:prSet presAssocID="{E32882B6-B47D-4DCA-BBED-427826C87EEB}" presName="parentText" presStyleLbl="alignNode1" presStyleIdx="4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680031-DCD6-4A70-8893-488DFE1F9701}" type="pres">
      <dgm:prSet presAssocID="{E32882B6-B47D-4DCA-BBED-427826C87EEB}" presName="descendantText" presStyleLbl="alignAcc1" presStyleIdx="4" presStyleCnt="8" custScaleY="85626" custLinFactNeighborY="161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373829-529E-4147-B6F5-A4799B02B972}" type="pres">
      <dgm:prSet presAssocID="{DA90951C-3992-4B9F-8B4D-6A854982A727}" presName="sp" presStyleCnt="0"/>
      <dgm:spPr/>
    </dgm:pt>
    <dgm:pt modelId="{F64EFD8A-C550-45EE-9790-F2B01DE7C8F1}" type="pres">
      <dgm:prSet presAssocID="{D6FE38BE-6AA3-4CE6-8A31-D8525A41C0A2}" presName="composite" presStyleCnt="0"/>
      <dgm:spPr/>
    </dgm:pt>
    <dgm:pt modelId="{2F535835-3C9F-4B68-86E1-4AFB12A1ACEC}" type="pres">
      <dgm:prSet presAssocID="{D6FE38BE-6AA3-4CE6-8A31-D8525A41C0A2}" presName="parentText" presStyleLbl="alignNode1" presStyleIdx="5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71C373-460A-4E44-8A3F-D13720D43323}" type="pres">
      <dgm:prSet presAssocID="{D6FE38BE-6AA3-4CE6-8A31-D8525A41C0A2}" presName="descendantText" presStyleLbl="alignAcc1" presStyleIdx="5" presStyleCnt="8" custLinFactNeighborY="46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882B09-CD1B-46D6-9301-451224B8EBCD}" type="pres">
      <dgm:prSet presAssocID="{37485D79-3B9C-45C5-AEE1-8093A6B4317D}" presName="sp" presStyleCnt="0"/>
      <dgm:spPr/>
    </dgm:pt>
    <dgm:pt modelId="{3A7FA78B-4687-4C8F-B16C-63C21B532B48}" type="pres">
      <dgm:prSet presAssocID="{0B3F3857-8272-4003-B06B-5C17F54F4CCC}" presName="composite" presStyleCnt="0"/>
      <dgm:spPr/>
    </dgm:pt>
    <dgm:pt modelId="{81A02476-4ECA-4CF0-B197-62B19AFD0593}" type="pres">
      <dgm:prSet presAssocID="{0B3F3857-8272-4003-B06B-5C17F54F4CCC}" presName="parentText" presStyleLbl="alignNode1" presStyleIdx="6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A5E0E8-79CF-4CFF-B3FF-1DD43E629BB8}" type="pres">
      <dgm:prSet presAssocID="{0B3F3857-8272-4003-B06B-5C17F54F4CCC}" presName="descendantText" presStyleLbl="alignAcc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751DA0-086C-4130-B8A6-EEFCF9D638AF}" type="pres">
      <dgm:prSet presAssocID="{1EB01DEA-9626-470F-ADE8-794F3833BAA3}" presName="sp" presStyleCnt="0"/>
      <dgm:spPr/>
    </dgm:pt>
    <dgm:pt modelId="{5FCA49E1-FD96-4BE3-8D96-918D4C572436}" type="pres">
      <dgm:prSet presAssocID="{0078FAFC-8946-4BCF-9082-8EE13C0C736C}" presName="composite" presStyleCnt="0"/>
      <dgm:spPr/>
    </dgm:pt>
    <dgm:pt modelId="{23EC9B41-9120-42B5-B8DF-31CC0EE52F48}" type="pres">
      <dgm:prSet presAssocID="{0078FAFC-8946-4BCF-9082-8EE13C0C736C}" presName="parentText" presStyleLbl="alignNode1" presStyleIdx="7" presStyleCnt="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F3363E-0604-4A7F-9416-3C07A5CB7C85}" type="pres">
      <dgm:prSet presAssocID="{0078FAFC-8946-4BCF-9082-8EE13C0C736C}" presName="descendantText" presStyleLbl="alignAcc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B69A6FD-94A1-458D-82C2-167B8125B7AD}" srcId="{1659261D-FB58-4E58-A458-62D23171C18E}" destId="{9FD9E4D1-45C8-4E5E-B6E0-88C5D52D50A2}" srcOrd="2" destOrd="0" parTransId="{62FE18C6-1924-430B-829F-04B1BAB43510}" sibTransId="{641E28AB-7B4C-4345-8CEE-AECF013B7EA7}"/>
    <dgm:cxn modelId="{688742AB-4BBD-4A3C-AE51-CFE8FB002EC8}" type="presOf" srcId="{656CEBC8-BF31-4C09-9EC4-BDE78AE205C4}" destId="{898BC10D-3ED1-4544-A802-8C4FB5883E0A}" srcOrd="0" destOrd="0" presId="urn:microsoft.com/office/officeart/2005/8/layout/chevron2"/>
    <dgm:cxn modelId="{A1E98BB8-EB13-4AE2-B24E-53BD2C8DB4D4}" srcId="{D6FE38BE-6AA3-4CE6-8A31-D8525A41C0A2}" destId="{67E0EE33-9ADF-4666-86AD-79A6EB633896}" srcOrd="0" destOrd="0" parTransId="{E4BA12CC-AEF9-40C4-9205-0FF353E86961}" sibTransId="{EB155E33-5758-4E5C-8C60-1C52530AA71D}"/>
    <dgm:cxn modelId="{20BE046F-4450-42E4-B7FB-E002F44EFB4F}" srcId="{E32882B6-B47D-4DCA-BBED-427826C87EEB}" destId="{0BDF9FE1-9E34-4F0F-B124-DD81378BB95B}" srcOrd="0" destOrd="0" parTransId="{8A813840-DCCD-42E1-89C7-03BAC71175F0}" sibTransId="{AC111902-4D8A-40EC-B67C-BEAA6E33364B}"/>
    <dgm:cxn modelId="{B6A19069-32E1-4DF7-B6F3-65D69D848629}" type="presOf" srcId="{1E02456D-8FE0-4C0B-A8B0-11BE038C95D0}" destId="{9808639A-2E89-4251-B619-883207CEBFEA}" srcOrd="0" destOrd="0" presId="urn:microsoft.com/office/officeart/2005/8/layout/chevron2"/>
    <dgm:cxn modelId="{76BA105A-9939-4C3E-8BF2-9C0C9818D234}" srcId="{1659261D-FB58-4E58-A458-62D23171C18E}" destId="{D6FE38BE-6AA3-4CE6-8A31-D8525A41C0A2}" srcOrd="5" destOrd="0" parTransId="{8379C058-273A-48C2-A0A6-25311BE193F8}" sibTransId="{37485D79-3B9C-45C5-AEE1-8093A6B4317D}"/>
    <dgm:cxn modelId="{6120C3B4-B469-49B2-B66B-71AF32CA1B76}" srcId="{1659261D-FB58-4E58-A458-62D23171C18E}" destId="{656CEBC8-BF31-4C09-9EC4-BDE78AE205C4}" srcOrd="1" destOrd="0" parTransId="{75288BFA-EFB4-453B-ACFB-101F0F1EFA43}" sibTransId="{DF74153F-1E40-4C2B-9C06-52D78B5FB296}"/>
    <dgm:cxn modelId="{41FC8044-F3DF-41BD-96F1-B5A270B74567}" type="presOf" srcId="{0C67FDCD-26C9-4179-B1A3-D6ABACF7A64F}" destId="{23DBA8C5-C7E8-4B09-9F64-CAD4573B24CC}" srcOrd="0" destOrd="0" presId="urn:microsoft.com/office/officeart/2005/8/layout/chevron2"/>
    <dgm:cxn modelId="{25AB8483-9986-41D3-95E2-75604EA41E1F}" srcId="{1EF52B2D-6725-4D4B-BE93-8F3D707E98DC}" destId="{0C67FDCD-26C9-4179-B1A3-D6ABACF7A64F}" srcOrd="0" destOrd="0" parTransId="{FD24CDA1-C50A-4EB2-AD5E-7A2487445831}" sibTransId="{DE376259-EADB-4E15-8E4C-EB5E133A0362}"/>
    <dgm:cxn modelId="{7E0DB439-3ADA-4C2E-8F80-3D7B69F0BD8B}" type="presOf" srcId="{82E8161B-72A2-461C-A21D-B9514AB0669F}" destId="{71A5E0E8-79CF-4CFF-B3FF-1DD43E629BB8}" srcOrd="0" destOrd="0" presId="urn:microsoft.com/office/officeart/2005/8/layout/chevron2"/>
    <dgm:cxn modelId="{15F8EDE1-5062-4B76-9BAA-6F2C6A54F565}" type="presOf" srcId="{0B3F3857-8272-4003-B06B-5C17F54F4CCC}" destId="{81A02476-4ECA-4CF0-B197-62B19AFD0593}" srcOrd="0" destOrd="0" presId="urn:microsoft.com/office/officeart/2005/8/layout/chevron2"/>
    <dgm:cxn modelId="{EB7A316F-9188-4F93-B72B-2D009645AF56}" type="presOf" srcId="{E32882B6-B47D-4DCA-BBED-427826C87EEB}" destId="{E1EA54F0-BDB3-4DB0-A51E-1B89DA30CBAE}" srcOrd="0" destOrd="0" presId="urn:microsoft.com/office/officeart/2005/8/layout/chevron2"/>
    <dgm:cxn modelId="{8D3BA69C-7C41-433B-A8CF-FD94B3931900}" srcId="{1659261D-FB58-4E58-A458-62D23171C18E}" destId="{1E02456D-8FE0-4C0B-A8B0-11BE038C95D0}" srcOrd="0" destOrd="0" parTransId="{0B233EB7-6BF6-4D7F-B5EC-3659B82E500A}" sibTransId="{78411A8B-908D-4F25-9191-E71A389897D4}"/>
    <dgm:cxn modelId="{8A33191B-E6A9-40E0-85EA-88118BF07B3D}" srcId="{1659261D-FB58-4E58-A458-62D23171C18E}" destId="{0078FAFC-8946-4BCF-9082-8EE13C0C736C}" srcOrd="7" destOrd="0" parTransId="{76099F93-4B6A-413B-8988-3D643E93A32F}" sibTransId="{A361FF45-6A51-425A-8391-B38434F858F5}"/>
    <dgm:cxn modelId="{40B55282-F21C-4C24-9531-176667246176}" srcId="{1659261D-FB58-4E58-A458-62D23171C18E}" destId="{E32882B6-B47D-4DCA-BBED-427826C87EEB}" srcOrd="4" destOrd="0" parTransId="{57BE20CC-3ECA-45B7-8FEF-7F5034967C3D}" sibTransId="{DA90951C-3992-4B9F-8B4D-6A854982A727}"/>
    <dgm:cxn modelId="{326DEEC9-F2EA-4626-A0DA-C42566F9555E}" srcId="{656CEBC8-BF31-4C09-9EC4-BDE78AE205C4}" destId="{95A19338-5263-4F12-9643-8D9B67FE5E50}" srcOrd="0" destOrd="0" parTransId="{1555DC85-8AD2-48EC-B56E-1EECE981C5EE}" sibTransId="{CCC80F79-4809-4870-9B49-7EB31F68D74C}"/>
    <dgm:cxn modelId="{AD123DAB-5E2D-4DF6-8A69-31D82A7E1DEA}" type="presOf" srcId="{12B1758B-4A72-4CC7-8C90-E3A2FBE5A5E9}" destId="{F5F901D9-4B90-49B1-8D6A-2FA8A85676DB}" srcOrd="0" destOrd="0" presId="urn:microsoft.com/office/officeart/2005/8/layout/chevron2"/>
    <dgm:cxn modelId="{604A21CF-F2B0-452A-9346-74E63D354AD0}" type="presOf" srcId="{1659261D-FB58-4E58-A458-62D23171C18E}" destId="{C9E992EC-090F-4279-9ED6-1FB20B9F93FB}" srcOrd="0" destOrd="0" presId="urn:microsoft.com/office/officeart/2005/8/layout/chevron2"/>
    <dgm:cxn modelId="{8DD60981-70B6-4E14-8125-E18A52FDA22F}" type="presOf" srcId="{0BDF9FE1-9E34-4F0F-B124-DD81378BB95B}" destId="{76680031-DCD6-4A70-8893-488DFE1F9701}" srcOrd="0" destOrd="0" presId="urn:microsoft.com/office/officeart/2005/8/layout/chevron2"/>
    <dgm:cxn modelId="{EFE1BA08-1CE7-46EF-AEA0-53FEBF314843}" srcId="{0078FAFC-8946-4BCF-9082-8EE13C0C736C}" destId="{C665B930-7020-4A96-B631-BF373A65E634}" srcOrd="0" destOrd="0" parTransId="{C109932D-8D48-425D-B416-A7A2350323AA}" sibTransId="{3B6B3D09-F913-4A53-B86E-AD026D0FCEFE}"/>
    <dgm:cxn modelId="{0A0DD6E2-78B6-461A-B36F-92FC5F349BE9}" type="presOf" srcId="{67E0EE33-9ADF-4666-86AD-79A6EB633896}" destId="{DB71C373-460A-4E44-8A3F-D13720D43323}" srcOrd="0" destOrd="0" presId="urn:microsoft.com/office/officeart/2005/8/layout/chevron2"/>
    <dgm:cxn modelId="{A871A578-24A6-4779-9D5A-4F5654ABE728}" srcId="{1E02456D-8FE0-4C0B-A8B0-11BE038C95D0}" destId="{46521003-D26F-4288-BCEC-5B24B59C1B51}" srcOrd="0" destOrd="0" parTransId="{D047059D-8965-4307-8DF0-CC3F410E47D2}" sibTransId="{DDE3007C-EF17-45C1-89CA-5580E5F91445}"/>
    <dgm:cxn modelId="{73DA44EC-AEE4-41ED-A3C7-C2939188BD50}" srcId="{9FD9E4D1-45C8-4E5E-B6E0-88C5D52D50A2}" destId="{12B1758B-4A72-4CC7-8C90-E3A2FBE5A5E9}" srcOrd="0" destOrd="0" parTransId="{32DD4C1D-4B5A-4197-97B9-411DBCF8BFE6}" sibTransId="{A0CC3F3C-F5E7-473F-85D3-63071160F2B6}"/>
    <dgm:cxn modelId="{9F4AD7F4-9DD1-4F0E-8665-24B5C3C5513F}" srcId="{1659261D-FB58-4E58-A458-62D23171C18E}" destId="{0B3F3857-8272-4003-B06B-5C17F54F4CCC}" srcOrd="6" destOrd="0" parTransId="{4FC0D3B8-CB38-4744-9AA4-A3277B90F31F}" sibTransId="{1EB01DEA-9626-470F-ADE8-794F3833BAA3}"/>
    <dgm:cxn modelId="{A2D3912C-5AFC-4512-A815-B0EB32A649CC}" type="presOf" srcId="{D6FE38BE-6AA3-4CE6-8A31-D8525A41C0A2}" destId="{2F535835-3C9F-4B68-86E1-4AFB12A1ACEC}" srcOrd="0" destOrd="0" presId="urn:microsoft.com/office/officeart/2005/8/layout/chevron2"/>
    <dgm:cxn modelId="{E7D30E2A-26AD-4F04-9EF1-7DDC1980D42C}" type="presOf" srcId="{1EF52B2D-6725-4D4B-BE93-8F3D707E98DC}" destId="{DB601625-D203-49BA-AAB3-736A13716499}" srcOrd="0" destOrd="0" presId="urn:microsoft.com/office/officeart/2005/8/layout/chevron2"/>
    <dgm:cxn modelId="{7B34B8B8-C581-45F6-9B5C-C253DDFFA69B}" type="presOf" srcId="{46521003-D26F-4288-BCEC-5B24B59C1B51}" destId="{70CA953C-DCBE-45A7-8863-064374EC7631}" srcOrd="0" destOrd="0" presId="urn:microsoft.com/office/officeart/2005/8/layout/chevron2"/>
    <dgm:cxn modelId="{422505A0-AAB8-4CC3-9889-E831CA989BCF}" srcId="{0B3F3857-8272-4003-B06B-5C17F54F4CCC}" destId="{82E8161B-72A2-461C-A21D-B9514AB0669F}" srcOrd="0" destOrd="0" parTransId="{572987B4-A91E-4623-A336-2F43D76A0AA7}" sibTransId="{DAA41ADA-0C2F-45D0-97C7-C6023FFF0536}"/>
    <dgm:cxn modelId="{42735907-F2AC-4D23-9C9A-A8BAC2BE694B}" srcId="{1659261D-FB58-4E58-A458-62D23171C18E}" destId="{1EF52B2D-6725-4D4B-BE93-8F3D707E98DC}" srcOrd="3" destOrd="0" parTransId="{2790600C-2200-4EF3-8595-0E180E466C7F}" sibTransId="{722BE191-8B5A-4F7D-8D79-59CEED791C99}"/>
    <dgm:cxn modelId="{04C17E91-993B-445B-94CF-25B6916756CD}" type="presOf" srcId="{C665B930-7020-4A96-B631-BF373A65E634}" destId="{B1F3363E-0604-4A7F-9416-3C07A5CB7C85}" srcOrd="0" destOrd="0" presId="urn:microsoft.com/office/officeart/2005/8/layout/chevron2"/>
    <dgm:cxn modelId="{CB1815A7-085E-4393-A6B3-D0A27A60153C}" type="presOf" srcId="{0078FAFC-8946-4BCF-9082-8EE13C0C736C}" destId="{23EC9B41-9120-42B5-B8DF-31CC0EE52F48}" srcOrd="0" destOrd="0" presId="urn:microsoft.com/office/officeart/2005/8/layout/chevron2"/>
    <dgm:cxn modelId="{CE831680-DAF1-421C-8DDE-787C894D84B3}" type="presOf" srcId="{95A19338-5263-4F12-9643-8D9B67FE5E50}" destId="{A0D69E21-73E2-4199-9F9F-CBDF6B09915E}" srcOrd="0" destOrd="0" presId="urn:microsoft.com/office/officeart/2005/8/layout/chevron2"/>
    <dgm:cxn modelId="{C258730A-9AD3-459C-A97B-F590C7FFC586}" type="presOf" srcId="{9FD9E4D1-45C8-4E5E-B6E0-88C5D52D50A2}" destId="{CFD0F843-986D-4D2F-B2CA-1293387D19AD}" srcOrd="0" destOrd="0" presId="urn:microsoft.com/office/officeart/2005/8/layout/chevron2"/>
    <dgm:cxn modelId="{17FA8885-DBCB-4D61-85A1-CBE91D8FDE27}" type="presParOf" srcId="{C9E992EC-090F-4279-9ED6-1FB20B9F93FB}" destId="{148DA1C7-F540-4D54-BCF9-8AAAE5C0EE5D}" srcOrd="0" destOrd="0" presId="urn:microsoft.com/office/officeart/2005/8/layout/chevron2"/>
    <dgm:cxn modelId="{DE22A0E3-A2B5-4D69-A582-4AD4F5E1FA9C}" type="presParOf" srcId="{148DA1C7-F540-4D54-BCF9-8AAAE5C0EE5D}" destId="{9808639A-2E89-4251-B619-883207CEBFEA}" srcOrd="0" destOrd="0" presId="urn:microsoft.com/office/officeart/2005/8/layout/chevron2"/>
    <dgm:cxn modelId="{5BD3F266-EA98-4C1D-B5BA-D6108E220DEA}" type="presParOf" srcId="{148DA1C7-F540-4D54-BCF9-8AAAE5C0EE5D}" destId="{70CA953C-DCBE-45A7-8863-064374EC7631}" srcOrd="1" destOrd="0" presId="urn:microsoft.com/office/officeart/2005/8/layout/chevron2"/>
    <dgm:cxn modelId="{71F6C0D1-1A6C-4BD0-B21E-E93CD87B2D1B}" type="presParOf" srcId="{C9E992EC-090F-4279-9ED6-1FB20B9F93FB}" destId="{3C8CC5E9-17B5-4F46-B4ED-12ABAD22FACF}" srcOrd="1" destOrd="0" presId="urn:microsoft.com/office/officeart/2005/8/layout/chevron2"/>
    <dgm:cxn modelId="{E3BDDC62-8270-4C32-9BCE-8EE5AA8D4D00}" type="presParOf" srcId="{C9E992EC-090F-4279-9ED6-1FB20B9F93FB}" destId="{64429475-CAE2-4A5A-87AB-0F15CED27824}" srcOrd="2" destOrd="0" presId="urn:microsoft.com/office/officeart/2005/8/layout/chevron2"/>
    <dgm:cxn modelId="{008302BC-B432-4032-84AA-2E7F81FEC0B4}" type="presParOf" srcId="{64429475-CAE2-4A5A-87AB-0F15CED27824}" destId="{898BC10D-3ED1-4544-A802-8C4FB5883E0A}" srcOrd="0" destOrd="0" presId="urn:microsoft.com/office/officeart/2005/8/layout/chevron2"/>
    <dgm:cxn modelId="{A9A930F0-FA62-4D83-9D48-A50949300286}" type="presParOf" srcId="{64429475-CAE2-4A5A-87AB-0F15CED27824}" destId="{A0D69E21-73E2-4199-9F9F-CBDF6B09915E}" srcOrd="1" destOrd="0" presId="urn:microsoft.com/office/officeart/2005/8/layout/chevron2"/>
    <dgm:cxn modelId="{5F76997E-C3F7-4E7E-A9DB-E86B0236E49E}" type="presParOf" srcId="{C9E992EC-090F-4279-9ED6-1FB20B9F93FB}" destId="{78EC887B-1B40-4FAF-A2F6-25353563655C}" srcOrd="3" destOrd="0" presId="urn:microsoft.com/office/officeart/2005/8/layout/chevron2"/>
    <dgm:cxn modelId="{87DF9B99-0D8A-45B2-A1FD-2C66DE81BD31}" type="presParOf" srcId="{C9E992EC-090F-4279-9ED6-1FB20B9F93FB}" destId="{E6EE878A-B468-4DCA-A7F1-086C02C07137}" srcOrd="4" destOrd="0" presId="urn:microsoft.com/office/officeart/2005/8/layout/chevron2"/>
    <dgm:cxn modelId="{BCCF192F-4F2B-447F-875F-B7E7F0B81761}" type="presParOf" srcId="{E6EE878A-B468-4DCA-A7F1-086C02C07137}" destId="{CFD0F843-986D-4D2F-B2CA-1293387D19AD}" srcOrd="0" destOrd="0" presId="urn:microsoft.com/office/officeart/2005/8/layout/chevron2"/>
    <dgm:cxn modelId="{2699A895-100B-4D49-AA72-CE458D3AD94E}" type="presParOf" srcId="{E6EE878A-B468-4DCA-A7F1-086C02C07137}" destId="{F5F901D9-4B90-49B1-8D6A-2FA8A85676DB}" srcOrd="1" destOrd="0" presId="urn:microsoft.com/office/officeart/2005/8/layout/chevron2"/>
    <dgm:cxn modelId="{D6AE0728-5FEB-4DD6-A57E-DC4F05A73581}" type="presParOf" srcId="{C9E992EC-090F-4279-9ED6-1FB20B9F93FB}" destId="{87FFCE33-ED6E-4514-9757-D4C35640BAEF}" srcOrd="5" destOrd="0" presId="urn:microsoft.com/office/officeart/2005/8/layout/chevron2"/>
    <dgm:cxn modelId="{A7C49318-DF88-476A-ADCB-5E58E08AE0B1}" type="presParOf" srcId="{C9E992EC-090F-4279-9ED6-1FB20B9F93FB}" destId="{9B252AC6-AACF-40BF-97F8-52D7F4ABEE64}" srcOrd="6" destOrd="0" presId="urn:microsoft.com/office/officeart/2005/8/layout/chevron2"/>
    <dgm:cxn modelId="{4A76ECDC-067C-49F1-AE10-2CF4D7C9EFA6}" type="presParOf" srcId="{9B252AC6-AACF-40BF-97F8-52D7F4ABEE64}" destId="{DB601625-D203-49BA-AAB3-736A13716499}" srcOrd="0" destOrd="0" presId="urn:microsoft.com/office/officeart/2005/8/layout/chevron2"/>
    <dgm:cxn modelId="{5143B191-6AE1-45A3-8CEE-452D68C64616}" type="presParOf" srcId="{9B252AC6-AACF-40BF-97F8-52D7F4ABEE64}" destId="{23DBA8C5-C7E8-4B09-9F64-CAD4573B24CC}" srcOrd="1" destOrd="0" presId="urn:microsoft.com/office/officeart/2005/8/layout/chevron2"/>
    <dgm:cxn modelId="{77A4442A-6918-46B7-AAA5-7076FA7BB155}" type="presParOf" srcId="{C9E992EC-090F-4279-9ED6-1FB20B9F93FB}" destId="{D1D6B405-EF1D-48D3-BF6C-4174D09540E2}" srcOrd="7" destOrd="0" presId="urn:microsoft.com/office/officeart/2005/8/layout/chevron2"/>
    <dgm:cxn modelId="{76382ABE-60F2-4AF0-8DA6-68D48F3503E9}" type="presParOf" srcId="{C9E992EC-090F-4279-9ED6-1FB20B9F93FB}" destId="{3A9B9EC2-8A2E-4E52-9699-E562C49F99AF}" srcOrd="8" destOrd="0" presId="urn:microsoft.com/office/officeart/2005/8/layout/chevron2"/>
    <dgm:cxn modelId="{5ECC3DC2-2FF3-4F99-922F-4D4714F671EC}" type="presParOf" srcId="{3A9B9EC2-8A2E-4E52-9699-E562C49F99AF}" destId="{E1EA54F0-BDB3-4DB0-A51E-1B89DA30CBAE}" srcOrd="0" destOrd="0" presId="urn:microsoft.com/office/officeart/2005/8/layout/chevron2"/>
    <dgm:cxn modelId="{BC5F9D9A-F6D2-4CBD-BA8A-DCD893CA879F}" type="presParOf" srcId="{3A9B9EC2-8A2E-4E52-9699-E562C49F99AF}" destId="{76680031-DCD6-4A70-8893-488DFE1F9701}" srcOrd="1" destOrd="0" presId="urn:microsoft.com/office/officeart/2005/8/layout/chevron2"/>
    <dgm:cxn modelId="{A97F51CD-7FA0-40DE-BE50-7C32D3F434A4}" type="presParOf" srcId="{C9E992EC-090F-4279-9ED6-1FB20B9F93FB}" destId="{67373829-529E-4147-B6F5-A4799B02B972}" srcOrd="9" destOrd="0" presId="urn:microsoft.com/office/officeart/2005/8/layout/chevron2"/>
    <dgm:cxn modelId="{15FD6843-61DB-47E7-9612-2592E7E33BE3}" type="presParOf" srcId="{C9E992EC-090F-4279-9ED6-1FB20B9F93FB}" destId="{F64EFD8A-C550-45EE-9790-F2B01DE7C8F1}" srcOrd="10" destOrd="0" presId="urn:microsoft.com/office/officeart/2005/8/layout/chevron2"/>
    <dgm:cxn modelId="{5755DA49-7648-47A4-8D58-5B2A120719EC}" type="presParOf" srcId="{F64EFD8A-C550-45EE-9790-F2B01DE7C8F1}" destId="{2F535835-3C9F-4B68-86E1-4AFB12A1ACEC}" srcOrd="0" destOrd="0" presId="urn:microsoft.com/office/officeart/2005/8/layout/chevron2"/>
    <dgm:cxn modelId="{981CA10A-019E-41A8-A0A1-3256F578B3CE}" type="presParOf" srcId="{F64EFD8A-C550-45EE-9790-F2B01DE7C8F1}" destId="{DB71C373-460A-4E44-8A3F-D13720D43323}" srcOrd="1" destOrd="0" presId="urn:microsoft.com/office/officeart/2005/8/layout/chevron2"/>
    <dgm:cxn modelId="{A018B990-C27B-451C-B5F3-70FE7E65A720}" type="presParOf" srcId="{C9E992EC-090F-4279-9ED6-1FB20B9F93FB}" destId="{58882B09-CD1B-46D6-9301-451224B8EBCD}" srcOrd="11" destOrd="0" presId="urn:microsoft.com/office/officeart/2005/8/layout/chevron2"/>
    <dgm:cxn modelId="{9E45539B-1A19-4DE1-A6CC-3AA09AE038B3}" type="presParOf" srcId="{C9E992EC-090F-4279-9ED6-1FB20B9F93FB}" destId="{3A7FA78B-4687-4C8F-B16C-63C21B532B48}" srcOrd="12" destOrd="0" presId="urn:microsoft.com/office/officeart/2005/8/layout/chevron2"/>
    <dgm:cxn modelId="{745F0177-18D1-41F9-9D4D-14A8BE8A5672}" type="presParOf" srcId="{3A7FA78B-4687-4C8F-B16C-63C21B532B48}" destId="{81A02476-4ECA-4CF0-B197-62B19AFD0593}" srcOrd="0" destOrd="0" presId="urn:microsoft.com/office/officeart/2005/8/layout/chevron2"/>
    <dgm:cxn modelId="{379B1E1A-A98F-41ED-917E-AE80229CFDBB}" type="presParOf" srcId="{3A7FA78B-4687-4C8F-B16C-63C21B532B48}" destId="{71A5E0E8-79CF-4CFF-B3FF-1DD43E629BB8}" srcOrd="1" destOrd="0" presId="urn:microsoft.com/office/officeart/2005/8/layout/chevron2"/>
    <dgm:cxn modelId="{FBAA2807-59F1-45A6-B004-47D37115E90E}" type="presParOf" srcId="{C9E992EC-090F-4279-9ED6-1FB20B9F93FB}" destId="{DC751DA0-086C-4130-B8A6-EEFCF9D638AF}" srcOrd="13" destOrd="0" presId="urn:microsoft.com/office/officeart/2005/8/layout/chevron2"/>
    <dgm:cxn modelId="{FC41E13C-00D6-47BF-8853-95D15358BB27}" type="presParOf" srcId="{C9E992EC-090F-4279-9ED6-1FB20B9F93FB}" destId="{5FCA49E1-FD96-4BE3-8D96-918D4C572436}" srcOrd="14" destOrd="0" presId="urn:microsoft.com/office/officeart/2005/8/layout/chevron2"/>
    <dgm:cxn modelId="{521455F8-BCD5-426C-B5AA-8E50C3515F73}" type="presParOf" srcId="{5FCA49E1-FD96-4BE3-8D96-918D4C572436}" destId="{23EC9B41-9120-42B5-B8DF-31CC0EE52F48}" srcOrd="0" destOrd="0" presId="urn:microsoft.com/office/officeart/2005/8/layout/chevron2"/>
    <dgm:cxn modelId="{4A19BDB6-34F1-4B16-8F28-C15E2FB0F4CB}" type="presParOf" srcId="{5FCA49E1-FD96-4BE3-8D96-918D4C572436}" destId="{B1F3363E-0604-4A7F-9416-3C07A5CB7C8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C80A0BB-18D4-451C-A9D7-7B664510DB2A}" type="doc">
      <dgm:prSet loTypeId="urn:microsoft.com/office/officeart/2005/8/layout/hierarchy4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5879F60-3F2E-4714-BC2C-0C8C82BD120A}">
      <dgm:prSet phldrT="[Текст]"/>
      <dgm:spPr>
        <a:scene3d>
          <a:camera prst="orthographicFront">
            <a:rot lat="0" lon="21299999" rev="0"/>
          </a:camera>
          <a:lightRig rig="threePt" dir="t"/>
        </a:scene3d>
      </dgm:spPr>
      <dgm:t>
        <a:bodyPr/>
        <a:lstStyle/>
        <a:p>
          <a:r>
            <a:rPr lang="ru-RU" dirty="0" smtClean="0"/>
            <a:t>90% комплектующих САУ – отечественного производства</a:t>
          </a:r>
          <a:endParaRPr lang="ru-RU" dirty="0"/>
        </a:p>
      </dgm:t>
    </dgm:pt>
    <dgm:pt modelId="{8A8273EE-2250-4AA9-BE0D-3CDA44D4247A}" type="parTrans" cxnId="{63EB9BDC-A125-4E09-91F7-2D2EF12A2BB6}">
      <dgm:prSet/>
      <dgm:spPr/>
      <dgm:t>
        <a:bodyPr/>
        <a:lstStyle/>
        <a:p>
          <a:endParaRPr lang="ru-RU"/>
        </a:p>
      </dgm:t>
    </dgm:pt>
    <dgm:pt modelId="{02A31E30-1B7E-4422-9AD5-A285C19CCF24}" type="sibTrans" cxnId="{63EB9BDC-A125-4E09-91F7-2D2EF12A2BB6}">
      <dgm:prSet/>
      <dgm:spPr/>
      <dgm:t>
        <a:bodyPr/>
        <a:lstStyle/>
        <a:p>
          <a:endParaRPr lang="ru-RU"/>
        </a:p>
      </dgm:t>
    </dgm:pt>
    <dgm:pt modelId="{AC95F699-3417-4ABA-9B69-F458B5786442}" type="pres">
      <dgm:prSet presAssocID="{8C80A0BB-18D4-451C-A9D7-7B664510DB2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ECA4ABC-1877-478E-9DAA-9AC7FB0E6BC3}" type="pres">
      <dgm:prSet presAssocID="{95879F60-3F2E-4714-BC2C-0C8C82BD120A}" presName="vertOne" presStyleCnt="0"/>
      <dgm:spPr/>
    </dgm:pt>
    <dgm:pt modelId="{46B7F1E2-7D35-47D2-8686-1F3F041BB206}" type="pres">
      <dgm:prSet presAssocID="{95879F60-3F2E-4714-BC2C-0C8C82BD120A}" presName="txOne" presStyleLbl="node0" presStyleIdx="0" presStyleCnt="1" custAng="16200000" custScaleX="63682" custScaleY="59841" custLinFactNeighborX="25403" custLinFactNeighborY="-2233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459FC73-07D1-4B1D-8357-828AF9E9FA7B}" type="pres">
      <dgm:prSet presAssocID="{95879F60-3F2E-4714-BC2C-0C8C82BD120A}" presName="horzOne" presStyleCnt="0"/>
      <dgm:spPr/>
    </dgm:pt>
  </dgm:ptLst>
  <dgm:cxnLst>
    <dgm:cxn modelId="{0B0027CC-AE0E-4E9B-86A7-23CEA768DDA0}" type="presOf" srcId="{95879F60-3F2E-4714-BC2C-0C8C82BD120A}" destId="{46B7F1E2-7D35-47D2-8686-1F3F041BB206}" srcOrd="0" destOrd="0" presId="urn:microsoft.com/office/officeart/2005/8/layout/hierarchy4"/>
    <dgm:cxn modelId="{63EB9BDC-A125-4E09-91F7-2D2EF12A2BB6}" srcId="{8C80A0BB-18D4-451C-A9D7-7B664510DB2A}" destId="{95879F60-3F2E-4714-BC2C-0C8C82BD120A}" srcOrd="0" destOrd="0" parTransId="{8A8273EE-2250-4AA9-BE0D-3CDA44D4247A}" sibTransId="{02A31E30-1B7E-4422-9AD5-A285C19CCF24}"/>
    <dgm:cxn modelId="{B2D0C87F-D6FF-4DE2-8489-0430FEB177F9}" type="presOf" srcId="{8C80A0BB-18D4-451C-A9D7-7B664510DB2A}" destId="{AC95F699-3417-4ABA-9B69-F458B5786442}" srcOrd="0" destOrd="0" presId="urn:microsoft.com/office/officeart/2005/8/layout/hierarchy4"/>
    <dgm:cxn modelId="{1963FD40-444C-4194-8232-2C16B554E71F}" type="presParOf" srcId="{AC95F699-3417-4ABA-9B69-F458B5786442}" destId="{3ECA4ABC-1877-478E-9DAA-9AC7FB0E6BC3}" srcOrd="0" destOrd="0" presId="urn:microsoft.com/office/officeart/2005/8/layout/hierarchy4"/>
    <dgm:cxn modelId="{017ACAB6-1931-4D56-B81D-13F031360B5E}" type="presParOf" srcId="{3ECA4ABC-1877-478E-9DAA-9AC7FB0E6BC3}" destId="{46B7F1E2-7D35-47D2-8686-1F3F041BB206}" srcOrd="0" destOrd="0" presId="urn:microsoft.com/office/officeart/2005/8/layout/hierarchy4"/>
    <dgm:cxn modelId="{A0FF5269-9174-4908-BB11-AC02D7FF4FF0}" type="presParOf" srcId="{3ECA4ABC-1877-478E-9DAA-9AC7FB0E6BC3}" destId="{F459FC73-07D1-4B1D-8357-828AF9E9FA7B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659261D-FB58-4E58-A458-62D23171C18E}" type="doc">
      <dgm:prSet loTypeId="urn:microsoft.com/office/officeart/2005/8/layout/chevron2" loCatId="list" qsTypeId="urn:microsoft.com/office/officeart/2005/8/quickstyle/3d4" qsCatId="3D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1E02456D-8FE0-4C0B-A8B0-11BE038C95D0}">
      <dgm:prSet phldrT="[Текст]"/>
      <dgm:spPr/>
      <dgm:t>
        <a:bodyPr/>
        <a:lstStyle/>
        <a:p>
          <a:endParaRPr lang="ru-RU" dirty="0"/>
        </a:p>
      </dgm:t>
    </dgm:pt>
    <dgm:pt modelId="{0B233EB7-6BF6-4D7F-B5EC-3659B82E500A}" type="parTrans" cxnId="{8D3BA69C-7C41-433B-A8CF-FD94B3931900}">
      <dgm:prSet/>
      <dgm:spPr/>
      <dgm:t>
        <a:bodyPr/>
        <a:lstStyle/>
        <a:p>
          <a:endParaRPr lang="ru-RU"/>
        </a:p>
      </dgm:t>
    </dgm:pt>
    <dgm:pt modelId="{78411A8B-908D-4F25-9191-E71A389897D4}" type="sibTrans" cxnId="{8D3BA69C-7C41-433B-A8CF-FD94B3931900}">
      <dgm:prSet/>
      <dgm:spPr/>
      <dgm:t>
        <a:bodyPr/>
        <a:lstStyle/>
        <a:p>
          <a:endParaRPr lang="ru-RU"/>
        </a:p>
      </dgm:t>
    </dgm:pt>
    <dgm:pt modelId="{837AA8BC-0267-4736-ADE6-5E5CF171AFBD}">
      <dgm:prSet phldrT="[Текст]" custT="1"/>
      <dgm:spPr/>
      <dgm:t>
        <a:bodyPr/>
        <a:lstStyle/>
        <a:p>
          <a:r>
            <a:rPr lang="ru-RU" sz="1200" dirty="0" smtClean="0"/>
            <a:t>поддерживаемые </a:t>
          </a:r>
          <a:r>
            <a:rPr lang="ru-RU" sz="1200" dirty="0" smtClean="0"/>
            <a:t>протоколы обмена данными - </a:t>
          </a:r>
          <a:r>
            <a:rPr lang="en-US" sz="1200" dirty="0" smtClean="0"/>
            <a:t>OPC,  </a:t>
          </a:r>
          <a:r>
            <a:rPr lang="ru-RU" sz="1200" dirty="0" smtClean="0"/>
            <a:t>МЭК 60870-5-104, </a:t>
          </a:r>
          <a:r>
            <a:rPr lang="en-US" sz="1200" dirty="0" smtClean="0"/>
            <a:t>Modbus </a:t>
          </a:r>
          <a:r>
            <a:rPr lang="en-US" sz="1200" dirty="0" smtClean="0"/>
            <a:t>TCP/IP</a:t>
          </a:r>
          <a:r>
            <a:rPr lang="ru-RU" sz="1200" dirty="0" smtClean="0"/>
            <a:t>, </a:t>
          </a:r>
          <a:r>
            <a:rPr lang="en-US" sz="1200" dirty="0" smtClean="0"/>
            <a:t>Modbus RTU</a:t>
          </a:r>
          <a:r>
            <a:rPr lang="ru-RU" sz="1200" dirty="0" smtClean="0"/>
            <a:t>, </a:t>
          </a:r>
          <a:r>
            <a:rPr lang="en-US" sz="1200" dirty="0" smtClean="0"/>
            <a:t>SPA</a:t>
          </a:r>
          <a:r>
            <a:rPr lang="ru-RU" sz="1200" dirty="0" smtClean="0"/>
            <a:t> </a:t>
          </a:r>
          <a:r>
            <a:rPr lang="en-US" sz="1200" dirty="0" smtClean="0"/>
            <a:t>Bus</a:t>
          </a:r>
          <a:r>
            <a:rPr lang="ru-RU" sz="1200" dirty="0" smtClean="0"/>
            <a:t>; в разработке МЭК 61850;</a:t>
          </a:r>
          <a:endParaRPr lang="ru-RU" sz="1200" dirty="0"/>
        </a:p>
      </dgm:t>
    </dgm:pt>
    <dgm:pt modelId="{B783EFE1-83FF-4E1C-8346-923EBD54CAB9}" type="parTrans" cxnId="{90938046-318D-4675-8CC1-81EC73EDD02D}">
      <dgm:prSet/>
      <dgm:spPr/>
      <dgm:t>
        <a:bodyPr/>
        <a:lstStyle/>
        <a:p>
          <a:endParaRPr lang="ru-RU"/>
        </a:p>
      </dgm:t>
    </dgm:pt>
    <dgm:pt modelId="{5E086B1B-D2CA-4C82-A718-BA1DD7A07051}" type="sibTrans" cxnId="{90938046-318D-4675-8CC1-81EC73EDD02D}">
      <dgm:prSet/>
      <dgm:spPr/>
      <dgm:t>
        <a:bodyPr/>
        <a:lstStyle/>
        <a:p>
          <a:endParaRPr lang="ru-RU"/>
        </a:p>
      </dgm:t>
    </dgm:pt>
    <dgm:pt modelId="{80313E08-09ED-4B3C-B40D-D1E1BA75F551}">
      <dgm:prSet phldrT="[Текст]"/>
      <dgm:spPr/>
      <dgm:t>
        <a:bodyPr/>
        <a:lstStyle/>
        <a:p>
          <a:endParaRPr lang="ru-RU" dirty="0"/>
        </a:p>
      </dgm:t>
    </dgm:pt>
    <dgm:pt modelId="{2BCA6977-4796-4970-90E9-6F17706A656B}" type="parTrans" cxnId="{0AB513BE-C9C2-460D-B90C-3F950B029259}">
      <dgm:prSet/>
      <dgm:spPr/>
      <dgm:t>
        <a:bodyPr/>
        <a:lstStyle/>
        <a:p>
          <a:endParaRPr lang="ru-RU"/>
        </a:p>
      </dgm:t>
    </dgm:pt>
    <dgm:pt modelId="{615D5AE9-EFC8-44B5-A55B-D712AF710674}" type="sibTrans" cxnId="{0AB513BE-C9C2-460D-B90C-3F950B029259}">
      <dgm:prSet/>
      <dgm:spPr/>
      <dgm:t>
        <a:bodyPr/>
        <a:lstStyle/>
        <a:p>
          <a:endParaRPr lang="ru-RU"/>
        </a:p>
      </dgm:t>
    </dgm:pt>
    <dgm:pt modelId="{F7CD38F5-5615-4EA2-9B47-3447D72E8A2E}">
      <dgm:prSet phldrT="[Текст]" custT="1"/>
      <dgm:spPr/>
      <dgm:t>
        <a:bodyPr/>
        <a:lstStyle/>
        <a:p>
          <a:r>
            <a:rPr lang="ru-RU" sz="1200" dirty="0" smtClean="0"/>
            <a:t>использование программно-технических средств отечественного производства (ПО </a:t>
          </a:r>
          <a:r>
            <a:rPr lang="ru-RU" sz="1200" dirty="0" smtClean="0"/>
            <a:t>СКАДА </a:t>
          </a:r>
          <a:r>
            <a:rPr lang="ru-RU" sz="1200" dirty="0" smtClean="0"/>
            <a:t>«Соната» и ПЛК «Сонет»);</a:t>
          </a:r>
          <a:endParaRPr lang="ru-RU" sz="1200" dirty="0"/>
        </a:p>
      </dgm:t>
    </dgm:pt>
    <dgm:pt modelId="{11BF3C39-930C-4A76-A251-76119605EE1C}" type="parTrans" cxnId="{EF746836-829F-4C13-8993-1D5D506EB830}">
      <dgm:prSet/>
      <dgm:spPr/>
      <dgm:t>
        <a:bodyPr/>
        <a:lstStyle/>
        <a:p>
          <a:endParaRPr lang="ru-RU"/>
        </a:p>
      </dgm:t>
    </dgm:pt>
    <dgm:pt modelId="{05AFCB0E-3555-46D4-92F8-3FD771E4EE18}" type="sibTrans" cxnId="{EF746836-829F-4C13-8993-1D5D506EB830}">
      <dgm:prSet/>
      <dgm:spPr/>
      <dgm:t>
        <a:bodyPr/>
        <a:lstStyle/>
        <a:p>
          <a:endParaRPr lang="ru-RU"/>
        </a:p>
      </dgm:t>
    </dgm:pt>
    <dgm:pt modelId="{A9BCD0AD-8EA9-41E6-B745-620BA4FC45CA}">
      <dgm:prSet phldrT="[Текст]" custT="1"/>
      <dgm:spPr/>
      <dgm:t>
        <a:bodyPr/>
        <a:lstStyle/>
        <a:p>
          <a:r>
            <a:rPr lang="ru-RU" sz="1200" dirty="0" smtClean="0"/>
            <a:t>обеспечение выполнения требований </a:t>
          </a:r>
          <a:r>
            <a:rPr lang="ru-RU" sz="1200" dirty="0" smtClean="0"/>
            <a:t>СТО 2-1.15-878-2014 (Основные положения по автоматизации объектов энергетики);</a:t>
          </a:r>
          <a:endParaRPr lang="ru-RU" sz="1200" dirty="0"/>
        </a:p>
      </dgm:t>
    </dgm:pt>
    <dgm:pt modelId="{BE511076-BCB9-4F67-971E-FA1AD3562784}" type="parTrans" cxnId="{7BAE3313-674B-47E7-BB55-9B734F83E6AD}">
      <dgm:prSet/>
      <dgm:spPr/>
      <dgm:t>
        <a:bodyPr/>
        <a:lstStyle/>
        <a:p>
          <a:endParaRPr lang="ru-RU"/>
        </a:p>
      </dgm:t>
    </dgm:pt>
    <dgm:pt modelId="{C86E65B0-DF0C-4B28-9593-AAF607136EE5}" type="sibTrans" cxnId="{7BAE3313-674B-47E7-BB55-9B734F83E6AD}">
      <dgm:prSet/>
      <dgm:spPr/>
      <dgm:t>
        <a:bodyPr/>
        <a:lstStyle/>
        <a:p>
          <a:endParaRPr lang="ru-RU"/>
        </a:p>
      </dgm:t>
    </dgm:pt>
    <dgm:pt modelId="{59EEF4C4-A8B3-4567-B472-F46B9ABE41C5}">
      <dgm:prSet phldrT="[Текст]"/>
      <dgm:spPr/>
      <dgm:t>
        <a:bodyPr/>
        <a:lstStyle/>
        <a:p>
          <a:endParaRPr lang="ru-RU" dirty="0"/>
        </a:p>
      </dgm:t>
    </dgm:pt>
    <dgm:pt modelId="{B1C98599-2BED-4848-82C3-0E9613A47E5F}" type="parTrans" cxnId="{22305A4E-E7E7-4325-BB82-F57692EFFD5E}">
      <dgm:prSet/>
      <dgm:spPr/>
      <dgm:t>
        <a:bodyPr/>
        <a:lstStyle/>
        <a:p>
          <a:endParaRPr lang="ru-RU"/>
        </a:p>
      </dgm:t>
    </dgm:pt>
    <dgm:pt modelId="{7F35000F-AA0B-42E1-91FA-6673F71DA089}" type="sibTrans" cxnId="{22305A4E-E7E7-4325-BB82-F57692EFFD5E}">
      <dgm:prSet/>
      <dgm:spPr/>
      <dgm:t>
        <a:bodyPr/>
        <a:lstStyle/>
        <a:p>
          <a:endParaRPr lang="ru-RU"/>
        </a:p>
      </dgm:t>
    </dgm:pt>
    <dgm:pt modelId="{593E05F9-CE19-44D0-9D04-F3E8314AC81E}">
      <dgm:prSet custT="1"/>
      <dgm:spPr/>
      <dgm:t>
        <a:bodyPr/>
        <a:lstStyle/>
        <a:p>
          <a:r>
            <a:rPr lang="ru-RU" sz="1200" dirty="0" smtClean="0"/>
            <a:t>оптимизированное под реализацию функций АСУ Э программное обеспечение </a:t>
          </a:r>
          <a:r>
            <a:rPr lang="ru-RU" sz="1200" dirty="0" smtClean="0"/>
            <a:t>СКАДА </a:t>
          </a:r>
          <a:r>
            <a:rPr lang="ru-RU" sz="1200" dirty="0" smtClean="0"/>
            <a:t>«Соната</a:t>
          </a:r>
          <a:r>
            <a:rPr lang="ru-RU" sz="1200" dirty="0" smtClean="0"/>
            <a:t>»;</a:t>
          </a:r>
          <a:endParaRPr lang="ru-RU" sz="1200" dirty="0" smtClean="0"/>
        </a:p>
      </dgm:t>
    </dgm:pt>
    <dgm:pt modelId="{475B92BC-C8C9-4B38-8B72-F4F540DB4E3B}" type="parTrans" cxnId="{D4E1EDD9-E073-48DF-BB0A-A5B3F5F8042F}">
      <dgm:prSet/>
      <dgm:spPr/>
      <dgm:t>
        <a:bodyPr/>
        <a:lstStyle/>
        <a:p>
          <a:endParaRPr lang="ru-RU"/>
        </a:p>
      </dgm:t>
    </dgm:pt>
    <dgm:pt modelId="{9660775E-FB3C-4A5B-ACF2-40C6F58A9E2D}" type="sibTrans" cxnId="{D4E1EDD9-E073-48DF-BB0A-A5B3F5F8042F}">
      <dgm:prSet/>
      <dgm:spPr/>
      <dgm:t>
        <a:bodyPr/>
        <a:lstStyle/>
        <a:p>
          <a:endParaRPr lang="ru-RU"/>
        </a:p>
      </dgm:t>
    </dgm:pt>
    <dgm:pt modelId="{ED6A5094-F3AC-4362-8400-5CCCB3967372}">
      <dgm:prSet custT="1"/>
      <dgm:spPr/>
      <dgm:t>
        <a:bodyPr/>
        <a:lstStyle/>
        <a:p>
          <a:r>
            <a:rPr lang="ru-RU" sz="1200" dirty="0" smtClean="0"/>
            <a:t>обеспечение функционирования ПТК с необходимым быстродействием и точностью привязки событий к государственной шкале единого времени;</a:t>
          </a:r>
        </a:p>
      </dgm:t>
    </dgm:pt>
    <dgm:pt modelId="{5AAF0F95-467E-4AC0-9A9F-8F6D7C5D3792}" type="parTrans" cxnId="{A5A8919A-66B6-4CE0-8DA2-EF926FE58F3F}">
      <dgm:prSet/>
      <dgm:spPr/>
      <dgm:t>
        <a:bodyPr/>
        <a:lstStyle/>
        <a:p>
          <a:endParaRPr lang="ru-RU"/>
        </a:p>
      </dgm:t>
    </dgm:pt>
    <dgm:pt modelId="{EC6CBF7F-9439-4014-B4C8-972C5FEBAE18}" type="sibTrans" cxnId="{A5A8919A-66B6-4CE0-8DA2-EF926FE58F3F}">
      <dgm:prSet/>
      <dgm:spPr/>
      <dgm:t>
        <a:bodyPr/>
        <a:lstStyle/>
        <a:p>
          <a:endParaRPr lang="ru-RU"/>
        </a:p>
      </dgm:t>
    </dgm:pt>
    <dgm:pt modelId="{3B56F414-7A31-4858-976D-2D2D2C4DAB5A}">
      <dgm:prSet custT="1"/>
      <dgm:spPr/>
      <dgm:t>
        <a:bodyPr/>
        <a:lstStyle/>
        <a:p>
          <a:r>
            <a:rPr lang="ru-RU" sz="1200" dirty="0" smtClean="0"/>
            <a:t>реализация функций технического учёта энергоресурсов и предоставления информации в виде утверждённых в ПАО Газпром форм отчётности;</a:t>
          </a:r>
          <a:endParaRPr lang="ru-RU" sz="1200" dirty="0" smtClean="0"/>
        </a:p>
      </dgm:t>
    </dgm:pt>
    <dgm:pt modelId="{71B2B39B-082A-4B09-B1F9-63222187783C}" type="parTrans" cxnId="{C22373B3-0FBD-4CCC-97DB-CD95EE2CD4BD}">
      <dgm:prSet/>
      <dgm:spPr/>
      <dgm:t>
        <a:bodyPr/>
        <a:lstStyle/>
        <a:p>
          <a:endParaRPr lang="ru-RU"/>
        </a:p>
      </dgm:t>
    </dgm:pt>
    <dgm:pt modelId="{06A652E7-CD09-4032-B4B0-C86B8AF4D12B}" type="sibTrans" cxnId="{C22373B3-0FBD-4CCC-97DB-CD95EE2CD4BD}">
      <dgm:prSet/>
      <dgm:spPr/>
      <dgm:t>
        <a:bodyPr/>
        <a:lstStyle/>
        <a:p>
          <a:endParaRPr lang="ru-RU"/>
        </a:p>
      </dgm:t>
    </dgm:pt>
    <dgm:pt modelId="{C89CFAE3-783C-465C-A063-21D500F8DC36}">
      <dgm:prSet custT="1"/>
      <dgm:spPr/>
      <dgm:t>
        <a:bodyPr/>
        <a:lstStyle/>
        <a:p>
          <a:r>
            <a:rPr lang="ru-RU" sz="1200" dirty="0" smtClean="0"/>
            <a:t>программное обеспечение в составе СКАДА «Соната» разработки ООО «Вега-ГАЗ» для реализации полнофункционального обмена с терминалами ЦРЗА SPAC 800 серии (ABB), </a:t>
          </a:r>
          <a:r>
            <a:rPr lang="ru-RU" sz="1200" dirty="0" err="1" smtClean="0"/>
            <a:t>Sepam</a:t>
          </a:r>
          <a:r>
            <a:rPr lang="ru-RU" sz="1200" dirty="0" smtClean="0"/>
            <a:t> (</a:t>
          </a:r>
          <a:r>
            <a:rPr lang="ru-RU" sz="1200" dirty="0" err="1" smtClean="0"/>
            <a:t>Schneider</a:t>
          </a:r>
          <a:r>
            <a:rPr lang="ru-RU" sz="1200" dirty="0" smtClean="0"/>
            <a:t> </a:t>
          </a:r>
          <a:r>
            <a:rPr lang="ru-RU" sz="1200" dirty="0" err="1" smtClean="0"/>
            <a:t>Electric</a:t>
          </a:r>
          <a:r>
            <a:rPr lang="ru-RU" sz="1200" dirty="0" smtClean="0"/>
            <a:t>) и БМРЗ (Механотроника).</a:t>
          </a:r>
          <a:endParaRPr lang="ru-RU" sz="1200" dirty="0" smtClean="0"/>
        </a:p>
      </dgm:t>
    </dgm:pt>
    <dgm:pt modelId="{D94C4905-5F24-4672-8C10-12E148D7FCE2}" type="parTrans" cxnId="{78572763-B41F-4142-BFAA-8D9C0EA76E04}">
      <dgm:prSet/>
      <dgm:spPr/>
      <dgm:t>
        <a:bodyPr/>
        <a:lstStyle/>
        <a:p>
          <a:endParaRPr lang="ru-RU"/>
        </a:p>
      </dgm:t>
    </dgm:pt>
    <dgm:pt modelId="{FAEB15CB-0291-4491-A7AA-FE0F7039FE38}" type="sibTrans" cxnId="{78572763-B41F-4142-BFAA-8D9C0EA76E04}">
      <dgm:prSet/>
      <dgm:spPr/>
      <dgm:t>
        <a:bodyPr/>
        <a:lstStyle/>
        <a:p>
          <a:endParaRPr lang="ru-RU"/>
        </a:p>
      </dgm:t>
    </dgm:pt>
    <dgm:pt modelId="{C9E992EC-090F-4279-9ED6-1FB20B9F93FB}" type="pres">
      <dgm:prSet presAssocID="{1659261D-FB58-4E58-A458-62D23171C18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48DA1C7-F540-4D54-BCF9-8AAAE5C0EE5D}" type="pres">
      <dgm:prSet presAssocID="{1E02456D-8FE0-4C0B-A8B0-11BE038C95D0}" presName="composite" presStyleCnt="0"/>
      <dgm:spPr/>
      <dgm:t>
        <a:bodyPr/>
        <a:lstStyle/>
        <a:p>
          <a:endParaRPr lang="ru-RU"/>
        </a:p>
      </dgm:t>
    </dgm:pt>
    <dgm:pt modelId="{9808639A-2E89-4251-B619-883207CEBFEA}" type="pres">
      <dgm:prSet presAssocID="{1E02456D-8FE0-4C0B-A8B0-11BE038C95D0}" presName="parentText" presStyleLbl="alignNode1" presStyleIdx="0" presStyleCnt="3" custScaleY="215540" custLinFactNeighborY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CA953C-DCBE-45A7-8863-064374EC7631}" type="pres">
      <dgm:prSet presAssocID="{1E02456D-8FE0-4C0B-A8B0-11BE038C95D0}" presName="descendantText" presStyleLbl="alignAcc1" presStyleIdx="0" presStyleCnt="3" custScaleY="273292" custLinFactNeighborX="1320" custLinFactNeighborY="-23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8CC5E9-17B5-4F46-B4ED-12ABAD22FACF}" type="pres">
      <dgm:prSet presAssocID="{78411A8B-908D-4F25-9191-E71A389897D4}" presName="sp" presStyleCnt="0"/>
      <dgm:spPr/>
      <dgm:t>
        <a:bodyPr/>
        <a:lstStyle/>
        <a:p>
          <a:endParaRPr lang="ru-RU"/>
        </a:p>
      </dgm:t>
    </dgm:pt>
    <dgm:pt modelId="{8BACF42E-9D86-47A1-A7DA-AF925689F5B1}" type="pres">
      <dgm:prSet presAssocID="{80313E08-09ED-4B3C-B40D-D1E1BA75F551}" presName="composite" presStyleCnt="0"/>
      <dgm:spPr/>
      <dgm:t>
        <a:bodyPr/>
        <a:lstStyle/>
        <a:p>
          <a:endParaRPr lang="ru-RU"/>
        </a:p>
      </dgm:t>
    </dgm:pt>
    <dgm:pt modelId="{2A3207E3-0055-4B79-A1B4-6AC9F3ABAD2A}" type="pres">
      <dgm:prSet presAssocID="{80313E08-09ED-4B3C-B40D-D1E1BA75F551}" presName="parentText" presStyleLbl="alignNode1" presStyleIdx="1" presStyleCnt="3" custLinFactNeighborY="-1362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CCB3DB-C6DC-4603-822D-0D097EE0FF65}" type="pres">
      <dgm:prSet presAssocID="{80313E08-09ED-4B3C-B40D-D1E1BA75F551}" presName="descendantText" presStyleLbl="alignAcc1" presStyleIdx="1" presStyleCnt="3" custScaleY="89602" custLinFactNeighborY="-221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6FAE0B-FAB2-4AD8-BC56-5EAE1D65B5B3}" type="pres">
      <dgm:prSet presAssocID="{615D5AE9-EFC8-44B5-A55B-D712AF710674}" presName="sp" presStyleCnt="0"/>
      <dgm:spPr/>
      <dgm:t>
        <a:bodyPr/>
        <a:lstStyle/>
        <a:p>
          <a:endParaRPr lang="ru-RU"/>
        </a:p>
      </dgm:t>
    </dgm:pt>
    <dgm:pt modelId="{CA150D7E-FBC9-48CB-9E15-8D15BC341F56}" type="pres">
      <dgm:prSet presAssocID="{59EEF4C4-A8B3-4567-B472-F46B9ABE41C5}" presName="composite" presStyleCnt="0"/>
      <dgm:spPr/>
      <dgm:t>
        <a:bodyPr/>
        <a:lstStyle/>
        <a:p>
          <a:endParaRPr lang="ru-RU"/>
        </a:p>
      </dgm:t>
    </dgm:pt>
    <dgm:pt modelId="{07C28248-1924-42CE-AC60-DABB271FD83A}" type="pres">
      <dgm:prSet presAssocID="{59EEF4C4-A8B3-4567-B472-F46B9ABE41C5}" presName="parentText" presStyleLbl="alignNode1" presStyleIdx="2" presStyleCnt="3" custLinFactNeighborY="-2808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4EC98D-8E7E-493D-B599-A5EDF03B8CAA}" type="pres">
      <dgm:prSet presAssocID="{59EEF4C4-A8B3-4567-B472-F46B9ABE41C5}" presName="descendantText" presStyleLbl="alignAcc1" presStyleIdx="2" presStyleCnt="3" custLinFactNeighborY="-431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D7CBB91-9984-40F1-8410-C08BC542005A}" type="presOf" srcId="{1E02456D-8FE0-4C0B-A8B0-11BE038C95D0}" destId="{9808639A-2E89-4251-B619-883207CEBFEA}" srcOrd="0" destOrd="0" presId="urn:microsoft.com/office/officeart/2005/8/layout/chevron2"/>
    <dgm:cxn modelId="{0AB513BE-C9C2-460D-B90C-3F950B029259}" srcId="{1659261D-FB58-4E58-A458-62D23171C18E}" destId="{80313E08-09ED-4B3C-B40D-D1E1BA75F551}" srcOrd="1" destOrd="0" parTransId="{2BCA6977-4796-4970-90E9-6F17706A656B}" sibTransId="{615D5AE9-EFC8-44B5-A55B-D712AF710674}"/>
    <dgm:cxn modelId="{E628A686-05CE-45F1-9AC7-DC6C81E3F134}" type="presOf" srcId="{F7CD38F5-5615-4EA2-9B47-3447D72E8A2E}" destId="{70CA953C-DCBE-45A7-8863-064374EC7631}" srcOrd="0" destOrd="0" presId="urn:microsoft.com/office/officeart/2005/8/layout/chevron2"/>
    <dgm:cxn modelId="{6B4D508D-C590-4A65-B5E6-EAADFA7DF80B}" type="presOf" srcId="{A9BCD0AD-8EA9-41E6-B745-620BA4FC45CA}" destId="{BD4EC98D-8E7E-493D-B599-A5EDF03B8CAA}" srcOrd="0" destOrd="0" presId="urn:microsoft.com/office/officeart/2005/8/layout/chevron2"/>
    <dgm:cxn modelId="{C22373B3-0FBD-4CCC-97DB-CD95EE2CD4BD}" srcId="{1E02456D-8FE0-4C0B-A8B0-11BE038C95D0}" destId="{3B56F414-7A31-4858-976D-2D2D2C4DAB5A}" srcOrd="3" destOrd="0" parTransId="{71B2B39B-082A-4B09-B1F9-63222187783C}" sibTransId="{06A652E7-CD09-4032-B4B0-C86B8AF4D12B}"/>
    <dgm:cxn modelId="{D4E1EDD9-E073-48DF-BB0A-A5B3F5F8042F}" srcId="{1E02456D-8FE0-4C0B-A8B0-11BE038C95D0}" destId="{593E05F9-CE19-44D0-9D04-F3E8314AC81E}" srcOrd="1" destOrd="0" parTransId="{475B92BC-C8C9-4B38-8B72-F4F540DB4E3B}" sibTransId="{9660775E-FB3C-4A5B-ACF2-40C6F58A9E2D}"/>
    <dgm:cxn modelId="{8D10145E-E8DC-4B30-9FA8-39BC1ABAB6C3}" type="presOf" srcId="{1659261D-FB58-4E58-A458-62D23171C18E}" destId="{C9E992EC-090F-4279-9ED6-1FB20B9F93FB}" srcOrd="0" destOrd="0" presId="urn:microsoft.com/office/officeart/2005/8/layout/chevron2"/>
    <dgm:cxn modelId="{1F3F4A6D-29EF-4A99-BA7E-00853D6A652B}" type="presOf" srcId="{3B56F414-7A31-4858-976D-2D2D2C4DAB5A}" destId="{70CA953C-DCBE-45A7-8863-064374EC7631}" srcOrd="0" destOrd="3" presId="urn:microsoft.com/office/officeart/2005/8/layout/chevron2"/>
    <dgm:cxn modelId="{90938046-318D-4675-8CC1-81EC73EDD02D}" srcId="{80313E08-09ED-4B3C-B40D-D1E1BA75F551}" destId="{837AA8BC-0267-4736-ADE6-5E5CF171AFBD}" srcOrd="0" destOrd="0" parTransId="{B783EFE1-83FF-4E1C-8346-923EBD54CAB9}" sibTransId="{5E086B1B-D2CA-4C82-A718-BA1DD7A07051}"/>
    <dgm:cxn modelId="{7D810962-A30C-41DD-B47D-E2A53CAA4301}" type="presOf" srcId="{837AA8BC-0267-4736-ADE6-5E5CF171AFBD}" destId="{9DCCB3DB-C6DC-4603-822D-0D097EE0FF65}" srcOrd="0" destOrd="0" presId="urn:microsoft.com/office/officeart/2005/8/layout/chevron2"/>
    <dgm:cxn modelId="{8D3BA69C-7C41-433B-A8CF-FD94B3931900}" srcId="{1659261D-FB58-4E58-A458-62D23171C18E}" destId="{1E02456D-8FE0-4C0B-A8B0-11BE038C95D0}" srcOrd="0" destOrd="0" parTransId="{0B233EB7-6BF6-4D7F-B5EC-3659B82E500A}" sibTransId="{78411A8B-908D-4F25-9191-E71A389897D4}"/>
    <dgm:cxn modelId="{22305A4E-E7E7-4325-BB82-F57692EFFD5E}" srcId="{1659261D-FB58-4E58-A458-62D23171C18E}" destId="{59EEF4C4-A8B3-4567-B472-F46B9ABE41C5}" srcOrd="2" destOrd="0" parTransId="{B1C98599-2BED-4848-82C3-0E9613A47E5F}" sibTransId="{7F35000F-AA0B-42E1-91FA-6673F71DA089}"/>
    <dgm:cxn modelId="{C3C3AA9B-06B7-4F27-9535-A4AE038D3404}" type="presOf" srcId="{80313E08-09ED-4B3C-B40D-D1E1BA75F551}" destId="{2A3207E3-0055-4B79-A1B4-6AC9F3ABAD2A}" srcOrd="0" destOrd="0" presId="urn:microsoft.com/office/officeart/2005/8/layout/chevron2"/>
    <dgm:cxn modelId="{78572763-B41F-4142-BFAA-8D9C0EA76E04}" srcId="{1E02456D-8FE0-4C0B-A8B0-11BE038C95D0}" destId="{C89CFAE3-783C-465C-A063-21D500F8DC36}" srcOrd="4" destOrd="0" parTransId="{D94C4905-5F24-4672-8C10-12E148D7FCE2}" sibTransId="{FAEB15CB-0291-4491-A7AA-FE0F7039FE38}"/>
    <dgm:cxn modelId="{81370EB7-9C92-4FE6-8B5C-D9CB867662FC}" type="presOf" srcId="{593E05F9-CE19-44D0-9D04-F3E8314AC81E}" destId="{70CA953C-DCBE-45A7-8863-064374EC7631}" srcOrd="0" destOrd="1" presId="urn:microsoft.com/office/officeart/2005/8/layout/chevron2"/>
    <dgm:cxn modelId="{43042B87-4415-4845-AE87-8E35574655D5}" type="presOf" srcId="{C89CFAE3-783C-465C-A063-21D500F8DC36}" destId="{70CA953C-DCBE-45A7-8863-064374EC7631}" srcOrd="0" destOrd="4" presId="urn:microsoft.com/office/officeart/2005/8/layout/chevron2"/>
    <dgm:cxn modelId="{5D5E2641-AF05-4E9D-BC46-9D3573057DB0}" type="presOf" srcId="{59EEF4C4-A8B3-4567-B472-F46B9ABE41C5}" destId="{07C28248-1924-42CE-AC60-DABB271FD83A}" srcOrd="0" destOrd="0" presId="urn:microsoft.com/office/officeart/2005/8/layout/chevron2"/>
    <dgm:cxn modelId="{3DBDC7FB-3D02-48A6-A691-503C9063E138}" type="presOf" srcId="{ED6A5094-F3AC-4362-8400-5CCCB3967372}" destId="{70CA953C-DCBE-45A7-8863-064374EC7631}" srcOrd="0" destOrd="2" presId="urn:microsoft.com/office/officeart/2005/8/layout/chevron2"/>
    <dgm:cxn modelId="{A5A8919A-66B6-4CE0-8DA2-EF926FE58F3F}" srcId="{1E02456D-8FE0-4C0B-A8B0-11BE038C95D0}" destId="{ED6A5094-F3AC-4362-8400-5CCCB3967372}" srcOrd="2" destOrd="0" parTransId="{5AAF0F95-467E-4AC0-9A9F-8F6D7C5D3792}" sibTransId="{EC6CBF7F-9439-4014-B4C8-972C5FEBAE18}"/>
    <dgm:cxn modelId="{EF746836-829F-4C13-8993-1D5D506EB830}" srcId="{1E02456D-8FE0-4C0B-A8B0-11BE038C95D0}" destId="{F7CD38F5-5615-4EA2-9B47-3447D72E8A2E}" srcOrd="0" destOrd="0" parTransId="{11BF3C39-930C-4A76-A251-76119605EE1C}" sibTransId="{05AFCB0E-3555-46D4-92F8-3FD771E4EE18}"/>
    <dgm:cxn modelId="{7BAE3313-674B-47E7-BB55-9B734F83E6AD}" srcId="{59EEF4C4-A8B3-4567-B472-F46B9ABE41C5}" destId="{A9BCD0AD-8EA9-41E6-B745-620BA4FC45CA}" srcOrd="0" destOrd="0" parTransId="{BE511076-BCB9-4F67-971E-FA1AD3562784}" sibTransId="{C86E65B0-DF0C-4B28-9593-AAF607136EE5}"/>
    <dgm:cxn modelId="{C4ABF48B-F181-4C63-9D82-D3F393F99555}" type="presParOf" srcId="{C9E992EC-090F-4279-9ED6-1FB20B9F93FB}" destId="{148DA1C7-F540-4D54-BCF9-8AAAE5C0EE5D}" srcOrd="0" destOrd="0" presId="urn:microsoft.com/office/officeart/2005/8/layout/chevron2"/>
    <dgm:cxn modelId="{AF9FD1A2-1AE1-4C60-8E54-77D1B0ECCAB6}" type="presParOf" srcId="{148DA1C7-F540-4D54-BCF9-8AAAE5C0EE5D}" destId="{9808639A-2E89-4251-B619-883207CEBFEA}" srcOrd="0" destOrd="0" presId="urn:microsoft.com/office/officeart/2005/8/layout/chevron2"/>
    <dgm:cxn modelId="{64D3E1F0-F0B2-4FE8-B500-1FE9C1E949D6}" type="presParOf" srcId="{148DA1C7-F540-4D54-BCF9-8AAAE5C0EE5D}" destId="{70CA953C-DCBE-45A7-8863-064374EC7631}" srcOrd="1" destOrd="0" presId="urn:microsoft.com/office/officeart/2005/8/layout/chevron2"/>
    <dgm:cxn modelId="{811CF4BF-110F-4F45-B315-67B8E49B93E2}" type="presParOf" srcId="{C9E992EC-090F-4279-9ED6-1FB20B9F93FB}" destId="{3C8CC5E9-17B5-4F46-B4ED-12ABAD22FACF}" srcOrd="1" destOrd="0" presId="urn:microsoft.com/office/officeart/2005/8/layout/chevron2"/>
    <dgm:cxn modelId="{C5893C70-E789-4FB0-9AD6-D93395CB28B2}" type="presParOf" srcId="{C9E992EC-090F-4279-9ED6-1FB20B9F93FB}" destId="{8BACF42E-9D86-47A1-A7DA-AF925689F5B1}" srcOrd="2" destOrd="0" presId="urn:microsoft.com/office/officeart/2005/8/layout/chevron2"/>
    <dgm:cxn modelId="{D99B4813-8C88-4546-B2CF-87B246F007BD}" type="presParOf" srcId="{8BACF42E-9D86-47A1-A7DA-AF925689F5B1}" destId="{2A3207E3-0055-4B79-A1B4-6AC9F3ABAD2A}" srcOrd="0" destOrd="0" presId="urn:microsoft.com/office/officeart/2005/8/layout/chevron2"/>
    <dgm:cxn modelId="{22FC1089-E9F4-447A-BA02-A490B0727233}" type="presParOf" srcId="{8BACF42E-9D86-47A1-A7DA-AF925689F5B1}" destId="{9DCCB3DB-C6DC-4603-822D-0D097EE0FF65}" srcOrd="1" destOrd="0" presId="urn:microsoft.com/office/officeart/2005/8/layout/chevron2"/>
    <dgm:cxn modelId="{3433B0AB-659F-457B-8CCD-C32C35DFB3AA}" type="presParOf" srcId="{C9E992EC-090F-4279-9ED6-1FB20B9F93FB}" destId="{F66FAE0B-FAB2-4AD8-BC56-5EAE1D65B5B3}" srcOrd="3" destOrd="0" presId="urn:microsoft.com/office/officeart/2005/8/layout/chevron2"/>
    <dgm:cxn modelId="{5DCF22B6-27F3-4AD7-BABD-11B31894F3E3}" type="presParOf" srcId="{C9E992EC-090F-4279-9ED6-1FB20B9F93FB}" destId="{CA150D7E-FBC9-48CB-9E15-8D15BC341F56}" srcOrd="4" destOrd="0" presId="urn:microsoft.com/office/officeart/2005/8/layout/chevron2"/>
    <dgm:cxn modelId="{770E9A62-95ED-4F9E-923F-994F54BFF1E6}" type="presParOf" srcId="{CA150D7E-FBC9-48CB-9E15-8D15BC341F56}" destId="{07C28248-1924-42CE-AC60-DABB271FD83A}" srcOrd="0" destOrd="0" presId="urn:microsoft.com/office/officeart/2005/8/layout/chevron2"/>
    <dgm:cxn modelId="{3CF717D1-FAFB-4AD3-AAF2-C3CAA0175546}" type="presParOf" srcId="{CA150D7E-FBC9-48CB-9E15-8D15BC341F56}" destId="{BD4EC98D-8E7E-493D-B599-A5EDF03B8CA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3AEC4B4-8295-428F-AA7A-8849A538F13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109AE6D-BA0D-4617-BF4E-2FD75C12299B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bg1"/>
              </a:solidFill>
            </a:rPr>
            <a:t>Снижение затрат при реализации проектных решений по диагностике компрессорного оборудования</a:t>
          </a:r>
          <a:endParaRPr lang="ru-RU" sz="1600" dirty="0">
            <a:solidFill>
              <a:schemeClr val="bg1"/>
            </a:solidFill>
          </a:endParaRPr>
        </a:p>
      </dgm:t>
    </dgm:pt>
    <dgm:pt modelId="{A0A5FF0F-A65C-485B-B463-C5BFDA491745}" type="parTrans" cxnId="{C8E02F3A-C503-4F09-8A7C-0645CD17CBFC}">
      <dgm:prSet/>
      <dgm:spPr/>
      <dgm:t>
        <a:bodyPr/>
        <a:lstStyle/>
        <a:p>
          <a:endParaRPr lang="ru-RU" sz="1600">
            <a:solidFill>
              <a:schemeClr val="bg1"/>
            </a:solidFill>
          </a:endParaRPr>
        </a:p>
      </dgm:t>
    </dgm:pt>
    <dgm:pt modelId="{A432F07F-BD69-4BB3-8121-FE3516B73D31}" type="sibTrans" cxnId="{C8E02F3A-C503-4F09-8A7C-0645CD17CBFC}">
      <dgm:prSet/>
      <dgm:spPr/>
      <dgm:t>
        <a:bodyPr/>
        <a:lstStyle/>
        <a:p>
          <a:endParaRPr lang="ru-RU" sz="1600">
            <a:solidFill>
              <a:schemeClr val="bg1"/>
            </a:solidFill>
          </a:endParaRPr>
        </a:p>
      </dgm:t>
    </dgm:pt>
    <dgm:pt modelId="{80ECBEA4-F325-4D47-B6E0-368527140444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bg1"/>
              </a:solidFill>
              <a:ea typeface="Calibri" panose="020F0502020204030204" pitchFamily="34" charset="0"/>
            </a:rPr>
            <a:t>Проведение технического обслуживания оборудования компрессорного цеха по фактическому состоянию, а также оптимизация сроков проведения ремонтных работ</a:t>
          </a:r>
          <a:endParaRPr lang="ru-RU" sz="1600" dirty="0">
            <a:solidFill>
              <a:schemeClr val="bg1"/>
            </a:solidFill>
          </a:endParaRPr>
        </a:p>
      </dgm:t>
    </dgm:pt>
    <dgm:pt modelId="{BC4FCD23-5DF0-466F-A612-9EE295A4B402}" type="parTrans" cxnId="{005613DB-8743-4960-8360-41C7665B379E}">
      <dgm:prSet/>
      <dgm:spPr/>
      <dgm:t>
        <a:bodyPr/>
        <a:lstStyle/>
        <a:p>
          <a:endParaRPr lang="ru-RU" sz="1600">
            <a:solidFill>
              <a:schemeClr val="bg1"/>
            </a:solidFill>
          </a:endParaRPr>
        </a:p>
      </dgm:t>
    </dgm:pt>
    <dgm:pt modelId="{442E79C8-1E5D-48E5-8F07-2AFD11744C00}" type="sibTrans" cxnId="{005613DB-8743-4960-8360-41C7665B379E}">
      <dgm:prSet/>
      <dgm:spPr/>
      <dgm:t>
        <a:bodyPr/>
        <a:lstStyle/>
        <a:p>
          <a:endParaRPr lang="ru-RU" sz="1600">
            <a:solidFill>
              <a:schemeClr val="bg1"/>
            </a:solidFill>
          </a:endParaRPr>
        </a:p>
      </dgm:t>
    </dgm:pt>
    <dgm:pt modelId="{CE1EEFE8-52A7-4E6C-8DA7-86370D4BB68E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bg1"/>
              </a:solidFill>
            </a:rPr>
            <a:t>Исключение выделенной автоматизированной системы диагностики оборудования (далее - АСДО) в составе проектов</a:t>
          </a:r>
          <a:endParaRPr lang="ru-RU" sz="1600" dirty="0">
            <a:solidFill>
              <a:schemeClr val="bg1"/>
            </a:solidFill>
          </a:endParaRPr>
        </a:p>
      </dgm:t>
    </dgm:pt>
    <dgm:pt modelId="{6A397A0A-2277-47D5-B76B-67EB6F221B39}" type="parTrans" cxnId="{3BC0A950-C15E-4C6F-A6BA-36D11C3F7950}">
      <dgm:prSet/>
      <dgm:spPr/>
      <dgm:t>
        <a:bodyPr/>
        <a:lstStyle/>
        <a:p>
          <a:endParaRPr lang="ru-RU" sz="1600">
            <a:solidFill>
              <a:schemeClr val="bg1"/>
            </a:solidFill>
          </a:endParaRPr>
        </a:p>
      </dgm:t>
    </dgm:pt>
    <dgm:pt modelId="{2A11B4C3-AA4D-40CD-B1A1-470193D75E60}" type="sibTrans" cxnId="{3BC0A950-C15E-4C6F-A6BA-36D11C3F7950}">
      <dgm:prSet/>
      <dgm:spPr/>
      <dgm:t>
        <a:bodyPr/>
        <a:lstStyle/>
        <a:p>
          <a:endParaRPr lang="ru-RU" sz="1600">
            <a:solidFill>
              <a:schemeClr val="bg1"/>
            </a:solidFill>
          </a:endParaRPr>
        </a:p>
      </dgm:t>
    </dgm:pt>
    <dgm:pt modelId="{51F9E1F0-F72D-4CA0-B7C8-C89922123CCF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bg1"/>
              </a:solidFill>
            </a:rPr>
            <a:t>Реализация функций АСДО в составе АСУ ТП КЦ</a:t>
          </a:r>
          <a:endParaRPr lang="ru-RU" sz="1600" dirty="0">
            <a:solidFill>
              <a:schemeClr val="bg1"/>
            </a:solidFill>
          </a:endParaRPr>
        </a:p>
      </dgm:t>
    </dgm:pt>
    <dgm:pt modelId="{207B7C28-A581-4BA8-8D58-A7FDD460D12E}" type="parTrans" cxnId="{E1518E73-F083-4EEC-AC95-16932823087B}">
      <dgm:prSet/>
      <dgm:spPr/>
      <dgm:t>
        <a:bodyPr/>
        <a:lstStyle/>
        <a:p>
          <a:endParaRPr lang="ru-RU" sz="1600">
            <a:solidFill>
              <a:schemeClr val="bg1"/>
            </a:solidFill>
          </a:endParaRPr>
        </a:p>
      </dgm:t>
    </dgm:pt>
    <dgm:pt modelId="{C07A5F7A-A2AF-42C3-9F7B-1A10B03F6E68}" type="sibTrans" cxnId="{E1518E73-F083-4EEC-AC95-16932823087B}">
      <dgm:prSet/>
      <dgm:spPr/>
      <dgm:t>
        <a:bodyPr/>
        <a:lstStyle/>
        <a:p>
          <a:endParaRPr lang="ru-RU" sz="1600">
            <a:solidFill>
              <a:schemeClr val="bg1"/>
            </a:solidFill>
          </a:endParaRPr>
        </a:p>
      </dgm:t>
    </dgm:pt>
    <dgm:pt modelId="{7246EF05-C52C-409A-B902-2DB08B2B9912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bg1"/>
              </a:solidFill>
            </a:rPr>
            <a:t>Сохранение функционала выделенной АСДО</a:t>
          </a:r>
          <a:endParaRPr lang="ru-RU" sz="1600" dirty="0">
            <a:solidFill>
              <a:schemeClr val="bg1"/>
            </a:solidFill>
          </a:endParaRPr>
        </a:p>
      </dgm:t>
    </dgm:pt>
    <dgm:pt modelId="{5560BFA2-C34B-4A5F-AD08-3FF4DED37AC1}" type="parTrans" cxnId="{F930CB9E-FC33-4221-8846-A3121DC32D87}">
      <dgm:prSet/>
      <dgm:spPr/>
      <dgm:t>
        <a:bodyPr/>
        <a:lstStyle/>
        <a:p>
          <a:endParaRPr lang="ru-RU" sz="1600">
            <a:solidFill>
              <a:schemeClr val="bg1"/>
            </a:solidFill>
          </a:endParaRPr>
        </a:p>
      </dgm:t>
    </dgm:pt>
    <dgm:pt modelId="{87A9FB79-2561-4F62-85F4-F89B0A882823}" type="sibTrans" cxnId="{F930CB9E-FC33-4221-8846-A3121DC32D87}">
      <dgm:prSet/>
      <dgm:spPr/>
      <dgm:t>
        <a:bodyPr/>
        <a:lstStyle/>
        <a:p>
          <a:endParaRPr lang="ru-RU" sz="1600">
            <a:solidFill>
              <a:schemeClr val="bg1"/>
            </a:solidFill>
          </a:endParaRPr>
        </a:p>
      </dgm:t>
    </dgm:pt>
    <dgm:pt modelId="{AB4D7E72-61D0-4A28-BACD-434EB1B0AF96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bg1"/>
              </a:solidFill>
            </a:rPr>
            <a:t>Использование оборудования САУ ГПА «КВАНТ-Р» и АСУ ТП КЦ «РИУС-Р» для реализации функций АСДО</a:t>
          </a:r>
          <a:endParaRPr lang="ru-RU" sz="1600" dirty="0">
            <a:solidFill>
              <a:schemeClr val="bg1"/>
            </a:solidFill>
          </a:endParaRPr>
        </a:p>
      </dgm:t>
    </dgm:pt>
    <dgm:pt modelId="{4A02F423-534F-47D6-8F85-E1A1766B039D}" type="parTrans" cxnId="{389A48A2-16DA-4FE4-9EEA-0256A1A83B01}">
      <dgm:prSet/>
      <dgm:spPr/>
      <dgm:t>
        <a:bodyPr/>
        <a:lstStyle/>
        <a:p>
          <a:endParaRPr lang="ru-RU" sz="1600">
            <a:solidFill>
              <a:schemeClr val="bg1"/>
            </a:solidFill>
          </a:endParaRPr>
        </a:p>
      </dgm:t>
    </dgm:pt>
    <dgm:pt modelId="{4EFD58D4-6714-497A-A4AE-797EC87F6448}" type="sibTrans" cxnId="{389A48A2-16DA-4FE4-9EEA-0256A1A83B01}">
      <dgm:prSet/>
      <dgm:spPr/>
      <dgm:t>
        <a:bodyPr/>
        <a:lstStyle/>
        <a:p>
          <a:endParaRPr lang="ru-RU" sz="1600">
            <a:solidFill>
              <a:schemeClr val="bg1"/>
            </a:solidFill>
          </a:endParaRPr>
        </a:p>
      </dgm:t>
    </dgm:pt>
    <dgm:pt modelId="{25724579-1F27-4730-ADB1-6FCA31C6E14B}">
      <dgm:prSet phldrT="[Текст]" custT="1"/>
      <dgm:spPr/>
    </dgm:pt>
    <dgm:pt modelId="{0173142A-5BDA-42CB-B3BF-28AB8E956E2C}" type="parTrans" cxnId="{F99C1866-FE36-4F37-9C41-A89FB8B5D628}">
      <dgm:prSet/>
      <dgm:spPr/>
      <dgm:t>
        <a:bodyPr/>
        <a:lstStyle/>
        <a:p>
          <a:endParaRPr lang="ru-RU" sz="1600"/>
        </a:p>
      </dgm:t>
    </dgm:pt>
    <dgm:pt modelId="{0442D1E9-3A97-42CD-870A-A52EE404CC67}" type="sibTrans" cxnId="{F99C1866-FE36-4F37-9C41-A89FB8B5D628}">
      <dgm:prSet/>
      <dgm:spPr/>
      <dgm:t>
        <a:bodyPr/>
        <a:lstStyle/>
        <a:p>
          <a:endParaRPr lang="ru-RU" sz="1600"/>
        </a:p>
      </dgm:t>
    </dgm:pt>
    <dgm:pt modelId="{4FC2D165-ECA8-40C5-B461-8CE7F6C52020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bg1"/>
              </a:solidFill>
            </a:rPr>
            <a:t>Применены алгоритмы диагностирования согласованные с заводами изготовителями технологического оборудования</a:t>
          </a:r>
          <a:endParaRPr lang="ru-RU" sz="1600" dirty="0">
            <a:solidFill>
              <a:schemeClr val="bg1"/>
            </a:solidFill>
          </a:endParaRPr>
        </a:p>
      </dgm:t>
    </dgm:pt>
    <dgm:pt modelId="{F009DD15-E8B6-4019-B32C-7A48F97DDF49}" type="parTrans" cxnId="{467ACCFC-5950-44E9-AF78-DCE82CD27000}">
      <dgm:prSet/>
      <dgm:spPr/>
      <dgm:t>
        <a:bodyPr/>
        <a:lstStyle/>
        <a:p>
          <a:endParaRPr lang="ru-RU" sz="1600"/>
        </a:p>
      </dgm:t>
    </dgm:pt>
    <dgm:pt modelId="{383A363D-424D-43F2-BB98-F607004A5883}" type="sibTrans" cxnId="{467ACCFC-5950-44E9-AF78-DCE82CD27000}">
      <dgm:prSet/>
      <dgm:spPr/>
      <dgm:t>
        <a:bodyPr/>
        <a:lstStyle/>
        <a:p>
          <a:endParaRPr lang="ru-RU" sz="1600"/>
        </a:p>
      </dgm:t>
    </dgm:pt>
    <dgm:pt modelId="{BD03F4D8-1C66-4680-8C9F-FE1181A2EA19}" type="pres">
      <dgm:prSet presAssocID="{73AEC4B4-8295-428F-AA7A-8849A538F13C}" presName="Name0" presStyleCnt="0">
        <dgm:presLayoutVars>
          <dgm:chMax val="7"/>
          <dgm:chPref val="7"/>
          <dgm:dir/>
        </dgm:presLayoutVars>
      </dgm:prSet>
      <dgm:spPr/>
    </dgm:pt>
    <dgm:pt modelId="{08155C0E-8F74-4E93-AF85-A1E7D2A253DE}" type="pres">
      <dgm:prSet presAssocID="{73AEC4B4-8295-428F-AA7A-8849A538F13C}" presName="Name1" presStyleCnt="0"/>
      <dgm:spPr/>
    </dgm:pt>
    <dgm:pt modelId="{6DB3F07C-7FF3-4C38-BA1F-66535D41B29A}" type="pres">
      <dgm:prSet presAssocID="{73AEC4B4-8295-428F-AA7A-8849A538F13C}" presName="cycle" presStyleCnt="0"/>
      <dgm:spPr/>
    </dgm:pt>
    <dgm:pt modelId="{D1ABD4CB-C90E-45D1-A997-85E6435E8930}" type="pres">
      <dgm:prSet presAssocID="{73AEC4B4-8295-428F-AA7A-8849A538F13C}" presName="srcNode" presStyleLbl="node1" presStyleIdx="0" presStyleCnt="7"/>
      <dgm:spPr/>
    </dgm:pt>
    <dgm:pt modelId="{C35BDBAE-F074-4DDA-BE91-407E73A3D60D}" type="pres">
      <dgm:prSet presAssocID="{73AEC4B4-8295-428F-AA7A-8849A538F13C}" presName="conn" presStyleLbl="parChTrans1D2" presStyleIdx="0" presStyleCnt="1"/>
      <dgm:spPr/>
    </dgm:pt>
    <dgm:pt modelId="{79C7B1C0-E816-4F78-83FE-C015FCA52904}" type="pres">
      <dgm:prSet presAssocID="{73AEC4B4-8295-428F-AA7A-8849A538F13C}" presName="extraNode" presStyleLbl="node1" presStyleIdx="0" presStyleCnt="7"/>
      <dgm:spPr/>
    </dgm:pt>
    <dgm:pt modelId="{88C9DEC1-F433-4D87-A3F2-22ED74D0576C}" type="pres">
      <dgm:prSet presAssocID="{73AEC4B4-8295-428F-AA7A-8849A538F13C}" presName="dstNode" presStyleLbl="node1" presStyleIdx="0" presStyleCnt="7"/>
      <dgm:spPr/>
    </dgm:pt>
    <dgm:pt modelId="{FD348339-E152-406D-A1A0-7169F03D2E13}" type="pres">
      <dgm:prSet presAssocID="{4109AE6D-BA0D-4617-BF4E-2FD75C12299B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E94A37-B0FD-4E1D-A913-62A5C0152B75}" type="pres">
      <dgm:prSet presAssocID="{4109AE6D-BA0D-4617-BF4E-2FD75C12299B}" presName="accent_1" presStyleCnt="0"/>
      <dgm:spPr/>
    </dgm:pt>
    <dgm:pt modelId="{78FE42F8-B628-4F1A-967E-0033E71061CA}" type="pres">
      <dgm:prSet presAssocID="{4109AE6D-BA0D-4617-BF4E-2FD75C12299B}" presName="accentRepeatNode" presStyleLbl="solidFgAcc1" presStyleIdx="0" presStyleCnt="7"/>
      <dgm:spPr/>
    </dgm:pt>
    <dgm:pt modelId="{0F2F94D7-CCB6-4108-B1EE-DC1521511155}" type="pres">
      <dgm:prSet presAssocID="{80ECBEA4-F325-4D47-B6E0-368527140444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B15ABB-9793-402F-90FF-75265FE89207}" type="pres">
      <dgm:prSet presAssocID="{80ECBEA4-F325-4D47-B6E0-368527140444}" presName="accent_2" presStyleCnt="0"/>
      <dgm:spPr/>
    </dgm:pt>
    <dgm:pt modelId="{472943D2-447B-481A-A391-4628EEED90B5}" type="pres">
      <dgm:prSet presAssocID="{80ECBEA4-F325-4D47-B6E0-368527140444}" presName="accentRepeatNode" presStyleLbl="solidFgAcc1" presStyleIdx="1" presStyleCnt="7"/>
      <dgm:spPr/>
    </dgm:pt>
    <dgm:pt modelId="{98195541-560C-4472-80F9-D3BA2EB7F7F6}" type="pres">
      <dgm:prSet presAssocID="{CE1EEFE8-52A7-4E6C-8DA7-86370D4BB68E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005833-5EA2-4D5F-BD21-3B49372F57C1}" type="pres">
      <dgm:prSet presAssocID="{CE1EEFE8-52A7-4E6C-8DA7-86370D4BB68E}" presName="accent_3" presStyleCnt="0"/>
      <dgm:spPr/>
    </dgm:pt>
    <dgm:pt modelId="{C941152F-F278-4696-AE82-598411C28290}" type="pres">
      <dgm:prSet presAssocID="{CE1EEFE8-52A7-4E6C-8DA7-86370D4BB68E}" presName="accentRepeatNode" presStyleLbl="solidFgAcc1" presStyleIdx="2" presStyleCnt="7"/>
      <dgm:spPr/>
    </dgm:pt>
    <dgm:pt modelId="{C3CCBBE3-D4BF-4027-8FFC-5EC8F33105E3}" type="pres">
      <dgm:prSet presAssocID="{51F9E1F0-F72D-4CA0-B7C8-C89922123CCF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560687-EBC8-4B1E-AC33-3A000D4DE0FD}" type="pres">
      <dgm:prSet presAssocID="{51F9E1F0-F72D-4CA0-B7C8-C89922123CCF}" presName="accent_4" presStyleCnt="0"/>
      <dgm:spPr/>
    </dgm:pt>
    <dgm:pt modelId="{52F77BC9-6004-436C-AAC1-A4C1A48BD137}" type="pres">
      <dgm:prSet presAssocID="{51F9E1F0-F72D-4CA0-B7C8-C89922123CCF}" presName="accentRepeatNode" presStyleLbl="solidFgAcc1" presStyleIdx="3" presStyleCnt="7"/>
      <dgm:spPr/>
    </dgm:pt>
    <dgm:pt modelId="{7DD73CCE-D82A-48B1-8123-3B19DACB46E6}" type="pres">
      <dgm:prSet presAssocID="{7246EF05-C52C-409A-B902-2DB08B2B9912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59B7B2-3205-4C4E-8011-03FF5B91A4F1}" type="pres">
      <dgm:prSet presAssocID="{7246EF05-C52C-409A-B902-2DB08B2B9912}" presName="accent_5" presStyleCnt="0"/>
      <dgm:spPr/>
    </dgm:pt>
    <dgm:pt modelId="{F2235A6A-F379-49E2-932B-45FF62C36DD4}" type="pres">
      <dgm:prSet presAssocID="{7246EF05-C52C-409A-B902-2DB08B2B9912}" presName="accentRepeatNode" presStyleLbl="solidFgAcc1" presStyleIdx="4" presStyleCnt="7"/>
      <dgm:spPr/>
    </dgm:pt>
    <dgm:pt modelId="{4F1A766D-1167-40E1-9D41-DB88363F0E85}" type="pres">
      <dgm:prSet presAssocID="{AB4D7E72-61D0-4A28-BACD-434EB1B0AF96}" presName="text_6" presStyleLbl="node1" presStyleIdx="5" presStyleCnt="7">
        <dgm:presLayoutVars>
          <dgm:bulletEnabled val="1"/>
        </dgm:presLayoutVars>
      </dgm:prSet>
      <dgm:spPr/>
    </dgm:pt>
    <dgm:pt modelId="{D1D2B63D-74AD-479F-AC9A-5201A285071E}" type="pres">
      <dgm:prSet presAssocID="{AB4D7E72-61D0-4A28-BACD-434EB1B0AF96}" presName="accent_6" presStyleCnt="0"/>
      <dgm:spPr/>
    </dgm:pt>
    <dgm:pt modelId="{F12057BD-6B2F-4C29-B2D1-561A5EDB3285}" type="pres">
      <dgm:prSet presAssocID="{AB4D7E72-61D0-4A28-BACD-434EB1B0AF96}" presName="accentRepeatNode" presStyleLbl="solidFgAcc1" presStyleIdx="5" presStyleCnt="7"/>
      <dgm:spPr/>
    </dgm:pt>
    <dgm:pt modelId="{7893F0F4-A52D-4E3A-8AB8-D7C54425A97F}" type="pres">
      <dgm:prSet presAssocID="{4FC2D165-ECA8-40C5-B461-8CE7F6C52020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47580B-76BC-42DA-9975-9D87940A9DDC}" type="pres">
      <dgm:prSet presAssocID="{4FC2D165-ECA8-40C5-B461-8CE7F6C52020}" presName="accent_7" presStyleCnt="0"/>
      <dgm:spPr/>
    </dgm:pt>
    <dgm:pt modelId="{1F868CC6-502F-451F-8B26-710B739A4821}" type="pres">
      <dgm:prSet presAssocID="{4FC2D165-ECA8-40C5-B461-8CE7F6C52020}" presName="accentRepeatNode" presStyleLbl="solidFgAcc1" presStyleIdx="6" presStyleCnt="7"/>
      <dgm:spPr/>
    </dgm:pt>
  </dgm:ptLst>
  <dgm:cxnLst>
    <dgm:cxn modelId="{A20C167E-D389-457E-89CE-96BCCFABDB2C}" type="presOf" srcId="{CE1EEFE8-52A7-4E6C-8DA7-86370D4BB68E}" destId="{98195541-560C-4472-80F9-D3BA2EB7F7F6}" srcOrd="0" destOrd="0" presId="urn:microsoft.com/office/officeart/2008/layout/VerticalCurvedList"/>
    <dgm:cxn modelId="{F930CB9E-FC33-4221-8846-A3121DC32D87}" srcId="{73AEC4B4-8295-428F-AA7A-8849A538F13C}" destId="{7246EF05-C52C-409A-B902-2DB08B2B9912}" srcOrd="4" destOrd="0" parTransId="{5560BFA2-C34B-4A5F-AD08-3FF4DED37AC1}" sibTransId="{87A9FB79-2561-4F62-85F4-F89B0A882823}"/>
    <dgm:cxn modelId="{26B424D2-5A90-4721-BD08-3A7BCB9F5820}" type="presOf" srcId="{A432F07F-BD69-4BB3-8121-FE3516B73D31}" destId="{C35BDBAE-F074-4DDA-BE91-407E73A3D60D}" srcOrd="0" destOrd="0" presId="urn:microsoft.com/office/officeart/2008/layout/VerticalCurvedList"/>
    <dgm:cxn modelId="{A344CA36-8D4F-45BB-8CBE-DC58B74F7093}" type="presOf" srcId="{4109AE6D-BA0D-4617-BF4E-2FD75C12299B}" destId="{FD348339-E152-406D-A1A0-7169F03D2E13}" srcOrd="0" destOrd="0" presId="urn:microsoft.com/office/officeart/2008/layout/VerticalCurvedList"/>
    <dgm:cxn modelId="{605C5AA5-3CBC-4F38-92E1-B319D02B134F}" type="presOf" srcId="{80ECBEA4-F325-4D47-B6E0-368527140444}" destId="{0F2F94D7-CCB6-4108-B1EE-DC1521511155}" srcOrd="0" destOrd="0" presId="urn:microsoft.com/office/officeart/2008/layout/VerticalCurvedList"/>
    <dgm:cxn modelId="{AB96503D-2F78-48E4-A41D-69B5F9BC232D}" type="presOf" srcId="{AB4D7E72-61D0-4A28-BACD-434EB1B0AF96}" destId="{4F1A766D-1167-40E1-9D41-DB88363F0E85}" srcOrd="0" destOrd="0" presId="urn:microsoft.com/office/officeart/2008/layout/VerticalCurvedList"/>
    <dgm:cxn modelId="{389A48A2-16DA-4FE4-9EEA-0256A1A83B01}" srcId="{73AEC4B4-8295-428F-AA7A-8849A538F13C}" destId="{AB4D7E72-61D0-4A28-BACD-434EB1B0AF96}" srcOrd="5" destOrd="0" parTransId="{4A02F423-534F-47D6-8F85-E1A1766B039D}" sibTransId="{4EFD58D4-6714-497A-A4AE-797EC87F6448}"/>
    <dgm:cxn modelId="{C8E02F3A-C503-4F09-8A7C-0645CD17CBFC}" srcId="{73AEC4B4-8295-428F-AA7A-8849A538F13C}" destId="{4109AE6D-BA0D-4617-BF4E-2FD75C12299B}" srcOrd="0" destOrd="0" parTransId="{A0A5FF0F-A65C-485B-B463-C5BFDA491745}" sibTransId="{A432F07F-BD69-4BB3-8121-FE3516B73D31}"/>
    <dgm:cxn modelId="{005613DB-8743-4960-8360-41C7665B379E}" srcId="{73AEC4B4-8295-428F-AA7A-8849A538F13C}" destId="{80ECBEA4-F325-4D47-B6E0-368527140444}" srcOrd="1" destOrd="0" parTransId="{BC4FCD23-5DF0-466F-A612-9EE295A4B402}" sibTransId="{442E79C8-1E5D-48E5-8F07-2AFD11744C00}"/>
    <dgm:cxn modelId="{467ACCFC-5950-44E9-AF78-DCE82CD27000}" srcId="{73AEC4B4-8295-428F-AA7A-8849A538F13C}" destId="{4FC2D165-ECA8-40C5-B461-8CE7F6C52020}" srcOrd="6" destOrd="0" parTransId="{F009DD15-E8B6-4019-B32C-7A48F97DDF49}" sibTransId="{383A363D-424D-43F2-BB98-F607004A5883}"/>
    <dgm:cxn modelId="{E54113BB-C092-4CAF-B817-6AF781D71CF2}" type="presOf" srcId="{73AEC4B4-8295-428F-AA7A-8849A538F13C}" destId="{BD03F4D8-1C66-4680-8C9F-FE1181A2EA19}" srcOrd="0" destOrd="0" presId="urn:microsoft.com/office/officeart/2008/layout/VerticalCurvedList"/>
    <dgm:cxn modelId="{BC52DF6F-4F9F-49D8-A378-DA99391CEB2E}" type="presOf" srcId="{4FC2D165-ECA8-40C5-B461-8CE7F6C52020}" destId="{7893F0F4-A52D-4E3A-8AB8-D7C54425A97F}" srcOrd="0" destOrd="0" presId="urn:microsoft.com/office/officeart/2008/layout/VerticalCurvedList"/>
    <dgm:cxn modelId="{3BC0A950-C15E-4C6F-A6BA-36D11C3F7950}" srcId="{73AEC4B4-8295-428F-AA7A-8849A538F13C}" destId="{CE1EEFE8-52A7-4E6C-8DA7-86370D4BB68E}" srcOrd="2" destOrd="0" parTransId="{6A397A0A-2277-47D5-B76B-67EB6F221B39}" sibTransId="{2A11B4C3-AA4D-40CD-B1A1-470193D75E60}"/>
    <dgm:cxn modelId="{F99C1866-FE36-4F37-9C41-A89FB8B5D628}" srcId="{73AEC4B4-8295-428F-AA7A-8849A538F13C}" destId="{25724579-1F27-4730-ADB1-6FCA31C6E14B}" srcOrd="7" destOrd="0" parTransId="{0173142A-5BDA-42CB-B3BF-28AB8E956E2C}" sibTransId="{0442D1E9-3A97-42CD-870A-A52EE404CC67}"/>
    <dgm:cxn modelId="{0D0F1E1C-93EA-482B-8AD3-B74745E77546}" type="presOf" srcId="{7246EF05-C52C-409A-B902-2DB08B2B9912}" destId="{7DD73CCE-D82A-48B1-8123-3B19DACB46E6}" srcOrd="0" destOrd="0" presId="urn:microsoft.com/office/officeart/2008/layout/VerticalCurvedList"/>
    <dgm:cxn modelId="{E1518E73-F083-4EEC-AC95-16932823087B}" srcId="{73AEC4B4-8295-428F-AA7A-8849A538F13C}" destId="{51F9E1F0-F72D-4CA0-B7C8-C89922123CCF}" srcOrd="3" destOrd="0" parTransId="{207B7C28-A581-4BA8-8D58-A7FDD460D12E}" sibTransId="{C07A5F7A-A2AF-42C3-9F7B-1A10B03F6E68}"/>
    <dgm:cxn modelId="{9A8BAE0D-091E-478A-BA7E-FC9FA964C121}" type="presOf" srcId="{51F9E1F0-F72D-4CA0-B7C8-C89922123CCF}" destId="{C3CCBBE3-D4BF-4027-8FFC-5EC8F33105E3}" srcOrd="0" destOrd="0" presId="urn:microsoft.com/office/officeart/2008/layout/VerticalCurvedList"/>
    <dgm:cxn modelId="{6B1398D9-EFD5-4A2B-9D04-CA0A2A6BB04D}" type="presParOf" srcId="{BD03F4D8-1C66-4680-8C9F-FE1181A2EA19}" destId="{08155C0E-8F74-4E93-AF85-A1E7D2A253DE}" srcOrd="0" destOrd="0" presId="urn:microsoft.com/office/officeart/2008/layout/VerticalCurvedList"/>
    <dgm:cxn modelId="{A8FA7521-1D9E-4A3C-85D6-EFDDC695A75C}" type="presParOf" srcId="{08155C0E-8F74-4E93-AF85-A1E7D2A253DE}" destId="{6DB3F07C-7FF3-4C38-BA1F-66535D41B29A}" srcOrd="0" destOrd="0" presId="urn:microsoft.com/office/officeart/2008/layout/VerticalCurvedList"/>
    <dgm:cxn modelId="{EC6952EE-4225-429C-BA26-CF1366FEAA76}" type="presParOf" srcId="{6DB3F07C-7FF3-4C38-BA1F-66535D41B29A}" destId="{D1ABD4CB-C90E-45D1-A997-85E6435E8930}" srcOrd="0" destOrd="0" presId="urn:microsoft.com/office/officeart/2008/layout/VerticalCurvedList"/>
    <dgm:cxn modelId="{12941542-84D9-499F-B5C6-3AD8683F22FE}" type="presParOf" srcId="{6DB3F07C-7FF3-4C38-BA1F-66535D41B29A}" destId="{C35BDBAE-F074-4DDA-BE91-407E73A3D60D}" srcOrd="1" destOrd="0" presId="urn:microsoft.com/office/officeart/2008/layout/VerticalCurvedList"/>
    <dgm:cxn modelId="{C564D162-1BBD-4CDB-A203-80066A888DDC}" type="presParOf" srcId="{6DB3F07C-7FF3-4C38-BA1F-66535D41B29A}" destId="{79C7B1C0-E816-4F78-83FE-C015FCA52904}" srcOrd="2" destOrd="0" presId="urn:microsoft.com/office/officeart/2008/layout/VerticalCurvedList"/>
    <dgm:cxn modelId="{AA5D1FBB-75A8-40A3-8DA2-0B8B571E4E70}" type="presParOf" srcId="{6DB3F07C-7FF3-4C38-BA1F-66535D41B29A}" destId="{88C9DEC1-F433-4D87-A3F2-22ED74D0576C}" srcOrd="3" destOrd="0" presId="urn:microsoft.com/office/officeart/2008/layout/VerticalCurvedList"/>
    <dgm:cxn modelId="{25721944-6045-4728-87DC-EC5D3CC24617}" type="presParOf" srcId="{08155C0E-8F74-4E93-AF85-A1E7D2A253DE}" destId="{FD348339-E152-406D-A1A0-7169F03D2E13}" srcOrd="1" destOrd="0" presId="urn:microsoft.com/office/officeart/2008/layout/VerticalCurvedList"/>
    <dgm:cxn modelId="{9AA6F832-889B-4C55-8041-8BBF6B52B623}" type="presParOf" srcId="{08155C0E-8F74-4E93-AF85-A1E7D2A253DE}" destId="{35E94A37-B0FD-4E1D-A913-62A5C0152B75}" srcOrd="2" destOrd="0" presId="urn:microsoft.com/office/officeart/2008/layout/VerticalCurvedList"/>
    <dgm:cxn modelId="{9F798A22-2230-47AE-8F98-17A3476E75E0}" type="presParOf" srcId="{35E94A37-B0FD-4E1D-A913-62A5C0152B75}" destId="{78FE42F8-B628-4F1A-967E-0033E71061CA}" srcOrd="0" destOrd="0" presId="urn:microsoft.com/office/officeart/2008/layout/VerticalCurvedList"/>
    <dgm:cxn modelId="{0FB36074-D93D-49D8-9475-662C75E18C5B}" type="presParOf" srcId="{08155C0E-8F74-4E93-AF85-A1E7D2A253DE}" destId="{0F2F94D7-CCB6-4108-B1EE-DC1521511155}" srcOrd="3" destOrd="0" presId="urn:microsoft.com/office/officeart/2008/layout/VerticalCurvedList"/>
    <dgm:cxn modelId="{9030C2E3-12D2-40CB-AFAF-272AB588A9F4}" type="presParOf" srcId="{08155C0E-8F74-4E93-AF85-A1E7D2A253DE}" destId="{CAB15ABB-9793-402F-90FF-75265FE89207}" srcOrd="4" destOrd="0" presId="urn:microsoft.com/office/officeart/2008/layout/VerticalCurvedList"/>
    <dgm:cxn modelId="{C588BA1D-1F76-45CA-A342-32582854B7A1}" type="presParOf" srcId="{CAB15ABB-9793-402F-90FF-75265FE89207}" destId="{472943D2-447B-481A-A391-4628EEED90B5}" srcOrd="0" destOrd="0" presId="urn:microsoft.com/office/officeart/2008/layout/VerticalCurvedList"/>
    <dgm:cxn modelId="{8BB5CB5A-4852-4702-8342-247C192A054B}" type="presParOf" srcId="{08155C0E-8F74-4E93-AF85-A1E7D2A253DE}" destId="{98195541-560C-4472-80F9-D3BA2EB7F7F6}" srcOrd="5" destOrd="0" presId="urn:microsoft.com/office/officeart/2008/layout/VerticalCurvedList"/>
    <dgm:cxn modelId="{AF2D9818-A1ED-4E73-9308-EDD1D30FA2D4}" type="presParOf" srcId="{08155C0E-8F74-4E93-AF85-A1E7D2A253DE}" destId="{5F005833-5EA2-4D5F-BD21-3B49372F57C1}" srcOrd="6" destOrd="0" presId="urn:microsoft.com/office/officeart/2008/layout/VerticalCurvedList"/>
    <dgm:cxn modelId="{995CBCCA-9682-4969-9279-DF2978B7B6F3}" type="presParOf" srcId="{5F005833-5EA2-4D5F-BD21-3B49372F57C1}" destId="{C941152F-F278-4696-AE82-598411C28290}" srcOrd="0" destOrd="0" presId="urn:microsoft.com/office/officeart/2008/layout/VerticalCurvedList"/>
    <dgm:cxn modelId="{0FEEC399-D425-48F6-8AA2-076D12833C20}" type="presParOf" srcId="{08155C0E-8F74-4E93-AF85-A1E7D2A253DE}" destId="{C3CCBBE3-D4BF-4027-8FFC-5EC8F33105E3}" srcOrd="7" destOrd="0" presId="urn:microsoft.com/office/officeart/2008/layout/VerticalCurvedList"/>
    <dgm:cxn modelId="{8F4A17A5-B135-46B3-808E-A1ADF7FE73AC}" type="presParOf" srcId="{08155C0E-8F74-4E93-AF85-A1E7D2A253DE}" destId="{D6560687-EBC8-4B1E-AC33-3A000D4DE0FD}" srcOrd="8" destOrd="0" presId="urn:microsoft.com/office/officeart/2008/layout/VerticalCurvedList"/>
    <dgm:cxn modelId="{FCD8B6B0-90CC-45CA-B4A6-C0C6D56F93AD}" type="presParOf" srcId="{D6560687-EBC8-4B1E-AC33-3A000D4DE0FD}" destId="{52F77BC9-6004-436C-AAC1-A4C1A48BD137}" srcOrd="0" destOrd="0" presId="urn:microsoft.com/office/officeart/2008/layout/VerticalCurvedList"/>
    <dgm:cxn modelId="{C29C7138-E7B2-4EB7-9279-5AB3939C1B57}" type="presParOf" srcId="{08155C0E-8F74-4E93-AF85-A1E7D2A253DE}" destId="{7DD73CCE-D82A-48B1-8123-3B19DACB46E6}" srcOrd="9" destOrd="0" presId="urn:microsoft.com/office/officeart/2008/layout/VerticalCurvedList"/>
    <dgm:cxn modelId="{6EB151E4-D793-4A2A-B35E-114BE9F3231F}" type="presParOf" srcId="{08155C0E-8F74-4E93-AF85-A1E7D2A253DE}" destId="{4F59B7B2-3205-4C4E-8011-03FF5B91A4F1}" srcOrd="10" destOrd="0" presId="urn:microsoft.com/office/officeart/2008/layout/VerticalCurvedList"/>
    <dgm:cxn modelId="{0093AA68-B860-41BE-82D1-8BE00713D84A}" type="presParOf" srcId="{4F59B7B2-3205-4C4E-8011-03FF5B91A4F1}" destId="{F2235A6A-F379-49E2-932B-45FF62C36DD4}" srcOrd="0" destOrd="0" presId="urn:microsoft.com/office/officeart/2008/layout/VerticalCurvedList"/>
    <dgm:cxn modelId="{785BCBB7-196E-4B58-A172-CDA95F45B283}" type="presParOf" srcId="{08155C0E-8F74-4E93-AF85-A1E7D2A253DE}" destId="{4F1A766D-1167-40E1-9D41-DB88363F0E85}" srcOrd="11" destOrd="0" presId="urn:microsoft.com/office/officeart/2008/layout/VerticalCurvedList"/>
    <dgm:cxn modelId="{11ECD7E6-E37C-4560-B44F-B5A2F4664CC0}" type="presParOf" srcId="{08155C0E-8F74-4E93-AF85-A1E7D2A253DE}" destId="{D1D2B63D-74AD-479F-AC9A-5201A285071E}" srcOrd="12" destOrd="0" presId="urn:microsoft.com/office/officeart/2008/layout/VerticalCurvedList"/>
    <dgm:cxn modelId="{1F788611-B68B-4C99-AA27-46142F3A5C45}" type="presParOf" srcId="{D1D2B63D-74AD-479F-AC9A-5201A285071E}" destId="{F12057BD-6B2F-4C29-B2D1-561A5EDB3285}" srcOrd="0" destOrd="0" presId="urn:microsoft.com/office/officeart/2008/layout/VerticalCurvedList"/>
    <dgm:cxn modelId="{D50AF054-9A11-4AD1-988A-A988BB2E605D}" type="presParOf" srcId="{08155C0E-8F74-4E93-AF85-A1E7D2A253DE}" destId="{7893F0F4-A52D-4E3A-8AB8-D7C54425A97F}" srcOrd="13" destOrd="0" presId="urn:microsoft.com/office/officeart/2008/layout/VerticalCurvedList"/>
    <dgm:cxn modelId="{D3B91072-9E09-44EF-8FF5-3B18339E5307}" type="presParOf" srcId="{08155C0E-8F74-4E93-AF85-A1E7D2A253DE}" destId="{FC47580B-76BC-42DA-9975-9D87940A9DDC}" srcOrd="14" destOrd="0" presId="urn:microsoft.com/office/officeart/2008/layout/VerticalCurvedList"/>
    <dgm:cxn modelId="{9E8FF453-095A-46D0-B2F8-8B0145ACEE5B}" type="presParOf" srcId="{FC47580B-76BC-42DA-9975-9D87940A9DDC}" destId="{1F868CC6-502F-451F-8B26-710B739A482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2CF134-2708-41AD-A75A-623126291B74}">
      <dsp:nvSpPr>
        <dsp:cNvPr id="0" name=""/>
        <dsp:cNvSpPr/>
      </dsp:nvSpPr>
      <dsp:spPr>
        <a:xfrm>
          <a:off x="1" y="811073"/>
          <a:ext cx="4282949" cy="451773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508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rPr>
            <a:t>Основная производственная база в г. Москва</a:t>
          </a:r>
          <a:endParaRPr lang="ru-RU" sz="1200" b="1" kern="1200" dirty="0">
            <a:solidFill>
              <a:srgbClr val="0E76BC"/>
            </a:solidFill>
          </a:endParaRPr>
        </a:p>
      </dsp:txBody>
      <dsp:txXfrm>
        <a:off x="225888" y="811073"/>
        <a:ext cx="3831176" cy="451773"/>
      </dsp:txXfrm>
    </dsp:sp>
    <dsp:sp modelId="{8B5BC8DC-431B-4449-B48E-BE49F75D55C7}">
      <dsp:nvSpPr>
        <dsp:cNvPr id="0" name=""/>
        <dsp:cNvSpPr/>
      </dsp:nvSpPr>
      <dsp:spPr>
        <a:xfrm>
          <a:off x="1" y="1308017"/>
          <a:ext cx="4282949" cy="428616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508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rPr>
            <a:t>Обособленное подразделение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rPr>
            <a:t>в г. Санкт-Петербург</a:t>
          </a:r>
          <a:endParaRPr lang="ru-RU" sz="1200" kern="1200" dirty="0">
            <a:solidFill>
              <a:schemeClr val="tx1">
                <a:lumMod val="75000"/>
                <a:lumOff val="25000"/>
              </a:schemeClr>
            </a:solidFill>
            <a:latin typeface="+mn-lt"/>
          </a:endParaRPr>
        </a:p>
      </dsp:txBody>
      <dsp:txXfrm>
        <a:off x="214309" y="1308017"/>
        <a:ext cx="3854333" cy="428616"/>
      </dsp:txXfrm>
    </dsp:sp>
    <dsp:sp modelId="{8C790B80-D4E1-45C4-B8D2-197D368092A2}">
      <dsp:nvSpPr>
        <dsp:cNvPr id="0" name=""/>
        <dsp:cNvSpPr/>
      </dsp:nvSpPr>
      <dsp:spPr>
        <a:xfrm>
          <a:off x="16459" y="1730012"/>
          <a:ext cx="4261405" cy="451773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508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rPr>
            <a:t>Филиал в г. Нижний Новгород</a:t>
          </a:r>
          <a:endParaRPr lang="ru-RU" sz="1200" b="0" kern="1200" dirty="0"/>
        </a:p>
      </dsp:txBody>
      <dsp:txXfrm>
        <a:off x="242346" y="1730012"/>
        <a:ext cx="3809632" cy="4517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08639A-2E89-4251-B619-883207CEBFEA}">
      <dsp:nvSpPr>
        <dsp:cNvPr id="0" name=""/>
        <dsp:cNvSpPr/>
      </dsp:nvSpPr>
      <dsp:spPr>
        <a:xfrm rot="5400000">
          <a:off x="-86022" y="88655"/>
          <a:ext cx="573484" cy="40143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/>
        </a:p>
      </dsp:txBody>
      <dsp:txXfrm rot="-5400000">
        <a:off x="1" y="203353"/>
        <a:ext cx="401439" cy="172045"/>
      </dsp:txXfrm>
    </dsp:sp>
    <dsp:sp modelId="{70CA953C-DCBE-45A7-8863-064374EC7631}">
      <dsp:nvSpPr>
        <dsp:cNvPr id="0" name=""/>
        <dsp:cNvSpPr/>
      </dsp:nvSpPr>
      <dsp:spPr>
        <a:xfrm rot="5400000">
          <a:off x="3311580" y="-2907508"/>
          <a:ext cx="372764" cy="619304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chemeClr val="tx1"/>
              </a:solidFill>
            </a:rPr>
            <a:t>Процессорные модули, модули ввода/вывода, интерфейсные модули (преобразователи/разделители) - ФГУП «ЭЗАН»;</a:t>
          </a:r>
          <a:endParaRPr lang="ru-RU" sz="1200" kern="1200" dirty="0"/>
        </a:p>
      </dsp:txBody>
      <dsp:txXfrm rot="-5400000">
        <a:off x="401440" y="20829"/>
        <a:ext cx="6174849" cy="336370"/>
      </dsp:txXfrm>
    </dsp:sp>
    <dsp:sp modelId="{898BC10D-3ED1-4544-A802-8C4FB5883E0A}">
      <dsp:nvSpPr>
        <dsp:cNvPr id="0" name=""/>
        <dsp:cNvSpPr/>
      </dsp:nvSpPr>
      <dsp:spPr>
        <a:xfrm rot="5400000">
          <a:off x="-86022" y="586548"/>
          <a:ext cx="573484" cy="40143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/>
        </a:p>
      </dsp:txBody>
      <dsp:txXfrm rot="-5400000">
        <a:off x="1" y="701246"/>
        <a:ext cx="401439" cy="172045"/>
      </dsp:txXfrm>
    </dsp:sp>
    <dsp:sp modelId="{A0D69E21-73E2-4199-9F9F-CBDF6B09915E}">
      <dsp:nvSpPr>
        <dsp:cNvPr id="0" name=""/>
        <dsp:cNvSpPr/>
      </dsp:nvSpPr>
      <dsp:spPr>
        <a:xfrm rot="5400000">
          <a:off x="3311580" y="-2444118"/>
          <a:ext cx="372764" cy="619304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chemeClr val="tx1"/>
              </a:solidFill>
            </a:rPr>
            <a:t>Процессорный модуль, крейт, АРМы оператора - ЗАО «МЦСТ»;</a:t>
          </a:r>
          <a:endParaRPr lang="ru-RU" sz="1200" kern="1200" dirty="0"/>
        </a:p>
      </dsp:txBody>
      <dsp:txXfrm rot="-5400000">
        <a:off x="401440" y="484219"/>
        <a:ext cx="6174849" cy="336370"/>
      </dsp:txXfrm>
    </dsp:sp>
    <dsp:sp modelId="{CFD0F843-986D-4D2F-B2CA-1293387D19AD}">
      <dsp:nvSpPr>
        <dsp:cNvPr id="0" name=""/>
        <dsp:cNvSpPr/>
      </dsp:nvSpPr>
      <dsp:spPr>
        <a:xfrm rot="5400000">
          <a:off x="-86022" y="1084441"/>
          <a:ext cx="573484" cy="40143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/>
        </a:p>
      </dsp:txBody>
      <dsp:txXfrm rot="-5400000">
        <a:off x="1" y="1199139"/>
        <a:ext cx="401439" cy="172045"/>
      </dsp:txXfrm>
    </dsp:sp>
    <dsp:sp modelId="{F5F901D9-4B90-49B1-8D6A-2FA8A85676DB}">
      <dsp:nvSpPr>
        <dsp:cNvPr id="0" name=""/>
        <dsp:cNvSpPr/>
      </dsp:nvSpPr>
      <dsp:spPr>
        <a:xfrm rot="5400000">
          <a:off x="3360520" y="-2023857"/>
          <a:ext cx="274884" cy="619304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chemeClr val="tx1"/>
              </a:solidFill>
            </a:rPr>
            <a:t>УЗИП - ЗАО «Hakel Рос»;</a:t>
          </a:r>
          <a:endParaRPr lang="ru-RU" sz="1200" kern="1200" dirty="0"/>
        </a:p>
      </dsp:txBody>
      <dsp:txXfrm rot="-5400000">
        <a:off x="401440" y="948642"/>
        <a:ext cx="6179627" cy="248046"/>
      </dsp:txXfrm>
    </dsp:sp>
    <dsp:sp modelId="{DB601625-D203-49BA-AAB3-736A13716499}">
      <dsp:nvSpPr>
        <dsp:cNvPr id="0" name=""/>
        <dsp:cNvSpPr/>
      </dsp:nvSpPr>
      <dsp:spPr>
        <a:xfrm rot="5400000">
          <a:off x="-86022" y="1582334"/>
          <a:ext cx="573484" cy="40143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/>
        </a:p>
      </dsp:txBody>
      <dsp:txXfrm rot="-5400000">
        <a:off x="1" y="1697032"/>
        <a:ext cx="401439" cy="172045"/>
      </dsp:txXfrm>
    </dsp:sp>
    <dsp:sp modelId="{23DBA8C5-C7E8-4B09-9F64-CAD4573B24CC}">
      <dsp:nvSpPr>
        <dsp:cNvPr id="0" name=""/>
        <dsp:cNvSpPr/>
      </dsp:nvSpPr>
      <dsp:spPr>
        <a:xfrm rot="5400000">
          <a:off x="3353189" y="-1275817"/>
          <a:ext cx="289545" cy="619304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chemeClr val="tx1"/>
              </a:solidFill>
            </a:rPr>
            <a:t>Автоматические выключатели - ЗАО «КЭАЗ»;</a:t>
          </a:r>
          <a:endParaRPr lang="ru-RU" sz="1200" kern="1200" dirty="0"/>
        </a:p>
      </dsp:txBody>
      <dsp:txXfrm rot="-5400000">
        <a:off x="401439" y="1690067"/>
        <a:ext cx="6178912" cy="261277"/>
      </dsp:txXfrm>
    </dsp:sp>
    <dsp:sp modelId="{E1EA54F0-BDB3-4DB0-A51E-1B89DA30CBAE}">
      <dsp:nvSpPr>
        <dsp:cNvPr id="0" name=""/>
        <dsp:cNvSpPr/>
      </dsp:nvSpPr>
      <dsp:spPr>
        <a:xfrm rot="5400000">
          <a:off x="-86022" y="2080226"/>
          <a:ext cx="573484" cy="40143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/>
        </a:p>
      </dsp:txBody>
      <dsp:txXfrm rot="-5400000">
        <a:off x="1" y="2194924"/>
        <a:ext cx="401439" cy="172045"/>
      </dsp:txXfrm>
    </dsp:sp>
    <dsp:sp modelId="{76680031-DCD6-4A70-8893-488DFE1F9701}">
      <dsp:nvSpPr>
        <dsp:cNvPr id="0" name=""/>
        <dsp:cNvSpPr/>
      </dsp:nvSpPr>
      <dsp:spPr>
        <a:xfrm rot="5400000">
          <a:off x="3338370" y="-855556"/>
          <a:ext cx="319183" cy="619304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chemeClr val="tx1"/>
              </a:solidFill>
            </a:rPr>
            <a:t>Короба, кнопки, переключатели - АО «ДКС»;</a:t>
          </a:r>
          <a:endParaRPr lang="ru-RU" sz="1200" kern="1200" dirty="0"/>
        </a:p>
      </dsp:txBody>
      <dsp:txXfrm rot="-5400000">
        <a:off x="401439" y="2096956"/>
        <a:ext cx="6177465" cy="288021"/>
      </dsp:txXfrm>
    </dsp:sp>
    <dsp:sp modelId="{2F535835-3C9F-4B68-86E1-4AFB12A1ACEC}">
      <dsp:nvSpPr>
        <dsp:cNvPr id="0" name=""/>
        <dsp:cNvSpPr/>
      </dsp:nvSpPr>
      <dsp:spPr>
        <a:xfrm rot="5400000">
          <a:off x="-86022" y="2578119"/>
          <a:ext cx="573484" cy="40143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/>
        </a:p>
      </dsp:txBody>
      <dsp:txXfrm rot="-5400000">
        <a:off x="1" y="2692817"/>
        <a:ext cx="401439" cy="172045"/>
      </dsp:txXfrm>
    </dsp:sp>
    <dsp:sp modelId="{DB71C373-460A-4E44-8A3F-D13720D43323}">
      <dsp:nvSpPr>
        <dsp:cNvPr id="0" name=""/>
        <dsp:cNvSpPr/>
      </dsp:nvSpPr>
      <dsp:spPr>
        <a:xfrm rot="5400000">
          <a:off x="3311580" y="-400792"/>
          <a:ext cx="372764" cy="619304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chemeClr val="tx1"/>
              </a:solidFill>
            </a:rPr>
            <a:t>Барьеры искрозащиты - НПК «ЛЕНПРОМАВТОМАТИКА» и ЗАО «ЭлеСи»;</a:t>
          </a:r>
          <a:endParaRPr lang="ru-RU" sz="1200" kern="1200" dirty="0"/>
        </a:p>
      </dsp:txBody>
      <dsp:txXfrm rot="-5400000">
        <a:off x="401440" y="2527545"/>
        <a:ext cx="6174849" cy="336370"/>
      </dsp:txXfrm>
    </dsp:sp>
    <dsp:sp modelId="{81A02476-4ECA-4CF0-B197-62B19AFD0593}">
      <dsp:nvSpPr>
        <dsp:cNvPr id="0" name=""/>
        <dsp:cNvSpPr/>
      </dsp:nvSpPr>
      <dsp:spPr>
        <a:xfrm rot="5400000">
          <a:off x="-86022" y="3076012"/>
          <a:ext cx="573484" cy="40143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/>
        </a:p>
      </dsp:txBody>
      <dsp:txXfrm rot="-5400000">
        <a:off x="1" y="3190710"/>
        <a:ext cx="401439" cy="172045"/>
      </dsp:txXfrm>
    </dsp:sp>
    <dsp:sp modelId="{71A5E0E8-79CF-4CFF-B3FF-1DD43E629BB8}">
      <dsp:nvSpPr>
        <dsp:cNvPr id="0" name=""/>
        <dsp:cNvSpPr/>
      </dsp:nvSpPr>
      <dsp:spPr>
        <a:xfrm rot="5400000">
          <a:off x="3311580" y="79848"/>
          <a:ext cx="372764" cy="619304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ОС ПЛК - ОС «Эльбрус» и </a:t>
          </a:r>
          <a:r>
            <a:rPr lang="en-US" sz="1200" kern="1200" dirty="0" smtClean="0"/>
            <a:t>QNX6 Neutrino RTOS</a:t>
          </a:r>
          <a:r>
            <a:rPr lang="ru-RU" sz="1200" kern="1200" dirty="0" smtClean="0"/>
            <a:t> (ОС сертифицирована ФСТЭК на отсутствие скрытых программных закладок)</a:t>
          </a:r>
          <a:endParaRPr lang="ru-RU" sz="1200" kern="1200" dirty="0"/>
        </a:p>
      </dsp:txBody>
      <dsp:txXfrm rot="-5400000">
        <a:off x="401440" y="3008186"/>
        <a:ext cx="6174849" cy="336370"/>
      </dsp:txXfrm>
    </dsp:sp>
    <dsp:sp modelId="{23EC9B41-9120-42B5-B8DF-31CC0EE52F48}">
      <dsp:nvSpPr>
        <dsp:cNvPr id="0" name=""/>
        <dsp:cNvSpPr/>
      </dsp:nvSpPr>
      <dsp:spPr>
        <a:xfrm rot="5400000">
          <a:off x="-86022" y="3573905"/>
          <a:ext cx="573484" cy="40143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/>
        </a:p>
      </dsp:txBody>
      <dsp:txXfrm rot="-5400000">
        <a:off x="1" y="3688603"/>
        <a:ext cx="401439" cy="172045"/>
      </dsp:txXfrm>
    </dsp:sp>
    <dsp:sp modelId="{B1F3363E-0604-4A7F-9416-3C07A5CB7C85}">
      <dsp:nvSpPr>
        <dsp:cNvPr id="0" name=""/>
        <dsp:cNvSpPr/>
      </dsp:nvSpPr>
      <dsp:spPr>
        <a:xfrm rot="5400000">
          <a:off x="3311580" y="577741"/>
          <a:ext cx="372764" cy="619304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ПО </a:t>
          </a:r>
          <a:r>
            <a:rPr lang="ru-RU" sz="1200" kern="1200" dirty="0" smtClean="0"/>
            <a:t>СКАДА </a:t>
          </a:r>
          <a:r>
            <a:rPr lang="ru-RU" sz="1200" kern="1200" dirty="0" smtClean="0"/>
            <a:t>– «Соната» ФГУП «ЭЗАН».</a:t>
          </a:r>
          <a:endParaRPr lang="ru-RU" sz="1200" kern="1200" dirty="0"/>
        </a:p>
      </dsp:txBody>
      <dsp:txXfrm rot="-5400000">
        <a:off x="401440" y="3506079"/>
        <a:ext cx="6174849" cy="33637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B7F1E2-7D35-47D2-8686-1F3F041BB206}">
      <dsp:nvSpPr>
        <dsp:cNvPr id="0" name=""/>
        <dsp:cNvSpPr/>
      </dsp:nvSpPr>
      <dsp:spPr>
        <a:xfrm rot="16200000">
          <a:off x="2655539" y="401895"/>
          <a:ext cx="3882054" cy="11977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21299999" rev="0"/>
          </a:camera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90% комплектующих САУ – отечественного производства</a:t>
          </a:r>
          <a:endParaRPr lang="ru-RU" sz="2300" kern="1200" dirty="0"/>
        </a:p>
      </dsp:txBody>
      <dsp:txXfrm>
        <a:off x="2690619" y="436975"/>
        <a:ext cx="3811894" cy="112756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08639A-2E89-4251-B619-883207CEBFEA}">
      <dsp:nvSpPr>
        <dsp:cNvPr id="0" name=""/>
        <dsp:cNvSpPr/>
      </dsp:nvSpPr>
      <dsp:spPr>
        <a:xfrm rot="5400000">
          <a:off x="-925633" y="965433"/>
          <a:ext cx="2741664" cy="890398"/>
        </a:xfrm>
        <a:prstGeom prst="chevron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lvl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300" kern="1200" dirty="0"/>
        </a:p>
      </dsp:txBody>
      <dsp:txXfrm rot="-5400000">
        <a:off x="0" y="484999"/>
        <a:ext cx="890398" cy="1851266"/>
      </dsp:txXfrm>
    </dsp:sp>
    <dsp:sp modelId="{70CA953C-DCBE-45A7-8863-064374EC7631}">
      <dsp:nvSpPr>
        <dsp:cNvPr id="0" name=""/>
        <dsp:cNvSpPr/>
      </dsp:nvSpPr>
      <dsp:spPr>
        <a:xfrm rot="5400000">
          <a:off x="2739109" y="-1809746"/>
          <a:ext cx="2259575" cy="595699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использование программно-технических средств отечественного производства (ПО </a:t>
          </a:r>
          <a:r>
            <a:rPr lang="ru-RU" sz="1200" kern="1200" dirty="0" smtClean="0"/>
            <a:t>СКАДА </a:t>
          </a:r>
          <a:r>
            <a:rPr lang="ru-RU" sz="1200" kern="1200" dirty="0" smtClean="0"/>
            <a:t>«Соната» и ПЛК «Сонет»);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оптимизированное под реализацию функций АСУ Э программное обеспечение </a:t>
          </a:r>
          <a:r>
            <a:rPr lang="ru-RU" sz="1200" kern="1200" dirty="0" smtClean="0"/>
            <a:t>СКАДА </a:t>
          </a:r>
          <a:r>
            <a:rPr lang="ru-RU" sz="1200" kern="1200" dirty="0" smtClean="0"/>
            <a:t>«Соната</a:t>
          </a:r>
          <a:r>
            <a:rPr lang="ru-RU" sz="1200" kern="1200" dirty="0" smtClean="0"/>
            <a:t>»;</a:t>
          </a:r>
          <a:endParaRPr lang="ru-RU" sz="1200" kern="1200" dirty="0" smtClean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обеспечение функционирования ПТК с необходимым быстродействием и точностью привязки событий к государственной шкале единого времени;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реализация функций технического учёта энергоресурсов и предоставления информации в виде утверждённых в ПАО Газпром форм отчётности;</a:t>
          </a:r>
          <a:endParaRPr lang="ru-RU" sz="1200" kern="1200" dirty="0" smtClean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программное обеспечение в составе СКАДА «Соната» разработки ООО «Вега-ГАЗ» для реализации полнофункционального обмена с терминалами ЦРЗА SPAC 800 серии (ABB), </a:t>
          </a:r>
          <a:r>
            <a:rPr lang="ru-RU" sz="1200" kern="1200" dirty="0" err="1" smtClean="0"/>
            <a:t>Sepam</a:t>
          </a:r>
          <a:r>
            <a:rPr lang="ru-RU" sz="1200" kern="1200" dirty="0" smtClean="0"/>
            <a:t> (</a:t>
          </a:r>
          <a:r>
            <a:rPr lang="ru-RU" sz="1200" kern="1200" dirty="0" err="1" smtClean="0"/>
            <a:t>Schneider</a:t>
          </a:r>
          <a:r>
            <a:rPr lang="ru-RU" sz="1200" kern="1200" dirty="0" smtClean="0"/>
            <a:t> </a:t>
          </a:r>
          <a:r>
            <a:rPr lang="ru-RU" sz="1200" kern="1200" dirty="0" err="1" smtClean="0"/>
            <a:t>Electric</a:t>
          </a:r>
          <a:r>
            <a:rPr lang="ru-RU" sz="1200" kern="1200" dirty="0" smtClean="0"/>
            <a:t>) и БМРЗ (Механотроника).</a:t>
          </a:r>
          <a:endParaRPr lang="ru-RU" sz="1200" kern="1200" dirty="0" smtClean="0"/>
        </a:p>
      </dsp:txBody>
      <dsp:txXfrm rot="-5400000">
        <a:off x="890399" y="149267"/>
        <a:ext cx="5846694" cy="2038969"/>
      </dsp:txXfrm>
    </dsp:sp>
    <dsp:sp modelId="{2A3207E3-0055-4B79-A1B4-6AC9F3ABAD2A}">
      <dsp:nvSpPr>
        <dsp:cNvPr id="0" name=""/>
        <dsp:cNvSpPr/>
      </dsp:nvSpPr>
      <dsp:spPr>
        <a:xfrm rot="5400000">
          <a:off x="-190799" y="2665245"/>
          <a:ext cx="1271998" cy="890398"/>
        </a:xfrm>
        <a:prstGeom prst="chevron">
          <a:avLst/>
        </a:prstGeom>
        <a:solidFill>
          <a:schemeClr val="accent2">
            <a:shade val="80000"/>
            <a:hueOff val="98801"/>
            <a:satOff val="8455"/>
            <a:lumOff val="10540"/>
            <a:alphaOff val="0"/>
          </a:schemeClr>
        </a:solidFill>
        <a:ln w="9525" cap="flat" cmpd="sng" algn="ctr">
          <a:solidFill>
            <a:schemeClr val="accent2">
              <a:shade val="80000"/>
              <a:hueOff val="98801"/>
              <a:satOff val="8455"/>
              <a:lumOff val="1054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600" kern="1200" dirty="0"/>
        </a:p>
      </dsp:txBody>
      <dsp:txXfrm rot="-5400000">
        <a:off x="1" y="2919644"/>
        <a:ext cx="890398" cy="381600"/>
      </dsp:txXfrm>
    </dsp:sp>
    <dsp:sp modelId="{9DCCB3DB-C6DC-4603-822D-0D097EE0FF65}">
      <dsp:nvSpPr>
        <dsp:cNvPr id="0" name=""/>
        <dsp:cNvSpPr/>
      </dsp:nvSpPr>
      <dsp:spPr>
        <a:xfrm rot="5400000">
          <a:off x="3498483" y="-100717"/>
          <a:ext cx="740828" cy="595699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98801"/>
              <a:satOff val="8455"/>
              <a:lumOff val="1054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поддерживаемые </a:t>
          </a:r>
          <a:r>
            <a:rPr lang="ru-RU" sz="1200" kern="1200" dirty="0" smtClean="0"/>
            <a:t>протоколы обмена данными - </a:t>
          </a:r>
          <a:r>
            <a:rPr lang="en-US" sz="1200" kern="1200" dirty="0" smtClean="0"/>
            <a:t>OPC,  </a:t>
          </a:r>
          <a:r>
            <a:rPr lang="ru-RU" sz="1200" kern="1200" dirty="0" smtClean="0"/>
            <a:t>МЭК 60870-5-104, </a:t>
          </a:r>
          <a:r>
            <a:rPr lang="en-US" sz="1200" kern="1200" dirty="0" smtClean="0"/>
            <a:t>Modbus </a:t>
          </a:r>
          <a:r>
            <a:rPr lang="en-US" sz="1200" kern="1200" dirty="0" smtClean="0"/>
            <a:t>TCP/IP</a:t>
          </a:r>
          <a:r>
            <a:rPr lang="ru-RU" sz="1200" kern="1200" dirty="0" smtClean="0"/>
            <a:t>, </a:t>
          </a:r>
          <a:r>
            <a:rPr lang="en-US" sz="1200" kern="1200" dirty="0" smtClean="0"/>
            <a:t>Modbus RTU</a:t>
          </a:r>
          <a:r>
            <a:rPr lang="ru-RU" sz="1200" kern="1200" dirty="0" smtClean="0"/>
            <a:t>, </a:t>
          </a:r>
          <a:r>
            <a:rPr lang="en-US" sz="1200" kern="1200" dirty="0" smtClean="0"/>
            <a:t>SPA</a:t>
          </a:r>
          <a:r>
            <a:rPr lang="ru-RU" sz="1200" kern="1200" dirty="0" smtClean="0"/>
            <a:t> </a:t>
          </a:r>
          <a:r>
            <a:rPr lang="en-US" sz="1200" kern="1200" dirty="0" smtClean="0"/>
            <a:t>Bus</a:t>
          </a:r>
          <a:r>
            <a:rPr lang="ru-RU" sz="1200" kern="1200" dirty="0" smtClean="0"/>
            <a:t>; в разработке МЭК 61850;</a:t>
          </a:r>
          <a:endParaRPr lang="ru-RU" sz="1200" kern="1200" dirty="0"/>
        </a:p>
      </dsp:txBody>
      <dsp:txXfrm rot="-5400000">
        <a:off x="890399" y="2543531"/>
        <a:ext cx="5920833" cy="668500"/>
      </dsp:txXfrm>
    </dsp:sp>
    <dsp:sp modelId="{07C28248-1924-42CE-AC60-DABB271FD83A}">
      <dsp:nvSpPr>
        <dsp:cNvPr id="0" name=""/>
        <dsp:cNvSpPr/>
      </dsp:nvSpPr>
      <dsp:spPr>
        <a:xfrm rot="5400000">
          <a:off x="-190799" y="3619705"/>
          <a:ext cx="1271998" cy="890398"/>
        </a:xfrm>
        <a:prstGeom prst="chevron">
          <a:avLst/>
        </a:prstGeom>
        <a:solidFill>
          <a:schemeClr val="accent2">
            <a:shade val="80000"/>
            <a:hueOff val="197602"/>
            <a:satOff val="16909"/>
            <a:lumOff val="21080"/>
            <a:alphaOff val="0"/>
          </a:schemeClr>
        </a:solidFill>
        <a:ln w="9525" cap="flat" cmpd="sng" algn="ctr">
          <a:solidFill>
            <a:schemeClr val="accent2">
              <a:shade val="80000"/>
              <a:hueOff val="197602"/>
              <a:satOff val="16909"/>
              <a:lumOff val="2108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600" kern="1200" dirty="0"/>
        </a:p>
      </dsp:txBody>
      <dsp:txXfrm rot="-5400000">
        <a:off x="1" y="3874104"/>
        <a:ext cx="890398" cy="381600"/>
      </dsp:txXfrm>
    </dsp:sp>
    <dsp:sp modelId="{BD4EC98D-8E7E-493D-B599-A5EDF03B8CAA}">
      <dsp:nvSpPr>
        <dsp:cNvPr id="0" name=""/>
        <dsp:cNvSpPr/>
      </dsp:nvSpPr>
      <dsp:spPr>
        <a:xfrm rot="5400000">
          <a:off x="3455497" y="864093"/>
          <a:ext cx="826798" cy="595699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197602"/>
              <a:satOff val="16909"/>
              <a:lumOff val="2108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обеспечение выполнения требований </a:t>
          </a:r>
          <a:r>
            <a:rPr lang="ru-RU" sz="1200" kern="1200" dirty="0" smtClean="0"/>
            <a:t>СТО 2-1.15-878-2014 (Основные положения по автоматизации объектов энергетики);</a:t>
          </a:r>
          <a:endParaRPr lang="ru-RU" sz="1200" kern="1200" dirty="0"/>
        </a:p>
      </dsp:txBody>
      <dsp:txXfrm rot="-5400000">
        <a:off x="890398" y="3469554"/>
        <a:ext cx="5916636" cy="74607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5BDBAE-F074-4DDA-BE91-407E73A3D60D}">
      <dsp:nvSpPr>
        <dsp:cNvPr id="0" name=""/>
        <dsp:cNvSpPr/>
      </dsp:nvSpPr>
      <dsp:spPr>
        <a:xfrm>
          <a:off x="-6495187" y="-994155"/>
          <a:ext cx="7736888" cy="7736888"/>
        </a:xfrm>
        <a:prstGeom prst="blockArc">
          <a:avLst>
            <a:gd name="adj1" fmla="val 18900000"/>
            <a:gd name="adj2" fmla="val 2700000"/>
            <a:gd name="adj3" fmla="val 279"/>
          </a:avLst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348339-E152-406D-A1A0-7169F03D2E13}">
      <dsp:nvSpPr>
        <dsp:cNvPr id="0" name=""/>
        <dsp:cNvSpPr/>
      </dsp:nvSpPr>
      <dsp:spPr>
        <a:xfrm>
          <a:off x="403262" y="261330"/>
          <a:ext cx="9233358" cy="5224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4679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</a:rPr>
            <a:t>Снижение затрат при реализации проектных решений по диагностике компрессорного оборудования</a:t>
          </a:r>
          <a:endParaRPr lang="ru-RU" sz="1600" kern="1200" dirty="0">
            <a:solidFill>
              <a:schemeClr val="bg1"/>
            </a:solidFill>
          </a:endParaRPr>
        </a:p>
      </dsp:txBody>
      <dsp:txXfrm>
        <a:off x="403262" y="261330"/>
        <a:ext cx="9233358" cy="522430"/>
      </dsp:txXfrm>
    </dsp:sp>
    <dsp:sp modelId="{78FE42F8-B628-4F1A-967E-0033E71061CA}">
      <dsp:nvSpPr>
        <dsp:cNvPr id="0" name=""/>
        <dsp:cNvSpPr/>
      </dsp:nvSpPr>
      <dsp:spPr>
        <a:xfrm>
          <a:off x="76743" y="196026"/>
          <a:ext cx="653038" cy="65303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2F94D7-CCB6-4108-B1EE-DC1521511155}">
      <dsp:nvSpPr>
        <dsp:cNvPr id="0" name=""/>
        <dsp:cNvSpPr/>
      </dsp:nvSpPr>
      <dsp:spPr>
        <a:xfrm>
          <a:off x="876370" y="1045436"/>
          <a:ext cx="8760250" cy="5224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4679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ea typeface="Calibri" panose="020F0502020204030204" pitchFamily="34" charset="0"/>
            </a:rPr>
            <a:t>Проведение технического обслуживания оборудования компрессорного цеха по фактическому состоянию, а также оптимизация сроков проведения ремонтных работ</a:t>
          </a:r>
          <a:endParaRPr lang="ru-RU" sz="1600" kern="1200" dirty="0">
            <a:solidFill>
              <a:schemeClr val="bg1"/>
            </a:solidFill>
          </a:endParaRPr>
        </a:p>
      </dsp:txBody>
      <dsp:txXfrm>
        <a:off x="876370" y="1045436"/>
        <a:ext cx="8760250" cy="522430"/>
      </dsp:txXfrm>
    </dsp:sp>
    <dsp:sp modelId="{472943D2-447B-481A-A391-4628EEED90B5}">
      <dsp:nvSpPr>
        <dsp:cNvPr id="0" name=""/>
        <dsp:cNvSpPr/>
      </dsp:nvSpPr>
      <dsp:spPr>
        <a:xfrm>
          <a:off x="549851" y="980132"/>
          <a:ext cx="653038" cy="65303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195541-560C-4472-80F9-D3BA2EB7F7F6}">
      <dsp:nvSpPr>
        <dsp:cNvPr id="0" name=""/>
        <dsp:cNvSpPr/>
      </dsp:nvSpPr>
      <dsp:spPr>
        <a:xfrm>
          <a:off x="1135631" y="1828967"/>
          <a:ext cx="8500989" cy="5224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4679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</a:rPr>
            <a:t>Исключение выделенной автоматизированной системы диагностики оборудования (далее - АСДО) в составе проектов</a:t>
          </a:r>
          <a:endParaRPr lang="ru-RU" sz="1600" kern="1200" dirty="0">
            <a:solidFill>
              <a:schemeClr val="bg1"/>
            </a:solidFill>
          </a:endParaRPr>
        </a:p>
      </dsp:txBody>
      <dsp:txXfrm>
        <a:off x="1135631" y="1828967"/>
        <a:ext cx="8500989" cy="522430"/>
      </dsp:txXfrm>
    </dsp:sp>
    <dsp:sp modelId="{C941152F-F278-4696-AE82-598411C28290}">
      <dsp:nvSpPr>
        <dsp:cNvPr id="0" name=""/>
        <dsp:cNvSpPr/>
      </dsp:nvSpPr>
      <dsp:spPr>
        <a:xfrm>
          <a:off x="809112" y="1763663"/>
          <a:ext cx="653038" cy="65303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CCBBE3-D4BF-4027-8FFC-5EC8F33105E3}">
      <dsp:nvSpPr>
        <dsp:cNvPr id="0" name=""/>
        <dsp:cNvSpPr/>
      </dsp:nvSpPr>
      <dsp:spPr>
        <a:xfrm>
          <a:off x="1218411" y="2613073"/>
          <a:ext cx="8418210" cy="5224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4679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</a:rPr>
            <a:t>Реализация функций АСДО в составе АСУ ТП КЦ</a:t>
          </a:r>
          <a:endParaRPr lang="ru-RU" sz="1600" kern="1200" dirty="0">
            <a:solidFill>
              <a:schemeClr val="bg1"/>
            </a:solidFill>
          </a:endParaRPr>
        </a:p>
      </dsp:txBody>
      <dsp:txXfrm>
        <a:off x="1218411" y="2613073"/>
        <a:ext cx="8418210" cy="522430"/>
      </dsp:txXfrm>
    </dsp:sp>
    <dsp:sp modelId="{52F77BC9-6004-436C-AAC1-A4C1A48BD137}">
      <dsp:nvSpPr>
        <dsp:cNvPr id="0" name=""/>
        <dsp:cNvSpPr/>
      </dsp:nvSpPr>
      <dsp:spPr>
        <a:xfrm>
          <a:off x="891891" y="2547769"/>
          <a:ext cx="653038" cy="65303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D73CCE-D82A-48B1-8123-3B19DACB46E6}">
      <dsp:nvSpPr>
        <dsp:cNvPr id="0" name=""/>
        <dsp:cNvSpPr/>
      </dsp:nvSpPr>
      <dsp:spPr>
        <a:xfrm>
          <a:off x="1135631" y="3397179"/>
          <a:ext cx="8500989" cy="5224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4679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</a:rPr>
            <a:t>Сохранение функционала выделенной АСДО</a:t>
          </a:r>
          <a:endParaRPr lang="ru-RU" sz="1600" kern="1200" dirty="0">
            <a:solidFill>
              <a:schemeClr val="bg1"/>
            </a:solidFill>
          </a:endParaRPr>
        </a:p>
      </dsp:txBody>
      <dsp:txXfrm>
        <a:off x="1135631" y="3397179"/>
        <a:ext cx="8500989" cy="522430"/>
      </dsp:txXfrm>
    </dsp:sp>
    <dsp:sp modelId="{F2235A6A-F379-49E2-932B-45FF62C36DD4}">
      <dsp:nvSpPr>
        <dsp:cNvPr id="0" name=""/>
        <dsp:cNvSpPr/>
      </dsp:nvSpPr>
      <dsp:spPr>
        <a:xfrm>
          <a:off x="809112" y="3331875"/>
          <a:ext cx="653038" cy="65303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1A766D-1167-40E1-9D41-DB88363F0E85}">
      <dsp:nvSpPr>
        <dsp:cNvPr id="0" name=""/>
        <dsp:cNvSpPr/>
      </dsp:nvSpPr>
      <dsp:spPr>
        <a:xfrm>
          <a:off x="876370" y="4180710"/>
          <a:ext cx="8760250" cy="5224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4679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</a:rPr>
            <a:t>Использование оборудования САУ ГПА «КВАНТ-Р» и АСУ ТП КЦ «РИУС-Р» для реализации функций АСДО</a:t>
          </a:r>
          <a:endParaRPr lang="ru-RU" sz="1600" kern="1200" dirty="0">
            <a:solidFill>
              <a:schemeClr val="bg1"/>
            </a:solidFill>
          </a:endParaRPr>
        </a:p>
      </dsp:txBody>
      <dsp:txXfrm>
        <a:off x="876370" y="4180710"/>
        <a:ext cx="8760250" cy="522430"/>
      </dsp:txXfrm>
    </dsp:sp>
    <dsp:sp modelId="{F12057BD-6B2F-4C29-B2D1-561A5EDB3285}">
      <dsp:nvSpPr>
        <dsp:cNvPr id="0" name=""/>
        <dsp:cNvSpPr/>
      </dsp:nvSpPr>
      <dsp:spPr>
        <a:xfrm>
          <a:off x="549851" y="4115406"/>
          <a:ext cx="653038" cy="65303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93F0F4-A52D-4E3A-8AB8-D7C54425A97F}">
      <dsp:nvSpPr>
        <dsp:cNvPr id="0" name=""/>
        <dsp:cNvSpPr/>
      </dsp:nvSpPr>
      <dsp:spPr>
        <a:xfrm>
          <a:off x="403262" y="4964816"/>
          <a:ext cx="9233358" cy="5224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4679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</a:rPr>
            <a:t>Применены алгоритмы диагностирования согласованные с заводами изготовителями технологического оборудования</a:t>
          </a:r>
          <a:endParaRPr lang="ru-RU" sz="1600" kern="1200" dirty="0">
            <a:solidFill>
              <a:schemeClr val="bg1"/>
            </a:solidFill>
          </a:endParaRPr>
        </a:p>
      </dsp:txBody>
      <dsp:txXfrm>
        <a:off x="403262" y="4964816"/>
        <a:ext cx="9233358" cy="522430"/>
      </dsp:txXfrm>
    </dsp:sp>
    <dsp:sp modelId="{1F868CC6-502F-451F-8B26-710B739A4821}">
      <dsp:nvSpPr>
        <dsp:cNvPr id="0" name=""/>
        <dsp:cNvSpPr/>
      </dsp:nvSpPr>
      <dsp:spPr>
        <a:xfrm>
          <a:off x="76743" y="4899513"/>
          <a:ext cx="653038" cy="65303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3508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021295" y="0"/>
            <a:ext cx="3076363" cy="513508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>
              <a:defRPr sz="1200"/>
            </a:lvl1pPr>
          </a:lstStyle>
          <a:p>
            <a:fld id="{3A0DD3DA-1295-442D-AEE7-DA6AA2729500}" type="datetimeFigureOut">
              <a:rPr lang="ru-RU" smtClean="0"/>
              <a:t>04.10.2017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68" tIns="47384" rIns="94768" bIns="47384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09931" y="4925407"/>
            <a:ext cx="5679440" cy="4029879"/>
          </a:xfrm>
          <a:prstGeom prst="rect">
            <a:avLst/>
          </a:prstGeom>
        </p:spPr>
        <p:txBody>
          <a:bodyPr vert="horz" lIns="94768" tIns="47384" rIns="94768" bIns="47384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6363" cy="513507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1295" y="9721107"/>
            <a:ext cx="3076363" cy="513507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>
              <a:defRPr sz="1200"/>
            </a:lvl1pPr>
          </a:lstStyle>
          <a:p>
            <a:fld id="{855CA717-BBE6-4A55-AD99-C7F31DA219C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2645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45197D-DDEB-4E41-B588-A0327C1DEAF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4697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45197D-DDEB-4E41-B588-A0327C1DEAF5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9098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45197D-DDEB-4E41-B588-A0327C1DEAF5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3577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45197D-DDEB-4E41-B588-A0327C1DEAF5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1409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45197D-DDEB-4E41-B588-A0327C1DEAF5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1850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45197D-DDEB-4E41-B588-A0327C1DEAF5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6180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45197D-DDEB-4E41-B588-A0327C1DEAF5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018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45197D-DDEB-4E41-B588-A0327C1DEAF5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2415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45197D-DDEB-4E41-B588-A0327C1DEAF5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2022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45197D-DDEB-4E41-B588-A0327C1DEAF5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7286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45197D-DDEB-4E41-B588-A0327C1DEAF5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96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462" eaLnBrk="0" hangingPunct="0">
              <a:defRPr sz="18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769993" indent="-296151" defTabSz="990462" eaLnBrk="0" hangingPunct="0">
              <a:defRPr sz="1800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marL="1184605" indent="-236921" defTabSz="990462" eaLnBrk="0" hangingPunct="0">
              <a:defRPr sz="1800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 marL="1658447" indent="-236921" defTabSz="990462" eaLnBrk="0" hangingPunct="0">
              <a:defRPr sz="18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132289" indent="-236921" defTabSz="990462" eaLnBrk="0" hangingPunct="0">
              <a:defRPr sz="18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606131" indent="-236921" defTabSz="990462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3079974" indent="-236921" defTabSz="990462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553816" indent="-236921" defTabSz="990462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4027658" indent="-236921" defTabSz="990462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fld id="{79843FE3-8C27-4330-8B51-048C112166BA}" type="slidenum">
              <a:rPr lang="ru-RU" altLang="ru-RU" sz="130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2</a:t>
            </a:fld>
            <a:endParaRPr lang="ru-RU" altLang="ru-RU" sz="13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1382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45197D-DDEB-4E41-B588-A0327C1DEAF5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20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5546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45197D-DDEB-4E41-B588-A0327C1DEAF5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21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4347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45197D-DDEB-4E41-B588-A0327C1DEAF5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9472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0334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46363" y="593725"/>
            <a:ext cx="5303837" cy="29829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48693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45197D-DDEB-4E41-B588-A0327C1DEAF5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25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9949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8000"/>
            <a:ext cx="4532312" cy="25511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5573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45197D-DDEB-4E41-B588-A0327C1DEAF5}" type="slidenum">
              <a:rPr kumimoji="0" lang="ru-RU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5573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8310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70175" y="508000"/>
            <a:ext cx="4532313" cy="25511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5573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45197D-DDEB-4E41-B588-A0327C1DEAF5}" type="slidenum">
              <a:rPr kumimoji="0" lang="ru-RU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5573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79505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70175" y="508000"/>
            <a:ext cx="4532313" cy="25511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5573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45197D-DDEB-4E41-B588-A0327C1DEAF5}" type="slidenum">
              <a:rPr kumimoji="0" lang="ru-RU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5573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3060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45197D-DDEB-4E41-B588-A0327C1DEAF5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29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298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462" eaLnBrk="0" hangingPunct="0">
              <a:defRPr sz="18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769993" indent="-296151" defTabSz="990462" eaLnBrk="0" hangingPunct="0">
              <a:defRPr sz="1800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marL="1184605" indent="-236921" defTabSz="990462" eaLnBrk="0" hangingPunct="0">
              <a:defRPr sz="1800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 marL="1658447" indent="-236921" defTabSz="990462" eaLnBrk="0" hangingPunct="0">
              <a:defRPr sz="18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132289" indent="-236921" defTabSz="990462" eaLnBrk="0" hangingPunct="0">
              <a:defRPr sz="18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606131" indent="-236921" defTabSz="990462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3079974" indent="-236921" defTabSz="990462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553816" indent="-236921" defTabSz="990462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4027658" indent="-236921" defTabSz="990462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fld id="{F7135129-4351-48C1-8F5F-407BDAA91D28}" type="slidenum">
              <a:rPr lang="ru-RU" altLang="ru-RU" sz="130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3</a:t>
            </a:fld>
            <a:endParaRPr lang="ru-RU" altLang="ru-RU" sz="13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4672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45197D-DDEB-4E41-B588-A0327C1DEAF5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30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449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45197D-DDEB-4E41-B588-A0327C1DEAF5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949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45197D-DDEB-4E41-B588-A0327C1DEAF5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759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45197D-DDEB-4E41-B588-A0327C1DEAF5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7334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45197D-DDEB-4E41-B588-A0327C1DEAF5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2800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5CA717-BBE6-4A55-AD99-C7F31DA219C0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02453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8513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8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11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90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830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8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11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666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740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9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26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078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1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1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942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840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710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7" y="2209802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90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827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1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7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682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67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7"/>
            <a:ext cx="2743200" cy="5238340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4" y="731522"/>
            <a:ext cx="6439049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586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7"/>
            <a:ext cx="2743200" cy="5238340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4" y="731522"/>
            <a:ext cx="6439049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884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8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11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82829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79427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9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27468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22659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1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1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0963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95180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69155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7" y="2209802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90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71099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1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7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3744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8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11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832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93935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7"/>
            <a:ext cx="2743200" cy="5238340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4" y="731522"/>
            <a:ext cx="6439049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85073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8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11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37941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93359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9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11266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40172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1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1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51418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48234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9002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7" y="2209802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90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3191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033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1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7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09600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1265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7"/>
            <a:ext cx="2743200" cy="5238340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4" y="731522"/>
            <a:ext cx="6439049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15320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8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C525CE-6383-4321-9A46-4DC3A28D799A}" type="datetimeFigureOut">
              <a:rPr kumimoji="0" lang="ru-RU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04.10.2017</a:t>
            </a:fld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ОАО «ННК»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&lt;#&gt;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11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56864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C525CE-6383-4321-9A46-4DC3A28D799A}" type="datetimeFigureOut">
              <a:rPr kumimoji="0" lang="ru-RU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04.10.2017</a:t>
            </a:fld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ОАО «ННК»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&lt;#&gt;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11833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9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C525CE-6383-4321-9A46-4DC3A28D799A}" type="datetimeFigureOut">
              <a:rPr kumimoji="0" lang="ru-RU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04.10.2017</a:t>
            </a:fld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ОАО «ННК»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&lt;#&gt;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79608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C525CE-6383-4321-9A46-4DC3A28D799A}" type="datetimeFigureOut">
              <a:rPr kumimoji="0" lang="ru-RU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04.10.2017</a:t>
            </a:fld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ОАО «ННК»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&lt;#&gt;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65304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1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1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C525CE-6383-4321-9A46-4DC3A28D799A}" type="datetimeFigureOut">
              <a:rPr kumimoji="0" lang="ru-RU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04.10.2017</a:t>
            </a:fld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ОАО «ННК»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&lt;#&gt;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89750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C525CE-6383-4321-9A46-4DC3A28D799A}" type="datetimeFigureOut">
              <a:rPr kumimoji="0" lang="ru-RU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04.10.2017</a:t>
            </a:fld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ОАО «ННК»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&lt;#&gt;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305188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C525CE-6383-4321-9A46-4DC3A28D799A}" type="datetimeFigureOut">
              <a:rPr kumimoji="0" lang="ru-RU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04.10.2017</a:t>
            </a:fld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ОАО «ННК»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&lt;#&gt;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69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9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091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7" y="2209802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90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C525CE-6383-4321-9A46-4DC3A28D799A}" type="datetimeFigureOut">
              <a:rPr kumimoji="0" lang="ru-RU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04.10.2017</a:t>
            </a:fld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ОАО «ННК»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&lt;#&gt;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53161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1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7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C525CE-6383-4321-9A46-4DC3A28D799A}" type="datetimeFigureOut">
              <a:rPr kumimoji="0" lang="ru-RU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04.10.2017</a:t>
            </a:fld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ОАО «ННК»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&lt;#&gt;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04823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C525CE-6383-4321-9A46-4DC3A28D799A}" type="datetimeFigureOut">
              <a:rPr kumimoji="0" lang="ru-RU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04.10.2017</a:t>
            </a:fld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ОАО «ННК»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&lt;#&gt;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258314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7"/>
            <a:ext cx="2743200" cy="5238340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4" y="731522"/>
            <a:ext cx="6439049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C525CE-6383-4321-9A46-4DC3A28D799A}" type="datetimeFigureOut">
              <a:rPr kumimoji="0" lang="ru-RU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04.10.2017</a:t>
            </a:fld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ОАО «ННК»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&lt;#&gt;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63603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385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1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1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385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223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211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7" y="2209802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90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161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095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1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7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145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1381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7"/>
            <a:ext cx="2743200" cy="5238340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4" y="731522"/>
            <a:ext cx="6439049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223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8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11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888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972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9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383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990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1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1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191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636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351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9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137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7" y="2209802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90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7146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1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7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775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194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7"/>
            <a:ext cx="2743200" cy="5238340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4" y="731522"/>
            <a:ext cx="6439049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431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8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11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912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504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9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23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3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1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1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338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146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646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33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7" y="2209802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90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665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1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7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019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732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7"/>
            <a:ext cx="2743200" cy="5238340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4" y="731522"/>
            <a:ext cx="6439049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865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8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11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8476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945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9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6665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4775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1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1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20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1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1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9617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5073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0116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7" y="2209802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90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3406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1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7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8012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7925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7"/>
            <a:ext cx="2743200" cy="5238340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4" y="731522"/>
            <a:ext cx="6439049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0293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8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11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7344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23783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9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1382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8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9384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1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1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23120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9217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6575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7" y="2209802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90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1996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1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7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1818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0235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7"/>
            <a:ext cx="2743200" cy="5238340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4" y="731522"/>
            <a:ext cx="6439049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511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8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11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1441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10409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9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616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541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60102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1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1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08626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58732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2139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7" y="2209802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90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77019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1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7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92616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83525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7"/>
            <a:ext cx="2743200" cy="5238340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4" y="731522"/>
            <a:ext cx="6439049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97465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8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11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73260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249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7" y="2209802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90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6483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9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57755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03960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1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1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15506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42019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3148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7" y="2209802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90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9027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1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7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99508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3321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7"/>
            <a:ext cx="2743200" cy="5238340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4" y="731522"/>
            <a:ext cx="6439049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1818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8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11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040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1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7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635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7610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9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356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490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1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1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97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768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5398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7" y="2209802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90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55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1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7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938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416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7"/>
            <a:ext cx="2743200" cy="5238340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4" y="731522"/>
            <a:ext cx="6439049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ОАО «ННК»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8050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609600" y="2788920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5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2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  <a:latin typeface="Arial Narrow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  <a:latin typeface="Arial Narrow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2" y="6172202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>
                  <a:lumMod val="50000"/>
                  <a:lumOff val="50000"/>
                </a:prstClr>
              </a:solidFill>
              <a:latin typeface="Arial Narrow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2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 Narrow" pitchFamily="34" charset="0"/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654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609600" y="2788920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5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2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  <a:latin typeface="Arial Narrow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  <a:latin typeface="Arial Narrow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2" y="6172202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>
                  <a:lumMod val="50000"/>
                  <a:lumOff val="50000"/>
                </a:prstClr>
              </a:solidFill>
              <a:latin typeface="Arial Narrow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2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 Narrow" pitchFamily="34" charset="0"/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428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609600" y="2788920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5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2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  <a:latin typeface="Arial Narrow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  <a:latin typeface="Arial Narrow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2" y="6172202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>
                  <a:lumMod val="50000"/>
                  <a:lumOff val="50000"/>
                </a:prstClr>
              </a:solidFill>
              <a:latin typeface="Arial Narrow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2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Arial Narrow" pitchFamily="34" charset="0"/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448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hf sldNum="0" hd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609600" y="2788920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5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2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  <a:latin typeface="Arial Narrow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  <a:latin typeface="Arial Narrow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2" y="6172202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>
                  <a:lumMod val="50000"/>
                  <a:lumOff val="50000"/>
                </a:prstClr>
              </a:solidFill>
              <a:latin typeface="Arial Narrow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2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Arial Narrow" pitchFamily="34" charset="0"/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182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hf sldNum="0" hd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609600" y="2788920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5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2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C525CE-6383-4321-9A46-4DC3A28D799A}" type="datetimeFigureOut">
              <a:rPr kumimoji="0" lang="ru-RU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04.10.2017</a:t>
            </a:fld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2" y="6172202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2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&lt;#&gt;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5954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hf sldNum="0" hd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609600" y="2788920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5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2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  <a:latin typeface="Arial Narrow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  <a:latin typeface="Arial Narrow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2" y="6172202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>
                  <a:lumMod val="50000"/>
                  <a:lumOff val="50000"/>
                </a:prstClr>
              </a:solidFill>
              <a:latin typeface="Arial Narrow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2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 Narrow" pitchFamily="34" charset="0"/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06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609600" y="2788920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5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2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  <a:latin typeface="Arial Narrow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  <a:latin typeface="Arial Narrow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2" y="6172202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>
                  <a:lumMod val="50000"/>
                  <a:lumOff val="50000"/>
                </a:prstClr>
              </a:solidFill>
              <a:latin typeface="Arial Narrow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2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 Narrow" pitchFamily="34" charset="0"/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451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609600" y="2788920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5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2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  <a:latin typeface="Arial Narrow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  <a:latin typeface="Arial Narrow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2" y="6172202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>
                  <a:lumMod val="50000"/>
                  <a:lumOff val="50000"/>
                </a:prstClr>
              </a:solidFill>
              <a:latin typeface="Arial Narrow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2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 Narrow" pitchFamily="34" charset="0"/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059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609600" y="2788920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5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2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  <a:latin typeface="Arial Narrow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  <a:latin typeface="Arial Narrow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2" y="6172202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>
                  <a:lumMod val="50000"/>
                  <a:lumOff val="50000"/>
                </a:prstClr>
              </a:solidFill>
              <a:latin typeface="Arial Narrow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2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Arial Narrow" pitchFamily="34" charset="0"/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39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hf sldNum="0" hd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609600" y="2788920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5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2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  <a:latin typeface="Arial Narrow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  <a:latin typeface="Arial Narrow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2" y="6172202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>
                  <a:lumMod val="50000"/>
                  <a:lumOff val="50000"/>
                </a:prstClr>
              </a:solidFill>
              <a:latin typeface="Arial Narrow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2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Arial Narrow" pitchFamily="34" charset="0"/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341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hf sldNum="0" hd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609600" y="2788920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5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2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  <a:latin typeface="Arial Narrow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  <a:latin typeface="Arial Narrow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2" y="6172202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>
                  <a:lumMod val="50000"/>
                  <a:lumOff val="50000"/>
                </a:prstClr>
              </a:solidFill>
              <a:latin typeface="Arial Narrow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2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Arial Narrow" pitchFamily="34" charset="0"/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413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hf sldNum="0" hd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609600" y="2788920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5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2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  <a:latin typeface="Arial Narrow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  <a:latin typeface="Arial Narrow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2" y="6172202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>
                  <a:lumMod val="50000"/>
                  <a:lumOff val="50000"/>
                </a:prstClr>
              </a:solidFill>
              <a:latin typeface="Arial Narrow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2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Arial Narrow" pitchFamily="34" charset="0"/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434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sldNum="0" hd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609600" y="2788920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5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2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8C525CE-6383-4321-9A46-4DC3A28D799A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  <a:latin typeface="Arial Narrow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04.10.2017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  <a:latin typeface="Arial Narrow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2" y="6172202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black">
                  <a:lumMod val="50000"/>
                  <a:lumOff val="50000"/>
                </a:prstClr>
              </a:solidFill>
              <a:latin typeface="Arial Narrow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2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 Narrow" pitchFamily="34" charset="0"/>
              </a:rPr>
              <a:t>&lt;#&gt;</a:t>
            </a:r>
            <a:endParaRPr lang="ru-RU" dirty="0">
              <a:solidFill>
                <a:prstClr val="black">
                  <a:lumMod val="50000"/>
                  <a:lumOff val="50000"/>
                </a:prst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360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2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2.png"/><Relationship Id="rId7" Type="http://schemas.openxmlformats.org/officeDocument/2006/relationships/diagramData" Target="../diagrams/data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6" Type="http://schemas.microsoft.com/office/2007/relationships/hdphoto" Target="../media/hdphoto2.wdp"/><Relationship Id="rId11" Type="http://schemas.microsoft.com/office/2007/relationships/diagramDrawing" Target="../diagrams/drawing1.xml"/><Relationship Id="rId5" Type="http://schemas.openxmlformats.org/officeDocument/2006/relationships/image" Target="../media/image3.png"/><Relationship Id="rId10" Type="http://schemas.openxmlformats.org/officeDocument/2006/relationships/diagramColors" Target="../diagrams/colors1.xml"/><Relationship Id="rId4" Type="http://schemas.microsoft.com/office/2007/relationships/hdphoto" Target="../media/hdphoto1.wdp"/><Relationship Id="rId9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9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4.xml"/><Relationship Id="rId4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65.gif"/><Relationship Id="rId5" Type="http://schemas.openxmlformats.org/officeDocument/2006/relationships/image" Target="../media/image64.gif"/><Relationship Id="rId4" Type="http://schemas.openxmlformats.org/officeDocument/2006/relationships/image" Target="../media/image63.g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7.pn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eg"/><Relationship Id="rId18" Type="http://schemas.openxmlformats.org/officeDocument/2006/relationships/diagramQuickStyle" Target="../diagrams/quickStyle3.xml"/><Relationship Id="rId3" Type="http://schemas.openxmlformats.org/officeDocument/2006/relationships/diagramData" Target="../diagrams/data2.xml"/><Relationship Id="rId21" Type="http://schemas.openxmlformats.org/officeDocument/2006/relationships/image" Target="../media/image30.png"/><Relationship Id="rId7" Type="http://schemas.microsoft.com/office/2007/relationships/diagramDrawing" Target="../diagrams/drawing2.xml"/><Relationship Id="rId12" Type="http://schemas.openxmlformats.org/officeDocument/2006/relationships/image" Target="../media/image26.png"/><Relationship Id="rId17" Type="http://schemas.openxmlformats.org/officeDocument/2006/relationships/diagramLayout" Target="../diagrams/layout3.xml"/><Relationship Id="rId2" Type="http://schemas.openxmlformats.org/officeDocument/2006/relationships/notesSlide" Target="../notesSlides/notesSlide7.xml"/><Relationship Id="rId16" Type="http://schemas.openxmlformats.org/officeDocument/2006/relationships/diagramData" Target="../diagrams/data3.xml"/><Relationship Id="rId20" Type="http://schemas.microsoft.com/office/2007/relationships/diagramDrawing" Target="../diagrams/drawing3.xml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25.png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29.png"/><Relationship Id="rId10" Type="http://schemas.openxmlformats.org/officeDocument/2006/relationships/image" Target="../media/image24.jpeg"/><Relationship Id="rId19" Type="http://schemas.openxmlformats.org/officeDocument/2006/relationships/diagramColors" Target="../diagrams/colors3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23.gif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37.emf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7383" y="2606867"/>
            <a:ext cx="10842171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E67C8">
                    <a:lumMod val="50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Применение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E67C8">
                    <a:lumMod val="50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E67C8">
                    <a:lumMod val="50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программно-технических средств российского производства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E67C8">
                    <a:lumMod val="50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в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4E67C8">
                    <a:lumMod val="50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системах автоматизации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4E67C8">
                    <a:lumMod val="50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разработки ООО «Вега-ГАЗ»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E67C8">
                    <a:lumMod val="50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для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4E67C8">
                    <a:lumMod val="50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объектов ПАО «Газпром»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4E67C8">
                  <a:lumMod val="50000"/>
                </a:srgb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solidFill>
                <a:srgbClr val="4E67C8">
                  <a:lumMod val="50000"/>
                </a:srgb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1600" b="1" dirty="0">
              <a:solidFill>
                <a:srgbClr val="4E67C8">
                  <a:lumMod val="50000"/>
                </a:srgbClr>
              </a:solidFill>
              <a:latin typeface="Trebuchet M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solidFill>
                <a:srgbClr val="4E67C8">
                  <a:lumMod val="50000"/>
                </a:srgb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4E67C8">
                  <a:lumMod val="50000"/>
                </a:srgb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4E67C8">
                  <a:lumMod val="50000"/>
                </a:srgb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4E67C8">
                  <a:lumMod val="50000"/>
                </a:srgb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4E67C8">
                    <a:lumMod val="50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Мосолов Дмитрий Валентинович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4E67C8">
                    <a:lumMod val="50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П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E67C8">
                    <a:lumMod val="50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ервый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4E67C8">
                    <a:lumMod val="50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заместитель генерального директора –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E67C8">
                    <a:lumMod val="50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Главный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4E67C8">
                    <a:lumMod val="50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инженер</a:t>
            </a:r>
          </a:p>
        </p:txBody>
      </p:sp>
    </p:spTree>
    <p:extLst>
      <p:ext uri="{BB962C8B-B14F-4D97-AF65-F5344CB8AC3E}">
        <p14:creationId xmlns:p14="http://schemas.microsoft.com/office/powerpoint/2010/main" val="234328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Номер слайда 3"/>
          <p:cNvSpPr txBox="1">
            <a:spLocks noGrp="1"/>
          </p:cNvSpPr>
          <p:nvPr/>
        </p:nvSpPr>
        <p:spPr bwMode="auto">
          <a:xfrm>
            <a:off x="1720080" y="6144980"/>
            <a:ext cx="148748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106B674-C27F-478D-A655-DD217A8DB129}" type="slidenum">
              <a:rPr lang="en-US" sz="2000" b="1">
                <a:solidFill>
                  <a:prstClr val="white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ru-RU" sz="2000" b="1" dirty="0">
              <a:solidFill>
                <a:prstClr val="white"/>
              </a:solidFill>
            </a:endParaRPr>
          </a:p>
        </p:txBody>
      </p:sp>
      <p:sp>
        <p:nvSpPr>
          <p:cNvPr id="38916" name="Прямоугольник 6"/>
          <p:cNvSpPr>
            <a:spLocks noChangeArrowheads="1"/>
          </p:cNvSpPr>
          <p:nvPr/>
        </p:nvSpPr>
        <p:spPr bwMode="auto">
          <a:xfrm>
            <a:off x="4175789" y="451659"/>
            <a:ext cx="582797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prstClr val="white"/>
                </a:solidFill>
                <a:latin typeface="Arial Narrow" pitchFamily="34" charset="0"/>
              </a:rPr>
              <a:t>АСУ Э «РИУС-Э-Р»</a:t>
            </a:r>
            <a:endParaRPr lang="ru-RU" sz="2200" b="1" dirty="0">
              <a:solidFill>
                <a:prstClr val="white"/>
              </a:solidFill>
            </a:endParaRPr>
          </a:p>
        </p:txBody>
      </p:sp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2038846579"/>
              </p:ext>
            </p:extLst>
          </p:nvPr>
        </p:nvGraphicFramePr>
        <p:xfrm>
          <a:off x="1843027" y="1725284"/>
          <a:ext cx="6847396" cy="50979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icture 2" descr="http://www.vega-gaz.ru/Cms_Data/Contents/Vega/Media/Products/RIUS-1-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2769" y="2261414"/>
            <a:ext cx="1947162" cy="3309694"/>
          </a:xfrm>
          <a:prstGeom prst="rect">
            <a:avLst/>
          </a:prstGeom>
          <a:noFill/>
          <a:effectLst>
            <a:glow rad="317500">
              <a:schemeClr val="accent2">
                <a:lumMod val="20000"/>
                <a:lumOff val="80000"/>
                <a:alpha val="87000"/>
              </a:schemeClr>
            </a:glow>
            <a:softEdge rad="215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450954" y="1187259"/>
            <a:ext cx="39948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black"/>
                </a:solidFill>
              </a:rPr>
              <a:t>Отличительные особенности:</a:t>
            </a:r>
            <a:endParaRPr lang="ru-RU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644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ятиугольник 17"/>
          <p:cNvSpPr/>
          <p:nvPr/>
        </p:nvSpPr>
        <p:spPr>
          <a:xfrm rot="10800000">
            <a:off x="7732505" y="5188249"/>
            <a:ext cx="3611765" cy="492031"/>
          </a:xfrm>
          <a:prstGeom prst="homePlate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ятиугольник 10"/>
          <p:cNvSpPr/>
          <p:nvPr/>
        </p:nvSpPr>
        <p:spPr>
          <a:xfrm rot="10800000">
            <a:off x="7686671" y="3259038"/>
            <a:ext cx="3648077" cy="589436"/>
          </a:xfrm>
          <a:prstGeom prst="homePlate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ятиугольник 7"/>
          <p:cNvSpPr/>
          <p:nvPr/>
        </p:nvSpPr>
        <p:spPr>
          <a:xfrm rot="10800000">
            <a:off x="7591421" y="1793652"/>
            <a:ext cx="3733800" cy="1294473"/>
          </a:xfrm>
          <a:prstGeom prst="homePlate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914" name="Номер слайда 3"/>
          <p:cNvSpPr txBox="1">
            <a:spLocks noGrp="1"/>
          </p:cNvSpPr>
          <p:nvPr/>
        </p:nvSpPr>
        <p:spPr bwMode="auto">
          <a:xfrm>
            <a:off x="1728789" y="6362700"/>
            <a:ext cx="148748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106B674-C27F-478D-A655-DD217A8DB129}" type="slidenum">
              <a:rPr lang="en-US" sz="2000" b="1">
                <a:solidFill>
                  <a:prstClr val="white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ru-RU" sz="2000" b="1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05678" y="340804"/>
            <a:ext cx="4377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i="1" dirty="0" smtClean="0">
                <a:solidFill>
                  <a:prstClr val="white"/>
                </a:solidFill>
                <a:latin typeface="Arial Narrow" pitchFamily="34" charset="0"/>
              </a:rPr>
              <a:t>АСУ ТП ЭСН </a:t>
            </a:r>
            <a:r>
              <a:rPr lang="ru-RU" sz="2400" b="1" i="1" dirty="0">
                <a:solidFill>
                  <a:prstClr val="white"/>
                </a:solidFill>
                <a:latin typeface="Arial Narrow" pitchFamily="34" charset="0"/>
              </a:rPr>
              <a:t>«</a:t>
            </a:r>
            <a:r>
              <a:rPr lang="ru-RU" sz="2400" b="1" i="1" dirty="0" smtClean="0">
                <a:solidFill>
                  <a:prstClr val="white"/>
                </a:solidFill>
                <a:latin typeface="Arial Narrow" pitchFamily="34" charset="0"/>
              </a:rPr>
              <a:t>РИУС-ЭСН-Р</a:t>
            </a:r>
            <a:r>
              <a:rPr lang="ru-RU" sz="2400" b="1" i="1" dirty="0">
                <a:solidFill>
                  <a:prstClr val="white"/>
                </a:solidFill>
                <a:latin typeface="Arial Narrow" pitchFamily="34" charset="0"/>
              </a:rPr>
              <a:t>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02133" y="1025118"/>
            <a:ext cx="9400757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60" dirty="0">
                <a:solidFill>
                  <a:prstClr val="black"/>
                </a:solidFill>
              </a:rPr>
              <a:t>       </a:t>
            </a:r>
            <a:r>
              <a:rPr lang="ru-RU" sz="2160" dirty="0" smtClean="0">
                <a:solidFill>
                  <a:prstClr val="black"/>
                </a:solidFill>
              </a:rPr>
              <a:t>Типовая структурная схема  АСУ ТП ЭСН «РИУС-ЭСН-Р»:</a:t>
            </a:r>
            <a:endParaRPr lang="ru-RU" sz="2160" dirty="0">
              <a:solidFill>
                <a:prstClr val="black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85" y="1404950"/>
            <a:ext cx="7791451" cy="5434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247082" y="1449850"/>
            <a:ext cx="29066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Состав оборудования </a:t>
            </a:r>
            <a:r>
              <a:rPr lang="ru-RU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АСУ </a:t>
            </a:r>
            <a:r>
              <a:rPr lang="ru-RU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ТП ЭСН</a:t>
            </a:r>
            <a:endParaRPr lang="ru-RU" sz="14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201243" y="1757627"/>
            <a:ext cx="3200182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ru-RU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Шкаф режимного управления (САУ РУ на схеме, ШРГЧМ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-</a:t>
            </a:r>
            <a:r>
              <a:rPr lang="ru-RU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1шт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(Контроллер 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Сонет </a:t>
            </a:r>
            <a:r>
              <a:rPr lang="ru-RU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 резервированием, автосинхронизатор 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АС-3М, </a:t>
            </a:r>
            <a:r>
              <a:rPr lang="ru-RU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синхроноскоп, многофункциональный 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прибор типа </a:t>
            </a:r>
            <a:r>
              <a:rPr lang="ru-RU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ЩМ96, 15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панель </a:t>
            </a:r>
            <a:r>
              <a:rPr lang="ru-RU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МПУ)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210768" y="3234002"/>
            <a:ext cx="3200182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ru-RU" sz="1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Шкаф </a:t>
            </a:r>
            <a:r>
              <a:rPr lang="ru-RU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УСО-4 -1шт. </a:t>
            </a:r>
            <a:endParaRPr lang="ru-RU" sz="12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(Контроллер 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Сонет с </a:t>
            </a:r>
            <a:r>
              <a:rPr lang="ru-RU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резервированием)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ятиугольник 12"/>
          <p:cNvSpPr/>
          <p:nvPr/>
        </p:nvSpPr>
        <p:spPr>
          <a:xfrm rot="10800000">
            <a:off x="7677145" y="3934573"/>
            <a:ext cx="3648077" cy="704394"/>
          </a:xfrm>
          <a:prstGeom prst="homePlate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8201243" y="3909537"/>
            <a:ext cx="3200182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ru-RU" sz="1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Шкаф </a:t>
            </a:r>
            <a:r>
              <a:rPr lang="ru-RU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КМ (коммуникационный) 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(Свичи 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управляемые (поддержка кольца), кроссы </a:t>
            </a:r>
            <a:r>
              <a:rPr lang="ru-RU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оптические)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Пятиугольник 15"/>
          <p:cNvSpPr/>
          <p:nvPr/>
        </p:nvSpPr>
        <p:spPr>
          <a:xfrm rot="10800000">
            <a:off x="7722982" y="4750101"/>
            <a:ext cx="3611765" cy="365761"/>
          </a:xfrm>
          <a:prstGeom prst="homePlate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8247082" y="4725066"/>
            <a:ext cx="3200182" cy="30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ru-RU" sz="1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Шкаф </a:t>
            </a:r>
            <a:r>
              <a:rPr lang="ru-RU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сервера ТЧ (шкаф серверный)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8256607" y="5163216"/>
            <a:ext cx="3200182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ru-RU" sz="1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Пульт </a:t>
            </a:r>
            <a:r>
              <a:rPr lang="ru-RU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управления 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(4 АРМа 6 мониторов, принтер) </a:t>
            </a:r>
          </a:p>
        </p:txBody>
      </p:sp>
      <p:sp>
        <p:nvSpPr>
          <p:cNvPr id="20" name="Пятиугольник 19"/>
          <p:cNvSpPr/>
          <p:nvPr/>
        </p:nvSpPr>
        <p:spPr>
          <a:xfrm rot="10800000">
            <a:off x="7751555" y="5778799"/>
            <a:ext cx="3611765" cy="492031"/>
          </a:xfrm>
          <a:prstGeom prst="homePlate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8275657" y="5753766"/>
            <a:ext cx="3200182" cy="292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ru-RU" sz="1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Шкаф </a:t>
            </a:r>
            <a:r>
              <a:rPr lang="ru-RU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САУ Т  </a:t>
            </a:r>
            <a:r>
              <a:rPr lang="ru-RU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(ПЛК Сонет резервированный)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77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трелка вниз 2"/>
          <p:cNvSpPr/>
          <p:nvPr/>
        </p:nvSpPr>
        <p:spPr>
          <a:xfrm>
            <a:off x="664691" y="1003708"/>
            <a:ext cx="10346209" cy="789852"/>
          </a:xfrm>
          <a:prstGeom prst="downArrow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53587" y="5572638"/>
            <a:ext cx="10926461" cy="885313"/>
          </a:xfrm>
          <a:prstGeom prst="roundRect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41613" y="5067815"/>
            <a:ext cx="10926461" cy="461278"/>
          </a:xfrm>
          <a:prstGeom prst="roundRect">
            <a:avLst/>
          </a:prstGeom>
          <a:solidFill>
            <a:schemeClr val="bg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41613" y="4551729"/>
            <a:ext cx="10926461" cy="477473"/>
          </a:xfrm>
          <a:prstGeom prst="roundRect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32089" y="3827933"/>
            <a:ext cx="10832756" cy="656710"/>
          </a:xfrm>
          <a:prstGeom prst="roundRect">
            <a:avLst/>
          </a:prstGeom>
          <a:solidFill>
            <a:schemeClr val="bg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32089" y="3094405"/>
            <a:ext cx="10832756" cy="639396"/>
          </a:xfrm>
          <a:prstGeom prst="roundRect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21748" y="2534165"/>
            <a:ext cx="10832756" cy="523360"/>
          </a:xfrm>
          <a:prstGeom prst="roundRect">
            <a:avLst/>
          </a:prstGeom>
          <a:solidFill>
            <a:schemeClr val="bg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13039" y="1827579"/>
            <a:ext cx="10832756" cy="668486"/>
          </a:xfrm>
          <a:prstGeom prst="roundRect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914" name="Номер слайда 3"/>
          <p:cNvSpPr txBox="1">
            <a:spLocks noGrp="1"/>
          </p:cNvSpPr>
          <p:nvPr/>
        </p:nvSpPr>
        <p:spPr bwMode="auto">
          <a:xfrm>
            <a:off x="1711371" y="6362700"/>
            <a:ext cx="148748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106B674-C27F-478D-A655-DD217A8DB129}" type="slidenum">
              <a:rPr lang="en-US" sz="2000" b="1">
                <a:solidFill>
                  <a:prstClr val="white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ru-RU" sz="2000" b="1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05678" y="340804"/>
            <a:ext cx="4377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i="1" dirty="0" smtClean="0">
                <a:solidFill>
                  <a:prstClr val="white"/>
                </a:solidFill>
                <a:latin typeface="Arial Narrow" pitchFamily="34" charset="0"/>
              </a:rPr>
              <a:t>АСУ ТП ЭСН </a:t>
            </a:r>
            <a:r>
              <a:rPr lang="ru-RU" sz="2400" b="1" i="1" dirty="0">
                <a:solidFill>
                  <a:prstClr val="white"/>
                </a:solidFill>
                <a:latin typeface="Arial Narrow" pitchFamily="34" charset="0"/>
              </a:rPr>
              <a:t>«</a:t>
            </a:r>
            <a:r>
              <a:rPr lang="ru-RU" sz="2400" b="1" i="1" dirty="0" smtClean="0">
                <a:solidFill>
                  <a:prstClr val="white"/>
                </a:solidFill>
                <a:latin typeface="Arial Narrow" pitchFamily="34" charset="0"/>
              </a:rPr>
              <a:t>РИУС-ЭСН-Р</a:t>
            </a:r>
            <a:r>
              <a:rPr lang="ru-RU" sz="2400" b="1" i="1" dirty="0">
                <a:solidFill>
                  <a:prstClr val="white"/>
                </a:solidFill>
                <a:latin typeface="Arial Narrow" pitchFamily="34" charset="0"/>
              </a:rPr>
              <a:t>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97758" y="924313"/>
            <a:ext cx="3698467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60" dirty="0">
                <a:solidFill>
                  <a:prstClr val="black"/>
                </a:solidFill>
              </a:rPr>
              <a:t>       </a:t>
            </a:r>
            <a:r>
              <a:rPr lang="ru-RU" sz="2160" dirty="0" smtClean="0">
                <a:solidFill>
                  <a:prstClr val="black"/>
                </a:solidFill>
              </a:rPr>
              <a:t>Основные функции </a:t>
            </a:r>
            <a:endParaRPr lang="en-US" sz="2160" dirty="0" smtClean="0">
              <a:solidFill>
                <a:prstClr val="black"/>
              </a:solidFill>
            </a:endParaRPr>
          </a:p>
          <a:p>
            <a:r>
              <a:rPr lang="ru-RU" sz="2160" dirty="0" smtClean="0">
                <a:solidFill>
                  <a:prstClr val="black"/>
                </a:solidFill>
              </a:rPr>
              <a:t>АСУ ТП ЭСН «РИУС-ЭСН-Р»:</a:t>
            </a:r>
            <a:endParaRPr lang="ru-RU" sz="2160" dirty="0">
              <a:solidFill>
                <a:prstClr val="black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13039" y="1827579"/>
            <a:ext cx="11038702" cy="4529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>
              <a:spcAft>
                <a:spcPts val="1440"/>
              </a:spcAft>
              <a:buFontTx/>
              <a:buChar char="•"/>
              <a:defRPr/>
            </a:pPr>
            <a:r>
              <a:rPr lang="ru-RU" sz="1920" i="1" kern="0" dirty="0">
                <a:solidFill>
                  <a:prstClr val="black"/>
                </a:solidFill>
                <a:latin typeface="Trebuchet MS"/>
              </a:rPr>
              <a:t>Управление режимами работы </a:t>
            </a:r>
            <a:r>
              <a:rPr lang="ru-RU" sz="1920" i="1" kern="0" dirty="0" smtClean="0">
                <a:solidFill>
                  <a:prstClr val="black"/>
                </a:solidFill>
                <a:latin typeface="Trebuchet MS"/>
              </a:rPr>
              <a:t>ЭСН </a:t>
            </a:r>
            <a:r>
              <a:rPr lang="ru-RU" sz="1920" i="1" kern="0" dirty="0">
                <a:solidFill>
                  <a:prstClr val="black"/>
                </a:solidFill>
                <a:latin typeface="Trebuchet MS"/>
              </a:rPr>
              <a:t>– «Автономная работа</a:t>
            </a:r>
            <a:r>
              <a:rPr lang="ru-RU" sz="1920" i="1" kern="0" dirty="0" smtClean="0">
                <a:solidFill>
                  <a:prstClr val="black"/>
                </a:solidFill>
                <a:latin typeface="Trebuchet MS"/>
              </a:rPr>
              <a:t>», «</a:t>
            </a:r>
            <a:r>
              <a:rPr lang="ru-RU" sz="1920" i="1" kern="0" dirty="0">
                <a:solidFill>
                  <a:prstClr val="black"/>
                </a:solidFill>
                <a:latin typeface="Trebuchet MS"/>
              </a:rPr>
              <a:t>Параллельная работа с </a:t>
            </a:r>
            <a:r>
              <a:rPr lang="ru-RU" sz="1920" i="1" kern="0" dirty="0" smtClean="0">
                <a:solidFill>
                  <a:prstClr val="black"/>
                </a:solidFill>
                <a:latin typeface="Trebuchet MS"/>
              </a:rPr>
              <a:t>энергосистемой», </a:t>
            </a:r>
            <a:r>
              <a:rPr lang="ru-RU" sz="1920" i="1" kern="0" dirty="0">
                <a:solidFill>
                  <a:prstClr val="black"/>
                </a:solidFill>
                <a:latin typeface="Trebuchet MS"/>
              </a:rPr>
              <a:t>«Параллельная работа </a:t>
            </a:r>
            <a:r>
              <a:rPr lang="ru-RU" sz="1920" i="1" kern="0" dirty="0" smtClean="0">
                <a:solidFill>
                  <a:prstClr val="black"/>
                </a:solidFill>
                <a:latin typeface="Trebuchet MS"/>
              </a:rPr>
              <a:t>с другими ЭСН без энергосистемы»;</a:t>
            </a:r>
            <a:endParaRPr lang="ru-RU" sz="1920" i="1" kern="0" dirty="0">
              <a:solidFill>
                <a:prstClr val="black"/>
              </a:solidFill>
              <a:latin typeface="Trebuchet MS"/>
            </a:endParaRPr>
          </a:p>
          <a:p>
            <a:pPr>
              <a:spcAft>
                <a:spcPts val="1440"/>
              </a:spcAft>
              <a:buFontTx/>
              <a:buChar char="•"/>
              <a:defRPr/>
            </a:pPr>
            <a:r>
              <a:rPr lang="ru-RU" sz="1920" i="1" kern="0" dirty="0">
                <a:solidFill>
                  <a:prstClr val="black"/>
                </a:solidFill>
                <a:latin typeface="Trebuchet MS"/>
              </a:rPr>
              <a:t>Поддержание частоты и напряжения на шинах электростанции</a:t>
            </a:r>
            <a:r>
              <a:rPr lang="ru-RU" sz="1920" i="1" kern="0" dirty="0" smtClean="0">
                <a:solidFill>
                  <a:prstClr val="black"/>
                </a:solidFill>
                <a:latin typeface="Trebuchet MS"/>
              </a:rPr>
              <a:t>;</a:t>
            </a:r>
          </a:p>
          <a:p>
            <a:pPr>
              <a:spcAft>
                <a:spcPts val="1440"/>
              </a:spcAft>
              <a:buFontTx/>
              <a:buChar char="•"/>
              <a:defRPr/>
            </a:pPr>
            <a:r>
              <a:rPr lang="ru-RU" sz="1920" i="1" kern="0" dirty="0" smtClean="0">
                <a:solidFill>
                  <a:prstClr val="black"/>
                </a:solidFill>
                <a:latin typeface="Trebuchet MS"/>
              </a:rPr>
              <a:t>Управление </a:t>
            </a:r>
            <a:r>
              <a:rPr lang="ru-RU" sz="1920" i="1" kern="0" dirty="0">
                <a:solidFill>
                  <a:prstClr val="black"/>
                </a:solidFill>
                <a:latin typeface="Trebuchet MS"/>
              </a:rPr>
              <a:t>работой энергоблоков – запуск, останов, защита (аварийный сброс нагрузки), регулирование частоты и напряжения генератора</a:t>
            </a:r>
            <a:r>
              <a:rPr lang="ru-RU" sz="1920" i="1" kern="0" dirty="0" smtClean="0">
                <a:solidFill>
                  <a:prstClr val="black"/>
                </a:solidFill>
                <a:latin typeface="Trebuchet MS"/>
              </a:rPr>
              <a:t>;</a:t>
            </a:r>
          </a:p>
          <a:p>
            <a:pPr>
              <a:spcAft>
                <a:spcPts val="1440"/>
              </a:spcAft>
              <a:buFontTx/>
              <a:buChar char="•"/>
              <a:defRPr/>
            </a:pPr>
            <a:r>
              <a:rPr lang="ru-RU" sz="1920" i="1" kern="0" dirty="0" smtClean="0">
                <a:solidFill>
                  <a:prstClr val="black"/>
                </a:solidFill>
                <a:latin typeface="Trebuchet MS"/>
              </a:rPr>
              <a:t>Распределение уровня выдаваемой активной </a:t>
            </a:r>
            <a:r>
              <a:rPr lang="ru-RU" sz="1920" i="1" kern="0" dirty="0">
                <a:solidFill>
                  <a:prstClr val="black"/>
                </a:solidFill>
                <a:latin typeface="Trebuchet MS"/>
              </a:rPr>
              <a:t>и реактивной </a:t>
            </a:r>
            <a:r>
              <a:rPr lang="ru-RU" sz="1920" i="1" kern="0" dirty="0" smtClean="0">
                <a:solidFill>
                  <a:prstClr val="black"/>
                </a:solidFill>
                <a:latin typeface="Trebuchet MS"/>
              </a:rPr>
              <a:t>мощности между энергоблоками.</a:t>
            </a:r>
            <a:endParaRPr lang="ru-RU" sz="1920" i="1" kern="0" dirty="0">
              <a:solidFill>
                <a:prstClr val="black"/>
              </a:solidFill>
              <a:latin typeface="Trebuchet MS"/>
            </a:endParaRPr>
          </a:p>
          <a:p>
            <a:pPr>
              <a:spcAft>
                <a:spcPts val="1440"/>
              </a:spcAft>
              <a:buFontTx/>
              <a:buChar char="•"/>
              <a:defRPr/>
            </a:pPr>
            <a:r>
              <a:rPr lang="ru-RU" sz="1920" i="1" kern="0" dirty="0">
                <a:solidFill>
                  <a:prstClr val="black"/>
                </a:solidFill>
                <a:latin typeface="Trebuchet MS"/>
              </a:rPr>
              <a:t>Дистанционное управление </a:t>
            </a:r>
            <a:r>
              <a:rPr lang="ru-RU" sz="1920" i="1" kern="0" dirty="0" smtClean="0">
                <a:solidFill>
                  <a:prstClr val="black"/>
                </a:solidFill>
                <a:latin typeface="Trebuchet MS"/>
              </a:rPr>
              <a:t>вводными, генераторными и секционными выключателями</a:t>
            </a:r>
            <a:r>
              <a:rPr lang="ru-RU" sz="1920" i="1" kern="0" dirty="0">
                <a:solidFill>
                  <a:prstClr val="black"/>
                </a:solidFill>
                <a:latin typeface="Trebuchet MS"/>
              </a:rPr>
              <a:t>;</a:t>
            </a:r>
          </a:p>
          <a:p>
            <a:pPr>
              <a:spcAft>
                <a:spcPts val="1440"/>
              </a:spcAft>
              <a:buFontTx/>
              <a:buChar char="•"/>
              <a:defRPr/>
            </a:pPr>
            <a:r>
              <a:rPr lang="ru-RU" sz="1920" i="1" kern="0" dirty="0" smtClean="0">
                <a:solidFill>
                  <a:prstClr val="black"/>
                </a:solidFill>
                <a:latin typeface="Trebuchet MS"/>
              </a:rPr>
              <a:t>Дистанционное </a:t>
            </a:r>
            <a:r>
              <a:rPr lang="ru-RU" sz="1920" i="1" kern="0" dirty="0">
                <a:solidFill>
                  <a:prstClr val="black"/>
                </a:solidFill>
                <a:latin typeface="Trebuchet MS"/>
              </a:rPr>
              <a:t>управление РПН блочных трансформаторов;</a:t>
            </a:r>
          </a:p>
          <a:p>
            <a:pPr>
              <a:spcAft>
                <a:spcPts val="1440"/>
              </a:spcAft>
              <a:buFontTx/>
              <a:buChar char="•"/>
              <a:defRPr/>
            </a:pPr>
            <a:r>
              <a:rPr lang="ru-RU" sz="1920" i="1" kern="0" dirty="0">
                <a:solidFill>
                  <a:prstClr val="black"/>
                </a:solidFill>
                <a:latin typeface="Trebuchet MS"/>
              </a:rPr>
              <a:t>Управление системой общестанционной синхронизации (выбор режима синхронизации, выбор синхронизируемых сетей, команды на подключение цепей управления частотой и напряжением </a:t>
            </a:r>
            <a:r>
              <a:rPr lang="ru-RU" sz="1920" i="1" kern="0" dirty="0" smtClean="0">
                <a:solidFill>
                  <a:prstClr val="black"/>
                </a:solidFill>
                <a:latin typeface="Trebuchet MS"/>
              </a:rPr>
              <a:t>энергоблоков).</a:t>
            </a:r>
            <a:endParaRPr lang="ru-RU" sz="1920" i="1" kern="0" dirty="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03568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959573" y="1471458"/>
            <a:ext cx="9978390" cy="2630279"/>
          </a:xfrm>
          <a:prstGeom prst="roundRect">
            <a:avLst/>
          </a:prstGeom>
          <a:solidFill>
            <a:schemeClr val="bg2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914" name="Номер слайда 3"/>
          <p:cNvSpPr txBox="1">
            <a:spLocks noGrp="1"/>
          </p:cNvSpPr>
          <p:nvPr/>
        </p:nvSpPr>
        <p:spPr bwMode="auto">
          <a:xfrm>
            <a:off x="1511072" y="6362700"/>
            <a:ext cx="148748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106B674-C27F-478D-A655-DD217A8DB129}" type="slidenum">
              <a:rPr lang="en-US" sz="2000" b="1">
                <a:solidFill>
                  <a:prstClr val="white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ru-RU" sz="2000" b="1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59574" y="1667595"/>
            <a:ext cx="9715501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160" i="1" dirty="0" smtClean="0">
                <a:solidFill>
                  <a:prstClr val="black"/>
                </a:solidFill>
              </a:rPr>
              <a:t>АСУ ТП ЭСН </a:t>
            </a:r>
            <a:r>
              <a:rPr lang="ru-RU" sz="2160" i="1" dirty="0">
                <a:solidFill>
                  <a:prstClr val="black"/>
                </a:solidFill>
              </a:rPr>
              <a:t>представляет собой интегрированную систему управления, построенной на базе ПЛК «Сонет</a:t>
            </a:r>
            <a:r>
              <a:rPr lang="ru-RU" sz="2160" i="1" dirty="0" smtClean="0">
                <a:solidFill>
                  <a:prstClr val="black"/>
                </a:solidFill>
              </a:rPr>
              <a:t>» </a:t>
            </a:r>
            <a:r>
              <a:rPr lang="ru-RU" sz="2160" i="1" dirty="0">
                <a:solidFill>
                  <a:prstClr val="black"/>
                </a:solidFill>
              </a:rPr>
              <a:t>и </a:t>
            </a:r>
            <a:r>
              <a:rPr lang="ru-RU" sz="2160" i="1" dirty="0" smtClean="0">
                <a:solidFill>
                  <a:prstClr val="black"/>
                </a:solidFill>
              </a:rPr>
              <a:t>СКАДА </a:t>
            </a:r>
            <a:r>
              <a:rPr lang="ru-RU" sz="2160" i="1" dirty="0">
                <a:solidFill>
                  <a:prstClr val="black"/>
                </a:solidFill>
              </a:rPr>
              <a:t>«Соната» (разработки ФГУП «ЭЗАН» г. Черноголовка</a:t>
            </a:r>
            <a:r>
              <a:rPr lang="ru-RU" sz="2160" i="1" dirty="0" smtClean="0">
                <a:solidFill>
                  <a:prstClr val="black"/>
                </a:solidFill>
              </a:rPr>
              <a:t>.) и </a:t>
            </a:r>
            <a:r>
              <a:rPr lang="ru-RU" sz="2160" i="1" dirty="0">
                <a:solidFill>
                  <a:prstClr val="black"/>
                </a:solidFill>
              </a:rPr>
              <a:t>предназначенную для  надежного процесса  производства, передачи и распределения электроэнергии надлежащего качества в заданных объемах, а так же для решения задач оперативного управления.</a:t>
            </a:r>
            <a:endParaRPr lang="ru-RU" sz="216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05678" y="340804"/>
            <a:ext cx="4377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i="1" dirty="0" smtClean="0">
                <a:solidFill>
                  <a:prstClr val="white"/>
                </a:solidFill>
                <a:latin typeface="Arial Narrow" pitchFamily="34" charset="0"/>
              </a:rPr>
              <a:t>АСУ ТП ЭСН </a:t>
            </a:r>
            <a:r>
              <a:rPr lang="ru-RU" sz="2400" b="1" i="1" dirty="0">
                <a:solidFill>
                  <a:prstClr val="white"/>
                </a:solidFill>
                <a:latin typeface="Arial Narrow" pitchFamily="34" charset="0"/>
              </a:rPr>
              <a:t>«</a:t>
            </a:r>
            <a:r>
              <a:rPr lang="ru-RU" sz="2400" b="1" i="1" dirty="0" smtClean="0">
                <a:solidFill>
                  <a:prstClr val="white"/>
                </a:solidFill>
                <a:latin typeface="Arial Narrow" pitchFamily="34" charset="0"/>
              </a:rPr>
              <a:t>РИУС-ЭСН-Р</a:t>
            </a:r>
            <a:r>
              <a:rPr lang="ru-RU" sz="2400" b="1" i="1" dirty="0">
                <a:solidFill>
                  <a:prstClr val="white"/>
                </a:solidFill>
                <a:latin typeface="Arial Narrow" pitchFamily="34" charset="0"/>
              </a:rPr>
              <a:t>»</a:t>
            </a:r>
          </a:p>
        </p:txBody>
      </p:sp>
      <p:sp>
        <p:nvSpPr>
          <p:cNvPr id="9" name="Блок-схема: перфолента 8"/>
          <p:cNvSpPr/>
          <p:nvPr/>
        </p:nvSpPr>
        <p:spPr>
          <a:xfrm>
            <a:off x="959575" y="4593670"/>
            <a:ext cx="9978388" cy="2245280"/>
          </a:xfrm>
          <a:prstGeom prst="flowChartPunchedTap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659662" y="4638835"/>
            <a:ext cx="8750943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160" i="1" dirty="0">
                <a:solidFill>
                  <a:prstClr val="black"/>
                </a:solidFill>
              </a:rPr>
              <a:t>     </a:t>
            </a:r>
            <a:r>
              <a:rPr lang="ru-RU" sz="2160" i="1" dirty="0" smtClean="0">
                <a:solidFill>
                  <a:prstClr val="black"/>
                </a:solidFill>
              </a:rPr>
              <a:t>                                         Реализуемые проекты</a:t>
            </a:r>
            <a:endParaRPr lang="en-US" sz="2160" i="1" dirty="0" smtClean="0">
              <a:solidFill>
                <a:prstClr val="black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ru-RU" sz="2160" i="1" dirty="0" smtClean="0">
                <a:solidFill>
                  <a:prstClr val="black"/>
                </a:solidFill>
              </a:rPr>
              <a:t>АСУ </a:t>
            </a:r>
            <a:r>
              <a:rPr lang="ru-RU" sz="2160" i="1" dirty="0">
                <a:solidFill>
                  <a:prstClr val="black"/>
                </a:solidFill>
              </a:rPr>
              <a:t>ТП ЭСН Ковыктинского ГКМ Газпром добыча Иркутск</a:t>
            </a:r>
          </a:p>
          <a:p>
            <a:pPr algn="just">
              <a:lnSpc>
                <a:spcPct val="150000"/>
              </a:lnSpc>
            </a:pPr>
            <a:r>
              <a:rPr lang="ru-RU" sz="2160" i="1" dirty="0">
                <a:solidFill>
                  <a:prstClr val="black"/>
                </a:solidFill>
              </a:rPr>
              <a:t>АСУ ТП ЭСН Заполярного НГКМ ООО </a:t>
            </a:r>
            <a:r>
              <a:rPr lang="ru-RU" sz="2160" i="1" dirty="0" smtClean="0">
                <a:solidFill>
                  <a:prstClr val="black"/>
                </a:solidFill>
              </a:rPr>
              <a:t>Газпром добыча </a:t>
            </a:r>
            <a:r>
              <a:rPr lang="ru-RU" sz="2160" i="1" dirty="0" smtClean="0">
                <a:solidFill>
                  <a:prstClr val="black"/>
                </a:solidFill>
              </a:rPr>
              <a:t>Ямбург</a:t>
            </a:r>
          </a:p>
          <a:p>
            <a:pPr algn="just">
              <a:lnSpc>
                <a:spcPct val="150000"/>
              </a:lnSpc>
            </a:pPr>
            <a:r>
              <a:rPr lang="ru-RU" sz="2160" i="1" dirty="0" smtClean="0">
                <a:solidFill>
                  <a:prstClr val="black"/>
                </a:solidFill>
              </a:rPr>
              <a:t>Срок реализации </a:t>
            </a:r>
            <a:r>
              <a:rPr lang="ru-RU" sz="2160" i="1" dirty="0" smtClean="0">
                <a:solidFill>
                  <a:prstClr val="black"/>
                </a:solidFill>
              </a:rPr>
              <a:t>2018 </a:t>
            </a:r>
            <a:r>
              <a:rPr lang="ru-RU" sz="2160" i="1" dirty="0" smtClean="0">
                <a:solidFill>
                  <a:prstClr val="black"/>
                </a:solidFill>
              </a:rPr>
              <a:t>г</a:t>
            </a:r>
            <a:r>
              <a:rPr lang="ru-RU" sz="2160" i="1" dirty="0" smtClean="0">
                <a:solidFill>
                  <a:prstClr val="black"/>
                </a:solidFill>
              </a:rPr>
              <a:t>.</a:t>
            </a:r>
            <a:endParaRPr lang="ru-RU" sz="216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63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Номер слайда 3"/>
          <p:cNvSpPr txBox="1">
            <a:spLocks noGrp="1"/>
          </p:cNvSpPr>
          <p:nvPr/>
        </p:nvSpPr>
        <p:spPr bwMode="auto">
          <a:xfrm>
            <a:off x="1728789" y="6362700"/>
            <a:ext cx="148748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106B674-C27F-478D-A655-DD217A8DB129}" type="slidenum">
              <a:rPr lang="en-US" sz="2000" b="1">
                <a:solidFill>
                  <a:prstClr val="white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ru-RU" sz="2000" b="1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05678" y="340804"/>
            <a:ext cx="4377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i="1" dirty="0" smtClean="0">
                <a:solidFill>
                  <a:prstClr val="white"/>
                </a:solidFill>
                <a:latin typeface="Arial Narrow" pitchFamily="34" charset="0"/>
              </a:rPr>
              <a:t>САУ ГТЭС «МИГ»</a:t>
            </a:r>
            <a:endParaRPr lang="ru-RU" sz="2400" b="1" i="1" dirty="0">
              <a:solidFill>
                <a:prstClr val="white"/>
              </a:solidFill>
              <a:latin typeface="Arial Narrow" pitchFamily="34" charset="0"/>
            </a:endParaRPr>
          </a:p>
        </p:txBody>
      </p:sp>
      <p:pic>
        <p:nvPicPr>
          <p:cNvPr id="1026" name="Picture 2" descr="http://tismsk.energocomintech.ru/assets/images/gtes-8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251" y="1264390"/>
            <a:ext cx="7408603" cy="5017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6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8748" y="3873601"/>
            <a:ext cx="941620" cy="2420520"/>
          </a:xfrm>
          <a:prstGeom prst="rect">
            <a:avLst/>
          </a:prstGeom>
          <a:effectLst>
            <a:glow rad="596900">
              <a:schemeClr val="accent2">
                <a:lumMod val="20000"/>
                <a:lumOff val="80000"/>
                <a:alpha val="98000"/>
              </a:schemeClr>
            </a:glow>
            <a:softEdge rad="762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051" y="2883656"/>
            <a:ext cx="1643174" cy="2289691"/>
          </a:xfrm>
          <a:prstGeom prst="rect">
            <a:avLst/>
          </a:prstGeom>
          <a:effectLst>
            <a:glow rad="495300">
              <a:schemeClr val="accent2">
                <a:lumMod val="20000"/>
                <a:lumOff val="80000"/>
                <a:alpha val="88000"/>
              </a:schemeClr>
            </a:glow>
            <a:softEdge rad="165100"/>
          </a:effectLst>
        </p:spPr>
      </p:pic>
      <p:sp>
        <p:nvSpPr>
          <p:cNvPr id="38914" name="Номер слайда 3"/>
          <p:cNvSpPr txBox="1">
            <a:spLocks noGrp="1"/>
          </p:cNvSpPr>
          <p:nvPr/>
        </p:nvSpPr>
        <p:spPr bwMode="auto">
          <a:xfrm>
            <a:off x="1728789" y="6362700"/>
            <a:ext cx="148748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106B674-C27F-478D-A655-DD217A8DB129}" type="slidenum">
              <a:rPr lang="en-US" sz="2000" b="1">
                <a:solidFill>
                  <a:prstClr val="white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ru-RU" sz="2000" b="1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15544" y="355318"/>
            <a:ext cx="6136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i="1" dirty="0" smtClean="0">
                <a:solidFill>
                  <a:prstClr val="white"/>
                </a:solidFill>
                <a:latin typeface="Arial Narrow" pitchFamily="34" charset="0"/>
              </a:rPr>
              <a:t>Типовая структурная схема САУ ГТЭС «МИГ»</a:t>
            </a:r>
            <a:endParaRPr lang="ru-RU" sz="2400" b="1" i="1" dirty="0">
              <a:solidFill>
                <a:prstClr val="white"/>
              </a:solidFill>
              <a:latin typeface="Arial Narrow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8385" y="1144364"/>
            <a:ext cx="9861233" cy="55321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59" y="2896427"/>
            <a:ext cx="1260293" cy="2267282"/>
          </a:xfrm>
          <a:prstGeom prst="rect">
            <a:avLst/>
          </a:prstGeom>
          <a:effectLst>
            <a:glow rad="368300">
              <a:schemeClr val="accent2">
                <a:lumMod val="20000"/>
                <a:lumOff val="80000"/>
              </a:schemeClr>
            </a:glo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034243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>
          <a:xfrm>
            <a:off x="220189" y="5441339"/>
            <a:ext cx="10792739" cy="80706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98425" y="4609670"/>
            <a:ext cx="10814504" cy="80706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98425" y="3868370"/>
            <a:ext cx="10814504" cy="7413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99626" y="2770094"/>
            <a:ext cx="10813303" cy="108257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98425" y="1980569"/>
            <a:ext cx="10814504" cy="78952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914" name="Номер слайда 3"/>
          <p:cNvSpPr txBox="1">
            <a:spLocks noGrp="1"/>
          </p:cNvSpPr>
          <p:nvPr/>
        </p:nvSpPr>
        <p:spPr bwMode="auto">
          <a:xfrm>
            <a:off x="1702662" y="5883715"/>
            <a:ext cx="148748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106B674-C27F-478D-A655-DD217A8DB129}" type="slidenum">
              <a:rPr lang="en-US" sz="2000" b="1">
                <a:solidFill>
                  <a:prstClr val="white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ru-RU" sz="2000" b="1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05678" y="340804"/>
            <a:ext cx="4377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i="1" dirty="0" smtClean="0">
                <a:solidFill>
                  <a:prstClr val="white"/>
                </a:solidFill>
                <a:latin typeface="Arial Narrow" pitchFamily="34" charset="0"/>
              </a:rPr>
              <a:t>САУ ГТЭС «МИГ»</a:t>
            </a:r>
            <a:endParaRPr lang="ru-RU" sz="2400" b="1" i="1" dirty="0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9181" y="1944906"/>
            <a:ext cx="10740572" cy="452431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just"/>
            <a:r>
              <a:rPr lang="ru-RU" i="1" dirty="0" smtClean="0"/>
              <a:t>	</a:t>
            </a:r>
            <a:endParaRPr lang="ru-RU" dirty="0" smtClean="0"/>
          </a:p>
          <a:p>
            <a:pPr marL="285750" indent="-285750" algn="just">
              <a:buFontTx/>
              <a:buChar char="-"/>
            </a:pPr>
            <a:r>
              <a:rPr lang="ru-RU" dirty="0" smtClean="0"/>
              <a:t>реализация  </a:t>
            </a:r>
            <a:r>
              <a:rPr lang="ru-RU" dirty="0"/>
              <a:t>разработки в рамках поручения Правительства Российской Федерации</a:t>
            </a:r>
            <a:r>
              <a:rPr lang="ru-RU" dirty="0" smtClean="0"/>
              <a:t>;</a:t>
            </a:r>
          </a:p>
          <a:p>
            <a:pPr marL="285750" indent="-285750" algn="just">
              <a:buFontTx/>
              <a:buChar char="-"/>
            </a:pPr>
            <a:endParaRPr lang="ru-RU" dirty="0"/>
          </a:p>
          <a:p>
            <a:pPr marL="285750" indent="-285750" algn="just">
              <a:buFontTx/>
              <a:buChar char="-"/>
            </a:pPr>
            <a:r>
              <a:rPr lang="ru-RU" dirty="0" smtClean="0"/>
              <a:t>применение </a:t>
            </a:r>
            <a:r>
              <a:rPr lang="ru-RU" dirty="0"/>
              <a:t>ГТУ производства ОАО «Калужский двигатель», используемого в оборонной промышленности, для управления ГДУ в САУ реализованы алгоритмы </a:t>
            </a:r>
            <a:r>
              <a:rPr lang="ru-RU" dirty="0" err="1"/>
              <a:t>двухтопливной</a:t>
            </a:r>
            <a:r>
              <a:rPr lang="ru-RU" dirty="0"/>
              <a:t> подачи (газ/жидкое топливо</a:t>
            </a:r>
            <a:r>
              <a:rPr lang="ru-RU" dirty="0" smtClean="0"/>
              <a:t>);</a:t>
            </a:r>
          </a:p>
          <a:p>
            <a:pPr marL="285750" indent="-285750" algn="just">
              <a:buFontTx/>
              <a:buChar char="-"/>
            </a:pPr>
            <a:endParaRPr lang="ru-RU" dirty="0"/>
          </a:p>
          <a:p>
            <a:pPr marL="285750" indent="-285750" algn="just">
              <a:buFontTx/>
              <a:buChar char="-"/>
            </a:pPr>
            <a:r>
              <a:rPr lang="ru-RU" dirty="0" smtClean="0"/>
              <a:t>исполнение установки возможно как в мобильном так в стационарном варианте, в связи с чем САУ выполнено в минимальных габаритных размерах;</a:t>
            </a:r>
          </a:p>
          <a:p>
            <a:pPr marL="285750" indent="-285750" algn="just">
              <a:buFontTx/>
              <a:buChar char="-"/>
            </a:pPr>
            <a:endParaRPr lang="ru-RU" dirty="0" smtClean="0"/>
          </a:p>
          <a:p>
            <a:pPr marL="285750" indent="-285750" algn="just">
              <a:buFontTx/>
              <a:buChar char="-"/>
            </a:pPr>
            <a:r>
              <a:rPr lang="ru-RU" dirty="0" smtClean="0"/>
              <a:t>САУ выполнено на российской элементной базе с применением </a:t>
            </a:r>
            <a:r>
              <a:rPr lang="ru-RU" i="1" dirty="0"/>
              <a:t>ПЛК «Сонет</a:t>
            </a:r>
            <a:r>
              <a:rPr lang="ru-RU" i="1" dirty="0" smtClean="0"/>
              <a:t>» и </a:t>
            </a:r>
            <a:r>
              <a:rPr lang="ru-RU" i="1" dirty="0"/>
              <a:t>СКАДА </a:t>
            </a:r>
            <a:r>
              <a:rPr lang="ru-RU" i="1" dirty="0" smtClean="0"/>
              <a:t>«</a:t>
            </a:r>
            <a:r>
              <a:rPr lang="ru-RU" i="1" dirty="0"/>
              <a:t>Соната</a:t>
            </a:r>
            <a:r>
              <a:rPr lang="ru-RU" i="1" dirty="0" smtClean="0"/>
              <a:t>»;</a:t>
            </a:r>
          </a:p>
          <a:p>
            <a:pPr marL="285750" indent="-285750" algn="just">
              <a:buFontTx/>
              <a:buChar char="-"/>
            </a:pPr>
            <a:endParaRPr lang="ru-RU" i="1" dirty="0" smtClean="0"/>
          </a:p>
          <a:p>
            <a:pPr marL="285750" indent="-285750" algn="just">
              <a:buFontTx/>
              <a:buChar char="-"/>
            </a:pPr>
            <a:r>
              <a:rPr lang="ru-RU" i="1" dirty="0"/>
              <a:t>а</a:t>
            </a:r>
            <a:r>
              <a:rPr lang="ru-RU" i="1" dirty="0" smtClean="0"/>
              <a:t>лгоритмы реализованные в САУ позволяют управлять как одноагрегатной ГТЭС так и группой ГТЭС для обеспечения необходимой мощности.  </a:t>
            </a:r>
            <a:endParaRPr lang="ru-RU" dirty="0"/>
          </a:p>
          <a:p>
            <a:r>
              <a:rPr lang="ru-RU" i="1" dirty="0" smtClean="0"/>
              <a:t>	</a:t>
            </a:r>
            <a:endParaRPr lang="ru-RU" sz="2160" dirty="0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608240" y="1351456"/>
            <a:ext cx="39948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black"/>
                </a:solidFill>
              </a:rPr>
              <a:t>Отличительные особенности:</a:t>
            </a:r>
            <a:endParaRPr lang="ru-RU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61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4957741" y="1401426"/>
            <a:ext cx="5908979" cy="853136"/>
          </a:xfrm>
          <a:prstGeom prst="roundRect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7437" y="1516020"/>
            <a:ext cx="2289568" cy="3190411"/>
          </a:xfrm>
          <a:prstGeom prst="rect">
            <a:avLst/>
          </a:prstGeom>
          <a:effectLst>
            <a:glow rad="495300">
              <a:schemeClr val="bg1">
                <a:alpha val="88000"/>
              </a:schemeClr>
            </a:glow>
            <a:softEdge rad="165100"/>
          </a:effectLst>
        </p:spPr>
      </p:pic>
      <p:sp>
        <p:nvSpPr>
          <p:cNvPr id="38914" name="Номер слайда 3"/>
          <p:cNvSpPr txBox="1">
            <a:spLocks noGrp="1"/>
          </p:cNvSpPr>
          <p:nvPr/>
        </p:nvSpPr>
        <p:spPr bwMode="auto">
          <a:xfrm>
            <a:off x="1728789" y="6362700"/>
            <a:ext cx="148748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106B674-C27F-478D-A655-DD217A8DB129}" type="slidenum">
              <a:rPr lang="en-US" sz="2000" b="1">
                <a:solidFill>
                  <a:prstClr val="white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ru-RU" sz="2000" b="1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57741" y="1406018"/>
            <a:ext cx="583310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/>
              <a:t>ООО «Вега-ГАЗ» </a:t>
            </a:r>
            <a:r>
              <a:rPr lang="ru-RU" sz="2400" i="1" dirty="0" smtClean="0"/>
              <a:t>разрабатывает и изготавливает </a:t>
            </a:r>
            <a:r>
              <a:rPr lang="ru-RU" sz="2400" i="1" dirty="0" smtClean="0"/>
              <a:t>различные типы НКУ</a:t>
            </a:r>
            <a:endParaRPr lang="ru-RU" sz="2400" i="1" dirty="0"/>
          </a:p>
          <a:p>
            <a:pPr algn="ctr"/>
            <a:endParaRPr lang="ru-RU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5605678" y="340804"/>
            <a:ext cx="4377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i="1" dirty="0" smtClean="0">
                <a:solidFill>
                  <a:prstClr val="white"/>
                </a:solidFill>
                <a:latin typeface="Arial Narrow" pitchFamily="34" charset="0"/>
              </a:rPr>
              <a:t>НКУ ВЕГА-ГАЗ</a:t>
            </a:r>
            <a:endParaRPr lang="ru-RU" sz="2400" b="1" i="1" dirty="0">
              <a:solidFill>
                <a:prstClr val="white"/>
              </a:solidFill>
              <a:latin typeface="Arial Narrow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62" y="1644479"/>
            <a:ext cx="1920139" cy="2933495"/>
          </a:xfrm>
          <a:prstGeom prst="rect">
            <a:avLst/>
          </a:prstGeom>
          <a:effectLst>
            <a:glow rad="1193800">
              <a:schemeClr val="bg1">
                <a:alpha val="60000"/>
              </a:schemeClr>
            </a:glow>
            <a:softEdge rad="1524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000" y="3430250"/>
            <a:ext cx="1370703" cy="3061990"/>
          </a:xfrm>
          <a:prstGeom prst="rect">
            <a:avLst/>
          </a:prstGeom>
          <a:effectLst>
            <a:glow rad="419100">
              <a:schemeClr val="bg1"/>
            </a:glow>
            <a:softEdge rad="63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729" y="3337196"/>
            <a:ext cx="3090284" cy="3155044"/>
          </a:xfrm>
          <a:prstGeom prst="rect">
            <a:avLst/>
          </a:prstGeom>
          <a:effectLst>
            <a:glow rad="177800">
              <a:schemeClr val="bg1">
                <a:alpha val="40000"/>
              </a:schemeClr>
            </a:glow>
            <a:softEdge rad="1143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795" y="3430250"/>
            <a:ext cx="901343" cy="2902656"/>
          </a:xfrm>
          <a:prstGeom prst="rect">
            <a:avLst/>
          </a:prstGeom>
          <a:effectLst>
            <a:glow rad="292100">
              <a:schemeClr val="bg1">
                <a:alpha val="96000"/>
              </a:schemeClr>
            </a:glow>
            <a:softEdge rad="381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1781477" y="4881578"/>
            <a:ext cx="13821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prstClr val="black"/>
                </a:solidFill>
              </a:rPr>
              <a:t>НКУ ГТЭС</a:t>
            </a:r>
            <a:endParaRPr lang="ru-RU" sz="2000" b="1" dirty="0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478816" y="2813900"/>
            <a:ext cx="12330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prstClr val="black"/>
                </a:solidFill>
              </a:rPr>
              <a:t>НКУ ГПА</a:t>
            </a:r>
            <a:endParaRPr lang="ru-RU" sz="2000" b="1" dirty="0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474288" y="4681523"/>
            <a:ext cx="10727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prstClr val="black"/>
                </a:solidFill>
              </a:rPr>
              <a:t>Ячейка</a:t>
            </a:r>
            <a:endParaRPr lang="ru-RU" sz="2000" b="1" dirty="0">
              <a:solidFill>
                <a:prstClr val="white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410" y="5204819"/>
            <a:ext cx="1694608" cy="1035508"/>
          </a:xfrm>
          <a:prstGeom prst="rect">
            <a:avLst/>
          </a:prstGeom>
          <a:effectLst>
            <a:glow>
              <a:schemeClr val="bg1">
                <a:lumMod val="75000"/>
              </a:schemeClr>
            </a:glow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202361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945134" y="3179135"/>
            <a:ext cx="10112726" cy="35033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808074" y="1019394"/>
            <a:ext cx="10164726" cy="2021518"/>
          </a:xfrm>
          <a:prstGeom prst="roundRect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945134" y="1019394"/>
            <a:ext cx="9930012" cy="540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i="1" dirty="0" smtClean="0"/>
              <a:t>	НКУ  предназначены </a:t>
            </a:r>
            <a:r>
              <a:rPr lang="ru-RU" sz="2400" i="1" dirty="0"/>
              <a:t>для приема, преобразования, распределения и учета электроэнергии собственных нужд переменного и постоянного тока в сетях напряжением до 1000 В, а также для бесперебойного питания оперативных цепей управления, защиты, автоматики и сигнализации</a:t>
            </a:r>
            <a:r>
              <a:rPr lang="ru-RU" sz="2400" i="1" dirty="0" smtClean="0"/>
              <a:t>.</a:t>
            </a:r>
          </a:p>
          <a:p>
            <a:endParaRPr lang="ru-RU" i="1" dirty="0"/>
          </a:p>
          <a:p>
            <a:pPr algn="ctr">
              <a:spcAft>
                <a:spcPts val="400"/>
              </a:spcAft>
            </a:pPr>
            <a:r>
              <a:rPr lang="ru-RU" sz="2400" b="1" i="1" dirty="0" smtClean="0"/>
              <a:t>Основные особенности</a:t>
            </a:r>
            <a:r>
              <a:rPr lang="en-US" sz="2400" b="1" i="1" dirty="0" smtClean="0"/>
              <a:t>:</a:t>
            </a:r>
            <a:endParaRPr lang="ru-RU" sz="2000" b="1" i="1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i="1" dirty="0" smtClean="0"/>
              <a:t>НКУ полностью построены на отечественной элементной базе;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i="1" dirty="0" smtClean="0"/>
              <a:t>Разработана полная линейка НКУ, предназначенных для нужд ГПА и ГТЭС;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i="1" dirty="0" smtClean="0"/>
              <a:t>УСО</a:t>
            </a:r>
            <a:r>
              <a:rPr lang="ru-RU" sz="2000" b="1" i="1" dirty="0" smtClean="0"/>
              <a:t>, </a:t>
            </a:r>
            <a:r>
              <a:rPr lang="ru-RU" sz="2000" b="1" i="1" dirty="0" smtClean="0"/>
              <a:t>входящие в состав НКУ обеспечиваю полную совместимость с системами верхнего уровня управления по любым стандартным протоколам. </a:t>
            </a:r>
            <a:endParaRPr lang="ru-RU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5605678" y="340804"/>
            <a:ext cx="4377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i="1" dirty="0" smtClean="0">
                <a:solidFill>
                  <a:prstClr val="white"/>
                </a:solidFill>
                <a:latin typeface="Arial Narrow" pitchFamily="34" charset="0"/>
              </a:rPr>
              <a:t>НКУ ВЕГА-ГАЗ</a:t>
            </a:r>
            <a:endParaRPr lang="ru-RU" sz="2400" b="1" i="1" dirty="0">
              <a:solidFill>
                <a:prstClr val="white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85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ятиугольник 6"/>
          <p:cNvSpPr/>
          <p:nvPr/>
        </p:nvSpPr>
        <p:spPr>
          <a:xfrm rot="10800000">
            <a:off x="6996222" y="1814913"/>
            <a:ext cx="4362671" cy="1895847"/>
          </a:xfrm>
          <a:prstGeom prst="homePlate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914" name="Номер слайда 3"/>
          <p:cNvSpPr txBox="1">
            <a:spLocks noGrp="1"/>
          </p:cNvSpPr>
          <p:nvPr/>
        </p:nvSpPr>
        <p:spPr bwMode="auto">
          <a:xfrm>
            <a:off x="1728789" y="6362700"/>
            <a:ext cx="148748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106B674-C27F-478D-A655-DD217A8DB129}" type="slidenum">
              <a:rPr lang="en-US" sz="2000" b="1">
                <a:solidFill>
                  <a:prstClr val="white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ru-RU" sz="2000" b="1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48226" y="340804"/>
            <a:ext cx="5134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i="1" dirty="0" smtClean="0">
                <a:solidFill>
                  <a:prstClr val="white"/>
                </a:solidFill>
                <a:latin typeface="Arial Narrow" pitchFamily="34" charset="0"/>
              </a:rPr>
              <a:t>Типовая структурная схема САУ ГРС</a:t>
            </a:r>
            <a:endParaRPr lang="ru-RU" sz="2400" b="1" i="1" dirty="0">
              <a:solidFill>
                <a:prstClr val="white"/>
              </a:solidFill>
              <a:latin typeface="Arial Narrow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636" y="1364222"/>
            <a:ext cx="8494049" cy="517128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878725" y="1800156"/>
            <a:ext cx="3480169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ru-RU" sz="1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САУ </a:t>
            </a:r>
            <a:r>
              <a:rPr lang="ru-RU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ГРС </a:t>
            </a:r>
            <a:r>
              <a:rPr lang="ru-RU" sz="1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составе:</a:t>
            </a:r>
          </a:p>
          <a:p>
            <a:pPr marL="171450" lvl="0" indent="-1714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шкаф 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управления </a:t>
            </a:r>
            <a:r>
              <a:rPr lang="ru-RU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панель оператора </a:t>
            </a:r>
            <a:r>
              <a:rPr lang="ru-RU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ГРС</a:t>
            </a:r>
          </a:p>
          <a:p>
            <a:pPr marL="171450" lvl="0" indent="-1714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шкаф бесперебойного питания (ШБП);</a:t>
            </a:r>
          </a:p>
          <a:p>
            <a:pPr marL="171450" lvl="0" indent="-1714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удалённый 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пост контроля и сигнализации ГРС </a:t>
            </a:r>
            <a:r>
              <a:rPr lang="ru-RU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АРМ 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оператора </a:t>
            </a:r>
            <a:r>
              <a:rPr lang="ru-RU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ГРС;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удалённый 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пост контроля и сигнализации </a:t>
            </a:r>
            <a:r>
              <a:rPr lang="ru-RU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ГРС;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lvl="0" indent="-1714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комплект 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доработки СЛТМ </a:t>
            </a:r>
            <a:r>
              <a:rPr lang="ru-RU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Магистраль-2.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3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5000"/>
                    </a14:imgEffect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868" y="2943783"/>
            <a:ext cx="2737622" cy="3599802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11268" name="Прямоугольник 6"/>
          <p:cNvSpPr>
            <a:spLocks noChangeArrowheads="1"/>
          </p:cNvSpPr>
          <p:nvPr/>
        </p:nvSpPr>
        <p:spPr bwMode="auto">
          <a:xfrm>
            <a:off x="4180936" y="310551"/>
            <a:ext cx="5818728" cy="6556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ctr"/>
          <a:lstStyle/>
          <a:p>
            <a:pPr algn="ctr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i="1" dirty="0">
                <a:solidFill>
                  <a:prstClr val="white"/>
                </a:solidFill>
              </a:rPr>
              <a:t>О компании</a:t>
            </a:r>
          </a:p>
        </p:txBody>
      </p:sp>
      <p:sp>
        <p:nvSpPr>
          <p:cNvPr id="18438" name="Rectangle 3"/>
          <p:cNvSpPr txBox="1">
            <a:spLocks noChangeArrowheads="1"/>
          </p:cNvSpPr>
          <p:nvPr/>
        </p:nvSpPr>
        <p:spPr bwMode="auto">
          <a:xfrm>
            <a:off x="3848100" y="1095551"/>
            <a:ext cx="6168391" cy="140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</a:rPr>
              <a:t>ООО «Вега-ГАЗ» основано в 1997 году.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ru-RU" sz="1600" dirty="0">
              <a:solidFill>
                <a:prstClr val="black">
                  <a:lumMod val="75000"/>
                  <a:lumOff val="25000"/>
                </a:prstClr>
              </a:solidFill>
              <a:latin typeface="Trebuchet MS"/>
            </a:endParaRP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</a:rPr>
              <a:t>Основная деятельность –</a:t>
            </a:r>
            <a:r>
              <a:rPr lang="ru-RU" altLang="ru-RU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</a:rPr>
              <a:t> производство систем автоматики, поставка на объекты автоматизации, проведение работ по внедрению в производство и сдача систем «под ключ». 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ru-RU" sz="1600" dirty="0">
              <a:solidFill>
                <a:prstClr val="black">
                  <a:lumMod val="75000"/>
                  <a:lumOff val="25000"/>
                </a:prstClr>
              </a:solidFill>
              <a:latin typeface="Trebuchet MS"/>
            </a:endParaRP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</a:rPr>
              <a:t>Общая численность персонала </a:t>
            </a:r>
            <a:r>
              <a:rPr lang="ru-RU" altLang="ru-RU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/>
              </a:rPr>
              <a:t>– около 300 человек.       </a:t>
            </a:r>
          </a:p>
        </p:txBody>
      </p:sp>
      <p:pic>
        <p:nvPicPr>
          <p:cNvPr id="18439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3000"/>
                    </a14:imgEffect>
                    <a14:imgEffect>
                      <a14:brightnessContrast bright="31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75" y="1199112"/>
            <a:ext cx="1736725" cy="2605087"/>
          </a:xfrm>
          <a:prstGeom prst="rect">
            <a:avLst/>
          </a:prstGeom>
          <a:noFill/>
          <a:ln>
            <a:noFill/>
          </a:ln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5754362"/>
              </p:ext>
            </p:extLst>
          </p:nvPr>
        </p:nvGraphicFramePr>
        <p:xfrm>
          <a:off x="2024063" y="3554359"/>
          <a:ext cx="4282952" cy="3044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40365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26357" y="1557199"/>
            <a:ext cx="10870293" cy="4747562"/>
          </a:xfrm>
          <a:prstGeom prst="roundRect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914" name="Номер слайда 3"/>
          <p:cNvSpPr txBox="1">
            <a:spLocks noGrp="1"/>
          </p:cNvSpPr>
          <p:nvPr/>
        </p:nvSpPr>
        <p:spPr bwMode="auto">
          <a:xfrm>
            <a:off x="1728789" y="6362700"/>
            <a:ext cx="148748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106B674-C27F-478D-A655-DD217A8DB129}" type="slidenum">
              <a:rPr lang="en-US" sz="2000" b="1">
                <a:solidFill>
                  <a:prstClr val="white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ru-RU" sz="2000" b="1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05678" y="340804"/>
            <a:ext cx="4377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i="1" dirty="0" smtClean="0">
                <a:solidFill>
                  <a:prstClr val="white"/>
                </a:solidFill>
                <a:latin typeface="Arial Narrow" pitchFamily="34" charset="0"/>
              </a:rPr>
              <a:t>САУ ГРС</a:t>
            </a:r>
            <a:endParaRPr lang="ru-RU" sz="2400" b="1" i="1" dirty="0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8939" y="1754962"/>
            <a:ext cx="1074057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 smtClean="0">
                <a:solidFill>
                  <a:prstClr val="black"/>
                </a:solidFill>
              </a:rPr>
              <a:t>	САУ </a:t>
            </a:r>
            <a:r>
              <a:rPr lang="ru-RU" i="1" dirty="0">
                <a:solidFill>
                  <a:prstClr val="black"/>
                </a:solidFill>
              </a:rPr>
              <a:t>ГРС </a:t>
            </a:r>
            <a:r>
              <a:rPr lang="ru-RU" i="1" dirty="0" smtClean="0">
                <a:solidFill>
                  <a:prstClr val="black"/>
                </a:solidFill>
              </a:rPr>
              <a:t>, выполненная на базе ПЛК «Сонет» и СКАДА «Соната», предназначена </a:t>
            </a:r>
            <a:r>
              <a:rPr lang="ru-RU" i="1" dirty="0">
                <a:solidFill>
                  <a:prstClr val="black"/>
                </a:solidFill>
              </a:rPr>
              <a:t>для непрерывного автоматического контроля технологических параметров, </a:t>
            </a:r>
            <a:r>
              <a:rPr lang="ru-RU" i="1" dirty="0" smtClean="0">
                <a:solidFill>
                  <a:prstClr val="black"/>
                </a:solidFill>
              </a:rPr>
              <a:t>реализации </a:t>
            </a:r>
            <a:r>
              <a:rPr lang="ru-RU" i="1" dirty="0">
                <a:solidFill>
                  <a:prstClr val="black"/>
                </a:solidFill>
              </a:rPr>
              <a:t>функций защиты, дистанционного и автоматического управления основным и вспомогательным оборудованием ГРС, обеспечивающим подачу газа потребителям в необходимом количестве с заданными параметрами. </a:t>
            </a:r>
            <a:endParaRPr lang="ru-RU" i="1" dirty="0" smtClean="0">
              <a:solidFill>
                <a:prstClr val="black"/>
              </a:solidFill>
            </a:endParaRPr>
          </a:p>
          <a:p>
            <a:pPr algn="just"/>
            <a:r>
              <a:rPr lang="ru-RU" i="1" dirty="0">
                <a:solidFill>
                  <a:prstClr val="black"/>
                </a:solidFill>
              </a:rPr>
              <a:t>	</a:t>
            </a:r>
            <a:endParaRPr lang="ru-RU" i="1" dirty="0" smtClean="0">
              <a:solidFill>
                <a:prstClr val="black"/>
              </a:solidFill>
            </a:endParaRPr>
          </a:p>
          <a:p>
            <a:pPr algn="just"/>
            <a:r>
              <a:rPr lang="ru-RU" i="1" dirty="0">
                <a:solidFill>
                  <a:prstClr val="black"/>
                </a:solidFill>
              </a:rPr>
              <a:t>	</a:t>
            </a:r>
            <a:r>
              <a:rPr lang="ru-RU" i="1" dirty="0" smtClean="0">
                <a:solidFill>
                  <a:prstClr val="black"/>
                </a:solidFill>
              </a:rPr>
              <a:t>САУ </a:t>
            </a:r>
            <a:r>
              <a:rPr lang="ru-RU" i="1" dirty="0">
                <a:solidFill>
                  <a:prstClr val="black"/>
                </a:solidFill>
              </a:rPr>
              <a:t>ГРС предусматривает интеграцию в автоматизированную систему управления технологическими процессами газотранспортного предприятия </a:t>
            </a:r>
            <a:r>
              <a:rPr lang="ru-RU" i="1" dirty="0" smtClean="0">
                <a:solidFill>
                  <a:prstClr val="black"/>
                </a:solidFill>
              </a:rPr>
              <a:t>с </a:t>
            </a:r>
            <a:r>
              <a:rPr lang="ru-RU" i="1" dirty="0">
                <a:solidFill>
                  <a:prstClr val="black"/>
                </a:solidFill>
              </a:rPr>
              <a:t>обеспечением </a:t>
            </a:r>
            <a:r>
              <a:rPr lang="ru-RU" i="1" dirty="0" smtClean="0">
                <a:solidFill>
                  <a:prstClr val="black"/>
                </a:solidFill>
              </a:rPr>
              <a:t>информационного взаимодействия </a:t>
            </a:r>
            <a:r>
              <a:rPr lang="ru-RU" i="1" dirty="0">
                <a:solidFill>
                  <a:prstClr val="black"/>
                </a:solidFill>
              </a:rPr>
              <a:t>с диспетчерским </a:t>
            </a:r>
            <a:r>
              <a:rPr lang="ru-RU" i="1" dirty="0" smtClean="0">
                <a:solidFill>
                  <a:prstClr val="black"/>
                </a:solidFill>
              </a:rPr>
              <a:t>пунктом.</a:t>
            </a:r>
          </a:p>
          <a:p>
            <a:pPr algn="just"/>
            <a:endParaRPr lang="ru-RU" i="1" dirty="0">
              <a:solidFill>
                <a:prstClr val="black"/>
              </a:solidFill>
            </a:endParaRPr>
          </a:p>
          <a:p>
            <a:pPr algn="just"/>
            <a:r>
              <a:rPr lang="ru-RU" i="1" dirty="0" smtClean="0">
                <a:solidFill>
                  <a:prstClr val="black"/>
                </a:solidFill>
              </a:rPr>
              <a:t>               САУ ГРС предусматривает интеграцию во все существующие системы телемеханики.</a:t>
            </a:r>
          </a:p>
          <a:p>
            <a:pPr algn="just"/>
            <a:r>
              <a:rPr lang="ru-RU" i="1" dirty="0">
                <a:solidFill>
                  <a:prstClr val="black"/>
                </a:solidFill>
              </a:rPr>
              <a:t> </a:t>
            </a:r>
            <a:r>
              <a:rPr lang="ru-RU" i="1" dirty="0" smtClean="0">
                <a:solidFill>
                  <a:prstClr val="black"/>
                </a:solidFill>
              </a:rPr>
              <a:t>              </a:t>
            </a:r>
          </a:p>
          <a:p>
            <a:pPr algn="just"/>
            <a:r>
              <a:rPr lang="ru-RU" i="1" dirty="0">
                <a:solidFill>
                  <a:prstClr val="black"/>
                </a:solidFill>
              </a:rPr>
              <a:t> </a:t>
            </a:r>
            <a:r>
              <a:rPr lang="ru-RU" i="1" dirty="0" smtClean="0">
                <a:solidFill>
                  <a:prstClr val="black"/>
                </a:solidFill>
              </a:rPr>
              <a:t>              </a:t>
            </a:r>
            <a:r>
              <a:rPr lang="ru-RU" i="1" dirty="0" smtClean="0">
                <a:solidFill>
                  <a:prstClr val="black"/>
                </a:solidFill>
              </a:rPr>
              <a:t>Работоспособность САУ </a:t>
            </a:r>
            <a:r>
              <a:rPr lang="ru-RU" i="1" dirty="0" smtClean="0">
                <a:solidFill>
                  <a:prstClr val="black"/>
                </a:solidFill>
              </a:rPr>
              <a:t>ГРС </a:t>
            </a:r>
            <a:r>
              <a:rPr lang="ru-RU" i="1" dirty="0" smtClean="0">
                <a:solidFill>
                  <a:prstClr val="black"/>
                </a:solidFill>
              </a:rPr>
              <a:t>при отсутствии внешнего питания </a:t>
            </a:r>
            <a:r>
              <a:rPr lang="ru-RU" i="1" dirty="0" smtClean="0">
                <a:solidFill>
                  <a:prstClr val="black"/>
                </a:solidFill>
              </a:rPr>
              <a:t>до 3-х суток.</a:t>
            </a:r>
          </a:p>
          <a:p>
            <a:pPr algn="just"/>
            <a:r>
              <a:rPr lang="ru-RU" i="1" dirty="0">
                <a:solidFill>
                  <a:prstClr val="black"/>
                </a:solidFill>
              </a:rPr>
              <a:t>	</a:t>
            </a:r>
            <a:endParaRPr lang="ru-RU" i="1" dirty="0" smtClean="0">
              <a:solidFill>
                <a:prstClr val="black"/>
              </a:solidFill>
            </a:endParaRPr>
          </a:p>
          <a:p>
            <a:pPr algn="just"/>
            <a:r>
              <a:rPr lang="ru-RU" i="1" dirty="0">
                <a:solidFill>
                  <a:prstClr val="black"/>
                </a:solidFill>
              </a:rPr>
              <a:t>	</a:t>
            </a:r>
            <a:r>
              <a:rPr lang="ru-RU" i="1" dirty="0" smtClean="0">
                <a:solidFill>
                  <a:prstClr val="black"/>
                </a:solidFill>
              </a:rPr>
              <a:t>  </a:t>
            </a:r>
            <a:r>
              <a:rPr lang="ru-RU" i="1" dirty="0" smtClean="0">
                <a:solidFill>
                  <a:prstClr val="black"/>
                </a:solidFill>
              </a:rPr>
              <a:t>Внедрение опытного образца в ООО «Газпром </a:t>
            </a:r>
            <a:r>
              <a:rPr lang="ru-RU" i="1" dirty="0" err="1" smtClean="0">
                <a:solidFill>
                  <a:prstClr val="black"/>
                </a:solidFill>
              </a:rPr>
              <a:t>трансгаз</a:t>
            </a:r>
            <a:r>
              <a:rPr lang="ru-RU" i="1" dirty="0" smtClean="0">
                <a:solidFill>
                  <a:prstClr val="black"/>
                </a:solidFill>
              </a:rPr>
              <a:t> Ухта» в 2017 г.</a:t>
            </a:r>
          </a:p>
          <a:p>
            <a:pPr algn="just"/>
            <a:endParaRPr lang="ru-RU" sz="1600" i="1" dirty="0">
              <a:solidFill>
                <a:prstClr val="black"/>
              </a:solidFill>
            </a:endParaRPr>
          </a:p>
          <a:p>
            <a:pPr algn="just"/>
            <a:endParaRPr lang="ru-RU" sz="1200" i="1" dirty="0" smtClean="0">
              <a:solidFill>
                <a:prstClr val="black"/>
              </a:solidFill>
            </a:endParaRPr>
          </a:p>
          <a:p>
            <a:pPr algn="just"/>
            <a:endParaRPr lang="ru-RU" sz="1200" i="1" dirty="0" smtClean="0">
              <a:solidFill>
                <a:prstClr val="black"/>
              </a:solidFill>
            </a:endParaRPr>
          </a:p>
          <a:p>
            <a:endParaRPr lang="ru-RU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88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Номер слайда 3"/>
          <p:cNvSpPr txBox="1">
            <a:spLocks noGrp="1"/>
          </p:cNvSpPr>
          <p:nvPr/>
        </p:nvSpPr>
        <p:spPr bwMode="auto">
          <a:xfrm>
            <a:off x="1728789" y="6362700"/>
            <a:ext cx="148748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106B674-C27F-478D-A655-DD217A8DB129}" type="slidenum">
              <a:rPr lang="en-US" sz="2000" b="1">
                <a:solidFill>
                  <a:prstClr val="white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ru-RU" sz="2000" b="1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1704" y="1092517"/>
            <a:ext cx="8362695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i="1" dirty="0" smtClean="0">
                <a:solidFill>
                  <a:prstClr val="black"/>
                </a:solidFill>
              </a:rPr>
              <a:t>	КМЧ </a:t>
            </a:r>
            <a:r>
              <a:rPr lang="ru-RU" sz="2000" i="1" dirty="0">
                <a:solidFill>
                  <a:prstClr val="black"/>
                </a:solidFill>
              </a:rPr>
              <a:t>применяется в целях восстановления ресурса САУ ГПА и увеличения надежности с сохранением функциональных возможностей САУ ГПА по управлению, регулированию, контролю и защите ГПА на всех режимах работы</a:t>
            </a:r>
            <a:r>
              <a:rPr lang="ru-RU" sz="2000" i="1" dirty="0" smtClean="0">
                <a:solidFill>
                  <a:prstClr val="black"/>
                </a:solidFill>
              </a:rPr>
              <a:t>.</a:t>
            </a:r>
          </a:p>
          <a:p>
            <a:pPr algn="just"/>
            <a:endParaRPr lang="ru-RU" sz="2000" i="1" dirty="0">
              <a:solidFill>
                <a:prstClr val="black"/>
              </a:solidFill>
            </a:endParaRPr>
          </a:p>
          <a:p>
            <a:pPr algn="just"/>
            <a:r>
              <a:rPr lang="ru-RU" sz="2000" i="1" dirty="0" smtClean="0">
                <a:solidFill>
                  <a:prstClr val="black"/>
                </a:solidFill>
              </a:rPr>
              <a:t>	КМЧ </a:t>
            </a:r>
            <a:r>
              <a:rPr lang="ru-RU" sz="2000" i="1" dirty="0">
                <a:solidFill>
                  <a:prstClr val="black"/>
                </a:solidFill>
              </a:rPr>
              <a:t>выполняется на </a:t>
            </a:r>
            <a:r>
              <a:rPr lang="ru-RU" sz="2000" i="1" dirty="0" smtClean="0">
                <a:solidFill>
                  <a:prstClr val="black"/>
                </a:solidFill>
              </a:rPr>
              <a:t>базе ПТС</a:t>
            </a:r>
            <a:r>
              <a:rPr lang="ru-RU" sz="2000" i="1" dirty="0">
                <a:solidFill>
                  <a:prstClr val="black"/>
                </a:solidFill>
              </a:rPr>
              <a:t> ФГУП «ЭЗАН</a:t>
            </a:r>
            <a:r>
              <a:rPr lang="ru-RU" sz="2000" i="1" dirty="0" smtClean="0">
                <a:solidFill>
                  <a:prstClr val="black"/>
                </a:solidFill>
              </a:rPr>
              <a:t>» г. Черноголовка </a:t>
            </a:r>
            <a:r>
              <a:rPr lang="ru-RU" sz="2000" i="1" dirty="0">
                <a:solidFill>
                  <a:prstClr val="black"/>
                </a:solidFill>
              </a:rPr>
              <a:t>и ЗАО «МЦСТ</a:t>
            </a:r>
            <a:r>
              <a:rPr lang="ru-RU" sz="2000" i="1" dirty="0" smtClean="0">
                <a:solidFill>
                  <a:prstClr val="black"/>
                </a:solidFill>
              </a:rPr>
              <a:t>» </a:t>
            </a:r>
            <a:r>
              <a:rPr lang="ru-RU" sz="2000" i="1" dirty="0">
                <a:solidFill>
                  <a:prstClr val="black"/>
                </a:solidFill>
              </a:rPr>
              <a:t>(</a:t>
            </a:r>
            <a:r>
              <a:rPr lang="ru-RU" sz="2000" i="1" dirty="0" smtClean="0">
                <a:solidFill>
                  <a:prstClr val="black"/>
                </a:solidFill>
              </a:rPr>
              <a:t>процессор Эльбрус-2С+), </a:t>
            </a:r>
            <a:r>
              <a:rPr lang="ru-RU" sz="2000" i="1" dirty="0">
                <a:solidFill>
                  <a:prstClr val="black"/>
                </a:solidFill>
              </a:rPr>
              <a:t>c необходимым набором блоков, обеспечивающих преобразование стандартных входных и формирование стандартных выходных сигналов. </a:t>
            </a:r>
            <a:endParaRPr lang="ru-RU" sz="2000" i="1" dirty="0" smtClean="0">
              <a:solidFill>
                <a:prstClr val="black"/>
              </a:solidFill>
            </a:endParaRPr>
          </a:p>
          <a:p>
            <a:pPr algn="just"/>
            <a:endParaRPr lang="ru-RU" sz="2000" i="1" dirty="0">
              <a:solidFill>
                <a:prstClr val="black"/>
              </a:solidFill>
            </a:endParaRPr>
          </a:p>
          <a:p>
            <a:pPr algn="just"/>
            <a:r>
              <a:rPr lang="ru-RU" sz="2000" i="1" dirty="0" smtClean="0">
                <a:solidFill>
                  <a:prstClr val="black"/>
                </a:solidFill>
              </a:rPr>
              <a:t>            КМЧ </a:t>
            </a:r>
            <a:r>
              <a:rPr lang="ru-RU" sz="2000" i="1" dirty="0">
                <a:solidFill>
                  <a:prstClr val="black"/>
                </a:solidFill>
              </a:rPr>
              <a:t>изготавливается в </a:t>
            </a:r>
            <a:r>
              <a:rPr lang="ru-RU" sz="2000" i="1" dirty="0" smtClean="0">
                <a:solidFill>
                  <a:prstClr val="black"/>
                </a:solidFill>
              </a:rPr>
              <a:t>различном конструктивном исполнении применительно </a:t>
            </a:r>
            <a:r>
              <a:rPr lang="ru-RU" sz="2000" i="1" dirty="0">
                <a:solidFill>
                  <a:prstClr val="black"/>
                </a:solidFill>
              </a:rPr>
              <a:t>к условиям </a:t>
            </a:r>
            <a:r>
              <a:rPr lang="ru-RU" sz="2000" i="1" dirty="0" smtClean="0">
                <a:solidFill>
                  <a:prstClr val="black"/>
                </a:solidFill>
              </a:rPr>
              <a:t>объекта, </a:t>
            </a:r>
            <a:r>
              <a:rPr lang="ru-RU" sz="2000" i="1" dirty="0" smtClean="0">
                <a:solidFill>
                  <a:prstClr val="black"/>
                </a:solidFill>
              </a:rPr>
              <a:t>как в существующих штатных </a:t>
            </a:r>
            <a:r>
              <a:rPr lang="ru-RU" sz="2000" i="1" dirty="0" smtClean="0">
                <a:solidFill>
                  <a:prstClr val="black"/>
                </a:solidFill>
              </a:rPr>
              <a:t>шкафах, на панелях </a:t>
            </a:r>
            <a:r>
              <a:rPr lang="ru-RU" sz="2000" i="1" dirty="0" smtClean="0">
                <a:solidFill>
                  <a:prstClr val="black"/>
                </a:solidFill>
              </a:rPr>
              <a:t>так и </a:t>
            </a:r>
            <a:r>
              <a:rPr lang="ru-RU" sz="2000" i="1" dirty="0" smtClean="0">
                <a:solidFill>
                  <a:prstClr val="black"/>
                </a:solidFill>
              </a:rPr>
              <a:t>в </a:t>
            </a:r>
            <a:r>
              <a:rPr lang="ru-RU" sz="2000" i="1" dirty="0" smtClean="0">
                <a:solidFill>
                  <a:prstClr val="black"/>
                </a:solidFill>
              </a:rPr>
              <a:t>блок-боксе.</a:t>
            </a:r>
          </a:p>
          <a:p>
            <a:pPr algn="just"/>
            <a:r>
              <a:rPr lang="ru-RU" sz="2000" i="1" dirty="0">
                <a:solidFill>
                  <a:prstClr val="black"/>
                </a:solidFill>
              </a:rPr>
              <a:t>            </a:t>
            </a:r>
            <a:endParaRPr lang="ru-RU" sz="2000" i="1" dirty="0" smtClean="0">
              <a:solidFill>
                <a:prstClr val="black"/>
              </a:solidFill>
            </a:endParaRPr>
          </a:p>
          <a:p>
            <a:pPr algn="just"/>
            <a:r>
              <a:rPr lang="ru-RU" sz="2000" i="1" dirty="0">
                <a:solidFill>
                  <a:prstClr val="black"/>
                </a:solidFill>
              </a:rPr>
              <a:t> </a:t>
            </a:r>
            <a:r>
              <a:rPr lang="ru-RU" sz="2000" i="1" dirty="0" smtClean="0">
                <a:solidFill>
                  <a:prstClr val="black"/>
                </a:solidFill>
              </a:rPr>
              <a:t>           КМЧ обеспечивают </a:t>
            </a:r>
            <a:r>
              <a:rPr lang="ru-RU" sz="2000" i="1" dirty="0" smtClean="0">
                <a:solidFill>
                  <a:prstClr val="black"/>
                </a:solidFill>
              </a:rPr>
              <a:t>выполнение всех технических требований на САУ, нормативных документов и СТО </a:t>
            </a:r>
          </a:p>
          <a:p>
            <a:pPr algn="just"/>
            <a:r>
              <a:rPr lang="ru-RU" sz="2000" i="1" dirty="0" smtClean="0">
                <a:solidFill>
                  <a:prstClr val="black"/>
                </a:solidFill>
              </a:rPr>
              <a:t>ПАО «Газпром».</a:t>
            </a:r>
            <a:endParaRPr lang="ru-RU" sz="2000" i="1" dirty="0" smtClean="0">
              <a:solidFill>
                <a:prstClr val="black"/>
              </a:solidFill>
            </a:endParaRPr>
          </a:p>
          <a:p>
            <a:pPr algn="just"/>
            <a:r>
              <a:rPr lang="ru-RU" sz="2000" i="1" dirty="0">
                <a:solidFill>
                  <a:prstClr val="black"/>
                </a:solidFill>
              </a:rPr>
              <a:t> </a:t>
            </a:r>
            <a:r>
              <a:rPr lang="ru-RU" sz="2000" i="1" dirty="0" smtClean="0">
                <a:solidFill>
                  <a:prstClr val="black"/>
                </a:solidFill>
              </a:rPr>
              <a:t>          </a:t>
            </a:r>
            <a:endParaRPr lang="ru-RU" sz="2000" i="1" dirty="0">
              <a:solidFill>
                <a:prstClr val="black"/>
              </a:solidFill>
            </a:endParaRPr>
          </a:p>
          <a:p>
            <a:pPr algn="just"/>
            <a:r>
              <a:rPr lang="ru-RU" sz="2000" i="1" dirty="0" smtClean="0">
                <a:solidFill>
                  <a:prstClr val="black"/>
                </a:solidFill>
              </a:rPr>
              <a:t>	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05678" y="340804"/>
            <a:ext cx="4377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i="1" dirty="0" smtClean="0">
                <a:solidFill>
                  <a:prstClr val="white"/>
                </a:solidFill>
                <a:latin typeface="Arial Narrow" pitchFamily="34" charset="0"/>
              </a:rPr>
              <a:t>КМЧ ВЕГА-ГАЗ </a:t>
            </a:r>
            <a:endParaRPr lang="ru-RU" sz="2400" b="1" i="1" dirty="0">
              <a:solidFill>
                <a:prstClr val="white"/>
              </a:solidFill>
              <a:latin typeface="Arial Narrow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498" y="2070198"/>
            <a:ext cx="2136339" cy="4292502"/>
          </a:xfrm>
          <a:prstGeom prst="rect">
            <a:avLst/>
          </a:prstGeom>
          <a:effectLst>
            <a:glow rad="330200">
              <a:schemeClr val="accent2">
                <a:lumMod val="20000"/>
                <a:lumOff val="80000"/>
                <a:alpha val="40000"/>
              </a:schemeClr>
            </a:glow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158898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Номер слайда 3"/>
          <p:cNvSpPr txBox="1">
            <a:spLocks noGrp="1"/>
          </p:cNvSpPr>
          <p:nvPr/>
        </p:nvSpPr>
        <p:spPr bwMode="auto">
          <a:xfrm>
            <a:off x="1728789" y="6362700"/>
            <a:ext cx="148748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106B674-C27F-478D-A655-DD217A8DB129}" type="slidenum">
              <a:rPr lang="en-US" sz="2000" b="1">
                <a:solidFill>
                  <a:prstClr val="white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ru-RU" sz="2000" b="1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05678" y="340804"/>
            <a:ext cx="4377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i="1" dirty="0" smtClean="0">
                <a:solidFill>
                  <a:prstClr val="white"/>
                </a:solidFill>
                <a:latin typeface="Arial Narrow" pitchFamily="34" charset="0"/>
              </a:rPr>
              <a:t>КМЧ ВЕГА-ГАЗ </a:t>
            </a:r>
            <a:endParaRPr lang="ru-RU" sz="2400" b="1" i="1" dirty="0">
              <a:solidFill>
                <a:prstClr val="white"/>
              </a:solidFill>
              <a:latin typeface="Arial Narrow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572646"/>
              </p:ext>
            </p:extLst>
          </p:nvPr>
        </p:nvGraphicFramePr>
        <p:xfrm>
          <a:off x="6176068" y="2353206"/>
          <a:ext cx="4571647" cy="4174216"/>
        </p:xfrm>
        <a:graphic>
          <a:graphicData uri="http://schemas.openxmlformats.org/drawingml/2006/table">
            <a:tbl>
              <a:tblPr/>
              <a:tblGrid>
                <a:gridCol w="3022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01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30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31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30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85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№</a:t>
                      </a:r>
                    </a:p>
                  </a:txBody>
                  <a:tcPr marL="5095" marR="5095" marT="50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95" marR="5095" marT="50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Тип ГПА</a:t>
                      </a:r>
                    </a:p>
                  </a:txBody>
                  <a:tcPr marL="5095" marR="5095" marT="50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Тип эксплуатируемой САУ ГПА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Исполнение КМЧ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532"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ВСУР.421459.008</a:t>
                      </a:r>
                    </a:p>
                  </a:txBody>
                  <a:tcPr marL="5095" marR="5095" marT="50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ГПА-Ц16/18</a:t>
                      </a:r>
                    </a:p>
                  </a:txBody>
                  <a:tcPr marL="5095" marR="5095" marT="50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МСКУ-СГ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S4</a:t>
                      </a:r>
                    </a:p>
                  </a:txBody>
                  <a:tcPr marL="5095" marR="5095" marT="50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ВСУР.421459.008-01.ХХ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411"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Алгостар 05.03-02</a:t>
                      </a:r>
                    </a:p>
                  </a:txBody>
                  <a:tcPr marL="5095" marR="5095" marT="50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ВСУР.421459.008-02.ХХ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2411"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ВСУР.421459.009</a:t>
                      </a:r>
                    </a:p>
                  </a:txBody>
                  <a:tcPr marL="5095" marR="5095" marT="50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ГПА-16Р "Уфа"</a:t>
                      </a:r>
                    </a:p>
                  </a:txBody>
                  <a:tcPr marL="5095" marR="5095" marT="50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Алгостар-05</a:t>
                      </a:r>
                    </a:p>
                  </a:txBody>
                  <a:tcPr marL="5095" marR="5095" marT="50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ВСУР.421459.009-01.ХХ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2411"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ГПА-12Р "Урал"</a:t>
                      </a:r>
                    </a:p>
                  </a:txBody>
                  <a:tcPr marL="5095" marR="5095" marT="50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МСКУ-СС-4510</a:t>
                      </a:r>
                    </a:p>
                  </a:txBody>
                  <a:tcPr marL="5095" marR="5095" marT="50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ВСУР.421459.009-02.ХХ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2411"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ВСУР.421459.010</a:t>
                      </a:r>
                    </a:p>
                  </a:txBody>
                  <a:tcPr marL="5095" marR="5095" marT="50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ГПУ-10</a:t>
                      </a:r>
                    </a:p>
                  </a:txBody>
                  <a:tcPr marL="5095" marR="5095" marT="50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А705-15-08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ВСУР.421459.010-01.ХХ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2411"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Компас-2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ВСУР.421459.010-02.ХХ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2411"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МСКУ-СГ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S4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ВСУР.421459.010-03.ХХ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22411"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ВСУР.421459.011</a:t>
                      </a:r>
                    </a:p>
                  </a:txBody>
                  <a:tcPr marL="5095" marR="5095" marT="50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ГПУ-16</a:t>
                      </a:r>
                    </a:p>
                  </a:txBody>
                  <a:tcPr marL="5095" marR="5095" marT="50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А705-15-08М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ВСУР.421459.011-01.ХХ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22411"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ГПУ-16С</a:t>
                      </a:r>
                    </a:p>
                  </a:txBody>
                  <a:tcPr marL="5095" marR="5095" marT="50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МСКУ-СГ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S4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ВСУР.421459.011-02.ХХ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22411"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ВСУР.421459.012</a:t>
                      </a:r>
                    </a:p>
                  </a:txBody>
                  <a:tcPr marL="5095" marR="5095" marT="50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ГПА-Ц1-16С/85-1,5</a:t>
                      </a:r>
                    </a:p>
                  </a:txBody>
                  <a:tcPr marL="5095" marR="5095" marT="50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МСКУ-СГ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S4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ВСУР.421459.012-01.ХХ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22411"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ВСУР.421459.014</a:t>
                      </a:r>
                    </a:p>
                  </a:txBody>
                  <a:tcPr marL="5095" marR="5095" marT="50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ГТ-6-750</a:t>
                      </a:r>
                    </a:p>
                  </a:txBody>
                  <a:tcPr marL="5095" marR="5095" marT="50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Агат-2М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ВСУР.421459.014-01.ХХ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22411"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СЦКУ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ВСУР.421459.014-02.ХХ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22411"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ГТН-6</a:t>
                      </a:r>
                    </a:p>
                  </a:txBody>
                  <a:tcPr marL="5095" marR="5095" marT="50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Агат-2М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ВСУР.421459.014-03.ХХ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22411"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ВСУР.421459.016</a:t>
                      </a:r>
                    </a:p>
                  </a:txBody>
                  <a:tcPr marL="5095" marR="5095" marT="50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ГТН-16М1</a:t>
                      </a:r>
                    </a:p>
                  </a:txBody>
                  <a:tcPr marL="5095" marR="5095" marT="50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МСКУ-СГ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S4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ВСУР.421459.016-01.ХХ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22411"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ГТН-16</a:t>
                      </a:r>
                    </a:p>
                  </a:txBody>
                  <a:tcPr marL="5095" marR="5095" marT="50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А705-15-02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ВСУР.421459.016-02.ХХ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22411"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ВСУР.421459.017</a:t>
                      </a:r>
                    </a:p>
                  </a:txBody>
                  <a:tcPr marL="5095" marR="5095" marT="50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ГПА-10ПХГ-01 Урал</a:t>
                      </a:r>
                    </a:p>
                  </a:txBody>
                  <a:tcPr marL="5095" marR="5095" marT="50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Алгостар 04.03-02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ВСУР.421459.017-01.ХХ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22411"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ГПА-10ПХГ-01 Урал</a:t>
                      </a:r>
                    </a:p>
                  </a:txBody>
                  <a:tcPr marL="5095" marR="5095" marT="50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Алгостар 05.03-11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ВСУР.421459.017-02.ХХ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22411"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ГПА-12-01 Урал</a:t>
                      </a:r>
                    </a:p>
                  </a:txBody>
                  <a:tcPr marL="5095" marR="5095" marT="50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МСКУ-СС-4510-38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ВСУР.421459.017-03.ХХ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22411"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ГТК-12 УТГ Урал</a:t>
                      </a:r>
                    </a:p>
                  </a:txBody>
                  <a:tcPr marL="5095" marR="5095" marT="50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МСКУ-СГ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S4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ВСУР.421459.017-04.ХХ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22411"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ВСУР.421459.019</a:t>
                      </a:r>
                    </a:p>
                  </a:txBody>
                  <a:tcPr marL="5095" marR="5095" marT="50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ГПА-16МГ.90.04</a:t>
                      </a:r>
                    </a:p>
                  </a:txBody>
                  <a:tcPr marL="5095" marR="5095" marT="50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МСКУ-СС-4510-38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ВСУР.421459.019-01.ХХ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22411"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ВСУР.421459.020</a:t>
                      </a:r>
                    </a:p>
                  </a:txBody>
                  <a:tcPr marL="5095" marR="5095" marT="50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ГПА-16Р "Урал"</a:t>
                      </a:r>
                    </a:p>
                  </a:txBody>
                  <a:tcPr marL="5095" marR="5095" marT="50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МСКУ-СС-4510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ВСУР.421459.020-01.ХХ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22411"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ГПА-16-01 Урал</a:t>
                      </a:r>
                    </a:p>
                  </a:txBody>
                  <a:tcPr marL="5095" marR="5095" marT="50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МСКУ-СС-4510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ВСУР.421459.020-02.ХХ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22411"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ВСУР.421459.021</a:t>
                      </a:r>
                    </a:p>
                  </a:txBody>
                  <a:tcPr marL="5095" marR="5095" marT="50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ГТК-10И</a:t>
                      </a:r>
                    </a:p>
                  </a:txBody>
                  <a:tcPr marL="5095" marR="5095" marT="50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Speedtronic Mark II</a:t>
                      </a:r>
                    </a:p>
                  </a:txBody>
                  <a:tcPr marL="5095" marR="5095" marT="50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ВСУР.421459.021-01.ХХ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22411"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ГТК-10И</a:t>
                      </a:r>
                    </a:p>
                  </a:txBody>
                  <a:tcPr marL="5095" marR="5095" marT="50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Квант-6М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ВСУР.421459.021-02.ХХ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22411"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ГТК-10И(Р)</a:t>
                      </a:r>
                    </a:p>
                  </a:txBody>
                  <a:tcPr marL="5095" marR="5095" marT="50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Квант-6М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ВСУР.421459.021-03.ХХ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22411"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ВСУР.421459.022</a:t>
                      </a:r>
                    </a:p>
                  </a:txBody>
                  <a:tcPr marL="5095" marR="5095" marT="50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ГТК-25АЕГ Р</a:t>
                      </a:r>
                    </a:p>
                  </a:txBody>
                  <a:tcPr marL="5095" marR="5095" marT="50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Speedtronic 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М2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ВСУР.421459.022-01.ХХ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22411"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ВСУР.421459.023</a:t>
                      </a:r>
                    </a:p>
                  </a:txBody>
                  <a:tcPr marL="5095" marR="5095" marT="50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ГТНР-25ИР</a:t>
                      </a:r>
                    </a:p>
                  </a:txBody>
                  <a:tcPr marL="5095" marR="5095" marT="50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Speedtronic 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М5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ВСУР.421459.023-01.ХХ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22411"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ВСУР.421459.024</a:t>
                      </a:r>
                    </a:p>
                  </a:txBody>
                  <a:tcPr marL="5095" marR="5095" marT="50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Коберра-182</a:t>
                      </a:r>
                    </a:p>
                  </a:txBody>
                  <a:tcPr marL="5095" marR="5095" marT="50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En-Tronic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ВСУР.421459.024-01.ХХ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22411"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ВСУР.421459.025</a:t>
                      </a:r>
                    </a:p>
                  </a:txBody>
                  <a:tcPr marL="5095" marR="5095" marT="50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СТД-12500</a:t>
                      </a:r>
                    </a:p>
                  </a:txBody>
                  <a:tcPr marL="5095" marR="5095" marT="50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Электра-2-2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ВСУР.421459.025-01.ХХ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22411"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ВСУР.421459.026</a:t>
                      </a:r>
                    </a:p>
                  </a:txBody>
                  <a:tcPr marL="5095" marR="5095" marT="50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ГПА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Wartsila-28SG</a:t>
                      </a:r>
                    </a:p>
                  </a:txBody>
                  <a:tcPr marL="5095" marR="5095" marT="50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Wartsila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ВСУР.421459.026-01.ХХ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122411"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ВСУР.421459.027</a:t>
                      </a:r>
                    </a:p>
                  </a:txBody>
                  <a:tcPr marL="5095" marR="5095" marT="50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Центавр Т-4700</a:t>
                      </a:r>
                    </a:p>
                  </a:txBody>
                  <a:tcPr marL="5095" marR="5095" marT="50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Turbotronic CTL 001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ВСУР.421459.027-01.ХХ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122411"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ВСУР.421459.028</a:t>
                      </a:r>
                    </a:p>
                  </a:txBody>
                  <a:tcPr marL="5095" marR="5095" marT="50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PGT-10</a:t>
                      </a:r>
                    </a:p>
                  </a:txBody>
                  <a:tcPr marL="5095" marR="5095" marT="50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SUVIMAC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ВСУР.421459.028-01.ХХ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122411"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ВСУР.421459.029</a:t>
                      </a:r>
                    </a:p>
                  </a:txBody>
                  <a:tcPr marL="5095" marR="5095" marT="50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SGT 600B2 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Балтика-25</a:t>
                      </a:r>
                    </a:p>
                  </a:txBody>
                  <a:tcPr marL="5095" marR="5095" marT="509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ABB-Siemens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ВСУР.421459.029-01.ХХ</a:t>
                      </a:r>
                    </a:p>
                  </a:txBody>
                  <a:tcPr marL="5095" marR="5095" marT="509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8236203"/>
              </p:ext>
            </p:extLst>
          </p:nvPr>
        </p:nvGraphicFramePr>
        <p:xfrm>
          <a:off x="457614" y="2343036"/>
          <a:ext cx="4747432" cy="4170302"/>
        </p:xfrm>
        <a:graphic>
          <a:graphicData uri="http://schemas.openxmlformats.org/drawingml/2006/table">
            <a:tbl>
              <a:tblPr/>
              <a:tblGrid>
                <a:gridCol w="313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71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16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32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16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364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№</a:t>
                      </a:r>
                    </a:p>
                  </a:txBody>
                  <a:tcPr marL="5413" marR="5413" marT="54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413" marR="5413" marT="54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Тип ГПА</a:t>
                      </a:r>
                    </a:p>
                  </a:txBody>
                  <a:tcPr marL="5413" marR="5413" marT="54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Тип эксплуатируемой САУ ГПА</a:t>
                      </a:r>
                    </a:p>
                  </a:txBody>
                  <a:tcPr marL="5413" marR="5413" marT="54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Исполнение КМЧ</a:t>
                      </a:r>
                    </a:p>
                  </a:txBody>
                  <a:tcPr marL="5413" marR="5413" marT="54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6411"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413" marR="5413" marT="54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ВСУР.421459.001</a:t>
                      </a:r>
                    </a:p>
                  </a:txBody>
                  <a:tcPr marL="5413" marR="5413" marT="54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ГТ-750-6М</a:t>
                      </a:r>
                    </a:p>
                  </a:txBody>
                  <a:tcPr marL="5413" marR="5413" marT="54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Турбостарт-6Б</a:t>
                      </a:r>
                    </a:p>
                  </a:txBody>
                  <a:tcPr marL="5413" marR="5413" marT="54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ВСУР.421459.001-01.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XX</a:t>
                      </a:r>
                    </a:p>
                  </a:txBody>
                  <a:tcPr marL="5413" marR="5413" marT="54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916"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413" marR="5413" marT="54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ГТК-750-4</a:t>
                      </a:r>
                    </a:p>
                  </a:txBody>
                  <a:tcPr marL="5413" marR="5413" marT="54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Агат-1М</a:t>
                      </a:r>
                    </a:p>
                  </a:txBody>
                  <a:tcPr marL="5413" marR="5413" marT="54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ВСУР.421459.001-02.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XX</a:t>
                      </a:r>
                    </a:p>
                  </a:txBody>
                  <a:tcPr marL="5413" marR="5413" marT="54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9916"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413" marR="5413" marT="54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ГТ-750-6А2</a:t>
                      </a:r>
                    </a:p>
                  </a:txBody>
                  <a:tcPr marL="5413" marR="5413" marT="54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Агат-1М</a:t>
                      </a:r>
                    </a:p>
                  </a:txBody>
                  <a:tcPr marL="5413" marR="5413" marT="54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ВСУР.421459.001-03.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XX</a:t>
                      </a:r>
                    </a:p>
                  </a:txBody>
                  <a:tcPr marL="5413" marR="5413" marT="54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9916"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413" marR="5413" marT="54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ВСУР.421459.002</a:t>
                      </a:r>
                    </a:p>
                  </a:txBody>
                  <a:tcPr marL="5413" marR="5413" marT="54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ГТК-10-4</a:t>
                      </a:r>
                    </a:p>
                  </a:txBody>
                  <a:tcPr marL="5413" marR="5413" marT="54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МСКУ-СС-4510-01</a:t>
                      </a:r>
                    </a:p>
                  </a:txBody>
                  <a:tcPr marL="5413" marR="5413" marT="54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ВСУР.421459.002-01.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XX</a:t>
                      </a:r>
                    </a:p>
                  </a:txBody>
                  <a:tcPr marL="5413" marR="5413" marT="54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9916"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413" marR="5413" marT="54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СЦКУ "Конотоп"</a:t>
                      </a:r>
                    </a:p>
                  </a:txBody>
                  <a:tcPr marL="5413" marR="5413" marT="54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ВСУР.421459.002-02.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XX</a:t>
                      </a:r>
                    </a:p>
                  </a:txBody>
                  <a:tcPr marL="5413" marR="5413" marT="54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9916"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413" marR="5413" marT="54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Агат-1М</a:t>
                      </a:r>
                    </a:p>
                  </a:txBody>
                  <a:tcPr marL="5413" marR="5413" marT="54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ВСУР.421459.002-03.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XX</a:t>
                      </a:r>
                    </a:p>
                  </a:txBody>
                  <a:tcPr marL="5413" marR="5413" marT="54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9916"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413" marR="5413" marT="54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СЦКУ</a:t>
                      </a:r>
                    </a:p>
                  </a:txBody>
                  <a:tcPr marL="5413" marR="5413" marT="54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ВСУР.421459.002-04.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XX</a:t>
                      </a:r>
                    </a:p>
                  </a:txBody>
                  <a:tcPr marL="5413" marR="5413" marT="54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29916"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413" marR="5413" marT="54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Шт. ГТК-10-4</a:t>
                      </a:r>
                    </a:p>
                  </a:txBody>
                  <a:tcPr marL="5413" marR="5413" marT="54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ВСУР.421459.002-05.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XX</a:t>
                      </a:r>
                    </a:p>
                  </a:txBody>
                  <a:tcPr marL="5413" marR="5413" marT="54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29916"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413" marR="5413" marT="54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А705-15-03</a:t>
                      </a:r>
                    </a:p>
                  </a:txBody>
                  <a:tcPr marL="5413" marR="5413" marT="54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ВСУР.421459.002-06.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XX</a:t>
                      </a:r>
                    </a:p>
                  </a:txBody>
                  <a:tcPr marL="5413" marR="5413" marT="54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29916"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413" marR="5413" marT="54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ГТК-10М</a:t>
                      </a:r>
                    </a:p>
                  </a:txBody>
                  <a:tcPr marL="5413" marR="5413" marT="54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Алгостар 04.03-05</a:t>
                      </a:r>
                    </a:p>
                  </a:txBody>
                  <a:tcPr marL="5413" marR="5413" marT="54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ВСУР.421459.002-07.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XX</a:t>
                      </a:r>
                    </a:p>
                  </a:txBody>
                  <a:tcPr marL="5413" marR="5413" marT="54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29916"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413" marR="5413" marT="54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ВСУР.421459.003</a:t>
                      </a:r>
                    </a:p>
                  </a:txBody>
                  <a:tcPr marL="5413" marR="5413" marT="54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ГТН-25/76</a:t>
                      </a:r>
                    </a:p>
                  </a:txBody>
                  <a:tcPr marL="5413" marR="5413" marT="54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А705-15-01М</a:t>
                      </a:r>
                    </a:p>
                  </a:txBody>
                  <a:tcPr marL="5413" marR="5413" marT="54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ВСУР.421459.003-01.ХХ</a:t>
                      </a:r>
                    </a:p>
                  </a:txBody>
                  <a:tcPr marL="5413" marR="5413" marT="54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29916"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5413" marR="5413" marT="54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ВСУР.421459.004</a:t>
                      </a:r>
                    </a:p>
                  </a:txBody>
                  <a:tcPr marL="5413" marR="5413" marT="54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10ГКН</a:t>
                      </a:r>
                    </a:p>
                  </a:txBody>
                  <a:tcPr marL="5413" marR="5413" marT="54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Декада, компрессор</a:t>
                      </a:r>
                    </a:p>
                  </a:txBody>
                  <a:tcPr marL="5413" marR="5413" marT="54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ВСУР.421459.004-01.ХХ</a:t>
                      </a:r>
                    </a:p>
                  </a:txBody>
                  <a:tcPr marL="5413" marR="5413" marT="54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29916"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5413" marR="5413" marT="54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10ГКНА</a:t>
                      </a:r>
                    </a:p>
                  </a:txBody>
                  <a:tcPr marL="5413" marR="5413" marT="54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Декада, компрессор</a:t>
                      </a:r>
                    </a:p>
                  </a:txBody>
                  <a:tcPr marL="5413" marR="5413" marT="54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ВСУР.421459.004-02.ХХ</a:t>
                      </a:r>
                    </a:p>
                  </a:txBody>
                  <a:tcPr marL="5413" marR="5413" marT="54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29916"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5413" marR="5413" marT="54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ГКНА-25/55</a:t>
                      </a:r>
                    </a:p>
                  </a:txBody>
                  <a:tcPr marL="5413" marR="5413" marT="54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Компрессор-3</a:t>
                      </a:r>
                    </a:p>
                  </a:txBody>
                  <a:tcPr marL="5413" marR="5413" marT="54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ВСУР.421459.004-03.ХХ</a:t>
                      </a:r>
                    </a:p>
                  </a:txBody>
                  <a:tcPr marL="5413" marR="5413" marT="54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29916"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5413" marR="5413" marT="54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ГКН 55/125</a:t>
                      </a:r>
                    </a:p>
                  </a:txBody>
                  <a:tcPr marL="5413" marR="5413" marT="54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Декада, компрессор</a:t>
                      </a:r>
                    </a:p>
                  </a:txBody>
                  <a:tcPr marL="5413" marR="5413" marT="54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ВСУР.421459.004-04.ХХ</a:t>
                      </a:r>
                    </a:p>
                  </a:txBody>
                  <a:tcPr marL="5413" marR="5413" marT="54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29916"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5413" marR="5413" marT="54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10ГКН-1-5</a:t>
                      </a:r>
                    </a:p>
                  </a:txBody>
                  <a:tcPr marL="5413" marR="5413" marT="54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Декада, компрессор</a:t>
                      </a:r>
                    </a:p>
                  </a:txBody>
                  <a:tcPr marL="5413" marR="5413" marT="54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ВСУР.421459.004-05.ХХ</a:t>
                      </a:r>
                    </a:p>
                  </a:txBody>
                  <a:tcPr marL="5413" marR="5413" marT="54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29916"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5413" marR="5413" marT="54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10ГКНАМ 40-150</a:t>
                      </a:r>
                    </a:p>
                  </a:txBody>
                  <a:tcPr marL="5413" marR="5413" marT="54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Декада, компрессор</a:t>
                      </a:r>
                    </a:p>
                  </a:txBody>
                  <a:tcPr marL="5413" marR="5413" marT="54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ВСУР.421459.004-06.ХХ</a:t>
                      </a:r>
                    </a:p>
                  </a:txBody>
                  <a:tcPr marL="5413" marR="5413" marT="54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29916"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5413" marR="5413" marT="54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10ГКНАМ 55/125</a:t>
                      </a:r>
                    </a:p>
                  </a:txBody>
                  <a:tcPr marL="5413" marR="5413" marT="54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Декада, компрессор</a:t>
                      </a:r>
                    </a:p>
                  </a:txBody>
                  <a:tcPr marL="5413" marR="5413" marT="54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ВСУР.421459.004-07.ХХ</a:t>
                      </a:r>
                    </a:p>
                  </a:txBody>
                  <a:tcPr marL="5413" marR="5413" marT="54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29916"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5413" marR="5413" marT="54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МК-8</a:t>
                      </a:r>
                    </a:p>
                  </a:txBody>
                  <a:tcPr marL="5413" marR="5413" marT="54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Декада</a:t>
                      </a:r>
                    </a:p>
                  </a:txBody>
                  <a:tcPr marL="5413" marR="5413" marT="54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ВСУР.421459.004-08.ХХ</a:t>
                      </a:r>
                    </a:p>
                  </a:txBody>
                  <a:tcPr marL="5413" marR="5413" marT="54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29916"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5413" marR="5413" marT="54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МК-8М</a:t>
                      </a:r>
                    </a:p>
                  </a:txBody>
                  <a:tcPr marL="5413" marR="5413" marT="54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Декада</a:t>
                      </a:r>
                    </a:p>
                  </a:txBody>
                  <a:tcPr marL="5413" marR="5413" marT="54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ВСУР.421459.004-09.ХХ</a:t>
                      </a:r>
                    </a:p>
                  </a:txBody>
                  <a:tcPr marL="5413" marR="5413" marT="54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29916"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5413" marR="5413" marT="54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ВСУР.421459.005</a:t>
                      </a:r>
                    </a:p>
                  </a:txBody>
                  <a:tcPr marL="5413" marR="5413" marT="54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ГПА-Ц-6,3</a:t>
                      </a:r>
                    </a:p>
                  </a:txBody>
                  <a:tcPr marL="5413" marR="5413" marT="54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А705-15-06</a:t>
                      </a:r>
                    </a:p>
                  </a:txBody>
                  <a:tcPr marL="5413" marR="5413" marT="54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ВСУР.421459.005-01.ХХ</a:t>
                      </a:r>
                    </a:p>
                  </a:txBody>
                  <a:tcPr marL="5413" marR="5413" marT="54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29916"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5413" marR="5413" marT="54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МСКУ-СГ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S4</a:t>
                      </a:r>
                    </a:p>
                  </a:txBody>
                  <a:tcPr marL="5413" marR="5413" marT="54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ВСУР.421459.005-02.ХХ</a:t>
                      </a:r>
                    </a:p>
                  </a:txBody>
                  <a:tcPr marL="5413" marR="5413" marT="54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29916"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5413" marR="5413" marT="54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Алгостар 04.07.03-01</a:t>
                      </a:r>
                    </a:p>
                  </a:txBody>
                  <a:tcPr marL="5413" marR="5413" marT="54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ВСУР.421459.005-03.ХХ</a:t>
                      </a:r>
                    </a:p>
                  </a:txBody>
                  <a:tcPr marL="5413" marR="5413" marT="54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29916"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5413" marR="5413" marT="54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Шт.Сумы</a:t>
                      </a:r>
                    </a:p>
                  </a:txBody>
                  <a:tcPr marL="5413" marR="5413" marT="54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ВСУР.421459.005-04.ХХ</a:t>
                      </a:r>
                    </a:p>
                  </a:txBody>
                  <a:tcPr marL="5413" marR="5413" marT="54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29916"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5413" marR="5413" marT="54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Шт. ГПА-Ц-6,3 релейная</a:t>
                      </a:r>
                    </a:p>
                  </a:txBody>
                  <a:tcPr marL="5413" marR="5413" marT="54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ВСУР.421459.005-05.ХХ</a:t>
                      </a:r>
                    </a:p>
                  </a:txBody>
                  <a:tcPr marL="5413" marR="5413" marT="54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29916"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5413" marR="5413" marT="54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ВСУР.421459.006</a:t>
                      </a:r>
                    </a:p>
                  </a:txBody>
                  <a:tcPr marL="5413" marR="5413" marT="54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ГПА-Ц-16</a:t>
                      </a:r>
                    </a:p>
                  </a:txBody>
                  <a:tcPr marL="5413" marR="5413" marT="54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МСКУ-СС-4510-39</a:t>
                      </a:r>
                    </a:p>
                  </a:txBody>
                  <a:tcPr marL="5413" marR="5413" marT="54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ВСУР.421459.006-01.ХХ</a:t>
                      </a:r>
                    </a:p>
                  </a:txBody>
                  <a:tcPr marL="5413" marR="5413" marT="54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29916"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5413" marR="5413" marT="54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МСКУ-СГ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S4</a:t>
                      </a:r>
                    </a:p>
                  </a:txBody>
                  <a:tcPr marL="5413" marR="5413" marT="54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ВСУР.421459.006-02.ХХ</a:t>
                      </a:r>
                    </a:p>
                  </a:txBody>
                  <a:tcPr marL="5413" marR="5413" marT="54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29916"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5413" marR="5413" marT="54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А705-15-09</a:t>
                      </a:r>
                    </a:p>
                  </a:txBody>
                  <a:tcPr marL="5413" marR="5413" marT="54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ВСУР.421459.006-03.ХХ</a:t>
                      </a:r>
                    </a:p>
                  </a:txBody>
                  <a:tcPr marL="5413" marR="5413" marT="54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29916"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5413" marR="5413" marT="54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ВСУР.421459.007</a:t>
                      </a:r>
                    </a:p>
                  </a:txBody>
                  <a:tcPr marL="5413" marR="5413" marT="54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ГПА 16 ДКС-04</a:t>
                      </a:r>
                    </a:p>
                  </a:txBody>
                  <a:tcPr marL="5413" marR="5413" marT="54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МСКУ-СС-4510</a:t>
                      </a:r>
                    </a:p>
                  </a:txBody>
                  <a:tcPr marL="5413" marR="5413" marT="54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ВСУР.421459.007-01.ХХ</a:t>
                      </a:r>
                    </a:p>
                  </a:txBody>
                  <a:tcPr marL="5413" marR="5413" marT="54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29916"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5413" marR="5413" marT="54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ГПА 16 ДКС-07</a:t>
                      </a:r>
                    </a:p>
                  </a:txBody>
                  <a:tcPr marL="5413" marR="5413" marT="54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МСКУ-СС-4510</a:t>
                      </a:r>
                    </a:p>
                  </a:txBody>
                  <a:tcPr marL="5413" marR="5413" marT="54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ВСУР.421459.007-02.ХХ</a:t>
                      </a:r>
                    </a:p>
                  </a:txBody>
                  <a:tcPr marL="5413" marR="5413" marT="54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129916"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5413" marR="5413" marT="54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ГПА-16ДКС-02 "Урал"</a:t>
                      </a:r>
                    </a:p>
                  </a:txBody>
                  <a:tcPr marL="5413" marR="5413" marT="54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МСКУ-СС-4510-38</a:t>
                      </a:r>
                    </a:p>
                  </a:txBody>
                  <a:tcPr marL="5413" marR="5413" marT="54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ВСУР.421459.007-03.ХХ</a:t>
                      </a:r>
                    </a:p>
                  </a:txBody>
                  <a:tcPr marL="5413" marR="5413" marT="54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1528768" y="1229793"/>
            <a:ext cx="86776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black"/>
                </a:solidFill>
              </a:rPr>
              <a:t>ООО </a:t>
            </a:r>
            <a:r>
              <a:rPr lang="ru-RU" b="1" dirty="0">
                <a:solidFill>
                  <a:prstClr val="black"/>
                </a:solidFill>
              </a:rPr>
              <a:t>«Вега-ГАЗ» разработало и согласовало КМЧ для проведения ремонта в 2017-2019 гг. на </a:t>
            </a:r>
            <a:r>
              <a:rPr lang="ru-RU" b="1" dirty="0" smtClean="0">
                <a:solidFill>
                  <a:prstClr val="black"/>
                </a:solidFill>
              </a:rPr>
              <a:t>все типы </a:t>
            </a:r>
            <a:r>
              <a:rPr lang="ru-RU" b="1" dirty="0">
                <a:solidFill>
                  <a:prstClr val="black"/>
                </a:solidFill>
              </a:rPr>
              <a:t>ГПА, </a:t>
            </a:r>
            <a:r>
              <a:rPr lang="ru-RU" b="1" dirty="0" smtClean="0">
                <a:solidFill>
                  <a:prstClr val="black"/>
                </a:solidFill>
              </a:rPr>
              <a:t>представленные </a:t>
            </a:r>
            <a:r>
              <a:rPr lang="ru-RU" b="1" dirty="0">
                <a:solidFill>
                  <a:prstClr val="black"/>
                </a:solidFill>
              </a:rPr>
              <a:t>в </a:t>
            </a:r>
            <a:r>
              <a:rPr lang="ru-RU" b="1" dirty="0" smtClean="0">
                <a:solidFill>
                  <a:prstClr val="black"/>
                </a:solidFill>
              </a:rPr>
              <a:t>таблице</a:t>
            </a:r>
            <a:r>
              <a:rPr lang="ru-RU" b="1" dirty="0">
                <a:solidFill>
                  <a:prstClr val="black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92829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Прямоугольник 6"/>
          <p:cNvSpPr>
            <a:spLocks noChangeArrowheads="1"/>
          </p:cNvSpPr>
          <p:nvPr/>
        </p:nvSpPr>
        <p:spPr bwMode="auto">
          <a:xfrm>
            <a:off x="4796435" y="389408"/>
            <a:ext cx="4364046" cy="491706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i="1" dirty="0">
                <a:solidFill>
                  <a:prstClr val="white"/>
                </a:solidFill>
                <a:latin typeface="Arial Narrow" pitchFamily="34" charset="0"/>
              </a:rPr>
              <a:t>Структурная схема АСУ ТП КЦ с реализацией функций ДКО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9297" y="1135696"/>
            <a:ext cx="7669694" cy="560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73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6"/>
          <p:cNvSpPr>
            <a:spLocks noChangeArrowheads="1"/>
          </p:cNvSpPr>
          <p:nvPr/>
        </p:nvSpPr>
        <p:spPr bwMode="auto">
          <a:xfrm>
            <a:off x="4064001" y="326938"/>
            <a:ext cx="59351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solidFill>
                  <a:prstClr val="white"/>
                </a:solidFill>
                <a:latin typeface="Arial Narrow" pitchFamily="34" charset="0"/>
              </a:rPr>
              <a:t>САУ ГПА «КВАНТ-Р» и АСУ ТП КЦ «РИУС-Р» с функциями диагностики компрессорного оборудования (ДКО)</a:t>
            </a: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209822783"/>
              </p:ext>
            </p:extLst>
          </p:nvPr>
        </p:nvGraphicFramePr>
        <p:xfrm>
          <a:off x="1185411" y="952668"/>
          <a:ext cx="9713365" cy="57485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6449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6587" y="1410460"/>
            <a:ext cx="77362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i="1" dirty="0" smtClean="0">
                <a:solidFill>
                  <a:prstClr val="black"/>
                </a:solidFill>
              </a:rPr>
              <a:t>	</a:t>
            </a:r>
            <a:r>
              <a:rPr lang="ru-RU" sz="1600" b="1" i="1" dirty="0">
                <a:solidFill>
                  <a:prstClr val="black"/>
                </a:solidFill>
              </a:rPr>
              <a:t>Для проведения испытаний опытного образца определён объект внедрения – КС «Пермская» ООО «Газпром </a:t>
            </a:r>
            <a:r>
              <a:rPr lang="ru-RU" sz="1600" b="1" i="1" dirty="0" err="1">
                <a:solidFill>
                  <a:prstClr val="black"/>
                </a:solidFill>
              </a:rPr>
              <a:t>трансгаз</a:t>
            </a:r>
            <a:r>
              <a:rPr lang="ru-RU" sz="1600" b="1" i="1" dirty="0">
                <a:solidFill>
                  <a:prstClr val="black"/>
                </a:solidFill>
              </a:rPr>
              <a:t> Чайковский». </a:t>
            </a:r>
            <a:endParaRPr lang="ru-RU" sz="1600" b="1" i="1" dirty="0" smtClean="0">
              <a:solidFill>
                <a:prstClr val="black"/>
              </a:solidFill>
            </a:endParaRPr>
          </a:p>
          <a:p>
            <a:pPr algn="just"/>
            <a:endParaRPr lang="ru-RU" sz="1600" b="1" i="1" dirty="0">
              <a:solidFill>
                <a:prstClr val="black"/>
              </a:solidFill>
            </a:endParaRPr>
          </a:p>
          <a:p>
            <a:pPr algn="just"/>
            <a:r>
              <a:rPr lang="ru-RU" sz="1600" b="1" i="1" dirty="0">
                <a:solidFill>
                  <a:prstClr val="black"/>
                </a:solidFill>
              </a:rPr>
              <a:t>	</a:t>
            </a:r>
            <a:r>
              <a:rPr lang="ru-RU" sz="1600" b="1" i="1" dirty="0" smtClean="0"/>
              <a:t>ООО </a:t>
            </a:r>
            <a:r>
              <a:rPr lang="ru-RU" sz="1600" b="1" i="1" dirty="0"/>
              <a:t>«Вега-ГАЗ» собран </a:t>
            </a:r>
            <a:r>
              <a:rPr lang="ru-RU" sz="1600" b="1" i="1" dirty="0" smtClean="0"/>
              <a:t>дополнительный комплект </a:t>
            </a:r>
            <a:r>
              <a:rPr lang="ru-RU" sz="1600" b="1" i="1" dirty="0"/>
              <a:t>для выполнения функций </a:t>
            </a:r>
            <a:r>
              <a:rPr lang="ru-RU" sz="1600" b="1" i="1" dirty="0" smtClean="0"/>
              <a:t>ДКО для дооснащения САУ </a:t>
            </a:r>
            <a:r>
              <a:rPr lang="ru-RU" sz="1600" b="1" i="1" dirty="0"/>
              <a:t>ГПА «КВАНТ-Р» и АСУ ТП КЦ «РИУС-Р» </a:t>
            </a:r>
            <a:r>
              <a:rPr lang="ru-RU" sz="1600" b="1" i="1" dirty="0" smtClean="0"/>
              <a:t>КС </a:t>
            </a:r>
            <a:r>
              <a:rPr lang="ru-RU" sz="1600" b="1" i="1" dirty="0"/>
              <a:t>«Пермская</a:t>
            </a:r>
            <a:r>
              <a:rPr lang="ru-RU" sz="1600" b="1" i="1" dirty="0" smtClean="0"/>
              <a:t>».</a:t>
            </a:r>
          </a:p>
          <a:p>
            <a:pPr algn="just"/>
            <a:endParaRPr lang="ru-RU" sz="1600" b="1" i="1" dirty="0" smtClean="0"/>
          </a:p>
          <a:p>
            <a:pPr algn="just"/>
            <a:r>
              <a:rPr lang="ru-RU" sz="1600" b="1" i="1" dirty="0"/>
              <a:t>	</a:t>
            </a:r>
            <a:r>
              <a:rPr lang="ru-RU" sz="1600" b="1" i="1" dirty="0" smtClean="0"/>
              <a:t>Планируемое проведение испытаний на объекте – конец 2017 г. </a:t>
            </a:r>
            <a:endParaRPr lang="ru-RU" sz="1600" b="1" i="1" dirty="0"/>
          </a:p>
          <a:p>
            <a:pPr algn="just"/>
            <a:r>
              <a:rPr lang="ru-RU" sz="1600" i="1" dirty="0" smtClean="0"/>
              <a:t>	</a:t>
            </a:r>
            <a:endParaRPr lang="ru-RU" sz="1600" i="1" dirty="0"/>
          </a:p>
        </p:txBody>
      </p:sp>
      <p:sp>
        <p:nvSpPr>
          <p:cNvPr id="6" name="Прямоугольник 6"/>
          <p:cNvSpPr>
            <a:spLocks noChangeArrowheads="1"/>
          </p:cNvSpPr>
          <p:nvPr/>
        </p:nvSpPr>
        <p:spPr bwMode="auto">
          <a:xfrm>
            <a:off x="4064001" y="326938"/>
            <a:ext cx="59351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solidFill>
                  <a:prstClr val="white"/>
                </a:solidFill>
                <a:latin typeface="Arial Narrow" pitchFamily="34" charset="0"/>
              </a:rPr>
              <a:t>САУ ГПА «КВАНТ-Р» и АСУ ТП КЦ «РИУС-Р» с функциями диагностики компрессорного оборудования (ДКО)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96" y="3955870"/>
            <a:ext cx="1805122" cy="2406830"/>
          </a:xfrm>
          <a:prstGeom prst="rect">
            <a:avLst/>
          </a:prstGeom>
          <a:effectLst>
            <a:glow rad="355600">
              <a:schemeClr val="accent2">
                <a:lumMod val="20000"/>
                <a:lumOff val="80000"/>
                <a:alpha val="40000"/>
              </a:schemeClr>
            </a:glow>
            <a:softEdge rad="889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249" y="3862444"/>
            <a:ext cx="1658165" cy="1296841"/>
          </a:xfrm>
          <a:prstGeom prst="rect">
            <a:avLst/>
          </a:prstGeom>
          <a:effectLst>
            <a:glow rad="266700">
              <a:schemeClr val="accent2">
                <a:lumMod val="20000"/>
                <a:lumOff val="80000"/>
                <a:alpha val="40000"/>
              </a:schemeClr>
            </a:glow>
            <a:softEdge rad="889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070" y="2370915"/>
            <a:ext cx="2773028" cy="2596084"/>
          </a:xfrm>
          <a:prstGeom prst="rect">
            <a:avLst/>
          </a:prstGeom>
          <a:effectLst>
            <a:glow rad="762000">
              <a:schemeClr val="accent2">
                <a:lumMod val="20000"/>
                <a:lumOff val="80000"/>
                <a:alpha val="40000"/>
              </a:schemeClr>
            </a:glow>
            <a:softEdge rad="1651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888" y="4989474"/>
            <a:ext cx="3021182" cy="1338933"/>
          </a:xfrm>
          <a:prstGeom prst="rect">
            <a:avLst/>
          </a:prstGeom>
          <a:effectLst>
            <a:glow rad="266700">
              <a:schemeClr val="accent2">
                <a:lumMod val="20000"/>
                <a:lumOff val="80000"/>
                <a:alpha val="40000"/>
              </a:schemeClr>
            </a:glow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356230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Прямоугольник 6"/>
          <p:cNvSpPr>
            <a:spLocks noChangeArrowheads="1"/>
          </p:cNvSpPr>
          <p:nvPr/>
        </p:nvSpPr>
        <p:spPr bwMode="auto">
          <a:xfrm>
            <a:off x="3845186" y="213140"/>
            <a:ext cx="64293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Система магнитного подвеса СМП КВАНТ-Р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на базе российских ПТС</a:t>
            </a:r>
          </a:p>
        </p:txBody>
      </p:sp>
      <p:pic>
        <p:nvPicPr>
          <p:cNvPr id="1027" name="Picture 3" descr="😊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1" y="1252354"/>
            <a:ext cx="5358" cy="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😊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1" y="1252354"/>
            <a:ext cx="5358" cy="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😊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1" y="1252354"/>
            <a:ext cx="5358" cy="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blan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1" y="1252354"/>
            <a:ext cx="5358" cy="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бъект 2"/>
          <p:cNvSpPr txBox="1">
            <a:spLocks/>
          </p:cNvSpPr>
          <p:nvPr/>
        </p:nvSpPr>
        <p:spPr>
          <a:xfrm>
            <a:off x="487680" y="1154232"/>
            <a:ext cx="10493829" cy="22516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3" marR="0" lvl="0" indent="-214313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Tx/>
              <a:buSzPct val="12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ООО «Вега-ГАЗ» осуществляет проектирование, изготовление, монтаж, пуско-наладку систем магнитного подвеса роторов на российских комплектующих СМП КВАНТ-Р для машин вращательного типа, таких как центробежные компрессоры, турбодетандеры, центробежные и осевые насосы, газовые и паровые турбины, электрические машины</a:t>
            </a:r>
          </a:p>
          <a:p>
            <a:pPr marL="214313" marR="0" lvl="0" indent="-214313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Tx/>
              <a:buSzPct val="12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Назначением СМП КВАНТ-Р является обеспечение бесконтактного вращения ротора во всем диапазоне рабочих скоростей вращения за счет автоматического управления электромагнитными подшипниками. Применение СМП КВАНТ-Р возможно для роторов в составе ГПА на объектах ПАО «Газпром» </a:t>
            </a:r>
          </a:p>
          <a:p>
            <a:pPr marL="214313" marR="0" lvl="0" indent="-214313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Tx/>
              <a:buSzPct val="12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СМП КВАНТ-Р состоит из: комплекта магнитных подшипников (далее КМП) и аппаратуры управления магнитными подшипниками (далее АМП)  </a:t>
            </a:r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03" y="4176453"/>
            <a:ext cx="1368029" cy="992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9759784"/>
              </p:ext>
            </p:extLst>
          </p:nvPr>
        </p:nvGraphicFramePr>
        <p:xfrm>
          <a:off x="1777448" y="3294353"/>
          <a:ext cx="6953251" cy="28886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26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877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728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66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</a:rPr>
                        <a:t> </a:t>
                      </a:r>
                      <a:endParaRPr lang="ru-RU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560" marR="505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Собственная</a:t>
                      </a:r>
                      <a:r>
                        <a:rPr lang="ru-RU" sz="14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разработка</a:t>
                      </a:r>
                      <a:endParaRPr lang="ru-RU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560" marR="505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</a:rPr>
                        <a:t>ОАО </a:t>
                      </a:r>
                      <a:r>
                        <a:rPr lang="ru-RU" sz="1400" dirty="0">
                          <a:effectLst/>
                          <a:latin typeface="+mn-lt"/>
                        </a:rPr>
                        <a:t>«Корпорация «ВНИИЭМ»</a:t>
                      </a:r>
                      <a:endParaRPr lang="ru-RU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560" marR="5056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40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n-lt"/>
                        </a:rPr>
                        <a:t>РМП</a:t>
                      </a:r>
                      <a:endParaRPr lang="ru-RU" sz="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560" marR="5056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</a:rPr>
                        <a:t>Внешний диаметр статора </a:t>
                      </a:r>
                      <a:r>
                        <a:rPr lang="ru-RU" sz="1100" dirty="0" smtClean="0">
                          <a:effectLst/>
                          <a:latin typeface="+mn-lt"/>
                        </a:rPr>
                        <a:t>, мм                 </a:t>
                      </a:r>
                      <a:r>
                        <a:rPr lang="ru-RU" sz="1100" b="1" dirty="0" smtClean="0">
                          <a:effectLst/>
                          <a:latin typeface="+mn-lt"/>
                          <a:ea typeface="Calibri"/>
                          <a:cs typeface="Calibri"/>
                        </a:rPr>
                        <a:t>Ø</a:t>
                      </a:r>
                      <a:r>
                        <a:rPr lang="ru-RU" sz="1100" b="1" dirty="0" smtClean="0">
                          <a:effectLst/>
                          <a:latin typeface="+mn-lt"/>
                        </a:rPr>
                        <a:t>430  </a:t>
                      </a:r>
                      <a:endParaRPr lang="ru-RU" sz="8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560" marR="5056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</a:rPr>
                        <a:t>Внешний диаметр </a:t>
                      </a:r>
                      <a:r>
                        <a:rPr lang="ru-RU" sz="1100" dirty="0" smtClean="0">
                          <a:effectLst/>
                          <a:latin typeface="+mn-lt"/>
                        </a:rPr>
                        <a:t>статора, мм                    </a:t>
                      </a:r>
                      <a:r>
                        <a:rPr lang="ru-RU" sz="1100" b="1" dirty="0" smtClean="0">
                          <a:effectLst/>
                          <a:latin typeface="+mn-lt"/>
                          <a:ea typeface="Calibri"/>
                          <a:cs typeface="Calibri"/>
                        </a:rPr>
                        <a:t>Ø</a:t>
                      </a:r>
                      <a:r>
                        <a:rPr lang="ru-RU" sz="1100" b="1" dirty="0" smtClean="0">
                          <a:effectLst/>
                          <a:latin typeface="+mn-lt"/>
                        </a:rPr>
                        <a:t>475</a:t>
                      </a:r>
                      <a:r>
                        <a:rPr lang="ru-RU" sz="1100" dirty="0" smtClean="0">
                          <a:effectLst/>
                          <a:latin typeface="+mn-lt"/>
                        </a:rPr>
                        <a:t> </a:t>
                      </a:r>
                      <a:endParaRPr lang="ru-RU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560" marR="5056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0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</a:rPr>
                        <a:t> </a:t>
                      </a:r>
                      <a:endParaRPr lang="ru-RU" sz="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560" marR="5056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</a:rPr>
                        <a:t>Длина </a:t>
                      </a:r>
                      <a:r>
                        <a:rPr lang="ru-RU" sz="1100" dirty="0" smtClean="0">
                          <a:effectLst/>
                          <a:latin typeface="+mn-lt"/>
                        </a:rPr>
                        <a:t>ротора, мм                                       </a:t>
                      </a:r>
                      <a:r>
                        <a:rPr lang="ru-RU" sz="1100" b="1" dirty="0" smtClean="0">
                          <a:effectLst/>
                          <a:latin typeface="+mn-lt"/>
                        </a:rPr>
                        <a:t>120</a:t>
                      </a:r>
                      <a:endParaRPr lang="ru-RU" sz="8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560" marR="5056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</a:rPr>
                        <a:t>Длина </a:t>
                      </a:r>
                      <a:r>
                        <a:rPr lang="ru-RU" sz="1100" dirty="0" smtClean="0">
                          <a:effectLst/>
                          <a:latin typeface="+mn-lt"/>
                        </a:rPr>
                        <a:t>ротора, мм                                         </a:t>
                      </a:r>
                      <a:r>
                        <a:rPr lang="ru-RU" sz="1100" b="1" dirty="0" smtClean="0">
                          <a:effectLst/>
                          <a:latin typeface="+mn-lt"/>
                        </a:rPr>
                        <a:t>134</a:t>
                      </a:r>
                      <a:endParaRPr lang="ru-RU" sz="8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560" marR="5056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19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+mn-lt"/>
                        </a:rPr>
                        <a:t> </a:t>
                      </a:r>
                      <a:endParaRPr lang="ru-RU" sz="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560" marR="5056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</a:rPr>
                        <a:t>Нагрузочная способность на </a:t>
                      </a:r>
                      <a:r>
                        <a:rPr lang="ru-RU" sz="1100" dirty="0" smtClean="0">
                          <a:effectLst/>
                          <a:latin typeface="+mn-lt"/>
                        </a:rPr>
                        <a:t>зону, Н        </a:t>
                      </a:r>
                      <a:r>
                        <a:rPr lang="ru-RU" sz="1100" b="1" dirty="0" smtClean="0">
                          <a:effectLst/>
                          <a:latin typeface="+mn-lt"/>
                        </a:rPr>
                        <a:t>11700</a:t>
                      </a:r>
                      <a:endParaRPr lang="ru-RU" sz="8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560" marR="5056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</a:rPr>
                        <a:t>Нагрузочная способность на </a:t>
                      </a:r>
                      <a:r>
                        <a:rPr lang="ru-RU" sz="1100" dirty="0" smtClean="0">
                          <a:effectLst/>
                          <a:latin typeface="+mn-lt"/>
                        </a:rPr>
                        <a:t>зону, Н           </a:t>
                      </a:r>
                      <a:r>
                        <a:rPr lang="ru-RU" sz="1100" b="1" dirty="0" smtClean="0">
                          <a:effectLst/>
                          <a:latin typeface="+mn-lt"/>
                        </a:rPr>
                        <a:t>8000</a:t>
                      </a:r>
                      <a:endParaRPr lang="ru-RU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560" marR="5056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5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n-lt"/>
                        </a:rPr>
                        <a:t>ОМП</a:t>
                      </a:r>
                      <a:endParaRPr lang="ru-RU" sz="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560" marR="505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</a:rPr>
                        <a:t>Внешний диаметр </a:t>
                      </a:r>
                      <a:r>
                        <a:rPr lang="ru-RU" sz="1100" dirty="0" smtClean="0">
                          <a:effectLst/>
                          <a:latin typeface="+mn-lt"/>
                        </a:rPr>
                        <a:t>статора, мм                  </a:t>
                      </a:r>
                      <a:r>
                        <a:rPr lang="ru-RU" sz="1100" b="1" dirty="0" smtClean="0">
                          <a:effectLst/>
                          <a:latin typeface="+mn-lt"/>
                          <a:ea typeface="Calibri"/>
                          <a:cs typeface="Calibri"/>
                        </a:rPr>
                        <a:t>Ø</a:t>
                      </a:r>
                      <a:r>
                        <a:rPr lang="ru-RU" sz="1100" b="1" dirty="0" smtClean="0">
                          <a:effectLst/>
                          <a:latin typeface="+mn-lt"/>
                        </a:rPr>
                        <a:t>440</a:t>
                      </a:r>
                      <a:r>
                        <a:rPr lang="ru-RU" sz="1100" dirty="0" smtClean="0">
                          <a:effectLst/>
                          <a:latin typeface="+mn-lt"/>
                        </a:rPr>
                        <a:t> </a:t>
                      </a:r>
                      <a:endParaRPr lang="ru-RU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560" marR="5056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</a:rPr>
                        <a:t>Внешний диаметр </a:t>
                      </a:r>
                      <a:r>
                        <a:rPr lang="ru-RU" sz="1100" dirty="0" smtClean="0">
                          <a:effectLst/>
                          <a:latin typeface="+mn-lt"/>
                        </a:rPr>
                        <a:t>статора, мм                    </a:t>
                      </a:r>
                      <a:r>
                        <a:rPr lang="ru-RU" sz="1100" b="1" dirty="0" smtClean="0">
                          <a:effectLst/>
                          <a:latin typeface="+mn-lt"/>
                          <a:ea typeface="Calibri"/>
                          <a:cs typeface="Calibri"/>
                        </a:rPr>
                        <a:t>Ø</a:t>
                      </a:r>
                      <a:r>
                        <a:rPr lang="ru-RU" sz="1100" b="1" dirty="0" smtClean="0">
                          <a:effectLst/>
                          <a:latin typeface="+mn-lt"/>
                        </a:rPr>
                        <a:t>440</a:t>
                      </a:r>
                      <a:r>
                        <a:rPr lang="ru-RU" sz="1100" dirty="0" smtClean="0">
                          <a:effectLst/>
                          <a:latin typeface="+mn-lt"/>
                        </a:rPr>
                        <a:t> </a:t>
                      </a:r>
                      <a:endParaRPr lang="ru-RU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560" marR="5056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40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n-lt"/>
                        </a:rPr>
                        <a:t> </a:t>
                      </a:r>
                      <a:endParaRPr lang="ru-RU" sz="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560" marR="5056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</a:rPr>
                        <a:t>Длина </a:t>
                      </a:r>
                      <a:r>
                        <a:rPr lang="ru-RU" sz="1100" dirty="0" smtClean="0">
                          <a:effectLst/>
                          <a:latin typeface="+mn-lt"/>
                        </a:rPr>
                        <a:t>ротора,</a:t>
                      </a:r>
                      <a:r>
                        <a:rPr lang="en-US" sz="110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ru-RU" sz="1100" dirty="0" smtClean="0">
                          <a:effectLst/>
                          <a:latin typeface="+mn-lt"/>
                        </a:rPr>
                        <a:t>мм                                          </a:t>
                      </a:r>
                      <a:r>
                        <a:rPr lang="ru-RU" sz="1100" b="1" dirty="0" smtClean="0">
                          <a:effectLst/>
                          <a:latin typeface="+mn-lt"/>
                        </a:rPr>
                        <a:t>30 </a:t>
                      </a:r>
                      <a:endParaRPr lang="ru-RU" sz="8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560" marR="5056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</a:rPr>
                        <a:t>Длина </a:t>
                      </a:r>
                      <a:r>
                        <a:rPr lang="ru-RU" sz="1100" dirty="0" smtClean="0">
                          <a:effectLst/>
                          <a:latin typeface="+mn-lt"/>
                        </a:rPr>
                        <a:t>ротора,</a:t>
                      </a:r>
                      <a:r>
                        <a:rPr lang="ru-RU" sz="1100" baseline="0" dirty="0" smtClean="0">
                          <a:effectLst/>
                          <a:latin typeface="+mn-lt"/>
                        </a:rPr>
                        <a:t> мм                                           </a:t>
                      </a:r>
                      <a:r>
                        <a:rPr lang="ru-RU" sz="1100" b="1" dirty="0" smtClean="0">
                          <a:effectLst/>
                          <a:latin typeface="+mn-lt"/>
                        </a:rPr>
                        <a:t>35</a:t>
                      </a:r>
                      <a:endParaRPr lang="ru-RU" sz="8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560" marR="5056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19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n-lt"/>
                        </a:rPr>
                        <a:t> </a:t>
                      </a:r>
                      <a:endParaRPr lang="ru-RU" sz="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560" marR="5056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</a:rPr>
                        <a:t>Нагрузочная способность на </a:t>
                      </a:r>
                      <a:r>
                        <a:rPr lang="ru-RU" sz="1100" dirty="0" smtClean="0">
                          <a:effectLst/>
                          <a:latin typeface="+mn-lt"/>
                        </a:rPr>
                        <a:t>зону, Н        </a:t>
                      </a:r>
                      <a:r>
                        <a:rPr lang="ru-RU" sz="1100" b="1" dirty="0" smtClean="0">
                          <a:effectLst/>
                          <a:latin typeface="+mn-lt"/>
                        </a:rPr>
                        <a:t>45300 </a:t>
                      </a:r>
                      <a:endParaRPr lang="ru-RU" sz="8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560" marR="5056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</a:rPr>
                        <a:t>Нагрузочная способность на </a:t>
                      </a:r>
                      <a:r>
                        <a:rPr lang="ru-RU" sz="1100" dirty="0" smtClean="0">
                          <a:effectLst/>
                          <a:latin typeface="+mn-lt"/>
                        </a:rPr>
                        <a:t>зону,</a:t>
                      </a:r>
                      <a:r>
                        <a:rPr lang="ru-RU" sz="1100" baseline="0" dirty="0" smtClean="0">
                          <a:effectLst/>
                          <a:latin typeface="+mn-lt"/>
                        </a:rPr>
                        <a:t> мм       </a:t>
                      </a:r>
                      <a:r>
                        <a:rPr lang="ru-RU" sz="1100" b="1" baseline="0" dirty="0" smtClean="0">
                          <a:effectLst/>
                          <a:latin typeface="+mn-lt"/>
                        </a:rPr>
                        <a:t>30700</a:t>
                      </a:r>
                      <a:endParaRPr lang="ru-RU" sz="8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560" marR="5056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22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n-lt"/>
                        </a:rPr>
                        <a:t>Датчиковая система</a:t>
                      </a:r>
                      <a:endParaRPr lang="ru-RU" sz="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560" marR="5056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</a:rPr>
                        <a:t>Мостовая схема соединения</a:t>
                      </a:r>
                      <a:endParaRPr lang="ru-RU" sz="800" dirty="0">
                        <a:effectLst/>
                        <a:latin typeface="+mn-lt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</a:rPr>
                        <a:t>Высокая чувствительность</a:t>
                      </a:r>
                      <a:endParaRPr lang="ru-RU" sz="800" dirty="0">
                        <a:effectLst/>
                        <a:latin typeface="+mn-lt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</a:rPr>
                        <a:t>Высокая помехозащищенность</a:t>
                      </a:r>
                      <a:endParaRPr lang="ru-RU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560" marR="5056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  <a:latin typeface="+mn-lt"/>
                        </a:rPr>
                        <a:t>Полумостовая</a:t>
                      </a:r>
                      <a:r>
                        <a:rPr lang="ru-RU" sz="1100" dirty="0">
                          <a:effectLst/>
                          <a:latin typeface="+mn-lt"/>
                        </a:rPr>
                        <a:t> схема соединения</a:t>
                      </a:r>
                      <a:endParaRPr lang="ru-RU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0560" marR="5056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7696" y="2891592"/>
            <a:ext cx="2380493" cy="369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96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0"/>
          <p:cNvSpPr txBox="1">
            <a:spLocks/>
          </p:cNvSpPr>
          <p:nvPr/>
        </p:nvSpPr>
        <p:spPr bwMode="auto">
          <a:xfrm>
            <a:off x="4193988" y="458295"/>
            <a:ext cx="5670947" cy="347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Варианты компоновки КМП</a:t>
            </a: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6116155" y="1736259"/>
            <a:ext cx="3290888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Специальная (съемные СГУ)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МП для компрессора 16 МВт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75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Ø</a:t>
            </a:r>
            <a:r>
              <a:rPr kumimoji="0" lang="ru-RU" alt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вала</a:t>
            </a:r>
            <a:r>
              <a:rPr kumimoji="0" lang="en-US" alt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/</a:t>
            </a:r>
            <a:r>
              <a:rPr kumimoji="0" lang="en-US" altLang="ru-RU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Ø</a:t>
            </a:r>
            <a:r>
              <a:rPr kumimoji="0" lang="ru-RU" alt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ротора МП 160</a:t>
            </a:r>
            <a:r>
              <a:rPr kumimoji="0" lang="en-US" alt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/</a:t>
            </a:r>
            <a:r>
              <a:rPr kumimoji="0" lang="ru-RU" alt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188,5 мм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Мрот = 1445 кг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F</a:t>
            </a:r>
            <a:r>
              <a:rPr kumimoji="0" lang="ru-RU" alt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рад = 11850Н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F</a:t>
            </a:r>
            <a:r>
              <a:rPr kumimoji="0" lang="ru-RU" alt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осевая = 50000Н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f = </a:t>
            </a:r>
            <a:r>
              <a:rPr kumimoji="0" lang="ru-RU" alt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5665</a:t>
            </a:r>
            <a:r>
              <a:rPr kumimoji="0" lang="en-US" alt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alt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об</a:t>
            </a:r>
            <a:r>
              <a:rPr kumimoji="0" lang="en-US" alt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/</a:t>
            </a:r>
            <a:r>
              <a:rPr kumimoji="0" lang="ru-RU" alt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мин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381" y="3248352"/>
            <a:ext cx="2115741" cy="2306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2759284" y="1736259"/>
            <a:ext cx="2869406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Стандартная для замены КМП ВНИИЭМ на компрессорах 16 МВт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75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Ø</a:t>
            </a:r>
            <a:r>
              <a:rPr kumimoji="0" lang="ru-RU" alt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вала</a:t>
            </a:r>
            <a:r>
              <a:rPr kumimoji="0" lang="en-US" alt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/</a:t>
            </a:r>
            <a:r>
              <a:rPr kumimoji="0" lang="en-US" altLang="ru-RU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Ø</a:t>
            </a:r>
            <a:r>
              <a:rPr kumimoji="0" lang="ru-RU" alt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ротора МП  240</a:t>
            </a:r>
            <a:r>
              <a:rPr kumimoji="0" lang="en-US" alt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/</a:t>
            </a:r>
            <a:r>
              <a:rPr kumimoji="0" lang="ru-RU" alt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298,8 мм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Мрот = 1273 кг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F</a:t>
            </a:r>
            <a:r>
              <a:rPr kumimoji="0" lang="ru-RU" alt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рад = 11700Н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F</a:t>
            </a:r>
            <a:r>
              <a:rPr kumimoji="0" lang="ru-RU" alt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осевая = 45300Н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f = </a:t>
            </a:r>
            <a:r>
              <a:rPr kumimoji="0" lang="ru-RU" alt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530</a:t>
            </a:r>
            <a:r>
              <a:rPr kumimoji="0" lang="en-US" alt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0 </a:t>
            </a:r>
            <a:r>
              <a:rPr kumimoji="0" lang="ru-RU" alt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об</a:t>
            </a:r>
            <a:r>
              <a:rPr kumimoji="0" lang="en-US" alt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/</a:t>
            </a:r>
            <a:r>
              <a:rPr kumimoji="0" lang="ru-RU" alt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мин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3" descr="C:\Users\kravtsov_dv\Desktop\5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156" y="3306692"/>
            <a:ext cx="2481263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759284" y="5494631"/>
            <a:ext cx="28694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Документы для приемочных испытаний на согласовании</a:t>
            </a:r>
          </a:p>
        </p:txBody>
      </p:sp>
    </p:spTree>
    <p:extLst>
      <p:ext uri="{BB962C8B-B14F-4D97-AF65-F5344CB8AC3E}">
        <p14:creationId xmlns:p14="http://schemas.microsoft.com/office/powerpoint/2010/main" val="377692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2000">
        <p:push dir="u"/>
      </p:transition>
    </mc:Choice>
    <mc:Fallback xmlns="">
      <p:transition spd="slow" advTm="12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0"/>
          <p:cNvSpPr txBox="1">
            <a:spLocks/>
          </p:cNvSpPr>
          <p:nvPr/>
        </p:nvSpPr>
        <p:spPr bwMode="auto">
          <a:xfrm>
            <a:off x="4077133" y="397049"/>
            <a:ext cx="5670947" cy="347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Типоразмерный ряд КМП</a:t>
            </a: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519135" y="1424471"/>
            <a:ext cx="651152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1F497D"/>
              </a:buClr>
              <a:buSzTx/>
              <a:buFontTx/>
              <a:buNone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Times New Roman" panose="02020603050405020304" pitchFamily="18" charset="0"/>
              </a:rPr>
              <a:t>Разработан типоразмерный ряд магнитных подшипников, позволяющий сократить общее время разработки для новых проектов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1F497D"/>
              </a:buClr>
              <a:buSzTx/>
              <a:buFontTx/>
              <a:buNone/>
              <a:tabLst/>
              <a:defRPr/>
            </a:pPr>
            <a:endParaRPr kumimoji="0" lang="ru-RU" alt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1F497D"/>
              </a:buClr>
              <a:buSzTx/>
              <a:buFontTx/>
              <a:buNone/>
              <a:tabLst/>
              <a:defRPr/>
            </a:pPr>
            <a:endParaRPr kumimoji="0" lang="ru-RU" alt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8002881" y="5053265"/>
            <a:ext cx="1368842" cy="565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Ротор 410</a:t>
            </a:r>
            <a:r>
              <a:rPr kumimoji="0" lang="en-US" alt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alt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мм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F</a:t>
            </a:r>
            <a:r>
              <a:rPr kumimoji="0" lang="ru-RU" alt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рад = 15000…24000Н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103141" y="5050256"/>
            <a:ext cx="1200338" cy="565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Ротор 150</a:t>
            </a:r>
            <a:r>
              <a:rPr kumimoji="0" lang="en-US" alt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alt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мм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F</a:t>
            </a:r>
            <a:r>
              <a:rPr kumimoji="0" lang="ru-RU" alt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рад = 500…3000Н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482038" y="5050256"/>
            <a:ext cx="1292862" cy="565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Ротор </a:t>
            </a:r>
            <a:r>
              <a:rPr kumimoji="0" lang="en-US" alt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200 </a:t>
            </a:r>
            <a:r>
              <a:rPr kumimoji="0" lang="ru-RU" alt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мм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F</a:t>
            </a:r>
            <a:r>
              <a:rPr kumimoji="0" lang="ru-RU" alt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рад = 3000…11850Н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6164869" y="5062288"/>
            <a:ext cx="1308309" cy="565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Ротор 3</a:t>
            </a:r>
            <a:r>
              <a:rPr kumimoji="0" lang="en-US" alt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00 </a:t>
            </a:r>
            <a:r>
              <a:rPr kumimoji="0" lang="ru-RU" alt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мм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F</a:t>
            </a:r>
            <a:r>
              <a:rPr kumimoji="0" lang="ru-RU" alt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рад = 5000…15000Н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1763722" y="5053265"/>
            <a:ext cx="1160860" cy="565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Ротор </a:t>
            </a:r>
            <a:r>
              <a:rPr kumimoji="0" lang="en-US" alt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110 </a:t>
            </a:r>
            <a:r>
              <a:rPr kumimoji="0" lang="ru-RU" alt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мм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F</a:t>
            </a:r>
            <a:r>
              <a:rPr kumimoji="0" lang="ru-RU" alt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рад = 300…2300Н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178" y="2332160"/>
            <a:ext cx="2438803" cy="241081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564" y="2747912"/>
            <a:ext cx="1653380" cy="199505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874" y="3122969"/>
            <a:ext cx="1636459" cy="1620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928" y="3392969"/>
            <a:ext cx="1363715" cy="13500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723" y="3662969"/>
            <a:ext cx="1090973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71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2000">
        <p:push dir="u"/>
      </p:transition>
    </mc:Choice>
    <mc:Fallback xmlns="">
      <p:transition spd="slow" advTm="12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Номер слайда 3"/>
          <p:cNvSpPr txBox="1">
            <a:spLocks noGrp="1"/>
          </p:cNvSpPr>
          <p:nvPr/>
        </p:nvSpPr>
        <p:spPr bwMode="auto">
          <a:xfrm>
            <a:off x="1728789" y="6362700"/>
            <a:ext cx="148748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106B674-C27F-478D-A655-DD217A8DB129}" type="slidenum">
              <a:rPr lang="en-US" sz="2000" b="1">
                <a:solidFill>
                  <a:prstClr val="white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ru-RU" sz="2000" b="1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0166" y="1363718"/>
            <a:ext cx="10367889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1400" i="1" dirty="0" smtClean="0">
              <a:solidFill>
                <a:prstClr val="black"/>
              </a:solidFill>
            </a:endParaRPr>
          </a:p>
          <a:p>
            <a:pPr algn="just"/>
            <a:r>
              <a:rPr lang="ru-RU" sz="2400" i="1" dirty="0" smtClean="0">
                <a:solidFill>
                  <a:prstClr val="black"/>
                </a:solidFill>
              </a:rPr>
              <a:t>	В настоящий момент ООО «Вега-ГАЗ» совместно с ФГУП «ЭЗАН» </a:t>
            </a:r>
            <a:r>
              <a:rPr lang="ru-RU" sz="2400" i="1" dirty="0">
                <a:solidFill>
                  <a:prstClr val="black"/>
                </a:solidFill>
              </a:rPr>
              <a:t>и ООО «СВД Встраиваемые Системы</a:t>
            </a:r>
            <a:r>
              <a:rPr lang="ru-RU" sz="2400" i="1" dirty="0" smtClean="0">
                <a:solidFill>
                  <a:prstClr val="black"/>
                </a:solidFill>
              </a:rPr>
              <a:t>» ведутся работы по доработке и тестированию </a:t>
            </a:r>
            <a:r>
              <a:rPr lang="ru-RU" sz="2400" i="1" dirty="0">
                <a:solidFill>
                  <a:prstClr val="black"/>
                </a:solidFill>
              </a:rPr>
              <a:t>на стенде ООО «Вега-ГАЗ</a:t>
            </a:r>
            <a:r>
              <a:rPr lang="ru-RU" sz="2400" i="1" dirty="0" smtClean="0">
                <a:solidFill>
                  <a:prstClr val="black"/>
                </a:solidFill>
              </a:rPr>
              <a:t>» защищённой операционной системы реального времени (ЗОСРВ) «Нейтрино» (на базе ОС </a:t>
            </a:r>
            <a:r>
              <a:rPr lang="en-US" sz="2400" i="1" dirty="0" smtClean="0">
                <a:solidFill>
                  <a:prstClr val="black"/>
                </a:solidFill>
              </a:rPr>
              <a:t>QNX 6.5</a:t>
            </a:r>
            <a:r>
              <a:rPr lang="ru-RU" sz="2400" i="1" dirty="0" smtClean="0">
                <a:solidFill>
                  <a:prstClr val="black"/>
                </a:solidFill>
              </a:rPr>
              <a:t>) и  использованию данной ЗОСРВ на АРМ и серверах автоматизированных систем производства ООО «Вега-ГАЗ» взамен ОС </a:t>
            </a:r>
            <a:r>
              <a:rPr lang="en-US" sz="2400" i="1" dirty="0" smtClean="0">
                <a:solidFill>
                  <a:prstClr val="black"/>
                </a:solidFill>
              </a:rPr>
              <a:t>Windows</a:t>
            </a:r>
            <a:r>
              <a:rPr lang="ru-RU" sz="2400" i="1" dirty="0" smtClean="0">
                <a:solidFill>
                  <a:prstClr val="black"/>
                </a:solidFill>
              </a:rPr>
              <a:t>.</a:t>
            </a:r>
            <a:endParaRPr lang="en-US" sz="2400" i="1" dirty="0" smtClean="0">
              <a:solidFill>
                <a:prstClr val="black"/>
              </a:solidFill>
            </a:endParaRPr>
          </a:p>
          <a:p>
            <a:pPr algn="just"/>
            <a:r>
              <a:rPr lang="ru-RU" sz="2400" i="1" dirty="0" smtClean="0">
                <a:solidFill>
                  <a:prstClr val="black"/>
                </a:solidFill>
              </a:rPr>
              <a:t>	ЗОСРВ </a:t>
            </a:r>
            <a:r>
              <a:rPr lang="ru-RU" sz="2400" i="1" dirty="0">
                <a:solidFill>
                  <a:prstClr val="black"/>
                </a:solidFill>
              </a:rPr>
              <a:t>«Нейтрино</a:t>
            </a:r>
            <a:r>
              <a:rPr lang="ru-RU" sz="2400" i="1" dirty="0" smtClean="0">
                <a:solidFill>
                  <a:prstClr val="black"/>
                </a:solidFill>
              </a:rPr>
              <a:t>»</a:t>
            </a:r>
            <a:r>
              <a:rPr lang="ru-RU" sz="2400" i="1" dirty="0">
                <a:solidFill>
                  <a:prstClr val="black"/>
                </a:solidFill>
              </a:rPr>
              <a:t> </a:t>
            </a:r>
            <a:r>
              <a:rPr lang="ru-RU" sz="2400" i="1" dirty="0" smtClean="0">
                <a:solidFill>
                  <a:prstClr val="black"/>
                </a:solidFill>
              </a:rPr>
              <a:t>сертифицирована МО РФ (сертификат МО РФ №1740 от 20.12.2011) и обеспечивает устойчивое функционирование в режиме реального времени, необходимый уровень информационной безопасности, высокую надёжность, а также оптимизирует вычислительную нагрузку технических средств.</a:t>
            </a:r>
            <a:endParaRPr lang="ru-RU" sz="2400" i="1" dirty="0">
              <a:solidFill>
                <a:prstClr val="black"/>
              </a:solidFill>
            </a:endParaRPr>
          </a:p>
          <a:p>
            <a:pPr algn="just"/>
            <a:endParaRPr lang="ru-RU" sz="1400" i="1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6"/>
          <p:cNvSpPr>
            <a:spLocks noChangeArrowheads="1"/>
          </p:cNvSpPr>
          <p:nvPr/>
        </p:nvSpPr>
        <p:spPr bwMode="auto">
          <a:xfrm>
            <a:off x="4401626" y="326938"/>
            <a:ext cx="59351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solidFill>
                  <a:prstClr val="white"/>
                </a:solidFill>
                <a:latin typeface="Arial Narrow" pitchFamily="34" charset="0"/>
              </a:rPr>
              <a:t>Разработка операционной системы</a:t>
            </a:r>
            <a:endParaRPr lang="ru-RU" sz="2800" b="1" i="1" dirty="0">
              <a:solidFill>
                <a:prstClr val="white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25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37360" y="957580"/>
            <a:ext cx="10298431" cy="6037580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lnSpc>
                <a:spcPct val="120000"/>
              </a:lnSpc>
              <a:buNone/>
              <a:defRPr/>
            </a:pPr>
            <a:r>
              <a:rPr lang="ru-RU" sz="1800" dirty="0"/>
              <a:t>	</a:t>
            </a:r>
            <a:r>
              <a:rPr lang="ru-RU" sz="2900" b="1" u="sng" dirty="0"/>
              <a:t>Основными составляющими комплексного </a:t>
            </a:r>
            <a:r>
              <a:rPr lang="ru-RU" sz="2900" b="1" u="sng" dirty="0" smtClean="0"/>
              <a:t>подхода</a:t>
            </a:r>
          </a:p>
          <a:p>
            <a:pPr marL="0" indent="0" algn="just">
              <a:lnSpc>
                <a:spcPct val="120000"/>
              </a:lnSpc>
              <a:buNone/>
              <a:defRPr/>
            </a:pPr>
            <a:r>
              <a:rPr lang="ru-RU" sz="2900" b="1" dirty="0" smtClean="0"/>
              <a:t>                  </a:t>
            </a:r>
            <a:r>
              <a:rPr lang="ru-RU" sz="2900" b="1" u="sng" dirty="0" smtClean="0"/>
              <a:t>к </a:t>
            </a:r>
            <a:r>
              <a:rPr lang="ru-RU" sz="2900" b="1" u="sng" dirty="0"/>
              <a:t>созданию и внедрению систем являются</a:t>
            </a:r>
            <a:r>
              <a:rPr lang="ru-RU" sz="2900" b="1" u="sng" dirty="0" smtClean="0"/>
              <a:t>:</a:t>
            </a:r>
          </a:p>
          <a:p>
            <a:pPr marL="0" indent="0" algn="just">
              <a:lnSpc>
                <a:spcPct val="120000"/>
              </a:lnSpc>
              <a:buNone/>
              <a:defRPr/>
            </a:pPr>
            <a:endParaRPr lang="ru-RU" sz="2900" b="1" u="sng" dirty="0"/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2900" b="1" dirty="0"/>
              <a:t>Научно-исследовательские и опытно-конструкторские работы (НИОКР);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2900" b="1" dirty="0"/>
              <a:t>Проектно-изыскательские работы;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2900" b="1" dirty="0"/>
              <a:t>Инжиниринг;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2900" b="1" dirty="0"/>
              <a:t>Производство и поставка оборудования и МТР;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2900" b="1" dirty="0"/>
              <a:t>Строительно-монтажные работы;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2900" b="1" dirty="0"/>
              <a:t>Шеф – монтаж;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2900" b="1" dirty="0"/>
              <a:t>Пуско-наладочные работы;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2900" b="1" dirty="0"/>
              <a:t>Сервисное и техническое обслуживание;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2900" b="1" dirty="0"/>
              <a:t>Капитальный ремонт;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2900" b="1" dirty="0"/>
              <a:t>Обучение персонала.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2900" b="1" dirty="0"/>
              <a:t>Техническая поддержка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2900" b="1" dirty="0"/>
              <a:t>Послегарантийное </a:t>
            </a:r>
            <a:r>
              <a:rPr lang="ru-RU" sz="2900" b="1" dirty="0" smtClean="0"/>
              <a:t>обслуживание</a:t>
            </a:r>
            <a:endParaRPr lang="ru-RU" sz="2900" b="1" dirty="0"/>
          </a:p>
        </p:txBody>
      </p:sp>
      <p:sp>
        <p:nvSpPr>
          <p:cNvPr id="13317" name="Прямоугольник 6"/>
          <p:cNvSpPr>
            <a:spLocks noChangeArrowheads="1"/>
          </p:cNvSpPr>
          <p:nvPr/>
        </p:nvSpPr>
        <p:spPr bwMode="auto">
          <a:xfrm>
            <a:off x="4189562" y="319177"/>
            <a:ext cx="5857336" cy="612476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ctr"/>
          <a:lstStyle/>
          <a:p>
            <a:pPr algn="ctr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i="1" dirty="0">
                <a:solidFill>
                  <a:prstClr val="white"/>
                </a:solidFill>
              </a:rPr>
              <a:t>О компании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983" y="2933786"/>
            <a:ext cx="2357743" cy="1761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83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Номер слайда 3"/>
          <p:cNvSpPr txBox="1">
            <a:spLocks noGrp="1"/>
          </p:cNvSpPr>
          <p:nvPr/>
        </p:nvSpPr>
        <p:spPr bwMode="auto">
          <a:xfrm>
            <a:off x="1728789" y="6362700"/>
            <a:ext cx="148748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106B674-C27F-478D-A655-DD217A8DB129}" type="slidenum">
              <a:rPr lang="en-US" sz="2000" b="1">
                <a:solidFill>
                  <a:prstClr val="white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ru-RU" sz="2000" b="1" dirty="0">
              <a:solidFill>
                <a:prstClr val="white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678349" y="2812485"/>
            <a:ext cx="8503668" cy="1098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marL="0" indent="0" algn="ctr" eaLnBrk="1" hangingPunct="1">
              <a:buClr>
                <a:schemeClr val="accent6">
                  <a:lumMod val="75000"/>
                </a:schemeClr>
              </a:buClr>
            </a:pP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0" indent="0" algn="ctr" eaLnBrk="1" hangingPunct="1">
              <a:buClr>
                <a:schemeClr val="accent6">
                  <a:lumMod val="75000"/>
                </a:schemeClr>
              </a:buClr>
              <a:defRPr/>
            </a:pPr>
            <a:r>
              <a:rPr lang="ru-RU" sz="4800" b="1" dirty="0" smtClean="0">
                <a:solidFill>
                  <a:srgbClr val="4E67C8">
                    <a:lumMod val="50000"/>
                  </a:srgbClr>
                </a:solidFill>
                <a:latin typeface="+mn-lt"/>
              </a:rPr>
              <a:t>Благодарю </a:t>
            </a:r>
            <a:r>
              <a:rPr lang="ru-RU" sz="4800" b="1" dirty="0">
                <a:solidFill>
                  <a:srgbClr val="4E67C8">
                    <a:lumMod val="50000"/>
                  </a:srgbClr>
                </a:solidFill>
                <a:latin typeface="+mn-lt"/>
              </a:rPr>
              <a:t>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30612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с двумя скругленными соседними углами 46"/>
          <p:cNvSpPr/>
          <p:nvPr/>
        </p:nvSpPr>
        <p:spPr>
          <a:xfrm rot="5400000">
            <a:off x="5429824" y="-3037449"/>
            <a:ext cx="632685" cy="8749135"/>
          </a:xfrm>
          <a:prstGeom prst="round2SameRect">
            <a:avLst/>
          </a:prstGeom>
          <a:solidFill>
            <a:schemeClr val="bg2">
              <a:alpha val="90000"/>
            </a:schemeClr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Прямоугольник 20"/>
          <p:cNvSpPr/>
          <p:nvPr/>
        </p:nvSpPr>
        <p:spPr>
          <a:xfrm rot="5400000">
            <a:off x="7209675" y="3886271"/>
            <a:ext cx="1767519" cy="3820662"/>
          </a:xfrm>
          <a:prstGeom prst="rect">
            <a:avLst/>
          </a:prstGeom>
          <a:ln>
            <a:noFill/>
          </a:ln>
          <a:effectLst>
            <a:glow rad="228600">
              <a:srgbClr val="FFFFFF"/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700" dirty="0">
              <a:solidFill>
                <a:prstClr val="black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 rot="5400000">
            <a:off x="2187491" y="4323329"/>
            <a:ext cx="1767519" cy="2808804"/>
          </a:xfrm>
          <a:prstGeom prst="rect">
            <a:avLst/>
          </a:prstGeom>
          <a:ln>
            <a:noFill/>
          </a:ln>
          <a:effectLst>
            <a:glow rad="228600">
              <a:srgbClr val="FFFFFF"/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700" dirty="0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 rot="5400000">
            <a:off x="2415904" y="1603635"/>
            <a:ext cx="1794759" cy="4107791"/>
          </a:xfrm>
          <a:prstGeom prst="rect">
            <a:avLst/>
          </a:prstGeom>
          <a:ln>
            <a:noFill/>
          </a:ln>
          <a:effectLst>
            <a:glow rad="228600">
              <a:srgbClr val="FFFFFF"/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700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71601" y="1068687"/>
            <a:ext cx="88370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2D2D2D"/>
                </a:solidFill>
              </a:rPr>
              <a:t>В настоящее время ООО </a:t>
            </a:r>
            <a:r>
              <a:rPr lang="ru-RU" sz="1600" b="1" dirty="0">
                <a:solidFill>
                  <a:srgbClr val="2D2D2D"/>
                </a:solidFill>
              </a:rPr>
              <a:t>«Вега-ГАЗ»</a:t>
            </a:r>
            <a:r>
              <a:rPr lang="en-US" sz="1600" b="1" dirty="0">
                <a:solidFill>
                  <a:srgbClr val="2D2D2D"/>
                </a:solidFill>
              </a:rPr>
              <a:t> </a:t>
            </a:r>
            <a:r>
              <a:rPr lang="ru-RU" sz="1600" b="1" dirty="0">
                <a:solidFill>
                  <a:srgbClr val="2D2D2D"/>
                </a:solidFill>
              </a:rPr>
              <a:t>разработаны АСУ ТП КЦ «РИУС-Р», САУ ГПА «КВАНТ-Р», СПА и КЗ «ПК ВЕГА-Р</a:t>
            </a:r>
            <a:r>
              <a:rPr lang="ru-RU" sz="1600" b="1" dirty="0" smtClean="0">
                <a:solidFill>
                  <a:srgbClr val="2D2D2D"/>
                </a:solidFill>
              </a:rPr>
              <a:t>» и</a:t>
            </a:r>
            <a:r>
              <a:rPr lang="en-US" sz="1600" b="1" dirty="0" smtClean="0">
                <a:solidFill>
                  <a:srgbClr val="2D2D2D"/>
                </a:solidFill>
              </a:rPr>
              <a:t> </a:t>
            </a:r>
            <a:r>
              <a:rPr lang="ru-RU" sz="1600" b="1" dirty="0" smtClean="0">
                <a:solidFill>
                  <a:srgbClr val="2D2D2D"/>
                </a:solidFill>
              </a:rPr>
              <a:t>АСУЭ  </a:t>
            </a:r>
            <a:r>
              <a:rPr lang="ru-RU" sz="1600" b="1" dirty="0">
                <a:solidFill>
                  <a:srgbClr val="2D2D2D"/>
                </a:solidFill>
              </a:rPr>
              <a:t>«РИУС-Э-Р</a:t>
            </a:r>
            <a:r>
              <a:rPr lang="ru-RU" sz="1600" b="1" dirty="0" smtClean="0">
                <a:solidFill>
                  <a:srgbClr val="2D2D2D"/>
                </a:solidFill>
              </a:rPr>
              <a:t>» на </a:t>
            </a:r>
            <a:r>
              <a:rPr lang="ru-RU" sz="1600" b="1" dirty="0">
                <a:solidFill>
                  <a:srgbClr val="2D2D2D"/>
                </a:solidFill>
              </a:rPr>
              <a:t>базе отечественных ПТК  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663" y="5653723"/>
            <a:ext cx="393108" cy="763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065" y="5653723"/>
            <a:ext cx="486371" cy="813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218" y="5608775"/>
            <a:ext cx="506437" cy="964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802" y="5653723"/>
            <a:ext cx="399859" cy="784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Users\Den\YandexDisk\Скриншоты\2015-03-23 22-50-41 slide_6.jpg (800×600) – Yandex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4984" y="3039950"/>
            <a:ext cx="2872995" cy="1242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821357" y="2760150"/>
            <a:ext cx="11047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prstClr val="black"/>
                </a:solidFill>
              </a:rPr>
              <a:t>ПЛК «Сонет»</a:t>
            </a:r>
            <a:endParaRPr lang="ru-RU" sz="1200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08051" y="4883157"/>
            <a:ext cx="13472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prstClr val="black"/>
                </a:solidFill>
              </a:rPr>
              <a:t>Модули дискретного ввода и вывода  </a:t>
            </a:r>
            <a:endParaRPr lang="ru-RU" sz="1200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808070" y="4896785"/>
            <a:ext cx="14854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prstClr val="black"/>
                </a:solidFill>
              </a:rPr>
              <a:t>Модули аналогового ввода и  вывода  </a:t>
            </a:r>
            <a:endParaRPr lang="ru-RU" sz="1200" dirty="0">
              <a:solidFill>
                <a:prstClr val="white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171" y="3295458"/>
            <a:ext cx="471882" cy="805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800976" y="1637707"/>
            <a:ext cx="79829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prstClr val="black"/>
                </a:solidFill>
              </a:rPr>
              <a:t>В качестве ПТК в системах автоматики применяется серии ПЛК «Сонет» и КМ-04 производства ФГУП «ЭЗАН</a:t>
            </a:r>
            <a:r>
              <a:rPr lang="ru-RU" sz="1600" dirty="0" smtClean="0">
                <a:solidFill>
                  <a:prstClr val="black"/>
                </a:solidFill>
              </a:rPr>
              <a:t>» г. Черноголовка.</a:t>
            </a:r>
            <a:endParaRPr lang="ru-RU" sz="1600" dirty="0">
              <a:solidFill>
                <a:prstClr val="white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670945" y="2735631"/>
            <a:ext cx="18238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prstClr val="black"/>
                </a:solidFill>
              </a:rPr>
              <a:t>Микропроцессорный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модуль</a:t>
            </a:r>
          </a:p>
        </p:txBody>
      </p:sp>
      <p:sp>
        <p:nvSpPr>
          <p:cNvPr id="23" name="Прямоугольник 6"/>
          <p:cNvSpPr>
            <a:spLocks noChangeArrowheads="1"/>
          </p:cNvSpPr>
          <p:nvPr/>
        </p:nvSpPr>
        <p:spPr bwMode="auto">
          <a:xfrm>
            <a:off x="3948432" y="368582"/>
            <a:ext cx="62097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>
                <a:solidFill>
                  <a:prstClr val="white"/>
                </a:solidFill>
              </a:rPr>
              <a:t>Краткое описание отечественных ПТК</a:t>
            </a:r>
          </a:p>
        </p:txBody>
      </p:sp>
      <p:sp>
        <p:nvSpPr>
          <p:cNvPr id="24" name="Прямоугольник 23"/>
          <p:cNvSpPr/>
          <p:nvPr/>
        </p:nvSpPr>
        <p:spPr>
          <a:xfrm rot="5400000">
            <a:off x="7730865" y="1264585"/>
            <a:ext cx="1775098" cy="4685911"/>
          </a:xfrm>
          <a:prstGeom prst="rect">
            <a:avLst/>
          </a:prstGeom>
          <a:ln>
            <a:noFill/>
          </a:ln>
          <a:effectLst>
            <a:glow rad="228600">
              <a:srgbClr val="FFFFFF"/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700" dirty="0">
              <a:solidFill>
                <a:prstClr val="black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851632" y="2693047"/>
            <a:ext cx="9925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prstClr val="black"/>
                </a:solidFill>
              </a:rPr>
              <a:t>ПЛК КМ-04</a:t>
            </a:r>
            <a:endParaRPr lang="ru-RU" sz="1200" b="1" dirty="0">
              <a:solidFill>
                <a:prstClr val="white"/>
              </a:solidFill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4" t="13096" r="29252" b="30548"/>
          <a:stretch/>
        </p:blipFill>
        <p:spPr>
          <a:xfrm>
            <a:off x="6441899" y="2970046"/>
            <a:ext cx="1812042" cy="1419963"/>
          </a:xfrm>
          <a:prstGeom prst="rect">
            <a:avLst/>
          </a:prstGeom>
          <a:effectLst>
            <a:softEdge rad="50800"/>
          </a:effectLst>
        </p:spPr>
      </p:pic>
      <p:grpSp>
        <p:nvGrpSpPr>
          <p:cNvPr id="28" name="Группа 3"/>
          <p:cNvGrpSpPr/>
          <p:nvPr/>
        </p:nvGrpSpPr>
        <p:grpSpPr>
          <a:xfrm rot="5400000">
            <a:off x="9202110" y="3288051"/>
            <a:ext cx="1032745" cy="949325"/>
            <a:chOff x="251520" y="1417340"/>
            <a:chExt cx="3456384" cy="2808313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251520" y="1417340"/>
              <a:ext cx="3456384" cy="2808313"/>
            </a:xfrm>
            <a:prstGeom prst="rect">
              <a:avLst/>
            </a:prstGeom>
            <a:ln>
              <a:noFill/>
            </a:ln>
            <a:effectLst>
              <a:glow rad="228600">
                <a:srgbClr val="FFFFFF"/>
              </a:glo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1700" dirty="0">
                <a:solidFill>
                  <a:prstClr val="black"/>
                </a:solidFill>
              </a:endParaRPr>
            </a:p>
          </p:txBody>
        </p:sp>
        <p:pic>
          <p:nvPicPr>
            <p:cNvPr id="30" name="Picture 2" descr="C:\Users\sheveleva\Desktop\Модули\IMG_20150226_171908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91" r="10692"/>
            <a:stretch/>
          </p:blipFill>
          <p:spPr bwMode="auto">
            <a:xfrm>
              <a:off x="287527" y="1633364"/>
              <a:ext cx="3384374" cy="2376264"/>
            </a:xfrm>
            <a:prstGeom prst="rect">
              <a:avLst/>
            </a:prstGeom>
            <a:noFill/>
            <a:effectLst>
              <a:softEdge rad="508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Прямоугольник 30"/>
          <p:cNvSpPr/>
          <p:nvPr/>
        </p:nvSpPr>
        <p:spPr>
          <a:xfrm>
            <a:off x="6280551" y="4897570"/>
            <a:ext cx="18473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prstClr val="black"/>
                </a:solidFill>
              </a:rPr>
              <a:t>Модули аналогового ввода и  вывода  </a:t>
            </a:r>
            <a:endParaRPr lang="ru-RU" sz="1200" dirty="0">
              <a:solidFill>
                <a:prstClr val="white"/>
              </a:solidFill>
            </a:endParaRPr>
          </a:p>
        </p:txBody>
      </p:sp>
      <p:grpSp>
        <p:nvGrpSpPr>
          <p:cNvPr id="32" name="Группа 31"/>
          <p:cNvGrpSpPr/>
          <p:nvPr/>
        </p:nvGrpSpPr>
        <p:grpSpPr>
          <a:xfrm>
            <a:off x="6262778" y="5453714"/>
            <a:ext cx="892958" cy="1105371"/>
            <a:chOff x="5272421" y="1309328"/>
            <a:chExt cx="2808313" cy="3456384"/>
          </a:xfrm>
        </p:grpSpPr>
        <p:sp>
          <p:nvSpPr>
            <p:cNvPr id="33" name="Прямоугольник 32"/>
            <p:cNvSpPr/>
            <p:nvPr/>
          </p:nvSpPr>
          <p:spPr>
            <a:xfrm rot="16200000">
              <a:off x="4948386" y="1633363"/>
              <a:ext cx="3456384" cy="2808313"/>
            </a:xfrm>
            <a:prstGeom prst="rect">
              <a:avLst/>
            </a:prstGeom>
            <a:ln>
              <a:noFill/>
            </a:ln>
            <a:effectLst>
              <a:glow rad="228600">
                <a:srgbClr val="FFFFFF"/>
              </a:glo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1700" dirty="0">
                <a:solidFill>
                  <a:prstClr val="black"/>
                </a:solidFill>
              </a:endParaRPr>
            </a:p>
          </p:txBody>
        </p:sp>
        <p:pic>
          <p:nvPicPr>
            <p:cNvPr id="34" name="Picture 3" descr="C:\Users\sheveleva\Desktop\Модули\IMG_20150226_173910.jp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56" r="9266"/>
            <a:stretch/>
          </p:blipFill>
          <p:spPr bwMode="auto">
            <a:xfrm rot="16200000">
              <a:off x="5135826" y="1831005"/>
              <a:ext cx="3240360" cy="2413028"/>
            </a:xfrm>
            <a:prstGeom prst="rect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Группа 34"/>
          <p:cNvGrpSpPr/>
          <p:nvPr/>
        </p:nvGrpSpPr>
        <p:grpSpPr>
          <a:xfrm rot="16200000">
            <a:off x="7128885" y="5537667"/>
            <a:ext cx="1140096" cy="989438"/>
            <a:chOff x="4948386" y="1633363"/>
            <a:chExt cx="3456384" cy="2808313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4948386" y="1633363"/>
              <a:ext cx="3456384" cy="2808313"/>
            </a:xfrm>
            <a:prstGeom prst="rect">
              <a:avLst/>
            </a:prstGeom>
            <a:ln>
              <a:noFill/>
            </a:ln>
            <a:effectLst>
              <a:glow rad="228600">
                <a:srgbClr val="FFFFFF"/>
              </a:glo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1700" dirty="0">
                <a:solidFill>
                  <a:prstClr val="black"/>
                </a:solidFill>
              </a:endParaRPr>
            </a:p>
          </p:txBody>
        </p:sp>
        <p:pic>
          <p:nvPicPr>
            <p:cNvPr id="37" name="Picture 4" descr="C:\Users\sheveleva\Desktop\Модули\IMG_20150226_173932.jp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21" r="14896"/>
            <a:stretch/>
          </p:blipFill>
          <p:spPr bwMode="auto">
            <a:xfrm>
              <a:off x="5164556" y="1760904"/>
              <a:ext cx="3134351" cy="2322631"/>
            </a:xfrm>
            <a:prstGeom prst="rect">
              <a:avLst/>
            </a:prstGeom>
            <a:noFill/>
            <a:effectLst>
              <a:softEdge rad="762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8" name="Прямоугольник 37"/>
          <p:cNvSpPr/>
          <p:nvPr/>
        </p:nvSpPr>
        <p:spPr>
          <a:xfrm>
            <a:off x="8388316" y="4893221"/>
            <a:ext cx="16528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prstClr val="black"/>
                </a:solidFill>
              </a:rPr>
              <a:t>Модули дискретного ввода и вывода  </a:t>
            </a:r>
            <a:endParaRPr lang="ru-RU" sz="1200" dirty="0">
              <a:solidFill>
                <a:prstClr val="white"/>
              </a:solidFill>
            </a:endParaRPr>
          </a:p>
        </p:txBody>
      </p:sp>
      <p:grpSp>
        <p:nvGrpSpPr>
          <p:cNvPr id="39" name="Группа 38"/>
          <p:cNvGrpSpPr/>
          <p:nvPr/>
        </p:nvGrpSpPr>
        <p:grpSpPr>
          <a:xfrm>
            <a:off x="8206732" y="5435300"/>
            <a:ext cx="1008033" cy="1089240"/>
            <a:chOff x="5272421" y="1309328"/>
            <a:chExt cx="2808313" cy="3456384"/>
          </a:xfrm>
        </p:grpSpPr>
        <p:sp>
          <p:nvSpPr>
            <p:cNvPr id="40" name="Прямоугольник 39"/>
            <p:cNvSpPr/>
            <p:nvPr/>
          </p:nvSpPr>
          <p:spPr>
            <a:xfrm rot="16200000">
              <a:off x="4948386" y="1633363"/>
              <a:ext cx="3456384" cy="2808313"/>
            </a:xfrm>
            <a:prstGeom prst="rect">
              <a:avLst/>
            </a:prstGeom>
            <a:ln>
              <a:noFill/>
            </a:ln>
            <a:effectLst>
              <a:glow rad="228600">
                <a:srgbClr val="FFFFFF"/>
              </a:glo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1700" dirty="0">
                <a:solidFill>
                  <a:prstClr val="black"/>
                </a:solidFill>
              </a:endParaRPr>
            </a:p>
          </p:txBody>
        </p:sp>
        <p:pic>
          <p:nvPicPr>
            <p:cNvPr id="41" name="Picture 5" descr="C:\Users\sheveleva\Desktop\Модули\IMG_20150226_173956.jp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00" r="15938"/>
            <a:stretch/>
          </p:blipFill>
          <p:spPr bwMode="auto">
            <a:xfrm rot="16200000">
              <a:off x="5148064" y="1819565"/>
              <a:ext cx="3148694" cy="2435907"/>
            </a:xfrm>
            <a:prstGeom prst="rect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softEdge rad="381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Группа 41"/>
          <p:cNvGrpSpPr/>
          <p:nvPr/>
        </p:nvGrpSpPr>
        <p:grpSpPr>
          <a:xfrm rot="16200000">
            <a:off x="9140832" y="5456737"/>
            <a:ext cx="1116991" cy="1018617"/>
            <a:chOff x="4948386" y="1633363"/>
            <a:chExt cx="3456384" cy="2808313"/>
          </a:xfrm>
        </p:grpSpPr>
        <p:sp>
          <p:nvSpPr>
            <p:cNvPr id="43" name="Прямоугольник 42"/>
            <p:cNvSpPr/>
            <p:nvPr/>
          </p:nvSpPr>
          <p:spPr>
            <a:xfrm>
              <a:off x="4948386" y="1633363"/>
              <a:ext cx="3456384" cy="2808313"/>
            </a:xfrm>
            <a:prstGeom prst="rect">
              <a:avLst/>
            </a:prstGeom>
            <a:ln>
              <a:noFill/>
            </a:ln>
            <a:effectLst>
              <a:glow rad="228600">
                <a:srgbClr val="FFFFFF"/>
              </a:glo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1700" dirty="0">
                <a:solidFill>
                  <a:prstClr val="black"/>
                </a:solidFill>
              </a:endParaRPr>
            </a:p>
          </p:txBody>
        </p:sp>
        <p:pic>
          <p:nvPicPr>
            <p:cNvPr id="44" name="Picture 2" descr="C:\Users\sheveleva\Desktop\Модули\IMG_20150226_173822.jp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50" r="17262"/>
            <a:stretch/>
          </p:blipFill>
          <p:spPr bwMode="auto">
            <a:xfrm>
              <a:off x="5077109" y="1823070"/>
              <a:ext cx="3198937" cy="2376264"/>
            </a:xfrm>
            <a:prstGeom prst="rect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softEdge rad="508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5" name="Прямоугольник 44"/>
          <p:cNvSpPr/>
          <p:nvPr/>
        </p:nvSpPr>
        <p:spPr>
          <a:xfrm>
            <a:off x="444843" y="2181625"/>
            <a:ext cx="5312490" cy="52322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prstClr val="black"/>
                </a:solidFill>
              </a:rPr>
              <a:t>ПЛК «Сонет» используется в составе </a:t>
            </a:r>
            <a:r>
              <a:rPr lang="ru-RU" sz="1400" dirty="0" smtClean="0">
                <a:solidFill>
                  <a:prstClr val="black"/>
                </a:solidFill>
              </a:rPr>
              <a:t>АСУ </a:t>
            </a:r>
            <a:r>
              <a:rPr lang="ru-RU" sz="1400" dirty="0">
                <a:solidFill>
                  <a:prstClr val="black"/>
                </a:solidFill>
              </a:rPr>
              <a:t>ТП КЦ «РИУС-Р</a:t>
            </a:r>
            <a:r>
              <a:rPr lang="ru-RU" sz="1400" dirty="0" smtClean="0">
                <a:solidFill>
                  <a:prstClr val="black"/>
                </a:solidFill>
              </a:rPr>
              <a:t>», </a:t>
            </a:r>
            <a:r>
              <a:rPr lang="ru-RU" sz="1400" dirty="0">
                <a:solidFill>
                  <a:srgbClr val="2D2D2D"/>
                </a:solidFill>
              </a:rPr>
              <a:t>АСУЭ  «РИУС-Э-Р</a:t>
            </a:r>
            <a:r>
              <a:rPr lang="ru-RU" sz="1400" dirty="0" smtClean="0">
                <a:solidFill>
                  <a:srgbClr val="2D2D2D"/>
                </a:solidFill>
              </a:rPr>
              <a:t>» и </a:t>
            </a:r>
            <a:r>
              <a:rPr lang="ru-RU" sz="1400" dirty="0">
                <a:solidFill>
                  <a:srgbClr val="2D2D2D"/>
                </a:solidFill>
              </a:rPr>
              <a:t>СПА и КЗ «ПК </a:t>
            </a:r>
            <a:r>
              <a:rPr lang="ru-RU" sz="1400" dirty="0" smtClean="0">
                <a:solidFill>
                  <a:srgbClr val="2D2D2D"/>
                </a:solidFill>
              </a:rPr>
              <a:t>ВЕГА-Р»</a:t>
            </a:r>
            <a:r>
              <a:rPr lang="ru-RU" sz="1400" dirty="0" smtClean="0">
                <a:solidFill>
                  <a:prstClr val="black"/>
                </a:solidFill>
              </a:rPr>
              <a:t>    </a:t>
            </a:r>
            <a:endParaRPr lang="ru-RU" sz="1400" dirty="0">
              <a:solidFill>
                <a:prstClr val="white"/>
              </a:solidFill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5995546" y="2183614"/>
            <a:ext cx="5082477" cy="52322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prstClr val="black"/>
                </a:solidFill>
              </a:rPr>
              <a:t>ПЛК КМ-04 используется в составе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prstClr val="black"/>
                </a:solidFill>
              </a:rPr>
              <a:t>САУ ГПА «КВАНТ-Р»   </a:t>
            </a:r>
            <a:endParaRPr lang="ru-RU" sz="1400" dirty="0">
              <a:solidFill>
                <a:prstClr val="white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103097" y="4142336"/>
            <a:ext cx="18238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prstClr val="black"/>
                </a:solidFill>
              </a:rPr>
              <a:t>Операционная система 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prstClr val="black"/>
                </a:solidFill>
              </a:rPr>
              <a:t>QNX6 Neutrino RTOS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prstClr val="black"/>
                </a:solidFill>
              </a:rPr>
              <a:t> </a:t>
            </a:r>
            <a:endParaRPr lang="ru-RU" sz="12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8179879" y="4146869"/>
            <a:ext cx="18238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prstClr val="black"/>
                </a:solidFill>
              </a:rPr>
              <a:t>Операционная система 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prstClr val="black"/>
                </a:solidFill>
              </a:rPr>
              <a:t>«Эльбрус»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prstClr val="black"/>
                </a:solidFill>
              </a:rPr>
              <a:t> </a:t>
            </a:r>
            <a:endParaRPr lang="ru-RU" sz="12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8339212" y="2681959"/>
            <a:ext cx="2738812" cy="646331"/>
          </a:xfrm>
          <a:prstGeom prst="rect">
            <a:avLst/>
          </a:prstGeom>
          <a:effectLst>
            <a:glow rad="533400">
              <a:schemeClr val="bg1"/>
            </a:glow>
          </a:effec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prstClr val="black"/>
                </a:solidFill>
              </a:rPr>
              <a:t>Вычислительный модуль </a:t>
            </a:r>
            <a:r>
              <a:rPr lang="ru-RU" sz="1200" dirty="0" smtClean="0">
                <a:solidFill>
                  <a:prstClr val="black"/>
                </a:solidFill>
              </a:rPr>
              <a:t>МВКУБ/С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prstClr val="black"/>
                </a:solidFill>
              </a:rPr>
              <a:t>построенный на базе процессора Эльбрус-2C+</a:t>
            </a:r>
          </a:p>
        </p:txBody>
      </p:sp>
    </p:spTree>
    <p:extLst>
      <p:ext uri="{BB962C8B-B14F-4D97-AF65-F5344CB8AC3E}">
        <p14:creationId xmlns:p14="http://schemas.microsoft.com/office/powerpoint/2010/main" val="397625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1781908" y="1172308"/>
          <a:ext cx="8136792" cy="53443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22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122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122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5487">
                <a:tc gridSpan="3"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Х</a:t>
                      </a:r>
                      <a:r>
                        <a:rPr lang="ru-RU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арактеристики процессорных модулей ПЛК применяемых</a:t>
                      </a:r>
                    </a:p>
                    <a:p>
                      <a:pPr algn="ctr"/>
                      <a:r>
                        <a:rPr lang="ru-RU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ООО «Вега-ГАЗ» в</a:t>
                      </a:r>
                      <a:r>
                        <a:rPr lang="en-US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</a:t>
                      </a:r>
                      <a:r>
                        <a:rPr lang="ru-RU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системах автоматики</a:t>
                      </a:r>
                      <a:endParaRPr lang="ru-RU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317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Вычислительный модуль МВКУБ/С</a:t>
                      </a:r>
                      <a:r>
                        <a:rPr lang="en-US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(МЦСТ)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Микропроцессорный модуль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СН-МП-РС104-3</a:t>
                      </a:r>
                      <a:r>
                        <a:rPr lang="en-US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(ЭЗАН)</a:t>
                      </a:r>
                      <a:endParaRPr lang="ru-RU" sz="12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3664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Процессор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Эльбрус-2С+ (1891ВМ7Я)</a:t>
                      </a:r>
                    </a:p>
                    <a:p>
                      <a:pPr algn="ctr"/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500 МГц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Geode GX</a:t>
                      </a:r>
                      <a:endParaRPr lang="ru-RU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300 МГц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093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ОЗУ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 Гб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64 Мб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093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ПЗУ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16 Гб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128 Мб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0819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Быстродействие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Пиковая производительность:</a:t>
                      </a:r>
                    </a:p>
                    <a:p>
                      <a:pPr algn="ctr" fontAlgn="b"/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до 56 ГФлопс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Пиковая производительность:</a:t>
                      </a:r>
                    </a:p>
                    <a:p>
                      <a:pPr algn="ctr" fontAlgn="b"/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до 56 ГФлопс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8201">
                <a:tc>
                  <a:txBody>
                    <a:bodyPr/>
                    <a:lstStyle/>
                    <a:p>
                      <a:pPr algn="ctr"/>
                      <a:r>
                        <a:rPr lang="ru-RU" sz="1200" b="1" baseline="0" dirty="0"/>
                        <a:t>Число обрабатываемых каналов ввода/вывода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дискретных - до 832</a:t>
                      </a:r>
                    </a:p>
                    <a:p>
                      <a:pPr algn="ctr" fontAlgn="b"/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аналоговых - до 832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дискретных - до 832</a:t>
                      </a:r>
                    </a:p>
                    <a:p>
                      <a:pPr algn="ctr" fontAlgn="b"/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аналоговых - до 832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8201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Стандарт системной шины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CompactPCI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Сонет</a:t>
                      </a:r>
                      <a:endParaRPr 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73665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Встроенные</a:t>
                      </a:r>
                      <a:r>
                        <a:rPr lang="ru-RU" sz="1200" b="1" baseline="0" dirty="0"/>
                        <a:t> интерфейсы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×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IOLink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3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×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Gigabit Ethernet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4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×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SATA 2.0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ctr"/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×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USB 2.0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1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×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Video (VGA)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endParaRPr 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×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IEEE 1284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ru-RU" sz="11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×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RS-232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×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Gigabit Ethernet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×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RS-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485,</a:t>
                      </a:r>
                      <a:endParaRPr 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×</a:t>
                      </a:r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Video (VGA)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093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Срок службы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 лет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 лет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Прямоугольник 6"/>
          <p:cNvSpPr>
            <a:spLocks noChangeArrowheads="1"/>
          </p:cNvSpPr>
          <p:nvPr/>
        </p:nvSpPr>
        <p:spPr bwMode="auto">
          <a:xfrm>
            <a:off x="4158185" y="268942"/>
            <a:ext cx="582797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i="1" dirty="0">
                <a:solidFill>
                  <a:prstClr val="white"/>
                </a:solidFill>
                <a:latin typeface="Arial Narrow" pitchFamily="34" charset="0"/>
              </a:rPr>
              <a:t>Технические решения, применяемые в САУ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i="1" dirty="0">
                <a:solidFill>
                  <a:prstClr val="white"/>
                </a:solidFill>
                <a:latin typeface="Arial Narrow" pitchFamily="34" charset="0"/>
              </a:rPr>
              <a:t>на отечественных ПТК</a:t>
            </a:r>
          </a:p>
        </p:txBody>
      </p:sp>
    </p:spTree>
    <p:extLst>
      <p:ext uri="{BB962C8B-B14F-4D97-AF65-F5344CB8AC3E}">
        <p14:creationId xmlns:p14="http://schemas.microsoft.com/office/powerpoint/2010/main" val="273606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955794" y="3200907"/>
            <a:ext cx="3327400" cy="338554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700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57285" y="946737"/>
            <a:ext cx="799886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black"/>
                </a:solidFill>
              </a:rPr>
              <a:t>Оборудование и программное обеспечение верхнего уровня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black"/>
                </a:solidFill>
              </a:rPr>
              <a:t/>
            </a:r>
            <a:br>
              <a:rPr lang="ru-RU" b="1" dirty="0">
                <a:solidFill>
                  <a:prstClr val="black"/>
                </a:solidFill>
              </a:rPr>
            </a:br>
            <a:r>
              <a:rPr lang="ru-RU" sz="1600" b="1" dirty="0">
                <a:solidFill>
                  <a:prstClr val="black"/>
                </a:solidFill>
              </a:rPr>
              <a:t>Человеко-машинный интерфейс АРМ </a:t>
            </a:r>
            <a:r>
              <a:rPr lang="ru-RU" sz="1600" dirty="0">
                <a:solidFill>
                  <a:prstClr val="black"/>
                </a:solidFill>
              </a:rPr>
              <a:t>выполнен на базе </a:t>
            </a:r>
            <a:r>
              <a:rPr lang="ru-RU" sz="1600" dirty="0" smtClean="0">
                <a:solidFill>
                  <a:prstClr val="black"/>
                </a:solidFill>
              </a:rPr>
              <a:t>СКАДА </a:t>
            </a:r>
            <a:r>
              <a:rPr lang="ru-RU" sz="1600" dirty="0">
                <a:solidFill>
                  <a:prstClr val="black"/>
                </a:solidFill>
              </a:rPr>
              <a:t>«Соната» (разработки ФГУП «ЭЗАН» г. Черноголовка.), являющейся единой информационной средой для разработки программной реализации алгоритмов работы и видеокадров интерфейса. Функционал </a:t>
            </a:r>
            <a:r>
              <a:rPr lang="ru-RU" sz="1600" dirty="0">
                <a:solidFill>
                  <a:prstClr val="black"/>
                </a:solidFill>
              </a:rPr>
              <a:t>СКАДА -</a:t>
            </a:r>
            <a:r>
              <a:rPr lang="ru-RU" sz="1600" dirty="0">
                <a:solidFill>
                  <a:prstClr val="black"/>
                </a:solidFill>
              </a:rPr>
              <a:t>системы «Соната» позволяет реализовать весь спектр задач (в том числе быстродействующих), требуемых для контроля и управления поставляемой системы автоматики.</a:t>
            </a:r>
          </a:p>
        </p:txBody>
      </p:sp>
      <p:pic>
        <p:nvPicPr>
          <p:cNvPr id="8" name="Picture 2" descr="C:\Users\Egorcev\AppData\Roaming\Skype\infineonden\media_messaging\media_cache\^1509FE701AE1754B67EA8116F58DA73205813EFB32C727D1AF^pimgpsh_fullsize_distr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1898" y="3797321"/>
            <a:ext cx="3713703" cy="2798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057398" y="3200908"/>
            <a:ext cx="3098801" cy="338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Экран АРМ. </a:t>
            </a:r>
            <a:r>
              <a:rPr lang="ru-RU" sz="16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СКАДА</a:t>
            </a:r>
            <a:r>
              <a:rPr lang="ru-RU" sz="16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ru-RU" sz="16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«Соната»</a:t>
            </a:r>
          </a:p>
        </p:txBody>
      </p:sp>
      <p:sp>
        <p:nvSpPr>
          <p:cNvPr id="10" name="Прямоугольник 6"/>
          <p:cNvSpPr>
            <a:spLocks noChangeArrowheads="1"/>
          </p:cNvSpPr>
          <p:nvPr/>
        </p:nvSpPr>
        <p:spPr bwMode="auto">
          <a:xfrm>
            <a:off x="4099354" y="416115"/>
            <a:ext cx="620972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>
                <a:solidFill>
                  <a:prstClr val="white"/>
                </a:solidFill>
              </a:rPr>
              <a:t>Краткое описание отечественных ПТК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231464" y="3184691"/>
            <a:ext cx="3327400" cy="338554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700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333068" y="3184692"/>
            <a:ext cx="3098801" cy="338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Среда разработки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509" y="3793109"/>
            <a:ext cx="1744913" cy="1352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929" y="5277918"/>
            <a:ext cx="2047923" cy="1148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374" y="3793109"/>
            <a:ext cx="2188686" cy="1352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899" y="5277919"/>
            <a:ext cx="2163607" cy="1148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982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Номер слайда 3"/>
          <p:cNvSpPr txBox="1">
            <a:spLocks noGrp="1"/>
          </p:cNvSpPr>
          <p:nvPr/>
        </p:nvSpPr>
        <p:spPr bwMode="auto">
          <a:xfrm>
            <a:off x="1728789" y="6362700"/>
            <a:ext cx="148748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106B674-C27F-478D-A655-DD217A8DB129}" type="slidenum">
              <a:rPr lang="en-US" sz="2000" b="1">
                <a:solidFill>
                  <a:prstClr val="white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ru-RU" sz="2000" b="1" dirty="0">
              <a:solidFill>
                <a:prstClr val="white"/>
              </a:solidFill>
            </a:endParaRPr>
          </a:p>
        </p:txBody>
      </p:sp>
      <p:sp>
        <p:nvSpPr>
          <p:cNvPr id="21" name="Двойные круглые скобки 20"/>
          <p:cNvSpPr/>
          <p:nvPr/>
        </p:nvSpPr>
        <p:spPr>
          <a:xfrm>
            <a:off x="10003767" y="6501620"/>
            <a:ext cx="457200" cy="266328"/>
          </a:xfrm>
          <a:prstGeom prst="bracketPair">
            <a:avLst>
              <a:gd name="adj" fmla="val 27396"/>
            </a:avLst>
          </a:prstGeom>
          <a:ln w="9525">
            <a:solidFill>
              <a:srgbClr val="1747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41275" algn="ctr" fontAlgn="base">
              <a:spcBef>
                <a:spcPct val="0"/>
              </a:spcBef>
              <a:spcAft>
                <a:spcPct val="0"/>
              </a:spcAft>
            </a:pPr>
            <a:fld id="{4140D887-42A9-4CDF-8CF3-0C8777EEC135}" type="slidenum">
              <a:rPr lang="ru-RU" sz="1400">
                <a:solidFill>
                  <a:srgbClr val="00AEEF"/>
                </a:solidFill>
              </a:rPr>
              <a:pPr marL="41275" algn="ctr"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ru-RU" sz="1400" dirty="0">
              <a:solidFill>
                <a:srgbClr val="00AEEF"/>
              </a:solidFill>
            </a:endParaRPr>
          </a:p>
        </p:txBody>
      </p:sp>
      <p:sp>
        <p:nvSpPr>
          <p:cNvPr id="8" name="Номер слайда 3"/>
          <p:cNvSpPr txBox="1">
            <a:spLocks noGrp="1"/>
          </p:cNvSpPr>
          <p:nvPr/>
        </p:nvSpPr>
        <p:spPr bwMode="auto">
          <a:xfrm>
            <a:off x="1728789" y="6362700"/>
            <a:ext cx="148748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106B674-C27F-478D-A655-DD217A8DB129}" type="slidenum">
              <a:rPr lang="en-US" sz="2000" b="1">
                <a:solidFill>
                  <a:prstClr val="white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ru-RU" sz="2000" b="1" dirty="0">
              <a:solidFill>
                <a:prstClr val="white"/>
              </a:solidFill>
            </a:endParaRPr>
          </a:p>
        </p:txBody>
      </p:sp>
      <p:sp>
        <p:nvSpPr>
          <p:cNvPr id="9" name="Прямоугольник 6"/>
          <p:cNvSpPr>
            <a:spLocks noChangeArrowheads="1"/>
          </p:cNvSpPr>
          <p:nvPr/>
        </p:nvSpPr>
        <p:spPr bwMode="auto">
          <a:xfrm>
            <a:off x="4189562" y="251635"/>
            <a:ext cx="582797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i="1" dirty="0">
                <a:solidFill>
                  <a:prstClr val="white"/>
                </a:solidFill>
                <a:latin typeface="Arial Narrow" pitchFamily="34" charset="0"/>
              </a:rPr>
              <a:t>Технические решения, применяемые в САУ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i="1" dirty="0">
                <a:solidFill>
                  <a:prstClr val="white"/>
                </a:solidFill>
                <a:latin typeface="Arial Narrow" pitchFamily="34" charset="0"/>
              </a:rPr>
              <a:t>на отечественных ПТК</a:t>
            </a:r>
          </a:p>
        </p:txBody>
      </p:sp>
      <p:sp>
        <p:nvSpPr>
          <p:cNvPr id="10" name="Двойные круглые скобки 9"/>
          <p:cNvSpPr/>
          <p:nvPr/>
        </p:nvSpPr>
        <p:spPr>
          <a:xfrm>
            <a:off x="10003767" y="6501620"/>
            <a:ext cx="457200" cy="266328"/>
          </a:xfrm>
          <a:prstGeom prst="bracketPair">
            <a:avLst>
              <a:gd name="adj" fmla="val 27396"/>
            </a:avLst>
          </a:prstGeom>
          <a:ln w="9525">
            <a:solidFill>
              <a:srgbClr val="1747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41275" algn="ctr" fontAlgn="base">
              <a:spcBef>
                <a:spcPct val="0"/>
              </a:spcBef>
              <a:spcAft>
                <a:spcPct val="0"/>
              </a:spcAft>
            </a:pPr>
            <a:fld id="{4140D887-42A9-4CDF-8CF3-0C8777EEC135}" type="slidenum">
              <a:rPr lang="ru-RU" sz="1400">
                <a:solidFill>
                  <a:srgbClr val="00AEEF"/>
                </a:solidFill>
              </a:rPr>
              <a:pPr marL="41275" algn="ctr"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ru-RU" sz="1400" dirty="0">
              <a:solidFill>
                <a:srgbClr val="00AEEF"/>
              </a:solidFill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228789380"/>
              </p:ext>
            </p:extLst>
          </p:nvPr>
        </p:nvGraphicFramePr>
        <p:xfrm>
          <a:off x="1819276" y="1144900"/>
          <a:ext cx="659448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8788" y="5214700"/>
            <a:ext cx="1326492" cy="441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Logo mcst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1382" y="5163193"/>
            <a:ext cx="1320759" cy="54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9681" y="5214701"/>
            <a:ext cx="1320759" cy="443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105" y="5214701"/>
            <a:ext cx="1340265" cy="419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527993" y="6060463"/>
            <a:ext cx="1426487" cy="242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004" y="5842074"/>
            <a:ext cx="712061" cy="679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378" y="5973791"/>
            <a:ext cx="786765" cy="50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9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137" y="5973791"/>
            <a:ext cx="987743" cy="415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" name="Схема 19"/>
          <p:cNvGraphicFramePr/>
          <p:nvPr>
            <p:extLst/>
          </p:nvPr>
        </p:nvGraphicFramePr>
        <p:xfrm>
          <a:off x="4572000" y="2026919"/>
          <a:ext cx="6096000" cy="2001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grpSp>
        <p:nvGrpSpPr>
          <p:cNvPr id="2" name="Группа 21"/>
          <p:cNvGrpSpPr/>
          <p:nvPr/>
        </p:nvGrpSpPr>
        <p:grpSpPr>
          <a:xfrm>
            <a:off x="8597901" y="5234435"/>
            <a:ext cx="1235485" cy="1344165"/>
            <a:chOff x="217145" y="1093305"/>
            <a:chExt cx="3418751" cy="3456384"/>
          </a:xfrm>
        </p:grpSpPr>
        <p:sp>
          <p:nvSpPr>
            <p:cNvPr id="23" name="Прямоугольник 22"/>
            <p:cNvSpPr/>
            <p:nvPr/>
          </p:nvSpPr>
          <p:spPr>
            <a:xfrm rot="5400000">
              <a:off x="198328" y="1112122"/>
              <a:ext cx="3456384" cy="3418750"/>
            </a:xfrm>
            <a:prstGeom prst="rect">
              <a:avLst/>
            </a:prstGeom>
            <a:ln>
              <a:noFill/>
            </a:ln>
            <a:effectLst>
              <a:glow rad="228600">
                <a:srgbClr val="FFFFFF"/>
              </a:glo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1700" dirty="0">
                <a:solidFill>
                  <a:prstClr val="black"/>
                </a:solidFill>
              </a:endParaRPr>
            </a:p>
          </p:txBody>
        </p:sp>
        <p:pic>
          <p:nvPicPr>
            <p:cNvPr id="26" name="Picture 2" descr="http://www.mcst.ru/files/51f251/196487/1a8755/000000/monokub-rs-s-windows.png"/>
            <p:cNvPicPr>
              <a:picLocks noChangeAspect="1" noChangeArrowheads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146" y="1331491"/>
              <a:ext cx="3418750" cy="2980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Группа 23"/>
          <p:cNvGrpSpPr/>
          <p:nvPr/>
        </p:nvGrpSpPr>
        <p:grpSpPr>
          <a:xfrm>
            <a:off x="2231726" y="2448829"/>
            <a:ext cx="6193046" cy="302995"/>
            <a:chOff x="401439" y="1598297"/>
            <a:chExt cx="6193046" cy="272304"/>
          </a:xfrm>
        </p:grpSpPr>
        <p:sp>
          <p:nvSpPr>
            <p:cNvPr id="25" name="Прямоугольник с двумя скругленными соседними углами 24"/>
            <p:cNvSpPr/>
            <p:nvPr/>
          </p:nvSpPr>
          <p:spPr>
            <a:xfrm rot="5400000">
              <a:off x="3361810" y="-1362074"/>
              <a:ext cx="272304" cy="6193046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Прямоугольник 26"/>
            <p:cNvSpPr/>
            <p:nvPr/>
          </p:nvSpPr>
          <p:spPr>
            <a:xfrm>
              <a:off x="401440" y="1611589"/>
              <a:ext cx="6179753" cy="2457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344" tIns="7620" rIns="7620" bIns="7620" numCol="1" spcCol="1270" anchor="ctr" anchorCtr="0">
              <a:noAutofit/>
            </a:bodyPr>
            <a:lstStyle/>
            <a:p>
              <a:pPr marL="114300" lvl="1" indent="-114300" defTabSz="533400" fontAlgn="base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ru-RU" sz="1200" dirty="0">
                  <a:solidFill>
                    <a:prstClr val="black"/>
                  </a:solidFill>
                </a:rPr>
                <a:t>Блоки питания - ООО «ОПТИГАЗ»;</a:t>
              </a:r>
              <a:endParaRPr lang="ru-RU" sz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567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2371" y="3391152"/>
            <a:ext cx="2565870" cy="33360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7185" y="2936748"/>
            <a:ext cx="2482053" cy="33360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5183" y="2585131"/>
            <a:ext cx="2204328" cy="3336029"/>
          </a:xfrm>
          <a:prstGeom prst="rect">
            <a:avLst/>
          </a:prstGeom>
        </p:spPr>
      </p:pic>
      <p:sp>
        <p:nvSpPr>
          <p:cNvPr id="3" name="Прямоугольник 6"/>
          <p:cNvSpPr>
            <a:spLocks noChangeArrowheads="1"/>
          </p:cNvSpPr>
          <p:nvPr/>
        </p:nvSpPr>
        <p:spPr bwMode="auto">
          <a:xfrm>
            <a:off x="4298662" y="1037619"/>
            <a:ext cx="5311715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700" b="1" i="1" dirty="0">
                <a:solidFill>
                  <a:srgbClr val="24BBE7"/>
                </a:solidFill>
                <a:latin typeface="Arial Narrow" pitchFamily="34" charset="0"/>
              </a:rPr>
              <a:t>Испытания в ПАО «Газпром»</a:t>
            </a:r>
          </a:p>
        </p:txBody>
      </p:sp>
      <p:sp>
        <p:nvSpPr>
          <p:cNvPr id="4" name="Блок-схема: альтернативный процесс 3"/>
          <p:cNvSpPr/>
          <p:nvPr/>
        </p:nvSpPr>
        <p:spPr>
          <a:xfrm>
            <a:off x="6323496" y="1589361"/>
            <a:ext cx="4820754" cy="1200329"/>
          </a:xfrm>
          <a:prstGeom prst="flowChartAlternateProcess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275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6"/>
          <p:cNvSpPr>
            <a:spLocks noChangeArrowheads="1"/>
          </p:cNvSpPr>
          <p:nvPr/>
        </p:nvSpPr>
        <p:spPr bwMode="auto">
          <a:xfrm>
            <a:off x="6411074" y="1589361"/>
            <a:ext cx="465316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В августе 2016 года успешно пройдены и завершены приёмочные испытания импортозамещающих САУ.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САУ ГПА «КВАНТ-Р», АСУ ТП КЦ «РИУС-Р», СПА и КЗ «ПК ВЕГА-Р» и АСУ Э «РИУС-Э-Р»  </a:t>
            </a:r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рекомендованы к применению на объектах ПАО «Газпром».</a:t>
            </a:r>
          </a:p>
        </p:txBody>
      </p:sp>
      <p:pic>
        <p:nvPicPr>
          <p:cNvPr id="6" name="Рисунок 5"/>
          <p:cNvPicPr preferRelativeResize="0"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7408" y="2173004"/>
            <a:ext cx="2196916" cy="333602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845183" y="298387"/>
            <a:ext cx="646853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700" dirty="0">
                <a:solidFill>
                  <a:prstClr val="white"/>
                </a:solidFill>
                <a:latin typeface="Arial Narrow" pitchFamily="34" charset="0"/>
              </a:rPr>
              <a:t>Системы автоматического управления разработки ООО «Вега-ГАЗ», реализованные на базе ПТС отечественного производства</a:t>
            </a:r>
          </a:p>
        </p:txBody>
      </p:sp>
    </p:spTree>
    <p:extLst>
      <p:ext uri="{BB962C8B-B14F-4D97-AF65-F5344CB8AC3E}">
        <p14:creationId xmlns:p14="http://schemas.microsoft.com/office/powerpoint/2010/main" val="285059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7840560" y="1079025"/>
            <a:ext cx="3318671" cy="64324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049623" y="402742"/>
            <a:ext cx="4377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i="1" dirty="0" smtClean="0">
                <a:solidFill>
                  <a:prstClr val="white"/>
                </a:solidFill>
                <a:latin typeface="Arial Narrow" pitchFamily="34" charset="0"/>
              </a:rPr>
              <a:t>АСУ </a:t>
            </a:r>
            <a:r>
              <a:rPr lang="ru-RU" sz="2400" b="1" i="1" dirty="0">
                <a:solidFill>
                  <a:prstClr val="white"/>
                </a:solidFill>
                <a:latin typeface="Arial Narrow" pitchFamily="34" charset="0"/>
              </a:rPr>
              <a:t>Э «РИУС-Э-Р»</a:t>
            </a:r>
          </a:p>
        </p:txBody>
      </p:sp>
      <p:sp>
        <p:nvSpPr>
          <p:cNvPr id="4" name="Блок-схема: альтернативный процесс 3"/>
          <p:cNvSpPr/>
          <p:nvPr/>
        </p:nvSpPr>
        <p:spPr>
          <a:xfrm>
            <a:off x="1708036" y="1079025"/>
            <a:ext cx="6044546" cy="1520243"/>
          </a:xfrm>
          <a:prstGeom prst="flowChartAlternateProcess">
            <a:avLst/>
          </a:prstGeom>
          <a:solidFill>
            <a:schemeClr val="bg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prstClr val="black"/>
                </a:solidFill>
              </a:rPr>
              <a:t>       АСУ Э «РИУС-Э-Р» производства ООО «Вега-ГАЗ» построена на программно - технической платформе ФГУП ЭЗАН и включает в себя: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prstClr val="black"/>
                </a:solidFill>
              </a:rPr>
              <a:t>	- Программируемый логический контроллер «СОНЕТ»;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prstClr val="black"/>
                </a:solidFill>
              </a:rPr>
              <a:t>	- Программное обеспечение СКАДА «Соната».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prstClr val="black"/>
                </a:solidFill>
              </a:rPr>
              <a:t>Функционально </a:t>
            </a:r>
            <a:r>
              <a:rPr lang="ru-RU" sz="1200" dirty="0" smtClean="0">
                <a:solidFill>
                  <a:prstClr val="black"/>
                </a:solidFill>
              </a:rPr>
              <a:t>АСУ </a:t>
            </a:r>
            <a:r>
              <a:rPr lang="ru-RU" sz="1200" dirty="0">
                <a:solidFill>
                  <a:prstClr val="black"/>
                </a:solidFill>
              </a:rPr>
              <a:t>Э «РИУС Э-Р» состоит из: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prstClr val="black"/>
                </a:solidFill>
              </a:rPr>
              <a:t>	1. Подсистемы АСУ электроснабжения (АСУ ЭС);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prstClr val="black"/>
                </a:solidFill>
              </a:rPr>
              <a:t>	2. Подсистемы ТВС (САУ ТВС);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prstClr val="black"/>
                </a:solidFill>
              </a:rPr>
              <a:t>	3. Подсистемы единого времени (СЕВ).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323" y="1740024"/>
            <a:ext cx="1658448" cy="3337755"/>
          </a:xfrm>
          <a:prstGeom prst="rect">
            <a:avLst/>
          </a:prstGeom>
          <a:ln>
            <a:noFill/>
          </a:ln>
          <a:effectLst>
            <a:glow rad="25400">
              <a:schemeClr val="accent2">
                <a:lumMod val="20000"/>
                <a:lumOff val="80000"/>
                <a:alpha val="40000"/>
              </a:schemeClr>
            </a:glow>
            <a:softEdge rad="2794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928" y="4568373"/>
            <a:ext cx="1736273" cy="2289627"/>
          </a:xfrm>
          <a:prstGeom prst="rect">
            <a:avLst/>
          </a:prstGeom>
          <a:ln>
            <a:noFill/>
          </a:ln>
          <a:effectLst>
            <a:glow rad="393700">
              <a:schemeClr val="accent2">
                <a:lumMod val="20000"/>
                <a:lumOff val="80000"/>
                <a:alpha val="65000"/>
              </a:schemeClr>
            </a:glow>
            <a:softEdge rad="2667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7896" y="2718750"/>
            <a:ext cx="6072664" cy="403765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813928" y="1061269"/>
            <a:ext cx="33453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/>
              <a:t>АСУ </a:t>
            </a:r>
            <a:r>
              <a:rPr lang="ru-RU" sz="1200" dirty="0"/>
              <a:t>Э </a:t>
            </a:r>
            <a:r>
              <a:rPr lang="ru-RU" sz="1200" dirty="0" smtClean="0"/>
              <a:t>«РИУС-Э-Р» КС «Северная» Северного ЛПУ МГ</a:t>
            </a:r>
          </a:p>
          <a:p>
            <a:pPr algn="ctr"/>
            <a:r>
              <a:rPr lang="ru-RU" sz="1200" dirty="0" smtClean="0"/>
              <a:t>ООО «Газпром трансгаз Санкт-Петербург»</a:t>
            </a:r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87918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5_ВЕГАГАЗ2015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ВЕГАГАЗ2015" id="{515A700D-2B3E-42FC-84A8-383BDC07F1A5}" vid="{5F3D2DBF-17A1-4AE1-ACB0-5D83A99138B6}"/>
    </a:ext>
  </a:extLst>
</a:theme>
</file>

<file path=ppt/theme/theme10.xml><?xml version="1.0" encoding="utf-8"?>
<a:theme xmlns:a="http://schemas.openxmlformats.org/drawingml/2006/main" name="3_ВЕГАГАЗ2015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ВЕГАГАЗ2015" id="{515A700D-2B3E-42FC-84A8-383BDC07F1A5}" vid="{5F3D2DBF-17A1-4AE1-ACB0-5D83A99138B6}"/>
    </a:ext>
  </a:extLst>
</a:theme>
</file>

<file path=ppt/theme/theme11.xml><?xml version="1.0" encoding="utf-8"?>
<a:theme xmlns:a="http://schemas.openxmlformats.org/drawingml/2006/main" name="4_ВЕГАГАЗ2015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ВЕГАГАЗ2015" id="{515A700D-2B3E-42FC-84A8-383BDC07F1A5}" vid="{5F3D2DBF-17A1-4AE1-ACB0-5D83A99138B6}"/>
    </a:ext>
  </a:extLst>
</a:theme>
</file>

<file path=ppt/theme/theme12.xml><?xml version="1.0" encoding="utf-8"?>
<a:theme xmlns:a="http://schemas.openxmlformats.org/drawingml/2006/main" name="6_ВЕГАГАЗ2015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ВЕГАГАЗ2015" id="{515A700D-2B3E-42FC-84A8-383BDC07F1A5}" vid="{5F3D2DBF-17A1-4AE1-ACB0-5D83A99138B6}"/>
    </a:ext>
  </a:extLst>
</a:theme>
</file>

<file path=ppt/theme/theme13.xml><?xml version="1.0" encoding="utf-8"?>
<a:theme xmlns:a="http://schemas.openxmlformats.org/drawingml/2006/main" name="1_ВЕГАГАЗ2015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ВЕГАГАЗ2015" id="{515A700D-2B3E-42FC-84A8-383BDC07F1A5}" vid="{5F3D2DBF-17A1-4AE1-ACB0-5D83A99138B6}"/>
    </a:ext>
  </a:extLst>
</a:theme>
</file>

<file path=ppt/theme/theme1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ВЕГАГАЗ2015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ВЕГАГАЗ2015" id="{515A700D-2B3E-42FC-84A8-383BDC07F1A5}" vid="{5F3D2DBF-17A1-4AE1-ACB0-5D83A99138B6}"/>
    </a:ext>
  </a:extLst>
</a:theme>
</file>

<file path=ppt/theme/theme3.xml><?xml version="1.0" encoding="utf-8"?>
<a:theme xmlns:a="http://schemas.openxmlformats.org/drawingml/2006/main" name="8_ВЕГАГАЗ2015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ВЕГАГАЗ2015" id="{515A700D-2B3E-42FC-84A8-383BDC07F1A5}" vid="{5F3D2DBF-17A1-4AE1-ACB0-5D83A99138B6}"/>
    </a:ext>
  </a:extLst>
</a:theme>
</file>

<file path=ppt/theme/theme4.xml><?xml version="1.0" encoding="utf-8"?>
<a:theme xmlns:a="http://schemas.openxmlformats.org/drawingml/2006/main" name="10_ВЕГАГАЗ2015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ВЕГАГАЗ2015" id="{515A700D-2B3E-42FC-84A8-383BDC07F1A5}" vid="{5F3D2DBF-17A1-4AE1-ACB0-5D83A99138B6}"/>
    </a:ext>
  </a:extLst>
</a:theme>
</file>

<file path=ppt/theme/theme5.xml><?xml version="1.0" encoding="utf-8"?>
<a:theme xmlns:a="http://schemas.openxmlformats.org/drawingml/2006/main" name="11_ВЕГАГАЗ2015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ВЕГАГАЗ2015" id="{515A700D-2B3E-42FC-84A8-383BDC07F1A5}" vid="{5F3D2DBF-17A1-4AE1-ACB0-5D83A99138B6}"/>
    </a:ext>
  </a:extLst>
</a:theme>
</file>

<file path=ppt/theme/theme6.xml><?xml version="1.0" encoding="utf-8"?>
<a:theme xmlns:a="http://schemas.openxmlformats.org/drawingml/2006/main" name="12_ВЕГАГАЗ2015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ВЕГАГАЗ2015" id="{515A700D-2B3E-42FC-84A8-383BDC07F1A5}" vid="{5F3D2DBF-17A1-4AE1-ACB0-5D83A99138B6}"/>
    </a:ext>
  </a:extLst>
</a:theme>
</file>

<file path=ppt/theme/theme7.xml><?xml version="1.0" encoding="utf-8"?>
<a:theme xmlns:a="http://schemas.openxmlformats.org/drawingml/2006/main" name="13_ВЕГАГАЗ2015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ВЕГАГАЗ2015" id="{515A700D-2B3E-42FC-84A8-383BDC07F1A5}" vid="{5F3D2DBF-17A1-4AE1-ACB0-5D83A99138B6}"/>
    </a:ext>
  </a:extLst>
</a:theme>
</file>

<file path=ppt/theme/theme8.xml><?xml version="1.0" encoding="utf-8"?>
<a:theme xmlns:a="http://schemas.openxmlformats.org/drawingml/2006/main" name="ВЕГАГАЗ2015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ВЕГАГАЗ2015" id="{515A700D-2B3E-42FC-84A8-383BDC07F1A5}" vid="{5F3D2DBF-17A1-4AE1-ACB0-5D83A99138B6}"/>
    </a:ext>
  </a:extLst>
</a:theme>
</file>

<file path=ppt/theme/theme9.xml><?xml version="1.0" encoding="utf-8"?>
<a:theme xmlns:a="http://schemas.openxmlformats.org/drawingml/2006/main" name="2_ВЕГАГАЗ2015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ВЕГАГАЗ2015" id="{515A700D-2B3E-42FC-84A8-383BDC07F1A5}" vid="{5F3D2DBF-17A1-4AE1-ACB0-5D83A99138B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1555</TotalTime>
  <Words>2101</Words>
  <Application>Microsoft Office PowerPoint</Application>
  <PresentationFormat>Широкоэкранный</PresentationFormat>
  <Paragraphs>634</Paragraphs>
  <Slides>30</Slides>
  <Notes>30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13</vt:i4>
      </vt:variant>
      <vt:variant>
        <vt:lpstr>Заголовки слайдов</vt:lpstr>
      </vt:variant>
      <vt:variant>
        <vt:i4>30</vt:i4>
      </vt:variant>
    </vt:vector>
  </HeadingPairs>
  <TitlesOfParts>
    <vt:vector size="50" baseType="lpstr">
      <vt:lpstr>Arial</vt:lpstr>
      <vt:lpstr>Arial Narrow</vt:lpstr>
      <vt:lpstr>Calibri</vt:lpstr>
      <vt:lpstr>Georgia</vt:lpstr>
      <vt:lpstr>Times New Roman</vt:lpstr>
      <vt:lpstr>Trebuchet MS</vt:lpstr>
      <vt:lpstr>Wingdings</vt:lpstr>
      <vt:lpstr>5_ВЕГАГАЗ2015</vt:lpstr>
      <vt:lpstr>7_ВЕГАГАЗ2015</vt:lpstr>
      <vt:lpstr>8_ВЕГАГАЗ2015</vt:lpstr>
      <vt:lpstr>10_ВЕГАГАЗ2015</vt:lpstr>
      <vt:lpstr>11_ВЕГАГАЗ2015</vt:lpstr>
      <vt:lpstr>12_ВЕГАГАЗ2015</vt:lpstr>
      <vt:lpstr>13_ВЕГАГАЗ2015</vt:lpstr>
      <vt:lpstr>ВЕГАГАЗ2015</vt:lpstr>
      <vt:lpstr>2_ВЕГАГАЗ2015</vt:lpstr>
      <vt:lpstr>3_ВЕГАГАЗ2015</vt:lpstr>
      <vt:lpstr>4_ВЕГАГАЗ2015</vt:lpstr>
      <vt:lpstr>6_ВЕГАГАЗ2015</vt:lpstr>
      <vt:lpstr>1_ВЕГАГАЗ2015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DAV</cp:lastModifiedBy>
  <cp:revision>124</cp:revision>
  <cp:lastPrinted>2017-10-04T06:36:45Z</cp:lastPrinted>
  <dcterms:created xsi:type="dcterms:W3CDTF">2017-09-28T12:24:04Z</dcterms:created>
  <dcterms:modified xsi:type="dcterms:W3CDTF">2017-10-04T18:01:51Z</dcterms:modified>
</cp:coreProperties>
</file>