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14" r:id="rId3"/>
    <p:sldId id="315" r:id="rId4"/>
    <p:sldId id="317" r:id="rId5"/>
    <p:sldId id="318" r:id="rId6"/>
    <p:sldId id="319" r:id="rId7"/>
    <p:sldId id="320" r:id="rId8"/>
    <p:sldId id="326" r:id="rId9"/>
    <p:sldId id="321" r:id="rId10"/>
    <p:sldId id="327" r:id="rId11"/>
    <p:sldId id="329" r:id="rId12"/>
    <p:sldId id="330" r:id="rId13"/>
    <p:sldId id="331" r:id="rId14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A836"/>
    <a:srgbClr val="39A543"/>
    <a:srgbClr val="55A539"/>
    <a:srgbClr val="00589A"/>
    <a:srgbClr val="37A742"/>
    <a:srgbClr val="3BA340"/>
    <a:srgbClr val="72AF2F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19" autoAdjust="0"/>
    <p:restoredTop sz="97521" autoAdjust="0"/>
  </p:normalViewPr>
  <p:slideViewPr>
    <p:cSldViewPr>
      <p:cViewPr>
        <p:scale>
          <a:sx n="125" d="100"/>
          <a:sy n="125" d="100"/>
        </p:scale>
        <p:origin x="-1224" y="-7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r">
              <a:defRPr sz="1200"/>
            </a:lvl1pPr>
          </a:lstStyle>
          <a:p>
            <a:fld id="{29872322-6514-47CA-8602-77BCAAF04E17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0" tIns="47535" rIns="95070" bIns="475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5070" tIns="47535" rIns="95070" bIns="475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r">
              <a:defRPr sz="1200"/>
            </a:lvl1pPr>
          </a:lstStyle>
          <a:p>
            <a:fld id="{B2AE07B8-D5A6-4DEE-9398-BAB4EB2D55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375028-050B-4E30-9962-703DBA6352F7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375028-050B-4E30-9962-703DBA6352F7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375028-050B-4E30-9962-703DBA6352F7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375028-050B-4E30-9962-703DBA6352F7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375028-050B-4E30-9962-703DBA6352F7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375028-050B-4E30-9962-703DBA6352F7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375028-050B-4E30-9962-703DBA6352F7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375028-050B-4E30-9962-703DBA6352F7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375028-050B-4E30-9962-703DBA6352F7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375028-050B-4E30-9962-703DBA6352F7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375028-050B-4E30-9962-703DBA6352F7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375028-050B-4E30-9962-703DBA6352F7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A6AE-BDF9-41A6-9400-C5B836EA82DB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9B9D-300C-4CD2-8589-4190D3CB9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A6AE-BDF9-41A6-9400-C5B836EA82DB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9B9D-300C-4CD2-8589-4190D3CB9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A6AE-BDF9-41A6-9400-C5B836EA82DB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9B9D-300C-4CD2-8589-4190D3CB9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A6AE-BDF9-41A6-9400-C5B836EA82DB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9B9D-300C-4CD2-8589-4190D3CB9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A6AE-BDF9-41A6-9400-C5B836EA82DB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9B9D-300C-4CD2-8589-4190D3CB9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A6AE-BDF9-41A6-9400-C5B836EA82DB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9B9D-300C-4CD2-8589-4190D3CB9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A6AE-BDF9-41A6-9400-C5B836EA82DB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9B9D-300C-4CD2-8589-4190D3CB9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A6AE-BDF9-41A6-9400-C5B836EA82DB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9B9D-300C-4CD2-8589-4190D3CB9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A6AE-BDF9-41A6-9400-C5B836EA82DB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9B9D-300C-4CD2-8589-4190D3CB9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A6AE-BDF9-41A6-9400-C5B836EA82DB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9B9D-300C-4CD2-8589-4190D3CB9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A6AE-BDF9-41A6-9400-C5B836EA82DB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9B9D-300C-4CD2-8589-4190D3CB9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8A6AE-BDF9-41A6-9400-C5B836EA82DB}" type="datetimeFigureOut">
              <a:rPr lang="ru-RU" smtClean="0"/>
              <a:pPr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39B9D-300C-4CD2-8589-4190D3CB9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дложка Заставка.jpg"/>
          <p:cNvPicPr>
            <a:picLocks noChangeAspect="1"/>
          </p:cNvPicPr>
          <p:nvPr/>
        </p:nvPicPr>
        <p:blipFill>
          <a:blip r:embed="rId2" cstate="print"/>
          <a:srcRect l="61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45"/>
          <p:cNvSpPr txBox="1">
            <a:spLocks noChangeArrowheads="1"/>
          </p:cNvSpPr>
          <p:nvPr/>
        </p:nvSpPr>
        <p:spPr bwMode="auto">
          <a:xfrm>
            <a:off x="0" y="3068960"/>
            <a:ext cx="9180512" cy="28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990600">
              <a:lnSpc>
                <a:spcPct val="125000"/>
              </a:lnSpc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БРУКС:</a:t>
            </a:r>
            <a:r>
              <a:rPr lang="ru-RU" sz="22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СИСТЕМА БУРОВОГО РАСТВОРА</a:t>
            </a:r>
          </a:p>
          <a:p>
            <a:pPr indent="990600">
              <a:lnSpc>
                <a:spcPct val="125000"/>
              </a:lnSpc>
            </a:pPr>
            <a:r>
              <a:rPr lang="ru-RU" sz="22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ДЛЯ ШЕЛЬФОВОГО БУРЕНИЯ,</a:t>
            </a:r>
          </a:p>
          <a:p>
            <a:pPr indent="990600">
              <a:lnSpc>
                <a:spcPct val="125000"/>
              </a:lnSpc>
            </a:pPr>
            <a:r>
              <a:rPr lang="ru-RU" sz="22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УСТОЙЧИВАЯ К АГРЕССИВНЫМ ЗАГРЯЗНЕНИЯМ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indent="4680000">
              <a:lnSpc>
                <a:spcPct val="125000"/>
              </a:lnSpc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indent="5364000">
              <a:lnSpc>
                <a:spcPct val="125000"/>
              </a:lnSpc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indent="4848225">
              <a:lnSpc>
                <a:spcPct val="125000"/>
              </a:lnSpc>
              <a:tabLst>
                <a:tab pos="5019675" algn="l"/>
              </a:tabLst>
            </a:pPr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pPr indent="4848225">
              <a:lnSpc>
                <a:spcPct val="125000"/>
              </a:lnSpc>
              <a:tabLst>
                <a:tab pos="5019675" algn="l"/>
              </a:tabLst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Докладчик: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Сергей Петрович Вилесов,</a:t>
            </a:r>
          </a:p>
          <a:p>
            <a:pPr indent="5743575">
              <a:lnSpc>
                <a:spcPct val="125000"/>
              </a:lnSpc>
              <a:tabLst>
                <a:tab pos="5019675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Начальник отдела буровых растворов</a:t>
            </a:r>
          </a:p>
          <a:p>
            <a:pPr indent="5743575">
              <a:lnSpc>
                <a:spcPct val="125000"/>
              </a:lnSpc>
              <a:tabLst>
                <a:tab pos="5019675" algn="l"/>
              </a:tabLst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ООО «ПСК «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Буртехнологии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5106208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Совещание ПАО «Газпром»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по вопросам технологического развития отрасли</a:t>
            </a:r>
          </a:p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4-7 октября, Санкт-Петербург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4" descr="подложка NEW со стр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0" y="404664"/>
            <a:ext cx="91440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ПАРАМЕТРЫ «БРУКС»</a:t>
            </a:r>
          </a:p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при добавлении загрязняющих примесей: ЦЕМЕНТ, ГИПС, ГЛИНА</a:t>
            </a:r>
          </a:p>
        </p:txBody>
      </p:sp>
      <p:sp>
        <p:nvSpPr>
          <p:cNvPr id="3078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686872" y="6426200"/>
            <a:ext cx="2133600" cy="296863"/>
          </a:xfrm>
          <a:noFill/>
        </p:spPr>
        <p:txBody>
          <a:bodyPr/>
          <a:lstStyle/>
          <a:p>
            <a:fld id="{028EEF4F-17E0-4EF9-A8F1-24335B7A1B92}" type="slidenum">
              <a:rPr lang="ru-RU" sz="1200" smtClean="0">
                <a:solidFill>
                  <a:srgbClr val="0066FF"/>
                </a:solidFill>
              </a:rPr>
              <a:pPr/>
              <a:t>10</a:t>
            </a:fld>
            <a:endParaRPr lang="ru-RU" sz="1200" dirty="0" smtClean="0">
              <a:solidFill>
                <a:srgbClr val="0066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562" t="6925" b="5115"/>
          <a:stretch>
            <a:fillRect/>
          </a:stretch>
        </p:blipFill>
        <p:spPr bwMode="auto">
          <a:xfrm>
            <a:off x="323528" y="1142984"/>
            <a:ext cx="504056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9965" y="1214422"/>
            <a:ext cx="125262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t="5776" b="5123"/>
          <a:stretch>
            <a:fillRect/>
          </a:stretch>
        </p:blipFill>
        <p:spPr bwMode="auto">
          <a:xfrm>
            <a:off x="5337709" y="1071546"/>
            <a:ext cx="2520439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8596" y="5786454"/>
            <a:ext cx="72866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Реология и фильтрация раствора увеличилась, но даже при 20%-ой концентрации примеси раствор остался стабильным и корректировка параметров может быть осуществлена путем минимальной дообработки.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4" descr="подложка NEW со стр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0" y="404664"/>
            <a:ext cx="91440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ПАРАМЕТРЫ «БРУКС»</a:t>
            </a:r>
          </a:p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при добавлении загрязняющих примесей: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CaCl</a:t>
            </a:r>
            <a:r>
              <a:rPr lang="en-US" b="1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MgCl</a:t>
            </a:r>
            <a:r>
              <a:rPr lang="en-US" b="1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KCl</a:t>
            </a:r>
            <a:endParaRPr lang="ru-RU" b="1" baseline="-25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686872" y="6426200"/>
            <a:ext cx="2133600" cy="296863"/>
          </a:xfrm>
          <a:noFill/>
        </p:spPr>
        <p:txBody>
          <a:bodyPr/>
          <a:lstStyle/>
          <a:p>
            <a:fld id="{028EEF4F-17E0-4EF9-A8F1-24335B7A1B92}" type="slidenum">
              <a:rPr lang="ru-RU" sz="1200" smtClean="0">
                <a:solidFill>
                  <a:srgbClr val="0066FF"/>
                </a:solidFill>
              </a:rPr>
              <a:pPr/>
              <a:t>11</a:t>
            </a:fld>
            <a:endParaRPr lang="ru-RU" sz="1200" dirty="0" smtClean="0">
              <a:solidFill>
                <a:srgbClr val="0066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1285860"/>
            <a:ext cx="125262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 l="1351" t="4957" r="1351" b="5820"/>
          <a:stretch>
            <a:fillRect/>
          </a:stretch>
        </p:blipFill>
        <p:spPr bwMode="auto">
          <a:xfrm>
            <a:off x="169987" y="1071546"/>
            <a:ext cx="518457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t="6199" b="5770"/>
          <a:stretch>
            <a:fillRect/>
          </a:stretch>
        </p:blipFill>
        <p:spPr bwMode="auto">
          <a:xfrm>
            <a:off x="5337868" y="1142984"/>
            <a:ext cx="252028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8596" y="5929330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Раствор показывает высокую стойкость к примесям хлоридов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Ca, Mg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Показатели при температуре 85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ºC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еще более стабильные, чем при 22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ºC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4" descr="подложка NEW со стр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0" y="404664"/>
            <a:ext cx="9144000" cy="39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ВЫВОДЫ</a:t>
            </a:r>
          </a:p>
        </p:txBody>
      </p:sp>
      <p:sp>
        <p:nvSpPr>
          <p:cNvPr id="3078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686872" y="6426200"/>
            <a:ext cx="2133600" cy="296863"/>
          </a:xfrm>
          <a:noFill/>
        </p:spPr>
        <p:txBody>
          <a:bodyPr/>
          <a:lstStyle/>
          <a:p>
            <a:fld id="{028EEF4F-17E0-4EF9-A8F1-24335B7A1B92}" type="slidenum">
              <a:rPr lang="ru-RU" sz="1200" smtClean="0">
                <a:solidFill>
                  <a:srgbClr val="0066FF"/>
                </a:solidFill>
              </a:rPr>
              <a:pPr/>
              <a:t>12</a:t>
            </a:fld>
            <a:endParaRPr lang="ru-RU" sz="1200" dirty="0" smtClean="0">
              <a:solidFill>
                <a:srgbClr val="00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1175266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ru-RU" sz="1600" dirty="0" smtClean="0">
                <a:latin typeface="Arial" pitchFamily="34" charset="0"/>
                <a:cs typeface="Arial" pitchFamily="34" charset="0"/>
              </a:rPr>
              <a:t>— Анализ лабораторных исследований подтверждает, что буровой раствор Брукс способен сохранять свои характеристики при воздействии различных примесей, особенно при концентрации их в растворе до 10%;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2636912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ru-RU" sz="1600" dirty="0" smtClean="0">
                <a:latin typeface="Arial" pitchFamily="34" charset="0"/>
                <a:cs typeface="Arial" pitchFamily="34" charset="0"/>
              </a:rPr>
              <a:t>— применяемые химические реагенты устойчивы к добавляемым примесям;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3409950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ru-RU" sz="1600" dirty="0" smtClean="0">
                <a:latin typeface="Arial" pitchFamily="34" charset="0"/>
                <a:cs typeface="Arial" pitchFamily="34" charset="0"/>
              </a:rPr>
              <a:t>— раствор применим в различных геолого-технических условиях;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4204474"/>
            <a:ext cx="6624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— применим в условиях АНПД и АВПД при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100-120°C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___Презентации\2015-09 RAO CIS Offshore\Untitled-6.jpg"/>
          <p:cNvPicPr>
            <a:picLocks noChangeAspect="1" noChangeArrowheads="1"/>
          </p:cNvPicPr>
          <p:nvPr/>
        </p:nvPicPr>
        <p:blipFill>
          <a:blip r:embed="rId4" cstate="print"/>
          <a:srcRect l="30028" r="44299"/>
          <a:stretch>
            <a:fillRect/>
          </a:stretch>
        </p:blipFill>
        <p:spPr bwMode="auto">
          <a:xfrm>
            <a:off x="0" y="764704"/>
            <a:ext cx="2627784" cy="60932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4" descr="подложка NEW со стр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0" y="404664"/>
            <a:ext cx="9144000" cy="39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ЗАКЛЮЧЕНИЕ</a:t>
            </a:r>
          </a:p>
        </p:txBody>
      </p:sp>
      <p:sp>
        <p:nvSpPr>
          <p:cNvPr id="3078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686872" y="6426200"/>
            <a:ext cx="2133600" cy="296863"/>
          </a:xfrm>
          <a:noFill/>
        </p:spPr>
        <p:txBody>
          <a:bodyPr/>
          <a:lstStyle/>
          <a:p>
            <a:fld id="{028EEF4F-17E0-4EF9-A8F1-24335B7A1B92}" type="slidenum">
              <a:rPr lang="ru-RU" sz="1200" smtClean="0">
                <a:solidFill>
                  <a:srgbClr val="0066FF"/>
                </a:solidFill>
              </a:rPr>
              <a:pPr/>
              <a:t>13</a:t>
            </a:fld>
            <a:endParaRPr lang="ru-RU" sz="1200" dirty="0" smtClean="0">
              <a:solidFill>
                <a:srgbClr val="00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1160106"/>
            <a:ext cx="7488832" cy="205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14375">
              <a:lnSpc>
                <a:spcPct val="120000"/>
              </a:lnSpc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Применение бурового раствора Брукс</a:t>
            </a:r>
          </a:p>
          <a:p>
            <a:pPr indent="714375">
              <a:lnSpc>
                <a:spcPct val="120000"/>
              </a:lnSpc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однозначно позволит снизить объем утилизации </a:t>
            </a:r>
          </a:p>
          <a:p>
            <a:pPr indent="714375">
              <a:lnSpc>
                <a:spcPct val="120000"/>
              </a:lnSpc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промывочных жидкостей:</a:t>
            </a:r>
          </a:p>
          <a:p>
            <a:pPr indent="1343025">
              <a:lnSpc>
                <a:spcPct val="120000"/>
              </a:lnSpc>
              <a:spcBef>
                <a:spcPts val="600"/>
              </a:spcBef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— после бурения цементных мостов,</a:t>
            </a:r>
          </a:p>
          <a:p>
            <a:pPr indent="1343025">
              <a:lnSpc>
                <a:spcPct val="120000"/>
              </a:lnSpc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— разбавления пластовой водой,</a:t>
            </a:r>
          </a:p>
          <a:p>
            <a:pPr indent="1343025">
              <a:lnSpc>
                <a:spcPct val="120000"/>
              </a:lnSpc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— бурения ангидритов и гипсов.</a:t>
            </a:r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D:\_Clipart\_Буровые\20110414_astrakhan_058_01.jpg"/>
          <p:cNvPicPr>
            <a:picLocks noChangeAspect="1" noChangeArrowheads="1"/>
          </p:cNvPicPr>
          <p:nvPr/>
        </p:nvPicPr>
        <p:blipFill>
          <a:blip r:embed="rId4" cstate="print"/>
          <a:srcRect l="27789" r="42063"/>
          <a:stretch>
            <a:fillRect/>
          </a:stretch>
        </p:blipFill>
        <p:spPr bwMode="auto">
          <a:xfrm>
            <a:off x="0" y="751584"/>
            <a:ext cx="2627784" cy="61064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4" descr="подложка NEW со стр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91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208087" y="1196752"/>
            <a:ext cx="8712968" cy="14665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215900">
              <a:lnSpc>
                <a:spcPct val="140000"/>
              </a:lnSpc>
              <a:spcBef>
                <a:spcPts val="1200"/>
              </a:spcBef>
              <a:buClr>
                <a:srgbClr val="0066FF"/>
              </a:buClr>
              <a:buSzPct val="180000"/>
              <a:buFont typeface="Arial" charset="0"/>
              <a:buChar char="•"/>
            </a:pPr>
            <a:r>
              <a:rPr lang="ru-RU" sz="1650" dirty="0" smtClean="0">
                <a:latin typeface="Arial" pitchFamily="34" charset="0"/>
                <a:cs typeface="Arial" pitchFamily="34" charset="0"/>
              </a:rPr>
              <a:t>Эффективность технологий</a:t>
            </a:r>
          </a:p>
          <a:p>
            <a:pPr marL="358775" indent="-215900">
              <a:lnSpc>
                <a:spcPct val="140000"/>
              </a:lnSpc>
              <a:spcBef>
                <a:spcPts val="1200"/>
              </a:spcBef>
              <a:buClr>
                <a:srgbClr val="0066FF"/>
              </a:buClr>
              <a:buSzPct val="180000"/>
              <a:buFont typeface="Arial" charset="0"/>
              <a:buChar char="•"/>
            </a:pPr>
            <a:r>
              <a:rPr lang="ru-RU" sz="1650" dirty="0" smtClean="0">
                <a:latin typeface="Arial" pitchFamily="34" charset="0"/>
                <a:cs typeface="Arial" pitchFamily="34" charset="0"/>
              </a:rPr>
              <a:t>Экологическая безопасность технологий</a:t>
            </a:r>
          </a:p>
          <a:p>
            <a:pPr marL="358775" indent="-215900">
              <a:lnSpc>
                <a:spcPct val="140000"/>
              </a:lnSpc>
              <a:spcBef>
                <a:spcPts val="1200"/>
              </a:spcBef>
              <a:buClr>
                <a:srgbClr val="0066FF"/>
              </a:buClr>
              <a:buSzPct val="180000"/>
              <a:buFont typeface="Arial" charset="0"/>
              <a:buChar char="•"/>
            </a:pPr>
            <a:r>
              <a:rPr lang="ru-RU" sz="1650" dirty="0" smtClean="0">
                <a:latin typeface="Arial" pitchFamily="34" charset="0"/>
                <a:cs typeface="Arial" pitchFamily="34" charset="0"/>
              </a:rPr>
              <a:t>Экономическая рациональность в связи с дорогостоящей разработкой шельфа</a:t>
            </a:r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0" y="442502"/>
            <a:ext cx="91440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ОСНОВНЫЕ ТРЕБОВАНИЯ К ТЕХНОЛОГИИ ПРИМЕНЕНИЯ БУРОВЫХ РАСТВОРОВ В УСЛОВИЯХ АРКТИКИ </a:t>
            </a:r>
          </a:p>
        </p:txBody>
      </p:sp>
      <p:sp>
        <p:nvSpPr>
          <p:cNvPr id="3078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686872" y="6426200"/>
            <a:ext cx="2133600" cy="296863"/>
          </a:xfrm>
          <a:noFill/>
        </p:spPr>
        <p:txBody>
          <a:bodyPr/>
          <a:lstStyle/>
          <a:p>
            <a:fld id="{028EEF4F-17E0-4EF9-A8F1-24335B7A1B92}" type="slidenum">
              <a:rPr lang="ru-RU" sz="1200" smtClean="0">
                <a:solidFill>
                  <a:srgbClr val="0066FF"/>
                </a:solidFill>
              </a:rPr>
              <a:pPr/>
              <a:t>2</a:t>
            </a:fld>
            <a:endParaRPr lang="ru-RU" sz="1200" dirty="0" smtClean="0">
              <a:solidFill>
                <a:srgbClr val="0066FF"/>
              </a:solidFill>
            </a:endParaRPr>
          </a:p>
        </p:txBody>
      </p:sp>
      <p:pic>
        <p:nvPicPr>
          <p:cNvPr id="1026" name="Picture 2" descr="D:\_Clipart\_Буровые\20110414_astrakhan_117.jpg"/>
          <p:cNvPicPr>
            <a:picLocks noChangeAspect="1" noChangeArrowheads="1"/>
          </p:cNvPicPr>
          <p:nvPr/>
        </p:nvPicPr>
        <p:blipFill>
          <a:blip r:embed="rId4" cstate="print"/>
          <a:srcRect t="24302" b="30437"/>
          <a:stretch>
            <a:fillRect/>
          </a:stretch>
        </p:blipFill>
        <p:spPr bwMode="auto">
          <a:xfrm>
            <a:off x="0" y="3212976"/>
            <a:ext cx="9144000" cy="27363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4" descr="подложка NEW со стр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1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5976664" y="3789040"/>
            <a:ext cx="3167336" cy="16561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1403648" y="1688263"/>
            <a:ext cx="6192688" cy="14527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215900">
              <a:lnSpc>
                <a:spcPct val="140000"/>
              </a:lnSpc>
              <a:spcBef>
                <a:spcPts val="1200"/>
              </a:spcBef>
              <a:buClr>
                <a:srgbClr val="55A539"/>
              </a:buClr>
              <a:buSzPct val="250000"/>
              <a:buFont typeface="Arial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Обеспечивает функции промывки, очистки скважины, сохранения устойчивости ствола скважины</a:t>
            </a:r>
          </a:p>
          <a:p>
            <a:pPr marL="358775" indent="-215900">
              <a:lnSpc>
                <a:spcPct val="140000"/>
              </a:lnSpc>
              <a:spcBef>
                <a:spcPts val="1200"/>
              </a:spcBef>
              <a:buClr>
                <a:srgbClr val="55A539"/>
              </a:buClr>
              <a:buSzPct val="250000"/>
              <a:buFont typeface="Arial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Параметры и свойства бурового раствора влияют на механическую скорость бурения, качество вскрытия продуктивных горизонтов</a:t>
            </a:r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0" y="332656"/>
            <a:ext cx="91440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БУРОВЫЕ РАСТВОРЫ</a:t>
            </a:r>
          </a:p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– технологическое звено в строительстве скважин</a:t>
            </a:r>
          </a:p>
        </p:txBody>
      </p:sp>
      <p:sp>
        <p:nvSpPr>
          <p:cNvPr id="3078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686872" y="6426200"/>
            <a:ext cx="2133600" cy="296863"/>
          </a:xfrm>
          <a:noFill/>
        </p:spPr>
        <p:txBody>
          <a:bodyPr/>
          <a:lstStyle/>
          <a:p>
            <a:fld id="{028EEF4F-17E0-4EF9-A8F1-24335B7A1B92}" type="slidenum">
              <a:rPr lang="ru-RU" sz="1200" smtClean="0">
                <a:solidFill>
                  <a:srgbClr val="0066FF"/>
                </a:solidFill>
              </a:rPr>
              <a:pPr/>
              <a:t>3</a:t>
            </a:fld>
            <a:endParaRPr lang="ru-RU" sz="1200" dirty="0" smtClean="0">
              <a:solidFill>
                <a:srgbClr val="0066FF"/>
              </a:solidFill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403648" y="3801183"/>
            <a:ext cx="4680520" cy="15720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215900">
              <a:lnSpc>
                <a:spcPct val="140000"/>
              </a:lnSpc>
              <a:spcBef>
                <a:spcPts val="1200"/>
              </a:spcBef>
              <a:buClr>
                <a:srgbClr val="C00000"/>
              </a:buClr>
              <a:buSzPct val="250000"/>
              <a:buFont typeface="Arial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Наработка выбуренной породы</a:t>
            </a:r>
          </a:p>
          <a:p>
            <a:pPr marL="358775" indent="-215900">
              <a:lnSpc>
                <a:spcPct val="140000"/>
              </a:lnSpc>
              <a:spcBef>
                <a:spcPts val="1200"/>
              </a:spcBef>
              <a:buClr>
                <a:srgbClr val="C00000"/>
              </a:buClr>
              <a:buSzPct val="250000"/>
              <a:buFont typeface="Arial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Образование отходов от использованного бурового раствора</a:t>
            </a:r>
          </a:p>
          <a:p>
            <a:pPr marL="358775" indent="-215900">
              <a:lnSpc>
                <a:spcPct val="140000"/>
              </a:lnSpc>
              <a:spcBef>
                <a:spcPts val="1200"/>
              </a:spcBef>
              <a:buClr>
                <a:srgbClr val="C00000"/>
              </a:buClr>
              <a:buSzPct val="250000"/>
              <a:buFont typeface="Arial" charset="0"/>
              <a:buChar char="•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Технологическая замена бурового раствора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478" y="1763291"/>
            <a:ext cx="504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dirty="0" smtClean="0">
                <a:solidFill>
                  <a:srgbClr val="39A543"/>
                </a:solidFill>
              </a:rPr>
              <a:t>+</a:t>
            </a:r>
            <a:endParaRPr lang="ru-RU" sz="7000" dirty="0">
              <a:solidFill>
                <a:srgbClr val="39A54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958138"/>
            <a:ext cx="504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–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192688" y="3789040"/>
            <a:ext cx="2736304" cy="1600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ts val="1200"/>
              </a:spcBef>
              <a:buClr>
                <a:srgbClr val="0066FF"/>
              </a:buClr>
              <a:buSzPct val="180000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отходы по одной скважине составляют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от 500 до 5000 м</a:t>
            </a:r>
            <a:r>
              <a:rPr lang="ru-RU" sz="14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включая шлам, пропитанный или смоченный буровым раствором</a:t>
            </a: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971600" y="1484784"/>
            <a:ext cx="504056" cy="1800200"/>
          </a:xfrm>
          <a:prstGeom prst="leftBrace">
            <a:avLst>
              <a:gd name="adj1" fmla="val 49906"/>
              <a:gd name="adj2" fmla="val 50000"/>
            </a:avLst>
          </a:prstGeom>
          <a:ln w="28575">
            <a:solidFill>
              <a:srgbClr val="39A5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фигурная скобка 12"/>
          <p:cNvSpPr/>
          <p:nvPr/>
        </p:nvSpPr>
        <p:spPr>
          <a:xfrm>
            <a:off x="971600" y="3645024"/>
            <a:ext cx="504056" cy="1800200"/>
          </a:xfrm>
          <a:prstGeom prst="leftBrace">
            <a:avLst>
              <a:gd name="adj1" fmla="val 49906"/>
              <a:gd name="adj2" fmla="val 5000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832648" y="3789040"/>
            <a:ext cx="216024" cy="16561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4" descr="подложка NEW со стр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9" name="Прямоугольник 58"/>
          <p:cNvSpPr/>
          <p:nvPr/>
        </p:nvSpPr>
        <p:spPr>
          <a:xfrm>
            <a:off x="2843808" y="1685701"/>
            <a:ext cx="2232248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8" name="Рисунок 57" descr="картинка-основа01 мм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33198"/>
            <a:ext cx="2555776" cy="5624802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1763688" y="2492896"/>
            <a:ext cx="2592288" cy="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763688" y="1685701"/>
            <a:ext cx="100811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0" y="404664"/>
            <a:ext cx="9144000" cy="39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ПРИЧИНЫ СБРОСОВ БУРОВОГО РАСТВОРА</a:t>
            </a:r>
          </a:p>
        </p:txBody>
      </p:sp>
      <p:sp>
        <p:nvSpPr>
          <p:cNvPr id="3078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686872" y="6426200"/>
            <a:ext cx="2133600" cy="296863"/>
          </a:xfrm>
          <a:noFill/>
        </p:spPr>
        <p:txBody>
          <a:bodyPr/>
          <a:lstStyle/>
          <a:p>
            <a:fld id="{028EEF4F-17E0-4EF9-A8F1-24335B7A1B92}" type="slidenum">
              <a:rPr lang="ru-RU" sz="1200" smtClean="0">
                <a:solidFill>
                  <a:srgbClr val="0066FF"/>
                </a:solidFill>
              </a:rPr>
              <a:pPr/>
              <a:t>4</a:t>
            </a:fld>
            <a:endParaRPr lang="ru-RU" sz="1200" dirty="0" smtClean="0">
              <a:solidFill>
                <a:srgbClr val="00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1681063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Циркуляционный объем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91680" y="1378619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БУРОВОЙ РАСТВОР</a:t>
            </a:r>
          </a:p>
          <a:p>
            <a:pPr>
              <a:spcBef>
                <a:spcPts val="600"/>
              </a:spcBef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100-500 м</a:t>
            </a:r>
            <a:r>
              <a:rPr lang="ru-RU" sz="14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400" baseline="30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79129" y="2564904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АГРЕССИВНАЯ СРЕДА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1720" y="3053853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Цемент, глина, ангидриты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51720" y="351911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Сероводород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51720" y="399948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Углекислый газ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51720" y="447985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Соли жесткости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Ca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Mg</a:t>
            </a:r>
            <a:endParaRPr lang="ru-RU" sz="14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51720" y="4968799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Хлориды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51720" y="5425479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Сульфаты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20072" y="29772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— Обработка бурового раствора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20072" y="3501008"/>
            <a:ext cx="3352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— Сброс части объема раствора с      целью утилизации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27154" y="407194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— в депонирующую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    скважину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27154" y="4619753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— вывоз на материк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авая фигурная скобка 35"/>
          <p:cNvSpPr/>
          <p:nvPr/>
        </p:nvSpPr>
        <p:spPr>
          <a:xfrm>
            <a:off x="4572000" y="2492896"/>
            <a:ext cx="576064" cy="3384376"/>
          </a:xfrm>
          <a:prstGeom prst="rightBrace">
            <a:avLst>
              <a:gd name="adj1" fmla="val 52086"/>
              <a:gd name="adj2" fmla="val 50000"/>
            </a:avLst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 стрелкой 50"/>
          <p:cNvCxnSpPr/>
          <p:nvPr/>
        </p:nvCxnSpPr>
        <p:spPr>
          <a:xfrm flipH="1">
            <a:off x="1763688" y="3207394"/>
            <a:ext cx="288032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1763688" y="3682647"/>
            <a:ext cx="288032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1763688" y="4157900"/>
            <a:ext cx="288032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1763688" y="4633153"/>
            <a:ext cx="288032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>
            <a:off x="1763688" y="5108406"/>
            <a:ext cx="288032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1763688" y="5583658"/>
            <a:ext cx="288032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4" descr="подложка NEW со стр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6" name="Овал 35"/>
          <p:cNvSpPr/>
          <p:nvPr/>
        </p:nvSpPr>
        <p:spPr>
          <a:xfrm>
            <a:off x="3635896" y="2699628"/>
            <a:ext cx="1944216" cy="1800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0" y="404664"/>
            <a:ext cx="9144000" cy="39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ПРЕДУПРЕЖДЕНИЕ СБРОСА БУРОВЫХ РАСТВОРОВ</a:t>
            </a:r>
          </a:p>
        </p:txBody>
      </p:sp>
      <p:sp>
        <p:nvSpPr>
          <p:cNvPr id="3078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686872" y="6426200"/>
            <a:ext cx="2133600" cy="296863"/>
          </a:xfrm>
          <a:noFill/>
        </p:spPr>
        <p:txBody>
          <a:bodyPr/>
          <a:lstStyle/>
          <a:p>
            <a:fld id="{028EEF4F-17E0-4EF9-A8F1-24335B7A1B92}" type="slidenum">
              <a:rPr lang="ru-RU" sz="1200" smtClean="0">
                <a:solidFill>
                  <a:srgbClr val="0066FF"/>
                </a:solidFill>
              </a:rPr>
              <a:pPr/>
              <a:t>5</a:t>
            </a:fld>
            <a:endParaRPr lang="ru-RU" sz="1200" dirty="0" smtClean="0">
              <a:solidFill>
                <a:srgbClr val="00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713582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Химические реагенты, устойчивые к агрессивным загрязнителям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3888" y="3275692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БУРОВОЙ РАСТВОР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47864" y="52199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Минимизация сброса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2160" y="191683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Агрессивные загрязнители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059832" y="2708920"/>
            <a:ext cx="360040" cy="360040"/>
          </a:xfrm>
          <a:prstGeom prst="straightConnector1">
            <a:avLst/>
          </a:prstGeom>
          <a:ln w="57150">
            <a:solidFill>
              <a:srgbClr val="3EA83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796136" y="2708920"/>
            <a:ext cx="432048" cy="36004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24958" y="4725144"/>
            <a:ext cx="0" cy="4227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4" descr="подложка NEW со стр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1" name="Скругленный прямоугольник 30"/>
          <p:cNvSpPr/>
          <p:nvPr/>
        </p:nvSpPr>
        <p:spPr>
          <a:xfrm>
            <a:off x="3138426" y="3885431"/>
            <a:ext cx="2689225" cy="1944216"/>
          </a:xfrm>
          <a:prstGeom prst="round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150616" y="1340768"/>
            <a:ext cx="2701081" cy="18722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0" y="404664"/>
            <a:ext cx="9144000" cy="39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БУРОВОЙ РАСТВОР «БРУКС»</a:t>
            </a:r>
          </a:p>
        </p:txBody>
      </p:sp>
      <p:sp>
        <p:nvSpPr>
          <p:cNvPr id="3078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686872" y="6426200"/>
            <a:ext cx="2133600" cy="296863"/>
          </a:xfrm>
          <a:noFill/>
        </p:spPr>
        <p:txBody>
          <a:bodyPr/>
          <a:lstStyle/>
          <a:p>
            <a:fld id="{028EEF4F-17E0-4EF9-A8F1-24335B7A1B92}" type="slidenum">
              <a:rPr lang="ru-RU" sz="1200" smtClean="0">
                <a:solidFill>
                  <a:srgbClr val="0066FF"/>
                </a:solidFill>
              </a:rPr>
              <a:pPr/>
              <a:t>6</a:t>
            </a:fld>
            <a:endParaRPr lang="ru-RU" sz="1200" dirty="0" smtClean="0">
              <a:solidFill>
                <a:srgbClr val="00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027" y="1412776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Arial" pitchFamily="34" charset="0"/>
                <a:cs typeface="Arial" pitchFamily="34" charset="0"/>
              </a:rPr>
              <a:t>Современные</a:t>
            </a:r>
          </a:p>
          <a:p>
            <a:pPr algn="r"/>
            <a:r>
              <a:rPr lang="ru-RU" sz="1400" dirty="0" smtClean="0">
                <a:latin typeface="Arial" pitchFamily="34" charset="0"/>
                <a:cs typeface="Arial" pitchFamily="34" charset="0"/>
              </a:rPr>
              <a:t>полисахаридные реагенты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57040" y="210428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Водная основа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78882" y="4021435"/>
            <a:ext cx="28083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Гидрофобный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микроэмульсионный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буровой раствор</a:t>
            </a:r>
          </a:p>
          <a:p>
            <a:pPr algn="ctr">
              <a:spcBef>
                <a:spcPts val="60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«Брукс»</a:t>
            </a:r>
          </a:p>
          <a:p>
            <a:pPr algn="ctr">
              <a:spcBef>
                <a:spcPts val="600"/>
              </a:spcBef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устойчив к агрессивным загрязнителям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83746" y="1844824"/>
            <a:ext cx="2627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Комплекс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смазочных добавок с высокоэффективными ПАВ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0027" y="2276872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Arial" pitchFamily="34" charset="0"/>
                <a:cs typeface="Arial" pitchFamily="34" charset="0"/>
              </a:rPr>
              <a:t>70% реагенты отечественного производства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4057327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Arial" pitchFamily="34" charset="0"/>
                <a:cs typeface="Arial" pitchFamily="34" charset="0"/>
              </a:rPr>
              <a:t>цемент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4446637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Arial" pitchFamily="34" charset="0"/>
                <a:cs typeface="Arial" pitchFamily="34" charset="0"/>
              </a:rPr>
              <a:t>углекислый газ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490726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1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5262413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Arial" pitchFamily="34" charset="0"/>
                <a:cs typeface="Arial" pitchFamily="34" charset="0"/>
              </a:rPr>
              <a:t>Ангидриты, глины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79282" y="4201343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Сульфаты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79282" y="4743499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Хлориды</a:t>
            </a:r>
            <a:endParaRPr lang="ru-RU" sz="14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9282" y="5281463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Ca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2+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 Mg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2+</a:t>
            </a:r>
            <a:endParaRPr lang="ru-RU" sz="1400" baseline="30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195736" y="4221088"/>
            <a:ext cx="288032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483546" y="3385567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656359" y="4005064"/>
            <a:ext cx="0" cy="1728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762275" y="4005064"/>
            <a:ext cx="0" cy="172819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175226" y="4005064"/>
            <a:ext cx="0" cy="172819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281142" y="4005064"/>
            <a:ext cx="0" cy="17281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2195736" y="4634086"/>
            <a:ext cx="288032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2195736" y="5051276"/>
            <a:ext cx="288032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2195736" y="5445224"/>
            <a:ext cx="288032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6391250" y="4345359"/>
            <a:ext cx="288032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>
            <a:off x="6391250" y="4902373"/>
            <a:ext cx="288032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>
            <a:off x="6391250" y="5425479"/>
            <a:ext cx="288032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646834" y="148478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3EA836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800" b="1" dirty="0">
              <a:solidFill>
                <a:srgbClr val="3EA83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46834" y="234888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3EA836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800" b="1" dirty="0">
              <a:solidFill>
                <a:srgbClr val="3EA83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59202" y="198884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3EA836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2800" b="1" dirty="0">
              <a:solidFill>
                <a:srgbClr val="3EA83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4" descr="подложка NEW со стр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0" y="404664"/>
            <a:ext cx="9144000" cy="39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БУРОВОЙ РАСТВОР «БРУКС»</a:t>
            </a:r>
          </a:p>
        </p:txBody>
      </p:sp>
      <p:sp>
        <p:nvSpPr>
          <p:cNvPr id="3078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686872" y="6426200"/>
            <a:ext cx="2133600" cy="296863"/>
          </a:xfrm>
          <a:noFill/>
        </p:spPr>
        <p:txBody>
          <a:bodyPr/>
          <a:lstStyle/>
          <a:p>
            <a:fld id="{028EEF4F-17E0-4EF9-A8F1-24335B7A1B92}" type="slidenum">
              <a:rPr lang="ru-RU" sz="1200" smtClean="0">
                <a:solidFill>
                  <a:srgbClr val="0066FF"/>
                </a:solidFill>
              </a:rPr>
              <a:pPr/>
              <a:t>7</a:t>
            </a:fld>
            <a:endParaRPr lang="ru-RU" sz="1200" dirty="0" smtClean="0">
              <a:solidFill>
                <a:srgbClr val="0066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67744" y="121823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50" dirty="0" smtClean="0">
                <a:latin typeface="Arial" pitchFamily="34" charset="0"/>
                <a:cs typeface="Arial" pitchFamily="34" charset="0"/>
              </a:rPr>
              <a:t>—  Устойчив практически ко всем техническим</a:t>
            </a:r>
          </a:p>
          <a:p>
            <a:pPr indent="266700"/>
            <a:r>
              <a:rPr lang="ru-RU" sz="1550" dirty="0" smtClean="0">
                <a:latin typeface="Arial" pitchFamily="34" charset="0"/>
                <a:cs typeface="Arial" pitchFamily="34" charset="0"/>
              </a:rPr>
              <a:t> и природным загрязнителям в процессе бурения</a:t>
            </a:r>
            <a:endParaRPr lang="ru-RU" sz="15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7744" y="2032175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50" dirty="0" smtClean="0">
                <a:latin typeface="Arial" pitchFamily="34" charset="0"/>
                <a:cs typeface="Arial" pitchFamily="34" charset="0"/>
              </a:rPr>
              <a:t>—  Не требует дополнительной химической обработки</a:t>
            </a:r>
          </a:p>
          <a:p>
            <a:pPr indent="266700"/>
            <a:r>
              <a:rPr lang="ru-RU" sz="1550" dirty="0" smtClean="0">
                <a:latin typeface="Arial" pitchFamily="34" charset="0"/>
                <a:cs typeface="Arial" pitchFamily="34" charset="0"/>
              </a:rPr>
              <a:t> после воздействия агрессивных загрязнителей</a:t>
            </a:r>
            <a:endParaRPr lang="ru-RU" sz="15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67744" y="2846112"/>
            <a:ext cx="712879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50" dirty="0" smtClean="0">
                <a:latin typeface="Arial" pitchFamily="34" charset="0"/>
                <a:cs typeface="Arial" pitchFamily="34" charset="0"/>
              </a:rPr>
              <a:t>—  Не требует сброса и разбавления после</a:t>
            </a:r>
          </a:p>
          <a:p>
            <a:pPr indent="266700"/>
            <a:r>
              <a:rPr lang="ru-RU" sz="1550" dirty="0" smtClean="0">
                <a:latin typeface="Arial" pitchFamily="34" charset="0"/>
                <a:cs typeface="Arial" pitchFamily="34" charset="0"/>
              </a:rPr>
              <a:t> воздействия загрязнителей</a:t>
            </a:r>
            <a:endParaRPr lang="ru-RU" sz="15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67744" y="3644661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50" dirty="0" smtClean="0">
                <a:latin typeface="Arial" pitchFamily="34" charset="0"/>
                <a:cs typeface="Arial" pitchFamily="34" charset="0"/>
              </a:rPr>
              <a:t>—  Все характеристики и параметры бурового раствора</a:t>
            </a:r>
          </a:p>
          <a:p>
            <a:pPr indent="266700"/>
            <a:r>
              <a:rPr lang="ru-RU" sz="1550" dirty="0" smtClean="0">
                <a:latin typeface="Arial" pitchFamily="34" charset="0"/>
                <a:cs typeface="Arial" pitchFamily="34" charset="0"/>
              </a:rPr>
              <a:t> аналогичны водным </a:t>
            </a:r>
            <a:r>
              <a:rPr lang="ru-RU" sz="1550" dirty="0" err="1" smtClean="0">
                <a:latin typeface="Arial" pitchFamily="34" charset="0"/>
                <a:cs typeface="Arial" pitchFamily="34" charset="0"/>
              </a:rPr>
              <a:t>полимер-солевым</a:t>
            </a:r>
            <a:r>
              <a:rPr lang="ru-RU" sz="1550" dirty="0" smtClean="0">
                <a:latin typeface="Arial" pitchFamily="34" charset="0"/>
                <a:cs typeface="Arial" pitchFamily="34" charset="0"/>
              </a:rPr>
              <a:t> системам</a:t>
            </a:r>
            <a:endParaRPr lang="ru-RU" sz="15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7744" y="4458598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50" dirty="0" smtClean="0">
                <a:latin typeface="Arial" pitchFamily="34" charset="0"/>
                <a:cs typeface="Arial" pitchFamily="34" charset="0"/>
              </a:rPr>
              <a:t>—  Дружественен ко всем типам ингибиторов глинистых сланцев</a:t>
            </a:r>
            <a:endParaRPr lang="ru-RU" sz="15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D:\___Презентации\2015-09 RAO CIS Offshore\_MG_3520_small.jpg"/>
          <p:cNvPicPr>
            <a:picLocks noChangeAspect="1" noChangeArrowheads="1"/>
          </p:cNvPicPr>
          <p:nvPr/>
        </p:nvPicPr>
        <p:blipFill>
          <a:blip r:embed="rId4" cstate="print"/>
          <a:srcRect l="23241" t="6225" r="20558" b="2309"/>
          <a:stretch>
            <a:fillRect/>
          </a:stretch>
        </p:blipFill>
        <p:spPr bwMode="auto">
          <a:xfrm>
            <a:off x="0" y="764704"/>
            <a:ext cx="2123728" cy="60932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4" descr="подложка NEW со стр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0" y="404664"/>
            <a:ext cx="9144000" cy="39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ЭКСПЕРИМЕНТАЛЬНЫЕ ИССЛЕДОВАНИЯ</a:t>
            </a:r>
          </a:p>
        </p:txBody>
      </p:sp>
      <p:sp>
        <p:nvSpPr>
          <p:cNvPr id="3078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686872" y="6426200"/>
            <a:ext cx="2133600" cy="296863"/>
          </a:xfrm>
          <a:noFill/>
        </p:spPr>
        <p:txBody>
          <a:bodyPr/>
          <a:lstStyle/>
          <a:p>
            <a:fld id="{028EEF4F-17E0-4EF9-A8F1-24335B7A1B92}" type="slidenum">
              <a:rPr lang="ru-RU" sz="1200" smtClean="0">
                <a:solidFill>
                  <a:srgbClr val="0066FF"/>
                </a:solidFill>
              </a:rPr>
              <a:pPr/>
              <a:t>8</a:t>
            </a:fld>
            <a:endParaRPr lang="ru-RU" sz="1200" dirty="0" smtClean="0">
              <a:solidFill>
                <a:srgbClr val="0066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0" y="1268760"/>
            <a:ext cx="77768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ЦЕЛЬ: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подтвердить устойчивость бурового раствора к агрессивным загрязнителям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1772816"/>
            <a:ext cx="74888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ЗАДАЧА: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обработка бурового раствора основными загрязнителями: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1720" y="2241739"/>
            <a:ext cx="61926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— цемент, гипс, глина,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CaCO</a:t>
            </a:r>
            <a:r>
              <a:rPr lang="en-US" sz="1500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NaCl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500" dirty="0" err="1" smtClean="0">
                <a:latin typeface="Arial" pitchFamily="34" charset="0"/>
                <a:cs typeface="Arial" pitchFamily="34" charset="0"/>
              </a:rPr>
              <a:t>KCl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, CaCl</a:t>
            </a:r>
            <a:r>
              <a:rPr lang="en-US" sz="15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, MgCl</a:t>
            </a:r>
            <a:r>
              <a:rPr lang="en-US" sz="15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15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1720" y="2673787"/>
            <a:ext cx="61926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— в концентрациях 3, 5, 10, 15, 20%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1720" y="3105835"/>
            <a:ext cx="61926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— оценка результатов воздействия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D:\___Презентации\2015-09 RAO CIS Offshore\Untitled12-6.jpg"/>
          <p:cNvPicPr>
            <a:picLocks noChangeAspect="1" noChangeArrowheads="1"/>
          </p:cNvPicPr>
          <p:nvPr/>
        </p:nvPicPr>
        <p:blipFill>
          <a:blip r:embed="rId4" cstate="print"/>
          <a:srcRect t="18928" b="19531"/>
          <a:stretch>
            <a:fillRect/>
          </a:stretch>
        </p:blipFill>
        <p:spPr bwMode="auto">
          <a:xfrm>
            <a:off x="0" y="3611116"/>
            <a:ext cx="9144000" cy="2592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4" descr="подложка NEW со стр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4716016" y="1124744"/>
            <a:ext cx="4427984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716016" y="1556792"/>
            <a:ext cx="4427984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716016" y="1988840"/>
            <a:ext cx="4427984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716016" y="2420888"/>
            <a:ext cx="4427984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0" y="1124744"/>
            <a:ext cx="4572000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0" y="1556792"/>
            <a:ext cx="4572000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0" y="1988840"/>
            <a:ext cx="4572000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0" y="2420888"/>
            <a:ext cx="4572000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0" y="404664"/>
            <a:ext cx="9144000" cy="39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КОМПЛЕКС ЭКСПЕРИМЕНТАЛЬНОГО ОБОРУДОВАНИЯ</a:t>
            </a:r>
          </a:p>
        </p:txBody>
      </p:sp>
      <p:sp>
        <p:nvSpPr>
          <p:cNvPr id="3078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686872" y="6426200"/>
            <a:ext cx="2133600" cy="296863"/>
          </a:xfrm>
          <a:noFill/>
        </p:spPr>
        <p:txBody>
          <a:bodyPr/>
          <a:lstStyle/>
          <a:p>
            <a:fld id="{028EEF4F-17E0-4EF9-A8F1-24335B7A1B92}" type="slidenum">
              <a:rPr lang="ru-RU" sz="1200" smtClean="0">
                <a:solidFill>
                  <a:srgbClr val="0066FF"/>
                </a:solidFill>
              </a:rPr>
              <a:pPr/>
              <a:t>9</a:t>
            </a:fld>
            <a:endParaRPr lang="ru-RU" sz="1200" dirty="0" smtClean="0">
              <a:solidFill>
                <a:srgbClr val="0066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584" y="1177007"/>
            <a:ext cx="36724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Полноразмерный фильтр-пресс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1633058"/>
            <a:ext cx="36724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err="1" smtClean="0">
                <a:latin typeface="Arial" pitchFamily="34" charset="0"/>
                <a:cs typeface="Arial" pitchFamily="34" charset="0"/>
              </a:rPr>
              <a:t>Полуплощадной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фильтр-пресс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HPHT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584" y="2089109"/>
            <a:ext cx="36724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Консистометр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Z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М1002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584" y="2545159"/>
            <a:ext cx="36724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Консистометр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OFITE-800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7584" y="3346772"/>
            <a:ext cx="712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РЕЦЕПТУРА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БАЗОВОГО РАСТВОРА «БРУКС»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7584" y="3798565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Реоксан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регулятор реологии — 4,0 кг/м</a:t>
            </a:r>
            <a:r>
              <a:rPr lang="ru-RU" sz="1400" baseline="300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14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32040" y="1177007"/>
            <a:ext cx="38164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фильтрат при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22°C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32040" y="1633058"/>
            <a:ext cx="38164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фильтрация при Т=85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С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32040" y="2089109"/>
            <a:ext cx="38164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прогрев при Т=85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°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С в течении 1 часа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32040" y="2545159"/>
            <a:ext cx="38164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замер реологии при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22°C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85°C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7584" y="4152751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Аквагель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регулятор фильтрации — 2,0 кг/м</a:t>
            </a:r>
            <a:r>
              <a:rPr lang="ru-RU" sz="1400" baseline="300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14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7584" y="4506937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Гидропласт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регулятор  реологии — 4,0 кг/м</a:t>
            </a:r>
            <a:r>
              <a:rPr lang="ru-RU" sz="1400" baseline="300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14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7584" y="4861123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KCl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ингибитор глин — 30,0 кг/м</a:t>
            </a:r>
            <a:r>
              <a:rPr lang="ru-RU" sz="1400" baseline="300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14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7584" y="5215309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Бурфлюб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М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смазочная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микроэмульсионная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гидрофобизирующая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добавка — 20,0 кг/м</a:t>
            </a:r>
            <a:r>
              <a:rPr lang="ru-RU" sz="1400" baseline="300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14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27584" y="5569495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ККУ-М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карбонатный утяжелитель — 140,0 кг/м</a:t>
            </a:r>
            <a:r>
              <a:rPr lang="ru-RU" sz="1400" baseline="30000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1400" baseline="30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13958</TotalTime>
  <Words>606</Words>
  <Application>Microsoft Office PowerPoint</Application>
  <PresentationFormat>Экран (4:3)</PresentationFormat>
  <Paragraphs>143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ООО "ПСК "Буртехнологии"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abdulova-lf</dc:creator>
  <cp:lastModifiedBy>vilesov</cp:lastModifiedBy>
  <cp:revision>504</cp:revision>
  <dcterms:created xsi:type="dcterms:W3CDTF">2012-01-27T06:16:35Z</dcterms:created>
  <dcterms:modified xsi:type="dcterms:W3CDTF">2016-09-29T06:54:35Z</dcterms:modified>
</cp:coreProperties>
</file>