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7" r:id="rId2"/>
    <p:sldMasterId id="2147483664" r:id="rId3"/>
    <p:sldMasterId id="2147483656" r:id="rId4"/>
    <p:sldMasterId id="2147483652" r:id="rId5"/>
    <p:sldMasterId id="2147483682" r:id="rId6"/>
  </p:sldMasterIdLst>
  <p:notesMasterIdLst>
    <p:notesMasterId r:id="rId16"/>
  </p:notesMasterIdLst>
  <p:handoutMasterIdLst>
    <p:handoutMasterId r:id="rId17"/>
  </p:handoutMasterIdLst>
  <p:sldIdLst>
    <p:sldId id="326" r:id="rId7"/>
    <p:sldId id="360" r:id="rId8"/>
    <p:sldId id="365" r:id="rId9"/>
    <p:sldId id="359" r:id="rId10"/>
    <p:sldId id="363" r:id="rId11"/>
    <p:sldId id="361" r:id="rId12"/>
    <p:sldId id="366" r:id="rId13"/>
    <p:sldId id="364" r:id="rId14"/>
    <p:sldId id="260" r:id="rId1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2">
          <p15:clr>
            <a:srgbClr val="A4A3A4"/>
          </p15:clr>
        </p15:guide>
        <p15:guide id="2" orient="horz" pos="3156">
          <p15:clr>
            <a:srgbClr val="A4A3A4"/>
          </p15:clr>
        </p15:guide>
        <p15:guide id="3" pos="132">
          <p15:clr>
            <a:srgbClr val="A4A3A4"/>
          </p15:clr>
        </p15:guide>
        <p15:guide id="4" pos="5628">
          <p15:clr>
            <a:srgbClr val="A4A3A4"/>
          </p15:clr>
        </p15:guide>
        <p15:guide id="5" pos="1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21" userDrawn="1">
          <p15:clr>
            <a:srgbClr val="A4A3A4"/>
          </p15:clr>
        </p15:guide>
        <p15:guide id="2" pos="207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ванов Евгений Владимирович" initials="ИЕ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DD4"/>
    <a:srgbClr val="FFFF66"/>
    <a:srgbClr val="66FF33"/>
    <a:srgbClr val="2EFA63"/>
    <a:srgbClr val="99FF99"/>
    <a:srgbClr val="FFFF99"/>
    <a:srgbClr val="C6D9F1"/>
    <a:srgbClr val="3399FF"/>
    <a:srgbClr val="00336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29" autoAdjust="0"/>
  </p:normalViewPr>
  <p:slideViewPr>
    <p:cSldViewPr snapToObjects="1" showGuides="1">
      <p:cViewPr varScale="1">
        <p:scale>
          <a:sx n="145" d="100"/>
          <a:sy n="145" d="100"/>
        </p:scale>
        <p:origin x="948" y="114"/>
      </p:cViewPr>
      <p:guideLst>
        <p:guide orient="horz" pos="592"/>
        <p:guide orient="horz" pos="3156"/>
        <p:guide pos="132"/>
        <p:guide pos="5628"/>
        <p:guide pos="1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 snapToObjects="1" showGuides="1">
      <p:cViewPr varScale="1">
        <p:scale>
          <a:sx n="95" d="100"/>
          <a:sy n="95" d="100"/>
        </p:scale>
        <p:origin x="-3630" y="-102"/>
      </p:cViewPr>
      <p:guideLst>
        <p:guide orient="horz" pos="3321"/>
        <p:guide pos="2077"/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газопотребителей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2001-2019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0903332958747521E-2"/>
          <c:y val="0.15399467519598412"/>
          <c:w val="0.96909666704125252"/>
          <c:h val="0.732388814525723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Потребители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0469695267034E-3"/>
                  <c:y val="-8.241708632322168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112469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111083898957385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39750711591549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82750930542796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222167797914771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258001313707476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283084774762370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504959941553757E-17"/>
                  <c:y val="-0.308168235817264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34758510318924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401335376878296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0.326084993713617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300991988310751E-16"/>
                  <c:y val="-0.379835267402674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322501642134346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369085212664862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0.336835048451427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0300991988310751E-16"/>
                  <c:y val="-0.37266856424413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0300991988310751E-16"/>
                  <c:y val="-0.336835048451427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60198397662152E-16"/>
                  <c:y val="-0.372668564244133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40491872845756782"/>
                </c:manualLayout>
              </c:layout>
              <c:numFmt formatCode="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Лист1!$B$2:$B$20</c:f>
              <c:numCache>
                <c:formatCode>0</c:formatCode>
                <c:ptCount val="19"/>
                <c:pt idx="0">
                  <c:v>112469</c:v>
                </c:pt>
                <c:pt idx="1">
                  <c:v>132213</c:v>
                </c:pt>
                <c:pt idx="2">
                  <c:v>186397</c:v>
                </c:pt>
                <c:pt idx="3">
                  <c:v>269786</c:v>
                </c:pt>
                <c:pt idx="4">
                  <c:v>360637</c:v>
                </c:pt>
                <c:pt idx="5">
                  <c:v>438879</c:v>
                </c:pt>
                <c:pt idx="6">
                  <c:v>516272</c:v>
                </c:pt>
                <c:pt idx="7">
                  <c:v>573953</c:v>
                </c:pt>
                <c:pt idx="8">
                  <c:v>596353</c:v>
                </c:pt>
                <c:pt idx="9">
                  <c:v>612890</c:v>
                </c:pt>
                <c:pt idx="10">
                  <c:v>625711</c:v>
                </c:pt>
                <c:pt idx="11">
                  <c:v>638551</c:v>
                </c:pt>
                <c:pt idx="12">
                  <c:v>650495</c:v>
                </c:pt>
                <c:pt idx="13">
                  <c:v>661386</c:v>
                </c:pt>
                <c:pt idx="14">
                  <c:v>670826</c:v>
                </c:pt>
                <c:pt idx="15">
                  <c:v>679421</c:v>
                </c:pt>
                <c:pt idx="16">
                  <c:v>690382</c:v>
                </c:pt>
                <c:pt idx="17">
                  <c:v>702470</c:v>
                </c:pt>
                <c:pt idx="18">
                  <c:v>715000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Лист1!$C$2:$C$20</c:f>
              <c:numCache>
                <c:formatCode>General</c:formatCode>
                <c:ptCount val="1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Лист1!$D$2:$D$20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1580752"/>
        <c:axId val="241581312"/>
      </c:barChart>
      <c:catAx>
        <c:axId val="2415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1581312"/>
        <c:crosses val="autoZero"/>
        <c:auto val="1"/>
        <c:lblAlgn val="ctr"/>
        <c:lblOffset val="100"/>
        <c:noMultiLvlLbl val="0"/>
      </c:catAx>
      <c:valAx>
        <c:axId val="241581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24158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241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25.09.2019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3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3BCFE-913C-4630-BFEA-7B013E2327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տարբերակ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39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38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4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494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" name="Рисунок 7" descr="GP En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8275" y="180121"/>
            <a:ext cx="1576065" cy="776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4001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B32EE1-F512-4E31-A183-0D02136C1756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911D4B5-FC16-418E-A98E-67ADFF8C9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F52C-040A-4AE5-929B-FEA2B707438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39589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09626"/>
            <a:ext cx="9144000" cy="11465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9320-D3F7-4853-9548-F6E5C3BE57C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1370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5ED2-B021-428B-8C7C-C3B5CD34118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584837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09626"/>
            <a:ext cx="4495800" cy="11465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09626"/>
            <a:ext cx="4495800" cy="11465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C2415-F5BC-4420-97B4-879DA87EECB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1611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EB6A-B7B9-47EC-A596-CA5A7156D67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2513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B5FA-7B9E-4530-A31C-70820C548CA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21083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66C2-1577-4BFF-B716-5D8FEC394816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77906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5DFE-FDB3-4F37-91BC-4F9B1CAB58DB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729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01C3-A306-4E6E-9F8B-764C3874540A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81035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809626"/>
            <a:ext cx="9144000" cy="11465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E919-0AA5-4FF8-884F-6759C357ED4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93703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195619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19561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ACAF7-5BB3-4AD7-8208-A564FC1B2BF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6595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8525" y="1200150"/>
            <a:ext cx="6756399" cy="3280410"/>
          </a:xfrm>
        </p:spPr>
        <p:txBody>
          <a:bodyPr lIns="0" tIns="0" rIns="0" bIns="0" anchor="ctr" anchorCtr="0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w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1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Рисунок 1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66" r:id="rId3"/>
    <p:sldLayoutId id="2147483667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2" name="Рисунок 2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58" r:id="rId3"/>
    <p:sldLayoutId id="2147483670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54" r:id="rId3"/>
    <p:sldLayoutId id="2147483669" r:id="rId4"/>
    <p:sldLayoutId id="2147483694" r:id="rId5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 userDrawn="1"/>
        </p:nvGrpSpPr>
        <p:grpSpPr bwMode="auto">
          <a:xfrm>
            <a:off x="0" y="4738688"/>
            <a:ext cx="9144000" cy="404812"/>
            <a:chOff x="0" y="3974"/>
            <a:chExt cx="5760" cy="340"/>
          </a:xfrm>
        </p:grpSpPr>
        <p:sp>
          <p:nvSpPr>
            <p:cNvPr id="308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08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bg1"/>
                  </a:solidFill>
                  <a:latin typeface="Arial Narrow" panose="020B0606020202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308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7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075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8096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809625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77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80962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307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4772025"/>
            <a:ext cx="14874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818BC9-538C-4F19-9B7C-C8F733EBDE20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4772025"/>
            <a:ext cx="67691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НАЗВАНИЕ ПРЕЗЕНТАЦИИ</a:t>
            </a:r>
          </a:p>
        </p:txBody>
      </p:sp>
      <p:sp>
        <p:nvSpPr>
          <p:cNvPr id="3081" name="Rectangle 15"/>
          <p:cNvSpPr>
            <a:spLocks noChangeArrowheads="1"/>
          </p:cNvSpPr>
          <p:nvPr userDrawn="1"/>
        </p:nvSpPr>
        <p:spPr bwMode="auto">
          <a:xfrm>
            <a:off x="755650" y="5703888"/>
            <a:ext cx="41036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82" name="Line 20"/>
          <p:cNvSpPr>
            <a:spLocks noChangeShapeType="1"/>
          </p:cNvSpPr>
          <p:nvPr userDrawn="1"/>
        </p:nvSpPr>
        <p:spPr bwMode="auto">
          <a:xfrm>
            <a:off x="0" y="4735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sp>
        <p:nvSpPr>
          <p:cNvPr id="3083" name="Line 21"/>
          <p:cNvSpPr>
            <a:spLocks noChangeShapeType="1"/>
          </p:cNvSpPr>
          <p:nvPr userDrawn="1"/>
        </p:nvSpPr>
        <p:spPr bwMode="auto">
          <a:xfrm>
            <a:off x="0" y="8096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700" smtClean="0">
              <a:solidFill>
                <a:srgbClr val="FFFFFF"/>
              </a:solidFill>
            </a:endParaRPr>
          </a:p>
        </p:txBody>
      </p:sp>
      <p:pic>
        <p:nvPicPr>
          <p:cNvPr id="3084" name="Рисунок 18" descr="OGK-2.wm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8425"/>
            <a:ext cx="11811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5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Gazprom Armenia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708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31" y="2411325"/>
            <a:ext cx="3825875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3"/>
          <p:cNvSpPr>
            <a:spLocks noGrp="1"/>
          </p:cNvSpPr>
          <p:nvPr>
            <p:ph idx="4294967295"/>
          </p:nvPr>
        </p:nvSpPr>
        <p:spPr>
          <a:xfrm>
            <a:off x="0" y="1124268"/>
            <a:ext cx="9144000" cy="1261884"/>
          </a:xfrm>
        </p:spPr>
        <p:txBody>
          <a:bodyPr wrap="square" lIns="144000"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З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АО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</a:rPr>
              <a:t>ГАЗПРОМ АРМЕНИЯ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»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ПРИМЕНЕНИЮ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МНОГОКВАРТИРНЫХ 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ДОМАХ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ВНУТРИДОМОВЫХ СИСТЕМ  ГАЗОПОТРЕБЛЕНИЯ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82611" y="2786902"/>
            <a:ext cx="1181671" cy="32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076056" y="2752629"/>
            <a:ext cx="3923482" cy="16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Назарян Ю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рий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иколаевич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Начальник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тдела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газораспределительных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сетей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и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внутридомовых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систем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газопотребления</a:t>
            </a:r>
            <a:endParaRPr lang="en-US" sz="1600" i="1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0" y="4614634"/>
            <a:ext cx="9144000" cy="5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1934133" y="1090651"/>
            <a:ext cx="7209865" cy="36625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«Правила по газоснабжению и потреблению природного газа»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утв.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45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ешением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Комиссии по Регулированию Общественных Услуг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 </a:t>
            </a:r>
            <a:r>
              <a:rPr lang="ru-RU" sz="145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(Тарифная Комиссия)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08.07.2005г</a:t>
            </a:r>
            <a:r>
              <a:rPr lang="ru-RU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№95-Н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«Требования безопасности к присоединению газового оборудования, используемого в бытовых целях, в точках разграничения и дымовентиляционным каналам в эксплуатируемых и вновь строящихся многоквартирных зданиях»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утв.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 </a:t>
            </a:r>
            <a:r>
              <a:rPr lang="ru-RU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05.07.2008г</a:t>
            </a:r>
            <a:r>
              <a:rPr lang="ru-RU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№784-Н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«Требования безопасности к приборам для бытовых</a:t>
            </a:r>
            <a:r>
              <a:rPr lang="en-US" sz="14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нужд»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утв.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45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ешением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Правительства 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 </a:t>
            </a:r>
            <a:r>
              <a:rPr lang="ru-RU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07.09.2006г</a:t>
            </a:r>
            <a:r>
              <a:rPr lang="ru-RU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№1458-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Н;</a:t>
            </a:r>
          </a:p>
          <a:p>
            <a:pPr marL="285750" indent="-285750" algn="just">
              <a:buFontTx/>
              <a:buChar char="-"/>
            </a:pPr>
            <a:r>
              <a:rPr lang="ru-RU" sz="14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газовом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хозяйстве</a:t>
            </a:r>
            <a:r>
              <a:rPr lang="ru-RU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22.12.2005г. 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No2399-Н;</a:t>
            </a:r>
          </a:p>
          <a:p>
            <a:pPr marL="285750" indent="-285750" algn="just">
              <a:buFontTx/>
              <a:buChar char="-"/>
            </a:pPr>
            <a:r>
              <a:rPr lang="ru-RU" sz="145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технической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эксплуатации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газового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решением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 </a:t>
            </a:r>
            <a:r>
              <a:rPr lang="en-US" sz="145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45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29.10.2004г. </a:t>
            </a:r>
            <a:r>
              <a:rPr lang="en-US" sz="14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No1843-Н;</a:t>
            </a:r>
            <a:endParaRPr lang="en-US" sz="145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5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ряд других правовых норм.</a:t>
            </a:r>
            <a:endParaRPr lang="en-US" sz="145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3658" y="1203206"/>
            <a:ext cx="6107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b="1" dirty="0">
                <a:solidFill>
                  <a:srgbClr val="002E6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GB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18026" y="964395"/>
            <a:ext cx="6107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b="1" dirty="0">
                <a:solidFill>
                  <a:srgbClr val="002E6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GB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708" y="152537"/>
            <a:ext cx="7200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ПРАВОВОЕ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ПОЛЕ.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ТЕХНИЧЕСКИЕ РЕГЛАМЕНТЫ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32" y="1811349"/>
            <a:ext cx="1243036" cy="1405076"/>
          </a:xfrm>
          <a:prstGeom prst="rect">
            <a:avLst/>
          </a:prstGeom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948830" y="4614634"/>
            <a:ext cx="7195170" cy="54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30" y="243895"/>
            <a:ext cx="7200900" cy="635667"/>
          </a:xfrm>
        </p:spPr>
        <p:txBody>
          <a:bodyPr lIns="36000" anchor="ctr"/>
          <a:lstStyle/>
          <a:p>
            <a:pPr algn="ctr">
              <a:defRPr/>
            </a:pPr>
            <a:r>
              <a:rPr lang="en-US" sz="2400" b="1" dirty="0" smtClean="0">
                <a:latin typeface="Times New Roman" pitchFamily="18" charset="0"/>
              </a:rPr>
              <a:t>ГАЗИФИКАЦИЯ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0" name="Picture 16" descr="Gazprom Armenia 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" y="-4043"/>
            <a:ext cx="1930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22422642"/>
              </p:ext>
            </p:extLst>
          </p:nvPr>
        </p:nvGraphicFramePr>
        <p:xfrm>
          <a:off x="-19333" y="1059582"/>
          <a:ext cx="9041096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647276" y="1887674"/>
            <a:ext cx="216024" cy="2304256"/>
          </a:xfrm>
          <a:prstGeom prst="rect">
            <a:avLst/>
          </a:prstGeom>
        </p:spPr>
        <p:txBody>
          <a:bodyPr vert="vert270" lIns="36000" tIns="0" rIns="0" bIns="0"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anose="02020603050405020304" pitchFamily="18" charset="0"/>
              </a:rPr>
              <a:t>П</a:t>
            </a:r>
            <a:r>
              <a:rPr lang="en-US" sz="1400" b="1" i="1" dirty="0" smtClean="0">
                <a:latin typeface="Times New Roman" pitchFamily="18" charset="0"/>
                <a:cs typeface="Times New Roman" panose="02020603050405020304" pitchFamily="18" charset="0"/>
              </a:rPr>
              <a:t> р о г н о з</a:t>
            </a:r>
            <a:endParaRPr lang="ru-RU" sz="1400" b="1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948830" y="4614634"/>
            <a:ext cx="719517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30" y="200627"/>
            <a:ext cx="7200900" cy="635667"/>
          </a:xfrm>
        </p:spPr>
        <p:txBody>
          <a:bodyPr lIns="3600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6" descr="Gazprom Armenia 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" y="-4043"/>
            <a:ext cx="1930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4099158"/>
            <a:ext cx="32763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1948830" y="4614634"/>
            <a:ext cx="719517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/>
        </p:blipFill>
        <p:spPr>
          <a:xfrm>
            <a:off x="387905" y="1135054"/>
            <a:ext cx="8044154" cy="344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30" y="207891"/>
            <a:ext cx="7200900" cy="635667"/>
          </a:xfrm>
        </p:spPr>
        <p:txBody>
          <a:bodyPr lIns="36000"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</a:rPr>
              <a:t>РЕКОМЕНДУЕМОЕ  МЕСТОПОЛОЖЕНИЕ СИГНАЛИЗАТОРА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0" name="Picture 16" descr="Gazprom Armenia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" y="-4043"/>
            <a:ext cx="1930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print"/>
          <a:srcRect l="910" b="2566"/>
          <a:stretch/>
        </p:blipFill>
        <p:spPr>
          <a:xfrm>
            <a:off x="5323" y="1095586"/>
            <a:ext cx="9129729" cy="3513982"/>
          </a:xfrm>
          <a:prstGeom prst="rect">
            <a:avLst/>
          </a:prstGeom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948830" y="4614634"/>
            <a:ext cx="719517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30" y="279899"/>
            <a:ext cx="7200900" cy="635667"/>
          </a:xfrm>
        </p:spPr>
        <p:txBody>
          <a:bodyPr lIns="36000" anchor="ctr"/>
          <a:lstStyle/>
          <a:p>
            <a:pPr algn="ctr">
              <a:defRPr/>
            </a:pPr>
            <a:r>
              <a:rPr lang="ru-RU" altLang="ru-RU" sz="2400" b="1" dirty="0">
                <a:latin typeface="Times New Roman" pitchFamily="18" charset="0"/>
              </a:rPr>
              <a:t>СИГНАЛИЗАТОР </a:t>
            </a:r>
            <a:r>
              <a:rPr lang="ru-RU" altLang="ru-RU" sz="2400" b="1" dirty="0" smtClean="0">
                <a:latin typeface="Times New Roman" pitchFamily="18" charset="0"/>
              </a:rPr>
              <a:t> ГОРЮЧИХ  ГАЗОВ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0" name="Picture 16" descr="Gazprom Armenia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" y="-4043"/>
            <a:ext cx="1930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783338" y="1100813"/>
            <a:ext cx="5184576" cy="33855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УРОВЕНЬ СИГНАЛИЗАЦИИ</a:t>
            </a:r>
            <a:r>
              <a:rPr lang="ru-RU" sz="1800" dirty="0" smtClean="0">
                <a:solidFill>
                  <a:srgbClr val="0070C0"/>
                </a:solidFill>
              </a:rPr>
              <a:t>:</a:t>
            </a:r>
            <a:endParaRPr lang="en-US" sz="1800" dirty="0" smtClean="0">
              <a:solidFill>
                <a:srgbClr val="0070C0"/>
              </a:solidFill>
            </a:endParaRPr>
          </a:p>
          <a:p>
            <a:endParaRPr lang="ru-RU" sz="1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u="sng" dirty="0" smtClean="0">
                <a:solidFill>
                  <a:srgbClr val="0070C0"/>
                </a:solidFill>
              </a:rPr>
              <a:t>природный </a:t>
            </a:r>
            <a:r>
              <a:rPr lang="ru-RU" sz="1400" u="sng" dirty="0">
                <a:solidFill>
                  <a:srgbClr val="0070C0"/>
                </a:solidFill>
              </a:rPr>
              <a:t>газ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 smtClean="0">
                <a:solidFill>
                  <a:srgbClr val="0070C0"/>
                </a:solidFill>
              </a:rPr>
              <a:t>1,</a:t>
            </a:r>
            <a:r>
              <a:rPr lang="ru-RU" sz="1400" dirty="0" smtClean="0">
                <a:solidFill>
                  <a:srgbClr val="0070C0"/>
                </a:solidFill>
              </a:rPr>
              <a:t>0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± </a:t>
            </a:r>
            <a:r>
              <a:rPr lang="ru-RU" sz="1400" dirty="0">
                <a:solidFill>
                  <a:srgbClr val="0070C0"/>
                </a:solidFill>
              </a:rPr>
              <a:t>0,15)% от объемного содержания или 20% от нижнего уровня НКПР </a:t>
            </a:r>
            <a:r>
              <a:rPr lang="ru-RU" sz="1400" b="0" dirty="0">
                <a:solidFill>
                  <a:srgbClr val="0070C0"/>
                </a:solidFill>
              </a:rPr>
              <a:t>(нижний концентрационный предел распространения пламени</a:t>
            </a:r>
            <a:r>
              <a:rPr lang="ru-RU" sz="1400" b="0" dirty="0" smtClean="0">
                <a:solidFill>
                  <a:srgbClr val="0070C0"/>
                </a:solidFill>
              </a:rPr>
              <a:t>)</a:t>
            </a:r>
            <a:r>
              <a:rPr lang="en-US" sz="1400" b="0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en-US" sz="1400" b="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u="sng" dirty="0" smtClean="0">
                <a:solidFill>
                  <a:srgbClr val="0070C0"/>
                </a:solidFill>
              </a:rPr>
              <a:t>угарный </a:t>
            </a:r>
            <a:r>
              <a:rPr lang="ru-RU" sz="1400" u="sng" dirty="0">
                <a:solidFill>
                  <a:srgbClr val="0070C0"/>
                </a:solidFill>
              </a:rPr>
              <a:t>газ</a:t>
            </a:r>
            <a:r>
              <a:rPr lang="ru-RU" sz="1400" dirty="0">
                <a:solidFill>
                  <a:srgbClr val="0070C0"/>
                </a:solidFill>
              </a:rPr>
              <a:t> (</a:t>
            </a:r>
            <a:r>
              <a:rPr lang="ru-RU" sz="1400" dirty="0" smtClean="0">
                <a:solidFill>
                  <a:srgbClr val="0070C0"/>
                </a:solidFill>
              </a:rPr>
              <a:t>0,015</a:t>
            </a:r>
            <a:r>
              <a:rPr lang="en-US" sz="1400" dirty="0">
                <a:solidFill>
                  <a:srgbClr val="0070C0"/>
                </a:solidFill>
              </a:rPr>
              <a:t> ± </a:t>
            </a:r>
            <a:r>
              <a:rPr lang="ru-RU" sz="1400" dirty="0">
                <a:solidFill>
                  <a:srgbClr val="0070C0"/>
                </a:solidFill>
              </a:rPr>
              <a:t>0,005)% </a:t>
            </a:r>
            <a:r>
              <a:rPr lang="ru-RU" sz="1400" b="0" dirty="0">
                <a:solidFill>
                  <a:srgbClr val="0070C0"/>
                </a:solidFill>
              </a:rPr>
              <a:t>от объемного </a:t>
            </a:r>
            <a:r>
              <a:rPr lang="ru-RU" sz="1400" b="0" dirty="0" smtClean="0">
                <a:solidFill>
                  <a:srgbClr val="0070C0"/>
                </a:solidFill>
              </a:rPr>
              <a:t>содержания</a:t>
            </a:r>
            <a:r>
              <a:rPr lang="en-US" sz="1400" b="0" dirty="0" smtClean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en-US" sz="1400" b="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u="sng" dirty="0" smtClean="0">
                <a:solidFill>
                  <a:srgbClr val="0070C0"/>
                </a:solidFill>
              </a:rPr>
              <a:t>температур</a:t>
            </a:r>
            <a:r>
              <a:rPr lang="en-US" sz="1400" u="sng" dirty="0" smtClean="0">
                <a:solidFill>
                  <a:srgbClr val="0070C0"/>
                </a:solidFill>
              </a:rPr>
              <a:t>а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</a:rPr>
              <a:t>в </a:t>
            </a:r>
            <a:r>
              <a:rPr lang="ru-RU" sz="1400" b="0" dirty="0">
                <a:solidFill>
                  <a:srgbClr val="0070C0"/>
                </a:solidFill>
              </a:rPr>
              <a:t>помещении </a:t>
            </a:r>
            <a:r>
              <a:rPr lang="ru-RU" sz="1400" dirty="0">
                <a:solidFill>
                  <a:srgbClr val="0070C0"/>
                </a:solidFill>
              </a:rPr>
              <a:t>70 </a:t>
            </a:r>
            <a:r>
              <a:rPr lang="en-US" sz="1400" dirty="0" smtClean="0">
                <a:solidFill>
                  <a:srgbClr val="0070C0"/>
                </a:solidFill>
              </a:rPr>
              <a:t>± </a:t>
            </a:r>
            <a:r>
              <a:rPr lang="ru-RU" sz="1400" dirty="0" smtClean="0">
                <a:solidFill>
                  <a:srgbClr val="0070C0"/>
                </a:solidFill>
              </a:rPr>
              <a:t>3</a:t>
            </a:r>
            <a:r>
              <a:rPr lang="ru-RU" sz="1400" baseline="30000" dirty="0" smtClean="0">
                <a:solidFill>
                  <a:srgbClr val="0070C0"/>
                </a:solidFill>
              </a:rPr>
              <a:t>о</a:t>
            </a:r>
            <a:r>
              <a:rPr lang="ru-RU" sz="1400" dirty="0" smtClean="0">
                <a:solidFill>
                  <a:srgbClr val="0070C0"/>
                </a:solidFill>
              </a:rPr>
              <a:t>С</a:t>
            </a:r>
            <a:r>
              <a:rPr lang="en-US" sz="1400" dirty="0" smtClean="0">
                <a:solidFill>
                  <a:srgbClr val="0070C0"/>
                </a:solidFill>
              </a:rPr>
              <a:t> (</a:t>
            </a:r>
            <a:r>
              <a:rPr lang="ru-RU" sz="1400" b="0" dirty="0">
                <a:solidFill>
                  <a:srgbClr val="0070C0"/>
                </a:solidFill>
              </a:rPr>
              <a:t>значение порога срабатывания при превышении</a:t>
            </a:r>
            <a:r>
              <a:rPr lang="en-US" sz="1400" b="0" dirty="0" smtClean="0">
                <a:solidFill>
                  <a:srgbClr val="0070C0"/>
                </a:solidFill>
              </a:rPr>
              <a:t>).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</a:p>
          <a:p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Питание: </a:t>
            </a:r>
            <a:r>
              <a:rPr lang="ru-RU" sz="1400" i="1" dirty="0">
                <a:solidFill>
                  <a:srgbClr val="0070C0"/>
                </a:solidFill>
              </a:rPr>
              <a:t>переменный ток </a:t>
            </a:r>
            <a:r>
              <a:rPr lang="en-US" sz="1400" b="0" dirty="0">
                <a:solidFill>
                  <a:srgbClr val="0070C0"/>
                </a:solidFill>
              </a:rPr>
              <a:t>	</a:t>
            </a:r>
            <a:r>
              <a:rPr lang="en-US" sz="1400" b="0" dirty="0" smtClean="0">
                <a:solidFill>
                  <a:srgbClr val="0070C0"/>
                </a:solidFill>
              </a:rPr>
              <a:t>	- </a:t>
            </a:r>
            <a:r>
              <a:rPr lang="ru-RU" sz="1400" b="0" dirty="0" smtClean="0">
                <a:solidFill>
                  <a:srgbClr val="0070C0"/>
                </a:solidFill>
              </a:rPr>
              <a:t>220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±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</a:rPr>
              <a:t>15В</a:t>
            </a:r>
            <a:r>
              <a:rPr lang="en-US" sz="1400" b="0" dirty="0" smtClean="0">
                <a:solidFill>
                  <a:srgbClr val="0070C0"/>
                </a:solidFill>
              </a:rPr>
              <a:t>;</a:t>
            </a:r>
            <a:r>
              <a:rPr lang="ru-RU" sz="1400" b="0" dirty="0" smtClean="0">
                <a:solidFill>
                  <a:srgbClr val="0070C0"/>
                </a:solidFill>
              </a:rPr>
              <a:t> </a:t>
            </a:r>
            <a:endParaRPr lang="ru-RU" sz="1400" b="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Потребляемая </a:t>
            </a:r>
            <a:r>
              <a:rPr lang="ru-RU" sz="1400" dirty="0" smtClean="0">
                <a:solidFill>
                  <a:srgbClr val="0070C0"/>
                </a:solidFill>
              </a:rPr>
              <a:t>мощность </a:t>
            </a:r>
            <a:r>
              <a:rPr lang="en-US" sz="1400" dirty="0" smtClean="0">
                <a:solidFill>
                  <a:srgbClr val="0070C0"/>
                </a:solidFill>
              </a:rPr>
              <a:t>  </a:t>
            </a:r>
            <a:r>
              <a:rPr lang="en-US" sz="1400" b="0" dirty="0">
                <a:solidFill>
                  <a:srgbClr val="0070C0"/>
                </a:solidFill>
              </a:rPr>
              <a:t>	</a:t>
            </a:r>
            <a:r>
              <a:rPr lang="en-US" sz="1400" b="0" dirty="0" smtClean="0">
                <a:solidFill>
                  <a:srgbClr val="0070C0"/>
                </a:solidFill>
              </a:rPr>
              <a:t>	- </a:t>
            </a:r>
            <a:r>
              <a:rPr lang="ru-RU" sz="1400" b="0" dirty="0" smtClean="0">
                <a:solidFill>
                  <a:srgbClr val="0070C0"/>
                </a:solidFill>
              </a:rPr>
              <a:t>менее </a:t>
            </a:r>
            <a:r>
              <a:rPr lang="ru-RU" sz="1400" b="0" dirty="0">
                <a:solidFill>
                  <a:srgbClr val="0070C0"/>
                </a:solidFill>
              </a:rPr>
              <a:t>1 </a:t>
            </a:r>
            <a:r>
              <a:rPr lang="ru-RU" sz="1400" b="0" dirty="0" smtClean="0">
                <a:solidFill>
                  <a:srgbClr val="0070C0"/>
                </a:solidFill>
              </a:rPr>
              <a:t>Вт</a:t>
            </a:r>
            <a:r>
              <a:rPr lang="en-US" sz="1400" b="0" dirty="0" smtClean="0">
                <a:solidFill>
                  <a:srgbClr val="0070C0"/>
                </a:solidFill>
              </a:rPr>
              <a:t>;</a:t>
            </a:r>
            <a:endParaRPr lang="ru-RU" sz="1400" b="0" dirty="0">
              <a:solidFill>
                <a:srgbClr val="0070C0"/>
              </a:solidFill>
            </a:endParaRPr>
          </a:p>
          <a:p>
            <a:r>
              <a:rPr lang="ru-RU" sz="1400" dirty="0" smtClean="0">
                <a:solidFill>
                  <a:srgbClr val="0070C0"/>
                </a:solidFill>
              </a:rPr>
              <a:t>Время срабатывания </a:t>
            </a:r>
            <a:r>
              <a:rPr lang="ru-RU" sz="1400" b="0" dirty="0">
                <a:solidFill>
                  <a:srgbClr val="0070C0"/>
                </a:solidFill>
              </a:rPr>
              <a:t>		</a:t>
            </a:r>
            <a:r>
              <a:rPr lang="en-US" sz="1400" b="0" dirty="0" smtClean="0">
                <a:solidFill>
                  <a:srgbClr val="0070C0"/>
                </a:solidFill>
              </a:rPr>
              <a:t>	- </a:t>
            </a:r>
            <a:r>
              <a:rPr lang="ru-RU" sz="1400" b="0" dirty="0" smtClean="0">
                <a:solidFill>
                  <a:srgbClr val="0070C0"/>
                </a:solidFill>
              </a:rPr>
              <a:t>не </a:t>
            </a:r>
            <a:r>
              <a:rPr lang="ru-RU" sz="1400" b="0" dirty="0">
                <a:solidFill>
                  <a:srgbClr val="0070C0"/>
                </a:solidFill>
              </a:rPr>
              <a:t>более 30 </a:t>
            </a:r>
            <a:r>
              <a:rPr lang="ru-RU" sz="1400" b="0" dirty="0" smtClean="0">
                <a:solidFill>
                  <a:srgbClr val="0070C0"/>
                </a:solidFill>
              </a:rPr>
              <a:t>сек</a:t>
            </a:r>
            <a:r>
              <a:rPr lang="en-US" sz="1400" b="0" dirty="0" smtClean="0">
                <a:solidFill>
                  <a:srgbClr val="0070C0"/>
                </a:solidFill>
              </a:rPr>
              <a:t>;</a:t>
            </a:r>
            <a:endParaRPr lang="ru-RU" sz="1400" b="0" dirty="0">
              <a:solidFill>
                <a:srgbClr val="0070C0"/>
              </a:solidFill>
            </a:endParaRPr>
          </a:p>
          <a:p>
            <a:r>
              <a:rPr lang="ru-RU" sz="1400" dirty="0">
                <a:solidFill>
                  <a:srgbClr val="0070C0"/>
                </a:solidFill>
              </a:rPr>
              <a:t>Габаритные размеры, </a:t>
            </a:r>
            <a:r>
              <a:rPr lang="ru-RU" sz="1400" dirty="0" smtClean="0">
                <a:solidFill>
                  <a:srgbClr val="0070C0"/>
                </a:solidFill>
              </a:rPr>
              <a:t>мм </a:t>
            </a:r>
            <a:r>
              <a:rPr lang="ru-RU" sz="1400" b="0" dirty="0">
                <a:solidFill>
                  <a:srgbClr val="0070C0"/>
                </a:solidFill>
              </a:rPr>
              <a:t>	</a:t>
            </a:r>
            <a:r>
              <a:rPr lang="en-US" sz="1400" b="0" dirty="0" smtClean="0">
                <a:solidFill>
                  <a:srgbClr val="0070C0"/>
                </a:solidFill>
              </a:rPr>
              <a:t>	- </a:t>
            </a:r>
            <a:r>
              <a:rPr lang="ru-RU" sz="1400" b="0" dirty="0" smtClean="0">
                <a:solidFill>
                  <a:srgbClr val="0070C0"/>
                </a:solidFill>
              </a:rPr>
              <a:t>140х100х56,3</a:t>
            </a:r>
            <a:r>
              <a:rPr lang="en-US" sz="1400" b="0" dirty="0" smtClean="0">
                <a:solidFill>
                  <a:srgbClr val="0070C0"/>
                </a:solidFill>
              </a:rPr>
              <a:t>.</a:t>
            </a:r>
            <a:endParaRPr lang="ru-RU" sz="1400" b="0" dirty="0">
              <a:solidFill>
                <a:srgbClr val="0070C0"/>
              </a:solidFill>
            </a:endParaRPr>
          </a:p>
        </p:txBody>
      </p:sp>
      <p:pic>
        <p:nvPicPr>
          <p:cNvPr id="6" name="Picture 1" descr="C:\Documents and Settings\User\Local Settings\Temporary Internet Files\Content.Outlook\3M40SP29\Signalizat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"/>
          <a:stretch/>
        </p:blipFill>
        <p:spPr bwMode="auto">
          <a:xfrm>
            <a:off x="71500" y="1131590"/>
            <a:ext cx="3528392" cy="321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948830" y="4614634"/>
            <a:ext cx="719517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30" y="200627"/>
            <a:ext cx="7200900" cy="635667"/>
          </a:xfrm>
        </p:spPr>
        <p:txBody>
          <a:bodyPr lIns="36000" anchor="ctr"/>
          <a:lstStyle/>
          <a:p>
            <a:pPr algn="ctr">
              <a:defRPr/>
            </a:pPr>
            <a:r>
              <a:rPr lang="en-US" sz="2400" b="1" dirty="0">
                <a:latin typeface="Times New Roman" pitchFamily="18" charset="0"/>
              </a:rPr>
              <a:t>ОТСЕЧНОЙ 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</a:rPr>
              <a:t>КЛАПАН 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0" name="Picture 16" descr="Gazprom Armenia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" y="-4043"/>
            <a:ext cx="1930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55776" y="1201969"/>
            <a:ext cx="6571791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0070C0"/>
                </a:solidFill>
              </a:rPr>
              <a:t>Максимальное </a:t>
            </a:r>
            <a:r>
              <a:rPr lang="ru-RU" u="sng" dirty="0">
                <a:solidFill>
                  <a:srgbClr val="0070C0"/>
                </a:solidFill>
              </a:rPr>
              <a:t>рабочее давление</a:t>
            </a:r>
            <a:r>
              <a:rPr lang="ru-RU" dirty="0">
                <a:solidFill>
                  <a:srgbClr val="0070C0"/>
                </a:solidFill>
              </a:rPr>
              <a:t>: 	</a:t>
            </a:r>
            <a:r>
              <a:rPr lang="en-US" dirty="0" smtClean="0">
                <a:solidFill>
                  <a:srgbClr val="0070C0"/>
                </a:solidFill>
              </a:rPr>
              <a:t>	- </a:t>
            </a:r>
            <a:r>
              <a:rPr lang="ru-RU" dirty="0" smtClean="0">
                <a:solidFill>
                  <a:srgbClr val="0070C0"/>
                </a:solidFill>
              </a:rPr>
              <a:t>до </a:t>
            </a:r>
            <a:r>
              <a:rPr lang="en-US" dirty="0" smtClean="0">
                <a:solidFill>
                  <a:srgbClr val="0070C0"/>
                </a:solidFill>
              </a:rPr>
              <a:t>5</a:t>
            </a:r>
            <a:r>
              <a:rPr lang="ru-RU" dirty="0" smtClean="0">
                <a:solidFill>
                  <a:srgbClr val="0070C0"/>
                </a:solidFill>
              </a:rPr>
              <a:t> кРа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0070C0"/>
                </a:solidFill>
              </a:rPr>
              <a:t>Время </a:t>
            </a:r>
            <a:r>
              <a:rPr lang="ru-RU" u="sng" dirty="0">
                <a:solidFill>
                  <a:srgbClr val="0070C0"/>
                </a:solidFill>
              </a:rPr>
              <a:t>закрытия клапана</a:t>
            </a:r>
            <a:r>
              <a:rPr lang="ru-RU" dirty="0">
                <a:solidFill>
                  <a:srgbClr val="0070C0"/>
                </a:solidFill>
              </a:rPr>
              <a:t>:		</a:t>
            </a:r>
            <a:r>
              <a:rPr lang="en-US" dirty="0" smtClean="0">
                <a:solidFill>
                  <a:srgbClr val="0070C0"/>
                </a:solidFill>
              </a:rPr>
              <a:t>	- </a:t>
            </a:r>
            <a:r>
              <a:rPr lang="ru-RU" dirty="0" smtClean="0">
                <a:solidFill>
                  <a:srgbClr val="0070C0"/>
                </a:solidFill>
              </a:rPr>
              <a:t>менее 1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</a:t>
            </a:r>
            <a:r>
              <a:rPr lang="en-US" dirty="0" err="1" smtClean="0">
                <a:solidFill>
                  <a:srgbClr val="0070C0"/>
                </a:solidFill>
              </a:rPr>
              <a:t>ек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u="sng" dirty="0">
                <a:solidFill>
                  <a:srgbClr val="0070C0"/>
                </a:solidFill>
              </a:rPr>
              <a:t>Время продолжительного включения тока</a:t>
            </a:r>
            <a:r>
              <a:rPr lang="ru-RU" dirty="0">
                <a:solidFill>
                  <a:srgbClr val="0070C0"/>
                </a:solidFill>
              </a:rPr>
              <a:t>: 	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менее 60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сек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u="sng" dirty="0" smtClean="0">
                <a:solidFill>
                  <a:srgbClr val="0070C0"/>
                </a:solidFill>
              </a:rPr>
              <a:t>Рабочее напряжение:</a:t>
            </a:r>
            <a:r>
              <a:rPr lang="en-US" b="0" dirty="0" smtClean="0">
                <a:solidFill>
                  <a:srgbClr val="0070C0"/>
                </a:solidFill>
              </a:rPr>
              <a:t>(</a:t>
            </a:r>
            <a:r>
              <a:rPr lang="ru-RU" sz="1400" b="0" i="1" dirty="0">
                <a:solidFill>
                  <a:srgbClr val="0070C0"/>
                </a:solidFill>
              </a:rPr>
              <a:t>импульсный постоянный ток</a:t>
            </a:r>
            <a:r>
              <a:rPr lang="en-US" b="0" dirty="0" smtClean="0">
                <a:solidFill>
                  <a:srgbClr val="0070C0"/>
                </a:solidFill>
              </a:rPr>
              <a:t>)	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ru-RU" dirty="0" smtClean="0">
                <a:solidFill>
                  <a:srgbClr val="0070C0"/>
                </a:solidFill>
              </a:rPr>
              <a:t>12V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					- </a:t>
            </a:r>
            <a:r>
              <a:rPr lang="en-US" b="0" dirty="0" err="1" smtClean="0">
                <a:solidFill>
                  <a:srgbClr val="0070C0"/>
                </a:solidFill>
              </a:rPr>
              <a:t>ток</a:t>
            </a:r>
            <a:r>
              <a:rPr lang="en-US" b="0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1,7А</a:t>
            </a: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70C0"/>
                </a:solidFill>
              </a:rPr>
              <a:t>Клапаны</a:t>
            </a:r>
            <a:r>
              <a:rPr lang="en-US" i="1" dirty="0" smtClean="0">
                <a:solidFill>
                  <a:srgbClr val="0070C0"/>
                </a:solidFill>
              </a:rPr>
              <a:t> монтируются </a:t>
            </a:r>
            <a:r>
              <a:rPr lang="ru-RU" i="1" dirty="0" smtClean="0">
                <a:solidFill>
                  <a:srgbClr val="0070C0"/>
                </a:solidFill>
              </a:rPr>
              <a:t>на </a:t>
            </a:r>
            <a:r>
              <a:rPr lang="ru-RU" i="1" dirty="0">
                <a:solidFill>
                  <a:srgbClr val="0070C0"/>
                </a:solidFill>
              </a:rPr>
              <a:t>трубопроводах диаметром Ду20 (3/4 дюйма</a:t>
            </a:r>
            <a:r>
              <a:rPr lang="ru-RU" i="1" dirty="0" smtClean="0">
                <a:solidFill>
                  <a:srgbClr val="0070C0"/>
                </a:solidFill>
              </a:rPr>
              <a:t>)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-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резьба </a:t>
            </a:r>
            <a:r>
              <a:rPr lang="ru-RU" i="1" dirty="0">
                <a:solidFill>
                  <a:srgbClr val="0070C0"/>
                </a:solidFill>
              </a:rPr>
              <a:t>трубная </a:t>
            </a:r>
            <a:r>
              <a:rPr lang="ru-RU" i="1" dirty="0" smtClean="0">
                <a:solidFill>
                  <a:srgbClr val="0070C0"/>
                </a:solidFill>
              </a:rPr>
              <a:t>цилиндрическая (наружная </a:t>
            </a:r>
            <a:r>
              <a:rPr lang="ru-RU" i="1" dirty="0">
                <a:solidFill>
                  <a:srgbClr val="0070C0"/>
                </a:solidFill>
              </a:rPr>
              <a:t>или внутренняя</a:t>
            </a:r>
            <a:r>
              <a:rPr lang="ru-RU" i="1" dirty="0" smtClean="0">
                <a:solidFill>
                  <a:srgbClr val="0070C0"/>
                </a:solidFill>
              </a:rPr>
              <a:t>)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V015A(左)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6651" r="31483" b="5141"/>
          <a:stretch>
            <a:fillRect/>
          </a:stretch>
        </p:blipFill>
        <p:spPr bwMode="auto">
          <a:xfrm>
            <a:off x="431540" y="1383618"/>
            <a:ext cx="1944216" cy="287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1948830" y="4614634"/>
            <a:ext cx="719517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25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30" y="243895"/>
            <a:ext cx="7200900" cy="635667"/>
          </a:xfrm>
        </p:spPr>
        <p:txBody>
          <a:bodyPr lIns="36000" anchor="ctr"/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</a:rPr>
              <a:t>З</a:t>
            </a:r>
            <a:r>
              <a:rPr lang="en-US" sz="2400" b="1" dirty="0" smtClean="0">
                <a:latin typeface="Times New Roman" pitchFamily="18" charset="0"/>
              </a:rPr>
              <a:t>АТРАТЫ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0" name="Picture 16" descr="Gazprom Armenia 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" y="-4043"/>
            <a:ext cx="193051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1" y="1036278"/>
            <a:ext cx="914450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US" sz="19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19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Затраты</a:t>
            </a:r>
            <a:r>
              <a:rPr lang="en-US" sz="19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19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монтажу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СМР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10 </a:t>
            </a:r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500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драм</a:t>
            </a:r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(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или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200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500</a:t>
            </a:r>
            <a:r>
              <a:rPr lang="ru-RU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руб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 РФ;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–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22 $) </a:t>
            </a:r>
          </a:p>
          <a:p>
            <a:pPr lvl="1"/>
            <a:r>
              <a:rPr lang="en-US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клапан+сигнализатор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46,5 $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(11 $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клапан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+35,5 $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сигнализатор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9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Эксплуатационные</a:t>
            </a:r>
            <a:r>
              <a:rPr lang="en-US" sz="19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затраты</a:t>
            </a:r>
            <a:r>
              <a:rPr lang="en-US" sz="19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ВДСГ:</a:t>
            </a:r>
            <a:endParaRPr lang="ru-RU" sz="19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утвержденные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Тарифной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Комисси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зависимости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количества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газопотребляющ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 устройств)</a:t>
            </a: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0" lvl="3"/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точка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270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или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312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РФ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4,8 $)</a:t>
            </a:r>
            <a:endParaRPr lang="ru-RU" sz="1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0" lvl="3"/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точки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4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540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или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624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РФ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9,6 $)</a:t>
            </a:r>
            <a:endParaRPr lang="ru-RU" sz="19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0" lvl="3"/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и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	6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810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или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 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936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РФ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</a:t>
            </a:r>
            <a:r>
              <a:rPr lang="en-US" sz="1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14,4 $)	</a:t>
            </a: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1948830" y="4614634"/>
            <a:ext cx="7195170" cy="5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000" tIns="38963" rIns="77925" bIns="38963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азораспределительные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газоснабжения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21-25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</a:t>
            </a:r>
            <a:r>
              <a:rPr 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7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0" y="2175706"/>
            <a:ext cx="9144000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alt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 descr="Gazprom Armenia 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3708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48830" y="200627"/>
            <a:ext cx="7200900" cy="635667"/>
          </a:xfrm>
        </p:spPr>
        <p:txBody>
          <a:bodyPr lIns="36000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З</a:t>
            </a:r>
            <a:r>
              <a:rPr lang="en-US" sz="2000" b="1" dirty="0">
                <a:latin typeface="Times New Roman" pitchFamily="18" charset="0"/>
              </a:rPr>
              <a:t>АКРЫТОЕ </a:t>
            </a:r>
            <a:r>
              <a:rPr lang="en-US" sz="2000" b="1" dirty="0" smtClean="0">
                <a:latin typeface="Times New Roman" pitchFamily="18" charset="0"/>
              </a:rPr>
              <a:t> АКЦИОНЕРНОЕ  </a:t>
            </a:r>
            <a:r>
              <a:rPr lang="en-US" sz="2000" b="1" dirty="0">
                <a:latin typeface="Times New Roman" pitchFamily="18" charset="0"/>
              </a:rPr>
              <a:t>ОБЩЕСТВО</a:t>
            </a:r>
            <a:br>
              <a:rPr lang="en-US" sz="2000" b="1" dirty="0">
                <a:latin typeface="Times New Roman" pitchFamily="18" charset="0"/>
              </a:rPr>
            </a:br>
            <a:r>
              <a:rPr lang="ru-RU" sz="2000" b="1" dirty="0">
                <a:latin typeface="Times New Roman" pitchFamily="18" charset="0"/>
              </a:rPr>
              <a:t> «</a:t>
            </a:r>
            <a:r>
              <a:rPr lang="en-US" sz="2000" b="1">
                <a:latin typeface="Times New Roman" pitchFamily="18" charset="0"/>
              </a:rPr>
              <a:t>ГАЗПРОМ </a:t>
            </a:r>
            <a:r>
              <a:rPr lang="en-US" sz="2000" b="1" smtClean="0">
                <a:latin typeface="Times New Roman" pitchFamily="18" charset="0"/>
              </a:rPr>
              <a:t>  АРМЕНИЯ</a:t>
            </a:r>
            <a:r>
              <a:rPr lang="ru-RU" sz="2000" b="1" dirty="0">
                <a:latin typeface="Times New Roman" pitchFamily="18" charset="0"/>
              </a:rPr>
              <a:t>»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2468" y="3819113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Назарян Ю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рий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Н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иколаевич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Начальник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тдела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газораспределительных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сетей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и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внутридомовых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систем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газопотребления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13892</TotalTime>
  <Words>539</Words>
  <Application>Microsoft Office PowerPoint</Application>
  <PresentationFormat>Экран (16:9)</PresentationFormat>
  <Paragraphs>107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Calibri</vt:lpstr>
      <vt:lpstr>Symbol</vt:lpstr>
      <vt:lpstr>Times New Roman</vt:lpstr>
      <vt:lpstr>3_Тема Office</vt:lpstr>
      <vt:lpstr>5_Тема Office</vt:lpstr>
      <vt:lpstr>4_Тема Office</vt:lpstr>
      <vt:lpstr>2_Тема Office</vt:lpstr>
      <vt:lpstr>1_Тема Office</vt:lpstr>
      <vt:lpstr>10_Специальное оформление</vt:lpstr>
      <vt:lpstr>Презентация PowerPoint</vt:lpstr>
      <vt:lpstr>Презентация PowerPoint</vt:lpstr>
      <vt:lpstr>ГАЗИФИКАЦИЯ</vt:lpstr>
      <vt:lpstr>ВНУТРИДОМОВАЯ  СИСТЕМА ГАЗОПОТРЕБЛЕНИЯ</vt:lpstr>
      <vt:lpstr>РЕКОМЕНДУЕМОЕ  МЕСТОПОЛОЖЕНИЕ СИГНАЛИЗАТОРА</vt:lpstr>
      <vt:lpstr>СИГНАЛИЗАТОР  ГОРЮЧИХ  ГАЗОВ</vt:lpstr>
      <vt:lpstr>ОТСЕЧНОЙ  КЛАПАН </vt:lpstr>
      <vt:lpstr>ЗАТРАТЫ</vt:lpstr>
      <vt:lpstr>ЗАКРЫТОЕ  АКЦИОНЕРНОЕ  ОБЩЕСТВО  «ГАЗПРОМ   АРМЕНИЯ»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Azat Grigoryan</cp:lastModifiedBy>
  <cp:revision>1000</cp:revision>
  <cp:lastPrinted>2019-09-16T12:04:04Z</cp:lastPrinted>
  <dcterms:created xsi:type="dcterms:W3CDTF">2016-02-05T10:31:15Z</dcterms:created>
  <dcterms:modified xsi:type="dcterms:W3CDTF">2019-09-25T06:29:26Z</dcterms:modified>
</cp:coreProperties>
</file>