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1"/>
    <p:sldMasterId id="2147483755" r:id="rId2"/>
    <p:sldMasterId id="2147483658" r:id="rId3"/>
    <p:sldMasterId id="2147483659" r:id="rId4"/>
    <p:sldMasterId id="2147483660" r:id="rId5"/>
    <p:sldMasterId id="2147483661" r:id="rId6"/>
    <p:sldMasterId id="2147483662" r:id="rId7"/>
    <p:sldMasterId id="2147483743" r:id="rId8"/>
    <p:sldMasterId id="2147483770" r:id="rId9"/>
  </p:sldMasterIdLst>
  <p:notesMasterIdLst>
    <p:notesMasterId r:id="rId31"/>
  </p:notesMasterIdLst>
  <p:handoutMasterIdLst>
    <p:handoutMasterId r:id="rId32"/>
  </p:handoutMasterIdLst>
  <p:sldIdLst>
    <p:sldId id="271" r:id="rId10"/>
    <p:sldId id="284" r:id="rId11"/>
    <p:sldId id="326" r:id="rId12"/>
    <p:sldId id="286" r:id="rId13"/>
    <p:sldId id="285" r:id="rId14"/>
    <p:sldId id="287" r:id="rId15"/>
    <p:sldId id="299" r:id="rId16"/>
    <p:sldId id="289" r:id="rId17"/>
    <p:sldId id="290" r:id="rId18"/>
    <p:sldId id="288" r:id="rId19"/>
    <p:sldId id="303" r:id="rId20"/>
    <p:sldId id="320" r:id="rId21"/>
    <p:sldId id="298" r:id="rId22"/>
    <p:sldId id="301" r:id="rId23"/>
    <p:sldId id="305" r:id="rId24"/>
    <p:sldId id="321" r:id="rId25"/>
    <p:sldId id="317" r:id="rId26"/>
    <p:sldId id="318" r:id="rId27"/>
    <p:sldId id="319" r:id="rId28"/>
    <p:sldId id="297" r:id="rId29"/>
    <p:sldId id="322" r:id="rId30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66CC"/>
    <a:srgbClr val="0033CC"/>
    <a:srgbClr val="003366"/>
    <a:srgbClr val="0000FF"/>
    <a:srgbClr val="3366FF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19" autoAdjust="0"/>
    <p:restoredTop sz="87515" autoAdjust="0"/>
  </p:normalViewPr>
  <p:slideViewPr>
    <p:cSldViewPr snapToGrid="0" showGuides="1">
      <p:cViewPr>
        <p:scale>
          <a:sx n="96" d="100"/>
          <a:sy n="96" d="100"/>
        </p:scale>
        <p:origin x="-2052" y="-228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-3114" y="-102"/>
      </p:cViewPr>
      <p:guideLst>
        <p:guide orient="horz" pos="3132"/>
        <p:guide pos="214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430" cy="49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2" tIns="45386" rIns="90772" bIns="45386" numCol="1" anchor="t" anchorCtr="0" compatLnSpc="1">
            <a:prstTxWarp prst="textNoShape">
              <a:avLst/>
            </a:prstTxWarp>
          </a:bodyPr>
          <a:lstStyle>
            <a:lvl1pPr defTabSz="90552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185" y="1"/>
            <a:ext cx="2953430" cy="49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2" tIns="45386" rIns="90772" bIns="45386" numCol="1" anchor="t" anchorCtr="0" compatLnSpc="1">
            <a:prstTxWarp prst="textNoShape">
              <a:avLst/>
            </a:prstTxWarp>
          </a:bodyPr>
          <a:lstStyle>
            <a:lvl1pPr algn="r" defTabSz="90552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350"/>
            <a:ext cx="2953430" cy="49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2" tIns="45386" rIns="90772" bIns="45386" numCol="1" anchor="b" anchorCtr="0" compatLnSpc="1">
            <a:prstTxWarp prst="textNoShape">
              <a:avLst/>
            </a:prstTxWarp>
          </a:bodyPr>
          <a:lstStyle>
            <a:lvl1pPr defTabSz="90552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185" y="9444350"/>
            <a:ext cx="2953430" cy="49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2" tIns="45386" rIns="90772" bIns="45386" numCol="1" anchor="b" anchorCtr="0" compatLnSpc="1">
            <a:prstTxWarp prst="textNoShape">
              <a:avLst/>
            </a:prstTxWarp>
          </a:bodyPr>
          <a:lstStyle>
            <a:lvl1pPr algn="r" defTabSz="90552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F9B2FAC-2503-48F8-B071-04E7FA1ED4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430" cy="49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7" tIns="47869" rIns="95737" bIns="47869" numCol="1" anchor="t" anchorCtr="0" compatLnSpc="1">
            <a:prstTxWarp prst="textNoShape">
              <a:avLst/>
            </a:prstTxWarp>
          </a:bodyPr>
          <a:lstStyle>
            <a:lvl1pPr defTabSz="957712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185" y="1"/>
            <a:ext cx="2953430" cy="49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7" tIns="47869" rIns="95737" bIns="47869" numCol="1" anchor="t" anchorCtr="0" compatLnSpc="1">
            <a:prstTxWarp prst="textNoShape">
              <a:avLst/>
            </a:prstTxWarp>
          </a:bodyPr>
          <a:lstStyle>
            <a:lvl1pPr algn="r" defTabSz="957712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733" y="4724489"/>
            <a:ext cx="5449672" cy="44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7" tIns="47869" rIns="95737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350"/>
            <a:ext cx="2953430" cy="49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7" tIns="47869" rIns="95737" bIns="47869" numCol="1" anchor="b" anchorCtr="0" compatLnSpc="1">
            <a:prstTxWarp prst="textNoShape">
              <a:avLst/>
            </a:prstTxWarp>
          </a:bodyPr>
          <a:lstStyle>
            <a:lvl1pPr defTabSz="957712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185" y="9444350"/>
            <a:ext cx="2953430" cy="49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7" tIns="47869" rIns="95737" bIns="47869" numCol="1" anchor="b" anchorCtr="0" compatLnSpc="1">
            <a:prstTxWarp prst="textNoShape">
              <a:avLst/>
            </a:prstTxWarp>
          </a:bodyPr>
          <a:lstStyle>
            <a:lvl1pPr algn="r" defTabSz="957712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7F4F542-0CF8-4D46-9C15-E25CCB08C5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94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F542-0CF8-4D46-9C15-E25CCB08C5CA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7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07BCD-9392-4A58-9268-99BA8AFCDEF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4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37" y="4723447"/>
            <a:ext cx="5455266" cy="447484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3838" y="1222374"/>
            <a:ext cx="8707437" cy="4001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3838" y="1222374"/>
            <a:ext cx="8707437" cy="4001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&lt;#&gt;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white"/>
                </a:solidFill>
              </a:rPr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&lt;#&gt;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white"/>
                </a:solidFill>
              </a:rPr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3989"/>
            <a:ext cx="8368812" cy="4143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4174" y="908050"/>
            <a:ext cx="372793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32789" y="908050"/>
            <a:ext cx="372793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F99B2-3B24-4D10-90D6-539891253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57733" y="6344825"/>
            <a:ext cx="422231" cy="365125"/>
          </a:xfrm>
        </p:spPr>
        <p:txBody>
          <a:bodyPr/>
          <a:lstStyle>
            <a:lvl1pPr algn="ctr">
              <a:defRPr/>
            </a:lvl1pPr>
          </a:lstStyle>
          <a:p>
            <a:fld id="{CF4A12BA-99B5-43CC-AC4C-F4D6A40278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3001" y="332210"/>
            <a:ext cx="6394725" cy="768828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accent1"/>
                </a:solidFill>
                <a:latin typeface="Cambria" pitchFamily="18" charset="0"/>
              </a:defRPr>
            </a:lvl1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98325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2918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8E730068-F805-43B7-8A8E-3E2DB17E4B4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29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8E730068-F805-43B7-8A8E-3E2DB17E4B4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3838" y="1222374"/>
            <a:ext cx="8707437" cy="4001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15FE1C-69DC-4A94-BBEF-309077A037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730068-F805-43B7-8A8E-3E2DB17E4B4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FB7BD7-EAFF-415F-B3B4-7C7B89A0108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122A0-B890-4831-9A7E-7CB6FF7B8D6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C363C-E7A4-436B-AFE5-D94BABFEC64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D5BF77-B0A6-4447-9E0A-CF05A43697C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334149-8A13-436A-A743-2C1FEA443C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95083-90E3-4937-8945-7920550C980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86213E-3385-4A5E-8C81-9AC3C3713DD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040BAE-BE8E-4EE7-9369-B0825B9CEB3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34A4C5-E210-4FA2-B820-D14985CF609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FC48A1-80B8-4EEB-97ED-2E8329BA515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D5DF52-C914-4D70-B193-FBAE3327C9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AB4E80-715E-48F9-BB30-85804CFC925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B7AA5E-9B6B-4B47-A67C-9D28B0A0EA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6998A-0C70-40CD-814A-FBB1EC24729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43748-6C5F-40A1-8552-178B722F9DD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5EDB1D-4EC1-409E-8FB4-56D23141EA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4F3CDF-3A1B-4E23-8CF6-7EA52EB01E8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4CEE9B-966B-48A9-A2EB-2484D1D3E9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1FD16-48FB-4148-8178-25091DAD2D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E0C501-158C-42FB-A556-A06A8EDA246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B1C490-AADD-4B93-9867-E4117A4D03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45872B-1285-4773-861F-B6885F27046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6981DE-DDE5-42B8-B05C-4DD4231DEC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E7D2FD-7D31-47E8-85B6-8C70770676D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8874D5-F920-4311-B4DA-CA4374C55EC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BEFCBA-AF46-451E-9514-1F6D185303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B61599-0917-4763-A61A-71F265424B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639405-4FFA-44D2-A5AC-24B5BB175D1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4E44D1-148A-47CD-BE65-7111D2550C1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07DEE8-BFE9-4262-A911-6D61FE7C80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351B1C-1B26-4017-89D1-1275153412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8679A0-D990-4D79-8E5D-2B3F98CE52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B4DC08-844C-4D7A-BB4A-134DA74BB25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3385F2-6AB8-44ED-A5ED-5BF4892BE62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CF9DDC-F485-4B03-A25A-C2101FE495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E8AA26-9830-4123-8C7E-F35CD796EC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A62F9-C651-473B-AE88-60E372D435C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253F8C-A28E-4184-AEA1-DBE6CC15DE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A51F8C-41E2-4F16-898A-FD365BB66E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86B910-58CD-413C-AC74-5F75A37422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3A75AB-1C99-424A-ADD0-5A868BB5E1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D25AE8-4590-4B17-92CD-B51C7679E0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3829CA-AF9F-49E4-991D-ACF2BF39972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CC4E21-9635-41EC-8FDA-D4CFDA09820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09DE56-ED53-4CC8-A127-6FC013C04A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5B274D-25E2-4F4A-AD7F-E484FCED7F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06C75C-415A-47BB-98A8-671AE78719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776799-3376-4365-983D-821D87F063F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DC13E-A8AB-42CD-9D45-B30D85A3E4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CB3610-A384-4644-958F-D519E01AD71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54491C-F1DA-474D-A1FA-8A35285007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63839-FD71-4F6D-8467-CC9E81BF007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298A65-B0C1-427F-8A8B-2FA01C511A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НАЗВАНИЕ МЕРОПРИЯТИЯ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63762" y="1309688"/>
            <a:ext cx="6523037" cy="48164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НАЗВАНИЕ МЕРОПРИЯТИЯ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НАЗВАНИЕ МЕРОПРИЯТИЯ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&lt;#&gt;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&lt;#&gt;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white"/>
                </a:solidFill>
              </a:rPr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29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white"/>
                </a:solidFill>
              </a:rPr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8E730068-F805-43B7-8A8E-3E2DB17E4B45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&lt;#&gt;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white"/>
                </a:solidFill>
              </a:rPr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&lt;#&gt;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white"/>
                </a:solidFill>
              </a:rPr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&lt;#&gt;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white"/>
                </a:solidFill>
              </a:rPr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&lt;#&gt;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white"/>
                </a:solidFill>
              </a:rPr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&lt;#&gt;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white"/>
                </a:solidFill>
              </a:rPr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&lt;#&gt;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white"/>
                </a:solidFill>
              </a:rPr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white"/>
                </a:solidFill>
              </a:rPr>
              <a:t>&lt;#&gt;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prstClr val="white"/>
                </a:solidFill>
              </a:rPr>
              <a:t>НАЗВАНИЕ ПРЕЗЕНТАЦИИ</a:t>
            </a:r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9937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Picture 2" descr="O:\052000000\3_верстка\Логотипы\vng-inv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8" y="190500"/>
            <a:ext cx="1514567" cy="7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68" r:id="rId12"/>
    <p:sldLayoutId id="2147483769" r:id="rId13"/>
  </p:sldLayoutIdLst>
  <p:transition spd="slow">
    <p:pull dir="d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9"/>
          <p:cNvSpPr>
            <a:spLocks noChangeArrowheads="1"/>
          </p:cNvSpPr>
          <p:nvPr userDrawn="1"/>
        </p:nvSpPr>
        <p:spPr bwMode="auto">
          <a:xfrm>
            <a:off x="0" y="1057275"/>
            <a:ext cx="9144000" cy="5260975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9937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Picture 2" descr="O:\052000000\3_верстка\Логотипы\vng-inv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8" y="190500"/>
            <a:ext cx="1514567" cy="7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slow">
    <p:pull dir="d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6931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6931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932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932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3AC920E2-6273-4010-A961-70163320DE9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69333" name="Line 21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34" name="Line 22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7" name="Picture 2" descr="O:\052000000\3_верстка\Логотипы\vng-inv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8" y="190500"/>
            <a:ext cx="1514567" cy="7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slow">
    <p:pull dir="d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0355" name="Rectangle 19"/>
          <p:cNvSpPr>
            <a:spLocks noChangeArrowheads="1"/>
          </p:cNvSpPr>
          <p:nvPr userDrawn="1"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033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034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4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4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8E99C3EB-756B-4941-BD98-3B8F1EEBB5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0351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56" name="Line 20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57" name="Line 21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8" name="Picture 2" descr="O:\052000000\3_верстка\Логотипы\vng-inv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8" y="190500"/>
            <a:ext cx="1514567" cy="7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>
    <p:pull dir="d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136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1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450A7DE1-CB1E-4DF9-BC4A-126CE32BA8C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1375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85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8" name="Picture 2" descr="O:\052000000\3_верстка\Логотипы\vng-inv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8" y="190500"/>
            <a:ext cx="1514567" cy="7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pull dir="d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238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239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39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39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3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A74974DF-523B-4A9F-B202-D0FE674CA99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401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402" name="Line 18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8" name="Picture 2" descr="O:\052000000\3_верстка\Логотипы\vng-inv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8" y="190500"/>
            <a:ext cx="1514567" cy="7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pull dir="d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545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546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6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6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54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3600"/>
            <a:ext cx="3059113" cy="52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Образец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5580C2EF-AF2B-4CEC-8814-AEF9604B2651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7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547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8" name="Picture 2" descr="O:\052000000\3_верстка\Логотипы\vng-inv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8" y="190500"/>
            <a:ext cx="1514567" cy="7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ll dir="d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lang="ru-RU" sz="2600" b="0" dirty="0" smtClean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1" name="Rectangle 5"/>
          <p:cNvSpPr>
            <a:spLocks noChangeArrowheads="1"/>
          </p:cNvSpPr>
          <p:nvPr userDrawn="1"/>
        </p:nvSpPr>
        <p:spPr bwMode="auto">
          <a:xfrm>
            <a:off x="0" y="6318250"/>
            <a:ext cx="1936750" cy="5397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2" name="Rectangle 6"/>
          <p:cNvSpPr>
            <a:spLocks noChangeArrowheads="1"/>
          </p:cNvSpPr>
          <p:nvPr userDrawn="1"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4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5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67626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3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2" name="Picture 2" descr="O:\052000000\3_верстка\Логотипы\vng-inv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8" y="190500"/>
            <a:ext cx="1514567" cy="7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>
    <p:pull dir="d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99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r>
              <a:rPr lang="ru-RU" dirty="0">
                <a:solidFill>
                  <a:prstClr val="white"/>
                </a:solidFill>
              </a:rPr>
              <a:t>НАЗВАНИЕ ПРЕЗЕНТАЦИИ</a:t>
            </a:r>
          </a:p>
        </p:txBody>
      </p:sp>
      <p:sp>
        <p:nvSpPr>
          <p:cNvPr id="39937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pic>
        <p:nvPicPr>
          <p:cNvPr id="18" name="Picture 2" descr="O:\052000000\3_верстка\Логотипы\vng-inv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8" y="190500"/>
            <a:ext cx="1514567" cy="7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pull dir="d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9132" y="1780673"/>
            <a:ext cx="8464117" cy="2618072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3200" dirty="0" smtClean="0"/>
              <a:t>Материалы, покрытия на их основе  и  технологии  их нанесения на</a:t>
            </a:r>
            <a:endParaRPr lang="en-US" sz="3200" dirty="0" smtClean="0"/>
          </a:p>
          <a:p>
            <a:pPr algn="ctr">
              <a:buNone/>
              <a:defRPr/>
            </a:pPr>
            <a:r>
              <a:rPr lang="ru-RU" sz="3200" dirty="0" smtClean="0"/>
              <a:t>трубы в базовых  условиях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>
              <a:defRPr/>
            </a:pP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6839" y="149087"/>
            <a:ext cx="7108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en-US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3257" y="6384236"/>
            <a:ext cx="7108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200" dirty="0"/>
          </a:p>
          <a:p>
            <a:pPr algn="ctr"/>
            <a:endParaRPr lang="en-US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072640" y="76200"/>
            <a:ext cx="66243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Отраслевое совещание руководителей подразделений защиты от коррозии организаций Группы Газпром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7644" y="1"/>
            <a:ext cx="7176031" cy="844826"/>
          </a:xfrm>
        </p:spPr>
        <p:txBody>
          <a:bodyPr/>
          <a:lstStyle/>
          <a:p>
            <a:pPr algn="ctr"/>
            <a:r>
              <a:rPr lang="ru-RU" sz="1600" b="0" cap="all" dirty="0" smtClean="0">
                <a:solidFill>
                  <a:schemeClr val="bg1"/>
                </a:solidFill>
                <a:latin typeface="+mn-lt"/>
              </a:rPr>
              <a:t>Технология порошкового напыления однослойного и  двухслойного покрытия в </a:t>
            </a:r>
            <a:r>
              <a:rPr lang="ru-RU" sz="1600" b="0" cap="all" dirty="0">
                <a:solidFill>
                  <a:schemeClr val="bg1"/>
                </a:solidFill>
                <a:latin typeface="+mn-lt"/>
              </a:rPr>
              <a:t>качестве антикоррозионного покрытия труб, применяемых на объектах </a:t>
            </a:r>
            <a:r>
              <a:rPr lang="ru-RU" sz="1600" b="0" cap="all" dirty="0" smtClean="0">
                <a:solidFill>
                  <a:schemeClr val="bg1"/>
                </a:solidFill>
                <a:latin typeface="+mn-lt"/>
              </a:rPr>
              <a:t>ПАО </a:t>
            </a:r>
            <a:r>
              <a:rPr lang="ru-RU" sz="1600" b="0" cap="all" dirty="0">
                <a:solidFill>
                  <a:schemeClr val="bg1"/>
                </a:solidFill>
                <a:latin typeface="+mn-lt"/>
              </a:rPr>
              <a:t>«Газпром</a:t>
            </a:r>
            <a:r>
              <a:rPr lang="ru-RU" sz="1600" b="0" cap="all" dirty="0" smtClean="0">
                <a:solidFill>
                  <a:schemeClr val="bg1"/>
                </a:solidFill>
                <a:latin typeface="+mn-lt"/>
              </a:rPr>
              <a:t>»</a:t>
            </a:r>
            <a:endParaRPr lang="ru-RU" sz="1600" b="0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Цилиндр 33"/>
          <p:cNvSpPr/>
          <p:nvPr/>
        </p:nvSpPr>
        <p:spPr>
          <a:xfrm rot="16200000">
            <a:off x="2270101" y="3608793"/>
            <a:ext cx="2122994" cy="2828318"/>
          </a:xfrm>
          <a:prstGeom prst="can">
            <a:avLst>
              <a:gd name="adj" fmla="val 48750"/>
            </a:avLst>
          </a:prstGeom>
          <a:solidFill>
            <a:schemeClr val="accent1">
              <a:lumMod val="2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7493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sz="700">
              <a:solidFill>
                <a:schemeClr val="accent1"/>
              </a:solidFill>
            </a:endParaRPr>
          </a:p>
        </p:txBody>
      </p:sp>
      <p:sp>
        <p:nvSpPr>
          <p:cNvPr id="32" name="Цилиндр 31"/>
          <p:cNvSpPr/>
          <p:nvPr/>
        </p:nvSpPr>
        <p:spPr>
          <a:xfrm rot="16200000">
            <a:off x="880292" y="3969847"/>
            <a:ext cx="2074294" cy="2106211"/>
          </a:xfrm>
          <a:prstGeom prst="can">
            <a:avLst>
              <a:gd name="adj" fmla="val 50000"/>
            </a:avLst>
          </a:prstGeom>
          <a:solidFill>
            <a:srgbClr val="3FAB7A"/>
          </a:solidFill>
          <a:ln w="12700">
            <a:solidFill>
              <a:srgbClr val="3FA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sz="700"/>
          </a:p>
        </p:txBody>
      </p:sp>
      <p:sp>
        <p:nvSpPr>
          <p:cNvPr id="30" name="Цилиндр 29"/>
          <p:cNvSpPr/>
          <p:nvPr/>
        </p:nvSpPr>
        <p:spPr>
          <a:xfrm rot="16200000">
            <a:off x="-55030" y="4092258"/>
            <a:ext cx="2034599" cy="1821695"/>
          </a:xfrm>
          <a:prstGeom prst="can">
            <a:avLst>
              <a:gd name="adj" fmla="val 57338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4" name="TextBox 3"/>
          <p:cNvSpPr txBox="1"/>
          <p:nvPr/>
        </p:nvSpPr>
        <p:spPr>
          <a:xfrm>
            <a:off x="366611" y="4639476"/>
            <a:ext cx="1064623" cy="511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Стальная труба</a:t>
            </a:r>
            <a:endParaRPr lang="ru-RU" sz="1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35595" y="4639476"/>
            <a:ext cx="1375961" cy="7272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Эпоксидный порошковый </a:t>
            </a:r>
            <a:r>
              <a:rPr lang="ru-RU" sz="1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праймер</a:t>
            </a:r>
            <a:endParaRPr lang="ru-RU" sz="1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80877" y="4639476"/>
            <a:ext cx="1949949" cy="9427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Защитный слой порошкового эпоксидного покрытия</a:t>
            </a:r>
            <a:endParaRPr lang="ru-RU" sz="1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93" y="3343942"/>
            <a:ext cx="3856335" cy="287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94" y="1213748"/>
            <a:ext cx="3856334" cy="2162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Цилиндр 46"/>
          <p:cNvSpPr/>
          <p:nvPr/>
        </p:nvSpPr>
        <p:spPr>
          <a:xfrm rot="16200000">
            <a:off x="2366445" y="635596"/>
            <a:ext cx="1628866" cy="3596634"/>
          </a:xfrm>
          <a:prstGeom prst="can">
            <a:avLst>
              <a:gd name="adj" fmla="val 50000"/>
            </a:avLst>
          </a:prstGeom>
          <a:solidFill>
            <a:schemeClr val="accent1">
              <a:lumMod val="25000"/>
            </a:schemeClr>
          </a:solidFill>
          <a:ln w="12700">
            <a:solidFill>
              <a:srgbClr val="3FA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sz="700"/>
          </a:p>
        </p:txBody>
      </p:sp>
      <p:sp>
        <p:nvSpPr>
          <p:cNvPr id="51" name="Цилиндр 50"/>
          <p:cNvSpPr/>
          <p:nvPr/>
        </p:nvSpPr>
        <p:spPr>
          <a:xfrm rot="16200000">
            <a:off x="375559" y="1228111"/>
            <a:ext cx="1628864" cy="2411602"/>
          </a:xfrm>
          <a:prstGeom prst="can">
            <a:avLst>
              <a:gd name="adj" fmla="val 57338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55" name="TextBox 54"/>
          <p:cNvSpPr txBox="1"/>
          <p:nvPr/>
        </p:nvSpPr>
        <p:spPr>
          <a:xfrm>
            <a:off x="2763114" y="2070281"/>
            <a:ext cx="1949949" cy="9427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Защитный слой пор</a:t>
            </a:r>
            <a:r>
              <a:rPr lang="ru-RU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шкового эпоксидного покрытия</a:t>
            </a:r>
            <a:endParaRPr lang="ru-RU" sz="1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99032" y="2285724"/>
            <a:ext cx="1159833" cy="511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Стальная труба</a:t>
            </a:r>
            <a:endParaRPr lang="ru-RU" sz="1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29350" y="6354765"/>
            <a:ext cx="422231" cy="365125"/>
          </a:xfrm>
        </p:spPr>
        <p:txBody>
          <a:bodyPr/>
          <a:lstStyle/>
          <a:p>
            <a:fld id="{CF4A12BA-99B5-43CC-AC4C-F4D6A402784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8" name="Нижний колонтитул 3"/>
          <p:cNvSpPr txBox="1">
            <a:spLocks/>
          </p:cNvSpPr>
          <p:nvPr/>
        </p:nvSpPr>
        <p:spPr>
          <a:xfrm>
            <a:off x="1967948" y="6391689"/>
            <a:ext cx="6945865" cy="34704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1568099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7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2" grpId="0" animBg="1"/>
      <p:bldP spid="4" grpId="0" animBg="1"/>
      <p:bldP spid="37" grpId="0" animBg="1"/>
      <p:bldP spid="40" grpId="0" animBg="1"/>
      <p:bldP spid="47" grpId="0" animBg="1"/>
      <p:bldP spid="55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018000500\09 Папка обмена\Сазонов 0612\СтройТрансГаз\Надувной домик\IMG_0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54" y="1292067"/>
            <a:ext cx="4219460" cy="203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018000500\09 Папка обмена\Сазонов 0612\СтройТрансГаз\Надувной домик\IMG_0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2" y="1292068"/>
            <a:ext cx="4483866" cy="2035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9986" y="45571"/>
            <a:ext cx="7194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Технология нанесения полиэтиленового двухслойного </a:t>
            </a:r>
            <a:r>
              <a:rPr lang="ru-RU" sz="1800" dirty="0" err="1"/>
              <a:t>термоусаживающегося</a:t>
            </a:r>
            <a:r>
              <a:rPr lang="ru-RU" sz="1800" dirty="0"/>
              <a:t> покрытия в качестве антикоррозионного покрытия </a:t>
            </a:r>
            <a:r>
              <a:rPr lang="ru-RU" sz="1800" dirty="0" smtClean="0"/>
              <a:t>труб</a:t>
            </a:r>
            <a:r>
              <a:rPr lang="en-US" sz="1800" dirty="0" smtClean="0"/>
              <a:t> </a:t>
            </a:r>
            <a:r>
              <a:rPr lang="ru-RU" sz="1800" dirty="0" smtClean="0"/>
              <a:t>на базе </a:t>
            </a:r>
            <a:endParaRPr lang="en-US" sz="1800" dirty="0" smtClean="0"/>
          </a:p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МАК ООО «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Стройтрансгаз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»  </a:t>
            </a:r>
            <a:r>
              <a:rPr lang="ru-RU" sz="1800" dirty="0">
                <a:cs typeface="Times New Roman" panose="02020603050405020304" pitchFamily="18" charset="0"/>
              </a:rPr>
              <a:t>ООО «Газпром </a:t>
            </a:r>
            <a:r>
              <a:rPr lang="ru-RU" sz="1800" dirty="0" err="1">
                <a:cs typeface="Times New Roman" panose="02020603050405020304" pitchFamily="18" charset="0"/>
              </a:rPr>
              <a:t>Трансгаз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cs typeface="Times New Roman" panose="02020603050405020304" pitchFamily="18" charset="0"/>
              </a:rPr>
              <a:t>Югорск</a:t>
            </a:r>
            <a:r>
              <a:rPr lang="ru-RU" sz="1800" dirty="0">
                <a:cs typeface="Times New Roman" panose="02020603050405020304" pitchFamily="18" charset="0"/>
              </a:rPr>
              <a:t>» </a:t>
            </a:r>
            <a:endParaRPr lang="ru-RU" sz="1800" dirty="0"/>
          </a:p>
        </p:txBody>
      </p:sp>
      <p:pic>
        <p:nvPicPr>
          <p:cNvPr id="1028" name="Picture 4" descr="O:\018000500\09 Папка обмена\Сазонов 0612\СтройТрансГаз\Надувной домик\IMG_05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5" y="3329848"/>
            <a:ext cx="4258020" cy="2530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O:\018000500\09 Папка обмена\Сазонов 0612\СтройТрансГаз\Надувной домик\IMG_05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98" y="3407306"/>
            <a:ext cx="3899971" cy="2530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4401" y="968901"/>
            <a:ext cx="7855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Нанесение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полиэтиленового двухслойного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термоусаживающегося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покрытия</a:t>
            </a:r>
            <a:endParaRPr lang="ru-RU" sz="1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063" y="3105835"/>
            <a:ext cx="8449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нагрев поверхности трубы для нанесения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полиэтиленового двухслойного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термоусаживающегося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покрытия</a:t>
            </a:r>
            <a:endParaRPr lang="ru-RU" sz="1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Номер слайда 4"/>
          <p:cNvSpPr txBox="1">
            <a:spLocks/>
          </p:cNvSpPr>
          <p:nvPr/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8F99B2-3B24-4D10-90D6-539891253A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Нижний колонтитул 3"/>
          <p:cNvSpPr txBox="1">
            <a:spLocks/>
          </p:cNvSpPr>
          <p:nvPr/>
        </p:nvSpPr>
        <p:spPr>
          <a:xfrm>
            <a:off x="1967948" y="6391689"/>
            <a:ext cx="6945865" cy="34704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2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F99B2-3B24-4D10-90D6-539891253A5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30400" y="6360160"/>
            <a:ext cx="7213600" cy="49784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0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000" dirty="0"/>
          </a:p>
          <a:p>
            <a:pPr lvl="0" algn="ctr"/>
            <a:endParaRPr lang="ru-RU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55395"/>
              </p:ext>
            </p:extLst>
          </p:nvPr>
        </p:nvGraphicFramePr>
        <p:xfrm>
          <a:off x="0" y="858802"/>
          <a:ext cx="8945696" cy="5465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024"/>
                <a:gridCol w="1541246"/>
                <a:gridCol w="1616692"/>
                <a:gridCol w="4235734"/>
              </a:tblGrid>
              <a:tr h="62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Наименование материала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12" marR="1481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Обозначение ТУ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12" marR="1481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Производитель материала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12" marR="1481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Класс покрытия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Область применения</a:t>
                      </a:r>
                      <a:endParaRPr lang="ru-RU" sz="1200" b="1" i="1" dirty="0" smtClean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812" marR="1481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8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Манжета </a:t>
                      </a:r>
                      <a:r>
                        <a:rPr lang="ru-RU" sz="1200" b="1" i="1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термоусаживающаяся</a:t>
                      </a: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1" i="1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Терморад</a:t>
                      </a: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-МСТ».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ТУ 2245-010-05336443-2013 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ООО «Гефест-Ростов», 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г. Ростов-на-Дону, РФ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spc="-3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Класс 6 Н. Максимальная температура эксплуатации (</a:t>
                      </a:r>
                      <a:r>
                        <a:rPr lang="ru-RU" sz="10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температура транспортируемого продукта) не выше </a:t>
                      </a:r>
                      <a:r>
                        <a:rPr lang="ru-RU" sz="1000" b="1" i="1" spc="-3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000" b="1" i="1" spc="-40" baseline="30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 º</a:t>
                      </a:r>
                      <a:r>
                        <a:rPr lang="ru-RU" sz="10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С. Для изоляции стыков труб подземных  газопроводов с наружным заводским полиэтиленовым покрытием. Диаметр газопровода до 1420 мм включительно.</a:t>
                      </a:r>
                      <a:endParaRPr lang="ru-RU" sz="10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8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Манжета </a:t>
                      </a:r>
                      <a:r>
                        <a:rPr lang="ru-RU" sz="1200" b="1" i="1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термоусаживающаяся</a:t>
                      </a: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 «Терма-СТМП».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ТУ 2245-046-82119587-2013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ТЕРМА</a:t>
                      </a:r>
                      <a:r>
                        <a:rPr lang="ru-RU" sz="12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», 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г. Санкт-Петербург, РФ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spc="-3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Класс 6 Н. Максимальная температура эксплуатации (</a:t>
                      </a:r>
                      <a:r>
                        <a:rPr lang="ru-RU" sz="10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температура транспортируемого продукта) не выше </a:t>
                      </a:r>
                      <a:r>
                        <a:rPr lang="ru-RU" sz="1000" b="1" i="1" spc="-3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000" b="1" i="1" spc="-40" baseline="30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 º</a:t>
                      </a:r>
                      <a:r>
                        <a:rPr lang="ru-RU" sz="10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С. Для изоляции стыков труб подземных  газопроводов с наружным заводским полиэтиленовым покрытием. Диаметр газопровода до 1420 мм включительно.</a:t>
                      </a:r>
                      <a:endParaRPr lang="ru-RU" sz="10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867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Манжета термоусаживающаяся «ТИАЛ-МГП».</a:t>
                      </a:r>
                      <a:endParaRPr lang="ru-RU" sz="1200" b="1" i="1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ТУ 2293-005-58210788-2013</a:t>
                      </a: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pc="-4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ООО ПФК «Техпромкомплект»,</a:t>
                      </a:r>
                      <a:endParaRPr lang="ru-RU" sz="1200" b="1" i="1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pc="-4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Московская область, пос. Калининец, РФ </a:t>
                      </a:r>
                      <a:endParaRPr lang="ru-RU" sz="1200" b="1" i="1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spc="-3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Класс 6Н. Максимальная температура эксплуатации (</a:t>
                      </a:r>
                      <a:r>
                        <a:rPr lang="ru-RU" sz="10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температура транспортируемого продукта) не выше </a:t>
                      </a:r>
                      <a:r>
                        <a:rPr lang="ru-RU" sz="1000" b="1" i="1" spc="-3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000" b="1" i="1" spc="-40" baseline="30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 º</a:t>
                      </a:r>
                      <a:r>
                        <a:rPr lang="ru-RU" sz="10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С. Для изоляции стыков труб подземных  газопроводов с наружным заводским полиэтиленовым покрытием. Диаметр газопровода до 1420 мм включительно.</a:t>
                      </a:r>
                      <a:endParaRPr lang="ru-RU" sz="10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6411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pc="-3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Манжета </a:t>
                      </a:r>
                      <a:r>
                        <a:rPr lang="ru-RU" sz="1200" b="1" i="1" spc="-3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термоусаживающаяся</a:t>
                      </a:r>
                      <a:r>
                        <a:rPr lang="ru-RU" sz="1200" b="1" i="1" spc="-3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 «ТЕРМА-СТАР».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pc="-2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ТУ 2245-048-82119587-2014</a:t>
                      </a:r>
                      <a:endParaRPr lang="ru-RU" sz="1200" b="1" i="1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pc="-3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1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ТЕРМА</a:t>
                      </a:r>
                      <a:r>
                        <a:rPr lang="ru-RU" sz="12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», 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г. Санкт-Петербург, РФ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spc="-3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Класс 2С. Максимальная температура эксплуатации (</a:t>
                      </a:r>
                      <a:r>
                        <a:rPr lang="ru-RU" sz="10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температура транспортируемого продукта) не выше </a:t>
                      </a:r>
                      <a:r>
                        <a:rPr lang="ru-RU" sz="1000" b="1" i="1" spc="-3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000" b="1" i="1" spc="-40" baseline="30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spc="-40" baseline="3000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º</a:t>
                      </a:r>
                      <a:r>
                        <a:rPr lang="ru-RU" sz="1000" b="1" i="1" spc="-4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С.</a:t>
                      </a:r>
                      <a:r>
                        <a:rPr lang="en-US" sz="1000" b="1" i="1" spc="-4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spc="-4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0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изоляции стыков труб наружным заводским полиэтиленовым покрытием для газопроводов, </a:t>
                      </a:r>
                      <a:r>
                        <a:rPr lang="ru-RU" sz="1000" b="1" i="1" spc="-1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прокладываемых методом горизонтально направленного (ГНБ) и наклонно направленного (ННБ) бурения.</a:t>
                      </a:r>
                      <a:r>
                        <a:rPr lang="ru-RU" sz="10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 Диаметр газопровода до 1420 мм включительно.</a:t>
                      </a:r>
                      <a:endParaRPr lang="ru-RU" sz="10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3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Манжета </a:t>
                      </a:r>
                      <a:r>
                        <a:rPr lang="ru-RU" sz="1200" b="1" i="1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термоусаживающаяся</a:t>
                      </a: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00" b="1" i="1" kern="120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НОВОРАД-СТ-60»</a:t>
                      </a:r>
                      <a:r>
                        <a:rPr lang="ru-RU" sz="1000" b="1" i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ТУ </a:t>
                      </a:r>
                      <a:r>
                        <a:rPr lang="ru-RU" sz="12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2293-011-09355006-2015 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200" b="1" i="1" spc="-4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«БИАКСПЛЕН», 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200" b="1" i="1" spc="-4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Новокуйбышевск, </a:t>
                      </a:r>
                      <a:r>
                        <a:rPr lang="ru-RU" sz="12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2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spc="-3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Класс 6 Н. Максимальная температура эксплуатации (</a:t>
                      </a:r>
                      <a:r>
                        <a:rPr lang="ru-RU" sz="10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температура транспортируемого продукта) не выше </a:t>
                      </a:r>
                      <a:r>
                        <a:rPr lang="ru-RU" sz="1000" b="1" i="1" spc="-3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000" b="1" i="1" spc="-40" baseline="30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 º</a:t>
                      </a:r>
                      <a:r>
                        <a:rPr lang="ru-RU" sz="1000" b="1" i="1" spc="-4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С. Для изоляции стыков труб подземных  газопроводов с наружным заводским полиэтиленовым покрытием. Диаметр газопровода до 1420 мм включительно.</a:t>
                      </a:r>
                      <a:endParaRPr lang="ru-RU" sz="10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623" marR="186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24559" y="0"/>
            <a:ext cx="681944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1200" b="1" i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ПЕРЕЧЕНЬ ОТЕЧЕСТВЕННЫХ ИЗОЛЯЦИОННЫХ </a:t>
            </a:r>
            <a:r>
              <a:rPr lang="ru-RU" sz="1400" b="1" i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термоусаживающихся</a:t>
            </a:r>
            <a:r>
              <a:rPr lang="ru-RU" sz="1400" b="1" i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МАТЕРИАЛОВ</a:t>
            </a:r>
            <a:r>
              <a:rPr lang="ru-RU" sz="12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 РАЗРЕШЕННЫХ К ПРИМЕНЕНИЮ НА ОБЪЕКТАХ </a:t>
            </a:r>
            <a:r>
              <a:rPr lang="ru-RU" sz="1200" b="1" i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ПАО </a:t>
            </a:r>
            <a:r>
              <a:rPr lang="ru-RU" sz="12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«ГАЗПРОМ» ДЛЯ ИЗОЛЯЦИИ СВАРНЫХ СТЫКОВ </a:t>
            </a:r>
            <a:r>
              <a:rPr lang="ru-RU" sz="1200" b="1" i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ТРУБ</a:t>
            </a:r>
            <a:r>
              <a:rPr lang="ru-RU" sz="1800" b="1" spc="-4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6957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898372" y="228601"/>
            <a:ext cx="6946729" cy="79321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1600" b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br>
              <a:rPr lang="ru-RU" sz="1600" b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1600" b="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1600" b="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1600" b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</a:t>
            </a:r>
            <a:br>
              <a:rPr lang="ru-RU" sz="1600" b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1600" b="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1600" b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 </a:t>
            </a:r>
            <a:br>
              <a:rPr lang="ru-RU" sz="1600" b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1600" b="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1600" b="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1600" b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1600" b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1600" b="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1600" b="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1600" b="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Безвоздушное нанесение полиуретанового покрытия  на соединительные изделия в заводских условиях</a:t>
            </a:r>
          </a:p>
        </p:txBody>
      </p:sp>
      <p:pic>
        <p:nvPicPr>
          <p:cNvPr id="7" name="Рисунок 6" descr="DSC005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65682" y="1048635"/>
            <a:ext cx="3278318" cy="296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Фото АП\Фото00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15" y="1630018"/>
            <a:ext cx="2722235" cy="3072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191479" y="3859737"/>
            <a:ext cx="29525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Нанесение </a:t>
            </a: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полиуретанового покрытия на кран</a:t>
            </a:r>
            <a:endParaRPr lang="ru-RU" sz="1400" b="1" i="1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31177" y="5149884"/>
            <a:ext cx="3492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Нанесение </a:t>
            </a: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полиуретанового покрытия на гнутый отвод</a:t>
            </a:r>
            <a:endParaRPr lang="ru-RU" sz="1400" i="1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5234" name="Picture 2" descr="C:\Фото АП\Фото00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5422"/>
            <a:ext cx="3277520" cy="3382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5507692"/>
            <a:ext cx="34592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Подготовка поверхности для нанесения полиуретанового покрытия на тройник</a:t>
            </a:r>
            <a:endParaRPr lang="ru-RU" sz="1400" i="1" dirty="0">
              <a:solidFill>
                <a:schemeClr val="bg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26F6D-3498-46B6-ACB1-C02B8099295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77887" y="6510959"/>
            <a:ext cx="6945865" cy="347041"/>
          </a:xfrm>
        </p:spPr>
        <p:txBody>
          <a:bodyPr/>
          <a:lstStyle/>
          <a:p>
            <a:pPr algn="ctr"/>
            <a:r>
              <a:rPr lang="ru-RU" sz="12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6904525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_SAZO~1\AppData\Local\Temp\XPgrpwise\vlcsnap-error8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73" y="1641513"/>
            <a:ext cx="4263527" cy="46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9271" y="100855"/>
            <a:ext cx="6394725" cy="768828"/>
          </a:xfrm>
        </p:spPr>
        <p:txBody>
          <a:bodyPr/>
          <a:lstStyle/>
          <a:p>
            <a:pPr algn="ctr"/>
            <a:r>
              <a:rPr lang="ru-RU" sz="2000" b="0" dirty="0" smtClean="0">
                <a:solidFill>
                  <a:schemeClr val="bg1"/>
                </a:solidFill>
                <a:latin typeface="+mn-lt"/>
              </a:rPr>
              <a:t>Нанесение полиуретанового покрытия  </a:t>
            </a:r>
            <a:br>
              <a:rPr lang="ru-RU" sz="2000" b="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b="0" dirty="0" smtClean="0">
                <a:solidFill>
                  <a:schemeClr val="bg1"/>
                </a:solidFill>
                <a:latin typeface="+mn-lt"/>
              </a:rPr>
              <a:t>«РПУ 1021» на базе «</a:t>
            </a:r>
            <a:r>
              <a:rPr lang="ru-RU" sz="2000" b="0" dirty="0" err="1" smtClean="0">
                <a:solidFill>
                  <a:schemeClr val="bg1"/>
                </a:solidFill>
                <a:latin typeface="+mn-lt"/>
              </a:rPr>
              <a:t>Газстройиновация</a:t>
            </a:r>
            <a:r>
              <a:rPr lang="ru-RU" sz="2000" b="0" dirty="0" smtClean="0">
                <a:solidFill>
                  <a:schemeClr val="bg1"/>
                </a:solidFill>
                <a:latin typeface="+mn-lt"/>
              </a:rPr>
              <a:t>» </a:t>
            </a:r>
            <a:endParaRPr lang="ru-RU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8" name="Picture 4" descr="C:\Users\A_SAZO~1\AppData\Local\Temp\XPgrpwise\Безымянный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9" y="1454226"/>
            <a:ext cx="4549966" cy="22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_SAZO~1\AppData\Local\Temp\XPgrpwise\vlcsnap-error26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1" y="4114210"/>
            <a:ext cx="4450814" cy="21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4913524" y="992694"/>
            <a:ext cx="3724059" cy="53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</a:rPr>
              <a:t>Нанесение полиуретанового покрытия  </a:t>
            </a:r>
            <a:br>
              <a:rPr lang="ru-RU" sz="1200" kern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</a:rPr>
              <a:t>«РПУ 1021</a:t>
            </a:r>
            <a:endParaRPr lang="ru-RU" sz="1200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438839" y="1047779"/>
            <a:ext cx="3724059" cy="32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</a:rPr>
              <a:t>Очистка поверхности трубы</a:t>
            </a:r>
            <a:endParaRPr lang="ru-RU" sz="1200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747311" y="3838789"/>
            <a:ext cx="3724059" cy="24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</a:rPr>
              <a:t>Нанесение полиуретанового покрытия  </a:t>
            </a:r>
            <a:br>
              <a:rPr lang="ru-RU" sz="1200" kern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kern="0" dirty="0" smtClean="0">
                <a:solidFill>
                  <a:schemeClr val="bg2">
                    <a:lumMod val="50000"/>
                  </a:schemeClr>
                </a:solidFill>
              </a:rPr>
              <a:t>«РПУ 1021» </a:t>
            </a:r>
            <a:endParaRPr lang="ru-RU" sz="1200" kern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8F99B2-3B24-4D10-90D6-539891253A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1" name="Нижний колонтитул 3"/>
          <p:cNvSpPr txBox="1">
            <a:spLocks/>
          </p:cNvSpPr>
          <p:nvPr/>
        </p:nvSpPr>
        <p:spPr>
          <a:xfrm>
            <a:off x="1967948" y="6391689"/>
            <a:ext cx="6945865" cy="34704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90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003" y="123335"/>
            <a:ext cx="6373184" cy="9144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+mn-lt"/>
              </a:rPr>
              <a:t>Нанесение полиуретанового покрытия 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«РПУ 1021» на базе «</a:t>
            </a:r>
            <a:r>
              <a:rPr lang="ru-RU" sz="2000" dirty="0" err="1" smtClean="0">
                <a:latin typeface="+mn-lt"/>
              </a:rPr>
              <a:t>Газстройиновация</a:t>
            </a:r>
            <a:r>
              <a:rPr lang="ru-RU" sz="2000" dirty="0" smtClean="0">
                <a:latin typeface="+mn-lt"/>
              </a:rPr>
              <a:t>».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Контроль качества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765" y="1201079"/>
            <a:ext cx="2216426" cy="289792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spcBef>
                <a:spcPct val="0"/>
              </a:spcBef>
              <a:buNone/>
            </a:pPr>
            <a:endParaRPr lang="ru-RU" sz="1800" dirty="0" smtClean="0">
              <a:ln w="6350">
                <a:noFill/>
              </a:ln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5600" dirty="0" smtClean="0">
                <a:ln w="6350">
                  <a:noFill/>
                </a:ln>
                <a:ea typeface="+mj-ea"/>
                <a:cs typeface="+mj-cs"/>
              </a:rPr>
              <a:t>Измерение толщины покрытия</a:t>
            </a:r>
            <a:r>
              <a:rPr lang="en-US" sz="5600" dirty="0" smtClean="0">
                <a:ln w="6350">
                  <a:noFill/>
                </a:ln>
                <a:ea typeface="+mj-ea"/>
                <a:cs typeface="+mj-cs"/>
              </a:rPr>
              <a:t> </a:t>
            </a:r>
            <a:r>
              <a:rPr lang="ru-RU" sz="5600" dirty="0" smtClean="0">
                <a:ln w="6350">
                  <a:noFill/>
                </a:ln>
                <a:ea typeface="+mj-ea"/>
                <a:cs typeface="+mj-cs"/>
              </a:rPr>
              <a:t>и адгезии</a:t>
            </a:r>
            <a:endParaRPr lang="ru-RU" sz="5600" dirty="0">
              <a:ln w="6350">
                <a:noFill/>
              </a:ln>
              <a:ea typeface="+mj-ea"/>
              <a:cs typeface="+mj-cs"/>
            </a:endParaRPr>
          </a:p>
        </p:txBody>
      </p:sp>
      <p:pic>
        <p:nvPicPr>
          <p:cNvPr id="11266" name="Picture 2" descr="C:\Users\kgs-111\Desktop\Фото и видео по цеху в Лямино\Безымянный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2" y="1725582"/>
            <a:ext cx="4500266" cy="2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gs-111\Desktop\Фото и видео по цеху в Лямино\Безымянный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68" y="1725582"/>
            <a:ext cx="3778877" cy="446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gs-111\Desktop\Фото и видео по цеху в Лямино\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2" y="4116826"/>
            <a:ext cx="4500265" cy="20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pPr>
              <a:defRPr/>
            </a:pPr>
            <a:fld id="{5D8F99B2-3B24-4D10-90D6-539891253A5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768009" y="1222512"/>
            <a:ext cx="2799522" cy="34148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 w="6350">
                  <a:noFill/>
                </a:ln>
                <a:solidFill>
                  <a:srgbClr val="003366"/>
                </a:solidFill>
                <a:uLnTx/>
                <a:uFillTx/>
                <a:latin typeface="+mn-lt"/>
                <a:ea typeface="+mj-ea"/>
                <a:cs typeface="+mj-cs"/>
              </a:rPr>
              <a:t>Контроль  диэлектрической </a:t>
            </a:r>
            <a:r>
              <a:rPr kumimoji="0" lang="en-US" sz="1400" i="0" u="none" strike="noStrike" kern="0" cap="none" spc="0" normalizeH="0" baseline="0" noProof="0" dirty="0" smtClean="0">
                <a:ln w="6350">
                  <a:noFill/>
                </a:ln>
                <a:solidFill>
                  <a:srgbClr val="003366"/>
                </a:solidFill>
                <a:uLnTx/>
                <a:uFillTx/>
                <a:latin typeface="+mn-lt"/>
                <a:ea typeface="+mj-ea"/>
                <a:cs typeface="+mj-cs"/>
              </a:rPr>
              <a:t>    </a:t>
            </a:r>
            <a:r>
              <a:rPr kumimoji="0" lang="ru-RU" sz="1400" i="0" u="none" strike="noStrike" kern="0" cap="none" spc="0" normalizeH="0" baseline="0" noProof="0" dirty="0" err="1" smtClean="0">
                <a:ln w="6350">
                  <a:noFill/>
                </a:ln>
                <a:solidFill>
                  <a:srgbClr val="003366"/>
                </a:solidFill>
                <a:uLnTx/>
                <a:uFillTx/>
                <a:latin typeface="+mn-lt"/>
                <a:ea typeface="+mj-ea"/>
                <a:cs typeface="+mj-cs"/>
              </a:rPr>
              <a:t>сплошности</a:t>
            </a:r>
            <a:endParaRPr kumimoji="0" lang="ru-RU" sz="1400" i="0" u="none" strike="noStrike" kern="0" cap="none" spc="0" normalizeH="0" baseline="0" noProof="0" dirty="0" smtClean="0">
              <a:ln w="6350">
                <a:noFill/>
              </a:ln>
              <a:solidFill>
                <a:srgbClr val="003366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77887" y="6510959"/>
            <a:ext cx="6945865" cy="347041"/>
          </a:xfrm>
        </p:spPr>
        <p:txBody>
          <a:bodyPr/>
          <a:lstStyle/>
          <a:p>
            <a:pPr algn="ctr"/>
            <a:r>
              <a:rPr lang="ru-RU" sz="12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4173325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F99B2-3B24-4D10-90D6-539891253A5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4050" y="0"/>
            <a:ext cx="7219950" cy="10668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+mn-lt"/>
                <a:cs typeface="Times New Roman" panose="02020603050405020304" pitchFamily="18" charset="0"/>
              </a:rPr>
              <a:t>ПЕРЕЧЕНЬ ПОКРЫТИЙ  НА ОСНОВЕ ТЕРМОРЕАКТИВНЫХ МАТЕРИАЛОВ, РАЗРЕШЕННЫХ К ПРИМЕНЕНИЮ НА ОБЪЕКТАХ </a:t>
            </a:r>
            <a:br>
              <a:rPr lang="ru-RU" sz="1600" dirty="0"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latin typeface="+mn-lt"/>
                <a:cs typeface="Times New Roman" panose="02020603050405020304" pitchFamily="18" charset="0"/>
              </a:rPr>
              <a:t>ОАО «ГАЗПРОМ» ПРИ СТРОИТЕЛЬСТВЕ, РЕКОНСТРУКЦИИ И РЕМОНТЕ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ГАЗОПРОВОДОВ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36830"/>
              </p:ext>
            </p:extLst>
          </p:nvPr>
        </p:nvGraphicFramePr>
        <p:xfrm>
          <a:off x="352537" y="1121005"/>
          <a:ext cx="8791463" cy="5130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667"/>
                <a:gridCol w="2754383"/>
                <a:gridCol w="3972413"/>
              </a:tblGrid>
              <a:tr h="557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haroni" panose="02010803020104030203" pitchFamily="2" charset="-79"/>
                        </a:rPr>
                        <a:t>Наименование материала</a:t>
                      </a:r>
                      <a:endParaRPr lang="ru-RU" sz="12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haroni" panose="02010803020104030203" pitchFamily="2" charset="-79"/>
                        </a:rPr>
                        <a:t>Производитель материала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haroni" panose="02010803020104030203" pitchFamily="2" charset="-79"/>
                        </a:rPr>
                        <a:t>(Держатель ТУ)</a:t>
                      </a:r>
                      <a:endParaRPr lang="ru-RU" sz="12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haroni" panose="02010803020104030203" pitchFamily="2" charset="-79"/>
                        </a:rPr>
                        <a:t>Класс покрытия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haroni" panose="02010803020104030203" pitchFamily="2" charset="-79"/>
                        </a:rPr>
                        <a:t>Область применения</a:t>
                      </a:r>
                      <a:endParaRPr lang="ru-RU" sz="12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6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Наружное защитное покрытие «3М</a:t>
                      </a:r>
                      <a:r>
                        <a:rPr lang="ru-RU" sz="1200" b="1" spc="-3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ТМ</a:t>
                      </a: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1200" b="1" spc="-3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Scotchkote</a:t>
                      </a:r>
                      <a:r>
                        <a:rPr lang="ru-RU" sz="1200" b="1" spc="-3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ТМ</a:t>
                      </a: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352 НТ»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ЗАО «3</a:t>
                      </a:r>
                      <a:r>
                        <a:rPr lang="en-US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M</a:t>
                      </a: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 Россия»,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г. Москва, РФ 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 Пк-60 </a:t>
                      </a: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Максимальная температура эксплуатации (</a:t>
                      </a: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температура транспортируемого продукта) не выше 60 </a:t>
                      </a:r>
                      <a:r>
                        <a:rPr lang="ru-RU" sz="1200" b="1" spc="-4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º</a:t>
                      </a: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С. Диаметр газопровода до 1420 мм включительно.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97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Наружное полиуретановое двухкомпонентное защитное покрытие «РПУ-1001</a:t>
                      </a:r>
                      <a:r>
                        <a:rPr lang="ru-RU" sz="1200" b="1" spc="-3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6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ООО «</a:t>
                      </a:r>
                      <a:r>
                        <a:rPr lang="ru-RU" sz="1200" b="1" spc="-6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Газстройинновация</a:t>
                      </a:r>
                      <a:r>
                        <a:rPr lang="ru-RU" sz="1200" b="1" spc="-6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»,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6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г. Москва, РФ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Пк-40 </a:t>
                      </a: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Максимальная температура эксплуатации (</a:t>
                      </a: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температура транспортируемого продукта) не выше 40 </a:t>
                      </a:r>
                      <a:r>
                        <a:rPr lang="ru-RU" sz="1200" b="1" spc="-4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º</a:t>
                      </a: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С. Диаметр газопровода до 1420 мм включительно. </a:t>
                      </a:r>
                      <a:endParaRPr lang="ru-RU" sz="1200" b="1" spc="-4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6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Система наружного защитного покрытия «Карбофлекс»</a:t>
                      </a:r>
                      <a:endParaRPr lang="ru-RU" sz="1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6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ООО «НПК «</a:t>
                      </a:r>
                      <a:r>
                        <a:rPr lang="ru-RU" sz="1200" b="1" spc="-6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Спецполимер</a:t>
                      </a:r>
                      <a:r>
                        <a:rPr lang="ru-RU" sz="1200" b="1" spc="-6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»,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6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г. Москва, РФ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 Пк-60 </a:t>
                      </a: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Максимальная температура эксплуатации (</a:t>
                      </a: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температура транспортируемого продукта) не выше 60 </a:t>
                      </a:r>
                      <a:r>
                        <a:rPr lang="ru-RU" sz="1200" b="1" spc="-4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º</a:t>
                      </a: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С. Диаметр газопровода до 1420 мм включительно.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17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Система наружного противокоррозионного </a:t>
                      </a:r>
                      <a:r>
                        <a:rPr lang="ru-RU" sz="1200" b="1" spc="-3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термореактивного покрытия «Форпол-Ойл»</a:t>
                      </a:r>
                      <a:endParaRPr lang="ru-RU" sz="1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ОАО «Кронос СПб»,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г. Санкт-Петербург, РФ</a:t>
                      </a:r>
                      <a:endParaRPr lang="ru-RU" sz="1200" b="1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 Пк-60 </a:t>
                      </a: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Максимальная температура эксплуатации (</a:t>
                      </a: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температура транспортируемого продукта) не выше 60 </a:t>
                      </a:r>
                      <a:r>
                        <a:rPr lang="ru-RU" sz="1200" b="1" spc="-4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º</a:t>
                      </a: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С. Диаметр газопровода до 1420 мм включительно.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2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Наружное полиуретановое защитное покрытие  </a:t>
                      </a:r>
                      <a:b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</a:b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«</a:t>
                      </a:r>
                      <a:r>
                        <a:rPr lang="en-US" sz="1200" b="1" spc="-3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Protegol</a:t>
                      </a:r>
                      <a:r>
                        <a:rPr lang="en-US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 UR</a:t>
                      </a: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-</a:t>
                      </a:r>
                      <a:r>
                        <a:rPr lang="en-US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Coating</a:t>
                      </a: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 32-60»</a:t>
                      </a:r>
                      <a:b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</a:b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ЗАО «</a:t>
                      </a:r>
                      <a:r>
                        <a:rPr lang="ru-RU" sz="1200" b="1" spc="-4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Протекор</a:t>
                      </a: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», 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г. Москва, РФ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  Пк-80 </a:t>
                      </a: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Максимальная температура эксплуатации (</a:t>
                      </a: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температура транспортируемого продукта) не выше 80 </a:t>
                      </a:r>
                      <a:r>
                        <a:rPr lang="ru-RU" sz="1200" b="1" spc="-4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º</a:t>
                      </a: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С. Диаметр газопровода до 1420 мм включительно.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8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Наружное полиуретановое двухкомпонентное защитное покрытие «</a:t>
                      </a:r>
                      <a:r>
                        <a:rPr lang="ru-RU" sz="1200" b="1" spc="-3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РПУ-1021»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6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ООО «</a:t>
                      </a:r>
                      <a:r>
                        <a:rPr lang="ru-RU" sz="1200" b="1" spc="-6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Газстройинновация</a:t>
                      </a:r>
                      <a:r>
                        <a:rPr lang="ru-RU" sz="1200" b="1" spc="-6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»,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6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г. Москва, РФ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4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Пк-60 </a:t>
                      </a:r>
                      <a:r>
                        <a:rPr lang="ru-RU" sz="1200" b="1" spc="-3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Максимальная температура эксплуатации (</a:t>
                      </a: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температура транспортируемого продукта) не выше </a:t>
                      </a:r>
                      <a:r>
                        <a:rPr lang="ru-RU" sz="1200" b="1" spc="-4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60 </a:t>
                      </a:r>
                      <a:r>
                        <a:rPr lang="ru-RU" sz="1200" b="1" spc="-40" baseline="30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º</a:t>
                      </a:r>
                      <a:r>
                        <a:rPr lang="ru-RU" sz="1200" b="1" spc="-4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С. Диаметр газопровода до 1420 мм включительно. 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14812" marR="1481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1967948" y="6391689"/>
            <a:ext cx="6945865" cy="34704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7125823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Газопламенное нанесения полиэтиленового трехслойного покрытия на </a:t>
            </a:r>
            <a:r>
              <a:rPr lang="ru-RU" sz="2800" dirty="0"/>
              <a:t>АО «ЧТПЗ»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56791" y="6381750"/>
            <a:ext cx="6758609" cy="476250"/>
          </a:xfrm>
        </p:spPr>
        <p:txBody>
          <a:bodyPr/>
          <a:lstStyle/>
          <a:p>
            <a:endParaRPr lang="en-US" sz="2800" b="1" dirty="0" smtClean="0"/>
          </a:p>
          <a:p>
            <a:pPr algn="ctr"/>
            <a:r>
              <a:rPr lang="ru-RU" sz="1200" b="1" dirty="0" smtClean="0"/>
              <a:t>ОТРАСЛЕВОГО </a:t>
            </a:r>
            <a:r>
              <a:rPr lang="ru-RU" sz="1200" b="1" dirty="0"/>
              <a:t>СОВЕЩАНИЯ РУКОВОДИТЕЛЕЙ ПОДРАЗДЕЛЕНИЙ ЗАЩИТЫ ОТ КОРРОЗИИ ОРГАНИЗАЦИЙ ГРУППЫ ГАЗПРОМ»</a:t>
            </a:r>
            <a:endParaRPr lang="ru-RU" sz="12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027" name="Picture 3" descr="H:\MyDoc\Все документы\Презентация лаборатории\20180109_184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29"/>
            <a:ext cx="4591877" cy="50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MyDoc\Все документы\Презентация лаборатории\IMG_1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6" y="1138028"/>
            <a:ext cx="4552123" cy="50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39005"/>
      </p:ext>
    </p:extLst>
  </p:cSld>
  <p:clrMapOvr>
    <a:masterClrMapping/>
  </p:clrMapOvr>
  <p:transition spd="slow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Газопламенное нанесения </a:t>
            </a:r>
            <a:r>
              <a:rPr lang="ru-RU" dirty="0" smtClean="0"/>
              <a:t>полиэтиленового трехслойного покрытия на </a:t>
            </a:r>
            <a:r>
              <a:rPr lang="ru-RU" sz="2800" dirty="0"/>
              <a:t>АО «ЧТПЗ»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59226" y="6361044"/>
            <a:ext cx="7214222" cy="706506"/>
          </a:xfrm>
        </p:spPr>
        <p:txBody>
          <a:bodyPr/>
          <a:lstStyle/>
          <a:p>
            <a:pPr algn="ctr"/>
            <a:r>
              <a:rPr lang="ru-RU" sz="12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2050" name="Picture 2" descr="H:\MyDoc\Все документы\Презентация лаборатории\83d6b3c1-2f16-4057-836c-f0b47b05ed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2" y="1162879"/>
            <a:ext cx="4283765" cy="496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MyDoc\Все документы\Презентация лаборатории\20180106_170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" y="1162879"/>
            <a:ext cx="4701207" cy="496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09510"/>
      </p:ext>
    </p:extLst>
  </p:cSld>
  <p:clrMapOvr>
    <a:masterClrMapping/>
  </p:clrMapOvr>
  <p:transition spd="slow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Контроль качества  </a:t>
            </a:r>
            <a:r>
              <a:rPr lang="ru-RU" sz="2400" dirty="0"/>
              <a:t>полиэтиленового трехслойного </a:t>
            </a:r>
            <a:r>
              <a:rPr lang="ru-RU" sz="2400" dirty="0" smtClean="0"/>
              <a:t>покрытия нанесенного методом газопламенного нанесения </a:t>
            </a:r>
            <a:r>
              <a:rPr lang="ru-RU" sz="2400" dirty="0"/>
              <a:t>на </a:t>
            </a:r>
            <a:r>
              <a:rPr lang="ru-RU" sz="2400" dirty="0" smtClean="0"/>
              <a:t> АО «ЧТПЗ»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59226" y="6321287"/>
            <a:ext cx="7244039" cy="766141"/>
          </a:xfrm>
        </p:spPr>
        <p:txBody>
          <a:bodyPr/>
          <a:lstStyle/>
          <a:p>
            <a:pPr algn="ctr"/>
            <a:r>
              <a:rPr lang="ru-RU" sz="12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2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28600" y="6362700"/>
            <a:ext cx="884583" cy="476250"/>
          </a:xfrm>
        </p:spPr>
        <p:txBody>
          <a:bodyPr/>
          <a:lstStyle/>
          <a:p>
            <a:fld id="{8E730068-F805-43B7-8A8E-3E2DB17E4B45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3074" name="Picture 2" descr="H:\MyDoc\Все документы\Презентация лаборатории\20171216_134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184"/>
            <a:ext cx="9074426" cy="48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26775"/>
      </p:ext>
    </p:extLst>
  </p:cSld>
  <p:clrMapOvr>
    <a:masterClrMapping/>
  </p:clrMapOvr>
  <p:transition spd="slow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0701" y="1149168"/>
            <a:ext cx="4105275" cy="9976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Покрытия, наносимые в </a:t>
            </a:r>
            <a:r>
              <a:rPr lang="ru-RU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базовых  и заводских условиях</a:t>
            </a:r>
            <a:endParaRPr lang="en-US" sz="20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004048" y="1148399"/>
            <a:ext cx="3725863" cy="647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i="1" u="sng" dirty="0">
                <a:solidFill>
                  <a:schemeClr val="bg1"/>
                </a:solidFill>
              </a:rPr>
              <a:t>Покрытия, наносимые в </a:t>
            </a:r>
            <a:r>
              <a:rPr lang="ru-RU" sz="2000" b="1" i="1" u="sng" dirty="0" smtClean="0">
                <a:solidFill>
                  <a:schemeClr val="bg1"/>
                </a:solidFill>
              </a:rPr>
              <a:t>трассовых условиях</a:t>
            </a:r>
            <a:endParaRPr lang="en-US" sz="2000" b="1" i="1" u="sng" dirty="0" smtClean="0">
              <a:solidFill>
                <a:schemeClr val="bg1"/>
              </a:solidFill>
            </a:endParaRPr>
          </a:p>
          <a:p>
            <a:pPr algn="ctr"/>
            <a:endParaRPr lang="en-US" sz="2000" b="1" i="1" u="sng" dirty="0">
              <a:solidFill>
                <a:schemeClr val="bg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015116" y="2052213"/>
            <a:ext cx="3689350" cy="8326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Покрытия на основе полимерных, битумно-полимерных мастичных и рулонны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материалов</a:t>
            </a:r>
            <a:endPara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46146" y="2294615"/>
            <a:ext cx="4104456" cy="11804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Наружные </a:t>
            </a:r>
            <a:r>
              <a:rPr lang="ru-RU" sz="1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экструдированные</a:t>
            </a: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полиэтиленовые и  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полипропиленовые </a:t>
            </a: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покрытия труб.</a:t>
            </a:r>
            <a:endPara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Внутреннее </a:t>
            </a:r>
            <a:r>
              <a:rPr lang="ru-RU" sz="1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гладкостное</a:t>
            </a: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покрытие труб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Теплоизоляционн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покрытие труб. </a:t>
            </a:r>
            <a:endPara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004048" y="3024486"/>
            <a:ext cx="3671888" cy="10522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Покрытия на основе полимерных, битумно-полимерных мастичных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материалов наносимые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методом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горячего расплава</a:t>
            </a:r>
            <a:endParaRPr lang="en-US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45327" y="3757677"/>
            <a:ext cx="4105275" cy="1152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Покрытия соединительных деталей и запорной арматуры на </a:t>
            </a: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основе термореактивных материалов (полиуретановые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эпоксидные и др.)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5047141" y="4180824"/>
            <a:ext cx="3671888" cy="12136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Покрытия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труб,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соединительных деталей и запорной арматуры на основе термореактивных материалов (полиуретановые, эпоксидные и др.)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281884" y="5197741"/>
            <a:ext cx="4105275" cy="8743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Теплоизоляционные покрытия соединительных  изделий </a:t>
            </a:r>
            <a:endPara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1091" y="124185"/>
            <a:ext cx="6538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cap="all" dirty="0" smtClean="0">
                <a:latin typeface="+mn-lt"/>
                <a:cs typeface="Times New Roman" panose="02020603050405020304" pitchFamily="18" charset="0"/>
              </a:rPr>
              <a:t>Защитные </a:t>
            </a:r>
            <a:r>
              <a:rPr lang="en-US" sz="1800" cap="all" dirty="0" smtClean="0">
                <a:latin typeface="+mn-lt"/>
                <a:cs typeface="Times New Roman" panose="02020603050405020304" pitchFamily="18" charset="0"/>
              </a:rPr>
              <a:t> покрыти</a:t>
            </a:r>
            <a:r>
              <a:rPr lang="ru-RU" sz="1800" cap="all" dirty="0" smtClean="0">
                <a:latin typeface="+mn-lt"/>
                <a:cs typeface="Times New Roman" panose="02020603050405020304" pitchFamily="18" charset="0"/>
              </a:rPr>
              <a:t>я</a:t>
            </a:r>
            <a:r>
              <a:rPr lang="en-US" sz="1800" cap="all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cap="all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cap="all" dirty="0">
                <a:latin typeface="+mn-lt"/>
                <a:cs typeface="Times New Roman" panose="02020603050405020304" pitchFamily="18" charset="0"/>
              </a:rPr>
              <a:t>труб и соединительных </a:t>
            </a:r>
            <a:r>
              <a:rPr lang="ru-RU" sz="1800" cap="all" dirty="0" smtClean="0">
                <a:latin typeface="+mn-lt"/>
                <a:cs typeface="Times New Roman" panose="02020603050405020304" pitchFamily="18" charset="0"/>
              </a:rPr>
              <a:t>изделий </a:t>
            </a:r>
            <a:r>
              <a:rPr lang="ru-RU" sz="1800" cap="all" dirty="0">
                <a:latin typeface="+mn-lt"/>
                <a:cs typeface="Times New Roman" panose="02020603050405020304" pitchFamily="18" charset="0"/>
              </a:rPr>
              <a:t>применяемых для защиты от коррозии </a:t>
            </a:r>
            <a:r>
              <a:rPr lang="ru-RU" sz="1800" cap="all" dirty="0" smtClean="0">
                <a:latin typeface="+mn-lt"/>
                <a:cs typeface="Times New Roman" panose="02020603050405020304" pitchFamily="18" charset="0"/>
              </a:rPr>
              <a:t>магистральных газопроводов</a:t>
            </a:r>
            <a:endParaRPr lang="en-US" sz="1800" cap="all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2883" y="5498648"/>
            <a:ext cx="3693817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Защитные покрытия  кольцевых сварных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соединений на основе термоусаживающихся материалов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pPr>
              <a:defRPr/>
            </a:pPr>
            <a:fld id="{5D8F99B2-3B24-4D10-90D6-539891253A5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87826" y="6351933"/>
            <a:ext cx="6945865" cy="347041"/>
          </a:xfrm>
        </p:spPr>
        <p:txBody>
          <a:bodyPr/>
          <a:lstStyle/>
          <a:p>
            <a:pPr algn="ctr"/>
            <a:r>
              <a:rPr lang="ru-RU" sz="16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0791060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F99B2-3B24-4D10-90D6-539891253A5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5368" y="3702542"/>
            <a:ext cx="840850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ru-RU" sz="1400" b="1" i="1" u="sng" dirty="0" smtClean="0">
                <a:solidFill>
                  <a:srgbClr val="FF0000"/>
                </a:solidFill>
                <a:latin typeface="+mn-lt"/>
              </a:rPr>
              <a:t>На что обратить внимание при применении полиуретановых покрытий:</a:t>
            </a:r>
          </a:p>
          <a:p>
            <a:pPr algn="just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общем случае, при контроле качества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полиуретановых покрытий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основными операциями являются:</a:t>
            </a:r>
            <a:endParaRPr lang="ru-RU" sz="1200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1. Контроль качества исходных изоляционных материалов.</a:t>
            </a:r>
            <a:endParaRPr lang="ru-RU" sz="1200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2. Контроль качества поверхности металла изделия и соблюдение параметров технологии нанесения покрытий.</a:t>
            </a:r>
            <a:endParaRPr lang="ru-RU" sz="1200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3. Контроль качества покрытия по приемосдаточным показателям.</a:t>
            </a:r>
            <a:endParaRPr lang="ru-RU" sz="1200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4. Контроль качества покрытия при проведение периодических испытаний.</a:t>
            </a:r>
            <a:endParaRPr lang="ru-RU" sz="1200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Среди технологических параметров, определяющих качество покрытия, наиболее важными являются: степень подготовки поверхности изделия (обезжиривание, шероховатость, степень </a:t>
            </a:r>
            <a:r>
              <a:rPr lang="ru-RU" sz="12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обеспыливания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, величина засолённости, внешний вид), температура нанесения покрытия, температура и время сушки покрытия, влажность воздуха, пропорции и равномерность смешивания компонентов (в общем случае точность смешения компонентов должна составлять ±5%). </a:t>
            </a:r>
            <a:endParaRPr lang="ru-RU" sz="1200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43928" y="0"/>
            <a:ext cx="6908800" cy="10668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cap="all" dirty="0" smtClean="0">
                <a:latin typeface="Cambria" pitchFamily="18" charset="0"/>
                <a:cs typeface="Times New Roman" panose="02020603050405020304" pitchFamily="18" charset="0"/>
              </a:rPr>
              <a:t>К выбору решения  в условиях базы по ремонту и изоляции труб (БРИТ) </a:t>
            </a:r>
            <a:r>
              <a:rPr lang="ru-RU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PMingLiU" pitchFamily="18" charset="-120"/>
                <a:cs typeface="Times New Roman" panose="02020603050405020304" pitchFamily="18" charset="0"/>
              </a:rPr>
              <a:t/>
            </a:r>
            <a:br>
              <a:rPr lang="ru-RU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PMingLiU" pitchFamily="18" charset="-120"/>
                <a:cs typeface="Times New Roman" panose="02020603050405020304" pitchFamily="18" charset="0"/>
              </a:rPr>
            </a:br>
            <a:r>
              <a:rPr lang="ru-RU" sz="1600" b="1" cap="all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PMingLiU" pitchFamily="18" charset="-120"/>
                <a:cs typeface="Times New Roman" panose="02020603050405020304" pitchFamily="18" charset="0"/>
              </a:rPr>
              <a:t> </a:t>
            </a:r>
            <a:endParaRPr lang="ru-RU" sz="1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PMingLiU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696" y="1121682"/>
            <a:ext cx="820972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Разрешенными и широко  применяемыми являются покрытия на основе экструдированного полиэтилена и покрытия на основе полиуретановых материалов.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стадии испытаний находятся покрытия на основе эпоксидных порошковых материалов и комбинированные покрытия на основе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термоусаживающихся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полиэтиленовых двухслойных лент.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Предпочтительным вариантом, имеющим  большой опыт применения в </a:t>
            </a:r>
          </a:p>
          <a:p>
            <a:pPr algn="just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ПАО «Газпром» и обладающие доступными технологиями нанесения, являются полиуретановые покрытия (по  совокупности физико-механических и антикоррозионных характеристик)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Аттестованы и разрешены к применению ряд российских материалов и технологий нанесения, отработанная система контроля качества покрытий. </a:t>
            </a:r>
            <a:endParaRPr lang="ru-RU" sz="14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>
          <a:xfrm>
            <a:off x="1967948" y="6391689"/>
            <a:ext cx="6945865" cy="34704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3388089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79" y="1013315"/>
            <a:ext cx="9154257" cy="5928194"/>
            <a:chOff x="0" y="436"/>
            <a:chExt cx="6247" cy="3989"/>
          </a:xfrm>
        </p:grpSpPr>
        <p:sp>
          <p:nvSpPr>
            <p:cNvPr id="19470" name="Rectangle 3"/>
            <p:cNvSpPr>
              <a:spLocks noChangeArrowheads="1"/>
            </p:cNvSpPr>
            <p:nvPr/>
          </p:nvSpPr>
          <p:spPr bwMode="auto">
            <a:xfrm>
              <a:off x="0" y="436"/>
              <a:ext cx="6240" cy="3538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19471" name="Picture 4" descr="Untitled-4"/>
            <p:cNvPicPr>
              <a:picLocks noChangeAspect="1" noChangeArrowheads="1"/>
            </p:cNvPicPr>
            <p:nvPr/>
          </p:nvPicPr>
          <p:blipFill>
            <a:blip r:embed="rId3" cstate="print">
              <a:lum bright="-24000" contrast="30000"/>
            </a:blip>
            <a:srcRect/>
            <a:stretch>
              <a:fillRect/>
            </a:stretch>
          </p:blipFill>
          <p:spPr bwMode="auto">
            <a:xfrm>
              <a:off x="7" y="3967"/>
              <a:ext cx="6240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11425" y="3074988"/>
            <a:ext cx="438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rgbClr val="DDDDDD"/>
                </a:solidFill>
                <a:latin typeface="Impact" pitchFamily="34" charset="0"/>
              </a:rPr>
              <a:t>СПАСИБО</a:t>
            </a:r>
            <a:r>
              <a:rPr lang="en-US" sz="3200">
                <a:solidFill>
                  <a:srgbClr val="DDDDDD"/>
                </a:solidFill>
                <a:latin typeface="Impact" pitchFamily="34" charset="0"/>
              </a:rPr>
              <a:t> </a:t>
            </a:r>
            <a:r>
              <a:rPr lang="ru-RU" sz="3200">
                <a:solidFill>
                  <a:srgbClr val="DDDDDD"/>
                </a:solidFill>
                <a:latin typeface="Impact" pitchFamily="34" charset="0"/>
              </a:rPr>
              <a:t>ЗА ВНИМАНИЕ</a:t>
            </a:r>
            <a:endParaRPr lang="en-US" sz="1600">
              <a:latin typeface="Impact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575050" y="1052513"/>
            <a:ext cx="313372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3" tIns="40232" rIns="80463" bIns="40232">
            <a:spAutoFit/>
          </a:bodyPr>
          <a:lstStyle/>
          <a:p>
            <a:pPr algn="r" defTabSz="873125">
              <a:lnSpc>
                <a:spcPct val="95000"/>
              </a:lnSpc>
              <a:tabLst>
                <a:tab pos="1344613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internet:</a:t>
            </a:r>
            <a:r>
              <a:rPr lang="ru-RU" sz="1400" b="1" dirty="0">
                <a:solidFill>
                  <a:schemeClr val="bg1"/>
                </a:solidFill>
              </a:rPr>
              <a:t>  </a:t>
            </a:r>
            <a:r>
              <a:rPr lang="en-US" sz="1400" b="1" dirty="0">
                <a:solidFill>
                  <a:schemeClr val="bg1"/>
                </a:solidFill>
              </a:rPr>
              <a:t>www.vniigaz.ru</a:t>
            </a:r>
            <a:endParaRPr lang="ru-RU" sz="1400" b="1" dirty="0">
              <a:solidFill>
                <a:schemeClr val="bg1"/>
              </a:solidFill>
            </a:endParaRPr>
          </a:p>
          <a:p>
            <a:pPr algn="r" defTabSz="873125">
              <a:lnSpc>
                <a:spcPct val="95000"/>
              </a:lnSpc>
              <a:tabLst>
                <a:tab pos="1344613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intranet:</a:t>
            </a:r>
            <a:r>
              <a:rPr lang="ru-RU" sz="1400" b="1" dirty="0">
                <a:solidFill>
                  <a:schemeClr val="bg1"/>
                </a:solidFill>
              </a:rPr>
              <a:t>  </a:t>
            </a:r>
            <a:r>
              <a:rPr lang="en-US" sz="1400" b="1" dirty="0">
                <a:solidFill>
                  <a:schemeClr val="bg1"/>
                </a:solidFill>
              </a:rPr>
              <a:t>www.vniigaz.gazprom.ru</a:t>
            </a:r>
            <a:endParaRPr lang="ru-RU" sz="1400" b="1" dirty="0">
              <a:solidFill>
                <a:schemeClr val="bg1"/>
              </a:solidFill>
            </a:endParaRPr>
          </a:p>
          <a:p>
            <a:pPr algn="r" defTabSz="873125">
              <a:lnSpc>
                <a:spcPct val="95000"/>
              </a:lnSpc>
              <a:tabLst>
                <a:tab pos="1344613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e-mail:</a:t>
            </a:r>
            <a:r>
              <a:rPr lang="ru-RU" sz="1400" b="1" dirty="0">
                <a:solidFill>
                  <a:schemeClr val="bg1"/>
                </a:solidFill>
              </a:rPr>
              <a:t>  </a:t>
            </a:r>
            <a:r>
              <a:rPr lang="en-US" sz="1400" b="1" dirty="0">
                <a:solidFill>
                  <a:schemeClr val="bg1"/>
                </a:solidFill>
              </a:rPr>
              <a:t>vniigaz@vniigaz.gazprom.ru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pPr algn="r" defTabSz="873125">
              <a:lnSpc>
                <a:spcPct val="95000"/>
              </a:lnSpc>
              <a:tabLst>
                <a:tab pos="1344613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телефон:  (+7 495) 355-92-06</a:t>
            </a:r>
            <a:endParaRPr lang="en-US" sz="1400" b="1" dirty="0">
              <a:solidFill>
                <a:schemeClr val="bg1"/>
              </a:solidFill>
            </a:endParaRPr>
          </a:p>
          <a:p>
            <a:pPr algn="r" defTabSz="873125">
              <a:lnSpc>
                <a:spcPct val="95000"/>
              </a:lnSpc>
              <a:tabLst>
                <a:tab pos="1344613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факс:  (+7 495) 399-32-63</a:t>
            </a:r>
          </a:p>
        </p:txBody>
      </p:sp>
      <p:pic>
        <p:nvPicPr>
          <p:cNvPr id="19461" name="Picture 7" descr="Zdanie1"/>
          <p:cNvPicPr>
            <a:picLocks noChangeAspect="1" noChangeArrowheads="1"/>
          </p:cNvPicPr>
          <p:nvPr/>
        </p:nvPicPr>
        <p:blipFill>
          <a:blip r:embed="rId4" cstate="print">
            <a:lum contrast="-12000"/>
          </a:blip>
          <a:srcRect/>
          <a:stretch>
            <a:fillRect/>
          </a:stretch>
        </p:blipFill>
        <p:spPr bwMode="auto">
          <a:xfrm>
            <a:off x="6718300" y="1166813"/>
            <a:ext cx="2192338" cy="1679575"/>
          </a:xfrm>
          <a:prstGeom prst="rect">
            <a:avLst/>
          </a:prstGeom>
          <a:noFill/>
          <a:ln w="38100" cmpd="dbl">
            <a:solidFill>
              <a:srgbClr val="DDDDDD"/>
            </a:solidFill>
            <a:miter lim="800000"/>
            <a:headEnd/>
            <a:tailEnd/>
          </a:ln>
        </p:spPr>
      </p:pic>
      <p:pic>
        <p:nvPicPr>
          <p:cNvPr id="19462" name="Picture 8" descr="Cевернипигаз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4083050"/>
            <a:ext cx="1312863" cy="166211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2511425" y="4629150"/>
            <a:ext cx="505142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63" tIns="40232" rIns="80463" bIns="40232">
            <a:spAutoFit/>
          </a:bodyPr>
          <a:lstStyle/>
          <a:p>
            <a:pPr algn="r" defTabSz="873125">
              <a:lnSpc>
                <a:spcPct val="95000"/>
              </a:lnSpc>
              <a:tabLst>
                <a:tab pos="1344613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169 300 Филиал ООО "ВНИИГАЗ" - </a:t>
            </a:r>
            <a:r>
              <a:rPr lang="ru-RU" sz="1400" b="1" dirty="0" err="1">
                <a:solidFill>
                  <a:schemeClr val="bg1"/>
                </a:solidFill>
              </a:rPr>
              <a:t>Севернипигаз</a:t>
            </a:r>
            <a:endParaRPr lang="ru-RU" sz="1400" b="1" dirty="0">
              <a:solidFill>
                <a:schemeClr val="bg1"/>
              </a:solidFill>
            </a:endParaRPr>
          </a:p>
          <a:p>
            <a:pPr algn="r" defTabSz="873125">
              <a:lnSpc>
                <a:spcPct val="95000"/>
              </a:lnSpc>
              <a:tabLst>
                <a:tab pos="1344613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ул. Севастопольская, 1"а", г. Ухта, </a:t>
            </a:r>
            <a:r>
              <a:rPr lang="ru-RU" sz="1400" b="1" dirty="0" err="1">
                <a:solidFill>
                  <a:schemeClr val="bg1"/>
                </a:solidFill>
              </a:rPr>
              <a:t>Респ</a:t>
            </a:r>
            <a:r>
              <a:rPr lang="ru-RU" sz="1400" b="1" dirty="0">
                <a:solidFill>
                  <a:schemeClr val="bg1"/>
                </a:solidFill>
              </a:rPr>
              <a:t>. Коми, РФ</a:t>
            </a:r>
          </a:p>
          <a:p>
            <a:pPr algn="r" defTabSz="873125">
              <a:lnSpc>
                <a:spcPct val="95000"/>
              </a:lnSpc>
              <a:tabLst>
                <a:tab pos="1344613" algn="l"/>
              </a:tabLst>
            </a:pPr>
            <a:r>
              <a:rPr lang="ru-RU" sz="1400" b="1" dirty="0">
                <a:solidFill>
                  <a:schemeClr val="bg1"/>
                </a:solidFill>
              </a:rPr>
              <a:t>Тел/факс (+7 2147) 3-01-42</a:t>
            </a:r>
          </a:p>
          <a:p>
            <a:pPr algn="r" defTabSz="873125">
              <a:lnSpc>
                <a:spcPct val="95000"/>
              </a:lnSpc>
              <a:tabLst>
                <a:tab pos="1344613" algn="l"/>
              </a:tabLst>
            </a:pPr>
            <a:r>
              <a:rPr lang="ru-RU" sz="1400" b="1" dirty="0" err="1">
                <a:solidFill>
                  <a:schemeClr val="bg1"/>
                </a:solidFill>
              </a:rPr>
              <a:t>Газсвязь</a:t>
            </a:r>
            <a:r>
              <a:rPr lang="ru-RU" sz="1400" b="1" dirty="0">
                <a:solidFill>
                  <a:schemeClr val="bg1"/>
                </a:solidFill>
              </a:rPr>
              <a:t>: 787-748-70, 787-723-11</a:t>
            </a:r>
          </a:p>
          <a:p>
            <a:pPr algn="r" defTabSz="873125">
              <a:lnSpc>
                <a:spcPct val="95000"/>
              </a:lnSpc>
              <a:tabLst>
                <a:tab pos="1344613" algn="l"/>
              </a:tabLst>
            </a:pPr>
            <a:r>
              <a:rPr lang="ru-RU" sz="1400" b="1" dirty="0" err="1">
                <a:solidFill>
                  <a:schemeClr val="bg1"/>
                </a:solidFill>
              </a:rPr>
              <a:t>e-mail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  <a:r>
              <a:rPr lang="ru-RU" sz="1400" b="1" dirty="0" err="1">
                <a:solidFill>
                  <a:schemeClr val="bg1"/>
                </a:solidFill>
              </a:rPr>
              <a:t>sng@sng.vniigaz.gazprom.ru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294967295"/>
          </p:nvPr>
        </p:nvSpPr>
        <p:spPr>
          <a:xfrm>
            <a:off x="30137" y="6403582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2E8BB9-12CE-4296-8218-8C7B31942E16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37" y="646268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79679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Технология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ремонта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магистральных газопроводов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покрытиями в базовых условиях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7864" y="6396335"/>
            <a:ext cx="6344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19" y="1071800"/>
            <a:ext cx="9022814" cy="48628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операциями выполнения ремонта покрытия газопроводов в </a:t>
            </a:r>
            <a:r>
              <a:rPr lang="ru-RU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базовых </a:t>
            </a:r>
            <a:r>
              <a:rPr lang="ru-RU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является</a:t>
            </a:r>
            <a:r>
              <a:rPr lang="ru-RU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Вскрытие магистрального газопровода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вырезка трубы и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ремонту в базовых условиях;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Снятие старой изоляции с поверхности газопровода в базовых условиях; 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Очистка поверхности трубы в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базовых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от продуктов коррозии;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Нанесение конструкции наружного защитного покрытия;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Проверка качества нанесенного защитного покрытия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Доставка трубы на трассу, проверка  качества покрытия ( при обнаружении дефектов их ремонт );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Врезка в газопровод и укладка в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траншею;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Изоляция стыка и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засыпка трубопровода грунтом.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30400" y="6488935"/>
            <a:ext cx="7213600" cy="36906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0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000" dirty="0"/>
          </a:p>
          <a:p>
            <a:pPr lvl="0" algn="ctr"/>
            <a:endParaRPr lang="ru-RU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05434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DCIM\100NIKON\DSCN0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88" y="1141719"/>
            <a:ext cx="4157328" cy="28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059003" y="168965"/>
            <a:ext cx="7084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 cap="all" dirty="0" smtClean="0">
                <a:solidFill>
                  <a:schemeClr val="bg1"/>
                </a:solidFill>
                <a:latin typeface="+mn-lt"/>
              </a:rPr>
              <a:t>СТО Газпром для аттестации труб с наружным заводским покрытием труб</a:t>
            </a:r>
            <a:endParaRPr lang="ru-RU" altLang="ru-RU" sz="1800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149815" y="2714625"/>
            <a:ext cx="18473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099354"/>
            <a:ext cx="49547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200" b="1" i="1" u="sng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Требования к порядку проведения аттестации наружного антикоррозионного полиэтиленового, полипропиленового </a:t>
            </a:r>
            <a:endParaRPr lang="ru-RU" altLang="ru-RU" sz="1200" b="1" i="1" u="sng" dirty="0">
              <a:solidFill>
                <a:schemeClr val="accent3"/>
              </a:solidFill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i="1" u="sng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и </a:t>
            </a:r>
            <a:r>
              <a:rPr lang="ru-RU" altLang="ru-RU" sz="1200" b="1" i="1" u="sng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внутреннего покрытия труб </a:t>
            </a:r>
            <a:endParaRPr lang="ru-RU" altLang="ru-RU" sz="1200" b="1" i="1" u="sng" dirty="0">
              <a:solidFill>
                <a:schemeClr val="accent3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endParaRPr lang="ru-RU" altLang="ru-RU" sz="1200" b="1" dirty="0">
              <a:solidFill>
                <a:schemeClr val="accent3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ru-RU" altLang="ru-RU" sz="1200" b="1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СТО </a:t>
            </a:r>
            <a:r>
              <a:rPr lang="ru-RU" altLang="ru-RU" sz="1200" b="1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Газпром </a:t>
            </a:r>
            <a:r>
              <a:rPr lang="ru-RU" altLang="ru-RU" sz="1200" b="1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2-2.3-129-2007 «Типовая программа проведения приемочных испытаний технологии нанесения заводского наружного полиэтиленового покрытия»;</a:t>
            </a:r>
            <a:endParaRPr lang="en-US" altLang="ru-RU" sz="1200" b="1" dirty="0" smtClean="0">
              <a:solidFill>
                <a:schemeClr val="accent3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endParaRPr lang="ru-RU" altLang="ru-RU" sz="1200" b="1" dirty="0">
              <a:solidFill>
                <a:schemeClr val="accent3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ru-RU" altLang="ru-RU" sz="1200" b="1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СТО Газпром </a:t>
            </a:r>
            <a:r>
              <a:rPr lang="ru-RU" altLang="ru-RU" sz="1200" b="1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2-2.3-179-2007 </a:t>
            </a:r>
            <a:r>
              <a:rPr lang="ru-RU" altLang="ru-RU" sz="1200" b="1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«Типовая программа проведения приемочных испытаний технологии нанесения заводского наружного </a:t>
            </a:r>
            <a:r>
              <a:rPr lang="ru-RU" altLang="ru-RU" sz="1200" b="1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полипропиленового </a:t>
            </a:r>
            <a:r>
              <a:rPr lang="ru-RU" altLang="ru-RU" sz="1200" b="1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покрытия</a:t>
            </a:r>
            <a:r>
              <a:rPr lang="ru-RU" altLang="ru-RU" sz="1200" b="1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»;</a:t>
            </a:r>
            <a:endParaRPr lang="en-US" altLang="ru-RU" sz="1200" b="1" dirty="0" smtClean="0">
              <a:solidFill>
                <a:schemeClr val="accent3"/>
              </a:solidFill>
              <a:latin typeface="+mn-lt"/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endParaRPr lang="ru-RU" altLang="ru-RU" sz="1200" b="1" dirty="0" smtClean="0">
              <a:solidFill>
                <a:schemeClr val="accent3"/>
              </a:solidFill>
              <a:latin typeface="+mn-lt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 sz="1200" b="1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СТО Газпром </a:t>
            </a:r>
            <a:r>
              <a:rPr lang="ru-RU" altLang="ru-RU" sz="1200" b="1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2-2.3-181-2007 </a:t>
            </a:r>
            <a:r>
              <a:rPr lang="ru-RU" altLang="ru-RU" sz="1200" b="1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«Типовая программа проведения приемочных испытаний технологии нанесения заводского </a:t>
            </a:r>
            <a:r>
              <a:rPr lang="ru-RU" altLang="ru-RU" sz="1200" b="1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внутреннего </a:t>
            </a:r>
            <a:r>
              <a:rPr lang="ru-RU" altLang="ru-RU" sz="1200" b="1" dirty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покрытия»;</a:t>
            </a:r>
          </a:p>
          <a:p>
            <a:pPr algn="just" eaLnBrk="1" hangingPunct="1">
              <a:buFontTx/>
              <a:buChar char="•"/>
            </a:pPr>
            <a:endParaRPr lang="ru-RU" altLang="ru-RU" sz="1200" dirty="0">
              <a:solidFill>
                <a:schemeClr val="accent3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422" y="1093304"/>
            <a:ext cx="4820266" cy="2893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Требования к порядку проведения аттестации наружного антикоррозионного полиэтиленового, полипропиленового </a:t>
            </a:r>
          </a:p>
          <a:p>
            <a:pPr algn="ctr" eaLnBrk="1" hangingPunct="1"/>
            <a:r>
              <a:rPr lang="ru-RU" altLang="ru-RU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 внутреннего покрытия труб </a:t>
            </a:r>
          </a:p>
          <a:p>
            <a:pPr algn="just" eaLnBrk="1" hangingPunct="1">
              <a:buFontTx/>
              <a:buChar char="•"/>
            </a:pPr>
            <a:endParaRPr lang="ru-RU" alt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ru-RU" alt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СТО Газпром 2-2.3-129-2007 «Типовая программа проведения приемочных испытаний технологии нанесения заводского наружного полиэтиленового покрытия</a:t>
            </a:r>
            <a:r>
              <a:rPr lang="ru-RU" alt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»;</a:t>
            </a:r>
            <a:endParaRPr lang="ru-RU" alt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ru-RU" alt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СТО Газпром 2-2.3-179-2007 «Типовая программа проведения приемочных испытаний технологии нанесения заводского наружного полипропиленового покрытия</a:t>
            </a:r>
            <a:r>
              <a:rPr lang="ru-RU" alt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»;</a:t>
            </a:r>
            <a:endParaRPr lang="ru-RU" alt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35" y="4116167"/>
            <a:ext cx="9055865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Требования к наружным антикоррозионным</a:t>
            </a:r>
          </a:p>
          <a:p>
            <a:pPr algn="ctr" eaLnBrk="1" hangingPunct="1"/>
            <a:r>
              <a:rPr lang="ru-RU" altLang="ru-RU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полиэтиленовым, полипропиленовым</a:t>
            </a:r>
            <a:r>
              <a:rPr lang="en-US" altLang="ru-RU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altLang="ru-RU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 внутренним покрытиям труб </a:t>
            </a:r>
          </a:p>
          <a:p>
            <a:pPr algn="just" eaLnBrk="1" hangingPunct="1">
              <a:buFontTx/>
              <a:buChar char="•"/>
            </a:pPr>
            <a:r>
              <a:rPr lang="ru-RU" alt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СТО Газпром 2-2.3-130-2007 «Технические требования к наружным антикоррозионным полиэтиленовым покрытиям труб заводского нанесения для строительства, реконструкции и капитального ремонта подземных и морских газопроводов с температурой эксплуатации до 80</a:t>
            </a:r>
            <a:r>
              <a:rPr lang="ru-RU" altLang="ru-RU" sz="1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0</a:t>
            </a:r>
            <a:r>
              <a:rPr lang="ru-RU" alt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</a:t>
            </a:r>
            <a:r>
              <a:rPr lang="ru-RU" alt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»;</a:t>
            </a:r>
            <a:endParaRPr lang="ru-RU" alt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СТО Газпром 2-2.2-178-2007 «Технические требования к наружным антикоррозионным полипропиленовым покрытиям труб заводского нанесения для строительства, реконструкции и капитального ремонта подземных и морских газопроводов с температурой эксплуатации до 110</a:t>
            </a:r>
            <a:r>
              <a:rPr lang="ru-RU" altLang="ru-RU" sz="1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0</a:t>
            </a:r>
            <a:r>
              <a:rPr lang="ru-RU" alt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</a:t>
            </a:r>
            <a:r>
              <a:rPr lang="ru-RU" alt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»;</a:t>
            </a:r>
            <a:endParaRPr lang="ru-RU" alt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29350" y="6354765"/>
            <a:ext cx="422231" cy="365125"/>
          </a:xfrm>
          <a:prstGeom prst="rect">
            <a:avLst/>
          </a:prstGeom>
        </p:spPr>
        <p:txBody>
          <a:bodyPr/>
          <a:lstStyle/>
          <a:p>
            <a:fld id="{CF4A12BA-99B5-43CC-AC4C-F4D6A4027847}" type="slidenum">
              <a:rPr lang="ru-RU" b="1" smtClean="0"/>
              <a:pPr/>
              <a:t>3</a:t>
            </a:fld>
            <a:endParaRPr lang="ru-RU" b="1" dirty="0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77887" y="6531863"/>
            <a:ext cx="6945865" cy="347041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/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504" y="6362936"/>
            <a:ext cx="6748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1567333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939" y="0"/>
            <a:ext cx="6619461" cy="931883"/>
          </a:xfrm>
        </p:spPr>
        <p:txBody>
          <a:bodyPr/>
          <a:lstStyle/>
          <a:p>
            <a:pPr algn="ctr"/>
            <a:r>
              <a:rPr lang="ru-RU" sz="1800" cap="all" dirty="0" smtClean="0">
                <a:latin typeface="+mn-lt"/>
              </a:rPr>
              <a:t>Нормативные документы ПАО «Газпром» по аттестации и применению  защитных  покрытий  при ремонте </a:t>
            </a:r>
            <a:r>
              <a:rPr lang="en-US" sz="1800" cap="all" dirty="0" smtClean="0">
                <a:latin typeface="+mn-lt"/>
              </a:rPr>
              <a:t> </a:t>
            </a:r>
            <a:r>
              <a:rPr lang="ru-RU" sz="1800" cap="all" dirty="0" smtClean="0">
                <a:latin typeface="+mn-lt"/>
              </a:rPr>
              <a:t>МГ в   базовых </a:t>
            </a:r>
            <a:r>
              <a:rPr lang="ru-RU" sz="1800" cap="all" dirty="0">
                <a:latin typeface="+mn-lt"/>
              </a:rPr>
              <a:t>условиях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F99B2-3B24-4D10-90D6-539891253A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18" y="1178805"/>
            <a:ext cx="2812354" cy="24126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218" y="3572345"/>
            <a:ext cx="2812354" cy="26109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48878" y="1176830"/>
            <a:ext cx="53813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90488" algn="just">
              <a:lnSpc>
                <a:spcPct val="95000"/>
              </a:lnSpc>
              <a:spcBef>
                <a:spcPct val="40000"/>
              </a:spcBef>
              <a:buFontTx/>
              <a:buChar char="•"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СТО Газпром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9.1-018-2012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«Наружные защитные покрытия на основе термореактивных материалов для труб, соединительных деталей, запорной арматуры и монтажных узлов трубопроводов с температурой эксплуатации от минус 20°С  до плюс 100°С. Технические требования»; </a:t>
            </a:r>
          </a:p>
          <a:p>
            <a:pPr marL="179388" indent="-90488" algn="just">
              <a:lnSpc>
                <a:spcPct val="95000"/>
              </a:lnSpc>
              <a:spcBef>
                <a:spcPct val="40000"/>
              </a:spcBef>
              <a:buFontTx/>
              <a:buChar char="•"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СТО Газпром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9.1-01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-2012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«Наружные защитные покрытия для кольцевых сварных соединений трубопроводов. Технические требования».</a:t>
            </a:r>
            <a:endParaRPr lang="ru-RU" sz="2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1767" y="5195552"/>
            <a:ext cx="53813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90488" algn="just">
              <a:lnSpc>
                <a:spcPct val="95000"/>
              </a:lnSpc>
              <a:spcBef>
                <a:spcPct val="40000"/>
              </a:spcBef>
              <a:buFontTx/>
              <a:buChar char="•"/>
            </a:pP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Положения СТО Газпром</a:t>
            </a:r>
            <a:r>
              <a:rPr lang="en-US" sz="1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9.1-018-2012  и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СТО Газпром</a:t>
            </a:r>
            <a:r>
              <a:rPr lang="en-US" sz="1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9.1-01</a:t>
            </a:r>
            <a:r>
              <a:rPr lang="en-US" sz="1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-2012 соответствуют требованиям действующего ГОСТ Р 51164-98 «Трубопроводы стальные магистральные. Общие требования к защите от коррозии» и  новой редакции ГОСТ 9.602 (2016) «ЕСКЗС. Сооружения подземные. Общие требования к защите от коррозии»</a:t>
            </a:r>
            <a:endParaRPr lang="ru-RU" sz="1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Нижний колонтитул 3"/>
          <p:cNvSpPr txBox="1">
            <a:spLocks/>
          </p:cNvSpPr>
          <p:nvPr/>
        </p:nvSpPr>
        <p:spPr>
          <a:xfrm>
            <a:off x="1967948" y="6391689"/>
            <a:ext cx="6945865" cy="34704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5937" y="6242043"/>
            <a:ext cx="6848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«</a:t>
            </a:r>
            <a:r>
              <a:rPr lang="ru-RU" sz="1400" b="1" dirty="0"/>
              <a:t>ОТРАСЛЕВОГО СОВЕЩАНИЯ РУКОВОДИТЕЛЕЙ ПОДРАЗДЕЛЕНИЙ ЗАЩИТЫ ОТ КОРРОЗИИ ОРГАНИЗАЦИЙ ГРУППЫ ГАЗПРОМ»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0161673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7645" y="0"/>
            <a:ext cx="7047208" cy="999779"/>
          </a:xfrm>
        </p:spPr>
        <p:txBody>
          <a:bodyPr/>
          <a:lstStyle/>
          <a:p>
            <a:pPr algn="ctr"/>
            <a:r>
              <a:rPr lang="ru-RU" sz="1600" b="0" cap="all" dirty="0" smtClean="0">
                <a:solidFill>
                  <a:schemeClr val="bg1"/>
                </a:solidFill>
                <a:latin typeface="+mn-lt"/>
              </a:rPr>
              <a:t>Технология трехслойного и </a:t>
            </a:r>
            <a:r>
              <a:rPr lang="ru-RU" sz="1600" b="0" cap="all" dirty="0" err="1" smtClean="0">
                <a:solidFill>
                  <a:schemeClr val="bg1"/>
                </a:solidFill>
                <a:latin typeface="+mn-lt"/>
              </a:rPr>
              <a:t>монослойного</a:t>
            </a:r>
            <a:r>
              <a:rPr lang="ru-RU" sz="1600" b="0" cap="all" dirty="0" smtClean="0">
                <a:solidFill>
                  <a:schemeClr val="bg1"/>
                </a:solidFill>
                <a:latin typeface="+mn-lt"/>
              </a:rPr>
              <a:t> полиэтиленового покрытия производства </a:t>
            </a:r>
            <a:r>
              <a:rPr lang="ru-RU" sz="1600" b="0" cap="all" dirty="0">
                <a:solidFill>
                  <a:schemeClr val="bg1"/>
                </a:solidFill>
                <a:latin typeface="+mn-lt"/>
              </a:rPr>
              <a:t>фирмы ЗАО «</a:t>
            </a:r>
            <a:r>
              <a:rPr lang="ru-RU" sz="1600" b="0" cap="all" dirty="0" err="1">
                <a:solidFill>
                  <a:schemeClr val="bg1"/>
                </a:solidFill>
                <a:latin typeface="+mn-lt"/>
              </a:rPr>
              <a:t>Метаклэй</a:t>
            </a:r>
            <a:r>
              <a:rPr lang="ru-RU" sz="1600" b="0" cap="all" dirty="0">
                <a:solidFill>
                  <a:schemeClr val="bg1"/>
                </a:solidFill>
                <a:latin typeface="+mn-lt"/>
              </a:rPr>
              <a:t>», в качестве антикоррозионного покрытия труб, применяемых на объектах </a:t>
            </a:r>
            <a:r>
              <a:rPr lang="ru-RU" sz="1600" b="0" cap="all" dirty="0" smtClean="0">
                <a:solidFill>
                  <a:schemeClr val="bg1"/>
                </a:solidFill>
                <a:latin typeface="+mn-lt"/>
              </a:rPr>
              <a:t>ПАО </a:t>
            </a:r>
            <a:r>
              <a:rPr lang="ru-RU" sz="1600" b="0" cap="all" dirty="0">
                <a:solidFill>
                  <a:schemeClr val="bg1"/>
                </a:solidFill>
                <a:latin typeface="+mn-lt"/>
              </a:rPr>
              <a:t>«Газпром</a:t>
            </a:r>
            <a:r>
              <a:rPr lang="ru-RU" sz="1600" b="0" cap="all" dirty="0" smtClean="0">
                <a:solidFill>
                  <a:schemeClr val="bg1"/>
                </a:solidFill>
                <a:latin typeface="+mn-lt"/>
              </a:rPr>
              <a:t>»</a:t>
            </a:r>
            <a:endParaRPr lang="ru-RU" sz="1600" b="0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Цилиндр 11"/>
          <p:cNvSpPr/>
          <p:nvPr/>
        </p:nvSpPr>
        <p:spPr>
          <a:xfrm rot="16200000">
            <a:off x="2913341" y="1509010"/>
            <a:ext cx="1180186" cy="2489678"/>
          </a:xfrm>
          <a:prstGeom prst="can">
            <a:avLst>
              <a:gd name="adj" fmla="val 56428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7493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sz="700"/>
          </a:p>
        </p:txBody>
      </p:sp>
      <p:sp>
        <p:nvSpPr>
          <p:cNvPr id="21" name="Цилиндр 20"/>
          <p:cNvSpPr/>
          <p:nvPr/>
        </p:nvSpPr>
        <p:spPr>
          <a:xfrm rot="16200000">
            <a:off x="1768589" y="2236731"/>
            <a:ext cx="1086066" cy="1034238"/>
          </a:xfrm>
          <a:prstGeom prst="can">
            <a:avLst>
              <a:gd name="adj" fmla="val 54866"/>
            </a:avLst>
          </a:prstGeom>
          <a:solidFill>
            <a:srgbClr val="FFFF00"/>
          </a:solidFill>
          <a:ln w="12700">
            <a:solidFill>
              <a:srgbClr val="F3D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sz="700"/>
          </a:p>
        </p:txBody>
      </p:sp>
      <p:sp>
        <p:nvSpPr>
          <p:cNvPr id="19" name="Цилиндр 18"/>
          <p:cNvSpPr/>
          <p:nvPr/>
        </p:nvSpPr>
        <p:spPr>
          <a:xfrm rot="16200000">
            <a:off x="1343009" y="2335084"/>
            <a:ext cx="993638" cy="837533"/>
          </a:xfrm>
          <a:prstGeom prst="can">
            <a:avLst>
              <a:gd name="adj" fmla="val 50000"/>
            </a:avLst>
          </a:prstGeom>
          <a:solidFill>
            <a:srgbClr val="3FAB7A"/>
          </a:solidFill>
          <a:ln w="12700">
            <a:solidFill>
              <a:srgbClr val="3FA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sz="700"/>
          </a:p>
        </p:txBody>
      </p:sp>
      <p:sp>
        <p:nvSpPr>
          <p:cNvPr id="36" name="Цилиндр 35"/>
          <p:cNvSpPr/>
          <p:nvPr/>
        </p:nvSpPr>
        <p:spPr>
          <a:xfrm rot="16200000">
            <a:off x="961245" y="2345982"/>
            <a:ext cx="862162" cy="815738"/>
          </a:xfrm>
          <a:prstGeom prst="can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sz="700"/>
          </a:p>
        </p:txBody>
      </p:sp>
      <p:grpSp>
        <p:nvGrpSpPr>
          <p:cNvPr id="2" name="Группа 15"/>
          <p:cNvGrpSpPr/>
          <p:nvPr/>
        </p:nvGrpSpPr>
        <p:grpSpPr>
          <a:xfrm>
            <a:off x="258211" y="2346949"/>
            <a:ext cx="1111889" cy="813795"/>
            <a:chOff x="-3823215" y="1555004"/>
            <a:chExt cx="3715684" cy="2880319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grpSpPr>
        <p:sp>
          <p:nvSpPr>
            <p:cNvPr id="17" name="Цилиндр 16"/>
            <p:cNvSpPr/>
            <p:nvPr/>
          </p:nvSpPr>
          <p:spPr>
            <a:xfrm rot="16200000">
              <a:off x="-3379252" y="1163603"/>
              <a:ext cx="2880319" cy="3663122"/>
            </a:xfrm>
            <a:prstGeom prst="can">
              <a:avLst>
                <a:gd name="adj" fmla="val 57338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sp>
          <p:nvSpPr>
            <p:cNvPr id="18" name="Кольцо 17"/>
            <p:cNvSpPr/>
            <p:nvPr/>
          </p:nvSpPr>
          <p:spPr>
            <a:xfrm>
              <a:off x="-3823215" y="1555004"/>
              <a:ext cx="1567461" cy="2880319"/>
            </a:xfrm>
            <a:prstGeom prst="donut">
              <a:avLst>
                <a:gd name="adj" fmla="val 8000"/>
              </a:avLst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>
                <a:solidFill>
                  <a:schemeClr val="tx1"/>
                </a:solidFill>
              </a:endParaRPr>
            </a:p>
          </p:txBody>
        </p:sp>
      </p:grpSp>
      <p:sp>
        <p:nvSpPr>
          <p:cNvPr id="34" name="Цилиндр 33"/>
          <p:cNvSpPr/>
          <p:nvPr/>
        </p:nvSpPr>
        <p:spPr>
          <a:xfrm rot="16200000">
            <a:off x="2898098" y="4086799"/>
            <a:ext cx="994004" cy="2621260"/>
          </a:xfrm>
          <a:prstGeom prst="can">
            <a:avLst>
              <a:gd name="adj" fmla="val 4875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7493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sz="700"/>
          </a:p>
        </p:txBody>
      </p:sp>
      <p:sp>
        <p:nvSpPr>
          <p:cNvPr id="32" name="Цилиндр 31"/>
          <p:cNvSpPr/>
          <p:nvPr/>
        </p:nvSpPr>
        <p:spPr>
          <a:xfrm rot="16200000">
            <a:off x="1318800" y="4635542"/>
            <a:ext cx="896604" cy="1523775"/>
          </a:xfrm>
          <a:prstGeom prst="can">
            <a:avLst>
              <a:gd name="adj" fmla="val 50000"/>
            </a:avLst>
          </a:prstGeom>
          <a:solidFill>
            <a:srgbClr val="3FAB7A"/>
          </a:solidFill>
          <a:ln w="12700">
            <a:solidFill>
              <a:srgbClr val="3FA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sz="700"/>
          </a:p>
        </p:txBody>
      </p:sp>
      <p:grpSp>
        <p:nvGrpSpPr>
          <p:cNvPr id="6" name="Группа 25"/>
          <p:cNvGrpSpPr/>
          <p:nvPr/>
        </p:nvGrpSpPr>
        <p:grpSpPr>
          <a:xfrm>
            <a:off x="258212" y="4992241"/>
            <a:ext cx="1121641" cy="813796"/>
            <a:chOff x="-3770652" y="1556792"/>
            <a:chExt cx="3748273" cy="2880320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grpSpPr>
        <p:sp>
          <p:nvSpPr>
            <p:cNvPr id="30" name="Цилиндр 29"/>
            <p:cNvSpPr/>
            <p:nvPr/>
          </p:nvSpPr>
          <p:spPr>
            <a:xfrm rot="16200000">
              <a:off x="-3300671" y="1158818"/>
              <a:ext cx="2880317" cy="3676266"/>
            </a:xfrm>
            <a:prstGeom prst="can">
              <a:avLst>
                <a:gd name="adj" fmla="val 57338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sp>
          <p:nvSpPr>
            <p:cNvPr id="31" name="Кольцо 30"/>
            <p:cNvSpPr/>
            <p:nvPr/>
          </p:nvSpPr>
          <p:spPr>
            <a:xfrm>
              <a:off x="-3770652" y="1556792"/>
              <a:ext cx="1567460" cy="2880320"/>
            </a:xfrm>
            <a:prstGeom prst="donut">
              <a:avLst>
                <a:gd name="adj" fmla="val 8000"/>
              </a:avLst>
            </a:prstGeom>
            <a:grp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9154" y="3764918"/>
            <a:ext cx="1159833" cy="511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Стальная труба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261" y="1439250"/>
            <a:ext cx="1003451" cy="3271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Хромат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55908" y="3771436"/>
            <a:ext cx="1415682" cy="511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Эпоксидный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праймер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39829" y="1441809"/>
            <a:ext cx="1036004" cy="2963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Адгезив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03020" y="1292696"/>
            <a:ext cx="1596399" cy="511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Слой полиэтилена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98291" y="3771436"/>
            <a:ext cx="2062551" cy="7272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80147" tIns="40074" rIns="80147" bIns="40074" rtlCol="0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Слой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модифицированного полиэтилена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Прямая со стрелкой 41"/>
          <p:cNvCxnSpPr>
            <a:stCxn id="4" idx="0"/>
          </p:cNvCxnSpPr>
          <p:nvPr/>
        </p:nvCxnSpPr>
        <p:spPr>
          <a:xfrm flipV="1">
            <a:off x="649071" y="2753846"/>
            <a:ext cx="118252" cy="1011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4" idx="2"/>
          </p:cNvCxnSpPr>
          <p:nvPr/>
        </p:nvCxnSpPr>
        <p:spPr>
          <a:xfrm>
            <a:off x="649071" y="4276736"/>
            <a:ext cx="177449" cy="10670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7" idx="0"/>
          </p:cNvCxnSpPr>
          <p:nvPr/>
        </p:nvCxnSpPr>
        <p:spPr>
          <a:xfrm flipH="1" flipV="1">
            <a:off x="1842993" y="2784716"/>
            <a:ext cx="120756" cy="986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37" idx="2"/>
          </p:cNvCxnSpPr>
          <p:nvPr/>
        </p:nvCxnSpPr>
        <p:spPr>
          <a:xfrm flipH="1">
            <a:off x="1489237" y="4283254"/>
            <a:ext cx="474512" cy="10605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5" idx="2"/>
          </p:cNvCxnSpPr>
          <p:nvPr/>
        </p:nvCxnSpPr>
        <p:spPr>
          <a:xfrm>
            <a:off x="1228987" y="1766402"/>
            <a:ext cx="379452" cy="9264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38" idx="2"/>
          </p:cNvCxnSpPr>
          <p:nvPr/>
        </p:nvCxnSpPr>
        <p:spPr>
          <a:xfrm>
            <a:off x="2357831" y="1738183"/>
            <a:ext cx="171159" cy="941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39" idx="2"/>
          </p:cNvCxnSpPr>
          <p:nvPr/>
        </p:nvCxnSpPr>
        <p:spPr>
          <a:xfrm flipH="1">
            <a:off x="3239358" y="1804514"/>
            <a:ext cx="561862" cy="888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0" idx="2"/>
          </p:cNvCxnSpPr>
          <p:nvPr/>
        </p:nvCxnSpPr>
        <p:spPr>
          <a:xfrm flipH="1">
            <a:off x="2840637" y="4498697"/>
            <a:ext cx="888930" cy="845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22" y="1105803"/>
            <a:ext cx="4407625" cy="230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18" y="3278076"/>
            <a:ext cx="4445429" cy="300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926926" y="6504057"/>
            <a:ext cx="284052" cy="353943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 </a:t>
            </a:r>
            <a:r>
              <a:rPr lang="en-US" sz="2000" dirty="0" smtClean="0"/>
              <a:t> 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4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29350" y="6354765"/>
            <a:ext cx="422231" cy="365125"/>
          </a:xfrm>
        </p:spPr>
        <p:txBody>
          <a:bodyPr/>
          <a:lstStyle/>
          <a:p>
            <a:fld id="{CF4A12BA-99B5-43CC-AC4C-F4D6A402784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7" name="Нижний колонтитул 3"/>
          <p:cNvSpPr txBox="1">
            <a:spLocks/>
          </p:cNvSpPr>
          <p:nvPr/>
        </p:nvSpPr>
        <p:spPr>
          <a:xfrm>
            <a:off x="1967948" y="6391689"/>
            <a:ext cx="6945865" cy="34704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4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8828436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7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5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21" grpId="0" animBg="1"/>
      <p:bldP spid="19" grpId="0" animBg="1"/>
      <p:bldP spid="36" grpId="0" animBg="1"/>
      <p:bldP spid="34" grpId="0" animBg="1"/>
      <p:bldP spid="32" grpId="0" animBg="1"/>
      <p:bldP spid="4" grpId="0" animBg="1"/>
      <p:bldP spid="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57200" y="1465250"/>
            <a:ext cx="8305800" cy="4505892"/>
            <a:chOff x="457200" y="1465250"/>
            <a:chExt cx="8305800" cy="5029200"/>
          </a:xfrm>
        </p:grpSpPr>
        <p:pic>
          <p:nvPicPr>
            <p:cNvPr id="5122" name="Picture 2" descr="Imag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57200" y="1465250"/>
              <a:ext cx="8305800" cy="5029200"/>
            </a:xfrm>
            <a:prstGeom prst="rect">
              <a:avLst/>
            </a:prstGeom>
            <a:noFill/>
            <a:ln w="57150" cmpd="thinThick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1907704" y="6120441"/>
              <a:ext cx="5638800" cy="3600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07704" y="0"/>
            <a:ext cx="704414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cap="all" dirty="0" smtClean="0">
                <a:latin typeface="+mn-lt"/>
              </a:rPr>
              <a:t>                     Общая </a:t>
            </a:r>
            <a:r>
              <a:rPr lang="ru-RU" sz="1800" cap="all" dirty="0">
                <a:latin typeface="+mn-lt"/>
              </a:rPr>
              <a:t>схема заводского </a:t>
            </a:r>
            <a:r>
              <a:rPr lang="ru-RU" sz="1800" cap="all" dirty="0" smtClean="0">
                <a:latin typeface="+mn-lt"/>
              </a:rPr>
              <a:t>нанесения трехслойного полиэтиленового покрытия </a:t>
            </a:r>
            <a:r>
              <a:rPr lang="ru-RU" sz="1800" cap="all" dirty="0">
                <a:latin typeface="+mn-lt"/>
              </a:rPr>
              <a:t>на </a:t>
            </a:r>
            <a:r>
              <a:rPr lang="ru-RU" sz="1800" cap="all" dirty="0" smtClean="0">
                <a:latin typeface="+mn-lt"/>
              </a:rPr>
              <a:t>трубы</a:t>
            </a:r>
            <a:r>
              <a:rPr lang="en-US" sz="1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1800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ru-RU" sz="1800" cap="all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926F6D-3498-46B6-ACB1-C02B8099295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005979" y="6341994"/>
            <a:ext cx="6945865" cy="347041"/>
          </a:xfrm>
        </p:spPr>
        <p:txBody>
          <a:bodyPr/>
          <a:lstStyle/>
          <a:p>
            <a:pPr algn="ctr"/>
            <a:r>
              <a:rPr lang="ru-RU" sz="14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0024744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29350" y="6354765"/>
            <a:ext cx="422231" cy="365125"/>
          </a:xfrm>
        </p:spPr>
        <p:txBody>
          <a:bodyPr/>
          <a:lstStyle/>
          <a:p>
            <a:fld id="{CF4A12BA-99B5-43CC-AC4C-F4D6A402784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15239" y="0"/>
            <a:ext cx="7028761" cy="934278"/>
          </a:xfrm>
        </p:spPr>
        <p:txBody>
          <a:bodyPr/>
          <a:lstStyle/>
          <a:p>
            <a:pPr algn="ctr"/>
            <a:r>
              <a:rPr lang="en-US" sz="1600" b="0" cap="all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1600" b="0" cap="all" dirty="0" smtClean="0">
                <a:solidFill>
                  <a:schemeClr val="bg1"/>
                </a:solidFill>
                <a:latin typeface="+mn-lt"/>
              </a:rPr>
            </a:br>
            <a:r>
              <a:rPr lang="en-US" sz="1600" b="0" cap="all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1600" b="0" cap="all" dirty="0">
                <a:solidFill>
                  <a:schemeClr val="bg1"/>
                </a:solidFill>
                <a:latin typeface="+mn-lt"/>
              </a:rPr>
            </a:br>
            <a:r>
              <a:rPr lang="en-US" sz="1600" b="0" cap="all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1600" b="0" cap="all" dirty="0" smtClean="0">
                <a:solidFill>
                  <a:schemeClr val="bg1"/>
                </a:solidFill>
                <a:latin typeface="+mn-lt"/>
              </a:rPr>
            </a:br>
            <a:r>
              <a:rPr lang="ru-RU" sz="1600" b="0" cap="all" dirty="0" smtClean="0">
                <a:solidFill>
                  <a:schemeClr val="bg1"/>
                </a:solidFill>
                <a:latin typeface="+mn-lt"/>
              </a:rPr>
              <a:t>Технология </a:t>
            </a:r>
            <a:r>
              <a:rPr lang="ru-RU" sz="1600" b="0" cap="all" dirty="0">
                <a:solidFill>
                  <a:schemeClr val="bg1"/>
                </a:solidFill>
                <a:latin typeface="+mn-lt"/>
              </a:rPr>
              <a:t>нанесения полиэтиленового </a:t>
            </a:r>
            <a:r>
              <a:rPr lang="ru-RU" sz="1600" b="0" cap="all" dirty="0" smtClean="0">
                <a:solidFill>
                  <a:schemeClr val="bg1"/>
                </a:solidFill>
                <a:latin typeface="+mn-lt"/>
              </a:rPr>
              <a:t>трехслойного покрытия труб</a:t>
            </a:r>
            <a:r>
              <a:rPr lang="en-US" sz="1600" b="0" cap="all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b="0" cap="all" dirty="0">
                <a:solidFill>
                  <a:schemeClr val="bg1"/>
                </a:solidFill>
                <a:latin typeface="+mn-lt"/>
              </a:rPr>
              <a:t>на базе </a:t>
            </a:r>
            <a:r>
              <a:rPr lang="ru-RU" sz="1600" b="0" cap="all" dirty="0" smtClean="0">
                <a:solidFill>
                  <a:schemeClr val="bg1"/>
                </a:solidFill>
                <a:latin typeface="+mn-lt"/>
              </a:rPr>
              <a:t>«БРИТ» ООО «Газпром </a:t>
            </a:r>
            <a:r>
              <a:rPr lang="ru-RU" sz="1600" b="0" cap="all" dirty="0" err="1" smtClean="0">
                <a:solidFill>
                  <a:schemeClr val="bg1"/>
                </a:solidFill>
                <a:latin typeface="+mn-lt"/>
              </a:rPr>
              <a:t>Трансгаз</a:t>
            </a:r>
            <a:r>
              <a:rPr lang="ru-RU" sz="1600" b="0" cap="all" dirty="0" smtClean="0">
                <a:solidFill>
                  <a:schemeClr val="bg1"/>
                </a:solidFill>
                <a:latin typeface="+mn-lt"/>
              </a:rPr>
              <a:t> Екатеринбург» методом экструзии</a:t>
            </a:r>
            <a:endParaRPr lang="ru-RU" sz="1600" b="0" cap="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DSCN0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773"/>
            <a:ext cx="2743199" cy="2021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SCN06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88" y="1377468"/>
            <a:ext cx="3229952" cy="2021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SCN06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69" y="3799271"/>
            <a:ext cx="2831336" cy="2252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SC067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36" y="3799272"/>
            <a:ext cx="3316077" cy="2252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DSC067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12" y="3799272"/>
            <a:ext cx="2811309" cy="2252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DSCN06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20" y="1367529"/>
            <a:ext cx="2985571" cy="2020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288235" y="3349488"/>
            <a:ext cx="2295939" cy="41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1600" b="1" kern="0" dirty="0" smtClean="0">
                <a:solidFill>
                  <a:srgbClr val="0066CC"/>
                </a:solidFill>
              </a:rPr>
              <a:t>Очистка поверхности</a:t>
            </a: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2693505" y="3389243"/>
            <a:ext cx="3319670" cy="31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1600" b="1" kern="0" dirty="0" smtClean="0">
                <a:solidFill>
                  <a:srgbClr val="0066CC"/>
                </a:solidFill>
              </a:rPr>
              <a:t>Нанесение покрытия экструзией</a:t>
            </a: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785191" y="1094838"/>
            <a:ext cx="1984198" cy="26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1600" b="1" kern="0" dirty="0" smtClean="0">
                <a:solidFill>
                  <a:srgbClr val="0066CC"/>
                </a:solidFill>
              </a:rPr>
              <a:t>База «БРИТ»</a:t>
            </a: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2718166" y="1013790"/>
            <a:ext cx="3215495" cy="3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1600" b="1" kern="0" dirty="0" smtClean="0">
                <a:solidFill>
                  <a:srgbClr val="0066CC"/>
                </a:solidFill>
              </a:rPr>
              <a:t>Линия по нанесению покрытия</a:t>
            </a: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5968990" y="1079295"/>
            <a:ext cx="2769389" cy="2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1600" b="1" kern="0" dirty="0" smtClean="0">
                <a:solidFill>
                  <a:srgbClr val="0066CC"/>
                </a:solidFill>
              </a:rPr>
              <a:t>Вид трубы перед очисткой</a:t>
            </a: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6234379" y="3369365"/>
            <a:ext cx="2909621" cy="32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1600" b="1" kern="0" dirty="0" smtClean="0">
                <a:solidFill>
                  <a:srgbClr val="0066CC"/>
                </a:solidFill>
              </a:rPr>
              <a:t>Готовая труба с покрытием</a:t>
            </a:r>
          </a:p>
        </p:txBody>
      </p:sp>
      <p:sp>
        <p:nvSpPr>
          <p:cNvPr id="18" name="Нижний колонтитул 3"/>
          <p:cNvSpPr txBox="1">
            <a:spLocks/>
          </p:cNvSpPr>
          <p:nvPr/>
        </p:nvSpPr>
        <p:spPr>
          <a:xfrm>
            <a:off x="1967948" y="6391689"/>
            <a:ext cx="6945865" cy="34704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b="1" dirty="0"/>
              <a:t>«ОТРАСЛЕВОГО СОВЕЩАНИЯ РУКОВОДИТЕЛЕЙ ПОДРАЗДЕЛЕНИЙ ЗАЩИТЫ ОТ КОРРОЗИИ ОРГАНИЗАЦИЙ ГРУППЫ ГАЗПРОМ»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988835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A8AE4-4877-490D-BCA0-2716B5B16C7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47946"/>
              </p:ext>
            </p:extLst>
          </p:nvPr>
        </p:nvGraphicFramePr>
        <p:xfrm>
          <a:off x="143220" y="1134756"/>
          <a:ext cx="8736376" cy="50655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59640"/>
                <a:gridCol w="4302024"/>
                <a:gridCol w="3474712"/>
              </a:tblGrid>
              <a:tr h="136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пп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12373" marR="1237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Производитель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12373" marR="1237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Торговая марка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12373" marR="12373" marT="0" marB="0" anchor="ctr">
                    <a:solidFill>
                      <a:schemeClr val="bg2"/>
                    </a:solidFill>
                  </a:tcPr>
                </a:tc>
              </a:tr>
              <a:tr h="37161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Полиэтиленовые </a:t>
                      </a:r>
                      <a:r>
                        <a:rPr lang="ru-RU" sz="1800" b="1" u="sng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композиции (ПЭ </a:t>
                      </a:r>
                      <a:r>
                        <a:rPr lang="ru-RU" sz="1800" b="1" u="sng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Пк</a:t>
                      </a:r>
                      <a:r>
                        <a:rPr lang="ru-RU" sz="1800" b="1" u="sng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</a:t>
                      </a:r>
                      <a:r>
                        <a:rPr lang="ru-RU" sz="18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endParaRPr lang="ru-RU" sz="18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</a:rPr>
                        <a:t>1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ООО «СТАВРОЛЕН» (РФ)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Ставролен</a:t>
                      </a: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en-US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</a:t>
                      </a: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3802 </a:t>
                      </a:r>
                      <a:r>
                        <a:rPr lang="en-US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</a:tr>
              <a:tr h="78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</a:rPr>
                        <a:t>2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ЗАО «</a:t>
                      </a:r>
                      <a:r>
                        <a:rPr lang="ru-RU" sz="1800" b="1" i="1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Метаклэй</a:t>
                      </a: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» (РФ)</a:t>
                      </a:r>
                      <a:b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</a:b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kern="120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Метален</a:t>
                      </a:r>
                      <a:r>
                        <a:rPr lang="ru-RU" sz="1800" b="1" i="1" kern="12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ru-RU" sz="1800" b="1" i="1" kern="120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ПЭ-1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err="1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Метален</a:t>
                      </a:r>
                      <a:r>
                        <a:rPr lang="ru-RU" sz="1800" b="1" i="1" kern="120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ПЭ-21 (</a:t>
                      </a:r>
                      <a:r>
                        <a:rPr lang="ru-RU" sz="1800" b="1" i="1" kern="1200" dirty="0" err="1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монослойное</a:t>
                      </a:r>
                      <a:r>
                        <a:rPr lang="ru-RU" sz="1800" b="1" i="1" kern="120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</a:tr>
              <a:tr h="78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</a:rPr>
                        <a:t>3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ООО «ИПМ» (РФ)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ПТИ -061С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</a:tr>
              <a:tr h="136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</a:rPr>
                        <a:t>4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НПП «Полипластик» (РФ)</a:t>
                      </a:r>
                      <a:endParaRPr lang="ru-RU" sz="1800" b="1" i="1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kern="120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Торлен</a:t>
                      </a:r>
                      <a:r>
                        <a:rPr lang="ru-RU" sz="1800" b="1" i="1" kern="12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ПЭ-2К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</a:tr>
              <a:tr h="23062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Адгезионные композиции для ПЭ </a:t>
                      </a:r>
                      <a:r>
                        <a:rPr lang="ru-RU" sz="1800" b="1" u="sng" dirty="0" err="1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Пк</a:t>
                      </a:r>
                      <a:endParaRPr lang="ru-RU" sz="18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accent1"/>
                    </a:solidFill>
                  </a:tcPr>
                </a:tc>
              </a:tr>
              <a:tr h="78785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  <a:endParaRPr lang="ru-RU" sz="20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ООО «ИПМ» (РФ)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АТИ-06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</a:tr>
              <a:tr h="13645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  <a:endParaRPr lang="ru-RU" sz="20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ЗАО «</a:t>
                      </a:r>
                      <a:r>
                        <a:rPr lang="ru-RU" sz="1800" b="1" i="1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Метаклэй</a:t>
                      </a: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» (РФ)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kern="120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Метален</a:t>
                      </a:r>
                      <a:r>
                        <a:rPr lang="ru-RU" sz="1800" b="1" i="1" kern="12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АПЭ-1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</a:tr>
              <a:tr h="78785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3</a:t>
                      </a:r>
                      <a:endParaRPr lang="ru-RU" sz="20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НПП «</a:t>
                      </a:r>
                      <a:r>
                        <a:rPr lang="ru-RU" sz="1800" b="1" i="1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Полипластик</a:t>
                      </a: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» (РФ)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kern="120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Армобонд</a:t>
                      </a:r>
                      <a:r>
                        <a:rPr lang="ru-RU" sz="1800" b="1" i="1" kern="12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ПЭ-2К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</a:tr>
              <a:tr h="26550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u="none" strike="noStrike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r>
                        <a:rPr lang="ru-RU" sz="1800" b="1" u="sng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Порошковые эпоксидные грунтовки</a:t>
                      </a:r>
                      <a:r>
                        <a:rPr lang="ru-RU" sz="1800" b="1" u="none" strike="noStrike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endParaRPr lang="ru-RU" sz="18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rgbClr val="33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rgbClr val="33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accent1"/>
                    </a:solidFill>
                  </a:tcPr>
                </a:tc>
              </a:tr>
              <a:tr h="78785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ООО “Ярославский ЗПК” (РФ)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П-ЭП-0130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</a:tr>
              <a:tr h="78785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ООО «НПК ПК «Пигмент»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П-ЭП 0305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</a:tr>
              <a:tr h="78785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3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3M </a:t>
                      </a:r>
                      <a:r>
                        <a:rPr lang="ru-RU" sz="1800" b="1" i="1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Company</a:t>
                      </a: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(ЗАО «3М Россия»)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Scotchkote</a:t>
                      </a:r>
                      <a:r>
                        <a:rPr lang="en-US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226N</a:t>
                      </a:r>
                      <a:r>
                        <a:rPr lang="ru-RU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; </a:t>
                      </a: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</a:tr>
              <a:tr h="7878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4</a:t>
                      </a:r>
                      <a:endParaRPr lang="ru-RU" sz="18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Teknos</a:t>
                      </a:r>
                      <a:r>
                        <a:rPr lang="en-US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</a:t>
                      </a:r>
                      <a:r>
                        <a:rPr lang="ru-RU" sz="1800" b="1" i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Финляндия. Россия)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InfraliT</a:t>
                      </a:r>
                      <a:r>
                        <a:rPr lang="en-US" sz="1800" b="1" i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EP 8074</a:t>
                      </a:r>
                      <a:endParaRPr lang="ru-RU" sz="1800" b="1" i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12373" marR="12373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85391" y="115910"/>
            <a:ext cx="65300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0" u="none" strike="noStrike" cap="all" normalizeH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Отечественные производители полиэтиленовых покрытий</a:t>
            </a:r>
            <a:endParaRPr kumimoji="0" lang="ru-RU" altLang="ru-RU" sz="1800" i="0" u="none" strike="noStrike" cap="all" normalizeH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i="0" u="none" strike="noStrike" cap="all" normalizeH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77887" y="6510959"/>
            <a:ext cx="6945865" cy="347041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7894577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Специальное оформле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</TotalTime>
  <Words>2010</Words>
  <Application>Microsoft Office PowerPoint</Application>
  <PresentationFormat>Экран (4:3)</PresentationFormat>
  <Paragraphs>266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3_Специальное оформление</vt:lpstr>
      <vt:lpstr>9_Специальное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11_Специальное оформление</vt:lpstr>
      <vt:lpstr>Презентация PowerPoint</vt:lpstr>
      <vt:lpstr>Презентация PowerPoint</vt:lpstr>
      <vt:lpstr> Технология ремонта магистральных газопроводов покрытиями в базовых условиях</vt:lpstr>
      <vt:lpstr>Презентация PowerPoint</vt:lpstr>
      <vt:lpstr>Нормативные документы ПАО «Газпром» по аттестации и применению  защитных  покрытий  при ремонте  МГ в   базовых условиях</vt:lpstr>
      <vt:lpstr>Технология трехслойного и монослойного полиэтиленового покрытия производства фирмы ЗАО «Метаклэй», в качестве антикоррозионного покрытия труб, применяемых на объектах ПАО «Газпром»</vt:lpstr>
      <vt:lpstr>Презентация PowerPoint</vt:lpstr>
      <vt:lpstr>   Технология нанесения полиэтиленового трехслойного покрытия труб на базе «БРИТ» ООО «Газпром Трансгаз Екатеринбург» методом экструзии</vt:lpstr>
      <vt:lpstr>Презентация PowerPoint</vt:lpstr>
      <vt:lpstr>Технология порошкового напыления однослойного и  двухслойного покрытия в качестве антикоррозионного покрытия труб, применяемых на объектах ПАО «Газпром»</vt:lpstr>
      <vt:lpstr>Презентация PowerPoint</vt:lpstr>
      <vt:lpstr>Презентация PowerPoint</vt:lpstr>
      <vt:lpstr>                                                              Безвоздушное нанесение полиуретанового покрытия  на соединительные изделия в заводских условиях</vt:lpstr>
      <vt:lpstr>Нанесение полиуретанового покрытия   «РПУ 1021» на базе «Газстройиновация» </vt:lpstr>
      <vt:lpstr>Нанесение полиуретанового покрытия   «РПУ 1021» на базе «Газстройиновация».  Контроль качества</vt:lpstr>
      <vt:lpstr>ПЕРЕЧЕНЬ ПОКРЫТИЙ  НА ОСНОВЕ ТЕРМОРЕАКТИВНЫХ МАТЕРИАЛОВ, РАЗРЕШЕННЫХ К ПРИМЕНЕНИЮ НА ОБЪЕКТАХ  ОАО «ГАЗПРОМ» ПРИ СТРОИТЕЛЬСТВЕ, РЕКОНСТРУКЦИИ И РЕМОНТЕ ГАЗОПРОВОДОВ</vt:lpstr>
      <vt:lpstr>Газопламенное нанесения полиэтиленового трехслойного покрытия на АО «ЧТПЗ»</vt:lpstr>
      <vt:lpstr>Газопламенное нанесения полиэтиленового трехслойного покрытия на АО «ЧТПЗ»</vt:lpstr>
      <vt:lpstr>Контроль качества  полиэтиленового трехслойного покрытия нанесенного методом газопламенного нанесения на  АО «ЧТПЗ»</vt:lpstr>
      <vt:lpstr>К выбору решения  в условиях базы по ремонту и изоляции труб (БРИТ)   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Закатов Максим Валерьевич</cp:lastModifiedBy>
  <cp:revision>235</cp:revision>
  <dcterms:created xsi:type="dcterms:W3CDTF">2009-07-15T11:37:47Z</dcterms:created>
  <dcterms:modified xsi:type="dcterms:W3CDTF">2018-05-23T07:45:00Z</dcterms:modified>
</cp:coreProperties>
</file>