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9" r:id="rId3"/>
    <p:sldId id="256" r:id="rId4"/>
    <p:sldId id="257" r:id="rId5"/>
    <p:sldId id="263" r:id="rId6"/>
    <p:sldId id="261" r:id="rId7"/>
    <p:sldId id="264" r:id="rId8"/>
    <p:sldId id="265" r:id="rId9"/>
    <p:sldId id="259" r:id="rId10"/>
    <p:sldId id="266" r:id="rId11"/>
    <p:sldId id="270" r:id="rId12"/>
    <p:sldId id="268" r:id="rId1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C0942-AABA-460E-97AD-14D89B47A367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489A-7F49-4058-8270-665850B49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92AE6-AF79-4D62-916C-F32414932155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6F05-4A8B-45D0-9DBB-21752C04DD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AF2D8-9F37-4A5E-82F5-0F4AE1D04F13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2B295-4C8B-4645-B6CF-E22B65DA7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5C42-517D-42B3-BAFB-5203A6752CF1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73213-66E0-4CB6-8C78-20F9E9BAB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7CE2A-D363-47CC-9A91-04D9E5E751D2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EC249-6E1D-45AF-BC28-95E90C0FD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B47FC-3A68-4BF4-9147-5A3142027E41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DEFB1-89FA-4CB4-A007-FF23FADBB0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59760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76AC0-64A6-484F-A2D1-56A0135DAEAB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11328-F97A-4E1E-A1B5-786BA416B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92CE1-183F-4B56-B042-A00154FFC578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B7C1-3612-412D-8F9C-3D43E8F01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33672-EDD5-441E-92E7-3130CE95C1B5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05D0B-DC2A-4D91-8062-13F410508E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A9FA3-CBEE-4A3A-B1A6-111DE3B73D19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4DD32-DE5C-46A3-8D43-33DBDA96F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10672236" y="5359403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A4D9D-D646-4086-99B3-189FE7EEC55B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F0344-CE85-49EC-BFA4-EAAD35CF81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935166"/>
            <a:ext cx="109728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294A27-0988-4EDE-828B-20A54052CB66}" type="datetimeFigureOut">
              <a:rPr lang="ru-RU"/>
              <a:pPr>
                <a:defRPr/>
              </a:pPr>
              <a:t>24.05.2018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251359-8155-4B75-ADCA-A784A2957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25398" y="203200"/>
            <a:ext cx="12240684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72" r:id="rId9"/>
    <p:sldLayoutId id="2147483663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13313" name="Rectangle 2"/>
          <p:cNvSpPr>
            <a:spLocks noGrp="1"/>
          </p:cNvSpPr>
          <p:nvPr>
            <p:ph type="title"/>
          </p:nvPr>
        </p:nvSpPr>
        <p:spPr>
          <a:xfrm>
            <a:off x="1981200" y="3812408"/>
            <a:ext cx="8229600" cy="1995882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разработка и производство оборудования для систем автоматизации, удаленного контроля и управления различными технологическими процессами;</a:t>
            </a:r>
            <a:b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разработка и производство оборудования для электрохимической защиты трубопроводов и других подземных сооружения от коррозии.</a:t>
            </a:r>
            <a:b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1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  <p:sp>
        <p:nvSpPr>
          <p:cNvPr id="11" name="Rectangle 2"/>
          <p:cNvSpPr txBox="1">
            <a:spLocks/>
          </p:cNvSpPr>
          <p:nvPr/>
        </p:nvSpPr>
        <p:spPr bwMode="auto">
          <a:xfrm>
            <a:off x="1524000" y="2780928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«Центр Инновационных Технологий – Э.С.»</a:t>
            </a:r>
          </a:p>
          <a:p>
            <a:pPr algn="ctr"/>
            <a:endParaRPr lang="ru-RU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47" y="881227"/>
            <a:ext cx="4422509" cy="2321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pic>
        <p:nvPicPr>
          <p:cNvPr id="23556" name="Picture 4" descr="структу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653" y="1412779"/>
            <a:ext cx="7705725" cy="5297487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992313" y="908720"/>
            <a:ext cx="8229600" cy="50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 СТМ-ЦИТ-ЭС по телеметрии ЭХЗ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  <p:sp>
        <p:nvSpPr>
          <p:cNvPr id="8" name="Rectangle 3"/>
          <p:cNvSpPr txBox="1">
            <a:spLocks/>
          </p:cNvSpPr>
          <p:nvPr/>
        </p:nvSpPr>
        <p:spPr bwMode="auto">
          <a:xfrm>
            <a:off x="5808588" y="2718449"/>
            <a:ext cx="4330700" cy="367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Проведение измерений параметров ЭХЗ;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Встроенный самописец;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Запись данных на </a:t>
            </a: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SD</a:t>
            </a: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-карту с объемом до 4Гбайт;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Формирование готовых таблиц отчетов по замерам на карте памяти;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Привязка к координатам и времени при измерениях (</a:t>
            </a: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GPS/</a:t>
            </a: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Глонасс);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Удаленный мониторинг и управление ПКЗ по </a:t>
            </a: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GSM</a:t>
            </a: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GPRS</a:t>
            </a: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каналу;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Подключение к ПК по </a:t>
            </a: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USB</a:t>
            </a: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Встроенные аккумуляторы;</a:t>
            </a:r>
          </a:p>
          <a:p>
            <a:pPr marL="273050" marR="0" lvl="0" indent="-27305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tabLst/>
              <a:defRPr/>
            </a:pPr>
            <a:r>
              <a:rPr kumimoji="0" lang="ru-RU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Средство измерения утвержденного типа.</a:t>
            </a: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7" descr="ПКД без фона 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9576" y="1484784"/>
            <a:ext cx="300037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920801" y="980629"/>
            <a:ext cx="82296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sz="32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Прибор </a:t>
            </a:r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комплексной диагностики </a:t>
            </a:r>
            <a:b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ПКД-ЦИТ-ЭС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981200" y="1421904"/>
            <a:ext cx="8229600" cy="1503040"/>
          </a:xfrm>
        </p:spPr>
        <p:txBody>
          <a:bodyPr/>
          <a:lstStyle/>
          <a:p>
            <a:pPr algn="ctr"/>
            <a:r>
              <a:rPr lang="ru-RU" sz="6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>
          <a:xfrm>
            <a:off x="1981200" y="3933056"/>
            <a:ext cx="8229600" cy="2391544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ООО «ЦИТ-Э.С.»</a:t>
            </a:r>
          </a:p>
          <a:p>
            <a:pPr algn="ctr">
              <a:buFont typeface="Wingdings 2" pitchFamily="18" charset="2"/>
              <a:buNone/>
            </a:pP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410010, г. Саратов, 1-й Пугачевский пос., д</a:t>
            </a:r>
            <a:r>
              <a:rPr lang="ru-RU" b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44 </a:t>
            </a: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«Б»</a:t>
            </a:r>
          </a:p>
          <a:p>
            <a:pPr algn="ctr">
              <a:buFont typeface="Wingdings 2" pitchFamily="18" charset="2"/>
              <a:buNone/>
            </a:pP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тел. (8452) 69-21-96</a:t>
            </a:r>
          </a:p>
          <a:p>
            <a:pPr algn="ctr">
              <a:buFont typeface="Wingdings 2" pitchFamily="18" charset="2"/>
              <a:buNone/>
            </a:pPr>
            <a:r>
              <a:rPr lang="en-US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kom@cit-es.ru</a:t>
            </a:r>
            <a:endParaRPr lang="ru-RU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13314" name="Rectangle 3"/>
          <p:cNvSpPr>
            <a:spLocks noGrp="1"/>
          </p:cNvSpPr>
          <p:nvPr>
            <p:ph type="body" idx="1"/>
          </p:nvPr>
        </p:nvSpPr>
        <p:spPr>
          <a:xfrm>
            <a:off x="1981200" y="4149080"/>
            <a:ext cx="8229600" cy="2520280"/>
          </a:xfrm>
        </p:spPr>
        <p:txBody>
          <a:bodyPr/>
          <a:lstStyle/>
          <a:p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Компания создана в 2002 году.</a:t>
            </a:r>
          </a:p>
          <a:p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Имеет собственные производственные мощности, штат профессиональных инженеров и службу сервиса.</a:t>
            </a:r>
          </a:p>
          <a:p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Является обладателем более 30 патентов и 40 свидетельств на ПО.</a:t>
            </a:r>
          </a:p>
          <a:p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Имеет 2 зарегистрированных товарных знака.</a:t>
            </a:r>
          </a:p>
          <a:p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Выпустила более 15000 СКЗ и более 40000 силовых модулей.</a:t>
            </a:r>
          </a:p>
          <a:p>
            <a:r>
              <a:rPr lang="ru-RU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Выпустила более 15 модификаций СКЗ.</a:t>
            </a:r>
          </a:p>
          <a:p>
            <a:endParaRPr lang="ru-RU" sz="1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47" y="881227"/>
            <a:ext cx="4422509" cy="2321085"/>
          </a:xfrm>
          <a:prstGeom prst="rect">
            <a:avLst/>
          </a:prstGeom>
        </p:spPr>
      </p:pic>
      <p:sp>
        <p:nvSpPr>
          <p:cNvPr id="14" name="Rectangle 2"/>
          <p:cNvSpPr txBox="1">
            <a:spLocks/>
          </p:cNvSpPr>
          <p:nvPr/>
        </p:nvSpPr>
        <p:spPr bwMode="auto">
          <a:xfrm>
            <a:off x="1524000" y="2780928"/>
            <a:ext cx="91440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«Центр Инновационных Технологий – Э.С.»</a:t>
            </a:r>
          </a:p>
          <a:p>
            <a:pPr algn="ctr"/>
            <a:endParaRPr lang="ru-RU" sz="32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79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1584" y="188644"/>
            <a:ext cx="7848104" cy="12642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катодной защиты ПКЗ-АР®</a:t>
            </a: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08666" y="1556795"/>
            <a:ext cx="4391025" cy="5112567"/>
          </a:xfrm>
        </p:spPr>
        <p:txBody>
          <a:bodyPr/>
          <a:lstStyle/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Запатентованная модульная конструкция;</a:t>
            </a:r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Инверторный преобразователь;</a:t>
            </a:r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Встроенный модуль измерения утвержденного типа;</a:t>
            </a:r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Работа в режиме стабилизации тока, напряжения, суммарного и поляризационного потенциала;</a:t>
            </a:r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Подключение телемеханики по </a:t>
            </a:r>
            <a:r>
              <a:rPr lang="en-US" sz="1500" dirty="0"/>
              <a:t>RS-485</a:t>
            </a:r>
            <a:r>
              <a:rPr lang="ru-RU" sz="1500" dirty="0"/>
              <a:t>;</a:t>
            </a:r>
            <a:endParaRPr lang="en-US" sz="1500" dirty="0"/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Встроенная телемеханика </a:t>
            </a:r>
            <a:r>
              <a:rPr lang="en-US" sz="1500" dirty="0"/>
              <a:t>GSM</a:t>
            </a:r>
            <a:r>
              <a:rPr lang="ru-RU" sz="1500" dirty="0"/>
              <a:t>/</a:t>
            </a:r>
            <a:r>
              <a:rPr lang="en-US" sz="1500" dirty="0"/>
              <a:t>GPRS</a:t>
            </a:r>
            <a:r>
              <a:rPr lang="ru-RU" sz="1500" dirty="0"/>
              <a:t>;</a:t>
            </a:r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Усиленная </a:t>
            </a:r>
            <a:r>
              <a:rPr lang="ru-RU" sz="1500" dirty="0" err="1"/>
              <a:t>грозозащита</a:t>
            </a:r>
            <a:r>
              <a:rPr lang="ru-RU" sz="1500" dirty="0"/>
              <a:t> входных, выходных и измерительных цепей;</a:t>
            </a:r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Устойчивость к обрывам и коротким замыканиям в нагрузке;</a:t>
            </a:r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Стабилизация заданного тока при обрыве ЭС;</a:t>
            </a:r>
            <a:endParaRPr lang="en-US" sz="1500" dirty="0"/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Учет общего времени наработки и времени защиты;</a:t>
            </a:r>
          </a:p>
          <a:p>
            <a:pPr marL="268288" marR="0" indent="-179388" algn="l" eaLnBrk="1" hangingPunct="1">
              <a:buFont typeface="Arial" charset="0"/>
              <a:buChar char="•"/>
            </a:pPr>
            <a:r>
              <a:rPr lang="ru-RU" sz="1500" dirty="0"/>
              <a:t>Электронная защита от плавных перенапряжений в сети питания.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274722"/>
            <a:ext cx="3096344" cy="5394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992313" y="404813"/>
            <a:ext cx="8229600" cy="1008062"/>
          </a:xfrm>
        </p:spPr>
        <p:txBody>
          <a:bodyPr/>
          <a:lstStyle/>
          <a:p>
            <a:pPr algn="r" eaLnBrk="1" hangingPunct="1"/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Модульная конструкция</a:t>
            </a:r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6096000" y="2205143"/>
            <a:ext cx="4114800" cy="4279491"/>
          </a:xfrm>
        </p:spPr>
        <p:txBody>
          <a:bodyPr/>
          <a:lstStyle/>
          <a:p>
            <a:pPr eaLnBrk="1" hangingPunct="1"/>
            <a:r>
              <a:rPr lang="ru-RU" sz="1500" dirty="0"/>
              <a:t>Каждый модуль мощностью 0,1</a:t>
            </a:r>
            <a:r>
              <a:rPr lang="ru-RU" sz="1500" dirty="0">
                <a:latin typeface="Arial" charset="0"/>
              </a:rPr>
              <a:t>...</a:t>
            </a:r>
            <a:r>
              <a:rPr lang="ru-RU" sz="1500" dirty="0"/>
              <a:t>0,3</a:t>
            </a:r>
            <a:r>
              <a:rPr lang="ru-RU" sz="1500" dirty="0">
                <a:latin typeface="Arial" charset="0"/>
              </a:rPr>
              <a:t>…</a:t>
            </a:r>
            <a:r>
              <a:rPr lang="ru-RU" sz="1500" dirty="0"/>
              <a:t>0,6</a:t>
            </a:r>
            <a:r>
              <a:rPr lang="ru-RU" sz="1500" dirty="0">
                <a:latin typeface="Arial" charset="0"/>
              </a:rPr>
              <a:t>…</a:t>
            </a:r>
            <a:r>
              <a:rPr lang="ru-RU" sz="1500" dirty="0"/>
              <a:t>1,0</a:t>
            </a:r>
            <a:r>
              <a:rPr lang="ru-RU" sz="1500" dirty="0">
                <a:latin typeface="Arial" charset="0"/>
              </a:rPr>
              <a:t>…</a:t>
            </a:r>
            <a:r>
              <a:rPr lang="ru-RU" sz="1500" dirty="0"/>
              <a:t>1,25 кВт.;</a:t>
            </a:r>
            <a:endParaRPr lang="en-US" sz="1500" dirty="0"/>
          </a:p>
          <a:p>
            <a:pPr eaLnBrk="1" hangingPunct="1"/>
            <a:r>
              <a:rPr lang="ru-RU" sz="1500" dirty="0"/>
              <a:t>Возможность наращивания мощности СКЗ от 0,</a:t>
            </a:r>
            <a:r>
              <a:rPr lang="ru-RU" sz="1500" dirty="0">
                <a:latin typeface="Arial" charset="0"/>
              </a:rPr>
              <a:t>1</a:t>
            </a:r>
            <a:r>
              <a:rPr lang="ru-RU" sz="1500" dirty="0"/>
              <a:t>кВт до 5кВт;</a:t>
            </a:r>
          </a:p>
          <a:p>
            <a:pPr eaLnBrk="1" hangingPunct="1"/>
            <a:r>
              <a:rPr lang="ru-RU" sz="1500" dirty="0"/>
              <a:t>Перераспределение нагрузки при отказе или отключении части модулей;</a:t>
            </a:r>
            <a:endParaRPr lang="ru-RU" sz="1500" dirty="0">
              <a:latin typeface="Arial" charset="0"/>
            </a:endParaRPr>
          </a:p>
          <a:p>
            <a:pPr eaLnBrk="1" hangingPunct="1"/>
            <a:r>
              <a:rPr lang="ru-RU" sz="1500" dirty="0"/>
              <a:t>Возможность работы в многоканальном режиме;</a:t>
            </a:r>
          </a:p>
          <a:p>
            <a:pPr eaLnBrk="1" hangingPunct="1"/>
            <a:r>
              <a:rPr lang="ru-RU" sz="1500" dirty="0"/>
              <a:t>Высокая надежность;</a:t>
            </a:r>
          </a:p>
          <a:p>
            <a:pPr eaLnBrk="1" hangingPunct="1"/>
            <a:r>
              <a:rPr lang="ru-RU" sz="1500" dirty="0"/>
              <a:t>Быстрота и легкость замены модулей;</a:t>
            </a:r>
          </a:p>
          <a:p>
            <a:pPr eaLnBrk="1" hangingPunct="1"/>
            <a:r>
              <a:rPr lang="ru-RU" sz="1500" dirty="0"/>
              <a:t>Низкие затраты на обслуживание;</a:t>
            </a:r>
            <a:endParaRPr lang="en-US" sz="1500" dirty="0"/>
          </a:p>
          <a:p>
            <a:pPr eaLnBrk="1" hangingPunct="1"/>
            <a:r>
              <a:rPr lang="ru-RU" sz="1500" dirty="0"/>
              <a:t>Существенное снижение массы преобразователя;</a:t>
            </a:r>
          </a:p>
          <a:p>
            <a:pPr eaLnBrk="1" hangingPunct="1"/>
            <a:r>
              <a:rPr lang="ru-RU" sz="1500" dirty="0" err="1"/>
              <a:t>Помодульная</a:t>
            </a:r>
            <a:r>
              <a:rPr lang="ru-RU" sz="1500" dirty="0"/>
              <a:t> диагностика. </a:t>
            </a:r>
          </a:p>
          <a:p>
            <a:pPr eaLnBrk="1" hangingPunct="1"/>
            <a:endParaRPr lang="ru-RU" sz="1800" dirty="0"/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524000" y="-200025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2000">
              <a:latin typeface="Constant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578082"/>
            <a:ext cx="4642318" cy="4730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17409" name="Rectangle 2"/>
          <p:cNvSpPr>
            <a:spLocks noGrp="1"/>
          </p:cNvSpPr>
          <p:nvPr>
            <p:ph type="title"/>
          </p:nvPr>
        </p:nvSpPr>
        <p:spPr>
          <a:xfrm>
            <a:off x="1981200" y="848320"/>
            <a:ext cx="8229600" cy="852488"/>
          </a:xfrm>
        </p:spPr>
        <p:txBody>
          <a:bodyPr/>
          <a:lstStyle/>
          <a:p>
            <a:pPr algn="ctr"/>
            <a:r>
              <a:rPr lang="ru-RU" sz="4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</a:t>
            </a:r>
            <a:r>
              <a:rPr lang="ru-RU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ПКЗ-АР®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1981200" y="2060848"/>
            <a:ext cx="8229600" cy="4263752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2000" dirty="0"/>
              <a:t>Высокая скорость поддержания параметров и, как следствие, более высокое качество защиты;</a:t>
            </a:r>
          </a:p>
          <a:p>
            <a:pPr algn="just">
              <a:lnSpc>
                <a:spcPct val="90000"/>
              </a:lnSpc>
            </a:pPr>
            <a:r>
              <a:rPr lang="ru-RU" sz="2000" dirty="0"/>
              <a:t>Высокая помехоустойчивость к переменной составляющей;</a:t>
            </a:r>
          </a:p>
          <a:p>
            <a:pPr algn="just">
              <a:lnSpc>
                <a:spcPct val="90000"/>
              </a:lnSpc>
            </a:pPr>
            <a:r>
              <a:rPr lang="ru-RU" sz="2000" dirty="0"/>
              <a:t>Двойная аналогово-цифровая обратная связь для более точного поддержания параметров;</a:t>
            </a:r>
          </a:p>
          <a:p>
            <a:pPr algn="just">
              <a:lnSpc>
                <a:spcPct val="90000"/>
              </a:lnSpc>
            </a:pPr>
            <a:r>
              <a:rPr lang="ru-RU" sz="2000" dirty="0"/>
              <a:t>Адаптивный метод измерения параметров с плавающей синхронизацией;</a:t>
            </a:r>
          </a:p>
          <a:p>
            <a:pPr algn="just">
              <a:lnSpc>
                <a:spcPct val="90000"/>
              </a:lnSpc>
            </a:pPr>
            <a:r>
              <a:rPr lang="ru-RU" sz="2000" dirty="0"/>
              <a:t>Подключение дополнительных датчиков потенциала;</a:t>
            </a:r>
          </a:p>
          <a:p>
            <a:pPr algn="just">
              <a:lnSpc>
                <a:spcPct val="90000"/>
              </a:lnSpc>
            </a:pPr>
            <a:r>
              <a:rPr lang="ru-RU" sz="2000" dirty="0"/>
              <a:t>Простой перевод СКЗ для работы в многоканальном режиме (до 8 каналов);</a:t>
            </a:r>
          </a:p>
          <a:p>
            <a:pPr algn="just">
              <a:lnSpc>
                <a:spcPct val="90000"/>
              </a:lnSpc>
            </a:pPr>
            <a:r>
              <a:rPr lang="ru-RU" sz="2000" dirty="0"/>
              <a:t>Встроенный автономный самописец параметров СКЗ;</a:t>
            </a:r>
          </a:p>
          <a:p>
            <a:pPr algn="just">
              <a:lnSpc>
                <a:spcPct val="90000"/>
              </a:lnSpc>
            </a:pPr>
            <a:r>
              <a:rPr lang="ru-RU" sz="2000" dirty="0"/>
              <a:t>Генерация частоты 100Гц для работы с детекторами.</a:t>
            </a:r>
          </a:p>
          <a:p>
            <a:pPr algn="just">
              <a:lnSpc>
                <a:spcPct val="90000"/>
              </a:lnSpc>
            </a:pP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6384034" y="2132856"/>
            <a:ext cx="4033143" cy="4248894"/>
          </a:xfrm>
        </p:spPr>
        <p:txBody>
          <a:bodyPr/>
          <a:lstStyle/>
          <a:p>
            <a:pPr algn="just" eaLnBrk="1" hangingPunct="1"/>
            <a:r>
              <a:rPr lang="ru-RU" sz="1500" dirty="0"/>
              <a:t>Горячее резервирование по силовым модулям;</a:t>
            </a:r>
          </a:p>
          <a:p>
            <a:pPr algn="just" eaLnBrk="1" hangingPunct="1"/>
            <a:r>
              <a:rPr lang="ru-RU" sz="1500" dirty="0"/>
              <a:t>Холодное резервирование по силовым модулям (2 набора силовых модулей);</a:t>
            </a:r>
          </a:p>
          <a:p>
            <a:pPr algn="just" eaLnBrk="1" hangingPunct="1"/>
            <a:r>
              <a:rPr lang="ru-RU" sz="1500" dirty="0"/>
              <a:t>Холодное резервирование по станциям (2 станции в одном общем шкафу или 2-х раздельных шкафах);</a:t>
            </a:r>
          </a:p>
          <a:p>
            <a:pPr algn="just" eaLnBrk="1" hangingPunct="1"/>
            <a:r>
              <a:rPr lang="ru-RU" sz="1500" dirty="0"/>
              <a:t>Нет необходимости в отдельном блоке переключения резерва (АВР);</a:t>
            </a:r>
          </a:p>
          <a:p>
            <a:pPr algn="just" eaLnBrk="1" hangingPunct="1"/>
            <a:r>
              <a:rPr lang="ru-RU" sz="1500" dirty="0"/>
              <a:t>Соединение станций простой двухпроводной линией;</a:t>
            </a:r>
          </a:p>
          <a:p>
            <a:pPr algn="just" eaLnBrk="1" hangingPunct="1"/>
            <a:r>
              <a:rPr lang="ru-RU" sz="1500" dirty="0"/>
              <a:t>Встроенный в каждую станцию функционал управления резервом.</a:t>
            </a:r>
          </a:p>
          <a:p>
            <a:pPr algn="just" eaLnBrk="1" hangingPunct="1"/>
            <a:endParaRPr 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77" y="1268760"/>
            <a:ext cx="4879957" cy="5406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992313" y="908720"/>
            <a:ext cx="8229600" cy="50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 резервирования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5819081" y="2780928"/>
            <a:ext cx="4402832" cy="2952328"/>
          </a:xfrm>
        </p:spPr>
        <p:txBody>
          <a:bodyPr/>
          <a:lstStyle/>
          <a:p>
            <a:r>
              <a:rPr lang="ru-RU" sz="1500" dirty="0"/>
              <a:t>Модульная конструкция;</a:t>
            </a:r>
          </a:p>
          <a:p>
            <a:r>
              <a:rPr lang="ru-RU" sz="1500" dirty="0"/>
              <a:t>Выходной ток до 500А;</a:t>
            </a:r>
          </a:p>
          <a:p>
            <a:r>
              <a:rPr lang="ru-RU" sz="1500" dirty="0"/>
              <a:t>Работа в режиме поляризованного дренажа;</a:t>
            </a:r>
          </a:p>
          <a:p>
            <a:r>
              <a:rPr lang="ru-RU" sz="1500" dirty="0"/>
              <a:t>Встроенные средства телемеханики;</a:t>
            </a:r>
          </a:p>
          <a:p>
            <a:r>
              <a:rPr lang="ru-RU" sz="1500" dirty="0"/>
              <a:t>Учет времени наработки;</a:t>
            </a:r>
          </a:p>
          <a:p>
            <a:r>
              <a:rPr lang="ru-RU" sz="1500" dirty="0" err="1"/>
              <a:t>Грозозащита</a:t>
            </a:r>
            <a:r>
              <a:rPr lang="ru-RU" sz="1500" dirty="0"/>
              <a:t> по входным, выходным цепям и цепям измерения;</a:t>
            </a:r>
          </a:p>
          <a:p>
            <a:r>
              <a:rPr lang="ru-RU" sz="1500" dirty="0"/>
              <a:t>Ввод кабелей диаметром до 45мм.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95" y="1556792"/>
            <a:ext cx="3254820" cy="4510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992313" y="908720"/>
            <a:ext cx="8229600" cy="50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Усиленный дренаж ПДЗ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5735960" y="2780928"/>
            <a:ext cx="4474840" cy="3543672"/>
          </a:xfrm>
        </p:spPr>
        <p:txBody>
          <a:bodyPr/>
          <a:lstStyle/>
          <a:p>
            <a:pPr algn="just"/>
            <a:r>
              <a:rPr lang="ru-RU" sz="1500" dirty="0"/>
              <a:t>Простое изменение сопротивления дренажа;</a:t>
            </a:r>
          </a:p>
          <a:p>
            <a:pPr algn="just"/>
            <a:r>
              <a:rPr lang="ru-RU" sz="1500" dirty="0"/>
              <a:t>Дополнительная реостатная секция (2,2 Ом);</a:t>
            </a:r>
          </a:p>
          <a:p>
            <a:pPr algn="just"/>
            <a:r>
              <a:rPr lang="ru-RU" sz="1500" dirty="0"/>
              <a:t>Диаметр кабелей до 45мм.;</a:t>
            </a:r>
          </a:p>
          <a:p>
            <a:pPr algn="just"/>
            <a:r>
              <a:rPr lang="ru-RU" sz="1500" dirty="0"/>
              <a:t>Дополнительные приборы для измерения напряжения потенциала «МСЭ-Труба» и «Рельс-МСЭ»;</a:t>
            </a:r>
          </a:p>
          <a:p>
            <a:pPr algn="just"/>
            <a:r>
              <a:rPr lang="ru-RU" sz="1500" dirty="0" err="1"/>
              <a:t>Грозозащита</a:t>
            </a:r>
            <a:r>
              <a:rPr lang="ru-RU" sz="1500" dirty="0"/>
              <a:t>;</a:t>
            </a:r>
          </a:p>
          <a:p>
            <a:pPr algn="just"/>
            <a:r>
              <a:rPr lang="ru-RU" sz="1500" dirty="0"/>
              <a:t>Встроенный автономный блок телеметрии БТМ «Дренаж» с возможностью измерения тока дренажа, напряжения «Рельс-Труба» и до 5 датчиков потенциалов.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884282"/>
            <a:ext cx="3887888" cy="5973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992313" y="908720"/>
            <a:ext cx="8229600" cy="86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дренажной защиты </a:t>
            </a:r>
          </a:p>
          <a:p>
            <a:pPr algn="r" eaLnBrk="1" hangingPunct="1"/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поляризованный БДЗП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04" y="1628803"/>
            <a:ext cx="2661715" cy="4855833"/>
          </a:xfrm>
          <a:prstGeom prst="rect">
            <a:avLst/>
          </a:prstGeom>
        </p:spPr>
      </p:pic>
      <p:sp>
        <p:nvSpPr>
          <p:cNvPr id="22530" name="Содержимое 2"/>
          <p:cNvSpPr>
            <a:spLocks noGrp="1"/>
          </p:cNvSpPr>
          <p:nvPr>
            <p:ph idx="1"/>
          </p:nvPr>
        </p:nvSpPr>
        <p:spPr>
          <a:xfrm>
            <a:off x="6528048" y="1844824"/>
            <a:ext cx="3693866" cy="4464496"/>
          </a:xfrm>
        </p:spPr>
        <p:txBody>
          <a:bodyPr/>
          <a:lstStyle/>
          <a:p>
            <a:pPr eaLnBrk="1" hangingPunct="1"/>
            <a:r>
              <a:rPr lang="ru-RU" sz="1500" dirty="0"/>
              <a:t>Диспетчеризация и управление различными технологическими объектами; </a:t>
            </a:r>
          </a:p>
          <a:p>
            <a:pPr eaLnBrk="1" hangingPunct="1"/>
            <a:r>
              <a:rPr lang="ru-RU" sz="1500" dirty="0"/>
              <a:t>Возможность  удаленного контроля всех параметров ПКЗ, ПДЗ, БДЗП;</a:t>
            </a:r>
            <a:endParaRPr lang="ru-RU" sz="1500" dirty="0">
              <a:latin typeface="Arial" charset="0"/>
            </a:endParaRPr>
          </a:p>
          <a:p>
            <a:pPr eaLnBrk="1" hangingPunct="1"/>
            <a:r>
              <a:rPr lang="ru-RU" sz="1500" dirty="0"/>
              <a:t>Возможность удаленного управления режимами работы ПКЗ;</a:t>
            </a:r>
          </a:p>
          <a:p>
            <a:pPr eaLnBrk="1" hangingPunct="1"/>
            <a:r>
              <a:rPr lang="ru-RU" sz="1500" dirty="0"/>
              <a:t>Отсутствие необходимости установки блоков телемеханики или сопряжения в ПКЗ, СДЗ;</a:t>
            </a:r>
          </a:p>
          <a:p>
            <a:pPr eaLnBrk="1" hangingPunct="1"/>
            <a:r>
              <a:rPr lang="ru-RU" sz="1500" dirty="0"/>
              <a:t>Представление данных в виде мнемосхем, табличном виде, в виде графиков, на карте местности;</a:t>
            </a:r>
          </a:p>
          <a:p>
            <a:pPr eaLnBrk="1" hangingPunct="1"/>
            <a:r>
              <a:rPr lang="ru-RU" sz="1500" dirty="0"/>
              <a:t>Уведомления об аварийных ситуациях ;</a:t>
            </a:r>
          </a:p>
          <a:p>
            <a:pPr eaLnBrk="1" hangingPunct="1"/>
            <a:r>
              <a:rPr lang="ru-RU" sz="1500" dirty="0"/>
              <a:t>Возможность быстрого формирования отчетов.</a:t>
            </a:r>
          </a:p>
        </p:txBody>
      </p:sp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1953" y="4149728"/>
            <a:ext cx="2881313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1953" y="2924175"/>
            <a:ext cx="223202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9150" y="3308772"/>
            <a:ext cx="2520950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 descr="2016-11-15_10-47-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3391" y="1580704"/>
            <a:ext cx="2663825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9150" y="1898330"/>
            <a:ext cx="252095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7713" y="4724400"/>
            <a:ext cx="25908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19291" y="5157791"/>
            <a:ext cx="21605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2" y="16676"/>
            <a:ext cx="2037477" cy="8104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80" y="37502"/>
            <a:ext cx="1504440" cy="789582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1992313" y="908720"/>
            <a:ext cx="8229600" cy="50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телемеханики СТМ-ЦИТ-ЭС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408</TotalTime>
  <Words>628</Words>
  <Application>Microsoft Office PowerPoint</Application>
  <PresentationFormat>Произвольный</PresentationFormat>
  <Paragraphs>87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- разработка и производство оборудования для систем автоматизации, удаленного контроля и управления различными технологическими процессами;  - разработка и производство оборудования для электрохимической защиты трубопроводов и других подземных сооружения от коррозии. </vt:lpstr>
      <vt:lpstr>Слайд 2</vt:lpstr>
      <vt:lpstr>Станция катодной защиты ПКЗ-АР®</vt:lpstr>
      <vt:lpstr>Модульная конструкция</vt:lpstr>
      <vt:lpstr>Преимущества ПКЗ-АР®</vt:lpstr>
      <vt:lpstr>Слайд 6</vt:lpstr>
      <vt:lpstr>Слайд 7</vt:lpstr>
      <vt:lpstr>Слайд 8</vt:lpstr>
      <vt:lpstr>Слайд 9</vt:lpstr>
      <vt:lpstr>Слайд 10</vt:lpstr>
      <vt:lpstr>Слайд 11</vt:lpstr>
      <vt:lpstr>Спасибо за внимание!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Станция катодной защиты ПКЗ-АР</dc:title>
  <dc:creator>Стас Стасов</dc:creator>
  <cp:lastModifiedBy>Пользователь Windows</cp:lastModifiedBy>
  <cp:revision>48</cp:revision>
  <dcterms:created xsi:type="dcterms:W3CDTF">2016-11-15T06:01:23Z</dcterms:created>
  <dcterms:modified xsi:type="dcterms:W3CDTF">2018-05-24T04:52:59Z</dcterms:modified>
</cp:coreProperties>
</file>