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97" r:id="rId3"/>
    <p:sldId id="392" r:id="rId4"/>
    <p:sldId id="393" r:id="rId5"/>
    <p:sldId id="387" r:id="rId6"/>
    <p:sldId id="395" r:id="rId7"/>
    <p:sldId id="382" r:id="rId8"/>
    <p:sldId id="335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DCE6F2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3" autoAdjust="0"/>
    <p:restoredTop sz="60686" autoAdjust="0"/>
  </p:normalViewPr>
  <p:slideViewPr>
    <p:cSldViewPr snapToGrid="0">
      <p:cViewPr varScale="1">
        <p:scale>
          <a:sx n="117" d="100"/>
          <a:sy n="117" d="100"/>
        </p:scale>
        <p:origin x="-1542" y="-102"/>
      </p:cViewPr>
      <p:guideLst>
        <p:guide orient="horz" pos="357"/>
        <p:guide pos="34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6E863-A9C1-473D-A600-D300F78324D8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52BA3-3D84-421C-A719-E227C9917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8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CE8AD-C928-47C5-B12E-A902F9BF936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888" y="620713"/>
            <a:ext cx="5829300" cy="43719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714" y="5333247"/>
            <a:ext cx="5792317" cy="245022"/>
          </a:xfrm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9D4E293-AC7E-4F20-AF67-57B2E45A5738}" type="datetime1">
              <a:rPr lang="ru-RU" smtClean="0"/>
              <a:pPr/>
              <a:t>08.08.2016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967" algn="just" defTabSz="914332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9EBD-6132-4A65-AAB5-256A0F54A72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D990BEA-E4A3-4B26-AAD4-D26087887271}" type="datetime1">
              <a:rPr lang="ru-RU" smtClean="0"/>
              <a:pPr/>
              <a:t>08.08.2016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8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3330" defTabSz="921167">
              <a:spcAft>
                <a:spcPts val="604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9EBD-6132-4A65-AAB5-256A0F54A72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A4B303C-EE36-462B-B068-2A481684069F}" type="datetime1">
              <a:rPr lang="ru-RU" smtClean="0"/>
              <a:t>08.08.2016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8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930" defTabSz="914258">
              <a:spcAft>
                <a:spcPts val="600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9EBD-6132-4A65-AAB5-256A0F54A72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A4B303C-EE36-462B-B068-2A481684069F}" type="datetime1">
              <a:rPr lang="ru-RU" smtClean="0">
                <a:solidFill>
                  <a:prstClr val="black"/>
                </a:solidFill>
              </a:rPr>
              <a:pPr/>
              <a:t>08.08.2016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8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930" defTabSz="914258">
              <a:spcAft>
                <a:spcPts val="600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9EBD-6132-4A65-AAB5-256A0F54A72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A4B303C-EE36-462B-B068-2A481684069F}" type="datetime1">
              <a:rPr lang="ru-RU" smtClean="0">
                <a:solidFill>
                  <a:prstClr val="black"/>
                </a:solidFill>
              </a:rPr>
              <a:pPr/>
              <a:t>08.08.2016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89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927" algn="just" defTabSz="91425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9EBD-6132-4A65-AAB5-256A0F54A72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D990BEA-E4A3-4B26-AAD4-D26087887271}" type="datetime1">
              <a:rPr lang="ru-RU" smtClean="0"/>
              <a:pPr/>
              <a:t>08.08.2016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8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CE8AD-C928-47C5-B12E-A902F9BF936D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888" y="620713"/>
            <a:ext cx="5829300" cy="43719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714" y="5333247"/>
            <a:ext cx="5792317" cy="245022"/>
          </a:xfrm>
          <a:noFill/>
          <a:ln/>
        </p:spPr>
        <p:txBody>
          <a:bodyPr/>
          <a:lstStyle/>
          <a:p>
            <a:r>
              <a:rPr lang="ru-RU" sz="1400" b="1" dirty="0"/>
              <a:t>БЛАГОДАРЮ ЗА ВНИМАНИЕ</a:t>
            </a:r>
            <a:endParaRPr lang="ru-RU" sz="1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0C08C8-1965-4923-B46C-CADC3CB103A4}" type="datetime1">
              <a:rPr lang="ru-RU" smtClean="0"/>
              <a:pPr/>
              <a:t>08.08.2016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03B8-56CC-4086-ABA3-0B2E3B38DE05}" type="datetime1">
              <a:rPr lang="ru-RU" smtClean="0"/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CC1-1854-42C4-81FA-5FE1BAA8B645}" type="datetime1">
              <a:rPr lang="ru-RU" smtClean="0"/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A16B-0612-458D-8518-4D312ED0C325}" type="datetime1">
              <a:rPr lang="ru-RU" smtClean="0"/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181B-BFAA-4386-B007-B98343C258B0}" type="datetime1">
              <a:rPr lang="ru-RU" smtClean="0"/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E41F-1827-4FD5-8992-1B332ED32E3C}" type="datetime1">
              <a:rPr lang="ru-RU" smtClean="0"/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7B47-6D4C-4DAA-A34C-0CBE9E47737E}" type="datetime1">
              <a:rPr lang="ru-RU" smtClean="0"/>
              <a:t>08.08.2016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436-3833-4927-8058-660B1BDEEEA1}" type="datetime1">
              <a:rPr lang="ru-RU" smtClean="0"/>
              <a:t>08.08.2016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502-FC0B-473F-9CC5-24498E832911}" type="datetime1">
              <a:rPr lang="ru-RU" smtClean="0"/>
              <a:t>08.08.2016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717-CB69-48ED-B62F-EA56E5B9E732}" type="datetime1">
              <a:rPr lang="ru-RU" smtClean="0"/>
              <a:t>08.08.2016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BF5E-56AF-44A6-B0BD-512EDD269F36}" type="datetime1">
              <a:rPr lang="ru-RU" smtClean="0"/>
              <a:t>08.08.2016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F3D6-2E63-4583-8081-C02DB041B102}" type="datetime1">
              <a:rPr lang="ru-RU" smtClean="0"/>
              <a:t>08.08.2016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A899-EE68-4FBD-AD3F-3AEE65C9336E}" type="datetime1">
              <a:rPr lang="ru-RU" smtClean="0"/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hyperlink" Target="http://www.google.ru/url?sa=i&amp;rct=j&amp;q=&amp;esrc=s&amp;source=images&amp;cd=&amp;cad=rja&amp;uact=8&amp;ved=0CAcQjRxqFQoTCKjctO-YosgCFYoNLAodPPMJpw&amp;url=http://www.e-xecutive.ru/wiki/index.php/%D0%A1%D0%BF%D1%80%D0%B0%D0%B2%D0%BA%D0%B0:%D0%98%D0%B7%D0%BE%D0%B1%D1%80%D0%B0%D0%B6%D0%B5%D0%BD%D0%B8%D1%8F&amp;bvm=bv.104317490,d.bGg&amp;psig=AFQjCNGhLuQrI0Tqo395lDxrBggJmGFvDw&amp;ust=144382040833225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microsoft.com/office/2007/relationships/hdphoto" Target="../media/hdphoto6.wdp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jpe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1.png"/><Relationship Id="rId5" Type="http://schemas.microsoft.com/office/2007/relationships/hdphoto" Target="../media/hdphoto6.wdp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3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4067944" y="2492896"/>
            <a:ext cx="4896544" cy="1945431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cap="all" dirty="0" smtClean="0">
                <a:solidFill>
                  <a:srgbClr val="0070C0"/>
                </a:solidFill>
                <a:latin typeface="Arial Narrow" pitchFamily="34" charset="0"/>
              </a:rPr>
              <a:t>Импортозамещение оборудования </a:t>
            </a:r>
            <a:r>
              <a:rPr lang="en-US" sz="2000" cap="all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n-US" sz="2000" cap="all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000" cap="all" dirty="0" smtClean="0">
                <a:solidFill>
                  <a:srgbClr val="0070C0"/>
                </a:solidFill>
                <a:latin typeface="Arial Narrow" pitchFamily="34" charset="0"/>
              </a:rPr>
              <a:t>в газомоторной отрасли</a:t>
            </a:r>
            <a:r>
              <a:rPr lang="en-US" sz="2000" cap="all" dirty="0" smtClean="0">
                <a:solidFill>
                  <a:srgbClr val="0070C0"/>
                </a:solidFill>
                <a:latin typeface="Arial Narrow" pitchFamily="34" charset="0"/>
              </a:rPr>
              <a:t>.</a:t>
            </a:r>
            <a:br>
              <a:rPr lang="en-US" sz="2000" cap="all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000" cap="all" dirty="0" smtClean="0">
                <a:solidFill>
                  <a:srgbClr val="0070C0"/>
                </a:solidFill>
                <a:latin typeface="Arial Narrow" pitchFamily="34" charset="0"/>
              </a:rPr>
              <a:t>Газозаправочная инфраструктура</a:t>
            </a:r>
            <a:endParaRPr lang="ru-RU" sz="2000" cap="all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277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240360" cy="159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362299" y="5949280"/>
            <a:ext cx="2530181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b="0" cap="none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М.В. ЛИХАЧЕВ</a:t>
            </a:r>
          </a:p>
          <a:p>
            <a:pPr>
              <a:spcBef>
                <a:spcPts val="0"/>
              </a:spcBef>
            </a:pPr>
            <a:r>
              <a:rPr lang="ru-RU" sz="1600" b="0" cap="none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ГЕНЕРАЛЬНЫЙ ДИРЕКТОР</a:t>
            </a:r>
          </a:p>
        </p:txBody>
      </p:sp>
    </p:spTree>
    <p:extLst>
      <p:ext uri="{BB962C8B-B14F-4D97-AF65-F5344CB8AC3E}">
        <p14:creationId xmlns:p14="http://schemas.microsoft.com/office/powerpoint/2010/main" val="32431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 bwMode="auto">
          <a:xfrm>
            <a:off x="5862291" y="3048000"/>
            <a:ext cx="2652423" cy="1695450"/>
          </a:xfrm>
          <a:prstGeom prst="roundRect">
            <a:avLst>
              <a:gd name="adj" fmla="val 3214"/>
            </a:avLst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 algn="ctr"/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6" y="176797"/>
            <a:ext cx="1925612" cy="9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08459" y="6464369"/>
            <a:ext cx="769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 err="1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Импортозамещение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оборудования </a:t>
            </a:r>
            <a:r>
              <a:rPr lang="ru-RU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в 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газомоторной отрасли</a:t>
            </a:r>
            <a:r>
              <a:rPr lang="en-US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. </a:t>
            </a:r>
            <a:r>
              <a:rPr lang="ru-RU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Газозаправочная 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инфраструктура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814291" y="3057525"/>
            <a:ext cx="2652423" cy="1695450"/>
          </a:xfrm>
          <a:prstGeom prst="roundRect">
            <a:avLst>
              <a:gd name="adj" fmla="val 3214"/>
            </a:avLst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 algn="ctr"/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1146" y="3591514"/>
            <a:ext cx="258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газомоторной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инфраструктуры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48" y="5848372"/>
            <a:ext cx="747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6699"/>
                </a:solidFill>
                <a:latin typeface="Arial Narrow" panose="020B0606020202030204" pitchFamily="34" charset="0"/>
              </a:rPr>
              <a:t>*Решение Совета директоров ОАО «Газпром» от </a:t>
            </a:r>
            <a:r>
              <a:rPr lang="en-US" sz="1400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0</a:t>
            </a:r>
            <a:r>
              <a:rPr lang="ru-RU" sz="1400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7.03.2013 №</a:t>
            </a:r>
            <a:r>
              <a:rPr lang="en-US" sz="1400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2137 </a:t>
            </a:r>
            <a:endParaRPr lang="ru-RU" sz="1400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7" y="3284251"/>
            <a:ext cx="1925612" cy="9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125644" y="161988"/>
            <a:ext cx="6776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ООО </a:t>
            </a: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«</a:t>
            </a:r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ГАЗПРОМ ГАЗОМОТОРНОЕ ТОПЛИВО» - ЕДИНЫЙ ОПЕРАТОР РЫНКА ГАЗОМОТОРНОГО ТОПЛИВА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 ПАО «ГАЗПРОМ»</a:t>
            </a:r>
            <a:r>
              <a:rPr lang="en-US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*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99621" y="3305764"/>
            <a:ext cx="258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Использование 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отечественного  оборудования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Picture 2" descr="Z:\Документы ограниченного доступа\Административный блок\Управление внешних коммуникаций\Slushev DE\Корпоративный стиль\иконки и картинки\строительст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34" y="1902289"/>
            <a:ext cx="1981805" cy="11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Slushev-DE\SlushevDE\ГГМТ\ПМГФ\Форум 2011-2014\2014\Интерактивные материалы\федеральная влас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063255"/>
            <a:ext cx="1786427" cy="9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трелка вправо 34"/>
          <p:cNvSpPr/>
          <p:nvPr/>
        </p:nvSpPr>
        <p:spPr>
          <a:xfrm>
            <a:off x="2536195" y="3769168"/>
            <a:ext cx="227511" cy="282211"/>
          </a:xfrm>
          <a:prstGeom prst="right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555620" y="3769168"/>
            <a:ext cx="227511" cy="282211"/>
          </a:xfrm>
          <a:prstGeom prst="right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9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963551" y="448515"/>
            <a:ext cx="7295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ОТЕЧЕСТВЕННЫЙ РЫНОК ПОТЕНЦИАЛЬНЫХ ПРОИЗВОДИТЕЛЕЙ ТЕХНОЛОГИЧЕСКОГО ОБОРУДОВАНИЯ АГНКС</a:t>
            </a:r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3096" y="6402412"/>
            <a:ext cx="261392" cy="365125"/>
          </a:xfrm>
        </p:spPr>
        <p:txBody>
          <a:bodyPr/>
          <a:lstStyle/>
          <a:p>
            <a:fld id="{2F8B3065-FF3F-482E-938E-3B39A37B56AC}" type="slidenum">
              <a:rPr lang="ru-RU" sz="1100" smtClean="0"/>
              <a:pPr/>
              <a:t>3</a:t>
            </a:fld>
            <a:endParaRPr lang="ru-RU" sz="1100" dirty="0"/>
          </a:p>
        </p:txBody>
      </p:sp>
      <p:pic>
        <p:nvPicPr>
          <p:cNvPr id="26" name="Picture 10" descr="http://air-tours.ru/Countries/russia/Flag_of_Rus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04" y="1510191"/>
            <a:ext cx="419310" cy="279365"/>
          </a:xfrm>
          <a:prstGeom prst="flowChartConnector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4860032" y="1297994"/>
            <a:ext cx="4222240" cy="1166304"/>
            <a:chOff x="467544" y="1268760"/>
            <a:chExt cx="4222240" cy="1166304"/>
          </a:xfrm>
        </p:grpSpPr>
        <p:pic>
          <p:nvPicPr>
            <p:cNvPr id="50" name="Picture 8" descr="http://www.e-xecutive.ru/wiki/images/thumb/6/69/Yes_check.png/180px-Yes_check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268760"/>
              <a:ext cx="491562" cy="49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863834" y="1480957"/>
              <a:ext cx="3825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Узел учета газа</a:t>
              </a:r>
            </a:p>
            <a:p>
              <a:pPr lvl="0"/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</a:t>
              </a:r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«Турбулентность-Дон»</a:t>
              </a:r>
            </a:p>
            <a:p>
              <a:pPr lvl="0"/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ПАО «Газпром автоматизация»</a:t>
              </a:r>
            </a:p>
            <a:p>
              <a:pPr lvl="0"/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АО «НПФ «Логика»</a:t>
              </a:r>
            </a:p>
          </p:txBody>
        </p:sp>
      </p:grpSp>
      <p:pic>
        <p:nvPicPr>
          <p:cNvPr id="27" name="Picture 10" descr="http://air-tours.ru/Countries/russia/Flag_of_Rus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5" y="1514018"/>
            <a:ext cx="419310" cy="279365"/>
          </a:xfrm>
          <a:prstGeom prst="flowChartConnector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67544" y="1305884"/>
            <a:ext cx="4222240" cy="1350970"/>
            <a:chOff x="467544" y="1268760"/>
            <a:chExt cx="4222240" cy="1350970"/>
          </a:xfrm>
        </p:grpSpPr>
        <p:pic>
          <p:nvPicPr>
            <p:cNvPr id="7" name="Picture 8" descr="http://www.e-xecutive.ru/wiki/images/thumb/6/69/Yes_check.png/180px-Yes_check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268760"/>
              <a:ext cx="491562" cy="49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63834" y="1480957"/>
              <a:ext cx="382595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Компрессорное оборудование</a:t>
              </a:r>
            </a:p>
            <a:p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«МашТЭК» «Компрессорной </a:t>
              </a:r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завод КОСМА</a:t>
              </a:r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ЗАО «БАРРЕНС»</a:t>
              </a:r>
            </a:p>
            <a:p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«Пензкомпрессормаш»</a:t>
              </a:r>
            </a:p>
            <a:p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«Компрессор Газ»</a:t>
              </a:r>
            </a:p>
          </p:txBody>
        </p:sp>
      </p:grpSp>
      <p:pic>
        <p:nvPicPr>
          <p:cNvPr id="28" name="Picture 10" descr="http://air-tours.ru/Countries/russia/Flag_of_Rus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5" y="2809803"/>
            <a:ext cx="419310" cy="279365"/>
          </a:xfrm>
          <a:prstGeom prst="flowChartConnector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air-tours.ru/Countries/russia/Flag_of_Rus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5" y="4456700"/>
            <a:ext cx="419310" cy="279365"/>
          </a:xfrm>
          <a:prstGeom prst="flowChartConnector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467544" y="2593779"/>
            <a:ext cx="4222240" cy="1720302"/>
            <a:chOff x="467544" y="1268760"/>
            <a:chExt cx="4222240" cy="1720302"/>
          </a:xfrm>
        </p:grpSpPr>
        <p:pic>
          <p:nvPicPr>
            <p:cNvPr id="37" name="Picture 8" descr="http://www.e-xecutive.ru/wiki/images/thumb/6/69/Yes_check.png/180px-Yes_check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268760"/>
              <a:ext cx="491562" cy="49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863834" y="1480957"/>
              <a:ext cx="382595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Осушка природного газа</a:t>
              </a:r>
            </a:p>
            <a:p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«СервисАРМ»</a:t>
              </a:r>
            </a:p>
            <a:p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ЗАО «БАРРЕНС»</a:t>
              </a:r>
            </a:p>
            <a:p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«Ротор Инжиниринг»</a:t>
              </a:r>
            </a:p>
            <a:p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«Компрессор Газ»</a:t>
              </a:r>
            </a:p>
            <a:p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«НПП ОЗНА-Инжиниринг</a:t>
              </a:r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«Национальные газовые технологии</a:t>
              </a:r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ru-RU" sz="1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67544" y="4247869"/>
            <a:ext cx="4222240" cy="1720302"/>
            <a:chOff x="467544" y="1268760"/>
            <a:chExt cx="4222240" cy="1720302"/>
          </a:xfrm>
        </p:grpSpPr>
        <p:pic>
          <p:nvPicPr>
            <p:cNvPr id="41" name="Picture 8" descr="http://www.e-xecutive.ru/wiki/images/thumb/6/69/Yes_check.png/180px-Yes_check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268760"/>
              <a:ext cx="491562" cy="49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863834" y="1480957"/>
              <a:ext cx="382595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Газозаправочная колонка</a:t>
              </a:r>
            </a:p>
            <a:p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ЗАО «НПО «Ротор</a:t>
              </a:r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en-US" sz="12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«НПК «ЛЕНПРОМАВТОМАТИКА»</a:t>
              </a:r>
            </a:p>
            <a:p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«РМ КПГ</a:t>
              </a:r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en-US" sz="12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ПАО «Газпром автоматизация»</a:t>
              </a:r>
            </a:p>
            <a:p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</a:t>
              </a:r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«Национальные газовые технологии»</a:t>
              </a:r>
            </a:p>
            <a:p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ЗАО «Промэнергомаш</a:t>
              </a:r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</p:grpSp>
      <p:pic>
        <p:nvPicPr>
          <p:cNvPr id="30" name="Picture 10" descr="http://air-tours.ru/Countries/russia/Flag_of_Rus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9" y="2805975"/>
            <a:ext cx="419310" cy="279365"/>
          </a:xfrm>
          <a:prstGeom prst="flowChartConnector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air-tours.ru/Countries/russia/Flag_of_Rus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03" y="4475977"/>
            <a:ext cx="419310" cy="279365"/>
          </a:xfrm>
          <a:prstGeom prst="flowChartConnector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4860032" y="4271337"/>
            <a:ext cx="4222240" cy="981638"/>
            <a:chOff x="467544" y="1268760"/>
            <a:chExt cx="4222240" cy="981638"/>
          </a:xfrm>
        </p:grpSpPr>
        <p:pic>
          <p:nvPicPr>
            <p:cNvPr id="47" name="Picture 8" descr="http://www.e-xecutive.ru/wiki/images/thumb/6/69/Yes_check.png/180px-Yes_check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268760"/>
              <a:ext cx="491562" cy="49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863834" y="1480957"/>
              <a:ext cx="3825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Контроллер</a:t>
              </a:r>
              <a:r>
                <a:rPr lang="ru-RU" sz="2000" b="1" dirty="0">
                  <a:solidFill>
                    <a:srgbClr val="006699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для АСУ ТП</a:t>
              </a:r>
            </a:p>
            <a:p>
              <a:pPr lvl="0"/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«ФАСТВЕЛ ГРУПП»</a:t>
              </a:r>
            </a:p>
            <a:p>
              <a:pPr lvl="0"/>
              <a:r>
                <a:rPr lang="ru-RU" sz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«Производственное объединение ОВЕН»</a:t>
              </a:r>
              <a:endParaRPr lang="en-US" sz="12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860032" y="2593779"/>
            <a:ext cx="4222240" cy="1720302"/>
            <a:chOff x="467544" y="1268760"/>
            <a:chExt cx="4222240" cy="1720302"/>
          </a:xfrm>
        </p:grpSpPr>
        <p:pic>
          <p:nvPicPr>
            <p:cNvPr id="53" name="Picture 8" descr="http://www.e-xecutive.ru/wiki/images/thumb/6/69/Yes_check.png/180px-Yes_check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268760"/>
              <a:ext cx="491562" cy="49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863834" y="1480957"/>
              <a:ext cx="382595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Баллоны высокого давления</a:t>
              </a:r>
            </a:p>
            <a:p>
              <a:pPr fontAlgn="t"/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«Орский машиностроительный завод»</a:t>
              </a:r>
            </a:p>
            <a:p>
              <a:pPr fontAlgn="t">
                <a:defRPr/>
              </a:pPr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«Челябинский трубопрокатный завод»</a:t>
              </a:r>
            </a:p>
            <a:p>
              <a:pPr fontAlgn="t"/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«НПФ «Реал-Шторм»</a:t>
              </a:r>
              <a:b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«ГазСервисКомпозит»</a:t>
              </a:r>
            </a:p>
            <a:p>
              <a:pPr fontAlgn="t"/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«Русские цилиндры»</a:t>
              </a:r>
            </a:p>
            <a:p>
              <a:pPr fontAlgn="t"/>
              <a:r>
                <a:rPr lang="ru-RU" sz="12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«РС Газовые технологии»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13019" y="5995117"/>
            <a:ext cx="8722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Примечание: На слайде представлен не полный перечень отечественных компаний, выпускающих оборудование, системы и комплектующие для газозаправочной инфраструктуры.</a:t>
            </a:r>
            <a:endParaRPr lang="ru-RU" sz="1000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4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6" y="176797"/>
            <a:ext cx="1925612" cy="9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08459" y="6464369"/>
            <a:ext cx="769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 err="1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Импортозамещение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оборудования </a:t>
            </a:r>
            <a:r>
              <a:rPr lang="ru-RU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в 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газомоторной отрасли</a:t>
            </a:r>
            <a:r>
              <a:rPr lang="en-US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. </a:t>
            </a:r>
            <a:r>
              <a:rPr lang="ru-RU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Газозаправочная 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инфраструктура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4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14986" y="441459"/>
            <a:ext cx="677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ИНОСТРАННЫЕ КОМПАНИИ, ПЛАНИРУЮЩИЕ ЛОКАЛИЗАЦИЮ ПРОИЗВОДСТВА ОБОРУДОВАНИЯ АГНКС НА ТЕРРИТОРИИ РФ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157" name="Группа 5156"/>
          <p:cNvGrpSpPr/>
          <p:nvPr/>
        </p:nvGrpSpPr>
        <p:grpSpPr>
          <a:xfrm>
            <a:off x="855878" y="1212230"/>
            <a:ext cx="3264242" cy="1748395"/>
            <a:chOff x="855878" y="1096730"/>
            <a:chExt cx="3264242" cy="1748395"/>
          </a:xfrm>
        </p:grpSpPr>
        <p:pic>
          <p:nvPicPr>
            <p:cNvPr id="5152" name="Picture 32" descr="http://ticrd.ru/wp-content/uploads/2016/02/a0ead327c5cae0ebbd9952f814b83a7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051" y="1096730"/>
              <a:ext cx="2976069" cy="1748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8" name="Picture 38" descr="http://necteknoloji.com/wp-content/uploads/2015/08/psd-hammer-wrench-ico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44" b="95313" l="10000" r="90000">
                          <a14:foregroundMark x1="39297" y1="76465" x2="39297" y2="76465"/>
                          <a14:backgroundMark x1="29922" y1="91602" x2="29922" y2="916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78" y="1183415"/>
              <a:ext cx="1512168" cy="1209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716016" y="1363053"/>
            <a:ext cx="1620001" cy="1620000"/>
            <a:chOff x="4716016" y="1160928"/>
            <a:chExt cx="1620001" cy="1620000"/>
          </a:xfrm>
        </p:grpSpPr>
        <p:pic>
          <p:nvPicPr>
            <p:cNvPr id="5122" name="Picture 2" descr="http://94-23-68-243.ovh.net/images/Safe_rg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340768"/>
              <a:ext cx="1599337" cy="746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Скругленный прямоугольник 31"/>
            <p:cNvSpPr/>
            <p:nvPr/>
          </p:nvSpPr>
          <p:spPr>
            <a:xfrm>
              <a:off x="4716016" y="1160928"/>
              <a:ext cx="1620000" cy="16200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6017" y="2236802"/>
              <a:ext cx="162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ООО «Кировский завод Газовые технологии»</a:t>
              </a:r>
              <a:endParaRPr lang="ru-RU" sz="1000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98081" y="198884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99"/>
                  </a:solidFill>
                </a:rPr>
                <a:t>* * *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660232" y="1363053"/>
            <a:ext cx="1620000" cy="1620000"/>
            <a:chOff x="6660232" y="1160928"/>
            <a:chExt cx="1620000" cy="1620000"/>
          </a:xfrm>
        </p:grpSpPr>
        <p:pic>
          <p:nvPicPr>
            <p:cNvPr id="5124" name="Picture 4" descr="http://mea-energo.ru/_src/Repair.Brand/97_image/fornovagas_02_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5204" y="1484784"/>
              <a:ext cx="1410056" cy="42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Скругленный прямоугольник 28"/>
            <p:cNvSpPr/>
            <p:nvPr/>
          </p:nvSpPr>
          <p:spPr>
            <a:xfrm>
              <a:off x="6660232" y="1160928"/>
              <a:ext cx="1620000" cy="16200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60232" y="2204864"/>
              <a:ext cx="16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6699"/>
                  </a:solidFill>
                  <a:latin typeface="Arial Narrow" panose="020B0606020202030204" pitchFamily="34" charset="0"/>
                </a:rPr>
                <a:t>ГК «РОТОР</a:t>
              </a:r>
              <a:r>
                <a:rPr lang="ru-RU" sz="10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»</a:t>
              </a:r>
            </a:p>
            <a:p>
              <a:pPr algn="ctr"/>
              <a:r>
                <a:rPr lang="ru-RU" sz="1000" dirty="0">
                  <a:solidFill>
                    <a:srgbClr val="006699"/>
                  </a:solidFill>
                  <a:latin typeface="Arial Narrow" panose="020B0606020202030204" pitchFamily="34" charset="0"/>
                  <a:ea typeface="Times New Roman"/>
                </a:rPr>
                <a:t>ООО «РМ КПГ</a:t>
              </a:r>
              <a:r>
                <a:rPr lang="ru-RU" sz="1000" dirty="0" smtClean="0">
                  <a:solidFill>
                    <a:srgbClr val="006699"/>
                  </a:solidFill>
                  <a:latin typeface="Arial Narrow" panose="020B0606020202030204" pitchFamily="34" charset="0"/>
                  <a:ea typeface="Times New Roman"/>
                </a:rPr>
                <a:t>»</a:t>
              </a:r>
            </a:p>
            <a:p>
              <a:pPr algn="ctr"/>
              <a:r>
                <a:rPr lang="ru-RU" sz="1000" dirty="0">
                  <a:solidFill>
                    <a:srgbClr val="006699"/>
                  </a:solidFill>
                  <a:latin typeface="Arial Narrow" panose="020B0606020202030204" pitchFamily="34" charset="0"/>
                </a:rPr>
                <a:t>ООО </a:t>
              </a:r>
              <a:r>
                <a:rPr lang="ru-RU" sz="10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«ЛенПромАвтоматика»</a:t>
              </a:r>
              <a:endParaRPr lang="ru-RU" sz="1000" dirty="0">
                <a:solidFill>
                  <a:srgbClr val="006699"/>
                </a:solidFill>
                <a:latin typeface="Arial Narrow" panose="020B0606020202030204" pitchFamily="34" charset="0"/>
                <a:ea typeface="Times New Roman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51875" y="198884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99"/>
                  </a:solidFill>
                </a:rPr>
                <a:t>* * *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27584" y="3057378"/>
            <a:ext cx="1670067" cy="1620000"/>
            <a:chOff x="827584" y="2961128"/>
            <a:chExt cx="1670067" cy="1620000"/>
          </a:xfrm>
        </p:grpSpPr>
        <p:pic>
          <p:nvPicPr>
            <p:cNvPr id="5130" name="Picture 10" descr="http://www.idromeccanica.it/wp-content/uploads/2016/05/Logoidromeccanica-small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467" y="3356992"/>
              <a:ext cx="1656184" cy="419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827584" y="2961128"/>
              <a:ext cx="1620000" cy="16200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584" y="4149080"/>
              <a:ext cx="162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6699"/>
                  </a:solidFill>
                  <a:latin typeface="Arial Narrow" panose="020B0606020202030204" pitchFamily="34" charset="0"/>
                </a:rPr>
                <a:t>ООО «НПП «ОЗНА</a:t>
              </a:r>
              <a:r>
                <a:rPr lang="ru-RU" sz="10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»</a:t>
              </a:r>
              <a:endParaRPr lang="ru-RU" sz="1000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93605" y="3861048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99"/>
                  </a:solidFill>
                </a:rPr>
                <a:t>* * *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71800" y="3057378"/>
            <a:ext cx="1620000" cy="1620000"/>
            <a:chOff x="2771800" y="2961128"/>
            <a:chExt cx="1620000" cy="1620000"/>
          </a:xfrm>
        </p:grpSpPr>
        <p:pic>
          <p:nvPicPr>
            <p:cNvPr id="16" name="Picture 3" descr="galileo0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2000"/>
            </a:blip>
            <a:srcRect/>
            <a:stretch>
              <a:fillRect/>
            </a:stretch>
          </p:blipFill>
          <p:spPr bwMode="auto">
            <a:xfrm>
              <a:off x="2843808" y="3356992"/>
              <a:ext cx="1494436" cy="351033"/>
            </a:xfrm>
            <a:prstGeom prst="rect">
              <a:avLst/>
            </a:prstGeom>
            <a:noFill/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2771800" y="2961128"/>
              <a:ext cx="1620000" cy="16200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71800" y="4149080"/>
              <a:ext cx="162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Площадка не определена</a:t>
              </a:r>
              <a:endParaRPr lang="ru-RU" sz="1000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87215" y="387034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99"/>
                  </a:solidFill>
                </a:rPr>
                <a:t>* * *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716016" y="3057378"/>
            <a:ext cx="1620000" cy="1620000"/>
            <a:chOff x="4716016" y="2961128"/>
            <a:chExt cx="1620000" cy="1620000"/>
          </a:xfrm>
        </p:grpSpPr>
        <p:pic>
          <p:nvPicPr>
            <p:cNvPr id="5126" name="Picture 6" descr="http://i-con.su/%D0%BA%D0%B0%D1%80%D1%82%D0%B8%D0%BD%D0%BA%D0%B8/%D0%90%D0%93%D0%9D%D0%9A%D0%A1/Aspro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906" y="3068960"/>
              <a:ext cx="716281" cy="78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Скругленный прямоугольник 27"/>
            <p:cNvSpPr/>
            <p:nvPr/>
          </p:nvSpPr>
          <p:spPr>
            <a:xfrm>
              <a:off x="4716016" y="2961128"/>
              <a:ext cx="1620000" cy="16200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16016" y="4149080"/>
              <a:ext cx="162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Площадка не определена</a:t>
              </a:r>
              <a:endParaRPr lang="ru-RU" sz="1000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31431" y="387034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99"/>
                  </a:solidFill>
                </a:rPr>
                <a:t>* * *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660232" y="3057378"/>
            <a:ext cx="1620000" cy="1620000"/>
            <a:chOff x="6660232" y="2961128"/>
            <a:chExt cx="1620000" cy="1620000"/>
          </a:xfrm>
        </p:grpSpPr>
        <p:pic>
          <p:nvPicPr>
            <p:cNvPr id="5140" name="Picture 20" descr="http://a913.phobos.apple.com/us/r1000/007/Purple/v4/ce/71/d0/ce71d0d6-aee8-ab1c-ab9a-db1123d10f27/V4HttpAssetRepositoryClient-mzl.avvyeebe.png-2640259901058527775.340x340-75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045" y="3068960"/>
              <a:ext cx="718374" cy="71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6660232" y="2961128"/>
              <a:ext cx="1620000" cy="16200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60232" y="4149080"/>
              <a:ext cx="162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6699"/>
                  </a:solidFill>
                  <a:latin typeface="Arial Narrow" panose="020B0606020202030204" pitchFamily="34" charset="0"/>
                </a:rPr>
                <a:t>ООО «ПетроГазТех</a:t>
              </a:r>
              <a:r>
                <a:rPr lang="ru-RU" sz="10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»</a:t>
              </a:r>
              <a:endParaRPr lang="ru-RU" sz="1000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75647" y="387034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99"/>
                  </a:solidFill>
                </a:rPr>
                <a:t>* * *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27584" y="4770953"/>
            <a:ext cx="1620000" cy="1620000"/>
            <a:chOff x="827584" y="4761328"/>
            <a:chExt cx="1620000" cy="1620000"/>
          </a:xfrm>
        </p:grpSpPr>
        <p:pic>
          <p:nvPicPr>
            <p:cNvPr id="5132" name="Picture 12" descr="http://www.autoruote4x4.com/upload/004_885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194" y="4869160"/>
              <a:ext cx="960779" cy="701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827584" y="4761328"/>
              <a:ext cx="1620000" cy="16200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7584" y="5919083"/>
              <a:ext cx="162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6699"/>
                  </a:solidFill>
                  <a:latin typeface="Arial Narrow" panose="020B0606020202030204" pitchFamily="34" charset="0"/>
                </a:rPr>
                <a:t>ООО «Стройинвест»</a:t>
              </a:r>
              <a:endParaRPr lang="ru-RU" sz="1000" dirty="0">
                <a:solidFill>
                  <a:srgbClr val="006699"/>
                </a:solidFill>
                <a:latin typeface="Arial Narrow" panose="020B0606020202030204" pitchFamily="34" charset="0"/>
                <a:ea typeface="Calibri"/>
                <a:cs typeface="Times New Roman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93605" y="5661248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99"/>
                  </a:solidFill>
                </a:rPr>
                <a:t>* * *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grpSp>
        <p:nvGrpSpPr>
          <p:cNvPr id="5153" name="Группа 5152"/>
          <p:cNvGrpSpPr/>
          <p:nvPr/>
        </p:nvGrpSpPr>
        <p:grpSpPr>
          <a:xfrm>
            <a:off x="2771800" y="4770953"/>
            <a:ext cx="1620000" cy="1620000"/>
            <a:chOff x="2771800" y="4761328"/>
            <a:chExt cx="1620000" cy="1620000"/>
          </a:xfrm>
        </p:grpSpPr>
        <p:pic>
          <p:nvPicPr>
            <p:cNvPr id="5128" name="Picture 8" descr="http://оборудование-для-подводных-работ.рф/upload/medialibrary/dee/Logo_Bauer%20Kompressoren_Drucker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5013176"/>
              <a:ext cx="1368152" cy="47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2771800" y="4761328"/>
              <a:ext cx="1620000" cy="16200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71800" y="5919083"/>
              <a:ext cx="162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Площадка не определена</a:t>
              </a:r>
              <a:endParaRPr lang="ru-RU" sz="1000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87215" y="567054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99"/>
                  </a:solidFill>
                </a:rPr>
                <a:t>* * *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grpSp>
        <p:nvGrpSpPr>
          <p:cNvPr id="5155" name="Группа 5154"/>
          <p:cNvGrpSpPr/>
          <p:nvPr/>
        </p:nvGrpSpPr>
        <p:grpSpPr>
          <a:xfrm>
            <a:off x="4716016" y="4770953"/>
            <a:ext cx="1620000" cy="1620000"/>
            <a:chOff x="4716016" y="4761328"/>
            <a:chExt cx="1620000" cy="1620000"/>
          </a:xfrm>
        </p:grpSpPr>
        <p:pic>
          <p:nvPicPr>
            <p:cNvPr id="5142" name="Picture 22" descr="http://ids-energy.com/img_big/03022013121506Kwangshin%20-%20Logo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941168"/>
              <a:ext cx="1266465" cy="58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Скругленный прямоугольник 26"/>
            <p:cNvSpPr/>
            <p:nvPr/>
          </p:nvSpPr>
          <p:spPr>
            <a:xfrm>
              <a:off x="4716016" y="4761328"/>
              <a:ext cx="1620000" cy="16200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16016" y="5919083"/>
              <a:ext cx="162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Площадка не определена</a:t>
              </a:r>
              <a:endParaRPr lang="ru-RU" sz="1000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31431" y="567054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99"/>
                  </a:solidFill>
                </a:rPr>
                <a:t>* * *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grpSp>
        <p:nvGrpSpPr>
          <p:cNvPr id="5156" name="Группа 5155"/>
          <p:cNvGrpSpPr/>
          <p:nvPr/>
        </p:nvGrpSpPr>
        <p:grpSpPr>
          <a:xfrm>
            <a:off x="6660232" y="4761328"/>
            <a:ext cx="1620000" cy="1620000"/>
            <a:chOff x="6660232" y="4761328"/>
            <a:chExt cx="1620000" cy="1620000"/>
          </a:xfrm>
        </p:grpSpPr>
        <p:pic>
          <p:nvPicPr>
            <p:cNvPr id="5146" name="Picture 26" descr="http://pmk-co.com/en/wp-content/uploads/2015/10/compac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645" y="4941168"/>
              <a:ext cx="1347755" cy="53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6660232" y="4761328"/>
              <a:ext cx="1620000" cy="16200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60232" y="5919083"/>
              <a:ext cx="162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ООО «РМ КПГ»</a:t>
              </a:r>
              <a:endParaRPr lang="ru-RU" sz="1000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75647" y="567054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99"/>
                  </a:solidFill>
                </a:rPr>
                <a:t>* * *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sp>
        <p:nvSpPr>
          <p:cNvPr id="6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3096" y="6402412"/>
            <a:ext cx="261392" cy="365125"/>
          </a:xfrm>
        </p:spPr>
        <p:txBody>
          <a:bodyPr/>
          <a:lstStyle/>
          <a:p>
            <a:fld id="{2F8B3065-FF3F-482E-938E-3B39A37B56AC}" type="slidenum">
              <a:rPr lang="ru-RU" sz="1100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8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6" y="176797"/>
            <a:ext cx="1925612" cy="9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Прямая соединительная линия 6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08459" y="6464369"/>
            <a:ext cx="769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 err="1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Импортозамещение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оборудования </a:t>
            </a:r>
            <a:r>
              <a:rPr lang="ru-RU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в 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газомоторной отрасли</a:t>
            </a:r>
            <a:r>
              <a:rPr lang="en-US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. </a:t>
            </a:r>
            <a:r>
              <a:rPr lang="ru-RU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Газозаправочная 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инфраструктура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037360" y="441594"/>
            <a:ext cx="677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ФОРМАТЫ ОБОРУДОВАНИЯ ГАЗОЗАПРАВОЧНОЙ ИНФРАСТРУКТУРЫ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96481"/>
            <a:ext cx="2895656" cy="20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7" b="-1"/>
          <a:stretch/>
        </p:blipFill>
        <p:spPr bwMode="auto">
          <a:xfrm>
            <a:off x="1001114" y="2530603"/>
            <a:ext cx="1122613" cy="156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458795" y="2338670"/>
            <a:ext cx="2193325" cy="2023988"/>
            <a:chOff x="3150101" y="2175045"/>
            <a:chExt cx="2193325" cy="2023988"/>
          </a:xfrm>
        </p:grpSpPr>
        <p:pic>
          <p:nvPicPr>
            <p:cNvPr id="77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01" y="2175045"/>
              <a:ext cx="2193325" cy="202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4680" y1="13703" x2="14680" y2="13703"/>
                          <a14:foregroundMark x1="30740" y1="23443" x2="30740" y2="23443"/>
                          <a14:foregroundMark x1="76412" y1="31710" x2="76412" y2="31710"/>
                          <a14:foregroundMark x1="47177" y1="54700" x2="47177" y2="54700"/>
                          <a14:foregroundMark x1="31493" y1="59683" x2="31493" y2="59683"/>
                          <a14:foregroundMark x1="19950" y1="4643" x2="19950" y2="4643"/>
                          <a14:foregroundMark x1="30364" y1="3058" x2="30364" y2="3058"/>
                          <a14:foregroundMark x1="49561" y1="7475" x2="49561" y2="7475"/>
                          <a14:foregroundMark x1="31493" y1="18120" x2="31493" y2="18120"/>
                          <a14:foregroundMark x1="66374" y1="14383" x2="66374" y2="14383"/>
                          <a14:foregroundMark x1="6023" y1="92752" x2="6023" y2="92752"/>
                          <a14:foregroundMark x1="33955" y1="95270" x2="33955" y2="95270"/>
                          <a14:foregroundMark x1="31716" y1="91554" x2="31716" y2="90541"/>
                          <a14:foregroundMark x1="32090" y1="85473" x2="32463" y2="84459"/>
                          <a14:foregroundMark x1="32463" y1="81419" x2="32463" y2="81419"/>
                          <a14:foregroundMark x1="64552" y1="23986" x2="64552" y2="23986"/>
                          <a14:foregroundMark x1="71642" y1="25338" x2="76119" y2="26689"/>
                          <a14:foregroundMark x1="82836" y1="28716" x2="85448" y2="29392"/>
                          <a14:foregroundMark x1="15672" y1="23649" x2="15299" y2="27703"/>
                          <a14:foregroundMark x1="10448" y1="39865" x2="10075" y2="43243"/>
                          <a14:foregroundMark x1="9701" y1="52365" x2="9701" y2="58446"/>
                          <a14:foregroundMark x1="11567" y1="67905" x2="12313" y2="69595"/>
                          <a14:foregroundMark x1="14925" y1="76014" x2="15299" y2="78041"/>
                          <a14:foregroundMark x1="17164" y1="83446" x2="18284" y2="85811"/>
                          <a14:foregroundMark x1="20522" y1="86824" x2="25373" y2="87162"/>
                          <a14:foregroundMark x1="31716" y1="76689" x2="32463" y2="75000"/>
                          <a14:foregroundMark x1="32463" y1="73311" x2="32836" y2="69595"/>
                          <a14:foregroundMark x1="32836" y1="64189" x2="32836" y2="60473"/>
                          <a14:foregroundMark x1="32836" y1="53716" x2="33582" y2="47635"/>
                          <a14:foregroundMark x1="11567" y1="6419" x2="11567" y2="6419"/>
                          <a14:foregroundMark x1="16045" y1="5405" x2="16045" y2="5405"/>
                          <a14:foregroundMark x1="25000" y1="3716" x2="25000" y2="3716"/>
                          <a14:foregroundMark x1="40299" y1="4392" x2="40299" y2="4392"/>
                          <a14:foregroundMark x1="57463" y1="10811" x2="57463" y2="10811"/>
                          <a14:foregroundMark x1="77612" y1="18243" x2="77612" y2="18243"/>
                          <a14:foregroundMark x1="86194" y1="21959" x2="86194" y2="21959"/>
                          <a14:foregroundMark x1="45896" y1="35135" x2="45896" y2="35135"/>
                          <a14:foregroundMark x1="47388" y1="43581" x2="47388" y2="44257"/>
                          <a14:foregroundMark x1="43284" y1="57432" x2="43284" y2="57432"/>
                          <a14:foregroundMark x1="44403" y1="75338" x2="44403" y2="75338"/>
                          <a14:foregroundMark x1="46269" y1="80405" x2="47761" y2="81081"/>
                          <a14:foregroundMark x1="60448" y1="81757" x2="62313" y2="81081"/>
                          <a14:foregroundMark x1="70522" y1="79392" x2="72388" y2="79392"/>
                          <a14:foregroundMark x1="80597" y1="78378" x2="80597" y2="78378"/>
                          <a14:foregroundMark x1="85075" y1="76689" x2="87687" y2="76014"/>
                          <a14:foregroundMark x1="92164" y1="74324" x2="92537" y2="73649"/>
                          <a14:foregroundMark x1="94776" y1="62838" x2="95149" y2="61486"/>
                          <a14:foregroundMark x1="95522" y1="56081" x2="95522" y2="52703"/>
                          <a14:foregroundMark x1="95522" y1="47973" x2="95522" y2="45608"/>
                          <a14:foregroundMark x1="94776" y1="42905" x2="93657" y2="38176"/>
                          <a14:foregroundMark x1="92537" y1="34459" x2="91045" y2="31757"/>
                          <a14:foregroundMark x1="91418" y1="23649" x2="91418" y2="23649"/>
                          <a14:foregroundMark x1="88433" y1="59797" x2="88433" y2="59797"/>
                          <a14:foregroundMark x1="79478" y1="65541" x2="78358" y2="65541"/>
                          <a14:foregroundMark x1="71269" y1="65203" x2="69030" y2="62500"/>
                          <a14:foregroundMark x1="66045" y1="55068" x2="66418" y2="51689"/>
                          <a14:foregroundMark x1="66418" y1="47297" x2="66045" y2="45946"/>
                          <a14:foregroundMark x1="60821" y1="40541" x2="60075" y2="39865"/>
                          <a14:foregroundMark x1="71642" y1="15541" x2="71642" y2="15541"/>
                          <a14:foregroundMark x1="32836" y1="2703" x2="32836" y2="2703"/>
                          <a14:foregroundMark x1="43657" y1="6081" x2="43657" y2="6081"/>
                          <a14:foregroundMark x1="53358" y1="9797" x2="53358" y2="9797"/>
                          <a14:foregroundMark x1="62313" y1="12838" x2="62313" y2="12838"/>
                          <a14:foregroundMark x1="5970" y1="13514" x2="5970" y2="13514"/>
                          <a14:foregroundMark x1="9701" y1="27027" x2="9701" y2="27027"/>
                          <a14:foregroundMark x1="10075" y1="47297" x2="10075" y2="47297"/>
                          <a14:foregroundMark x1="17537" y1="55068" x2="17910" y2="55405"/>
                          <a14:foregroundMark x1="20149" y1="65203" x2="20522" y2="66216"/>
                          <a14:foregroundMark x1="14179" y1="90878" x2="14179" y2="90878"/>
                          <a14:foregroundMark x1="24627" y1="92568" x2="24627" y2="92568"/>
                          <a14:foregroundMark x1="22761" y1="74662" x2="22761" y2="74662"/>
                          <a14:foregroundMark x1="18657" y1="37500" x2="18657" y2="37500"/>
                          <a14:foregroundMark x1="24627" y1="22973" x2="24627" y2="22973"/>
                          <a14:foregroundMark x1="28358" y1="16554" x2="28358" y2="16554"/>
                          <a14:foregroundMark x1="36567" y1="37838" x2="36567" y2="37838"/>
                          <a14:foregroundMark x1="44776" y1="18919" x2="44776" y2="18919"/>
                          <a14:foregroundMark x1="42910" y1="13514" x2="42910" y2="13514"/>
                          <a14:foregroundMark x1="50373" y1="15541" x2="50373" y2="15541"/>
                          <a14:foregroundMark x1="45149" y1="28378" x2="45149" y2="28378"/>
                          <a14:foregroundMark x1="54851" y1="29392" x2="55224" y2="29392"/>
                          <a14:foregroundMark x1="69776" y1="33108" x2="69776" y2="33108"/>
                          <a14:foregroundMark x1="71642" y1="34459" x2="71642" y2="34459"/>
                          <a14:foregroundMark x1="70149" y1="41216" x2="70149" y2="41216"/>
                          <a14:foregroundMark x1="52985" y1="63176" x2="52985" y2="64189"/>
                          <a14:foregroundMark x1="52612" y1="72297" x2="53358" y2="72973"/>
                          <a14:foregroundMark x1="60448" y1="57770" x2="60448" y2="56419"/>
                          <a14:foregroundMark x1="54478" y1="39527" x2="54478" y2="39527"/>
                          <a14:foregroundMark x1="60075" y1="31419" x2="60075" y2="31419"/>
                          <a14:foregroundMark x1="85821" y1="40541" x2="85821" y2="40541"/>
                          <a14:foregroundMark x1="80970" y1="40878" x2="80970" y2="40878"/>
                          <a14:foregroundMark x1="49627" y1="84122" x2="49627" y2="84122"/>
                          <a14:foregroundMark x1="44030" y1="88851" x2="44030" y2="88851"/>
                          <a14:foregroundMark x1="7605" y1="38014" x2="7605" y2="38014"/>
                          <a14:foregroundMark x1="7224" y1="54110" x2="7224" y2="541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314" y="3005298"/>
              <a:ext cx="996962" cy="110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Box 68"/>
          <p:cNvSpPr txBox="1"/>
          <p:nvPr/>
        </p:nvSpPr>
        <p:spPr>
          <a:xfrm>
            <a:off x="3171917" y="4658837"/>
            <a:ext cx="27943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006699"/>
                </a:solidFill>
                <a:latin typeface="Arial Narrow" panose="020B0606020202030204" pitchFamily="34" charset="0"/>
              </a:rPr>
              <a:t>Размещение на линейном </a:t>
            </a:r>
            <a:r>
              <a:rPr lang="ru-RU" sz="13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рынке, в черте населенных пунктов и на территориях АЗС, АГЗС и </a:t>
            </a:r>
            <a:r>
              <a:rPr lang="ru-RU" sz="1300" b="1" dirty="0">
                <a:solidFill>
                  <a:srgbClr val="006699"/>
                </a:solidFill>
                <a:latin typeface="Arial Narrow" panose="020B0606020202030204" pitchFamily="34" charset="0"/>
              </a:rPr>
              <a:t>АТП для заправки </a:t>
            </a:r>
            <a:r>
              <a:rPr lang="ru-RU" sz="13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автотранспорта, при подключении оборудования к сетям газораспределения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44819" y="4652777"/>
            <a:ext cx="2808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006699"/>
                </a:solidFill>
                <a:latin typeface="Arial Narrow" panose="020B0606020202030204" pitchFamily="34" charset="0"/>
              </a:rPr>
              <a:t>Размещение на линейном рынке и в промышленных зонах для заправки </a:t>
            </a:r>
            <a:r>
              <a:rPr lang="ru-RU" sz="13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автотранспорта и </a:t>
            </a:r>
            <a:r>
              <a:rPr lang="ru-RU" sz="1300" b="1" dirty="0">
                <a:solidFill>
                  <a:srgbClr val="006699"/>
                </a:solidFill>
                <a:latin typeface="Arial Narrow" panose="020B0606020202030204" pitchFamily="34" charset="0"/>
              </a:rPr>
              <a:t>ПАГЗ, при подключении оборудования к сетям газораспределения</a:t>
            </a:r>
          </a:p>
          <a:p>
            <a:pPr algn="ctr"/>
            <a:r>
              <a:rPr lang="ru-RU" sz="1300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(в блок-модульном или ж/б исполнении)</a:t>
            </a:r>
            <a:endParaRPr lang="ru-RU" sz="1300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6352" y="4652777"/>
            <a:ext cx="28039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006699"/>
                </a:solidFill>
                <a:latin typeface="Arial Narrow" panose="020B0606020202030204" pitchFamily="34" charset="0"/>
              </a:rPr>
              <a:t>Размещение на линейном рынке, в черте населенных пунктов и на территориях АЗС, АГЗС и АТП</a:t>
            </a:r>
          </a:p>
          <a:p>
            <a:pPr algn="ctr"/>
            <a:r>
              <a:rPr lang="ru-RU" sz="1300" b="1" dirty="0">
                <a:solidFill>
                  <a:srgbClr val="006699"/>
                </a:solidFill>
                <a:latin typeface="Arial Narrow" panose="020B0606020202030204" pitchFamily="34" charset="0"/>
              </a:rPr>
              <a:t>для разгрузки </a:t>
            </a:r>
            <a:r>
              <a:rPr lang="ru-RU" sz="13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ПАГЗ и баллонных сборок</a:t>
            </a:r>
            <a:endParaRPr lang="ru-RU" sz="13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126646" y="1288369"/>
            <a:ext cx="2808312" cy="486217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174318" y="1288369"/>
            <a:ext cx="2808312" cy="486217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21990" y="1288369"/>
            <a:ext cx="2808312" cy="486217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3096" y="6402412"/>
            <a:ext cx="261392" cy="365125"/>
          </a:xfrm>
        </p:spPr>
        <p:txBody>
          <a:bodyPr/>
          <a:lstStyle/>
          <a:p>
            <a:fld id="{2F8B3065-FF3F-482E-938E-3B39A37B56AC}" type="slidenum">
              <a:rPr lang="ru-RU" sz="1100" smtClean="0"/>
              <a:pPr/>
              <a:t>5</a:t>
            </a:fld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126445"/>
            <a:ext cx="5616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*</a:t>
            </a:r>
            <a:r>
              <a:rPr lang="ru-RU" sz="1200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 - в </a:t>
            </a:r>
            <a:r>
              <a:rPr lang="ru-RU" sz="1200" dirty="0">
                <a:solidFill>
                  <a:srgbClr val="006699"/>
                </a:solidFill>
                <a:latin typeface="Arial Narrow" panose="020B0606020202030204" pitchFamily="34" charset="0"/>
              </a:rPr>
              <a:t>зависимости от требуемой производительности и климатического </a:t>
            </a:r>
            <a:r>
              <a:rPr lang="ru-RU" sz="1200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исполнения.</a:t>
            </a:r>
            <a:endParaRPr lang="ru-RU" sz="1200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6" y="176797"/>
            <a:ext cx="1925612" cy="9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Группа 32"/>
          <p:cNvGrpSpPr/>
          <p:nvPr/>
        </p:nvGrpSpPr>
        <p:grpSpPr>
          <a:xfrm>
            <a:off x="384101" y="1136308"/>
            <a:ext cx="2387699" cy="1323439"/>
            <a:chOff x="240085" y="953433"/>
            <a:chExt cx="2387699" cy="1323439"/>
          </a:xfrm>
        </p:grpSpPr>
        <p:sp>
          <p:nvSpPr>
            <p:cNvPr id="34" name="TextBox 33"/>
            <p:cNvSpPr txBox="1"/>
            <p:nvPr/>
          </p:nvSpPr>
          <p:spPr>
            <a:xfrm>
              <a:off x="1177731" y="1178749"/>
              <a:ext cx="14500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Модуль</a:t>
              </a:r>
            </a:p>
            <a:p>
              <a:r>
                <a:rPr lang="ru-RU" sz="28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КПГ</a:t>
              </a:r>
              <a:endParaRPr lang="en-US" sz="28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0085" y="953433"/>
              <a:ext cx="12340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>
                  <a:solidFill>
                    <a:srgbClr val="006699"/>
                  </a:solidFill>
                  <a:latin typeface="Arial Narrow" panose="020B0606020202030204" pitchFamily="34" charset="0"/>
                </a:rPr>
                <a:t>1</a:t>
              </a:r>
              <a:endParaRPr lang="en-US" sz="24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553996" y="1136308"/>
            <a:ext cx="1954108" cy="1323439"/>
            <a:chOff x="3481988" y="953433"/>
            <a:chExt cx="1954108" cy="1323439"/>
          </a:xfrm>
        </p:grpSpPr>
        <p:sp>
          <p:nvSpPr>
            <p:cNvPr id="45" name="TextBox 44"/>
            <p:cNvSpPr txBox="1"/>
            <p:nvPr/>
          </p:nvSpPr>
          <p:spPr>
            <a:xfrm>
              <a:off x="3481988" y="953433"/>
              <a:ext cx="12340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2</a:t>
              </a:r>
              <a:endParaRPr lang="en-US" sz="24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90099" y="1178749"/>
              <a:ext cx="9459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Блок</a:t>
              </a:r>
            </a:p>
            <a:p>
              <a:r>
                <a:rPr lang="ru-RU" sz="28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КПГ*</a:t>
              </a:r>
              <a:endParaRPr lang="en-US" sz="28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270430" y="1136308"/>
            <a:ext cx="2910082" cy="1323439"/>
            <a:chOff x="5704259" y="953433"/>
            <a:chExt cx="2910082" cy="1323439"/>
          </a:xfrm>
        </p:grpSpPr>
        <p:sp>
          <p:nvSpPr>
            <p:cNvPr id="49" name="TextBox 48"/>
            <p:cNvSpPr txBox="1"/>
            <p:nvPr/>
          </p:nvSpPr>
          <p:spPr>
            <a:xfrm>
              <a:off x="5704259" y="953433"/>
              <a:ext cx="12340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3</a:t>
              </a:r>
              <a:endParaRPr lang="en-US" sz="24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60232" y="1178749"/>
              <a:ext cx="19541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Цеховая АГНКС*</a:t>
              </a:r>
              <a:endParaRPr lang="en-US" sz="28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1990" y="423453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n/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ru-RU" sz="2000" dirty="0" smtClean="0">
                <a:ln>
                  <a:noFill/>
                </a:ln>
                <a:solidFill>
                  <a:srgbClr val="006699"/>
                </a:solidFill>
              </a:rPr>
              <a:t>500 </a:t>
            </a:r>
            <a:r>
              <a:rPr lang="ru-RU" sz="2000" dirty="0">
                <a:ln>
                  <a:noFill/>
                </a:ln>
                <a:solidFill>
                  <a:srgbClr val="006699"/>
                </a:solidFill>
              </a:rPr>
              <a:t>– 1000 </a:t>
            </a:r>
            <a:r>
              <a:rPr lang="ru-RU" sz="2000" dirty="0" smtClean="0">
                <a:ln>
                  <a:noFill/>
                </a:ln>
                <a:solidFill>
                  <a:srgbClr val="006699"/>
                </a:solidFill>
              </a:rPr>
              <a:t>нм³/ч</a:t>
            </a:r>
            <a:endParaRPr lang="en-US" sz="2000" dirty="0">
              <a:ln>
                <a:noFill/>
              </a:ln>
              <a:solidFill>
                <a:srgbClr val="006699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57951" y="423035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n/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ru-RU" sz="2000" dirty="0" smtClean="0">
                <a:ln>
                  <a:noFill/>
                </a:ln>
                <a:solidFill>
                  <a:srgbClr val="006699"/>
                </a:solidFill>
              </a:rPr>
              <a:t>500 </a:t>
            </a:r>
            <a:r>
              <a:rPr lang="ru-RU" sz="2000" dirty="0">
                <a:ln>
                  <a:noFill/>
                </a:ln>
                <a:solidFill>
                  <a:srgbClr val="006699"/>
                </a:solidFill>
              </a:rPr>
              <a:t>– </a:t>
            </a:r>
            <a:r>
              <a:rPr lang="ru-RU" sz="2000" dirty="0" smtClean="0">
                <a:ln>
                  <a:noFill/>
                </a:ln>
                <a:solidFill>
                  <a:srgbClr val="006699"/>
                </a:solidFill>
              </a:rPr>
              <a:t>1</a:t>
            </a:r>
            <a:r>
              <a:rPr lang="en-US" sz="2000" dirty="0" smtClean="0">
                <a:ln>
                  <a:noFill/>
                </a:ln>
                <a:solidFill>
                  <a:srgbClr val="006699"/>
                </a:solidFill>
              </a:rPr>
              <a:t>0</a:t>
            </a:r>
            <a:r>
              <a:rPr lang="ru-RU" sz="2000" dirty="0" smtClean="0">
                <a:ln>
                  <a:noFill/>
                </a:ln>
                <a:solidFill>
                  <a:srgbClr val="006699"/>
                </a:solidFill>
              </a:rPr>
              <a:t>00 нм³/ч</a:t>
            </a:r>
            <a:endParaRPr lang="en-US" sz="2000" dirty="0">
              <a:ln>
                <a:noFill/>
              </a:ln>
              <a:solidFill>
                <a:srgbClr val="006699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56176" y="423035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n/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ru-RU" sz="2000" dirty="0" smtClean="0">
                <a:ln>
                  <a:noFill/>
                </a:ln>
                <a:solidFill>
                  <a:srgbClr val="006699"/>
                </a:solidFill>
              </a:rPr>
              <a:t>1</a:t>
            </a:r>
            <a:r>
              <a:rPr lang="en-US" sz="2000" dirty="0" smtClean="0">
                <a:ln>
                  <a:noFill/>
                </a:ln>
                <a:solidFill>
                  <a:srgbClr val="006699"/>
                </a:solidFill>
              </a:rPr>
              <a:t>0</a:t>
            </a:r>
            <a:r>
              <a:rPr lang="ru-RU" sz="2000" dirty="0" smtClean="0">
                <a:ln>
                  <a:noFill/>
                </a:ln>
                <a:solidFill>
                  <a:srgbClr val="006699"/>
                </a:solidFill>
              </a:rPr>
              <a:t>00 </a:t>
            </a:r>
            <a:r>
              <a:rPr lang="ru-RU" sz="2000" dirty="0">
                <a:ln>
                  <a:noFill/>
                </a:ln>
                <a:solidFill>
                  <a:srgbClr val="006699"/>
                </a:solidFill>
              </a:rPr>
              <a:t>– </a:t>
            </a:r>
            <a:r>
              <a:rPr lang="ru-RU" sz="2000" dirty="0" smtClean="0">
                <a:ln>
                  <a:noFill/>
                </a:ln>
                <a:solidFill>
                  <a:srgbClr val="006699"/>
                </a:solidFill>
              </a:rPr>
              <a:t>2</a:t>
            </a:r>
            <a:r>
              <a:rPr lang="en-US" sz="2000" dirty="0" smtClean="0">
                <a:ln>
                  <a:noFill/>
                </a:ln>
                <a:solidFill>
                  <a:srgbClr val="006699"/>
                </a:solidFill>
              </a:rPr>
              <a:t>0</a:t>
            </a:r>
            <a:r>
              <a:rPr lang="ru-RU" sz="2000" dirty="0" smtClean="0">
                <a:ln>
                  <a:noFill/>
                </a:ln>
                <a:solidFill>
                  <a:srgbClr val="006699"/>
                </a:solidFill>
              </a:rPr>
              <a:t>00 нм³/ч</a:t>
            </a:r>
            <a:endParaRPr lang="en-US" sz="2000" dirty="0">
              <a:ln>
                <a:noFill/>
              </a:ln>
              <a:solidFill>
                <a:srgbClr val="00669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8459" y="6464369"/>
            <a:ext cx="769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 err="1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Импортозамещение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оборудования </a:t>
            </a:r>
            <a:r>
              <a:rPr lang="ru-RU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в 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газомоторной отрасли</a:t>
            </a:r>
            <a:r>
              <a:rPr lang="en-US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. </a:t>
            </a:r>
            <a:r>
              <a:rPr lang="ru-RU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Газозаправочная 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инфраструктура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76477" y="169390"/>
            <a:ext cx="6162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КОНЦЕПЦИЯ ООО «ГАЗПРОМ ГАЗОМОТОРНОЕ ТОПЛИВО» В ЧАСТИ ПРОИЗВОДСТВА ТЕХНОЛОГИЧЕСКОГО ОБОРУДОВАНИЯ АГНКС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3096" y="6402412"/>
            <a:ext cx="261392" cy="365125"/>
          </a:xfrm>
        </p:spPr>
        <p:txBody>
          <a:bodyPr/>
          <a:lstStyle/>
          <a:p>
            <a:fld id="{2F8B3065-FF3F-482E-938E-3B39A37B56AC}" type="slidenum">
              <a:rPr lang="ru-RU" sz="1100" smtClean="0"/>
              <a:pPr/>
              <a:t>6</a:t>
            </a:fld>
            <a:endParaRPr lang="ru-RU" sz="11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1990" y="1394244"/>
            <a:ext cx="2808312" cy="498363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126646" y="1394244"/>
            <a:ext cx="2808312" cy="498363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74318" y="1394244"/>
            <a:ext cx="2808312" cy="498363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08120" y="2474364"/>
            <a:ext cx="282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1. Апробация отечественного пилотного компрессорного оборудования с целью его </a:t>
            </a:r>
            <a:r>
              <a:rPr lang="ru-RU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дальнейшего тиражирования 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на объектах нового строительства.</a:t>
            </a:r>
            <a:endParaRPr lang="ru-RU" sz="12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6555" y="3338460"/>
            <a:ext cx="28039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2. Узловая сборка </a:t>
            </a:r>
            <a:r>
              <a:rPr lang="ru-RU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отечественными компаниями и поставка комплектов 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технологического оборудования  АГНКС, построенных на базе </a:t>
            </a:r>
            <a:r>
              <a:rPr lang="ru-RU" sz="1200" b="1" u="sng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иностранного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компрессорного 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оборудования, на объекты </a:t>
            </a:r>
            <a:r>
              <a:rPr lang="ru-RU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нового 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строительства.</a:t>
            </a:r>
            <a:endParaRPr lang="ru-RU" sz="12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26646" y="247436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1. Создание </a:t>
            </a:r>
            <a:r>
              <a:rPr lang="ru-RU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на базе 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АО «</a:t>
            </a:r>
            <a:r>
              <a:rPr lang="ru-RU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Московский газоперерабатывающий завод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» участка крупноузловой сборки комплектов технологического оборудования АГНКС.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03850" y="2474364"/>
            <a:ext cx="277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1. Разработка типового проекта размещения технологического оборудования на АГНКС.</a:t>
            </a:r>
            <a:endParaRPr lang="ru-RU" sz="12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56176" y="3330909"/>
            <a:ext cx="2778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2</a:t>
            </a:r>
            <a:r>
              <a:rPr lang="ru-RU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. Заключение рамочных контрактов 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с отечественными производителями базовых блоков АГНКС (компрессорная установка, блок осушки газа, газозаправочная колонка и т.д.).</a:t>
            </a:r>
            <a:endParaRPr lang="ru-RU" sz="12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31777" y="4370379"/>
            <a:ext cx="2832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3. 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Узловая сборка и поставка</a:t>
            </a:r>
          </a:p>
          <a:p>
            <a:pPr algn="ctr"/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АО </a:t>
            </a:r>
            <a:r>
              <a:rPr lang="ru-RU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«Московский газоперерабатывающий 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завод» комплектов технологического оборудования  </a:t>
            </a:r>
            <a:r>
              <a:rPr lang="ru-RU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АГНКС для 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объектов нового строительства.</a:t>
            </a:r>
            <a:endParaRPr lang="ru-RU" sz="12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pic>
        <p:nvPicPr>
          <p:cNvPr id="5132" name="Picture 12" descr="http://lenprom.spb.ru/images/da3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12" l="245" r="99265">
                        <a14:foregroundMark x1="38971" y1="23512" x2="38971" y2="23512"/>
                        <a14:foregroundMark x1="33088" y1="27976" x2="33088" y2="27976"/>
                        <a14:foregroundMark x1="34559" y1="25298" x2="34559" y2="25298"/>
                        <a14:foregroundMark x1="37010" y1="22917" x2="37010" y2="22917"/>
                        <a14:foregroundMark x1="36029" y1="22917" x2="36029" y2="22917"/>
                        <a14:foregroundMark x1="12255" y1="14881" x2="12255" y2="14881"/>
                        <a14:foregroundMark x1="11275" y1="15774" x2="11275" y2="15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8" y="4772335"/>
            <a:ext cx="1891785" cy="155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ilerre.com/old/italy-flag-during-ww2-i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72745"/>
            <a:ext cx="720000" cy="479700"/>
          </a:xfrm>
          <a:prstGeom prst="flowChartConnector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vgsbooks.com/images/flags/argentina_fla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644905"/>
            <a:ext cx="720000" cy="468000"/>
          </a:xfrm>
          <a:prstGeom prst="flowChartConnector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304" y="5457797"/>
            <a:ext cx="1267298" cy="9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tmregister.ru/base/NEW/4416/441667/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46">
                        <a14:foregroundMark x1="47368" y1="78906" x2="47368" y2="78906"/>
                        <a14:foregroundMark x1="52909" y1="83594" x2="52909" y2="83594"/>
                        <a14:foregroundMark x1="68698" y1="61719" x2="68698" y2="61719"/>
                        <a14:foregroundMark x1="91967" y1="61328" x2="91967" y2="61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65" y="5346596"/>
            <a:ext cx="1348727" cy="95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203848" y="3122436"/>
            <a:ext cx="277878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2</a:t>
            </a:r>
            <a:r>
              <a:rPr lang="ru-RU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. Заключение рамочных контрактов 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с отечественными компаниями, осуществляющими узловую сборку комплектов технологического оборудования АГНКС на базе </a:t>
            </a:r>
            <a:r>
              <a:rPr lang="ru-RU" sz="1200" b="1" u="sng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отечественного</a:t>
            </a:r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 компрессорного оборудования.</a:t>
            </a:r>
            <a:endParaRPr lang="ru-RU" sz="12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493" l="0" r="100000">
                        <a14:foregroundMark x1="77470" y1="10864" x2="77470" y2="10864"/>
                        <a14:foregroundMark x1="79051" y1="11699" x2="79051" y2="11699"/>
                        <a14:foregroundMark x1="78261" y1="9749" x2="78261" y2="9749"/>
                        <a14:foregroundMark x1="80040" y1="11421" x2="80040" y2="11421"/>
                        <a14:foregroundMark x1="79051" y1="10028" x2="79051" y2="10028"/>
                        <a14:foregroundMark x1="5731" y1="25348" x2="5731" y2="25348"/>
                        <a14:foregroundMark x1="27866" y1="10028" x2="27866" y2="10028"/>
                        <a14:foregroundMark x1="30632" y1="7799" x2="30632" y2="7799"/>
                        <a14:foregroundMark x1="32016" y1="6685" x2="32016" y2="6685"/>
                        <a14:foregroundMark x1="24704" y1="70752" x2="24704" y2="70752"/>
                        <a14:foregroundMark x1="20751" y1="69359" x2="20751" y2="69359"/>
                        <a14:foregroundMark x1="31225" y1="80780" x2="31225" y2="80780"/>
                        <a14:foregroundMark x1="34387" y1="84123" x2="34387" y2="84123"/>
                        <a14:foregroundMark x1="32213" y1="83008" x2="32213" y2="83008"/>
                        <a14:foregroundMark x1="35375" y1="85237" x2="35375" y2="85237"/>
                        <a14:backgroundMark x1="27273" y1="81616" x2="27273" y2="81616"/>
                        <a14:backgroundMark x1="46023" y1="88400" x2="46023" y2="8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836559"/>
            <a:ext cx="2023210" cy="143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http://air-tours.ru/Countries/russia/Flag_of_Russi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72745"/>
            <a:ext cx="720000" cy="479700"/>
          </a:xfrm>
          <a:prstGeom prst="flowChartConnector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6" y="176797"/>
            <a:ext cx="1925612" cy="9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Группа 43"/>
          <p:cNvGrpSpPr/>
          <p:nvPr/>
        </p:nvGrpSpPr>
        <p:grpSpPr>
          <a:xfrm>
            <a:off x="323528" y="1299933"/>
            <a:ext cx="2387699" cy="1323439"/>
            <a:chOff x="240085" y="953433"/>
            <a:chExt cx="2387699" cy="1323439"/>
          </a:xfrm>
        </p:grpSpPr>
        <p:sp>
          <p:nvSpPr>
            <p:cNvPr id="47" name="TextBox 46"/>
            <p:cNvSpPr txBox="1"/>
            <p:nvPr/>
          </p:nvSpPr>
          <p:spPr>
            <a:xfrm>
              <a:off x="1177731" y="1178749"/>
              <a:ext cx="14500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Этап</a:t>
              </a:r>
            </a:p>
            <a:p>
              <a:r>
                <a:rPr lang="ru-RU" sz="28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2016 год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0085" y="953433"/>
              <a:ext cx="12340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>
                  <a:solidFill>
                    <a:srgbClr val="006699"/>
                  </a:solidFill>
                  <a:latin typeface="Arial Narrow" panose="020B0606020202030204" pitchFamily="34" charset="0"/>
                </a:rPr>
                <a:t>1</a:t>
              </a:r>
              <a:endParaRPr lang="en-US" sz="24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347864" y="1299933"/>
            <a:ext cx="2428634" cy="1323439"/>
            <a:chOff x="3481988" y="953433"/>
            <a:chExt cx="2428634" cy="1323439"/>
          </a:xfrm>
        </p:grpSpPr>
        <p:sp>
          <p:nvSpPr>
            <p:cNvPr id="51" name="TextBox 50"/>
            <p:cNvSpPr txBox="1"/>
            <p:nvPr/>
          </p:nvSpPr>
          <p:spPr>
            <a:xfrm>
              <a:off x="3481988" y="953433"/>
              <a:ext cx="12340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2</a:t>
              </a:r>
              <a:endParaRPr lang="en-US" sz="24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90099" y="1178749"/>
              <a:ext cx="14205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Этап</a:t>
              </a:r>
            </a:p>
            <a:p>
              <a:r>
                <a:rPr lang="ru-RU" sz="28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2017 год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270430" y="1299933"/>
            <a:ext cx="2910082" cy="1323439"/>
            <a:chOff x="5704259" y="953433"/>
            <a:chExt cx="2910082" cy="1323439"/>
          </a:xfrm>
        </p:grpSpPr>
        <p:sp>
          <p:nvSpPr>
            <p:cNvPr id="57" name="TextBox 56"/>
            <p:cNvSpPr txBox="1"/>
            <p:nvPr/>
          </p:nvSpPr>
          <p:spPr>
            <a:xfrm>
              <a:off x="5704259" y="953433"/>
              <a:ext cx="12340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3</a:t>
              </a:r>
              <a:endParaRPr lang="en-US" sz="24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60232" y="1178749"/>
              <a:ext cx="19541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Этап</a:t>
              </a:r>
            </a:p>
            <a:p>
              <a:r>
                <a:rPr lang="ru-RU" sz="28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2018 год</a:t>
              </a:r>
              <a:endParaRPr lang="en-US" sz="28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08459" y="6464369"/>
            <a:ext cx="769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 err="1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Импортозамещение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оборудования </a:t>
            </a:r>
            <a:r>
              <a:rPr lang="ru-RU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в 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газомоторной отрасли</a:t>
            </a:r>
            <a:r>
              <a:rPr lang="en-US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. </a:t>
            </a:r>
            <a:r>
              <a:rPr lang="ru-RU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Газозаправочная 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инфраструктура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1667659"/>
            <a:ext cx="2160240" cy="2205826"/>
            <a:chOff x="1989513" y="1597584"/>
            <a:chExt cx="2160240" cy="2205826"/>
          </a:xfrm>
        </p:grpSpPr>
        <p:pic>
          <p:nvPicPr>
            <p:cNvPr id="41" name="Picture 2" descr="http://cs623921.vk.me/v623921486/eda6/1lYBj87w-7g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51947" y="1597584"/>
              <a:ext cx="815770" cy="571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7493" l="0" r="100000">
                          <a14:foregroundMark x1="77470" y1="10864" x2="77470" y2="10864"/>
                          <a14:foregroundMark x1="79051" y1="11699" x2="79051" y2="11699"/>
                          <a14:foregroundMark x1="78261" y1="9749" x2="78261" y2="9749"/>
                          <a14:foregroundMark x1="80040" y1="11421" x2="80040" y2="11421"/>
                          <a14:foregroundMark x1="79051" y1="10028" x2="79051" y2="10028"/>
                          <a14:foregroundMark x1="5731" y1="25348" x2="5731" y2="25348"/>
                          <a14:foregroundMark x1="27866" y1="10028" x2="27866" y2="10028"/>
                          <a14:foregroundMark x1="30632" y1="7799" x2="30632" y2="7799"/>
                          <a14:foregroundMark x1="32016" y1="6685" x2="32016" y2="6685"/>
                          <a14:foregroundMark x1="24704" y1="70752" x2="24704" y2="70752"/>
                          <a14:foregroundMark x1="20751" y1="69359" x2="20751" y2="69359"/>
                          <a14:foregroundMark x1="31225" y1="80780" x2="31225" y2="80780"/>
                          <a14:foregroundMark x1="34387" y1="84123" x2="34387" y2="84123"/>
                          <a14:foregroundMark x1="32213" y1="83008" x2="32213" y2="83008"/>
                          <a14:foregroundMark x1="35375" y1="85237" x2="35375" y2="85237"/>
                          <a14:backgroundMark x1="27273" y1="81616" x2="27273" y2="81616"/>
                          <a14:backgroundMark x1="46023" y1="88400" x2="46023" y2="88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537" y="2328917"/>
              <a:ext cx="1586697" cy="1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989513" y="3541800"/>
              <a:ext cx="21602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Модель компрессора: </a:t>
              </a:r>
              <a:r>
                <a:rPr lang="ru-RU" sz="11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2ГМ7</a:t>
              </a:r>
              <a:endParaRPr lang="ru-RU" sz="11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94485"/>
              </p:ext>
            </p:extLst>
          </p:nvPr>
        </p:nvGraphicFramePr>
        <p:xfrm>
          <a:off x="251520" y="4194586"/>
          <a:ext cx="6696744" cy="2284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6815"/>
                <a:gridCol w="1764505"/>
                <a:gridCol w="1363481"/>
                <a:gridCol w="1351943"/>
              </a:tblGrid>
              <a:tr h="11272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объекта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Планируемый срок ввода АГНКС (начало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апробации)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Производительность, нм³/ч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Входное давление, МПа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rgbClr val="006699"/>
                    </a:solidFill>
                  </a:tcPr>
                </a:tc>
              </a:tr>
              <a:tr h="57709">
                <a:tc gridSpan="4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Оборудование ООО «НПП МашТЭК»</a:t>
                      </a:r>
                    </a:p>
                  </a:txBody>
                  <a:tcPr marL="8199" marR="8199" marT="8199" marB="0" anchor="ctr">
                    <a:solidFill>
                      <a:schemeClr val="accent3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8144">
                <a:tc>
                  <a:txBody>
                    <a:bodyPr/>
                    <a:lstStyle/>
                    <a:p>
                      <a:pPr algn="l" fontAlgn="t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г</a:t>
                      </a:r>
                      <a:r>
                        <a:rPr lang="ru-RU" sz="1100" b="0" i="0" u="none" strike="noStrike" dirty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. Иноземцево, АГНКС-1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июль 2017 г.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0,2 – 0,6 (0,6)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144">
                <a:tc>
                  <a:txBody>
                    <a:bodyPr/>
                    <a:lstStyle/>
                    <a:p>
                      <a:pPr algn="l" fontAlgn="t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  г</a:t>
                      </a:r>
                      <a:r>
                        <a:rPr lang="ru-RU" sz="1100" b="0" i="0" u="none" strike="noStrike" dirty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. Белореченск, </a:t>
                      </a: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АГНКС-1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декабрь 2016 г.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2 400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 – 0,6 (0,6)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144">
                <a:tc>
                  <a:txBody>
                    <a:bodyPr/>
                    <a:lstStyle/>
                    <a:p>
                      <a:pPr algn="l" fontAlgn="t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  г</a:t>
                      </a:r>
                      <a:r>
                        <a:rPr lang="ru-RU" sz="1100" b="0" i="0" u="none" strike="noStrike" dirty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. Тимашевск, </a:t>
                      </a: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АГНКС-1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декабрь 2016 г.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1 800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0,2 - 0,6 (0,55)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144">
                <a:tc>
                  <a:txBody>
                    <a:bodyPr/>
                    <a:lstStyle/>
                    <a:p>
                      <a:pPr algn="l" fontAlgn="t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  г</a:t>
                      </a:r>
                      <a:r>
                        <a:rPr lang="ru-RU" sz="1100" b="0" i="0" u="none" strike="noStrike" dirty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. Волгоград, </a:t>
                      </a: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АГНКС-3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декабрь 2016 г.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0,2 – 0,6 (0,3)</a:t>
                      </a:r>
                    </a:p>
                  </a:txBody>
                  <a:tcPr marL="9525" marR="9525" marT="9525" marB="0" anchor="ctr"/>
                </a:tc>
              </a:tr>
              <a:tr h="57709">
                <a:tc gridSpan="4">
                  <a:txBody>
                    <a:bodyPr/>
                    <a:lstStyle/>
                    <a:p>
                      <a:pPr algn="ctr" fontAlgn="t">
                        <a:spcAft>
                          <a:spcPts val="30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Оборудование ЗАО «БАРРЕНС»</a:t>
                      </a:r>
                      <a:endParaRPr lang="ru-RU" sz="1100" b="1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accent3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>
                        <a:spcAft>
                          <a:spcPts val="300"/>
                        </a:spcAft>
                      </a:pP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spcAft>
                          <a:spcPts val="300"/>
                        </a:spcAft>
                      </a:pP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709">
                <a:tc>
                  <a:txBody>
                    <a:bodyPr/>
                    <a:lstStyle/>
                    <a:p>
                      <a:pPr algn="l" fontAlgn="t">
                        <a:spcAft>
                          <a:spcPts val="300"/>
                        </a:spcAft>
                      </a:pPr>
                      <a:r>
                        <a:rPr lang="ru-RU" sz="110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  г</a:t>
                      </a:r>
                      <a:r>
                        <a:rPr lang="ru-RU" sz="1100" u="none" strike="noStrike" dirty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10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Барабинск, АГНКС-1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декабрь 2016 г.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1 800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0,3 - 0,6 (0,6)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709">
                <a:tc>
                  <a:txBody>
                    <a:bodyPr/>
                    <a:lstStyle/>
                    <a:p>
                      <a:pPr algn="l" fontAlgn="t">
                        <a:spcAft>
                          <a:spcPts val="300"/>
                        </a:spcAft>
                      </a:pPr>
                      <a:r>
                        <a:rPr lang="ru-RU" sz="110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  г</a:t>
                      </a:r>
                      <a:r>
                        <a:rPr lang="ru-RU" sz="1100" u="none" strike="noStrike" dirty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. Уфа, </a:t>
                      </a:r>
                      <a:r>
                        <a:rPr lang="ru-RU" sz="110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АГНКС-4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декабрь 2016 г.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1 800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0,3 - 0,6 (0,6)</a:t>
                      </a:r>
                    </a:p>
                  </a:txBody>
                  <a:tcPr marL="8199" marR="8199" marT="8199" marB="0" anchor="ctr"/>
                </a:tc>
              </a:tr>
              <a:tr h="57709">
                <a:tc>
                  <a:txBody>
                    <a:bodyPr/>
                    <a:lstStyle/>
                    <a:p>
                      <a:pPr algn="l" fontAlgn="t">
                        <a:spcAft>
                          <a:spcPts val="300"/>
                        </a:spcAft>
                      </a:pPr>
                      <a:r>
                        <a:rPr lang="ru-RU" sz="110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  п</a:t>
                      </a:r>
                      <a:r>
                        <a:rPr lang="ru-RU" sz="1100" u="none" strike="noStrike" dirty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10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Новосергиевка, АГНКС-1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март 2017 г.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900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0,6 – 1,2 (0,7)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2726">
                <a:tc>
                  <a:txBody>
                    <a:bodyPr/>
                    <a:lstStyle/>
                    <a:p>
                      <a:pPr algn="l" fontAlgn="t">
                        <a:spcAft>
                          <a:spcPts val="300"/>
                        </a:spcAft>
                      </a:pPr>
                      <a:r>
                        <a:rPr lang="ru-RU" sz="110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  г</a:t>
                      </a:r>
                      <a:r>
                        <a:rPr lang="ru-RU" sz="1100" u="none" strike="noStrike" dirty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. Арзамас, </a:t>
                      </a:r>
                      <a:r>
                        <a:rPr lang="ru-RU" sz="110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r>
                        <a:rPr lang="ru-RU" sz="1100" u="none" strike="noStrike" dirty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. Морозовка, АГНКС-1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июнь 2017 г.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1 000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2,0 – 6,0 (2,8)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/>
                </a:tc>
              </a:tr>
              <a:tr h="112726">
                <a:tc>
                  <a:txBody>
                    <a:bodyPr/>
                    <a:lstStyle/>
                    <a:p>
                      <a:pPr algn="l" fontAlgn="t">
                        <a:spcAft>
                          <a:spcPts val="300"/>
                        </a:spcAft>
                      </a:pPr>
                      <a:r>
                        <a:rPr lang="ru-RU" sz="1100" b="0" i="0" u="none" strike="noStrike" baseline="0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  Дюртюлинское ЛПУ МГ (</a:t>
                      </a: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Модуль КПГ )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baseline="0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август </a:t>
                      </a: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2016 г.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Arial Narrow" panose="020B0606020202030204" pitchFamily="34" charset="0"/>
                        </a:rPr>
                        <a:t>0,3 – 0,6 (0,6)</a:t>
                      </a:r>
                      <a:endParaRPr lang="ru-RU" sz="1100" b="0" i="0" u="none" strike="noStrike" dirty="0">
                        <a:solidFill>
                          <a:srgbClr val="0066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99" marR="8199" marT="819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08120" y="3884795"/>
            <a:ext cx="67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99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Апробация пилотных экземпляров оборудования АГНКС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4016" y="1215270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Заключены договоры на поставку пилотного оборудования АГНКС отечественного производства</a:t>
            </a:r>
            <a:endParaRPr lang="ru-RU" sz="1400" b="1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418459" y="1331861"/>
            <a:ext cx="4546029" cy="2637294"/>
            <a:chOff x="4427984" y="1196752"/>
            <a:chExt cx="4546029" cy="2637294"/>
          </a:xfrm>
        </p:grpSpPr>
        <p:pic>
          <p:nvPicPr>
            <p:cNvPr id="1026" name="Picture 2" descr="C:\Users\Hrenov-MA\Desktop\Фото модуля КПГ в Уфе\IMG-20160519-WA0000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9" t="3679" r="1679" b="4665"/>
            <a:stretch/>
          </p:blipFill>
          <p:spPr bwMode="auto">
            <a:xfrm>
              <a:off x="4427984" y="1196752"/>
              <a:ext cx="4546029" cy="2203678"/>
            </a:xfrm>
            <a:prstGeom prst="rect">
              <a:avLst/>
            </a:prstGeom>
            <a:noFill/>
            <a:ln w="28575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427984" y="3403159"/>
              <a:ext cx="45460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Опытно-промышленная эксплуатация модуля КПГ</a:t>
              </a:r>
            </a:p>
            <a:p>
              <a:pPr algn="ctr"/>
              <a:r>
                <a:rPr lang="ru-RU" sz="11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на площадке Дюртюлинского ЛПУ МГ ООО «Газпром трансгаз Уфа»</a:t>
              </a:r>
              <a:endParaRPr lang="ru-RU" sz="11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339752" y="1716432"/>
            <a:ext cx="1800200" cy="2157053"/>
            <a:chOff x="-809996" y="1697318"/>
            <a:chExt cx="1800200" cy="2157053"/>
          </a:xfrm>
        </p:grpSpPr>
        <p:sp>
          <p:nvSpPr>
            <p:cNvPr id="47" name="TextBox 46"/>
            <p:cNvSpPr txBox="1"/>
            <p:nvPr/>
          </p:nvSpPr>
          <p:spPr>
            <a:xfrm>
              <a:off x="-809996" y="3592761"/>
              <a:ext cx="18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100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Модель компрессора: </a:t>
              </a:r>
              <a:r>
                <a:rPr lang="ru-RU" sz="11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3</a:t>
              </a:r>
              <a:r>
                <a:rPr lang="en-US" sz="11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GV</a:t>
              </a:r>
              <a:r>
                <a:rPr lang="ru-RU" sz="11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2,5</a:t>
              </a:r>
              <a:endParaRPr lang="ru-RU" sz="11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8" b="100000" l="4656" r="99595">
                          <a14:foregroundMark x1="26316" y1="64160" x2="26316" y2="64160"/>
                          <a14:backgroundMark x1="30162" y1="18801" x2="30162" y2="188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5940" y="2162651"/>
              <a:ext cx="792088" cy="1364508"/>
            </a:xfrm>
            <a:prstGeom prst="rect">
              <a:avLst/>
            </a:prstGeom>
          </p:spPr>
        </p:pic>
        <p:pic>
          <p:nvPicPr>
            <p:cNvPr id="33" name="Picture 4" descr="http://barrens1.alloy.ru/media-v29/logos/logo_250x120/b8db615a479cd934f72e11bc6116002d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333" y="1697318"/>
              <a:ext cx="774481" cy="371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7308304" y="4687574"/>
            <a:ext cx="1368152" cy="1368000"/>
            <a:chOff x="7095196" y="4644082"/>
            <a:chExt cx="1368152" cy="1368000"/>
          </a:xfrm>
        </p:grpSpPr>
        <p:sp>
          <p:nvSpPr>
            <p:cNvPr id="54" name="Овал 53"/>
            <p:cNvSpPr/>
            <p:nvPr/>
          </p:nvSpPr>
          <p:spPr bwMode="auto">
            <a:xfrm>
              <a:off x="7146279" y="4698082"/>
              <a:ext cx="1258346" cy="1260000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rgbClr val="B8CF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rgbClr val="006699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7095196" y="4644082"/>
              <a:ext cx="1368152" cy="1368000"/>
            </a:xfrm>
            <a:prstGeom prst="ellipse">
              <a:avLst/>
            </a:prstGeom>
            <a:noFill/>
            <a:ln>
              <a:solidFill>
                <a:srgbClr val="00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122118" y="4941286"/>
              <a:ext cx="131430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3 года</a:t>
              </a:r>
              <a:r>
                <a:rPr lang="ru-RU" sz="4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/>
              </a:r>
              <a:br>
                <a:rPr lang="ru-RU" sz="40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</a:br>
              <a:r>
                <a:rPr lang="ru-RU" sz="12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гарантия</a:t>
              </a:r>
              <a:endParaRPr lang="ru-RU" sz="10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3096" y="6402412"/>
            <a:ext cx="261392" cy="365125"/>
          </a:xfrm>
        </p:spPr>
        <p:txBody>
          <a:bodyPr/>
          <a:lstStyle/>
          <a:p>
            <a:fld id="{2F8B3065-FF3F-482E-938E-3B39A37B56AC}" type="slidenum">
              <a:rPr lang="ru-RU" sz="1100" smtClean="0"/>
              <a:pPr/>
              <a:t>7</a:t>
            </a:fld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122790" y="448515"/>
            <a:ext cx="687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ПИЛОТНЫЕ ПРОЕКТЫ ИМПОРТОЗАМЕЩЕНИЯ ГАЗОЗАПРАВОЧНОЙ ИНФРАСТРУКТУРЫ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6" y="176797"/>
            <a:ext cx="1925612" cy="9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08459" y="6464369"/>
            <a:ext cx="769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 err="1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Импортозамещение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оборудования </a:t>
            </a:r>
            <a:r>
              <a:rPr lang="ru-RU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в 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газомоторной отрасли</a:t>
            </a:r>
            <a:r>
              <a:rPr lang="en-US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. </a:t>
            </a:r>
            <a:r>
              <a:rPr lang="ru-RU" sz="1200" cap="all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Газозаправочная </a:t>
            </a:r>
            <a:r>
              <a:rPr lang="ru-RU" sz="1200" cap="all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инфраструктура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" y="15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3156" tIns="46579" rIns="93156" bIns="46579" anchor="ctr"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" y="0"/>
            <a:ext cx="9140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>
          <a:xfrm>
            <a:off x="-1" y="3915545"/>
            <a:ext cx="9140775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3600" b="0" dirty="0" smtClean="0">
                <a:solidFill>
                  <a:srgbClr val="0070C0"/>
                </a:solidFill>
                <a:latin typeface="Arial Narrow" pitchFamily="34" charset="0"/>
              </a:rPr>
              <a:t>Благодарю за внимание </a:t>
            </a:r>
            <a:endParaRPr lang="en-US" sz="3600" b="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Picture 2" descr="C:\Users\Slushev-DE\SlushevDE\ГГМТ\ПМГФ\Форум 2011-2014\2014\Интерактивные материалы\слайды\флаг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94" y="1938482"/>
            <a:ext cx="3508473" cy="14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8CvUtIKkGEyelvm4mCR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7791</TotalTime>
  <Words>905</Words>
  <Application>Microsoft Office PowerPoint</Application>
  <PresentationFormat>Экран (4:3)</PresentationFormat>
  <Paragraphs>180</Paragraphs>
  <Slides>8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think-cell Slide</vt:lpstr>
      <vt:lpstr>Импортозамещение оборудования  в газомоторной отрасли. Газозаправочная инфраструктура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техническая политика общества стационарных объектов производственно-сбытовой инфраструктуры КПГ</dc:title>
  <dc:creator>Козловский Константин Николаевич</dc:creator>
  <cp:lastModifiedBy>Файзутдинова Эльнара Фанилевна</cp:lastModifiedBy>
  <cp:revision>435</cp:revision>
  <cp:lastPrinted>2016-07-26T12:14:16Z</cp:lastPrinted>
  <dcterms:created xsi:type="dcterms:W3CDTF">2015-05-16T10:43:09Z</dcterms:created>
  <dcterms:modified xsi:type="dcterms:W3CDTF">2016-08-08T08:21:52Z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-1313924284</vt:i4>
  </property>
  <property fmtid="{D5CDD505-2E9C-101B-9397-08002B2CF9AE}" pid="3" name="_NewReviewCycle">
    <vt:lpwstr/>
  </property>
  <property fmtid="{D5CDD505-2E9C-101B-9397-08002B2CF9AE}" pid="4" name="_EmailSubject">
    <vt:lpwstr>Материалы от "Газпром газомоторное топливо"</vt:lpwstr>
  </property>
  <property fmtid="{D5CDD505-2E9C-101B-9397-08002B2CF9AE}" pid="5" name="_AuthorEmail">
    <vt:lpwstr>Fayzutdinova-EF@gmt-gazprom.ru</vt:lpwstr>
  </property>
  <property fmtid="{D5CDD505-2E9C-101B-9397-08002B2CF9AE}" pid="6" name="_AuthorEmailDisplayName">
    <vt:lpwstr>Файзутдинова Эльнара Фанилевна</vt:lpwstr>
  </property>
</Properties>
</file>