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7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charts/chart1.xml" ContentType="application/vnd.openxmlformats-officedocument.drawingml.chart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60" r:id="rId4"/>
    <p:sldId id="265" r:id="rId5"/>
    <p:sldId id="333" r:id="rId6"/>
    <p:sldId id="330" r:id="rId7"/>
    <p:sldId id="335" r:id="rId8"/>
    <p:sldId id="320" r:id="rId9"/>
    <p:sldId id="332" r:id="rId10"/>
    <p:sldId id="334" r:id="rId11"/>
    <p:sldId id="318" r:id="rId12"/>
    <p:sldId id="319" r:id="rId13"/>
    <p:sldId id="322" r:id="rId14"/>
    <p:sldId id="304" r:id="rId15"/>
    <p:sldId id="308" r:id="rId16"/>
    <p:sldId id="305" r:id="rId17"/>
    <p:sldId id="309" r:id="rId18"/>
    <p:sldId id="303" r:id="rId19"/>
    <p:sldId id="275" r:id="rId20"/>
    <p:sldId id="325" r:id="rId2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69">
          <p15:clr>
            <a:srgbClr val="A4A3A4"/>
          </p15:clr>
        </p15:guide>
        <p15:guide id="3" pos="38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62A0"/>
    <a:srgbClr val="000000"/>
    <a:srgbClr val="4F81BD"/>
    <a:srgbClr val="7F7F7F"/>
    <a:srgbClr val="0070C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 snapToGrid="0" showGuides="1">
      <p:cViewPr varScale="1">
        <p:scale>
          <a:sx n="130" d="100"/>
          <a:sy n="130" d="100"/>
        </p:scale>
        <p:origin x="756" y="132"/>
      </p:cViewPr>
      <p:guideLst>
        <p:guide orient="horz" pos="2160"/>
        <p:guide pos="3969"/>
        <p:guide pos="383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982691883660737E-2"/>
          <c:y val="0.15772872154504916"/>
          <c:w val="0.90158350503893947"/>
          <c:h val="0.70455402189793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100000">
                  <a:srgbClr val="00B0F0">
                    <a:alpha val="50000"/>
                  </a:srgbClr>
                </a:gs>
                <a:gs pos="49000">
                  <a:srgbClr val="0068A8"/>
                </a:gs>
                <a:gs pos="0">
                  <a:srgbClr val="002060">
                    <a:alpha val="70000"/>
                  </a:srgbClr>
                </a:gs>
              </a:gsLst>
              <a:lin ang="5400000" scaled="0"/>
            </a:gradFill>
            <a:ln w="63500" cap="sq">
              <a:noFill/>
              <a:miter lim="800000"/>
            </a:ln>
            <a:effectLst>
              <a:outerShdw blurRad="50800" dist="25400" dir="11520000" sx="111000" sy="111000" algn="r" rotWithShape="0">
                <a:sysClr val="window" lastClr="FFFFFF">
                  <a:lumMod val="65000"/>
                  <a:alpha val="40000"/>
                </a:sys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1EF-430A-8BD0-85D59751F1A9}"/>
              </c:ext>
            </c:extLst>
          </c:dPt>
          <c:dLbls>
            <c:spPr>
              <a:noFill/>
            </c:spPr>
            <c:txPr>
              <a:bodyPr rot="0" vert="horz" anchor="ctr" anchorCtr="0"/>
              <a:lstStyle/>
              <a:p>
                <a:pPr>
                  <a:defRPr sz="1600" b="0" i="0" baseline="0">
                    <a:solidFill>
                      <a:srgbClr val="0070C0"/>
                    </a:solidFill>
                    <a:latin typeface="Impact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9 мес. 2016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11027</c:v>
                </c:pt>
                <c:pt idx="1">
                  <c:v>11104</c:v>
                </c:pt>
                <c:pt idx="2">
                  <c:v>10405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1EF-430A-8BD0-85D59751F1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9 мес. 2016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1EF-430A-8BD0-85D59751F1A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9 мес. 2016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1EF-430A-8BD0-85D59751F1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21013968"/>
        <c:axId val="223242640"/>
      </c:barChart>
      <c:valAx>
        <c:axId val="223242640"/>
        <c:scaling>
          <c:orientation val="minMax"/>
          <c:max val="15000"/>
          <c:min val="0"/>
        </c:scaling>
        <c:delete val="0"/>
        <c:axPos val="l"/>
        <c:majorGridlines>
          <c:spPr>
            <a:ln w="6350" cap="rnd">
              <a:solidFill>
                <a:sysClr val="window" lastClr="FFFFFF">
                  <a:lumMod val="50000"/>
                </a:sysClr>
              </a:solidFill>
              <a:prstDash val="sysDot"/>
            </a:ln>
          </c:spPr>
        </c:majorGridlines>
        <c:numFmt formatCode="#,##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defRPr>
            </a:pPr>
            <a:endParaRPr lang="ru-RU"/>
          </a:p>
        </c:txPr>
        <c:crossAx val="221013968"/>
        <c:crosses val="autoZero"/>
        <c:crossBetween val="between"/>
        <c:majorUnit val="3000"/>
        <c:minorUnit val="1000"/>
      </c:valAx>
      <c:catAx>
        <c:axId val="22101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solidFill>
              <a:sysClr val="window" lastClr="FFFFFF">
                <a:lumMod val="75000"/>
              </a:sysClr>
            </a:solidFill>
            <a:headEnd type="oval"/>
          </a:ln>
        </c:spPr>
        <c:txPr>
          <a:bodyPr rot="0" vert="horz" anchor="ctr" anchorCtr="0"/>
          <a:lstStyle/>
          <a:p>
            <a:pPr>
              <a:defRPr sz="1200" kern="0" baseline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defRPr>
            </a:pPr>
            <a:endParaRPr lang="ru-RU"/>
          </a:p>
        </c:txPr>
        <c:crossAx val="223242640"/>
        <c:crosses val="autoZero"/>
        <c:auto val="1"/>
        <c:lblAlgn val="ctr"/>
        <c:lblOffset val="100"/>
        <c:tickLblSkip val="1"/>
        <c:noMultiLvlLbl val="0"/>
      </c:catAx>
      <c:spPr>
        <a:effectLst/>
      </c:spPr>
    </c:plotArea>
    <c:plotVisOnly val="1"/>
    <c:dispBlanksAs val="gap"/>
    <c:showDLblsOverMax val="0"/>
  </c:chart>
  <c:spPr>
    <a:noFill/>
    <a:ln>
      <a:noFill/>
    </a:ln>
    <a:effectLst/>
    <a:scene3d>
      <a:camera prst="orthographicFront"/>
      <a:lightRig rig="threePt" dir="t"/>
    </a:scene3d>
    <a:sp3d prstMaterial="clear">
      <a:bevelT w="260350" h="50800" prst="softRound"/>
      <a:bevelB prst="softRound"/>
    </a:sp3d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49CA31-E4C0-4628-951E-D13E2BA18AF2}" type="doc">
      <dgm:prSet loTypeId="urn:microsoft.com/office/officeart/2008/layout/VerticalCurvedList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D4A50C6F-5317-4A8A-B983-91284F8920DF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/>
            <a:t>заявок направлено на проведение аттестации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/>
            <a:t>от предприятий РБ в ПАО «Газпром»</a:t>
          </a:r>
          <a:endParaRPr lang="ru-RU" dirty="0"/>
        </a:p>
      </dgm:t>
    </dgm:pt>
    <dgm:pt modelId="{C60305A5-F957-439A-8298-0FE98D03B3CA}" type="parTrans" cxnId="{C721CEC4-0666-464B-94C6-7BECE28D4352}">
      <dgm:prSet/>
      <dgm:spPr/>
      <dgm:t>
        <a:bodyPr/>
        <a:lstStyle/>
        <a:p>
          <a:endParaRPr lang="ru-RU"/>
        </a:p>
      </dgm:t>
    </dgm:pt>
    <dgm:pt modelId="{9984BF07-23C3-47CB-896A-E8E4C3FFF070}" type="sibTrans" cxnId="{C721CEC4-0666-464B-94C6-7BECE28D4352}">
      <dgm:prSet/>
      <dgm:spPr/>
      <dgm:t>
        <a:bodyPr/>
        <a:lstStyle/>
        <a:p>
          <a:endParaRPr lang="ru-RU"/>
        </a:p>
      </dgm:t>
    </dgm:pt>
    <dgm:pt modelId="{DD02723B-1375-433E-8A63-0C0491C39ED5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/>
            <a:t>видов продукции по направленным заявкам на аттестацию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/>
            <a:t>от предприятий РБ в ПАО «Газпром»</a:t>
          </a:r>
          <a:endParaRPr lang="ru-RU" dirty="0"/>
        </a:p>
      </dgm:t>
    </dgm:pt>
    <dgm:pt modelId="{E1619025-31B3-438A-8FF5-DBAB5FEFB8F0}" type="parTrans" cxnId="{1A8DFC89-7D57-499B-AE7F-EC6AD25957F0}">
      <dgm:prSet/>
      <dgm:spPr/>
      <dgm:t>
        <a:bodyPr/>
        <a:lstStyle/>
        <a:p>
          <a:endParaRPr lang="ru-RU"/>
        </a:p>
      </dgm:t>
    </dgm:pt>
    <dgm:pt modelId="{4A0C1ADC-201B-40E1-8272-F05FD75B03A5}" type="sibTrans" cxnId="{1A8DFC89-7D57-499B-AE7F-EC6AD25957F0}">
      <dgm:prSet/>
      <dgm:spPr/>
      <dgm:t>
        <a:bodyPr/>
        <a:lstStyle/>
        <a:p>
          <a:endParaRPr lang="ru-RU"/>
        </a:p>
      </dgm:t>
    </dgm:pt>
    <dgm:pt modelId="{0D4E6C56-0B2C-4E4C-9093-D1DE824099E1}">
      <dgm:prSet phldrT="[Текст]"/>
      <dgm:spPr/>
      <dgm:t>
        <a:bodyPr/>
        <a:lstStyle/>
        <a:p>
          <a:r>
            <a:rPr lang="ru-RU" dirty="0" smtClean="0"/>
            <a:t>наименований продукции производителей РБ включены в допускные реестры Газпром по результатам оценки соответствия</a:t>
          </a:r>
          <a:endParaRPr lang="ru-RU" dirty="0"/>
        </a:p>
      </dgm:t>
    </dgm:pt>
    <dgm:pt modelId="{CB580D99-B515-4CBF-B2ED-58C87ECF408B}" type="parTrans" cxnId="{F99E4D49-1087-42E3-832B-A949A2D5147D}">
      <dgm:prSet/>
      <dgm:spPr/>
      <dgm:t>
        <a:bodyPr/>
        <a:lstStyle/>
        <a:p>
          <a:endParaRPr lang="ru-RU"/>
        </a:p>
      </dgm:t>
    </dgm:pt>
    <dgm:pt modelId="{92329BC9-BCEC-4519-9FD0-318E1548580C}" type="sibTrans" cxnId="{F99E4D49-1087-42E3-832B-A949A2D5147D}">
      <dgm:prSet/>
      <dgm:spPr/>
      <dgm:t>
        <a:bodyPr/>
        <a:lstStyle/>
        <a:p>
          <a:endParaRPr lang="ru-RU"/>
        </a:p>
      </dgm:t>
    </dgm:pt>
    <dgm:pt modelId="{A8C3DAA8-E53B-4D85-ADD4-8BAEA3290165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/>
            <a:t>наименований продукции, проходящей процедуры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/>
            <a:t>оценки соответствия </a:t>
          </a:r>
          <a:endParaRPr lang="ru-RU" dirty="0"/>
        </a:p>
      </dgm:t>
    </dgm:pt>
    <dgm:pt modelId="{E4D49287-75DF-42CD-8279-18ECFD4DC40E}" type="parTrans" cxnId="{F960F7A6-7396-4BF1-86A9-5C554FCE3A9D}">
      <dgm:prSet/>
      <dgm:spPr/>
      <dgm:t>
        <a:bodyPr/>
        <a:lstStyle/>
        <a:p>
          <a:endParaRPr lang="ru-RU"/>
        </a:p>
      </dgm:t>
    </dgm:pt>
    <dgm:pt modelId="{0ACB86B6-B4DF-4FDE-B8E6-DC26569D20F7}" type="sibTrans" cxnId="{F960F7A6-7396-4BF1-86A9-5C554FCE3A9D}">
      <dgm:prSet/>
      <dgm:spPr/>
      <dgm:t>
        <a:bodyPr/>
        <a:lstStyle/>
        <a:p>
          <a:endParaRPr lang="ru-RU"/>
        </a:p>
      </dgm:t>
    </dgm:pt>
    <dgm:pt modelId="{48C3160B-BABC-4E50-81F0-128BE81CEBBB}" type="pres">
      <dgm:prSet presAssocID="{5049CA31-E4C0-4628-951E-D13E2BA18A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751B2AF-82BA-42EF-9317-0E718AB1ABD9}" type="pres">
      <dgm:prSet presAssocID="{5049CA31-E4C0-4628-951E-D13E2BA18AF2}" presName="Name1" presStyleCnt="0"/>
      <dgm:spPr/>
    </dgm:pt>
    <dgm:pt modelId="{FC598220-54E2-4B3E-AD92-7337ED09BB19}" type="pres">
      <dgm:prSet presAssocID="{5049CA31-E4C0-4628-951E-D13E2BA18AF2}" presName="cycle" presStyleCnt="0"/>
      <dgm:spPr/>
    </dgm:pt>
    <dgm:pt modelId="{BD4B5C61-663D-4DA3-BB4B-160672EC4377}" type="pres">
      <dgm:prSet presAssocID="{5049CA31-E4C0-4628-951E-D13E2BA18AF2}" presName="srcNode" presStyleLbl="node1" presStyleIdx="0" presStyleCnt="4"/>
      <dgm:spPr/>
    </dgm:pt>
    <dgm:pt modelId="{CBBA6AB1-BC30-482B-89E6-C38813A0C793}" type="pres">
      <dgm:prSet presAssocID="{5049CA31-E4C0-4628-951E-D13E2BA18AF2}" presName="conn" presStyleLbl="parChTrans1D2" presStyleIdx="0" presStyleCnt="1"/>
      <dgm:spPr/>
      <dgm:t>
        <a:bodyPr/>
        <a:lstStyle/>
        <a:p>
          <a:endParaRPr lang="ru-RU"/>
        </a:p>
      </dgm:t>
    </dgm:pt>
    <dgm:pt modelId="{3A477220-A00B-4518-9600-9A5CA5499D72}" type="pres">
      <dgm:prSet presAssocID="{5049CA31-E4C0-4628-951E-D13E2BA18AF2}" presName="extraNode" presStyleLbl="node1" presStyleIdx="0" presStyleCnt="4"/>
      <dgm:spPr/>
    </dgm:pt>
    <dgm:pt modelId="{A27FFA74-7980-4120-845B-5A1FFB71963D}" type="pres">
      <dgm:prSet presAssocID="{5049CA31-E4C0-4628-951E-D13E2BA18AF2}" presName="dstNode" presStyleLbl="node1" presStyleIdx="0" presStyleCnt="4"/>
      <dgm:spPr/>
    </dgm:pt>
    <dgm:pt modelId="{88783E4D-8717-4280-9F86-E495D3F12077}" type="pres">
      <dgm:prSet presAssocID="{D4A50C6F-5317-4A8A-B983-91284F8920D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EB8B9-FB6A-4826-A332-F02ACD29C04A}" type="pres">
      <dgm:prSet presAssocID="{D4A50C6F-5317-4A8A-B983-91284F8920DF}" presName="accent_1" presStyleCnt="0"/>
      <dgm:spPr/>
    </dgm:pt>
    <dgm:pt modelId="{BC3EBE62-59A2-4E7E-89F2-A4AAC410CC76}" type="pres">
      <dgm:prSet presAssocID="{D4A50C6F-5317-4A8A-B983-91284F8920DF}" presName="accentRepeatNode" presStyleLbl="solidFgAcc1" presStyleIdx="0" presStyleCnt="4" custScaleX="123421" custScaleY="123122"/>
      <dgm:spPr/>
    </dgm:pt>
    <dgm:pt modelId="{E6A2B2DD-53A3-4582-AC9A-76ED109A0715}" type="pres">
      <dgm:prSet presAssocID="{DD02723B-1375-433E-8A63-0C0491C39ED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B54BC-5B96-4AB9-8301-DB27B72BE1E6}" type="pres">
      <dgm:prSet presAssocID="{DD02723B-1375-433E-8A63-0C0491C39ED5}" presName="accent_2" presStyleCnt="0"/>
      <dgm:spPr/>
    </dgm:pt>
    <dgm:pt modelId="{992A71CF-71B8-49A5-94BA-92CF9390AFF4}" type="pres">
      <dgm:prSet presAssocID="{DD02723B-1375-433E-8A63-0C0491C39ED5}" presName="accentRepeatNode" presStyleLbl="solidFgAcc1" presStyleIdx="1" presStyleCnt="4" custScaleX="129796" custScaleY="116920" custLinFactNeighborY="-2163"/>
      <dgm:spPr/>
    </dgm:pt>
    <dgm:pt modelId="{A161120E-A351-436A-8C50-DE833873320C}" type="pres">
      <dgm:prSet presAssocID="{0D4E6C56-0B2C-4E4C-9093-D1DE824099E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6B4C0-D012-4D7A-AF04-FCA317998CA5}" type="pres">
      <dgm:prSet presAssocID="{0D4E6C56-0B2C-4E4C-9093-D1DE824099E1}" presName="accent_3" presStyleCnt="0"/>
      <dgm:spPr/>
    </dgm:pt>
    <dgm:pt modelId="{9AAE4E4B-1792-4409-83EB-B47708DB2616}" type="pres">
      <dgm:prSet presAssocID="{0D4E6C56-0B2C-4E4C-9093-D1DE824099E1}" presName="accentRepeatNode" presStyleLbl="solidFgAcc1" presStyleIdx="2" presStyleCnt="4" custScaleX="120390" custScaleY="118843" custLinFactNeighborY="2884"/>
      <dgm:spPr/>
    </dgm:pt>
    <dgm:pt modelId="{913B5190-D4F1-402F-904C-D338DDB15B1B}" type="pres">
      <dgm:prSet presAssocID="{A8C3DAA8-E53B-4D85-ADD4-8BAEA329016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87011-AF94-4063-A768-3EC78B3181A0}" type="pres">
      <dgm:prSet presAssocID="{A8C3DAA8-E53B-4D85-ADD4-8BAEA3290165}" presName="accent_4" presStyleCnt="0"/>
      <dgm:spPr/>
    </dgm:pt>
    <dgm:pt modelId="{A60B9348-7552-42FB-BC73-21C8072ADCDD}" type="pres">
      <dgm:prSet presAssocID="{A8C3DAA8-E53B-4D85-ADD4-8BAEA3290165}" presName="accentRepeatNode" presStyleLbl="solidFgAcc1" presStyleIdx="3" presStyleCnt="4" custScaleX="124600" custScaleY="113820"/>
      <dgm:spPr/>
    </dgm:pt>
  </dgm:ptLst>
  <dgm:cxnLst>
    <dgm:cxn modelId="{9451FB54-15AD-496B-B3B6-EA988892752E}" type="presOf" srcId="{A8C3DAA8-E53B-4D85-ADD4-8BAEA3290165}" destId="{913B5190-D4F1-402F-904C-D338DDB15B1B}" srcOrd="0" destOrd="0" presId="urn:microsoft.com/office/officeart/2008/layout/VerticalCurvedList"/>
    <dgm:cxn modelId="{9089A3DE-D4F3-4398-A7A3-821D3F85533B}" type="presOf" srcId="{5049CA31-E4C0-4628-951E-D13E2BA18AF2}" destId="{48C3160B-BABC-4E50-81F0-128BE81CEBBB}" srcOrd="0" destOrd="0" presId="urn:microsoft.com/office/officeart/2008/layout/VerticalCurvedList"/>
    <dgm:cxn modelId="{2BFC4CF1-391B-4712-9A6A-E6BEEEB69377}" type="presOf" srcId="{DD02723B-1375-433E-8A63-0C0491C39ED5}" destId="{E6A2B2DD-53A3-4582-AC9A-76ED109A0715}" srcOrd="0" destOrd="0" presId="urn:microsoft.com/office/officeart/2008/layout/VerticalCurvedList"/>
    <dgm:cxn modelId="{B73E40CB-A5D7-42CF-AC5F-38A6B6F22A5F}" type="presOf" srcId="{D4A50C6F-5317-4A8A-B983-91284F8920DF}" destId="{88783E4D-8717-4280-9F86-E495D3F12077}" srcOrd="0" destOrd="0" presId="urn:microsoft.com/office/officeart/2008/layout/VerticalCurvedList"/>
    <dgm:cxn modelId="{1A8DFC89-7D57-499B-AE7F-EC6AD25957F0}" srcId="{5049CA31-E4C0-4628-951E-D13E2BA18AF2}" destId="{DD02723B-1375-433E-8A63-0C0491C39ED5}" srcOrd="1" destOrd="0" parTransId="{E1619025-31B3-438A-8FF5-DBAB5FEFB8F0}" sibTransId="{4A0C1ADC-201B-40E1-8272-F05FD75B03A5}"/>
    <dgm:cxn modelId="{6D3AB17E-39A7-4A1E-9B6A-919A35D5B5EF}" type="presOf" srcId="{9984BF07-23C3-47CB-896A-E8E4C3FFF070}" destId="{CBBA6AB1-BC30-482B-89E6-C38813A0C793}" srcOrd="0" destOrd="0" presId="urn:microsoft.com/office/officeart/2008/layout/VerticalCurvedList"/>
    <dgm:cxn modelId="{ABB46210-DBB7-41A1-9BF2-1EA676F24B9C}" type="presOf" srcId="{0D4E6C56-0B2C-4E4C-9093-D1DE824099E1}" destId="{A161120E-A351-436A-8C50-DE833873320C}" srcOrd="0" destOrd="0" presId="urn:microsoft.com/office/officeart/2008/layout/VerticalCurvedList"/>
    <dgm:cxn modelId="{F99E4D49-1087-42E3-832B-A949A2D5147D}" srcId="{5049CA31-E4C0-4628-951E-D13E2BA18AF2}" destId="{0D4E6C56-0B2C-4E4C-9093-D1DE824099E1}" srcOrd="2" destOrd="0" parTransId="{CB580D99-B515-4CBF-B2ED-58C87ECF408B}" sibTransId="{92329BC9-BCEC-4519-9FD0-318E1548580C}"/>
    <dgm:cxn modelId="{C721CEC4-0666-464B-94C6-7BECE28D4352}" srcId="{5049CA31-E4C0-4628-951E-D13E2BA18AF2}" destId="{D4A50C6F-5317-4A8A-B983-91284F8920DF}" srcOrd="0" destOrd="0" parTransId="{C60305A5-F957-439A-8298-0FE98D03B3CA}" sibTransId="{9984BF07-23C3-47CB-896A-E8E4C3FFF070}"/>
    <dgm:cxn modelId="{F960F7A6-7396-4BF1-86A9-5C554FCE3A9D}" srcId="{5049CA31-E4C0-4628-951E-D13E2BA18AF2}" destId="{A8C3DAA8-E53B-4D85-ADD4-8BAEA3290165}" srcOrd="3" destOrd="0" parTransId="{E4D49287-75DF-42CD-8279-18ECFD4DC40E}" sibTransId="{0ACB86B6-B4DF-4FDE-B8E6-DC26569D20F7}"/>
    <dgm:cxn modelId="{208ADC41-A94F-4F67-8460-0192939553E2}" type="presParOf" srcId="{48C3160B-BABC-4E50-81F0-128BE81CEBBB}" destId="{9751B2AF-82BA-42EF-9317-0E718AB1ABD9}" srcOrd="0" destOrd="0" presId="urn:microsoft.com/office/officeart/2008/layout/VerticalCurvedList"/>
    <dgm:cxn modelId="{C9F5D291-5E5A-4C5C-AE9C-98D1DC42CBF7}" type="presParOf" srcId="{9751B2AF-82BA-42EF-9317-0E718AB1ABD9}" destId="{FC598220-54E2-4B3E-AD92-7337ED09BB19}" srcOrd="0" destOrd="0" presId="urn:microsoft.com/office/officeart/2008/layout/VerticalCurvedList"/>
    <dgm:cxn modelId="{941C17EA-CFD4-45CB-AE0C-8A7CEDC51B2F}" type="presParOf" srcId="{FC598220-54E2-4B3E-AD92-7337ED09BB19}" destId="{BD4B5C61-663D-4DA3-BB4B-160672EC4377}" srcOrd="0" destOrd="0" presId="urn:microsoft.com/office/officeart/2008/layout/VerticalCurvedList"/>
    <dgm:cxn modelId="{57ABCAB3-DC2E-444B-8676-7EEF3A9BFF0E}" type="presParOf" srcId="{FC598220-54E2-4B3E-AD92-7337ED09BB19}" destId="{CBBA6AB1-BC30-482B-89E6-C38813A0C793}" srcOrd="1" destOrd="0" presId="urn:microsoft.com/office/officeart/2008/layout/VerticalCurvedList"/>
    <dgm:cxn modelId="{97A16782-4511-4781-BB07-B5C6281A40A3}" type="presParOf" srcId="{FC598220-54E2-4B3E-AD92-7337ED09BB19}" destId="{3A477220-A00B-4518-9600-9A5CA5499D72}" srcOrd="2" destOrd="0" presId="urn:microsoft.com/office/officeart/2008/layout/VerticalCurvedList"/>
    <dgm:cxn modelId="{273D308F-3ADC-4FE5-9A2E-800BD188D362}" type="presParOf" srcId="{FC598220-54E2-4B3E-AD92-7337ED09BB19}" destId="{A27FFA74-7980-4120-845B-5A1FFB71963D}" srcOrd="3" destOrd="0" presId="urn:microsoft.com/office/officeart/2008/layout/VerticalCurvedList"/>
    <dgm:cxn modelId="{8F21A5DC-91DF-4BE9-9660-CBA6CD81D602}" type="presParOf" srcId="{9751B2AF-82BA-42EF-9317-0E718AB1ABD9}" destId="{88783E4D-8717-4280-9F86-E495D3F12077}" srcOrd="1" destOrd="0" presId="urn:microsoft.com/office/officeart/2008/layout/VerticalCurvedList"/>
    <dgm:cxn modelId="{F8682F61-D7A3-4038-861E-E9901ED9D70A}" type="presParOf" srcId="{9751B2AF-82BA-42EF-9317-0E718AB1ABD9}" destId="{F1EEB8B9-FB6A-4826-A332-F02ACD29C04A}" srcOrd="2" destOrd="0" presId="urn:microsoft.com/office/officeart/2008/layout/VerticalCurvedList"/>
    <dgm:cxn modelId="{9F2DA91D-7BC7-4E95-9C0D-4AD10991B35B}" type="presParOf" srcId="{F1EEB8B9-FB6A-4826-A332-F02ACD29C04A}" destId="{BC3EBE62-59A2-4E7E-89F2-A4AAC410CC76}" srcOrd="0" destOrd="0" presId="urn:microsoft.com/office/officeart/2008/layout/VerticalCurvedList"/>
    <dgm:cxn modelId="{2A9BA995-E115-4F47-B692-1CCD6A57F793}" type="presParOf" srcId="{9751B2AF-82BA-42EF-9317-0E718AB1ABD9}" destId="{E6A2B2DD-53A3-4582-AC9A-76ED109A0715}" srcOrd="3" destOrd="0" presId="urn:microsoft.com/office/officeart/2008/layout/VerticalCurvedList"/>
    <dgm:cxn modelId="{409AB47B-E633-4857-9C2A-E8889A9C3F29}" type="presParOf" srcId="{9751B2AF-82BA-42EF-9317-0E718AB1ABD9}" destId="{880B54BC-5B96-4AB9-8301-DB27B72BE1E6}" srcOrd="4" destOrd="0" presId="urn:microsoft.com/office/officeart/2008/layout/VerticalCurvedList"/>
    <dgm:cxn modelId="{FBA776AB-2C9D-4069-B24E-2B638292EC6C}" type="presParOf" srcId="{880B54BC-5B96-4AB9-8301-DB27B72BE1E6}" destId="{992A71CF-71B8-49A5-94BA-92CF9390AFF4}" srcOrd="0" destOrd="0" presId="urn:microsoft.com/office/officeart/2008/layout/VerticalCurvedList"/>
    <dgm:cxn modelId="{59C37F30-9DE2-41C6-922E-312016EDBB8E}" type="presParOf" srcId="{9751B2AF-82BA-42EF-9317-0E718AB1ABD9}" destId="{A161120E-A351-436A-8C50-DE833873320C}" srcOrd="5" destOrd="0" presId="urn:microsoft.com/office/officeart/2008/layout/VerticalCurvedList"/>
    <dgm:cxn modelId="{F3B519BE-64BB-4EF0-9534-353D1A3A442C}" type="presParOf" srcId="{9751B2AF-82BA-42EF-9317-0E718AB1ABD9}" destId="{8F86B4C0-D012-4D7A-AF04-FCA317998CA5}" srcOrd="6" destOrd="0" presId="urn:microsoft.com/office/officeart/2008/layout/VerticalCurvedList"/>
    <dgm:cxn modelId="{11496682-CDE9-44B5-A492-483772A4BA1A}" type="presParOf" srcId="{8F86B4C0-D012-4D7A-AF04-FCA317998CA5}" destId="{9AAE4E4B-1792-4409-83EB-B47708DB2616}" srcOrd="0" destOrd="0" presId="urn:microsoft.com/office/officeart/2008/layout/VerticalCurvedList"/>
    <dgm:cxn modelId="{9120BCD7-0E55-4CCA-9028-8E42C0F974EC}" type="presParOf" srcId="{9751B2AF-82BA-42EF-9317-0E718AB1ABD9}" destId="{913B5190-D4F1-402F-904C-D338DDB15B1B}" srcOrd="7" destOrd="0" presId="urn:microsoft.com/office/officeart/2008/layout/VerticalCurvedList"/>
    <dgm:cxn modelId="{D79C7E0F-9921-4D53-87EF-B83278695143}" type="presParOf" srcId="{9751B2AF-82BA-42EF-9317-0E718AB1ABD9}" destId="{8B187011-AF94-4063-A768-3EC78B3181A0}" srcOrd="8" destOrd="0" presId="urn:microsoft.com/office/officeart/2008/layout/VerticalCurvedList"/>
    <dgm:cxn modelId="{79606C06-CD69-41CE-A1E5-0466A149E8AF}" type="presParOf" srcId="{8B187011-AF94-4063-A768-3EC78B3181A0}" destId="{A60B9348-7552-42FB-BC73-21C8072ADCD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9E5450-F68B-43E6-A050-AE21A2614725}" type="doc">
      <dgm:prSet loTypeId="urn:microsoft.com/office/officeart/2005/8/layout/vList6" loCatId="list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16C2DF68-1D64-4A23-AE5F-FDD5918835C1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rPr>
            <a:t>БЛАГОВЕЩЕНСКИЙ АРМАТУРНЫЙ ЗАВОД</a:t>
          </a:r>
          <a:endParaRPr lang="ru-RU" sz="1600" dirty="0"/>
        </a:p>
      </dgm:t>
    </dgm:pt>
    <dgm:pt modelId="{724DE19E-D7C3-4F61-A188-8FC66ECDA1BF}" type="parTrans" cxnId="{10C8269B-5B5C-49E6-9C70-4A3728E28001}">
      <dgm:prSet/>
      <dgm:spPr/>
      <dgm:t>
        <a:bodyPr/>
        <a:lstStyle/>
        <a:p>
          <a:endParaRPr lang="ru-RU"/>
        </a:p>
      </dgm:t>
    </dgm:pt>
    <dgm:pt modelId="{C4B2D3B5-1170-4C88-AC9B-4DC56211F269}" type="sibTrans" cxnId="{10C8269B-5B5C-49E6-9C70-4A3728E28001}">
      <dgm:prSet/>
      <dgm:spPr/>
      <dgm:t>
        <a:bodyPr/>
        <a:lstStyle/>
        <a:p>
          <a:endParaRPr lang="ru-RU"/>
        </a:p>
      </dgm:t>
    </dgm:pt>
    <dgm:pt modelId="{2EF9BFA5-7D05-45CC-876A-B3589E13D27C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блоки предохранительных клапанов с переключающими устройствами, ТПА</a:t>
          </a:r>
          <a:endParaRPr lang="ru-RU" sz="1400" dirty="0">
            <a:solidFill>
              <a:schemeClr val="tx1"/>
            </a:solidFill>
          </a:endParaRPr>
        </a:p>
      </dgm:t>
    </dgm:pt>
    <dgm:pt modelId="{A1FC015C-37C9-4CE6-8576-CD4E3C5F4C7B}" type="parTrans" cxnId="{90858A8A-2D63-48EC-86EA-BC8494E65546}">
      <dgm:prSet/>
      <dgm:spPr/>
      <dgm:t>
        <a:bodyPr/>
        <a:lstStyle/>
        <a:p>
          <a:endParaRPr lang="ru-RU"/>
        </a:p>
      </dgm:t>
    </dgm:pt>
    <dgm:pt modelId="{0ABBBB36-8CE5-4F63-997B-EC0F08EE5C0E}" type="sibTrans" cxnId="{90858A8A-2D63-48EC-86EA-BC8494E65546}">
      <dgm:prSet/>
      <dgm:spPr/>
      <dgm:t>
        <a:bodyPr/>
        <a:lstStyle/>
        <a:p>
          <a:endParaRPr lang="ru-RU"/>
        </a:p>
      </dgm:t>
    </dgm:pt>
    <dgm:pt modelId="{E8E5AB9F-A228-4DC8-B48E-0CB914F0B3A9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rPr>
            <a:t>ПОЛИГОН</a:t>
          </a:r>
          <a:endParaRPr lang="ru-RU" sz="1600" dirty="0"/>
        </a:p>
      </dgm:t>
    </dgm:pt>
    <dgm:pt modelId="{8F3DF1BE-8033-4EC6-842E-18E0B5350529}" type="parTrans" cxnId="{385DC0AC-38C6-4A0F-8E7D-AAAD6B164DE7}">
      <dgm:prSet/>
      <dgm:spPr/>
      <dgm:t>
        <a:bodyPr/>
        <a:lstStyle/>
        <a:p>
          <a:endParaRPr lang="ru-RU"/>
        </a:p>
      </dgm:t>
    </dgm:pt>
    <dgm:pt modelId="{9F8C58E5-68B8-4D73-AAD7-6101B4729F1E}" type="sibTrans" cxnId="{385DC0AC-38C6-4A0F-8E7D-AAAD6B164DE7}">
      <dgm:prSet/>
      <dgm:spPr/>
      <dgm:t>
        <a:bodyPr/>
        <a:lstStyle/>
        <a:p>
          <a:endParaRPr lang="ru-RU"/>
        </a:p>
      </dgm:t>
    </dgm:pt>
    <dgm:pt modelId="{71D790AC-56F5-476D-AA4C-452A5BF804F6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оборудование и системы передачи данных</a:t>
          </a:r>
          <a:endParaRPr lang="ru-RU" sz="1400" dirty="0">
            <a:solidFill>
              <a:schemeClr val="tx1"/>
            </a:solidFill>
          </a:endParaRPr>
        </a:p>
      </dgm:t>
    </dgm:pt>
    <dgm:pt modelId="{C1502597-2469-412C-A4B6-75FC67F366AE}" type="parTrans" cxnId="{5B143A02-CDEF-43BF-B136-CC3FF8C4EFDD}">
      <dgm:prSet/>
      <dgm:spPr/>
      <dgm:t>
        <a:bodyPr/>
        <a:lstStyle/>
        <a:p>
          <a:endParaRPr lang="ru-RU"/>
        </a:p>
      </dgm:t>
    </dgm:pt>
    <dgm:pt modelId="{0D5630A1-0A93-48D5-BF86-988FB0B49193}" type="sibTrans" cxnId="{5B143A02-CDEF-43BF-B136-CC3FF8C4EFDD}">
      <dgm:prSet/>
      <dgm:spPr/>
      <dgm:t>
        <a:bodyPr/>
        <a:lstStyle/>
        <a:p>
          <a:endParaRPr lang="ru-RU"/>
        </a:p>
      </dgm:t>
    </dgm:pt>
    <dgm:pt modelId="{954AC9CF-3C7C-4F94-902C-7DF89F07F831}">
      <dgm:prSet custT="1"/>
      <dgm:spPr/>
      <dgm:t>
        <a:bodyPr/>
        <a:lstStyle/>
        <a:p>
          <a:endParaRPr lang="ru-RU" sz="1400" dirty="0">
            <a:solidFill>
              <a:schemeClr val="tx1"/>
            </a:solidFill>
          </a:endParaRPr>
        </a:p>
      </dgm:t>
    </dgm:pt>
    <dgm:pt modelId="{1217255B-B352-4C00-9F7D-BAB321CE9572}" type="parTrans" cxnId="{CDF5ECE5-D4DD-483E-A2CD-87922A8C4A6F}">
      <dgm:prSet/>
      <dgm:spPr/>
      <dgm:t>
        <a:bodyPr/>
        <a:lstStyle/>
        <a:p>
          <a:endParaRPr lang="ru-RU"/>
        </a:p>
      </dgm:t>
    </dgm:pt>
    <dgm:pt modelId="{C90A3D08-1E0F-4C26-8C38-5CFD136C23D9}" type="sibTrans" cxnId="{CDF5ECE5-D4DD-483E-A2CD-87922A8C4A6F}">
      <dgm:prSet/>
      <dgm:spPr/>
      <dgm:t>
        <a:bodyPr/>
        <a:lstStyle/>
        <a:p>
          <a:endParaRPr lang="ru-RU"/>
        </a:p>
      </dgm:t>
    </dgm:pt>
    <dgm:pt modelId="{D0B1D287-88BC-44ED-99D6-B1C4103A2021}">
      <dgm:prSet custT="1"/>
      <dgm:spPr/>
      <dgm:t>
        <a:bodyPr/>
        <a:lstStyle/>
        <a:p>
          <a:r>
            <a:rPr lang="ru-RU" sz="1600" b="0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rPr>
            <a:t>САЛАВАТНЕФТЕМАШ</a:t>
          </a:r>
          <a:endParaRPr lang="ru-RU" sz="1600" dirty="0"/>
        </a:p>
      </dgm:t>
    </dgm:pt>
    <dgm:pt modelId="{C3E8C618-67E7-4F77-8063-0E564581E1C3}" type="parTrans" cxnId="{D9C4BC55-7316-45A7-9566-D1FC457B690E}">
      <dgm:prSet/>
      <dgm:spPr/>
      <dgm:t>
        <a:bodyPr/>
        <a:lstStyle/>
        <a:p>
          <a:endParaRPr lang="ru-RU"/>
        </a:p>
      </dgm:t>
    </dgm:pt>
    <dgm:pt modelId="{43DEBB66-34E3-491F-AE8C-12CBD229F707}" type="sibTrans" cxnId="{D9C4BC55-7316-45A7-9566-D1FC457B690E}">
      <dgm:prSet/>
      <dgm:spPr/>
      <dgm:t>
        <a:bodyPr/>
        <a:lstStyle/>
        <a:p>
          <a:endParaRPr lang="ru-RU"/>
        </a:p>
      </dgm:t>
    </dgm:pt>
    <dgm:pt modelId="{F9CAF876-236C-41E7-8E11-5DE1C4E0B32B}">
      <dgm:prSet custT="1"/>
      <dgm:spPr/>
      <dgm:t>
        <a:bodyPr/>
        <a:lstStyle/>
        <a:p>
          <a:r>
            <a:rPr lang="ru-RU" sz="1600" b="0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rPr>
            <a:t>САЛАВАТНЕФТЕ-ОРГСИНТЕЗ</a:t>
          </a:r>
          <a:endParaRPr lang="ru-RU" sz="1600" dirty="0"/>
        </a:p>
      </dgm:t>
    </dgm:pt>
    <dgm:pt modelId="{E76ECC87-B43A-4E14-9903-0390E3369CDA}" type="parTrans" cxnId="{277515FE-9EC9-45C6-9362-D8BB1E6CD7FF}">
      <dgm:prSet/>
      <dgm:spPr/>
      <dgm:t>
        <a:bodyPr/>
        <a:lstStyle/>
        <a:p>
          <a:endParaRPr lang="ru-RU"/>
        </a:p>
      </dgm:t>
    </dgm:pt>
    <dgm:pt modelId="{FD91ED66-ED78-4CB8-AABD-900F0FFD0439}" type="sibTrans" cxnId="{277515FE-9EC9-45C6-9362-D8BB1E6CD7FF}">
      <dgm:prSet/>
      <dgm:spPr/>
      <dgm:t>
        <a:bodyPr/>
        <a:lstStyle/>
        <a:p>
          <a:endParaRPr lang="ru-RU"/>
        </a:p>
      </dgm:t>
    </dgm:pt>
    <dgm:pt modelId="{671DE4D5-60B8-4C6A-9261-FC56EE785444}">
      <dgm:prSet custT="1"/>
      <dgm:spPr/>
      <dgm:t>
        <a:bodyPr/>
        <a:lstStyle/>
        <a:p>
          <a:r>
            <a:rPr lang="ru-RU" sz="1600" dirty="0" smtClean="0"/>
            <a:t>УМПО</a:t>
          </a:r>
          <a:endParaRPr lang="ru-RU" sz="1600" dirty="0"/>
        </a:p>
      </dgm:t>
    </dgm:pt>
    <dgm:pt modelId="{A95D31E9-51AA-441B-BF09-05E3756ADCBC}" type="parTrans" cxnId="{F4F34D3C-C8A2-4B52-8B93-D772119366E7}">
      <dgm:prSet/>
      <dgm:spPr/>
      <dgm:t>
        <a:bodyPr/>
        <a:lstStyle/>
        <a:p>
          <a:endParaRPr lang="ru-RU"/>
        </a:p>
      </dgm:t>
    </dgm:pt>
    <dgm:pt modelId="{674A0B15-491E-4EB5-9703-C797AEE7F1D8}" type="sibTrans" cxnId="{F4F34D3C-C8A2-4B52-8B93-D772119366E7}">
      <dgm:prSet/>
      <dgm:spPr/>
      <dgm:t>
        <a:bodyPr/>
        <a:lstStyle/>
        <a:p>
          <a:endParaRPr lang="ru-RU"/>
        </a:p>
      </dgm:t>
    </dgm:pt>
    <dgm:pt modelId="{B546FC72-2509-404F-88B5-EA30C0509717}">
      <dgm:prSet custT="1"/>
      <dgm:spPr/>
      <dgm:t>
        <a:bodyPr/>
        <a:lstStyle/>
        <a:p>
          <a:r>
            <a:rPr lang="ru-RU" sz="1600" dirty="0" smtClean="0"/>
            <a:t>УППО</a:t>
          </a:r>
          <a:endParaRPr lang="ru-RU" sz="1600" dirty="0"/>
        </a:p>
      </dgm:t>
    </dgm:pt>
    <dgm:pt modelId="{DE9BD26C-5E83-48FE-84F8-C023F6DEF8A2}" type="parTrans" cxnId="{98F76591-104D-4FCD-B034-DEBE38285049}">
      <dgm:prSet/>
      <dgm:spPr/>
      <dgm:t>
        <a:bodyPr/>
        <a:lstStyle/>
        <a:p>
          <a:endParaRPr lang="ru-RU"/>
        </a:p>
      </dgm:t>
    </dgm:pt>
    <dgm:pt modelId="{4F1D14E6-A773-464B-BA93-99CEEB3B336C}" type="sibTrans" cxnId="{98F76591-104D-4FCD-B034-DEBE38285049}">
      <dgm:prSet/>
      <dgm:spPr/>
      <dgm:t>
        <a:bodyPr/>
        <a:lstStyle/>
        <a:p>
          <a:endParaRPr lang="ru-RU"/>
        </a:p>
      </dgm:t>
    </dgm:pt>
    <dgm:pt modelId="{D39C24C3-B4F4-4AF8-AF0D-1C4DB3D6F94B}">
      <dgm:prSet custT="1"/>
      <dgm:spPr/>
      <dgm:t>
        <a:bodyPr/>
        <a:lstStyle/>
        <a:p>
          <a:r>
            <a:rPr lang="ru-RU" sz="1600" b="0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rPr>
            <a:t>ТУРБИНА-СПЕЦСЕРВИС</a:t>
          </a:r>
          <a:endParaRPr lang="ru-RU" sz="1600" dirty="0"/>
        </a:p>
      </dgm:t>
    </dgm:pt>
    <dgm:pt modelId="{EB64F753-8F06-4FC9-830C-42B6F840DDB1}" type="parTrans" cxnId="{F203FD99-F7C2-43A0-BE97-27480A3D2875}">
      <dgm:prSet/>
      <dgm:spPr/>
      <dgm:t>
        <a:bodyPr/>
        <a:lstStyle/>
        <a:p>
          <a:endParaRPr lang="ru-RU"/>
        </a:p>
      </dgm:t>
    </dgm:pt>
    <dgm:pt modelId="{E4CE6C00-4A3E-41C3-8DFE-D3243B01FAD1}" type="sibTrans" cxnId="{F203FD99-F7C2-43A0-BE97-27480A3D2875}">
      <dgm:prSet/>
      <dgm:spPr/>
      <dgm:t>
        <a:bodyPr/>
        <a:lstStyle/>
        <a:p>
          <a:endParaRPr lang="ru-RU"/>
        </a:p>
      </dgm:t>
    </dgm:pt>
    <dgm:pt modelId="{0A373C0C-DFFB-4F9A-83B1-C6F16925F377}">
      <dgm:prSet custT="1"/>
      <dgm:spPr/>
      <dgm:t>
        <a:bodyPr/>
        <a:lstStyle/>
        <a:p>
          <a:pPr rtl="0"/>
          <a:r>
            <a:rPr lang="ru-RU" sz="1400" b="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камеры запуска и приема с затворами </a:t>
          </a:r>
          <a:r>
            <a:rPr lang="ru-RU" sz="1400" b="0" dirty="0" err="1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байонетного</a:t>
          </a:r>
          <a:r>
            <a:rPr lang="ru-RU" sz="1400" b="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 и </a:t>
          </a:r>
          <a:r>
            <a:rPr lang="ru-RU" sz="1400" b="0" dirty="0" err="1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хомутового</a:t>
          </a:r>
          <a:r>
            <a:rPr lang="ru-RU" sz="1400" b="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 типа</a:t>
          </a:r>
          <a:endParaRPr lang="ru-RU" sz="1400" dirty="0">
            <a:solidFill>
              <a:schemeClr val="tx1"/>
            </a:solidFill>
          </a:endParaRPr>
        </a:p>
      </dgm:t>
    </dgm:pt>
    <dgm:pt modelId="{F214D3A4-966D-4194-99E6-0F34017EC1BA}" type="parTrans" cxnId="{837A497B-2805-4DE1-AFAD-2F66C36FD010}">
      <dgm:prSet/>
      <dgm:spPr/>
      <dgm:t>
        <a:bodyPr/>
        <a:lstStyle/>
        <a:p>
          <a:endParaRPr lang="ru-RU"/>
        </a:p>
      </dgm:t>
    </dgm:pt>
    <dgm:pt modelId="{A0BD52A8-7E1B-42D1-A53C-188217F42E8D}" type="sibTrans" cxnId="{837A497B-2805-4DE1-AFAD-2F66C36FD010}">
      <dgm:prSet/>
      <dgm:spPr/>
      <dgm:t>
        <a:bodyPr/>
        <a:lstStyle/>
        <a:p>
          <a:endParaRPr lang="ru-RU"/>
        </a:p>
      </dgm:t>
    </dgm:pt>
    <dgm:pt modelId="{4489630C-6AD7-40EE-8284-5591A1BC55C5}">
      <dgm:prSet custT="1"/>
      <dgm:spPr/>
      <dgm:t>
        <a:bodyPr/>
        <a:lstStyle/>
        <a:p>
          <a:pPr rtl="0">
            <a:lnSpc>
              <a:spcPct val="8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средства автоматизации; </a:t>
          </a:r>
          <a:endParaRPr lang="ru-RU" sz="1400" dirty="0">
            <a:solidFill>
              <a:schemeClr val="tx1"/>
            </a:solidFill>
            <a:latin typeface="+mj-lt"/>
          </a:endParaRPr>
        </a:p>
      </dgm:t>
    </dgm:pt>
    <dgm:pt modelId="{78DDA818-34F5-4A33-919E-CC109538D90A}" type="parTrans" cxnId="{43904E83-CBD3-48BD-B50C-045E32493EED}">
      <dgm:prSet/>
      <dgm:spPr/>
      <dgm:t>
        <a:bodyPr/>
        <a:lstStyle/>
        <a:p>
          <a:endParaRPr lang="ru-RU"/>
        </a:p>
      </dgm:t>
    </dgm:pt>
    <dgm:pt modelId="{4CB1EA78-B5C6-4F88-8303-F51B3EDF9D6B}" type="sibTrans" cxnId="{43904E83-CBD3-48BD-B50C-045E32493EED}">
      <dgm:prSet/>
      <dgm:spPr/>
      <dgm:t>
        <a:bodyPr/>
        <a:lstStyle/>
        <a:p>
          <a:endParaRPr lang="ru-RU"/>
        </a:p>
      </dgm:t>
    </dgm:pt>
    <dgm:pt modelId="{7D13E37F-8871-42E8-A9D5-0893921A93AF}">
      <dgm:prSet custT="1"/>
      <dgm:spPr/>
      <dgm:t>
        <a:bodyPr/>
        <a:lstStyle/>
        <a:p>
          <a:pPr rtl="0"/>
          <a:r>
            <a:rPr lang="ru-RU" sz="1400" b="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производство химических материалов</a:t>
          </a:r>
          <a:endParaRPr lang="ru-RU" sz="1400" dirty="0">
            <a:solidFill>
              <a:schemeClr val="tx1"/>
            </a:solidFill>
            <a:latin typeface="+mj-lt"/>
          </a:endParaRPr>
        </a:p>
      </dgm:t>
    </dgm:pt>
    <dgm:pt modelId="{45FCB415-3985-40BF-B0C2-3F504033A8D2}" type="parTrans" cxnId="{4ABFB3AB-EB20-4DDA-93D3-688B9F2CEFE1}">
      <dgm:prSet/>
      <dgm:spPr/>
      <dgm:t>
        <a:bodyPr/>
        <a:lstStyle/>
        <a:p>
          <a:endParaRPr lang="ru-RU"/>
        </a:p>
      </dgm:t>
    </dgm:pt>
    <dgm:pt modelId="{90C259F6-7376-4C67-AAEB-67AFB7878AFB}" type="sibTrans" cxnId="{4ABFB3AB-EB20-4DDA-93D3-688B9F2CEFE1}">
      <dgm:prSet/>
      <dgm:spPr/>
      <dgm:t>
        <a:bodyPr/>
        <a:lstStyle/>
        <a:p>
          <a:endParaRPr lang="ru-RU"/>
        </a:p>
      </dgm:t>
    </dgm:pt>
    <dgm:pt modelId="{9A791D1A-A88A-4F28-835D-BE0D21B7ADB9}">
      <dgm:prSet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газотурбинные приводы газоперекачивающих агрегатов</a:t>
          </a:r>
          <a:endParaRPr lang="ru-RU" sz="1400" dirty="0">
            <a:solidFill>
              <a:schemeClr val="tx1"/>
            </a:solidFill>
            <a:latin typeface="+mj-lt"/>
          </a:endParaRPr>
        </a:p>
      </dgm:t>
    </dgm:pt>
    <dgm:pt modelId="{ECBD8F2F-8950-43EF-9B37-C10A2F86CEA7}" type="parTrans" cxnId="{CADE43D7-B572-4876-BC63-316AD15D7396}">
      <dgm:prSet/>
      <dgm:spPr/>
      <dgm:t>
        <a:bodyPr/>
        <a:lstStyle/>
        <a:p>
          <a:endParaRPr lang="ru-RU"/>
        </a:p>
      </dgm:t>
    </dgm:pt>
    <dgm:pt modelId="{B96E7B20-164A-460C-A914-3E656FB6C51F}" type="sibTrans" cxnId="{CADE43D7-B572-4876-BC63-316AD15D7396}">
      <dgm:prSet/>
      <dgm:spPr/>
      <dgm:t>
        <a:bodyPr/>
        <a:lstStyle/>
        <a:p>
          <a:endParaRPr lang="ru-RU"/>
        </a:p>
      </dgm:t>
    </dgm:pt>
    <dgm:pt modelId="{337FAA38-0FE1-4431-9704-24DB22EF1707}">
      <dgm:prSet custT="1"/>
      <dgm:spPr/>
      <dgm:t>
        <a:bodyPr/>
        <a:lstStyle/>
        <a:p>
          <a:pPr rtl="0">
            <a:lnSpc>
              <a:spcPct val="8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ремонтно-восстановительные работы лопаточных аппаратов, камер сгорания и корпусных деталей турбин</a:t>
          </a:r>
          <a:endParaRPr lang="ru-RU" sz="1400" dirty="0">
            <a:solidFill>
              <a:schemeClr val="tx1"/>
            </a:solidFill>
            <a:latin typeface="+mj-lt"/>
          </a:endParaRPr>
        </a:p>
      </dgm:t>
    </dgm:pt>
    <dgm:pt modelId="{7D4BAC4B-D917-41E5-BA9B-382574FC8ECF}" type="parTrans" cxnId="{5BBFA2C1-6B24-43F3-A5F5-CA3F693AF5C8}">
      <dgm:prSet/>
      <dgm:spPr/>
      <dgm:t>
        <a:bodyPr/>
        <a:lstStyle/>
        <a:p>
          <a:endParaRPr lang="ru-RU"/>
        </a:p>
      </dgm:t>
    </dgm:pt>
    <dgm:pt modelId="{746B8FC7-F724-4B07-90F1-051756E89FD6}" type="sibTrans" cxnId="{5BBFA2C1-6B24-43F3-A5F5-CA3F693AF5C8}">
      <dgm:prSet/>
      <dgm:spPr/>
      <dgm:t>
        <a:bodyPr/>
        <a:lstStyle/>
        <a:p>
          <a:endParaRPr lang="ru-RU"/>
        </a:p>
      </dgm:t>
    </dgm:pt>
    <dgm:pt modelId="{DF2F1692-89EA-4945-B9D1-877D1B73A635}">
      <dgm:prSet custT="1"/>
      <dgm:spPr/>
      <dgm:t>
        <a:bodyPr/>
        <a:lstStyle/>
        <a:p>
          <a:pPr rtl="0"/>
          <a:r>
            <a:rPr lang="ru-RU" sz="1600" b="0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rPr>
            <a:t>ТЕПЛОФИЗИКА</a:t>
          </a:r>
          <a:endParaRPr lang="ru-RU" sz="1600" dirty="0"/>
        </a:p>
      </dgm:t>
    </dgm:pt>
    <dgm:pt modelId="{B193C557-5F66-4507-9A43-4D7F41EFDE38}" type="parTrans" cxnId="{3C526816-A35A-4D38-83EC-F8DB56C650D7}">
      <dgm:prSet/>
      <dgm:spPr/>
      <dgm:t>
        <a:bodyPr/>
        <a:lstStyle/>
        <a:p>
          <a:endParaRPr lang="ru-RU"/>
        </a:p>
      </dgm:t>
    </dgm:pt>
    <dgm:pt modelId="{0DC45CD9-230D-4E36-A5AE-98E7AD3B098F}" type="sibTrans" cxnId="{3C526816-A35A-4D38-83EC-F8DB56C650D7}">
      <dgm:prSet/>
      <dgm:spPr/>
      <dgm:t>
        <a:bodyPr/>
        <a:lstStyle/>
        <a:p>
          <a:endParaRPr lang="ru-RU"/>
        </a:p>
      </dgm:t>
    </dgm:pt>
    <dgm:pt modelId="{674BFF3D-7BE3-4B07-A965-B7929822FD1A}">
      <dgm:prSet custT="1"/>
      <dgm:spPr/>
      <dgm:t>
        <a:bodyPr/>
        <a:lstStyle/>
        <a:p>
          <a:pPr rtl="0">
            <a:lnSpc>
              <a:spcPct val="8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ремонт камер сгорания</a:t>
          </a:r>
          <a:endParaRPr lang="ru-RU" sz="1400" dirty="0">
            <a:solidFill>
              <a:schemeClr val="tx1"/>
            </a:solidFill>
          </a:endParaRPr>
        </a:p>
      </dgm:t>
    </dgm:pt>
    <dgm:pt modelId="{3574911F-C964-4726-8994-93C589057A4A}" type="parTrans" cxnId="{60DC3192-3EA0-4870-BB62-27D49DDF311D}">
      <dgm:prSet/>
      <dgm:spPr/>
      <dgm:t>
        <a:bodyPr/>
        <a:lstStyle/>
        <a:p>
          <a:endParaRPr lang="ru-RU"/>
        </a:p>
      </dgm:t>
    </dgm:pt>
    <dgm:pt modelId="{3F31096D-C8ED-4D62-BABC-BAEE214901BD}" type="sibTrans" cxnId="{60DC3192-3EA0-4870-BB62-27D49DDF311D}">
      <dgm:prSet/>
      <dgm:spPr/>
      <dgm:t>
        <a:bodyPr/>
        <a:lstStyle/>
        <a:p>
          <a:endParaRPr lang="ru-RU"/>
        </a:p>
      </dgm:t>
    </dgm:pt>
    <dgm:pt modelId="{D350021C-27BF-4CF4-9EA8-AB64453A77A9}">
      <dgm:prSet custT="1"/>
      <dgm:spPr/>
      <dgm:t>
        <a:bodyPr/>
        <a:lstStyle/>
        <a:p>
          <a:pPr rtl="0">
            <a:lnSpc>
              <a:spcPct val="8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оборудование, предназначенное для эксплуатации во взрывоопасных средах</a:t>
          </a:r>
          <a:endParaRPr lang="ru-RU" sz="1400" dirty="0">
            <a:solidFill>
              <a:schemeClr val="tx1"/>
            </a:solidFill>
            <a:latin typeface="+mj-lt"/>
          </a:endParaRPr>
        </a:p>
      </dgm:t>
    </dgm:pt>
    <dgm:pt modelId="{94686263-702E-4210-A9C9-41F1A533C787}" type="parTrans" cxnId="{73C675CE-B36D-4B84-B2C0-1B84E50A8C08}">
      <dgm:prSet/>
      <dgm:spPr/>
      <dgm:t>
        <a:bodyPr/>
        <a:lstStyle/>
        <a:p>
          <a:endParaRPr lang="ru-RU"/>
        </a:p>
      </dgm:t>
    </dgm:pt>
    <dgm:pt modelId="{CD271CAC-280E-4EEB-96E8-41B7A7527C52}" type="sibTrans" cxnId="{73C675CE-B36D-4B84-B2C0-1B84E50A8C08}">
      <dgm:prSet/>
      <dgm:spPr/>
      <dgm:t>
        <a:bodyPr/>
        <a:lstStyle/>
        <a:p>
          <a:endParaRPr lang="ru-RU"/>
        </a:p>
      </dgm:t>
    </dgm:pt>
    <dgm:pt modelId="{4D81279C-4B48-4D86-B97D-4C3D3D458D68}">
      <dgm:prSet custT="1"/>
      <dgm:spPr/>
      <dgm:t>
        <a:bodyPr/>
        <a:lstStyle/>
        <a:p>
          <a:pPr rtl="0">
            <a:lnSpc>
              <a:spcPct val="8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изготовление газовых горелок.</a:t>
          </a:r>
          <a:endParaRPr lang="ru-RU" sz="1400" dirty="0">
            <a:solidFill>
              <a:schemeClr val="tx1"/>
            </a:solidFill>
          </a:endParaRPr>
        </a:p>
      </dgm:t>
    </dgm:pt>
    <dgm:pt modelId="{1DBFA727-8D64-4844-86D7-0987229AD278}" type="parTrans" cxnId="{914D6029-6CD1-4D1F-B3CA-183B65BE1423}">
      <dgm:prSet/>
      <dgm:spPr/>
      <dgm:t>
        <a:bodyPr/>
        <a:lstStyle/>
        <a:p>
          <a:endParaRPr lang="ru-RU"/>
        </a:p>
      </dgm:t>
    </dgm:pt>
    <dgm:pt modelId="{3049C98B-9823-4503-A91D-A4BDD5615957}" type="sibTrans" cxnId="{914D6029-6CD1-4D1F-B3CA-183B65BE1423}">
      <dgm:prSet/>
      <dgm:spPr/>
      <dgm:t>
        <a:bodyPr/>
        <a:lstStyle/>
        <a:p>
          <a:endParaRPr lang="ru-RU"/>
        </a:p>
      </dgm:t>
    </dgm:pt>
    <dgm:pt modelId="{CC15D733-3DB3-4B2F-8706-AFC6BCA3F26C}" type="pres">
      <dgm:prSet presAssocID="{439E5450-F68B-43E6-A050-AE21A261472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CA34E0E-D274-4BFE-A3B2-4628DBF1EE4D}" type="pres">
      <dgm:prSet presAssocID="{16C2DF68-1D64-4A23-AE5F-FDD5918835C1}" presName="linNode" presStyleCnt="0"/>
      <dgm:spPr/>
    </dgm:pt>
    <dgm:pt modelId="{3483B978-05C8-4909-850E-442B0281E763}" type="pres">
      <dgm:prSet presAssocID="{16C2DF68-1D64-4A23-AE5F-FDD5918835C1}" presName="parentShp" presStyleLbl="node1" presStyleIdx="0" presStyleCnt="8" custScaleX="60714" custScaleY="126887" custLinFactNeighborX="-12294" custLinFactNeighborY="4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0A669-CC2F-4691-8EA3-955A067D01C9}" type="pres">
      <dgm:prSet presAssocID="{16C2DF68-1D64-4A23-AE5F-FDD5918835C1}" presName="childShp" presStyleLbl="bgAccFollowNode1" presStyleIdx="0" presStyleCnt="8" custScaleX="125615" custLinFactNeighborX="-214" custLinFactNeighborY="4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3F2AF-6443-4815-8137-88EE488D6953}" type="pres">
      <dgm:prSet presAssocID="{C4B2D3B5-1170-4C88-AC9B-4DC56211F269}" presName="spacing" presStyleCnt="0"/>
      <dgm:spPr/>
    </dgm:pt>
    <dgm:pt modelId="{E985145A-3DE0-42D5-B717-14F257036997}" type="pres">
      <dgm:prSet presAssocID="{E8E5AB9F-A228-4DC8-B48E-0CB914F0B3A9}" presName="linNode" presStyleCnt="0"/>
      <dgm:spPr/>
    </dgm:pt>
    <dgm:pt modelId="{FB90FCDA-1753-4E27-8433-DC3F5180A66C}" type="pres">
      <dgm:prSet presAssocID="{E8E5AB9F-A228-4DC8-B48E-0CB914F0B3A9}" presName="parentShp" presStyleLbl="node1" presStyleIdx="1" presStyleCnt="8" custScaleX="60714" custScaleY="128224" custLinFactNeighborX="-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87B89-D6D7-4ED7-AE3E-6DD32C7C3469}" type="pres">
      <dgm:prSet presAssocID="{E8E5AB9F-A228-4DC8-B48E-0CB914F0B3A9}" presName="childShp" presStyleLbl="bgAccFollowNode1" presStyleIdx="1" presStyleCnt="8" custScaleX="125738" custLinFactNeighborX="-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3C016-2CFD-4725-ACF9-562368AB8A62}" type="pres">
      <dgm:prSet presAssocID="{9F8C58E5-68B8-4D73-AAD7-6101B4729F1E}" presName="spacing" presStyleCnt="0"/>
      <dgm:spPr/>
    </dgm:pt>
    <dgm:pt modelId="{FCF201A9-C83B-45BC-8E6E-3789261327B4}" type="pres">
      <dgm:prSet presAssocID="{D0B1D287-88BC-44ED-99D6-B1C4103A2021}" presName="linNode" presStyleCnt="0"/>
      <dgm:spPr/>
    </dgm:pt>
    <dgm:pt modelId="{8C47E5B1-9B3A-4594-AD04-75214A4BC139}" type="pres">
      <dgm:prSet presAssocID="{D0B1D287-88BC-44ED-99D6-B1C4103A2021}" presName="parentShp" presStyleLbl="node1" presStyleIdx="2" presStyleCnt="8" custScaleX="60714" custScaleY="129437" custLinFactNeighborX="-12759" custLinFactNeighborY="3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894BF-682C-4BBC-A37F-C4DE050D43E4}" type="pres">
      <dgm:prSet presAssocID="{D0B1D287-88BC-44ED-99D6-B1C4103A2021}" presName="childShp" presStyleLbl="bgAccFollowNode1" presStyleIdx="2" presStyleCnt="8" custScaleX="125615" custLinFactNeighborX="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181F1-DCC6-465E-9398-315DCB43D542}" type="pres">
      <dgm:prSet presAssocID="{43DEBB66-34E3-491F-AE8C-12CBD229F707}" presName="spacing" presStyleCnt="0"/>
      <dgm:spPr/>
    </dgm:pt>
    <dgm:pt modelId="{D96098F8-91B6-4DC7-9343-64C8737D7684}" type="pres">
      <dgm:prSet presAssocID="{B546FC72-2509-404F-88B5-EA30C0509717}" presName="linNode" presStyleCnt="0"/>
      <dgm:spPr/>
    </dgm:pt>
    <dgm:pt modelId="{847C5321-988A-4D79-BF98-2B9D3D0C15DE}" type="pres">
      <dgm:prSet presAssocID="{B546FC72-2509-404F-88B5-EA30C0509717}" presName="parentShp" presStyleLbl="node1" presStyleIdx="3" presStyleCnt="8" custScaleX="61373" custScaleY="130362" custLinFactNeighborX="-825" custLinFactNeighborY="4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F37EF-A642-4627-9501-5FB98F1CF113}" type="pres">
      <dgm:prSet presAssocID="{B546FC72-2509-404F-88B5-EA30C0509717}" presName="childShp" presStyleLbl="bgAccFollowNode1" presStyleIdx="3" presStyleCnt="8" custScaleX="127105" custLinFactNeighborX="-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40D28C-A8FC-4BB3-9127-E3C754221595}" type="pres">
      <dgm:prSet presAssocID="{4F1D14E6-A773-464B-BA93-99CEEB3B336C}" presName="spacing" presStyleCnt="0"/>
      <dgm:spPr/>
    </dgm:pt>
    <dgm:pt modelId="{6DF44AA5-FA87-449B-ACFF-C8D0ACFD4CF0}" type="pres">
      <dgm:prSet presAssocID="{F9CAF876-236C-41E7-8E11-5DE1C4E0B32B}" presName="linNode" presStyleCnt="0"/>
      <dgm:spPr/>
    </dgm:pt>
    <dgm:pt modelId="{549C4F97-E79F-4BDC-942F-8522816FF7F2}" type="pres">
      <dgm:prSet presAssocID="{F9CAF876-236C-41E7-8E11-5DE1C4E0B32B}" presName="parentShp" presStyleLbl="node1" presStyleIdx="4" presStyleCnt="8" custScaleX="60714" custScaleY="130985" custLinFactNeighborX="-1111" custLinFactNeighborY="1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F23D6-DDDA-436C-9BEB-4041BA82A153}" type="pres">
      <dgm:prSet presAssocID="{F9CAF876-236C-41E7-8E11-5DE1C4E0B32B}" presName="childShp" presStyleLbl="bgAccFollowNode1" presStyleIdx="4" presStyleCnt="8" custScaleX="125615" custLinFactNeighborX="2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ED0F88-78D3-4460-B828-E9E55AFCC1A8}" type="pres">
      <dgm:prSet presAssocID="{FD91ED66-ED78-4CB8-AABD-900F0FFD0439}" presName="spacing" presStyleCnt="0"/>
      <dgm:spPr/>
    </dgm:pt>
    <dgm:pt modelId="{8551FE5B-CA7C-4C0C-AC19-84F0A47E566C}" type="pres">
      <dgm:prSet presAssocID="{671DE4D5-60B8-4C6A-9261-FC56EE785444}" presName="linNode" presStyleCnt="0"/>
      <dgm:spPr/>
    </dgm:pt>
    <dgm:pt modelId="{951389A7-94EA-4736-8EB8-F3998A65978A}" type="pres">
      <dgm:prSet presAssocID="{671DE4D5-60B8-4C6A-9261-FC56EE785444}" presName="parentShp" presStyleLbl="node1" presStyleIdx="5" presStyleCnt="8" custScaleX="60714" custScaleY="131142" custLinFactNeighborX="-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F9A26D-C9A9-483C-9A02-6269BEA3E8B3}" type="pres">
      <dgm:prSet presAssocID="{671DE4D5-60B8-4C6A-9261-FC56EE785444}" presName="childShp" presStyleLbl="bgAccFollowNode1" presStyleIdx="5" presStyleCnt="8" custScaleX="125615" custLinFactNeighborX="-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1D7B2-2A1B-4823-B451-83641B41A717}" type="pres">
      <dgm:prSet presAssocID="{674A0B15-491E-4EB5-9703-C797AEE7F1D8}" presName="spacing" presStyleCnt="0"/>
      <dgm:spPr/>
    </dgm:pt>
    <dgm:pt modelId="{C736AF5A-D37B-4877-BD94-F893AFAA20D5}" type="pres">
      <dgm:prSet presAssocID="{D39C24C3-B4F4-4AF8-AF0D-1C4DB3D6F94B}" presName="linNode" presStyleCnt="0"/>
      <dgm:spPr/>
    </dgm:pt>
    <dgm:pt modelId="{39D1CDB2-8E6C-4418-B221-9E767A2748F0}" type="pres">
      <dgm:prSet presAssocID="{D39C24C3-B4F4-4AF8-AF0D-1C4DB3D6F94B}" presName="parentShp" presStyleLbl="node1" presStyleIdx="6" presStyleCnt="8" custScaleX="60714" custScaleY="130673" custLinFactNeighborX="-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94667-8637-4F94-9564-1ED3760850C9}" type="pres">
      <dgm:prSet presAssocID="{D39C24C3-B4F4-4AF8-AF0D-1C4DB3D6F94B}" presName="childShp" presStyleLbl="bgAccFollowNode1" presStyleIdx="6" presStyleCnt="8" custScaleX="125615" custLinFactNeighborX="-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73869-A822-4DFC-B2F3-3F1AB1FB732D}" type="pres">
      <dgm:prSet presAssocID="{E4CE6C00-4A3E-41C3-8DFE-D3243B01FAD1}" presName="spacing" presStyleCnt="0"/>
      <dgm:spPr/>
    </dgm:pt>
    <dgm:pt modelId="{00CE7B42-3804-4FF6-939A-0880D1B2AA8D}" type="pres">
      <dgm:prSet presAssocID="{DF2F1692-89EA-4945-B9D1-877D1B73A635}" presName="linNode" presStyleCnt="0"/>
      <dgm:spPr/>
    </dgm:pt>
    <dgm:pt modelId="{4FA7BCFB-AE47-44F9-8B04-C1A27D873524}" type="pres">
      <dgm:prSet presAssocID="{DF2F1692-89EA-4945-B9D1-877D1B73A635}" presName="parentShp" presStyleLbl="node1" presStyleIdx="7" presStyleCnt="8" custScaleX="60669" custScaleY="130476" custLinFactNeighborX="-13130" custLinFactNeighborY="1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A30E15-41A5-4E5D-8191-E2AA82A414BB}" type="pres">
      <dgm:prSet presAssocID="{DF2F1692-89EA-4945-B9D1-877D1B73A635}" presName="childShp" presStyleLbl="bgAccFollowNode1" presStyleIdx="7" presStyleCnt="8" custScaleX="125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DF1AA7-55AB-48FA-A44B-7F655BE9E201}" type="presOf" srcId="{D350021C-27BF-4CF4-9EA8-AB64453A77A9}" destId="{173F37EF-A642-4627-9501-5FB98F1CF113}" srcOrd="0" destOrd="1" presId="urn:microsoft.com/office/officeart/2005/8/layout/vList6"/>
    <dgm:cxn modelId="{D9C4BC55-7316-45A7-9566-D1FC457B690E}" srcId="{439E5450-F68B-43E6-A050-AE21A2614725}" destId="{D0B1D287-88BC-44ED-99D6-B1C4103A2021}" srcOrd="2" destOrd="0" parTransId="{C3E8C618-67E7-4F77-8063-0E564581E1C3}" sibTransId="{43DEBB66-34E3-491F-AE8C-12CBD229F707}"/>
    <dgm:cxn modelId="{CD92D9B2-6831-4EC1-9D68-8F2D25FA6C8C}" type="presOf" srcId="{DF2F1692-89EA-4945-B9D1-877D1B73A635}" destId="{4FA7BCFB-AE47-44F9-8B04-C1A27D873524}" srcOrd="0" destOrd="0" presId="urn:microsoft.com/office/officeart/2005/8/layout/vList6"/>
    <dgm:cxn modelId="{4ABFB3AB-EB20-4DDA-93D3-688B9F2CEFE1}" srcId="{F9CAF876-236C-41E7-8E11-5DE1C4E0B32B}" destId="{7D13E37F-8871-42E8-A9D5-0893921A93AF}" srcOrd="0" destOrd="0" parTransId="{45FCB415-3985-40BF-B0C2-3F504033A8D2}" sibTransId="{90C259F6-7376-4C67-AAEB-67AFB7878AFB}"/>
    <dgm:cxn modelId="{914D6029-6CD1-4D1F-B3CA-183B65BE1423}" srcId="{DF2F1692-89EA-4945-B9D1-877D1B73A635}" destId="{4D81279C-4B48-4D86-B97D-4C3D3D458D68}" srcOrd="1" destOrd="0" parTransId="{1DBFA727-8D64-4844-86D7-0987229AD278}" sibTransId="{3049C98B-9823-4503-A91D-A4BDD5615957}"/>
    <dgm:cxn modelId="{10C8269B-5B5C-49E6-9C70-4A3728E28001}" srcId="{439E5450-F68B-43E6-A050-AE21A2614725}" destId="{16C2DF68-1D64-4A23-AE5F-FDD5918835C1}" srcOrd="0" destOrd="0" parTransId="{724DE19E-D7C3-4F61-A188-8FC66ECDA1BF}" sibTransId="{C4B2D3B5-1170-4C88-AC9B-4DC56211F269}"/>
    <dgm:cxn modelId="{CDF5ECE5-D4DD-483E-A2CD-87922A8C4A6F}" srcId="{E8E5AB9F-A228-4DC8-B48E-0CB914F0B3A9}" destId="{954AC9CF-3C7C-4F94-902C-7DF89F07F831}" srcOrd="1" destOrd="0" parTransId="{1217255B-B352-4C00-9F7D-BAB321CE9572}" sibTransId="{C90A3D08-1E0F-4C26-8C38-5CFD136C23D9}"/>
    <dgm:cxn modelId="{2A098D15-D393-47B7-BC7B-1F87A34EBFEB}" type="presOf" srcId="{16C2DF68-1D64-4A23-AE5F-FDD5918835C1}" destId="{3483B978-05C8-4909-850E-442B0281E763}" srcOrd="0" destOrd="0" presId="urn:microsoft.com/office/officeart/2005/8/layout/vList6"/>
    <dgm:cxn modelId="{385DC0AC-38C6-4A0F-8E7D-AAAD6B164DE7}" srcId="{439E5450-F68B-43E6-A050-AE21A2614725}" destId="{E8E5AB9F-A228-4DC8-B48E-0CB914F0B3A9}" srcOrd="1" destOrd="0" parTransId="{8F3DF1BE-8033-4EC6-842E-18E0B5350529}" sibTransId="{9F8C58E5-68B8-4D73-AAD7-6101B4729F1E}"/>
    <dgm:cxn modelId="{F4F34D3C-C8A2-4B52-8B93-D772119366E7}" srcId="{439E5450-F68B-43E6-A050-AE21A2614725}" destId="{671DE4D5-60B8-4C6A-9261-FC56EE785444}" srcOrd="5" destOrd="0" parTransId="{A95D31E9-51AA-441B-BF09-05E3756ADCBC}" sibTransId="{674A0B15-491E-4EB5-9703-C797AEE7F1D8}"/>
    <dgm:cxn modelId="{CADE43D7-B572-4876-BC63-316AD15D7396}" srcId="{671DE4D5-60B8-4C6A-9261-FC56EE785444}" destId="{9A791D1A-A88A-4F28-835D-BE0D21B7ADB9}" srcOrd="0" destOrd="0" parTransId="{ECBD8F2F-8950-43EF-9B37-C10A2F86CEA7}" sibTransId="{B96E7B20-164A-460C-A914-3E656FB6C51F}"/>
    <dgm:cxn modelId="{D848ADA5-C52A-42E7-B0FE-8EC25AB6B8D7}" type="presOf" srcId="{4489630C-6AD7-40EE-8284-5591A1BC55C5}" destId="{173F37EF-A642-4627-9501-5FB98F1CF113}" srcOrd="0" destOrd="0" presId="urn:microsoft.com/office/officeart/2005/8/layout/vList6"/>
    <dgm:cxn modelId="{D3641BFB-3B5D-47A6-909A-7621D2EF3F3E}" type="presOf" srcId="{439E5450-F68B-43E6-A050-AE21A2614725}" destId="{CC15D733-3DB3-4B2F-8706-AFC6BCA3F26C}" srcOrd="0" destOrd="0" presId="urn:microsoft.com/office/officeart/2005/8/layout/vList6"/>
    <dgm:cxn modelId="{90858A8A-2D63-48EC-86EA-BC8494E65546}" srcId="{16C2DF68-1D64-4A23-AE5F-FDD5918835C1}" destId="{2EF9BFA5-7D05-45CC-876A-B3589E13D27C}" srcOrd="0" destOrd="0" parTransId="{A1FC015C-37C9-4CE6-8576-CD4E3C5F4C7B}" sibTransId="{0ABBBB36-8CE5-4F63-997B-EC0F08EE5C0E}"/>
    <dgm:cxn modelId="{E88EADD8-24BA-4AE0-8F04-9C641FA453FE}" type="presOf" srcId="{D0B1D287-88BC-44ED-99D6-B1C4103A2021}" destId="{8C47E5B1-9B3A-4594-AD04-75214A4BC139}" srcOrd="0" destOrd="0" presId="urn:microsoft.com/office/officeart/2005/8/layout/vList6"/>
    <dgm:cxn modelId="{73C675CE-B36D-4B84-B2C0-1B84E50A8C08}" srcId="{B546FC72-2509-404F-88B5-EA30C0509717}" destId="{D350021C-27BF-4CF4-9EA8-AB64453A77A9}" srcOrd="1" destOrd="0" parTransId="{94686263-702E-4210-A9C9-41F1A533C787}" sibTransId="{CD271CAC-280E-4EEB-96E8-41B7A7527C52}"/>
    <dgm:cxn modelId="{F56A8D52-9AD9-4A1E-8CCC-3D62BE6F2E66}" type="presOf" srcId="{B546FC72-2509-404F-88B5-EA30C0509717}" destId="{847C5321-988A-4D79-BF98-2B9D3D0C15DE}" srcOrd="0" destOrd="0" presId="urn:microsoft.com/office/officeart/2005/8/layout/vList6"/>
    <dgm:cxn modelId="{43904E83-CBD3-48BD-B50C-045E32493EED}" srcId="{B546FC72-2509-404F-88B5-EA30C0509717}" destId="{4489630C-6AD7-40EE-8284-5591A1BC55C5}" srcOrd="0" destOrd="0" parTransId="{78DDA818-34F5-4A33-919E-CC109538D90A}" sibTransId="{4CB1EA78-B5C6-4F88-8303-F51B3EDF9D6B}"/>
    <dgm:cxn modelId="{DAA8406C-A79E-4DC8-94E8-498E4D4CF8D1}" type="presOf" srcId="{2EF9BFA5-7D05-45CC-876A-B3589E13D27C}" destId="{2E90A669-CC2F-4691-8EA3-955A067D01C9}" srcOrd="0" destOrd="0" presId="urn:microsoft.com/office/officeart/2005/8/layout/vList6"/>
    <dgm:cxn modelId="{F45BC4CE-F0AE-4D94-83C0-D9B73071F60C}" type="presOf" srcId="{9A791D1A-A88A-4F28-835D-BE0D21B7ADB9}" destId="{35F9A26D-C9A9-483C-9A02-6269BEA3E8B3}" srcOrd="0" destOrd="0" presId="urn:microsoft.com/office/officeart/2005/8/layout/vList6"/>
    <dgm:cxn modelId="{236D8AD3-0729-452F-B96C-EE122A0FF95E}" type="presOf" srcId="{7D13E37F-8871-42E8-A9D5-0893921A93AF}" destId="{EE1F23D6-DDDA-436C-9BEB-4041BA82A153}" srcOrd="0" destOrd="0" presId="urn:microsoft.com/office/officeart/2005/8/layout/vList6"/>
    <dgm:cxn modelId="{277515FE-9EC9-45C6-9362-D8BB1E6CD7FF}" srcId="{439E5450-F68B-43E6-A050-AE21A2614725}" destId="{F9CAF876-236C-41E7-8E11-5DE1C4E0B32B}" srcOrd="4" destOrd="0" parTransId="{E76ECC87-B43A-4E14-9903-0390E3369CDA}" sibTransId="{FD91ED66-ED78-4CB8-AABD-900F0FFD0439}"/>
    <dgm:cxn modelId="{1BD6E828-A927-4D97-B03D-4FAECAD5704F}" type="presOf" srcId="{4D81279C-4B48-4D86-B97D-4C3D3D458D68}" destId="{02A30E15-41A5-4E5D-8191-E2AA82A414BB}" srcOrd="0" destOrd="1" presId="urn:microsoft.com/office/officeart/2005/8/layout/vList6"/>
    <dgm:cxn modelId="{98F76591-104D-4FCD-B034-DEBE38285049}" srcId="{439E5450-F68B-43E6-A050-AE21A2614725}" destId="{B546FC72-2509-404F-88B5-EA30C0509717}" srcOrd="3" destOrd="0" parTransId="{DE9BD26C-5E83-48FE-84F8-C023F6DEF8A2}" sibTransId="{4F1D14E6-A773-464B-BA93-99CEEB3B336C}"/>
    <dgm:cxn modelId="{3C526816-A35A-4D38-83EC-F8DB56C650D7}" srcId="{439E5450-F68B-43E6-A050-AE21A2614725}" destId="{DF2F1692-89EA-4945-B9D1-877D1B73A635}" srcOrd="7" destOrd="0" parTransId="{B193C557-5F66-4507-9A43-4D7F41EFDE38}" sibTransId="{0DC45CD9-230D-4E36-A5AE-98E7AD3B098F}"/>
    <dgm:cxn modelId="{F5A70B27-9C03-4F04-8A45-3C5B00C159A8}" type="presOf" srcId="{F9CAF876-236C-41E7-8E11-5DE1C4E0B32B}" destId="{549C4F97-E79F-4BDC-942F-8522816FF7F2}" srcOrd="0" destOrd="0" presId="urn:microsoft.com/office/officeart/2005/8/layout/vList6"/>
    <dgm:cxn modelId="{EA34B7F2-BF66-4373-9D25-D1E0EBF4F0F7}" type="presOf" srcId="{671DE4D5-60B8-4C6A-9261-FC56EE785444}" destId="{951389A7-94EA-4736-8EB8-F3998A65978A}" srcOrd="0" destOrd="0" presId="urn:microsoft.com/office/officeart/2005/8/layout/vList6"/>
    <dgm:cxn modelId="{5BBFA2C1-6B24-43F3-A5F5-CA3F693AF5C8}" srcId="{D39C24C3-B4F4-4AF8-AF0D-1C4DB3D6F94B}" destId="{337FAA38-0FE1-4431-9704-24DB22EF1707}" srcOrd="0" destOrd="0" parTransId="{7D4BAC4B-D917-41E5-BA9B-382574FC8ECF}" sibTransId="{746B8FC7-F724-4B07-90F1-051756E89FD6}"/>
    <dgm:cxn modelId="{A120510C-7559-4090-BBCF-17909E2C1C10}" type="presOf" srcId="{337FAA38-0FE1-4431-9704-24DB22EF1707}" destId="{A8694667-8637-4F94-9564-1ED3760850C9}" srcOrd="0" destOrd="0" presId="urn:microsoft.com/office/officeart/2005/8/layout/vList6"/>
    <dgm:cxn modelId="{D89E841C-DF5C-42C7-AC74-C2F2898D6C95}" type="presOf" srcId="{D39C24C3-B4F4-4AF8-AF0D-1C4DB3D6F94B}" destId="{39D1CDB2-8E6C-4418-B221-9E767A2748F0}" srcOrd="0" destOrd="0" presId="urn:microsoft.com/office/officeart/2005/8/layout/vList6"/>
    <dgm:cxn modelId="{A35D767B-CD18-4B22-96B4-0FC48AB7928A}" type="presOf" srcId="{674BFF3D-7BE3-4B07-A965-B7929822FD1A}" destId="{02A30E15-41A5-4E5D-8191-E2AA82A414BB}" srcOrd="0" destOrd="0" presId="urn:microsoft.com/office/officeart/2005/8/layout/vList6"/>
    <dgm:cxn modelId="{F203FD99-F7C2-43A0-BE97-27480A3D2875}" srcId="{439E5450-F68B-43E6-A050-AE21A2614725}" destId="{D39C24C3-B4F4-4AF8-AF0D-1C4DB3D6F94B}" srcOrd="6" destOrd="0" parTransId="{EB64F753-8F06-4FC9-830C-42B6F840DDB1}" sibTransId="{E4CE6C00-4A3E-41C3-8DFE-D3243B01FAD1}"/>
    <dgm:cxn modelId="{436F9479-D286-497A-8B32-B5F4178440E5}" type="presOf" srcId="{0A373C0C-DFFB-4F9A-83B1-C6F16925F377}" destId="{702894BF-682C-4BBC-A37F-C4DE050D43E4}" srcOrd="0" destOrd="0" presId="urn:microsoft.com/office/officeart/2005/8/layout/vList6"/>
    <dgm:cxn modelId="{0984A4AA-8970-4B8F-B2BD-ADE63FB51F7D}" type="presOf" srcId="{E8E5AB9F-A228-4DC8-B48E-0CB914F0B3A9}" destId="{FB90FCDA-1753-4E27-8433-DC3F5180A66C}" srcOrd="0" destOrd="0" presId="urn:microsoft.com/office/officeart/2005/8/layout/vList6"/>
    <dgm:cxn modelId="{598D664E-F3BC-48CB-855F-456DFBEF6DE8}" type="presOf" srcId="{71D790AC-56F5-476D-AA4C-452A5BF804F6}" destId="{F5387B89-D6D7-4ED7-AE3E-6DD32C7C3469}" srcOrd="0" destOrd="0" presId="urn:microsoft.com/office/officeart/2005/8/layout/vList6"/>
    <dgm:cxn modelId="{5B143A02-CDEF-43BF-B136-CC3FF8C4EFDD}" srcId="{E8E5AB9F-A228-4DC8-B48E-0CB914F0B3A9}" destId="{71D790AC-56F5-476D-AA4C-452A5BF804F6}" srcOrd="0" destOrd="0" parTransId="{C1502597-2469-412C-A4B6-75FC67F366AE}" sibTransId="{0D5630A1-0A93-48D5-BF86-988FB0B49193}"/>
    <dgm:cxn modelId="{837A497B-2805-4DE1-AFAD-2F66C36FD010}" srcId="{D0B1D287-88BC-44ED-99D6-B1C4103A2021}" destId="{0A373C0C-DFFB-4F9A-83B1-C6F16925F377}" srcOrd="0" destOrd="0" parTransId="{F214D3A4-966D-4194-99E6-0F34017EC1BA}" sibTransId="{A0BD52A8-7E1B-42D1-A53C-188217F42E8D}"/>
    <dgm:cxn modelId="{6DF9D967-6D45-4DB4-88E4-B03382712171}" type="presOf" srcId="{954AC9CF-3C7C-4F94-902C-7DF89F07F831}" destId="{F5387B89-D6D7-4ED7-AE3E-6DD32C7C3469}" srcOrd="0" destOrd="1" presId="urn:microsoft.com/office/officeart/2005/8/layout/vList6"/>
    <dgm:cxn modelId="{60DC3192-3EA0-4870-BB62-27D49DDF311D}" srcId="{DF2F1692-89EA-4945-B9D1-877D1B73A635}" destId="{674BFF3D-7BE3-4B07-A965-B7929822FD1A}" srcOrd="0" destOrd="0" parTransId="{3574911F-C964-4726-8994-93C589057A4A}" sibTransId="{3F31096D-C8ED-4D62-BABC-BAEE214901BD}"/>
    <dgm:cxn modelId="{58EBA176-F607-4D6E-A4D6-7EC59F932E9B}" type="presParOf" srcId="{CC15D733-3DB3-4B2F-8706-AFC6BCA3F26C}" destId="{ECA34E0E-D274-4BFE-A3B2-4628DBF1EE4D}" srcOrd="0" destOrd="0" presId="urn:microsoft.com/office/officeart/2005/8/layout/vList6"/>
    <dgm:cxn modelId="{3DA3FDC4-491C-4369-96D3-A78A154C52BE}" type="presParOf" srcId="{ECA34E0E-D274-4BFE-A3B2-4628DBF1EE4D}" destId="{3483B978-05C8-4909-850E-442B0281E763}" srcOrd="0" destOrd="0" presId="urn:microsoft.com/office/officeart/2005/8/layout/vList6"/>
    <dgm:cxn modelId="{C2D62EF0-B75F-4396-83D3-3595B75FEB62}" type="presParOf" srcId="{ECA34E0E-D274-4BFE-A3B2-4628DBF1EE4D}" destId="{2E90A669-CC2F-4691-8EA3-955A067D01C9}" srcOrd="1" destOrd="0" presId="urn:microsoft.com/office/officeart/2005/8/layout/vList6"/>
    <dgm:cxn modelId="{07718309-9944-4138-91FB-DC2A7879439E}" type="presParOf" srcId="{CC15D733-3DB3-4B2F-8706-AFC6BCA3F26C}" destId="{C193F2AF-6443-4815-8137-88EE488D6953}" srcOrd="1" destOrd="0" presId="urn:microsoft.com/office/officeart/2005/8/layout/vList6"/>
    <dgm:cxn modelId="{593385AA-3BDD-45B9-9CAC-4A3CB24A936A}" type="presParOf" srcId="{CC15D733-3DB3-4B2F-8706-AFC6BCA3F26C}" destId="{E985145A-3DE0-42D5-B717-14F257036997}" srcOrd="2" destOrd="0" presId="urn:microsoft.com/office/officeart/2005/8/layout/vList6"/>
    <dgm:cxn modelId="{F1402EEE-A210-41B1-831D-52174DD96D62}" type="presParOf" srcId="{E985145A-3DE0-42D5-B717-14F257036997}" destId="{FB90FCDA-1753-4E27-8433-DC3F5180A66C}" srcOrd="0" destOrd="0" presId="urn:microsoft.com/office/officeart/2005/8/layout/vList6"/>
    <dgm:cxn modelId="{2E48A555-4CA1-4026-8F78-D567B662E784}" type="presParOf" srcId="{E985145A-3DE0-42D5-B717-14F257036997}" destId="{F5387B89-D6D7-4ED7-AE3E-6DD32C7C3469}" srcOrd="1" destOrd="0" presId="urn:microsoft.com/office/officeart/2005/8/layout/vList6"/>
    <dgm:cxn modelId="{8B273974-A07F-4ACD-8E6D-DC79B716133C}" type="presParOf" srcId="{CC15D733-3DB3-4B2F-8706-AFC6BCA3F26C}" destId="{8DB3C016-2CFD-4725-ACF9-562368AB8A62}" srcOrd="3" destOrd="0" presId="urn:microsoft.com/office/officeart/2005/8/layout/vList6"/>
    <dgm:cxn modelId="{94B3030A-CADE-4A83-95C8-F58DC61B4969}" type="presParOf" srcId="{CC15D733-3DB3-4B2F-8706-AFC6BCA3F26C}" destId="{FCF201A9-C83B-45BC-8E6E-3789261327B4}" srcOrd="4" destOrd="0" presId="urn:microsoft.com/office/officeart/2005/8/layout/vList6"/>
    <dgm:cxn modelId="{9ACF9DBE-B24F-4BD6-9D98-6C71545BDB4C}" type="presParOf" srcId="{FCF201A9-C83B-45BC-8E6E-3789261327B4}" destId="{8C47E5B1-9B3A-4594-AD04-75214A4BC139}" srcOrd="0" destOrd="0" presId="urn:microsoft.com/office/officeart/2005/8/layout/vList6"/>
    <dgm:cxn modelId="{6569112E-D08C-4E4E-BE97-D3EC116508BC}" type="presParOf" srcId="{FCF201A9-C83B-45BC-8E6E-3789261327B4}" destId="{702894BF-682C-4BBC-A37F-C4DE050D43E4}" srcOrd="1" destOrd="0" presId="urn:microsoft.com/office/officeart/2005/8/layout/vList6"/>
    <dgm:cxn modelId="{6AE37CAD-C2C4-4765-B021-026CE22837B5}" type="presParOf" srcId="{CC15D733-3DB3-4B2F-8706-AFC6BCA3F26C}" destId="{6F7181F1-DCC6-465E-9398-315DCB43D542}" srcOrd="5" destOrd="0" presId="urn:microsoft.com/office/officeart/2005/8/layout/vList6"/>
    <dgm:cxn modelId="{53D5D28A-5445-4BB4-B4B1-8F6934D68289}" type="presParOf" srcId="{CC15D733-3DB3-4B2F-8706-AFC6BCA3F26C}" destId="{D96098F8-91B6-4DC7-9343-64C8737D7684}" srcOrd="6" destOrd="0" presId="urn:microsoft.com/office/officeart/2005/8/layout/vList6"/>
    <dgm:cxn modelId="{209AC2DA-4852-4539-A586-924F3B6BAC65}" type="presParOf" srcId="{D96098F8-91B6-4DC7-9343-64C8737D7684}" destId="{847C5321-988A-4D79-BF98-2B9D3D0C15DE}" srcOrd="0" destOrd="0" presId="urn:microsoft.com/office/officeart/2005/8/layout/vList6"/>
    <dgm:cxn modelId="{C5D0BA49-AC16-43B9-8954-E6C946DFA969}" type="presParOf" srcId="{D96098F8-91B6-4DC7-9343-64C8737D7684}" destId="{173F37EF-A642-4627-9501-5FB98F1CF113}" srcOrd="1" destOrd="0" presId="urn:microsoft.com/office/officeart/2005/8/layout/vList6"/>
    <dgm:cxn modelId="{888D2150-38BA-439A-8573-9B75BE8AA188}" type="presParOf" srcId="{CC15D733-3DB3-4B2F-8706-AFC6BCA3F26C}" destId="{C240D28C-A8FC-4BB3-9127-E3C754221595}" srcOrd="7" destOrd="0" presId="urn:microsoft.com/office/officeart/2005/8/layout/vList6"/>
    <dgm:cxn modelId="{95E6D174-9525-438B-B33E-0E4F260ACAB9}" type="presParOf" srcId="{CC15D733-3DB3-4B2F-8706-AFC6BCA3F26C}" destId="{6DF44AA5-FA87-449B-ACFF-C8D0ACFD4CF0}" srcOrd="8" destOrd="0" presId="urn:microsoft.com/office/officeart/2005/8/layout/vList6"/>
    <dgm:cxn modelId="{5EF598E5-FDC4-4BDB-85FB-A735E422052F}" type="presParOf" srcId="{6DF44AA5-FA87-449B-ACFF-C8D0ACFD4CF0}" destId="{549C4F97-E79F-4BDC-942F-8522816FF7F2}" srcOrd="0" destOrd="0" presId="urn:microsoft.com/office/officeart/2005/8/layout/vList6"/>
    <dgm:cxn modelId="{03321570-CA4B-477F-A6B4-D20B3AF4DA7A}" type="presParOf" srcId="{6DF44AA5-FA87-449B-ACFF-C8D0ACFD4CF0}" destId="{EE1F23D6-DDDA-436C-9BEB-4041BA82A153}" srcOrd="1" destOrd="0" presId="urn:microsoft.com/office/officeart/2005/8/layout/vList6"/>
    <dgm:cxn modelId="{11045600-42FD-4EDB-8D2F-F5FEAEE65498}" type="presParOf" srcId="{CC15D733-3DB3-4B2F-8706-AFC6BCA3F26C}" destId="{90ED0F88-78D3-4460-B828-E9E55AFCC1A8}" srcOrd="9" destOrd="0" presId="urn:microsoft.com/office/officeart/2005/8/layout/vList6"/>
    <dgm:cxn modelId="{4DE52AB8-DB99-4F27-8EFE-8463FF0DD9B2}" type="presParOf" srcId="{CC15D733-3DB3-4B2F-8706-AFC6BCA3F26C}" destId="{8551FE5B-CA7C-4C0C-AC19-84F0A47E566C}" srcOrd="10" destOrd="0" presId="urn:microsoft.com/office/officeart/2005/8/layout/vList6"/>
    <dgm:cxn modelId="{BFFC72C1-5BF4-4878-B674-8BDDA2AD499C}" type="presParOf" srcId="{8551FE5B-CA7C-4C0C-AC19-84F0A47E566C}" destId="{951389A7-94EA-4736-8EB8-F3998A65978A}" srcOrd="0" destOrd="0" presId="urn:microsoft.com/office/officeart/2005/8/layout/vList6"/>
    <dgm:cxn modelId="{4B5FBDB4-B280-4D31-BCEE-68C97F3738D2}" type="presParOf" srcId="{8551FE5B-CA7C-4C0C-AC19-84F0A47E566C}" destId="{35F9A26D-C9A9-483C-9A02-6269BEA3E8B3}" srcOrd="1" destOrd="0" presId="urn:microsoft.com/office/officeart/2005/8/layout/vList6"/>
    <dgm:cxn modelId="{3EDC06CA-30C0-4E09-B2D2-E745E60153E7}" type="presParOf" srcId="{CC15D733-3DB3-4B2F-8706-AFC6BCA3F26C}" destId="{A021D7B2-2A1B-4823-B451-83641B41A717}" srcOrd="11" destOrd="0" presId="urn:microsoft.com/office/officeart/2005/8/layout/vList6"/>
    <dgm:cxn modelId="{97486AFE-8240-40C6-BAE9-8EC49A7F9BCE}" type="presParOf" srcId="{CC15D733-3DB3-4B2F-8706-AFC6BCA3F26C}" destId="{C736AF5A-D37B-4877-BD94-F893AFAA20D5}" srcOrd="12" destOrd="0" presId="urn:microsoft.com/office/officeart/2005/8/layout/vList6"/>
    <dgm:cxn modelId="{6E2F61FC-08B1-4832-96A3-A307533903AF}" type="presParOf" srcId="{C736AF5A-D37B-4877-BD94-F893AFAA20D5}" destId="{39D1CDB2-8E6C-4418-B221-9E767A2748F0}" srcOrd="0" destOrd="0" presId="urn:microsoft.com/office/officeart/2005/8/layout/vList6"/>
    <dgm:cxn modelId="{AD80E483-0E6E-4D98-A4C1-A9DD98EC2CCB}" type="presParOf" srcId="{C736AF5A-D37B-4877-BD94-F893AFAA20D5}" destId="{A8694667-8637-4F94-9564-1ED3760850C9}" srcOrd="1" destOrd="0" presId="urn:microsoft.com/office/officeart/2005/8/layout/vList6"/>
    <dgm:cxn modelId="{9C816110-F5DC-495A-94F6-73A5A27E5EC3}" type="presParOf" srcId="{CC15D733-3DB3-4B2F-8706-AFC6BCA3F26C}" destId="{FB273869-A822-4DFC-B2F3-3F1AB1FB732D}" srcOrd="13" destOrd="0" presId="urn:microsoft.com/office/officeart/2005/8/layout/vList6"/>
    <dgm:cxn modelId="{FD07ECA4-B3F7-425C-ACE4-6A32C11F0355}" type="presParOf" srcId="{CC15D733-3DB3-4B2F-8706-AFC6BCA3F26C}" destId="{00CE7B42-3804-4FF6-939A-0880D1B2AA8D}" srcOrd="14" destOrd="0" presId="urn:microsoft.com/office/officeart/2005/8/layout/vList6"/>
    <dgm:cxn modelId="{510C9B03-F2E5-4B17-8D05-4D27078467E0}" type="presParOf" srcId="{00CE7B42-3804-4FF6-939A-0880D1B2AA8D}" destId="{4FA7BCFB-AE47-44F9-8B04-C1A27D873524}" srcOrd="0" destOrd="0" presId="urn:microsoft.com/office/officeart/2005/8/layout/vList6"/>
    <dgm:cxn modelId="{DA02A5CF-A8D0-4AAF-A871-B1B8DC5B1EE5}" type="presParOf" srcId="{00CE7B42-3804-4FF6-939A-0880D1B2AA8D}" destId="{02A30E15-41A5-4E5D-8191-E2AA82A414B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F17BE1-F7A0-4CDB-BD96-CF7782565BF7}" type="doc">
      <dgm:prSet loTypeId="urn:microsoft.com/office/officeart/2005/8/layout/hProcess6" loCatId="process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14E54DF6-BB71-4BF0-8C59-68D02412E486}">
      <dgm:prSet phldrT="[Текст]"/>
      <dgm:spPr/>
      <dgm:t>
        <a:bodyPr/>
        <a:lstStyle/>
        <a:p>
          <a:r>
            <a:rPr lang="ru-RU" dirty="0" smtClean="0"/>
            <a:t>226</a:t>
          </a:r>
          <a:endParaRPr lang="ru-RU" dirty="0"/>
        </a:p>
      </dgm:t>
    </dgm:pt>
    <dgm:pt modelId="{E73BA4B8-2F3E-4B62-BDEF-F6A63D7647C7}" type="parTrans" cxnId="{BE5018C8-6217-47D3-A762-D39AFE832300}">
      <dgm:prSet/>
      <dgm:spPr/>
      <dgm:t>
        <a:bodyPr/>
        <a:lstStyle/>
        <a:p>
          <a:endParaRPr lang="ru-RU"/>
        </a:p>
      </dgm:t>
    </dgm:pt>
    <dgm:pt modelId="{D6335446-EC9A-4965-9822-E2E9411B99DF}" type="sibTrans" cxnId="{BE5018C8-6217-47D3-A762-D39AFE832300}">
      <dgm:prSet/>
      <dgm:spPr/>
      <dgm:t>
        <a:bodyPr/>
        <a:lstStyle/>
        <a:p>
          <a:endParaRPr lang="ru-RU"/>
        </a:p>
      </dgm:t>
    </dgm:pt>
    <dgm:pt modelId="{57DE5E80-334A-44C1-9D9F-ECCEFA472650}">
      <dgm:prSet/>
      <dgm:spPr/>
      <dgm:t>
        <a:bodyPr/>
        <a:lstStyle/>
        <a:p>
          <a:pPr algn="ctr"/>
          <a:r>
            <a:rPr lang="ru-RU" dirty="0" smtClean="0"/>
            <a:t>Перечень наиболее важных видов продукции, возможных к импортозамещению в ПАО «Газпром» </a:t>
          </a:r>
          <a:endParaRPr lang="ru-RU" dirty="0"/>
        </a:p>
      </dgm:t>
    </dgm:pt>
    <dgm:pt modelId="{E0CB485E-376B-4AED-A784-469B150012CB}" type="parTrans" cxnId="{5C33133C-9F6F-4DEE-8D00-BFCF2B1B38D5}">
      <dgm:prSet/>
      <dgm:spPr/>
      <dgm:t>
        <a:bodyPr/>
        <a:lstStyle/>
        <a:p>
          <a:endParaRPr lang="ru-RU"/>
        </a:p>
      </dgm:t>
    </dgm:pt>
    <dgm:pt modelId="{98FE2325-918F-4329-9A98-29DDB02261B8}" type="sibTrans" cxnId="{5C33133C-9F6F-4DEE-8D00-BFCF2B1B38D5}">
      <dgm:prSet/>
      <dgm:spPr/>
      <dgm:t>
        <a:bodyPr/>
        <a:lstStyle/>
        <a:p>
          <a:endParaRPr lang="ru-RU"/>
        </a:p>
      </dgm:t>
    </dgm:pt>
    <dgm:pt modelId="{71EB3B13-EC89-4897-B367-31DF17BD399D}" type="pres">
      <dgm:prSet presAssocID="{F6F17BE1-F7A0-4CDB-BD96-CF7782565BF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A87C60-C909-489C-847B-E458C364697E}" type="pres">
      <dgm:prSet presAssocID="{14E54DF6-BB71-4BF0-8C59-68D02412E486}" presName="compNode" presStyleCnt="0"/>
      <dgm:spPr/>
    </dgm:pt>
    <dgm:pt modelId="{8C5F7FC3-3815-4FD4-92EB-F1C537228390}" type="pres">
      <dgm:prSet presAssocID="{14E54DF6-BB71-4BF0-8C59-68D02412E486}" presName="noGeometry" presStyleCnt="0"/>
      <dgm:spPr/>
    </dgm:pt>
    <dgm:pt modelId="{C586EBD3-E5DC-4857-94DC-826CE9A5DC1A}" type="pres">
      <dgm:prSet presAssocID="{14E54DF6-BB71-4BF0-8C59-68D02412E486}" presName="childTextVisible" presStyleLbl="bgAccFollowNode1" presStyleIdx="0" presStyleCnt="1" custScaleX="254223" custScaleY="69174" custLinFactNeighborX="1073" custLinFactNeighborY="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74B62-00ED-4522-A1A2-9E36F681DA49}" type="pres">
      <dgm:prSet presAssocID="{14E54DF6-BB71-4BF0-8C59-68D02412E486}" presName="childTextHidden" presStyleLbl="bgAccFollowNode1" presStyleIdx="0" presStyleCnt="1"/>
      <dgm:spPr/>
      <dgm:t>
        <a:bodyPr/>
        <a:lstStyle/>
        <a:p>
          <a:endParaRPr lang="ru-RU"/>
        </a:p>
      </dgm:t>
    </dgm:pt>
    <dgm:pt modelId="{FF1AFF15-2EBF-4D5B-8E57-E0D10F791603}" type="pres">
      <dgm:prSet presAssocID="{14E54DF6-BB71-4BF0-8C59-68D02412E486}" presName="parentText" presStyleLbl="node1" presStyleIdx="0" presStyleCnt="1" custScaleX="129755" custScaleY="125657" custLinFactNeighborX="-90104" custLinFactNeighborY="4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4C47FB-558C-4A68-B0C9-B877335E4748}" type="presOf" srcId="{F6F17BE1-F7A0-4CDB-BD96-CF7782565BF7}" destId="{71EB3B13-EC89-4897-B367-31DF17BD399D}" srcOrd="0" destOrd="0" presId="urn:microsoft.com/office/officeart/2005/8/layout/hProcess6"/>
    <dgm:cxn modelId="{5C33133C-9F6F-4DEE-8D00-BFCF2B1B38D5}" srcId="{14E54DF6-BB71-4BF0-8C59-68D02412E486}" destId="{57DE5E80-334A-44C1-9D9F-ECCEFA472650}" srcOrd="0" destOrd="0" parTransId="{E0CB485E-376B-4AED-A784-469B150012CB}" sibTransId="{98FE2325-918F-4329-9A98-29DDB02261B8}"/>
    <dgm:cxn modelId="{BE5018C8-6217-47D3-A762-D39AFE832300}" srcId="{F6F17BE1-F7A0-4CDB-BD96-CF7782565BF7}" destId="{14E54DF6-BB71-4BF0-8C59-68D02412E486}" srcOrd="0" destOrd="0" parTransId="{E73BA4B8-2F3E-4B62-BDEF-F6A63D7647C7}" sibTransId="{D6335446-EC9A-4965-9822-E2E9411B99DF}"/>
    <dgm:cxn modelId="{135C6E05-CC95-482E-B1F1-9F2E76C59B68}" type="presOf" srcId="{57DE5E80-334A-44C1-9D9F-ECCEFA472650}" destId="{C586EBD3-E5DC-4857-94DC-826CE9A5DC1A}" srcOrd="0" destOrd="0" presId="urn:microsoft.com/office/officeart/2005/8/layout/hProcess6"/>
    <dgm:cxn modelId="{A1AB1840-C8AC-4C1C-967A-24988F7C4CAD}" type="presOf" srcId="{57DE5E80-334A-44C1-9D9F-ECCEFA472650}" destId="{25374B62-00ED-4522-A1A2-9E36F681DA49}" srcOrd="1" destOrd="0" presId="urn:microsoft.com/office/officeart/2005/8/layout/hProcess6"/>
    <dgm:cxn modelId="{3024723C-239A-47DA-BBC6-648483EC9054}" type="presOf" srcId="{14E54DF6-BB71-4BF0-8C59-68D02412E486}" destId="{FF1AFF15-2EBF-4D5B-8E57-E0D10F791603}" srcOrd="0" destOrd="0" presId="urn:microsoft.com/office/officeart/2005/8/layout/hProcess6"/>
    <dgm:cxn modelId="{D90A8F08-3FC9-4C1C-B0AC-1DC8F44D5A1F}" type="presParOf" srcId="{71EB3B13-EC89-4897-B367-31DF17BD399D}" destId="{3DA87C60-C909-489C-847B-E458C364697E}" srcOrd="0" destOrd="0" presId="urn:microsoft.com/office/officeart/2005/8/layout/hProcess6"/>
    <dgm:cxn modelId="{9C5170FA-F548-412D-9113-042567D0037B}" type="presParOf" srcId="{3DA87C60-C909-489C-847B-E458C364697E}" destId="{8C5F7FC3-3815-4FD4-92EB-F1C537228390}" srcOrd="0" destOrd="0" presId="urn:microsoft.com/office/officeart/2005/8/layout/hProcess6"/>
    <dgm:cxn modelId="{8FCB8F03-33FC-44A6-B815-C49B6D4E01F8}" type="presParOf" srcId="{3DA87C60-C909-489C-847B-E458C364697E}" destId="{C586EBD3-E5DC-4857-94DC-826CE9A5DC1A}" srcOrd="1" destOrd="0" presId="urn:microsoft.com/office/officeart/2005/8/layout/hProcess6"/>
    <dgm:cxn modelId="{C5356209-D467-4290-A21E-3C9B03A0AA07}" type="presParOf" srcId="{3DA87C60-C909-489C-847B-E458C364697E}" destId="{25374B62-00ED-4522-A1A2-9E36F681DA49}" srcOrd="2" destOrd="0" presId="urn:microsoft.com/office/officeart/2005/8/layout/hProcess6"/>
    <dgm:cxn modelId="{AC77D481-2DBE-4F8F-9229-9067B02AEA5E}" type="presParOf" srcId="{3DA87C60-C909-489C-847B-E458C364697E}" destId="{FF1AFF15-2EBF-4D5B-8E57-E0D10F791603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A6AB1-BC30-482B-89E6-C38813A0C793}">
      <dsp:nvSpPr>
        <dsp:cNvPr id="0" name=""/>
        <dsp:cNvSpPr/>
      </dsp:nvSpPr>
      <dsp:spPr>
        <a:xfrm>
          <a:off x="-5597332" y="-864862"/>
          <a:ext cx="6726597" cy="6726597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783E4D-8717-4280-9F86-E495D3F12077}">
      <dsp:nvSpPr>
        <dsp:cNvPr id="0" name=""/>
        <dsp:cNvSpPr/>
      </dsp:nvSpPr>
      <dsp:spPr>
        <a:xfrm>
          <a:off x="616121" y="384159"/>
          <a:ext cx="7558185" cy="768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01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заявок направлено на проведение аттестации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от предприятий РБ в ПАО «Газпром»</a:t>
          </a:r>
          <a:endParaRPr lang="ru-RU" sz="1800" kern="1200" dirty="0"/>
        </a:p>
      </dsp:txBody>
      <dsp:txXfrm>
        <a:off x="616121" y="384159"/>
        <a:ext cx="7558185" cy="768718"/>
      </dsp:txXfrm>
    </dsp:sp>
    <dsp:sp modelId="{BC3EBE62-59A2-4E7E-89F2-A4AAC410CC76}">
      <dsp:nvSpPr>
        <dsp:cNvPr id="0" name=""/>
        <dsp:cNvSpPr/>
      </dsp:nvSpPr>
      <dsp:spPr>
        <a:xfrm>
          <a:off x="23146" y="176980"/>
          <a:ext cx="1185950" cy="11830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2B2DD-53A3-4582-AC9A-76ED109A0715}">
      <dsp:nvSpPr>
        <dsp:cNvPr id="0" name=""/>
        <dsp:cNvSpPr/>
      </dsp:nvSpPr>
      <dsp:spPr>
        <a:xfrm>
          <a:off x="1056845" y="1537437"/>
          <a:ext cx="7117461" cy="768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01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видов продукции по направленным заявкам на аттестацию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от предприятий РБ в ПАО «Газпром»</a:t>
          </a:r>
          <a:endParaRPr lang="ru-RU" sz="1800" kern="1200" dirty="0"/>
        </a:p>
      </dsp:txBody>
      <dsp:txXfrm>
        <a:off x="1056845" y="1537437"/>
        <a:ext cx="7117461" cy="768718"/>
      </dsp:txXfrm>
    </dsp:sp>
    <dsp:sp modelId="{992A71CF-71B8-49A5-94BA-92CF9390AFF4}">
      <dsp:nvSpPr>
        <dsp:cNvPr id="0" name=""/>
        <dsp:cNvSpPr/>
      </dsp:nvSpPr>
      <dsp:spPr>
        <a:xfrm>
          <a:off x="433241" y="1339271"/>
          <a:ext cx="1247208" cy="11234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61120E-A351-436A-8C50-DE833873320C}">
      <dsp:nvSpPr>
        <dsp:cNvPr id="0" name=""/>
        <dsp:cNvSpPr/>
      </dsp:nvSpPr>
      <dsp:spPr>
        <a:xfrm>
          <a:off x="1056845" y="2690716"/>
          <a:ext cx="7117461" cy="768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01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наименований продукции производителей РБ включены в допускные реестры Газпром по результатам оценки соответствия</a:t>
          </a:r>
          <a:endParaRPr lang="ru-RU" sz="1800" kern="1200" dirty="0"/>
        </a:p>
      </dsp:txBody>
      <dsp:txXfrm>
        <a:off x="1056845" y="2690716"/>
        <a:ext cx="7117461" cy="768718"/>
      </dsp:txXfrm>
    </dsp:sp>
    <dsp:sp modelId="{9AAE4E4B-1792-4409-83EB-B47708DB2616}">
      <dsp:nvSpPr>
        <dsp:cNvPr id="0" name=""/>
        <dsp:cNvSpPr/>
      </dsp:nvSpPr>
      <dsp:spPr>
        <a:xfrm>
          <a:off x="478432" y="2531807"/>
          <a:ext cx="1156825" cy="1141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B5190-D4F1-402F-904C-D338DDB15B1B}">
      <dsp:nvSpPr>
        <dsp:cNvPr id="0" name=""/>
        <dsp:cNvSpPr/>
      </dsp:nvSpPr>
      <dsp:spPr>
        <a:xfrm>
          <a:off x="616121" y="3843994"/>
          <a:ext cx="7558185" cy="768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01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наименований продукции, проходящей процедуры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оценки соответствия </a:t>
          </a:r>
          <a:endParaRPr lang="ru-RU" sz="1800" kern="1200" dirty="0"/>
        </a:p>
      </dsp:txBody>
      <dsp:txXfrm>
        <a:off x="616121" y="3843994"/>
        <a:ext cx="7558185" cy="768718"/>
      </dsp:txXfrm>
    </dsp:sp>
    <dsp:sp modelId="{A60B9348-7552-42FB-BC73-21C8072ADCDD}">
      <dsp:nvSpPr>
        <dsp:cNvPr id="0" name=""/>
        <dsp:cNvSpPr/>
      </dsp:nvSpPr>
      <dsp:spPr>
        <a:xfrm>
          <a:off x="17481" y="3681506"/>
          <a:ext cx="1197279" cy="10936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0A669-CC2F-4691-8EA3-955A067D01C9}">
      <dsp:nvSpPr>
        <dsp:cNvPr id="0" name=""/>
        <dsp:cNvSpPr/>
      </dsp:nvSpPr>
      <dsp:spPr>
        <a:xfrm>
          <a:off x="2097638" y="89311"/>
          <a:ext cx="6473658" cy="4852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блоки предохранительных клапанов с переключающими устройствами, ТПА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097638" y="149968"/>
        <a:ext cx="6291687" cy="363942"/>
      </dsp:txXfrm>
    </dsp:sp>
    <dsp:sp modelId="{3483B978-05C8-4909-850E-442B0281E763}">
      <dsp:nvSpPr>
        <dsp:cNvPr id="0" name=""/>
        <dsp:cNvSpPr/>
      </dsp:nvSpPr>
      <dsp:spPr>
        <a:xfrm>
          <a:off x="0" y="22673"/>
          <a:ext cx="2085959" cy="615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rPr>
            <a:t>БЛАГОВЕЩЕНСКИЙ АРМАТУРНЫЙ ЗАВОД</a:t>
          </a:r>
          <a:endParaRPr lang="ru-RU" sz="1600" kern="1200" dirty="0"/>
        </a:p>
      </dsp:txBody>
      <dsp:txXfrm>
        <a:off x="30057" y="52730"/>
        <a:ext cx="2025845" cy="555613"/>
      </dsp:txXfrm>
    </dsp:sp>
    <dsp:sp modelId="{F5387B89-D6D7-4ED7-AE3E-6DD32C7C3469}">
      <dsp:nvSpPr>
        <dsp:cNvPr id="0" name=""/>
        <dsp:cNvSpPr/>
      </dsp:nvSpPr>
      <dsp:spPr>
        <a:xfrm>
          <a:off x="2093954" y="733555"/>
          <a:ext cx="6479997" cy="4852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оборудование и системы передачи данных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chemeClr val="tx1"/>
            </a:solidFill>
          </a:endParaRPr>
        </a:p>
      </dsp:txBody>
      <dsp:txXfrm>
        <a:off x="2093954" y="794212"/>
        <a:ext cx="6298026" cy="363942"/>
      </dsp:txXfrm>
    </dsp:sp>
    <dsp:sp modelId="{FB90FCDA-1753-4E27-8433-DC3F5180A66C}">
      <dsp:nvSpPr>
        <dsp:cNvPr id="0" name=""/>
        <dsp:cNvSpPr/>
      </dsp:nvSpPr>
      <dsp:spPr>
        <a:xfrm>
          <a:off x="0" y="665076"/>
          <a:ext cx="2085959" cy="6222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rPr>
            <a:t>ПОЛИГОН</a:t>
          </a:r>
          <a:endParaRPr lang="ru-RU" sz="1600" kern="1200" dirty="0"/>
        </a:p>
      </dsp:txBody>
      <dsp:txXfrm>
        <a:off x="30374" y="695450"/>
        <a:ext cx="2025211" cy="561467"/>
      </dsp:txXfrm>
    </dsp:sp>
    <dsp:sp modelId="{702894BF-682C-4BBC-A37F-C4DE050D43E4}">
      <dsp:nvSpPr>
        <dsp:cNvPr id="0" name=""/>
        <dsp:cNvSpPr/>
      </dsp:nvSpPr>
      <dsp:spPr>
        <a:xfrm>
          <a:off x="2112859" y="1407239"/>
          <a:ext cx="6473658" cy="4852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камеры запуска и приема с затворами </a:t>
          </a:r>
          <a:r>
            <a:rPr lang="ru-RU" sz="1400" b="0" kern="1200" dirty="0" err="1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байонетного</a:t>
          </a:r>
          <a:r>
            <a:rPr lang="ru-RU" sz="1400" b="0" kern="120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 и </a:t>
          </a:r>
          <a:r>
            <a:rPr lang="ru-RU" sz="1400" b="0" kern="1200" dirty="0" err="1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хомутового</a:t>
          </a:r>
          <a:r>
            <a:rPr lang="ru-RU" sz="1400" b="0" kern="120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 типа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112859" y="1467896"/>
        <a:ext cx="6291687" cy="363942"/>
      </dsp:txXfrm>
    </dsp:sp>
    <dsp:sp modelId="{8C47E5B1-9B3A-4594-AD04-75214A4BC139}">
      <dsp:nvSpPr>
        <dsp:cNvPr id="0" name=""/>
        <dsp:cNvSpPr/>
      </dsp:nvSpPr>
      <dsp:spPr>
        <a:xfrm>
          <a:off x="0" y="1352204"/>
          <a:ext cx="2085959" cy="6281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rPr>
            <a:t>САЛАВАТНЕФТЕМАШ</a:t>
          </a:r>
          <a:endParaRPr lang="ru-RU" sz="1600" kern="1200" dirty="0"/>
        </a:p>
      </dsp:txBody>
      <dsp:txXfrm>
        <a:off x="30661" y="1382865"/>
        <a:ext cx="2024637" cy="566779"/>
      </dsp:txXfrm>
    </dsp:sp>
    <dsp:sp modelId="{173F37EF-A642-4627-9501-5FB98F1CF113}">
      <dsp:nvSpPr>
        <dsp:cNvPr id="0" name=""/>
        <dsp:cNvSpPr/>
      </dsp:nvSpPr>
      <dsp:spPr>
        <a:xfrm>
          <a:off x="2088502" y="2086111"/>
          <a:ext cx="6499221" cy="4852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kern="120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средства автоматизации; </a:t>
          </a:r>
          <a:endParaRPr lang="ru-RU" sz="1400" kern="1200" dirty="0">
            <a:solidFill>
              <a:schemeClr val="tx1"/>
            </a:solidFill>
            <a:latin typeface="+mj-lt"/>
          </a:endParaRPr>
        </a:p>
        <a:p>
          <a:pPr marL="114300" lvl="1" indent="-114300" algn="l" defTabSz="622300" rtl="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kern="120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оборудование, предназначенное для эксплуатации во взрывоопасных средах</a:t>
          </a:r>
          <a:endParaRPr lang="ru-RU" sz="1400" kern="1200" dirty="0">
            <a:solidFill>
              <a:schemeClr val="tx1"/>
            </a:solidFill>
            <a:latin typeface="+mj-lt"/>
          </a:endParaRPr>
        </a:p>
      </dsp:txBody>
      <dsp:txXfrm>
        <a:off x="2088502" y="2146768"/>
        <a:ext cx="6317250" cy="363942"/>
      </dsp:txXfrm>
    </dsp:sp>
    <dsp:sp modelId="{847C5321-988A-4D79-BF98-2B9D3D0C15DE}">
      <dsp:nvSpPr>
        <dsp:cNvPr id="0" name=""/>
        <dsp:cNvSpPr/>
      </dsp:nvSpPr>
      <dsp:spPr>
        <a:xfrm>
          <a:off x="0" y="2034296"/>
          <a:ext cx="2092111" cy="632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УППО</a:t>
          </a:r>
          <a:endParaRPr lang="ru-RU" sz="1600" kern="1200" dirty="0"/>
        </a:p>
      </dsp:txBody>
      <dsp:txXfrm>
        <a:off x="30880" y="2065176"/>
        <a:ext cx="2030351" cy="570830"/>
      </dsp:txXfrm>
    </dsp:sp>
    <dsp:sp modelId="{EE1F23D6-DDDA-436C-9BEB-4041BA82A153}">
      <dsp:nvSpPr>
        <dsp:cNvPr id="0" name=""/>
        <dsp:cNvSpPr/>
      </dsp:nvSpPr>
      <dsp:spPr>
        <a:xfrm>
          <a:off x="2111965" y="2768739"/>
          <a:ext cx="6473658" cy="4852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производство химических материалов</a:t>
          </a:r>
          <a:endParaRPr lang="ru-RU" sz="1400" kern="1200" dirty="0">
            <a:solidFill>
              <a:schemeClr val="tx1"/>
            </a:solidFill>
            <a:latin typeface="+mj-lt"/>
          </a:endParaRPr>
        </a:p>
      </dsp:txBody>
      <dsp:txXfrm>
        <a:off x="2111965" y="2829396"/>
        <a:ext cx="6291687" cy="363942"/>
      </dsp:txXfrm>
    </dsp:sp>
    <dsp:sp modelId="{549C4F97-E79F-4BDC-942F-8522816FF7F2}">
      <dsp:nvSpPr>
        <dsp:cNvPr id="0" name=""/>
        <dsp:cNvSpPr/>
      </dsp:nvSpPr>
      <dsp:spPr>
        <a:xfrm>
          <a:off x="0" y="2699025"/>
          <a:ext cx="2085959" cy="6356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rPr>
            <a:t>САЛАВАТНЕФТЕ-ОРГСИНТЕЗ</a:t>
          </a:r>
          <a:endParaRPr lang="ru-RU" sz="1600" kern="1200" dirty="0"/>
        </a:p>
      </dsp:txBody>
      <dsp:txXfrm>
        <a:off x="31028" y="2730053"/>
        <a:ext cx="2023903" cy="573557"/>
      </dsp:txXfrm>
    </dsp:sp>
    <dsp:sp modelId="{35F9A26D-C9A9-483C-9A02-6269BEA3E8B3}">
      <dsp:nvSpPr>
        <dsp:cNvPr id="0" name=""/>
        <dsp:cNvSpPr/>
      </dsp:nvSpPr>
      <dsp:spPr>
        <a:xfrm>
          <a:off x="2084480" y="3453259"/>
          <a:ext cx="6473658" cy="4852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газотурбинные приводы газоперекачивающих агрегатов</a:t>
          </a:r>
          <a:endParaRPr lang="ru-RU" sz="1400" kern="1200" dirty="0">
            <a:solidFill>
              <a:schemeClr val="tx1"/>
            </a:solidFill>
            <a:latin typeface="+mj-lt"/>
          </a:endParaRPr>
        </a:p>
      </dsp:txBody>
      <dsp:txXfrm>
        <a:off x="2084480" y="3513916"/>
        <a:ext cx="6291687" cy="363942"/>
      </dsp:txXfrm>
    </dsp:sp>
    <dsp:sp modelId="{951389A7-94EA-4736-8EB8-F3998A65978A}">
      <dsp:nvSpPr>
        <dsp:cNvPr id="0" name=""/>
        <dsp:cNvSpPr/>
      </dsp:nvSpPr>
      <dsp:spPr>
        <a:xfrm>
          <a:off x="0" y="3377700"/>
          <a:ext cx="2085959" cy="636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УМПО</a:t>
          </a:r>
          <a:endParaRPr lang="ru-RU" sz="1600" kern="1200" dirty="0"/>
        </a:p>
      </dsp:txBody>
      <dsp:txXfrm>
        <a:off x="31065" y="3408765"/>
        <a:ext cx="2023829" cy="574245"/>
      </dsp:txXfrm>
    </dsp:sp>
    <dsp:sp modelId="{A8694667-8637-4F94-9564-1ED3760850C9}">
      <dsp:nvSpPr>
        <dsp:cNvPr id="0" name=""/>
        <dsp:cNvSpPr/>
      </dsp:nvSpPr>
      <dsp:spPr>
        <a:xfrm>
          <a:off x="2083449" y="4137022"/>
          <a:ext cx="6473658" cy="4852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kern="120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ремонтно-восстановительные работы лопаточных аппаратов, камер сгорания и корпусных деталей турбин</a:t>
          </a:r>
          <a:endParaRPr lang="ru-RU" sz="1400" kern="1200" dirty="0">
            <a:solidFill>
              <a:schemeClr val="tx1"/>
            </a:solidFill>
            <a:latin typeface="+mj-lt"/>
          </a:endParaRPr>
        </a:p>
      </dsp:txBody>
      <dsp:txXfrm>
        <a:off x="2083449" y="4197679"/>
        <a:ext cx="6291687" cy="363942"/>
      </dsp:txXfrm>
    </dsp:sp>
    <dsp:sp modelId="{39D1CDB2-8E6C-4418-B221-9E767A2748F0}">
      <dsp:nvSpPr>
        <dsp:cNvPr id="0" name=""/>
        <dsp:cNvSpPr/>
      </dsp:nvSpPr>
      <dsp:spPr>
        <a:xfrm>
          <a:off x="0" y="4062601"/>
          <a:ext cx="2085959" cy="634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rPr>
            <a:t>ТУРБИНА-СПЕЦСЕРВИС</a:t>
          </a:r>
          <a:endParaRPr lang="ru-RU" sz="1600" kern="1200" dirty="0"/>
        </a:p>
      </dsp:txBody>
      <dsp:txXfrm>
        <a:off x="30954" y="4093555"/>
        <a:ext cx="2024051" cy="572191"/>
      </dsp:txXfrm>
    </dsp:sp>
    <dsp:sp modelId="{02A30E15-41A5-4E5D-8191-E2AA82A414BB}">
      <dsp:nvSpPr>
        <dsp:cNvPr id="0" name=""/>
        <dsp:cNvSpPr/>
      </dsp:nvSpPr>
      <dsp:spPr>
        <a:xfrm>
          <a:off x="2102852" y="4819170"/>
          <a:ext cx="6476390" cy="4852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kern="120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ремонт камер сгорания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 rtl="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kern="1200" dirty="0" smtClean="0">
              <a:solidFill>
                <a:schemeClr val="tx1"/>
              </a:solidFill>
              <a:latin typeface="Arial Narrow" pitchFamily="34" charset="0"/>
              <a:ea typeface="+mn-ea"/>
              <a:cs typeface="+mn-cs"/>
            </a:rPr>
            <a:t>изготовление газовых горелок.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102852" y="4879827"/>
        <a:ext cx="6294419" cy="363942"/>
      </dsp:txXfrm>
    </dsp:sp>
    <dsp:sp modelId="{4FA7BCFB-AE47-44F9-8B04-C1A27D873524}">
      <dsp:nvSpPr>
        <dsp:cNvPr id="0" name=""/>
        <dsp:cNvSpPr/>
      </dsp:nvSpPr>
      <dsp:spPr>
        <a:xfrm>
          <a:off x="0" y="4746049"/>
          <a:ext cx="2084413" cy="6331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rPr>
            <a:t>ТЕПЛОФИЗИКА</a:t>
          </a:r>
          <a:endParaRPr lang="ru-RU" sz="1600" kern="1200" dirty="0"/>
        </a:p>
      </dsp:txBody>
      <dsp:txXfrm>
        <a:off x="30907" y="4776956"/>
        <a:ext cx="2022599" cy="5713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6EBD3-E5DC-4857-94DC-826CE9A5DC1A}">
      <dsp:nvSpPr>
        <dsp:cNvPr id="0" name=""/>
        <dsp:cNvSpPr/>
      </dsp:nvSpPr>
      <dsp:spPr>
        <a:xfrm>
          <a:off x="7707" y="1120303"/>
          <a:ext cx="7832558" cy="186296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3048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Перечень наиболее важных видов продукции, возможных к импортозамещению в ПАО «Газпром» </a:t>
          </a:r>
          <a:endParaRPr lang="ru-RU" sz="2400" kern="1200" dirty="0"/>
        </a:p>
      </dsp:txBody>
      <dsp:txXfrm>
        <a:off x="1965847" y="1399748"/>
        <a:ext cx="5222379" cy="1304079"/>
      </dsp:txXfrm>
    </dsp:sp>
    <dsp:sp modelId="{FF1AFF15-2EBF-4D5B-8E57-E0D10F791603}">
      <dsp:nvSpPr>
        <dsp:cNvPr id="0" name=""/>
        <dsp:cNvSpPr/>
      </dsp:nvSpPr>
      <dsp:spPr>
        <a:xfrm>
          <a:off x="0" y="1077038"/>
          <a:ext cx="1998862" cy="19357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400" kern="1200" dirty="0" smtClean="0"/>
            <a:t>226</a:t>
          </a:r>
          <a:endParaRPr lang="ru-RU" sz="6400" kern="1200" dirty="0"/>
        </a:p>
      </dsp:txBody>
      <dsp:txXfrm>
        <a:off x="292727" y="1360520"/>
        <a:ext cx="1413408" cy="1368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FF650-2631-409A-9E68-1929035864E7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43615-00D2-4E4D-A570-E574449E99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654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F43615-00D2-4E4D-A570-E574449E99C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97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43615-00D2-4E4D-A570-E574449E99C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17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43615-00D2-4E4D-A570-E574449E99C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271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43615-00D2-4E4D-A570-E574449E99C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7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2D69B-902B-4B8F-87DE-0399EA561A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02A9-EE07-4308-9CFD-0AF3F30E57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9C9D-A966-40C2-83D5-13AE67D9FBF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D48F-798D-4ED7-8249-C0F60EF8AD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AD4F-6AED-4C8C-A129-871C69CBB0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D5AA-05A0-45DB-8BD5-19EAC40EBC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26E3-0680-4ABB-B495-37E2AB5B63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5510-3255-4AD4-9159-3B7FA3C419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5857-4D59-4A96-8DB1-6C0EE2AB37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3883-5F94-4280-9BA2-4921C248F1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4BEF-11F1-40DC-9EC9-5E93CB33E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CF5-71D2-47AB-B6F2-5F430C0D66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78A-A980-4CD3-8E1D-964E7A28957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8E49-6B6C-4CFD-9243-F0F8299DBF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CA3D-4F0A-490C-A329-C5567155B7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F316-87FE-4F39-B249-6CBD1FA3E8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B86E-C224-4F61-86F7-244657C8E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1022-2F79-4AB0-9560-FF96F8316C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0857-66A0-44D6-9453-911522CEA16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2EB0-2E82-4A24-B505-EE9BD84100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B3664-F2EF-4451-9F1D-E6B3722944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3AD6-2600-49B8-AEB4-B3424CF156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B6E4-8197-4061-890A-81BDBE689A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D20C-064F-45BF-93AB-615D612B4E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4ECB-68C2-42EF-8FA6-DCAC893244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826B-621E-4CCB-8690-DEBF4D4A7E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47E00-63A6-471D-A0C5-A18927B16A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E24C-5A9B-43C5-A1D8-C7FA40B065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DE4C-49B9-4CD9-9D7F-72D468CCAC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83F8-FAC2-4B2D-B678-C09634DBE7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82E28-2888-4208-B830-3B68E749D9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1F01-856A-4D17-B14D-BA52524F65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413C-1632-4FDF-9705-4C6BC07D9B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6FBF2-4731-4F2F-9A20-8542177324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D1701-544E-490C-BB5A-A9FB71DA43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D0B64-838F-4AD5-80A2-2FABA46FAA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03.10.2016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96B3-B590-4693-9F03-F621F5FB5D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7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0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5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0" y="5984056"/>
            <a:ext cx="9144001" cy="284188"/>
            <a:chOff x="0" y="627831"/>
            <a:chExt cx="9144001" cy="28418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680219"/>
              <a:ext cx="9144001" cy="179412"/>
            </a:xfrm>
            <a:prstGeom prst="rect">
              <a:avLst/>
            </a:prstGeom>
            <a:gradFill>
              <a:gsLst>
                <a:gs pos="100000">
                  <a:schemeClr val="bg1">
                    <a:alpha val="50000"/>
                  </a:schemeClr>
                </a:gs>
                <a:gs pos="48000">
                  <a:schemeClr val="bg1"/>
                </a:gs>
                <a:gs pos="0">
                  <a:schemeClr val="bg1">
                    <a:alpha val="76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306476" y="627831"/>
              <a:ext cx="2531044" cy="284188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100000">
                  <a:srgbClr val="0070C0">
                    <a:alpha val="4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prstClr val="white"/>
                  </a:solidFill>
                  <a:latin typeface="Impact" panose="020B080603090205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САНКТ-ПЕТЕРБУРГ, 2016 ГОД </a:t>
              </a:r>
              <a:endParaRPr lang="ru-RU" sz="1600" dirty="0">
                <a:solidFill>
                  <a:prstClr val="white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2259" y="3402066"/>
            <a:ext cx="8039477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ХОДЕ РЕАЛИЗАЦИИ ДОРОЖНОЙ КАРТЫ «РАСШИРЕНИЕ ИСПОЛЬЗОВАНИЯ ВЫСОКОТЕХНОЛОГИЧНОЙ ПРОДУКЦИИ ОРГАНИЗАЦИЙ РЕСПУБЛИКИ БАШКОРТОСТАН,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ТОМ ЧИСЛЕ ИМПОРТОЗАМЕЩАЮЩЕЙ,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ИНТЕРЕСАХ </a:t>
            </a:r>
            <a:r>
              <a:rPr lang="ru-RU" sz="2400" dirty="0">
                <a:solidFill>
                  <a:srgbClr val="0070C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2400" dirty="0" smtClean="0">
                <a:solidFill>
                  <a:srgbClr val="0070C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 «ГАЗПРОМ»</a:t>
            </a:r>
          </a:p>
        </p:txBody>
      </p:sp>
      <p:pic>
        <p:nvPicPr>
          <p:cNvPr id="6147" name="Picture 3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8737" y="1769894"/>
            <a:ext cx="1826522" cy="989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165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 flipH="1">
            <a:off x="0" y="1234440"/>
            <a:ext cx="9144000" cy="5852161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654886"/>
            <a:ext cx="64613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АУДИТ ПАО «БЛАГОВЕЩЕНСКИЙ АРМАТУРНЫЙ ЗАВОД»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27"/>
          <p:cNvGrpSpPr/>
          <p:nvPr/>
        </p:nvGrpSpPr>
        <p:grpSpPr>
          <a:xfrm>
            <a:off x="518747" y="1479987"/>
            <a:ext cx="7450877" cy="4737222"/>
            <a:chOff x="518747" y="1479987"/>
            <a:chExt cx="7450877" cy="4737222"/>
          </a:xfrm>
        </p:grpSpPr>
        <p:pic>
          <p:nvPicPr>
            <p:cNvPr id="14" name="Picture 18" descr="тень_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344" t="22652" r="13455" b="32344"/>
            <a:stretch>
              <a:fillRect/>
            </a:stretch>
          </p:blipFill>
          <p:spPr bwMode="auto">
            <a:xfrm rot="5051008" flipH="1">
              <a:off x="98111" y="1900623"/>
              <a:ext cx="4737222" cy="389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Прямоугольник с одним вырезанным углом 14"/>
            <p:cNvSpPr/>
            <p:nvPr/>
          </p:nvSpPr>
          <p:spPr>
            <a:xfrm>
              <a:off x="1192306" y="1550894"/>
              <a:ext cx="6777318" cy="4383741"/>
            </a:xfrm>
            <a:prstGeom prst="snip1Rect">
              <a:avLst>
                <a:gd name="adj" fmla="val 0"/>
              </a:avLst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ffectLst>
              <a:innerShdw blurRad="254000" dist="50800" dir="882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>
            <a:off x="1043940" y="1379215"/>
            <a:ext cx="594518" cy="594837"/>
            <a:chOff x="1043940" y="1531620"/>
            <a:chExt cx="594518" cy="59483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043940" y="1829277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043940" y="1531620"/>
              <a:ext cx="297180" cy="297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341278" y="1531620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Группа 34"/>
          <p:cNvGrpSpPr/>
          <p:nvPr/>
        </p:nvGrpSpPr>
        <p:grpSpPr>
          <a:xfrm>
            <a:off x="7612129" y="5569768"/>
            <a:ext cx="635400" cy="626660"/>
            <a:chOff x="7612129" y="5569768"/>
            <a:chExt cx="635400" cy="626660"/>
          </a:xfrm>
        </p:grpSpPr>
        <p:grpSp>
          <p:nvGrpSpPr>
            <p:cNvPr id="5" name="Группа 14"/>
            <p:cNvGrpSpPr/>
            <p:nvPr/>
          </p:nvGrpSpPr>
          <p:grpSpPr>
            <a:xfrm flipH="1" flipV="1">
              <a:off x="7612129" y="5569768"/>
              <a:ext cx="429212" cy="429436"/>
              <a:chOff x="1043940" y="1531620"/>
              <a:chExt cx="611478" cy="611797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1043940" y="1846237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1043940" y="1531620"/>
                <a:ext cx="297180" cy="297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1358238" y="1531620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 flipH="1" flipV="1">
              <a:off x="7831931" y="5790606"/>
              <a:ext cx="415598" cy="40582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725732" y="6524191"/>
            <a:ext cx="478123" cy="39300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4D1D7-5387-41EC-AB42-94D89CA11668}" type="slidenum">
              <a: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986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 flipH="1">
            <a:off x="0" y="1234440"/>
            <a:ext cx="9144000" cy="5852161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654886"/>
            <a:ext cx="64613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НАРАБОТКА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НА ОТКАЗ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ГПА-16Р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«УФА», час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708148" y="6524191"/>
            <a:ext cx="478123" cy="39300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4D1D7-5387-41EC-AB42-94D89CA11668}" type="slidenum">
              <a: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479669950"/>
              </p:ext>
            </p:extLst>
          </p:nvPr>
        </p:nvGraphicFramePr>
        <p:xfrm>
          <a:off x="1000158" y="1588074"/>
          <a:ext cx="7342509" cy="4228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37850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 flipH="1">
            <a:off x="0" y="1234440"/>
            <a:ext cx="9144000" cy="5852161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654886"/>
            <a:ext cx="64613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FFFF"/>
                </a:solidFill>
                <a:latin typeface="Arial Narrow" pitchFamily="34" charset="0"/>
              </a:rPr>
              <a:t>РЕАЛИЗАЦИЯ МЕРОПРИЯТИЙ ПО ПОВЫШЕНИЮ НАДЕЖНОСТИ ГТП АЛ-31СТ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27"/>
          <p:cNvGrpSpPr/>
          <p:nvPr/>
        </p:nvGrpSpPr>
        <p:grpSpPr>
          <a:xfrm>
            <a:off x="518747" y="1479987"/>
            <a:ext cx="7450877" cy="4737222"/>
            <a:chOff x="518747" y="1479987"/>
            <a:chExt cx="7450877" cy="4737222"/>
          </a:xfrm>
        </p:grpSpPr>
        <p:pic>
          <p:nvPicPr>
            <p:cNvPr id="14" name="Picture 18" descr="тень_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344" t="22652" r="13455" b="32344"/>
            <a:stretch>
              <a:fillRect/>
            </a:stretch>
          </p:blipFill>
          <p:spPr bwMode="auto">
            <a:xfrm rot="5051008" flipH="1">
              <a:off x="98111" y="1900623"/>
              <a:ext cx="4737222" cy="389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Прямоугольник с одним вырезанным углом 14"/>
            <p:cNvSpPr/>
            <p:nvPr/>
          </p:nvSpPr>
          <p:spPr>
            <a:xfrm>
              <a:off x="1192306" y="1550894"/>
              <a:ext cx="6777318" cy="4383741"/>
            </a:xfrm>
            <a:prstGeom prst="snip1Rect">
              <a:avLst>
                <a:gd name="adj" fmla="val 0"/>
              </a:avLst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innerShdw blurRad="254000" dist="50800" dir="882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>
            <a:off x="1043940" y="1379215"/>
            <a:ext cx="594518" cy="594837"/>
            <a:chOff x="1043940" y="1531620"/>
            <a:chExt cx="594518" cy="59483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043940" y="1829277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043940" y="1531620"/>
              <a:ext cx="297180" cy="297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341278" y="1531620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34"/>
          <p:cNvGrpSpPr/>
          <p:nvPr/>
        </p:nvGrpSpPr>
        <p:grpSpPr>
          <a:xfrm>
            <a:off x="7612129" y="5569768"/>
            <a:ext cx="635400" cy="626660"/>
            <a:chOff x="7612129" y="5569768"/>
            <a:chExt cx="635400" cy="626660"/>
          </a:xfrm>
        </p:grpSpPr>
        <p:grpSp>
          <p:nvGrpSpPr>
            <p:cNvPr id="5" name="Группа 14"/>
            <p:cNvGrpSpPr/>
            <p:nvPr/>
          </p:nvGrpSpPr>
          <p:grpSpPr>
            <a:xfrm flipH="1" flipV="1">
              <a:off x="7612129" y="5569768"/>
              <a:ext cx="429212" cy="429436"/>
              <a:chOff x="1043940" y="1531620"/>
              <a:chExt cx="611478" cy="611797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1043940" y="1846237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1043940" y="1531620"/>
                <a:ext cx="297180" cy="297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1358238" y="1531620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 flipH="1" flipV="1">
              <a:off x="7831931" y="5790606"/>
              <a:ext cx="415598" cy="40582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30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716940" y="6524191"/>
            <a:ext cx="478123" cy="39300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4D1D7-5387-41EC-AB42-94D89CA11668}" type="slidenum">
              <a: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5304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 flipH="1">
            <a:off x="-220980" y="1101028"/>
            <a:ext cx="9364980" cy="5852161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522542"/>
            <a:ext cx="6461332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FFFFFF"/>
                </a:solidFill>
                <a:latin typeface="Arial Narrow" pitchFamily="34" charset="0"/>
              </a:rPr>
              <a:t>ВИЗИТ ГЛАВЫ РЕСПУБЛИКИ БАШКОРТОСТАН ХАМИТОВА Р.З.</a:t>
            </a:r>
          </a:p>
          <a:p>
            <a:pPr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FFFFFF"/>
                </a:solidFill>
                <a:latin typeface="Arial Narrow" pitchFamily="34" charset="0"/>
              </a:rPr>
              <a:t>И ГЕНЕРАЛЬНОГО ДИРЕКТОРА ООО «ГАЗПРОМ ТРАНСГАЗ УФА» ШАРИПОВА Ш.Г.</a:t>
            </a:r>
          </a:p>
          <a:p>
            <a:pPr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FFFFFF"/>
                </a:solidFill>
                <a:latin typeface="Arial Narrow" pitchFamily="34" charset="0"/>
              </a:rPr>
              <a:t>НА ОАО «ГАЗПРОМ НЕФТЕХИМ САЛАВАТ»</a:t>
            </a:r>
            <a:endParaRPr lang="ru-RU" sz="13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27"/>
          <p:cNvGrpSpPr/>
          <p:nvPr/>
        </p:nvGrpSpPr>
        <p:grpSpPr>
          <a:xfrm>
            <a:off x="518747" y="1479987"/>
            <a:ext cx="7106995" cy="4737222"/>
            <a:chOff x="518747" y="1479987"/>
            <a:chExt cx="7106995" cy="4737222"/>
          </a:xfrm>
        </p:grpSpPr>
        <p:pic>
          <p:nvPicPr>
            <p:cNvPr id="14" name="Picture 18" descr="тень_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344" t="22652" r="13455" b="32344"/>
            <a:stretch>
              <a:fillRect/>
            </a:stretch>
          </p:blipFill>
          <p:spPr bwMode="auto">
            <a:xfrm rot="5051008" flipH="1">
              <a:off x="98111" y="1900623"/>
              <a:ext cx="4737222" cy="389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Прямоугольник с одним вырезанным углом 14"/>
            <p:cNvSpPr>
              <a:spLocks noChangeAspect="1"/>
            </p:cNvSpPr>
            <p:nvPr/>
          </p:nvSpPr>
          <p:spPr>
            <a:xfrm>
              <a:off x="1771264" y="1550894"/>
              <a:ext cx="5854478" cy="4227472"/>
            </a:xfrm>
            <a:prstGeom prst="snip1Rect">
              <a:avLst>
                <a:gd name="adj" fmla="val 0"/>
              </a:avLst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ffectLst>
              <a:innerShdw blurRad="254000" dist="50800" dir="882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>
            <a:off x="1549006" y="1306856"/>
            <a:ext cx="594518" cy="594837"/>
            <a:chOff x="1043940" y="1531620"/>
            <a:chExt cx="594518" cy="59483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043940" y="1829277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043940" y="1531620"/>
              <a:ext cx="297180" cy="297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341278" y="1531620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34"/>
          <p:cNvGrpSpPr/>
          <p:nvPr/>
        </p:nvGrpSpPr>
        <p:grpSpPr>
          <a:xfrm>
            <a:off x="7378124" y="5479420"/>
            <a:ext cx="635400" cy="626660"/>
            <a:chOff x="7612129" y="5569768"/>
            <a:chExt cx="635400" cy="626660"/>
          </a:xfrm>
        </p:grpSpPr>
        <p:grpSp>
          <p:nvGrpSpPr>
            <p:cNvPr id="5" name="Группа 14"/>
            <p:cNvGrpSpPr/>
            <p:nvPr/>
          </p:nvGrpSpPr>
          <p:grpSpPr>
            <a:xfrm flipH="1" flipV="1">
              <a:off x="7612129" y="5569768"/>
              <a:ext cx="429212" cy="429436"/>
              <a:chOff x="1043940" y="1531620"/>
              <a:chExt cx="611478" cy="611797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1043940" y="1846237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1043940" y="1531620"/>
                <a:ext cx="297180" cy="297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1358238" y="1531620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 flipH="1" flipV="1">
              <a:off x="7831931" y="5790606"/>
              <a:ext cx="415598" cy="40582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30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708148" y="6515399"/>
            <a:ext cx="478123" cy="39300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4D1D7-5387-41EC-AB42-94D89CA11668}" type="slidenum">
              <a: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15120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 flipH="1">
            <a:off x="0" y="1234440"/>
            <a:ext cx="9144000" cy="5852161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654886"/>
            <a:ext cx="64613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</a:rPr>
              <a:t>ПОДПИСАНИЕ СОГЛАШЕНИЯ О НАМЕРЕНИЯХ, ПМЭФ-2016</a:t>
            </a:r>
            <a:endParaRPr lang="ru-RU" sz="14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27"/>
          <p:cNvGrpSpPr/>
          <p:nvPr/>
        </p:nvGrpSpPr>
        <p:grpSpPr>
          <a:xfrm>
            <a:off x="518747" y="1479987"/>
            <a:ext cx="7450877" cy="4737222"/>
            <a:chOff x="518747" y="1479987"/>
            <a:chExt cx="7450877" cy="4737222"/>
          </a:xfrm>
        </p:grpSpPr>
        <p:pic>
          <p:nvPicPr>
            <p:cNvPr id="14" name="Picture 18" descr="тень_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344" t="22652" r="13455" b="32344"/>
            <a:stretch>
              <a:fillRect/>
            </a:stretch>
          </p:blipFill>
          <p:spPr bwMode="auto">
            <a:xfrm rot="5051008" flipH="1">
              <a:off x="98111" y="1900623"/>
              <a:ext cx="4737222" cy="389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Прямоугольник с одним вырезанным углом 14"/>
            <p:cNvSpPr/>
            <p:nvPr/>
          </p:nvSpPr>
          <p:spPr>
            <a:xfrm>
              <a:off x="1192306" y="1550894"/>
              <a:ext cx="6777318" cy="4383741"/>
            </a:xfrm>
            <a:prstGeom prst="snip1Rect">
              <a:avLst>
                <a:gd name="adj" fmla="val 0"/>
              </a:avLst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innerShdw blurRad="254000" dist="50800" dir="882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>
            <a:off x="1043940" y="1379215"/>
            <a:ext cx="594518" cy="594837"/>
            <a:chOff x="1043940" y="1531620"/>
            <a:chExt cx="594518" cy="59483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043940" y="1829277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043940" y="1531620"/>
              <a:ext cx="297180" cy="297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341278" y="1531620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34"/>
          <p:cNvGrpSpPr/>
          <p:nvPr/>
        </p:nvGrpSpPr>
        <p:grpSpPr>
          <a:xfrm>
            <a:off x="7612129" y="5569768"/>
            <a:ext cx="635400" cy="626660"/>
            <a:chOff x="7612129" y="5569768"/>
            <a:chExt cx="635400" cy="626660"/>
          </a:xfrm>
        </p:grpSpPr>
        <p:grpSp>
          <p:nvGrpSpPr>
            <p:cNvPr id="5" name="Группа 14"/>
            <p:cNvGrpSpPr/>
            <p:nvPr/>
          </p:nvGrpSpPr>
          <p:grpSpPr>
            <a:xfrm flipH="1" flipV="1">
              <a:off x="7612129" y="5569768"/>
              <a:ext cx="429212" cy="429436"/>
              <a:chOff x="1043940" y="1531620"/>
              <a:chExt cx="611478" cy="611797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1043940" y="1846237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1043940" y="1531620"/>
                <a:ext cx="297180" cy="297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1358238" y="1531620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 flipH="1" flipV="1">
              <a:off x="7831931" y="5790606"/>
              <a:ext cx="415598" cy="40582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30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708148" y="6524191"/>
            <a:ext cx="478123" cy="39300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4D1D7-5387-41EC-AB42-94D89CA11668}" type="slidenum">
              <a: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77658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 flipH="1">
            <a:off x="0" y="1234440"/>
            <a:ext cx="9144000" cy="5852161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654886"/>
            <a:ext cx="64613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</a:rPr>
              <a:t>УФИМСКИЙ ГОСУДАРСТВЕННЫЙ НЕФТЯНОЙ ТЕХНИЧЕСКИЙ УНИВЕРСИТЕТ</a:t>
            </a:r>
            <a:endParaRPr lang="ru-RU" sz="14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27"/>
          <p:cNvGrpSpPr/>
          <p:nvPr/>
        </p:nvGrpSpPr>
        <p:grpSpPr>
          <a:xfrm>
            <a:off x="518747" y="1479987"/>
            <a:ext cx="7450877" cy="4737222"/>
            <a:chOff x="518747" y="1479987"/>
            <a:chExt cx="7450877" cy="4737222"/>
          </a:xfrm>
        </p:grpSpPr>
        <p:pic>
          <p:nvPicPr>
            <p:cNvPr id="14" name="Picture 18" descr="тень_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344" t="22652" r="13455" b="32344"/>
            <a:stretch>
              <a:fillRect/>
            </a:stretch>
          </p:blipFill>
          <p:spPr bwMode="auto">
            <a:xfrm rot="5051008" flipH="1">
              <a:off x="98111" y="1900623"/>
              <a:ext cx="4737222" cy="389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Прямоугольник с одним вырезанным углом 14"/>
            <p:cNvSpPr/>
            <p:nvPr/>
          </p:nvSpPr>
          <p:spPr>
            <a:xfrm>
              <a:off x="1192306" y="1550894"/>
              <a:ext cx="6777318" cy="4383741"/>
            </a:xfrm>
            <a:prstGeom prst="snip1Rect">
              <a:avLst>
                <a:gd name="adj" fmla="val 0"/>
              </a:avLst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innerShdw blurRad="254000" dist="50800" dir="882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>
            <a:off x="1043940" y="1379215"/>
            <a:ext cx="594518" cy="594837"/>
            <a:chOff x="1043940" y="1531620"/>
            <a:chExt cx="594518" cy="59483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043940" y="1829277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043940" y="1531620"/>
              <a:ext cx="297180" cy="297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341278" y="1531620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34"/>
          <p:cNvGrpSpPr/>
          <p:nvPr/>
        </p:nvGrpSpPr>
        <p:grpSpPr>
          <a:xfrm>
            <a:off x="7612129" y="5569768"/>
            <a:ext cx="635400" cy="626660"/>
            <a:chOff x="7612129" y="5569768"/>
            <a:chExt cx="635400" cy="626660"/>
          </a:xfrm>
        </p:grpSpPr>
        <p:grpSp>
          <p:nvGrpSpPr>
            <p:cNvPr id="5" name="Группа 14"/>
            <p:cNvGrpSpPr/>
            <p:nvPr/>
          </p:nvGrpSpPr>
          <p:grpSpPr>
            <a:xfrm flipH="1" flipV="1">
              <a:off x="7612129" y="5569768"/>
              <a:ext cx="429212" cy="429436"/>
              <a:chOff x="1043940" y="1531620"/>
              <a:chExt cx="611478" cy="611797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1043940" y="1846237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1043940" y="1531620"/>
                <a:ext cx="297180" cy="297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1358238" y="1531620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 flipH="1" flipV="1">
              <a:off x="7831931" y="5790606"/>
              <a:ext cx="415598" cy="40582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30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716940" y="6524191"/>
            <a:ext cx="478123" cy="39300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4D1D7-5387-41EC-AB42-94D89CA11668}" type="slidenum">
              <a: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37637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 flipH="1">
            <a:off x="0" y="1234440"/>
            <a:ext cx="9144000" cy="5852161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590253"/>
            <a:ext cx="6461332" cy="3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400" b="1" dirty="0">
                <a:solidFill>
                  <a:prstClr val="white"/>
                </a:solidFill>
                <a:latin typeface="Arial Narrow" panose="020B0606020202030204" pitchFamily="34" charset="0"/>
              </a:rPr>
              <a:t>ЗАСЕДАНИЕ МЕЖВЕДОМСТВЕННОЙ РАБОЧЕЙ ГРУППЫ</a:t>
            </a:r>
            <a:endParaRPr lang="en-US" sz="14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algn="r">
              <a:lnSpc>
                <a:spcPct val="80000"/>
              </a:lnSpc>
            </a:pPr>
            <a:r>
              <a:rPr lang="ru-RU" sz="1400" b="1" dirty="0">
                <a:solidFill>
                  <a:prstClr val="white"/>
                </a:solidFill>
                <a:latin typeface="Arial Narrow" panose="020B0606020202030204" pitchFamily="34" charset="0"/>
              </a:rPr>
              <a:t>ПО СНИЖЕНИЮ ИМПОРТОЗАВИСИМОСТИ ТЭК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27"/>
          <p:cNvGrpSpPr/>
          <p:nvPr/>
        </p:nvGrpSpPr>
        <p:grpSpPr>
          <a:xfrm>
            <a:off x="518747" y="1479987"/>
            <a:ext cx="7450877" cy="4737222"/>
            <a:chOff x="518747" y="1479987"/>
            <a:chExt cx="7450877" cy="4737222"/>
          </a:xfrm>
        </p:grpSpPr>
        <p:pic>
          <p:nvPicPr>
            <p:cNvPr id="14" name="Picture 18" descr="тень_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344" t="22652" r="13455" b="32344"/>
            <a:stretch>
              <a:fillRect/>
            </a:stretch>
          </p:blipFill>
          <p:spPr bwMode="auto">
            <a:xfrm rot="5051008" flipH="1">
              <a:off x="98111" y="1900623"/>
              <a:ext cx="4737222" cy="389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Прямоугольник с одним вырезанным углом 14"/>
            <p:cNvSpPr/>
            <p:nvPr/>
          </p:nvSpPr>
          <p:spPr>
            <a:xfrm>
              <a:off x="1192306" y="1550894"/>
              <a:ext cx="6777318" cy="4383741"/>
            </a:xfrm>
            <a:prstGeom prst="snip1Rect">
              <a:avLst>
                <a:gd name="adj" fmla="val 0"/>
              </a:avLst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innerShdw blurRad="254000" dist="50800" dir="882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>
            <a:off x="1043940" y="1379215"/>
            <a:ext cx="594518" cy="594837"/>
            <a:chOff x="1043940" y="1531620"/>
            <a:chExt cx="594518" cy="59483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043940" y="1829277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043940" y="1531620"/>
              <a:ext cx="297180" cy="297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341278" y="1531620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34"/>
          <p:cNvGrpSpPr/>
          <p:nvPr/>
        </p:nvGrpSpPr>
        <p:grpSpPr>
          <a:xfrm>
            <a:off x="7612129" y="5569768"/>
            <a:ext cx="635400" cy="626660"/>
            <a:chOff x="7612129" y="5569768"/>
            <a:chExt cx="635400" cy="626660"/>
          </a:xfrm>
        </p:grpSpPr>
        <p:grpSp>
          <p:nvGrpSpPr>
            <p:cNvPr id="5" name="Группа 14"/>
            <p:cNvGrpSpPr/>
            <p:nvPr/>
          </p:nvGrpSpPr>
          <p:grpSpPr>
            <a:xfrm flipH="1" flipV="1">
              <a:off x="7612129" y="5569768"/>
              <a:ext cx="429212" cy="429436"/>
              <a:chOff x="1043940" y="1531620"/>
              <a:chExt cx="611478" cy="611797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1043940" y="1846237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1043940" y="1531620"/>
                <a:ext cx="297180" cy="297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1358238" y="1531620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 flipH="1" flipV="1">
              <a:off x="7831931" y="5790606"/>
              <a:ext cx="415598" cy="40582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30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716940" y="6524191"/>
            <a:ext cx="478123" cy="39300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4D1D7-5387-41EC-AB42-94D89CA11668}" type="slidenum">
              <a: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40339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6036444"/>
            <a:ext cx="9144001" cy="179412"/>
          </a:xfrm>
          <a:prstGeom prst="rect">
            <a:avLst/>
          </a:prstGeom>
          <a:gradFill>
            <a:gsLst>
              <a:gs pos="100000">
                <a:schemeClr val="bg1">
                  <a:alpha val="50000"/>
                </a:schemeClr>
              </a:gs>
              <a:gs pos="48000">
                <a:schemeClr val="bg1"/>
              </a:gs>
              <a:gs pos="0">
                <a:schemeClr val="bg1">
                  <a:alpha val="7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68069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БЛАГОДАРЮ ЗА ВНИМАНИЕ</a:t>
            </a:r>
            <a:r>
              <a:rPr lang="ru-RU" sz="2400" dirty="0" smtClean="0">
                <a:solidFill>
                  <a:srgbClr val="0070C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ru-RU" sz="2400" dirty="0">
              <a:solidFill>
                <a:srgbClr val="0070C0"/>
              </a:solidFill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3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8739" y="1769894"/>
            <a:ext cx="1826522" cy="9891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06478" y="5984056"/>
            <a:ext cx="2531044" cy="284188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70C0">
                  <a:alpha val="4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САНКТ-ПЕТЕРБУРГ, 2016 ГОД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2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0" y="5984056"/>
            <a:ext cx="9144001" cy="284188"/>
            <a:chOff x="0" y="627831"/>
            <a:chExt cx="9144001" cy="28418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680219"/>
              <a:ext cx="9144001" cy="179412"/>
            </a:xfrm>
            <a:prstGeom prst="rect">
              <a:avLst/>
            </a:prstGeom>
            <a:gradFill>
              <a:gsLst>
                <a:gs pos="100000">
                  <a:schemeClr val="bg1">
                    <a:alpha val="50000"/>
                  </a:schemeClr>
                </a:gs>
                <a:gs pos="48000">
                  <a:schemeClr val="bg1"/>
                </a:gs>
                <a:gs pos="0">
                  <a:schemeClr val="bg1">
                    <a:alpha val="76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306476" y="627831"/>
              <a:ext cx="2531044" cy="284188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100000">
                  <a:srgbClr val="0070C0">
                    <a:alpha val="4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САНКТ-ПЕТЕРБУРГ, 2016 ГОД 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2259" y="3402066"/>
            <a:ext cx="8039477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ХОДЕ РЕАЛИЗАЦИИ ДОРОЖНОЙ КАРТЫ «РАСШИРЕНИЕ ИСПОЛЬЗОВАНИЯ ВЫСОКОТЕХНОЛОГИЧНОЙ ПРОДУКЦИИ ОРГАНИЗАЦИЙ РЕСПУБЛИКИ БАШКОРТОСТАН,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ТОМ ЧИСЛЕ ИМПОРТОЗАМЕЩАЮЩЕЙ,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ИНТЕРЕСАХ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 «ГАЗПРОМ»</a:t>
            </a:r>
          </a:p>
        </p:txBody>
      </p:sp>
      <p:pic>
        <p:nvPicPr>
          <p:cNvPr id="6147" name="Picture 3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8737" y="1769894"/>
            <a:ext cx="1826522" cy="989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93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flipH="1">
            <a:off x="0" y="1234440"/>
            <a:ext cx="9144000" cy="562356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654887"/>
            <a:ext cx="64613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</a:rPr>
              <a:t>«ДОРОЖНАЯ КАРТА»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3" name="Группа 42"/>
          <p:cNvGrpSpPr>
            <a:grpSpLocks/>
          </p:cNvGrpSpPr>
          <p:nvPr/>
        </p:nvGrpSpPr>
        <p:grpSpPr bwMode="auto">
          <a:xfrm>
            <a:off x="3269473" y="2276872"/>
            <a:ext cx="5630830" cy="3982180"/>
            <a:chOff x="3261498" y="1088507"/>
            <a:chExt cx="5547184" cy="4360418"/>
          </a:xfrm>
        </p:grpSpPr>
        <p:pic>
          <p:nvPicPr>
            <p:cNvPr id="17" name="Picture 18" descr="тень_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344" t="22652" r="13455" b="32344"/>
            <a:stretch>
              <a:fillRect/>
            </a:stretch>
          </p:blipFill>
          <p:spPr bwMode="auto">
            <a:xfrm rot="10547889" flipH="1">
              <a:off x="3261498" y="1088507"/>
              <a:ext cx="5547184" cy="4360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Прямоугольник 17"/>
            <p:cNvSpPr/>
            <p:nvPr/>
          </p:nvSpPr>
          <p:spPr>
            <a:xfrm>
              <a:off x="3508803" y="1741310"/>
              <a:ext cx="5028618" cy="3566235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Группа 42"/>
          <p:cNvGrpSpPr>
            <a:grpSpLocks/>
          </p:cNvGrpSpPr>
          <p:nvPr/>
        </p:nvGrpSpPr>
        <p:grpSpPr bwMode="auto">
          <a:xfrm>
            <a:off x="467544" y="980728"/>
            <a:ext cx="5067780" cy="3982180"/>
            <a:chOff x="3261498" y="1088507"/>
            <a:chExt cx="5547184" cy="4360418"/>
          </a:xfrm>
        </p:grpSpPr>
        <p:pic>
          <p:nvPicPr>
            <p:cNvPr id="14" name="Picture 18" descr="тень_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344" t="22652" r="13455" b="32344"/>
            <a:stretch>
              <a:fillRect/>
            </a:stretch>
          </p:blipFill>
          <p:spPr bwMode="auto">
            <a:xfrm rot="10547889" flipH="1">
              <a:off x="3261498" y="1088507"/>
              <a:ext cx="5547184" cy="4360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3508803" y="1741310"/>
              <a:ext cx="5028618" cy="3566235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1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861086" y="6532983"/>
            <a:ext cx="290017" cy="39300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4D1D7-5387-41EC-AB42-94D89CA11668}" type="slidenum">
              <a: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9255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 flipH="1">
            <a:off x="0" y="1234440"/>
            <a:ext cx="9144000" cy="562356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654887"/>
            <a:ext cx="64613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Arial Narrow" pitchFamily="34" charset="0"/>
              </a:rPr>
              <a:t>ОСНОВНЫЕ НАПРАВЛЕНИЯ РЕАЛИЗАЦИИ «ДОРОЖНОЙ КАРТЫ»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00050" y="1938572"/>
            <a:ext cx="8201025" cy="1754326"/>
            <a:chOff x="400050" y="1997839"/>
            <a:chExt cx="8201025" cy="1754326"/>
          </a:xfrm>
        </p:grpSpPr>
        <p:sp>
          <p:nvSpPr>
            <p:cNvPr id="12" name="TextBox 11"/>
            <p:cNvSpPr txBox="1"/>
            <p:nvPr/>
          </p:nvSpPr>
          <p:spPr>
            <a:xfrm>
              <a:off x="400050" y="1997839"/>
              <a:ext cx="820102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90600" algn="just"/>
              <a:r>
                <a:rPr lang="ru-RU" b="1" dirty="0" smtClean="0">
                  <a:solidFill>
                    <a:srgbClr val="2E62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Проведение мероприятий по аттестации продукции предприятий, вошедших в утвержденный 11.05.2015 заместителем Председателя Правления «Перечень оборудования, материалов, технологий, разработок и программных продуктов, представляющих потенциальный интерес для ПАО «Газпром»</a:t>
              </a:r>
            </a:p>
          </p:txBody>
        </p:sp>
        <p:sp>
          <p:nvSpPr>
            <p:cNvPr id="14" name="Text Box 34"/>
            <p:cNvSpPr txBox="1">
              <a:spLocks noChangeArrowheads="1"/>
            </p:cNvSpPr>
            <p:nvPr/>
          </p:nvSpPr>
          <p:spPr bwMode="auto">
            <a:xfrm>
              <a:off x="757366" y="2551837"/>
              <a:ext cx="36468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800" dirty="0" smtClean="0">
                  <a:solidFill>
                    <a:srgbClr val="0070C0"/>
                  </a:solidFill>
                  <a:latin typeface="Impact" pitchFamily="34" charset="0"/>
                </a:rPr>
                <a:t>1</a:t>
              </a:r>
              <a:endParaRPr lang="ru-RU" sz="2800" dirty="0">
                <a:solidFill>
                  <a:srgbClr val="0070C0"/>
                </a:solidFill>
                <a:latin typeface="Impact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00050" y="4156839"/>
            <a:ext cx="8201025" cy="1200329"/>
            <a:chOff x="400050" y="3826639"/>
            <a:chExt cx="8201025" cy="1200329"/>
          </a:xfrm>
        </p:grpSpPr>
        <p:sp>
          <p:nvSpPr>
            <p:cNvPr id="13" name="TextBox 12"/>
            <p:cNvSpPr txBox="1"/>
            <p:nvPr/>
          </p:nvSpPr>
          <p:spPr>
            <a:xfrm>
              <a:off x="400050" y="3826639"/>
              <a:ext cx="82010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90600" algn="just"/>
              <a:r>
                <a:rPr lang="ru-RU" b="1" dirty="0" smtClean="0">
                  <a:solidFill>
                    <a:srgbClr val="2E62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Формирование предложений промышленного комплекса региона по замещению используемого в ПАО «Газпром» импортного оборудования, в целях минимизации технологических рисков</a:t>
              </a:r>
              <a:endParaRPr lang="ru-RU" b="1" dirty="0">
                <a:solidFill>
                  <a:srgbClr val="2E62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Text Box 34"/>
            <p:cNvSpPr txBox="1">
              <a:spLocks noChangeArrowheads="1"/>
            </p:cNvSpPr>
            <p:nvPr/>
          </p:nvSpPr>
          <p:spPr bwMode="auto">
            <a:xfrm>
              <a:off x="757366" y="4072860"/>
              <a:ext cx="36468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800" dirty="0" smtClean="0">
                  <a:solidFill>
                    <a:srgbClr val="0070C0"/>
                  </a:solidFill>
                  <a:latin typeface="Impact" pitchFamily="34" charset="0"/>
                </a:rPr>
                <a:t>2</a:t>
              </a:r>
              <a:endParaRPr lang="ru-RU" sz="2800" dirty="0">
                <a:solidFill>
                  <a:srgbClr val="0070C0"/>
                </a:solidFill>
                <a:latin typeface="Impact" pitchFamily="34" charset="0"/>
              </a:endParaRPr>
            </a:p>
          </p:txBody>
        </p:sp>
      </p:grpSp>
      <p:sp>
        <p:nvSpPr>
          <p:cNvPr id="18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878670" y="6532983"/>
            <a:ext cx="290017" cy="3930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E4D1D7-5387-41EC-AB42-94D89CA11668}" type="slidenum">
              <a:rPr lang="ru-RU" sz="1800" b="1" kern="0" smtClean="0">
                <a:solidFill>
                  <a:prstClr val="white"/>
                </a:solidFill>
              </a:rPr>
              <a:pPr>
                <a:defRPr/>
              </a:pPr>
              <a:t>3</a:t>
            </a:fld>
            <a:endParaRPr lang="ru-RU" sz="18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2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 flipH="1">
            <a:off x="0" y="1302427"/>
            <a:ext cx="9144000" cy="562356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654887"/>
            <a:ext cx="64613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Arial Narrow" pitchFamily="34" charset="0"/>
              </a:rPr>
              <a:t>АТТЕСТАЦИЯ ПРОДУКЦИИ ПРЕДПРИЯТИЙ РЕСПУБЛИКИ БАШКОРТОСТАН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878670" y="6532983"/>
            <a:ext cx="290017" cy="3930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E4D1D7-5387-41EC-AB42-94D89CA11668}" type="slidenum">
              <a:rPr lang="ru-RU" sz="1800" b="1" kern="0" smtClean="0">
                <a:solidFill>
                  <a:prstClr val="white"/>
                </a:solidFill>
              </a:rPr>
              <a:pPr>
                <a:defRPr/>
              </a:pPr>
              <a:t>4</a:t>
            </a:fld>
            <a:endParaRPr lang="ru-RU" sz="1800" b="1" kern="0" dirty="0">
              <a:solidFill>
                <a:prstClr val="white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88435565"/>
              </p:ext>
            </p:extLst>
          </p:nvPr>
        </p:nvGraphicFramePr>
        <p:xfrm>
          <a:off x="460375" y="1396999"/>
          <a:ext cx="8191789" cy="4996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98121" y="162344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48</a:t>
            </a:r>
            <a:endParaRPr lang="ru-RU" sz="54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74440" y="2762557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105</a:t>
            </a:r>
            <a:endParaRPr lang="ru-RU" sz="54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9969" y="400690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84</a:t>
            </a:r>
            <a:endParaRPr lang="ru-RU" sz="54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6578" y="5146017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21</a:t>
            </a:r>
            <a:endParaRPr lang="ru-RU" sz="54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853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flipH="1">
            <a:off x="0" y="1234440"/>
            <a:ext cx="9144000" cy="629983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>
              <a:lnSpc>
                <a:spcPct val="107000"/>
              </a:lnSpc>
              <a:defRPr/>
            </a:pPr>
            <a:endParaRPr lang="ru-RU" sz="2000" b="1" dirty="0">
              <a:solidFill>
                <a:schemeClr val="bg1"/>
              </a:solidFill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254250" y="544323"/>
            <a:ext cx="63969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latin typeface="Arial Narrow" pitchFamily="34" charset="0"/>
              </a:rPr>
              <a:t>ПРОДУКЦИЯ РЕГИОНА, ЗАКУПЛЕННАЯ ПАО «ГАЗПРОМ»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smtClean="0">
                <a:solidFill>
                  <a:prstClr val="white"/>
                </a:solidFill>
                <a:latin typeface="Arial Narrow" pitchFamily="34" charset="0"/>
              </a:rPr>
              <a:t>ПО ИТОГАМ КОНКУРСНЫХ ПРОЦЕДУР</a:t>
            </a:r>
            <a:endParaRPr lang="ru-RU" sz="14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725284" y="6464996"/>
            <a:ext cx="418716" cy="3930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E4D1D7-5387-41EC-AB42-94D89CA11668}" type="slidenum">
              <a:rPr lang="ru-RU" sz="1800" b="1" kern="0" smtClean="0">
                <a:solidFill>
                  <a:prstClr val="white"/>
                </a:solidFill>
              </a:rPr>
              <a:pPr>
                <a:defRPr/>
              </a:pPr>
              <a:t>5</a:t>
            </a:fld>
            <a:endParaRPr lang="ru-RU" sz="1800" b="1" kern="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5286" y="1581003"/>
            <a:ext cx="3212991" cy="2285930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fontAlgn="ctr">
              <a:lnSpc>
                <a:spcPct val="107000"/>
              </a:lnSpc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ПОЛИГОН</a:t>
            </a:r>
          </a:p>
          <a:p>
            <a:pPr lvl="0" fontAlgn="ctr">
              <a:lnSpc>
                <a:spcPct val="107000"/>
              </a:lnSpc>
              <a:defRPr/>
            </a:pP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fontAlgn="ctr">
              <a:lnSpc>
                <a:spcPct val="107000"/>
              </a:lnSpc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КОММУТАТОРЫ В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СТАНДАРТНОМ</a:t>
            </a:r>
            <a:endParaRPr lang="en-US" sz="14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fontAlgn="ctr">
              <a:lnSpc>
                <a:spcPct val="107000"/>
              </a:lnSpc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И ПРОМЫШЛЕННОМ ИСПОЛНЕНИИ «АРЛАН», ОПТИЧЕСКИЕ МУЛЬТИПЛЕКСОРЫ </a:t>
            </a:r>
            <a:endParaRPr lang="ru-RU" sz="1400" b="1" dirty="0" smtClean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fontAlgn="ctr">
              <a:lnSpc>
                <a:spcPct val="107000"/>
              </a:lnSpc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ПОЛИКОМ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»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528850" y="1581003"/>
            <a:ext cx="3661336" cy="1850474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fontAlgn="ctr">
              <a:lnSpc>
                <a:spcPct val="107000"/>
              </a:lnSpc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НКМЗ-ГРУПП</a:t>
            </a:r>
          </a:p>
          <a:p>
            <a:pPr fontAlgn="ctr">
              <a:lnSpc>
                <a:spcPct val="107000"/>
              </a:lnSpc>
              <a:defRPr/>
            </a:pPr>
            <a:endParaRPr lang="ru-RU" sz="1400" b="1" dirty="0" smtClean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fontAlgn="ctr">
              <a:lnSpc>
                <a:spcPct val="107000"/>
              </a:lnSpc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ТЕПЛОИЗОЛИРОВАННЫЕ </a:t>
            </a:r>
          </a:p>
          <a:p>
            <a:pPr fontAlgn="ctr">
              <a:lnSpc>
                <a:spcPct val="107000"/>
              </a:lnSpc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ЛИФТОВЫЕ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ТРУБЫ </a:t>
            </a:r>
            <a:endParaRPr lang="ru-RU" sz="1400" b="1" dirty="0" smtClean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fontAlgn="ctr">
              <a:lnSpc>
                <a:spcPct val="107000"/>
              </a:lnSpc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168х114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и 89х60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84" y="3429000"/>
            <a:ext cx="3665604" cy="2320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6" name="Группа 5"/>
          <p:cNvGrpSpPr/>
          <p:nvPr/>
        </p:nvGrpSpPr>
        <p:grpSpPr>
          <a:xfrm>
            <a:off x="543815" y="3882258"/>
            <a:ext cx="3274461" cy="1867614"/>
            <a:chOff x="384747" y="1944536"/>
            <a:chExt cx="3288618" cy="214721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46794" y="1993572"/>
              <a:ext cx="3226571" cy="2098183"/>
            </a:xfrm>
            <a:prstGeom prst="roundRect">
              <a:avLst>
                <a:gd name="adj" fmla="val 8849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12067">
              <a:off x="493076" y="2981416"/>
              <a:ext cx="2569045" cy="109642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47" y="2305503"/>
              <a:ext cx="3069240" cy="13209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06" y="1944536"/>
              <a:ext cx="2816307" cy="1030249"/>
            </a:xfrm>
            <a:prstGeom prst="rect">
              <a:avLst/>
            </a:prstGeom>
            <a:ln>
              <a:noFill/>
            </a:ln>
            <a:effectLst>
              <a:softEdge rad="0"/>
            </a:effectLst>
          </p:spPr>
        </p:pic>
      </p:grpSp>
      <p:sp>
        <p:nvSpPr>
          <p:cNvPr id="9" name="Прямоугольник с одним скругленным углом 8"/>
          <p:cNvSpPr/>
          <p:nvPr/>
        </p:nvSpPr>
        <p:spPr>
          <a:xfrm>
            <a:off x="2901712" y="2902095"/>
            <a:ext cx="916565" cy="88824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 Narrow" pitchFamily="34" charset="0"/>
              </a:rPr>
              <a:t>&gt;</a:t>
            </a:r>
            <a:r>
              <a:rPr lang="en-US" sz="4400" b="1" dirty="0" smtClean="0">
                <a:solidFill>
                  <a:schemeClr val="bg1"/>
                </a:solidFill>
                <a:latin typeface="Arial Narrow" pitchFamily="34" charset="0"/>
              </a:rPr>
              <a:t>38 </a:t>
            </a:r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млн руб.</a:t>
            </a:r>
            <a:endParaRPr lang="ru-RU" dirty="0"/>
          </a:p>
        </p:txBody>
      </p:sp>
      <p:sp>
        <p:nvSpPr>
          <p:cNvPr id="35" name="Прямоугольник с одним скругленным углом 34"/>
          <p:cNvSpPr/>
          <p:nvPr/>
        </p:nvSpPr>
        <p:spPr>
          <a:xfrm>
            <a:off x="7294622" y="2456624"/>
            <a:ext cx="900242" cy="896509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&gt;</a:t>
            </a:r>
            <a:r>
              <a:rPr lang="ru-RU" sz="44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  <a:r>
              <a:rPr lang="en-US" sz="4400" b="1" dirty="0" smtClean="0">
                <a:solidFill>
                  <a:schemeClr val="bg1"/>
                </a:solidFill>
                <a:latin typeface="Arial Narrow" pitchFamily="34" charset="0"/>
              </a:rPr>
              <a:t>8 </a:t>
            </a:r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млн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691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flipH="1">
            <a:off x="0" y="1234440"/>
            <a:ext cx="9144000" cy="629983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r="6483"/>
          <a:stretch/>
        </p:blipFill>
        <p:spPr>
          <a:xfrm>
            <a:off x="5924142" y="3631320"/>
            <a:ext cx="2858624" cy="1664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7397"/>
          <a:stretch/>
        </p:blipFill>
        <p:spPr>
          <a:xfrm>
            <a:off x="346720" y="3912664"/>
            <a:ext cx="2420461" cy="1724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254250" y="544323"/>
            <a:ext cx="63969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ПРОДУКЦИЯ РЕГИОНА, ЗАКУПЛЕННАЯ ПАО «ГАЗПРОМ»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ПО ИТОГАМ КОНКУРСНЫХ ПРОЦЕДУР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721062" y="6470991"/>
            <a:ext cx="418716" cy="39300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4D1D7-5387-41EC-AB42-94D89CA11668}" type="slidenum">
              <a: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6720" y="1489841"/>
            <a:ext cx="2420461" cy="2672063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fontAlgn="ctr">
              <a:lnSpc>
                <a:spcPct val="107000"/>
              </a:lnSpc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КОРПОРАЦИЯ УРАЛТЕХНОСТРОЙ</a:t>
            </a:r>
          </a:p>
          <a:p>
            <a:pPr lvl="0" fontAlgn="ctr">
              <a:lnSpc>
                <a:spcPct val="107000"/>
              </a:lnSpc>
              <a:defRPr/>
            </a:pPr>
            <a:endParaRPr lang="ru-RU" sz="1400" b="1" dirty="0" smtClean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lvl="0" fontAlgn="ctr">
              <a:lnSpc>
                <a:spcPct val="107000"/>
              </a:lnSpc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БЛОЧНЫЕ 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КУСТОВЫЕ </a:t>
            </a:r>
            <a:endParaRPr lang="ru-RU" sz="1300" b="1" dirty="0" smtClean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lvl="0" fontAlgn="ctr">
              <a:lnSpc>
                <a:spcPct val="107000"/>
              </a:lnSpc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НАСОСНЫЕ 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СТАНЦИИ, А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ВТОМАТИЗИРОВАННЫЕ 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ГАЗОЗАМЕРНЫЕ </a:t>
            </a:r>
            <a:endParaRPr lang="ru-RU" sz="1300" b="1" dirty="0" smtClean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lvl="0" fontAlgn="ctr">
              <a:lnSpc>
                <a:spcPct val="107000"/>
              </a:lnSpc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УСТАНОВКИ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, </a:t>
            </a:r>
            <a:endParaRPr lang="ru-RU" sz="1300" b="1" dirty="0" smtClean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lvl="0" fontAlgn="ctr">
              <a:lnSpc>
                <a:spcPct val="107000"/>
              </a:lnSpc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ПУНКТЫ </a:t>
            </a:r>
          </a:p>
          <a:p>
            <a:pPr lvl="0" fontAlgn="ctr">
              <a:lnSpc>
                <a:spcPct val="107000"/>
              </a:lnSpc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ПОДГОТОВКИ </a:t>
            </a:r>
          </a:p>
          <a:p>
            <a:pPr lvl="0" fontAlgn="ctr">
              <a:lnSpc>
                <a:spcPct val="107000"/>
              </a:lnSpc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ГАЗА</a:t>
            </a:r>
            <a:endParaRPr lang="ru-RU" sz="13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r="6278"/>
          <a:stretch/>
        </p:blipFill>
        <p:spPr>
          <a:xfrm>
            <a:off x="3093223" y="1489841"/>
            <a:ext cx="2536144" cy="1664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3075156" y="3631320"/>
            <a:ext cx="2521884" cy="2672063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fontAlgn="ctr">
              <a:lnSpc>
                <a:spcPct val="107000"/>
              </a:lnSpc>
              <a:defRPr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НПФ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ТЕПЛОФИЗИКА</a:t>
            </a:r>
          </a:p>
          <a:p>
            <a:pPr lvl="0" fontAlgn="ctr">
              <a:lnSpc>
                <a:spcPct val="107000"/>
              </a:lnSpc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lvl="0" fontAlgn="ctr">
              <a:lnSpc>
                <a:spcPct val="107000"/>
              </a:lnSpc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УСЛУГИ ПО РЕМОНТУ </a:t>
            </a:r>
            <a:endParaRPr lang="ru-RU" sz="1400" b="1" dirty="0" smtClean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lvl="0" fontAlgn="ctr">
              <a:lnSpc>
                <a:spcPct val="107000"/>
              </a:lnSpc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КАМЕР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СГОРАНИЙ </a:t>
            </a:r>
            <a:endParaRPr lang="ru-RU" sz="1400" b="1" dirty="0" smtClean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lvl="0" fontAlgn="ctr">
              <a:lnSpc>
                <a:spcPct val="107000"/>
              </a:lnSpc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ПСТ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ГТК-10ИР, </a:t>
            </a:r>
            <a:endParaRPr lang="ru-RU" sz="1400" b="1" dirty="0" smtClean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lvl="0" fontAlgn="ctr">
              <a:lnSpc>
                <a:spcPct val="107000"/>
              </a:lnSpc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ПСТ ГТК-25ИР ГАЗА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Прямоугольник с одним скругленным углом 21"/>
          <p:cNvSpPr/>
          <p:nvPr/>
        </p:nvSpPr>
        <p:spPr>
          <a:xfrm>
            <a:off x="4549937" y="5362712"/>
            <a:ext cx="1043052" cy="877609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 Narrow" pitchFamily="34" charset="0"/>
              </a:rPr>
              <a:t>355</a:t>
            </a:r>
            <a:endParaRPr lang="ru-RU" sz="4400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млн руб.*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966414" y="1489841"/>
            <a:ext cx="2817916" cy="2141479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lvl="0" fontAlgn="b">
              <a:lnSpc>
                <a:spcPct val="107000"/>
              </a:lnSpc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МК ВИТЯЗЬ</a:t>
            </a:r>
          </a:p>
          <a:p>
            <a:pPr lvl="0" fontAlgn="ctr">
              <a:lnSpc>
                <a:spcPct val="107000"/>
              </a:lnSpc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lvl="0" fontAlgn="ctr">
              <a:lnSpc>
                <a:spcPct val="107000"/>
              </a:lnSpc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ГУСЕНИЧНЫЙ ТРАНСПОРТЕР </a:t>
            </a:r>
          </a:p>
          <a:p>
            <a:pPr lvl="0" fontAlgn="ctr">
              <a:lnSpc>
                <a:spcPct val="107000"/>
              </a:lnSpc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ДТ-30 ПМНЖ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Прямоугольник с одним скругленным углом 23"/>
          <p:cNvSpPr/>
          <p:nvPr/>
        </p:nvSpPr>
        <p:spPr>
          <a:xfrm>
            <a:off x="7739714" y="2715294"/>
            <a:ext cx="1043052" cy="877609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 Narrow" pitchFamily="34" charset="0"/>
              </a:rPr>
              <a:t>63</a:t>
            </a:r>
            <a:endParaRPr lang="ru-RU" sz="4400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млн руб.*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6720" y="6267509"/>
            <a:ext cx="4572000" cy="45461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ctr">
              <a:lnSpc>
                <a:spcPct val="107000"/>
              </a:lnSpc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* Ориентировочная стоимость</a:t>
            </a:r>
          </a:p>
          <a:p>
            <a:pPr lvl="0" fontAlgn="ctr">
              <a:lnSpc>
                <a:spcPct val="107000"/>
              </a:lnSpc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 закупленного оборудования по итогам конкурсов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Прямоугольник с одним скругленным углом 24"/>
          <p:cNvSpPr/>
          <p:nvPr/>
        </p:nvSpPr>
        <p:spPr>
          <a:xfrm>
            <a:off x="1724129" y="3192249"/>
            <a:ext cx="1043052" cy="877609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 Narrow" pitchFamily="34" charset="0"/>
              </a:rPr>
              <a:t>460</a:t>
            </a:r>
            <a:endParaRPr lang="ru-RU" sz="4400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млн руб.*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093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 flipH="1">
            <a:off x="0" y="1234440"/>
            <a:ext cx="9144000" cy="562356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547166"/>
            <a:ext cx="64613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  <a:latin typeface="Arial Narrow" pitchFamily="34" charset="0"/>
              </a:rPr>
              <a:t>ПЕРЕЧЕНЬ НАИБОЛЕЕ ВАЖНЫХ ВИДОВ ПРОДУКЦИИ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  <a:latin typeface="Arial Narrow" pitchFamily="34" charset="0"/>
              </a:rPr>
              <a:t>С ЦЕЛЬЮ ТЕХНОЛОГИЧЕСКОГО РАЗВИТИЯ ПАО «ГАЗПРОМ»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878670" y="6532983"/>
            <a:ext cx="290017" cy="3930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E4D1D7-5387-41EC-AB42-94D89CA11668}" type="slidenum">
              <a:rPr lang="ru-RU" sz="1800" b="1" kern="0" smtClean="0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ru-RU" sz="1800" b="1" kern="0" dirty="0">
              <a:solidFill>
                <a:prstClr val="white"/>
              </a:solidFill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39078033"/>
              </p:ext>
            </p:extLst>
          </p:nvPr>
        </p:nvGraphicFramePr>
        <p:xfrm>
          <a:off x="280988" y="1234440"/>
          <a:ext cx="8597682" cy="5379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29710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 flipH="1">
            <a:off x="0" y="1241814"/>
            <a:ext cx="9144000" cy="562356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547166"/>
            <a:ext cx="64613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ПРЕДЛОЖЕНИЯ РЕСПУБЛИКИ БАШКОРТОСТАН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Arial Narrow" pitchFamily="34" charset="0"/>
              </a:rPr>
              <a:t>ПО ЗАМЕЩЕНИЮ ИМПОРТНОГО ОБОРУДОВАНИЯ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878670" y="6532983"/>
            <a:ext cx="290017" cy="39300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4D1D7-5387-41EC-AB42-94D89CA11668}" type="slidenum">
              <a: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79405665"/>
              </p:ext>
            </p:extLst>
          </p:nvPr>
        </p:nvGraphicFramePr>
        <p:xfrm>
          <a:off x="744794" y="1397000"/>
          <a:ext cx="7840266" cy="4074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00917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 flipH="1">
            <a:off x="0" y="1234440"/>
            <a:ext cx="9144000" cy="5852161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75000">
                <a:schemeClr val="bg1">
                  <a:alpha val="37000"/>
                </a:schemeClr>
              </a:gs>
              <a:gs pos="25000">
                <a:schemeClr val="bg1">
                  <a:alpha val="85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95536" y="618592"/>
            <a:ext cx="8748464" cy="2880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/>
              </a:gs>
              <a:gs pos="37000">
                <a:schemeClr val="bg1"/>
              </a:gs>
              <a:gs pos="1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 rot="10800000" flipV="1">
            <a:off x="2339750" y="510989"/>
            <a:ext cx="6405835" cy="503238"/>
          </a:xfrm>
          <a:prstGeom prst="rect">
            <a:avLst/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123728" y="654886"/>
            <a:ext cx="64613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АУДИТ ПАО «БЛАГОВЕЩЕНСКИЙ АРМАТУРНЫЙ ЗАВОД»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1859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араллелограмм 26"/>
          <p:cNvSpPr/>
          <p:nvPr/>
        </p:nvSpPr>
        <p:spPr>
          <a:xfrm>
            <a:off x="280988" y="438572"/>
            <a:ext cx="1973262" cy="648072"/>
          </a:xfrm>
          <a:prstGeom prst="parallelogram">
            <a:avLst>
              <a:gd name="adj" fmla="val 50476"/>
            </a:avLst>
          </a:prstGeom>
          <a:gradFill rotWithShape="1">
            <a:gsLst>
              <a:gs pos="0">
                <a:srgbClr val="0160A1">
                  <a:alpha val="90000"/>
                </a:srgbClr>
              </a:gs>
              <a:gs pos="100000">
                <a:srgbClr val="00B0F0">
                  <a:alpha val="73000"/>
                </a:srgb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" descr="C:\Users\stalipova\Desktop\ПРЕЗЕНТАЦИЯ_2013\Годовой отчет\Лого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161263" y="513976"/>
            <a:ext cx="775487" cy="421065"/>
          </a:xfrm>
          <a:prstGeom prst="rect">
            <a:avLst/>
          </a:prstGeom>
          <a:noFill/>
        </p:spPr>
      </p:pic>
      <p:sp>
        <p:nvSpPr>
          <p:cNvPr id="29" name="Параллелограмм 28"/>
          <p:cNvSpPr/>
          <p:nvPr/>
        </p:nvSpPr>
        <p:spPr>
          <a:xfrm>
            <a:off x="-19278" y="164979"/>
            <a:ext cx="1345634" cy="788707"/>
          </a:xfrm>
          <a:prstGeom prst="parallelogram">
            <a:avLst>
              <a:gd name="adj" fmla="val 5047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  <a:alpha val="44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25400" dist="38100" dir="3300000" algn="tl" rotWithShape="0">
              <a:schemeClr val="bg1">
                <a:alpha val="53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74" name="AutoShape 2" descr="&amp;Ncy;&amp;acy;&amp;rcy;&amp;ocy;&amp;dcy;&amp;ycy; &amp;Rcy;&amp;ocy;&amp;scy;&amp;scy;&amp;icy;&amp;icy; - &amp;Rcy;&amp;iecy;&amp;scy;&amp;pcy;&amp;ucy;&amp;bcy;&amp;lcy;&amp;icy;&amp;kcy;&amp;acy; &amp;Bcy;&amp;acy;&amp;shcy;&amp;kcy;&amp;ocy;&amp;rcy;&amp;tcy;&amp;ocy;&amp;scy;&amp;tcy;&amp;a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27"/>
          <p:cNvGrpSpPr/>
          <p:nvPr/>
        </p:nvGrpSpPr>
        <p:grpSpPr>
          <a:xfrm>
            <a:off x="518747" y="1479987"/>
            <a:ext cx="7450877" cy="4737222"/>
            <a:chOff x="518747" y="1479987"/>
            <a:chExt cx="7450877" cy="4737222"/>
          </a:xfrm>
        </p:grpSpPr>
        <p:pic>
          <p:nvPicPr>
            <p:cNvPr id="14" name="Picture 18" descr="тень_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344" t="22652" r="13455" b="32344"/>
            <a:stretch>
              <a:fillRect/>
            </a:stretch>
          </p:blipFill>
          <p:spPr bwMode="auto">
            <a:xfrm rot="5051008" flipH="1">
              <a:off x="98111" y="1900623"/>
              <a:ext cx="4737222" cy="389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Прямоугольник с одним вырезанным углом 14"/>
            <p:cNvSpPr/>
            <p:nvPr/>
          </p:nvSpPr>
          <p:spPr>
            <a:xfrm>
              <a:off x="1192306" y="1550894"/>
              <a:ext cx="6777318" cy="4383741"/>
            </a:xfrm>
            <a:prstGeom prst="snip1Rect">
              <a:avLst>
                <a:gd name="adj" fmla="val 0"/>
              </a:avLst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innerShdw blurRad="254000" dist="50800" dir="882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>
            <a:off x="1043940" y="1379215"/>
            <a:ext cx="594518" cy="594837"/>
            <a:chOff x="1043940" y="1531620"/>
            <a:chExt cx="594518" cy="59483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043940" y="1829277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043940" y="1531620"/>
              <a:ext cx="297180" cy="297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341278" y="1531620"/>
              <a:ext cx="297180" cy="2971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Группа 34"/>
          <p:cNvGrpSpPr/>
          <p:nvPr/>
        </p:nvGrpSpPr>
        <p:grpSpPr>
          <a:xfrm>
            <a:off x="7612129" y="5569768"/>
            <a:ext cx="635400" cy="626660"/>
            <a:chOff x="7612129" y="5569768"/>
            <a:chExt cx="635400" cy="626660"/>
          </a:xfrm>
        </p:grpSpPr>
        <p:grpSp>
          <p:nvGrpSpPr>
            <p:cNvPr id="5" name="Группа 14"/>
            <p:cNvGrpSpPr/>
            <p:nvPr/>
          </p:nvGrpSpPr>
          <p:grpSpPr>
            <a:xfrm flipH="1" flipV="1">
              <a:off x="7612129" y="5569768"/>
              <a:ext cx="429212" cy="429436"/>
              <a:chOff x="1043940" y="1531620"/>
              <a:chExt cx="611478" cy="611797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1043940" y="1846237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1043940" y="1531620"/>
                <a:ext cx="297180" cy="297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1358238" y="1531620"/>
                <a:ext cx="297180" cy="297180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 flipH="1" flipV="1">
              <a:off x="7831931" y="5790606"/>
              <a:ext cx="415598" cy="40582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Номер слайда 122"/>
          <p:cNvSpPr>
            <a:spLocks noGrp="1"/>
          </p:cNvSpPr>
          <p:nvPr>
            <p:ph type="sldNum" sz="quarter" idx="12"/>
          </p:nvPr>
        </p:nvSpPr>
        <p:spPr>
          <a:xfrm>
            <a:off x="8716940" y="6524191"/>
            <a:ext cx="478123" cy="39300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4D1D7-5387-41EC-AB42-94D89CA11668}" type="slidenum">
              <a: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493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2877</TotalTime>
  <Words>479</Words>
  <Application>Microsoft Office PowerPoint</Application>
  <PresentationFormat>Экран (4:3)</PresentationFormat>
  <Paragraphs>124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Calibri</vt:lpstr>
      <vt:lpstr>Impact</vt:lpstr>
      <vt:lpstr>Tahoma</vt:lpstr>
      <vt:lpstr>Times New Roman</vt:lpstr>
      <vt:lpstr>6_Тема Office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stalipova</dc:creator>
  <cp:lastModifiedBy>Фатхлисламов Руслан Анасович</cp:lastModifiedBy>
  <cp:revision>228</cp:revision>
  <cp:lastPrinted>2016-09-19T12:40:31Z</cp:lastPrinted>
  <dcterms:created xsi:type="dcterms:W3CDTF">2014-10-21T05:41:50Z</dcterms:created>
  <dcterms:modified xsi:type="dcterms:W3CDTF">2016-10-03T12:08:06Z</dcterms:modified>
</cp:coreProperties>
</file>