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  <p:sldMasterId id="2147483684" r:id="rId7"/>
    <p:sldMasterId id="2147483691" r:id="rId8"/>
    <p:sldMasterId id="2147483703" r:id="rId9"/>
    <p:sldMasterId id="2147483715" r:id="rId10"/>
    <p:sldMasterId id="2147483718" r:id="rId11"/>
  </p:sldMasterIdLst>
  <p:notesMasterIdLst>
    <p:notesMasterId r:id="rId29"/>
  </p:notesMasterIdLst>
  <p:sldIdLst>
    <p:sldId id="834" r:id="rId12"/>
    <p:sldId id="593" r:id="rId13"/>
    <p:sldId id="832" r:id="rId14"/>
    <p:sldId id="833" r:id="rId15"/>
    <p:sldId id="825" r:id="rId16"/>
    <p:sldId id="826" r:id="rId17"/>
    <p:sldId id="827" r:id="rId18"/>
    <p:sldId id="828" r:id="rId19"/>
    <p:sldId id="829" r:id="rId20"/>
    <p:sldId id="830" r:id="rId21"/>
    <p:sldId id="831" r:id="rId22"/>
    <p:sldId id="813" r:id="rId23"/>
    <p:sldId id="588" r:id="rId24"/>
    <p:sldId id="590" r:id="rId25"/>
    <p:sldId id="704" r:id="rId26"/>
    <p:sldId id="822" r:id="rId27"/>
    <p:sldId id="835" r:id="rId28"/>
  </p:sldIdLst>
  <p:sldSz cx="9144000" cy="5143500" type="screen16x9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FF5"/>
    <a:srgbClr val="1A62BA"/>
    <a:srgbClr val="FFFF66"/>
    <a:srgbClr val="FFFF00"/>
    <a:srgbClr val="000000"/>
    <a:srgbClr val="003366"/>
    <a:srgbClr val="F79646"/>
    <a:srgbClr val="4F81BD"/>
    <a:srgbClr val="3366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85304" autoAdjust="0"/>
  </p:normalViewPr>
  <p:slideViewPr>
    <p:cSldViewPr snapToGrid="0">
      <p:cViewPr>
        <p:scale>
          <a:sx n="100" d="100"/>
          <a:sy n="100" d="100"/>
        </p:scale>
        <p:origin x="-1926" y="-534"/>
      </p:cViewPr>
      <p:guideLst>
        <p:guide orient="horz" pos="2329"/>
        <p:guide pos="106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10" d="100"/>
          <a:sy n="110" d="100"/>
        </p:scale>
        <p:origin x="-2178" y="-192"/>
      </p:cViewPr>
      <p:guideLst>
        <p:guide orient="horz" pos="2141"/>
        <p:guide pos="3127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3.xlsm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5.xlsm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9.xlsm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32572932300253"/>
          <c:y val="0.11708552601342036"/>
          <c:w val="0.33362445633753707"/>
          <c:h val="0.8602748127125654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rgbClr val="4F81BD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>
                <a:solidFill>
                  <a:srgbClr val="4F81BD"/>
                </a:solidFill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solidFill>
                  <a:srgbClr val="4F81BD"/>
                </a:solidFill>
              </a:ln>
            </c:spPr>
          </c:dPt>
          <c:dPt>
            <c:idx val="2"/>
            <c:bubble3D val="0"/>
            <c:spPr>
              <a:solidFill>
                <a:srgbClr val="C00000"/>
              </a:solidFill>
              <a:ln>
                <a:solidFill>
                  <a:srgbClr val="4F81BD"/>
                </a:solidFill>
              </a:ln>
            </c:spPr>
          </c:dPt>
          <c:dLbls>
            <c:dLbl>
              <c:idx val="0"/>
              <c:layout>
                <c:manualLayout>
                  <c:x val="2.1221530217147497E-2"/>
                  <c:y val="5.472053382663847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9.1959964274305819E-2"/>
                  <c:y val="0.145921902288813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0070C0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83</c:v>
                </c:pt>
                <c:pt idx="1">
                  <c:v>239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 sz="1400">
              <a:solidFill>
                <a:schemeClr val="accent1"/>
              </a:solidFill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>
                <a:solidFill>
                  <a:srgbClr val="002060"/>
                </a:solidFill>
                <a:latin typeface="+mn-lt"/>
              </a:defRPr>
            </a:pPr>
            <a:r>
              <a:rPr lang="ru-RU" sz="1400" b="0" dirty="0" smtClean="0">
                <a:solidFill>
                  <a:srgbClr val="002060"/>
                </a:solidFill>
                <a:latin typeface="+mn-lt"/>
              </a:rPr>
              <a:t>Динамика устранения замечаний</a:t>
            </a:r>
            <a:endParaRPr lang="ru-RU" sz="1400" b="0" dirty="0">
              <a:solidFill>
                <a:srgbClr val="002060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17438697287602964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1.692524360038427E-2"/>
          <c:y val="0.14106099697056845"/>
          <c:w val="0.97191994540289173"/>
          <c:h val="0.514258367829835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ЛЧ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3"/>
              <c:layout>
                <c:manualLayout>
                  <c:x val="0"/>
                  <c:y val="1.5973061285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2.1297415047210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2.1297415047210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rgbClr val="003366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2019 (план)</c:v>
                </c:pt>
                <c:pt idx="5">
                  <c:v>2020 (план)</c:v>
                </c:pt>
                <c:pt idx="6">
                  <c:v>2021 (план)</c:v>
                </c:pt>
                <c:pt idx="7">
                  <c:v>2022 (план)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108</c:v>
                </c:pt>
                <c:pt idx="1">
                  <c:v>117</c:v>
                </c:pt>
                <c:pt idx="2">
                  <c:v>156</c:v>
                </c:pt>
                <c:pt idx="3">
                  <c:v>74</c:v>
                </c:pt>
                <c:pt idx="4">
                  <c:v>31</c:v>
                </c:pt>
                <c:pt idx="5">
                  <c:v>2</c:v>
                </c:pt>
                <c:pt idx="6">
                  <c:v>9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9389440"/>
        <c:axId val="99390976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ymbol val="circle"/>
            <c:size val="5"/>
          </c:marker>
          <c:dLbls>
            <c:dLbl>
              <c:idx val="3"/>
              <c:layout>
                <c:manualLayout>
                  <c:x val="-5.3844670853565292E-2"/>
                  <c:y val="-0.2123616401692725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9083631230516874E-2"/>
                  <c:y val="-0.233659055216483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323349693171347E-2"/>
                  <c:y val="-0.1963885788838645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0783899828123674E-2"/>
                  <c:y val="-0.1644424563130485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0783899828123674E-2"/>
                  <c:y val="-0.1271719799804298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2019 (план)</c:v>
                </c:pt>
                <c:pt idx="5">
                  <c:v>2020 (план)</c:v>
                </c:pt>
                <c:pt idx="6">
                  <c:v>2021 (план)</c:v>
                </c:pt>
                <c:pt idx="7">
                  <c:v>2022 (план)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3">
                  <c:v>43</c:v>
                </c:pt>
                <c:pt idx="4">
                  <c:v>12</c:v>
                </c:pt>
                <c:pt idx="5">
                  <c:v>10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389440"/>
        <c:axId val="99390976"/>
      </c:lineChart>
      <c:catAx>
        <c:axId val="993894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000" b="0">
                <a:solidFill>
                  <a:srgbClr val="003366"/>
                </a:solidFill>
              </a:defRPr>
            </a:pPr>
            <a:endParaRPr lang="ru-RU"/>
          </a:p>
        </c:txPr>
        <c:crossAx val="99390976"/>
        <c:crosses val="autoZero"/>
        <c:auto val="1"/>
        <c:lblAlgn val="ctr"/>
        <c:lblOffset val="100"/>
        <c:noMultiLvlLbl val="0"/>
      </c:catAx>
      <c:valAx>
        <c:axId val="993909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9389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043534401383529"/>
          <c:y val="0.27231281792431866"/>
          <c:w val="0.73487126139053704"/>
          <c:h val="0.4474202267862734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т.ч. с критическими замечаниями на 01.01.2017</c:v>
                </c:pt>
              </c:strCache>
            </c:strRef>
          </c:tx>
          <c:spPr>
            <a:solidFill>
              <a:srgbClr val="FF0000"/>
            </a:solidFill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Починковское</c:v>
                </c:pt>
                <c:pt idx="1">
                  <c:v>Пензенское</c:v>
                </c:pt>
              </c:strCache>
            </c:strRef>
          </c:cat>
          <c:val>
            <c:numRef>
              <c:f>Лист1!$B$2:$B$3</c:f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 замечаниями
на 01.01.2017</c:v>
                </c:pt>
              </c:strCache>
            </c:strRef>
          </c:tx>
          <c:spPr>
            <a:solidFill>
              <a:srgbClr val="FFC000"/>
            </a:solidFill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Починковское</c:v>
                </c:pt>
                <c:pt idx="1">
                  <c:v>Пензенское</c:v>
                </c:pt>
              </c:strCache>
            </c:strRef>
          </c:cat>
          <c:val>
            <c:numRef>
              <c:f>Лист1!$C$2:$C$3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Критический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</c:spPr>
          <c:invertIfNegative val="0"/>
          <c:dLbls>
            <c:spPr>
              <a:solidFill>
                <a:srgbClr val="C0504D"/>
              </a:solidFill>
              <a:ln>
                <a:noFill/>
              </a:ln>
            </c:spPr>
            <c:txPr>
              <a:bodyPr/>
              <a:lstStyle/>
              <a:p>
                <a:pPr>
                  <a:defRPr sz="1050">
                    <a:solidFill>
                      <a:srgbClr val="003366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Починковское</c:v>
                </c:pt>
                <c:pt idx="1">
                  <c:v>Пензенское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050">
                    <a:solidFill>
                      <a:srgbClr val="003366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Починковское</c:v>
                </c:pt>
                <c:pt idx="1">
                  <c:v>Пензенское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1">
                  <c:v>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3399FF"/>
              </a:solidFill>
            </a:ln>
          </c:spPr>
          <c:invertIfNegative val="0"/>
          <c:dLbls>
            <c:spPr>
              <a:ln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rgbClr val="003366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Починковское</c:v>
                </c:pt>
                <c:pt idx="1">
                  <c:v>Пензенское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Починковское</c:v>
                </c:pt>
                <c:pt idx="1">
                  <c:v>Пензенское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Столбец1</c:v>
                </c:pt>
              </c:strCache>
            </c:strRef>
          </c:tx>
          <c:spPr>
            <a:noFill/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Починковское</c:v>
                </c:pt>
                <c:pt idx="1">
                  <c:v>Пензенское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4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07047936"/>
        <c:axId val="107172608"/>
      </c:barChart>
      <c:catAx>
        <c:axId val="1070479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 rtl="0">
              <a:lnSpc>
                <a:spcPct val="70000"/>
              </a:lnSpc>
              <a:defRPr lang="ru-RU" sz="1200" b="0" i="0" u="none" strike="noStrike" kern="1200" baseline="0">
                <a:solidFill>
                  <a:srgbClr val="002060"/>
                </a:solidFill>
                <a:latin typeface="Arial Narrow"/>
                <a:ea typeface="+mn-ea"/>
                <a:cs typeface="Arial Narrow"/>
              </a:defRPr>
            </a:pPr>
            <a:endParaRPr lang="ru-RU"/>
          </a:p>
        </c:txPr>
        <c:crossAx val="107172608"/>
        <c:crosses val="autoZero"/>
        <c:auto val="1"/>
        <c:lblAlgn val="ctr"/>
        <c:lblOffset val="100"/>
        <c:noMultiLvlLbl val="0"/>
      </c:catAx>
      <c:valAx>
        <c:axId val="107172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704793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aseline="0">
          <a:solidFill>
            <a:srgbClr val="002060"/>
          </a:solidFill>
          <a:latin typeface="Arial Narrow"/>
          <a:cs typeface="Arial Narrow"/>
        </a:defRPr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>
                <a:solidFill>
                  <a:srgbClr val="002060"/>
                </a:solidFill>
                <a:latin typeface="+mn-lt"/>
              </a:defRPr>
            </a:pPr>
            <a:r>
              <a:rPr lang="ru-RU" sz="1400" b="0" dirty="0" smtClean="0">
                <a:solidFill>
                  <a:srgbClr val="002060"/>
                </a:solidFill>
                <a:latin typeface="+mn-lt"/>
              </a:rPr>
              <a:t>Динамика устранения замечаний</a:t>
            </a:r>
            <a:endParaRPr lang="ru-RU" sz="1400" b="0" dirty="0">
              <a:solidFill>
                <a:srgbClr val="002060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17438697287602964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1355785865062612"/>
          <c:y val="0.17833147330318713"/>
          <c:w val="0.80260542479407049"/>
          <c:h val="0.487636599020822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ЛЧ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200">
                    <a:solidFill>
                      <a:srgbClr val="003366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2019 (план)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206</c:v>
                </c:pt>
                <c:pt idx="1">
                  <c:v>142</c:v>
                </c:pt>
                <c:pt idx="2">
                  <c:v>252</c:v>
                </c:pt>
                <c:pt idx="3">
                  <c:v>28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7208704"/>
        <c:axId val="107210240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ymbol val="circle"/>
            <c:size val="5"/>
          </c:marker>
          <c:dLbls>
            <c:dLbl>
              <c:idx val="3"/>
              <c:layout>
                <c:manualLayout>
                  <c:x val="-5.2306251686320568E-2"/>
                  <c:y val="-0.1963885788838645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9333248686653862E-2"/>
                  <c:y val="-0.1804155175984565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2019 (план)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3">
                  <c:v>5</c:v>
                </c:pt>
                <c:pt idx="4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208704"/>
        <c:axId val="107210240"/>
      </c:lineChart>
      <c:catAx>
        <c:axId val="1072087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000" b="0">
                <a:solidFill>
                  <a:srgbClr val="003366"/>
                </a:solidFill>
              </a:defRPr>
            </a:pPr>
            <a:endParaRPr lang="ru-RU"/>
          </a:p>
        </c:txPr>
        <c:crossAx val="107210240"/>
        <c:crosses val="autoZero"/>
        <c:auto val="1"/>
        <c:lblAlgn val="ctr"/>
        <c:lblOffset val="100"/>
        <c:noMultiLvlLbl val="0"/>
      </c:catAx>
      <c:valAx>
        <c:axId val="1072102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7208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61613160675861"/>
          <c:y val="2.7365672819979068E-2"/>
          <c:w val="0.78708057156285682"/>
          <c:h val="0.9465752870107847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rgbClr val="003366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Кировское</c:v>
                </c:pt>
                <c:pt idx="1">
                  <c:v>Арзамасское</c:v>
                </c:pt>
                <c:pt idx="2">
                  <c:v>Владимирское</c:v>
                </c:pt>
                <c:pt idx="3">
                  <c:v>Ивановское</c:v>
                </c:pt>
                <c:pt idx="4">
                  <c:v>Приокское</c:v>
                </c:pt>
                <c:pt idx="5">
                  <c:v>Заволжское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1">
                  <c:v>1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rgbClr val="003366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Кировское</c:v>
                </c:pt>
                <c:pt idx="1">
                  <c:v>Арзамасское</c:v>
                </c:pt>
                <c:pt idx="2">
                  <c:v>Владимирское</c:v>
                </c:pt>
                <c:pt idx="3">
                  <c:v>Ивановское</c:v>
                </c:pt>
                <c:pt idx="4">
                  <c:v>Приокское</c:v>
                </c:pt>
                <c:pt idx="5">
                  <c:v>Заволжское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rgbClr val="003366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Кировское</c:v>
                </c:pt>
                <c:pt idx="1">
                  <c:v>Арзамасское</c:v>
                </c:pt>
                <c:pt idx="2">
                  <c:v>Владимирское</c:v>
                </c:pt>
                <c:pt idx="3">
                  <c:v>Ивановское</c:v>
                </c:pt>
                <c:pt idx="4">
                  <c:v>Приокское</c:v>
                </c:pt>
                <c:pt idx="5">
                  <c:v>Заволжское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5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noFill/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Кировское</c:v>
                </c:pt>
                <c:pt idx="1">
                  <c:v>Арзамасское</c:v>
                </c:pt>
                <c:pt idx="2">
                  <c:v>Владимирское</c:v>
                </c:pt>
                <c:pt idx="3">
                  <c:v>Ивановское</c:v>
                </c:pt>
                <c:pt idx="4">
                  <c:v>Приокское</c:v>
                </c:pt>
                <c:pt idx="5">
                  <c:v>Заволжское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5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08520960"/>
        <c:axId val="108522496"/>
      </c:barChart>
      <c:catAx>
        <c:axId val="1085209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3366"/>
                </a:solidFill>
              </a:defRPr>
            </a:pPr>
            <a:endParaRPr lang="ru-RU"/>
          </a:p>
        </c:txPr>
        <c:crossAx val="108522496"/>
        <c:crosses val="autoZero"/>
        <c:auto val="1"/>
        <c:lblAlgn val="ctr"/>
        <c:lblOffset val="10"/>
        <c:noMultiLvlLbl val="0"/>
      </c:catAx>
      <c:valAx>
        <c:axId val="108522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8520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>
                <a:solidFill>
                  <a:srgbClr val="002060"/>
                </a:solidFill>
                <a:latin typeface="+mn-lt"/>
              </a:defRPr>
            </a:pPr>
            <a:r>
              <a:rPr lang="ru-RU" sz="1400" b="0" dirty="0" smtClean="0">
                <a:solidFill>
                  <a:srgbClr val="002060"/>
                </a:solidFill>
                <a:latin typeface="+mn-lt"/>
              </a:rPr>
              <a:t>Динамика устранения замечаний</a:t>
            </a:r>
            <a:endParaRPr lang="ru-RU" sz="1400" b="0" dirty="0">
              <a:solidFill>
                <a:srgbClr val="002060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18483849801009711"/>
          <c:y val="7.165724590171333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1.2775405907280143E-2"/>
          <c:y val="0.17464873843751094"/>
          <c:w val="0.97792396589504238"/>
          <c:h val="0.39015649491120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ЛЧ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7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8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9"/>
            <c:invertIfNegative val="0"/>
            <c:bubble3D val="0"/>
            <c:spPr>
              <a:solidFill>
                <a:srgbClr val="7030A0"/>
              </a:solidFill>
            </c:spPr>
          </c:dPt>
          <c:dLbls>
            <c:dLbl>
              <c:idx val="3"/>
              <c:layout>
                <c:manualLayout>
                  <c:x val="-2.78707106263118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4838388282889907E-3"/>
                  <c:y val="1.0748586885257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rgbClr val="003366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2019 (план)</c:v>
                </c:pt>
                <c:pt idx="5">
                  <c:v>2020 (план)</c:v>
                </c:pt>
                <c:pt idx="6">
                  <c:v>2021 (план)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</c:v>
                </c:pt>
                <c:pt idx="1">
                  <c:v>35</c:v>
                </c:pt>
                <c:pt idx="2">
                  <c:v>62</c:v>
                </c:pt>
                <c:pt idx="3">
                  <c:v>7</c:v>
                </c:pt>
                <c:pt idx="4">
                  <c:v>10</c:v>
                </c:pt>
                <c:pt idx="5">
                  <c:v>2</c:v>
                </c:pt>
                <c:pt idx="6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8534784"/>
        <c:axId val="108589824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ymbol val="circle"/>
            <c:size val="5"/>
          </c:marker>
          <c:dLbls>
            <c:dLbl>
              <c:idx val="3"/>
              <c:layout>
                <c:manualLayout>
                  <c:x val="-4.8686784784347632E-2"/>
                  <c:y val="-9.632511174580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2170623612636621E-2"/>
                  <c:y val="-0.1393194592868354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9150118889428993E-2"/>
                  <c:y val="-0.1249880101064928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9149844571411012E-2"/>
                  <c:y val="-0.1070736986310644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2633683399700008E-2"/>
                  <c:y val="-0.1034908363359788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2633683399700008E-2"/>
                  <c:y val="-9.9907974040893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8208110815701087E-2"/>
                  <c:y val="-9.632511174580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2019 (план)</c:v>
                </c:pt>
                <c:pt idx="5">
                  <c:v>2020 (план)</c:v>
                </c:pt>
                <c:pt idx="6">
                  <c:v>2021 (план)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3">
                  <c:v>15</c:v>
                </c:pt>
                <c:pt idx="4">
                  <c:v>5</c:v>
                </c:pt>
                <c:pt idx="5">
                  <c:v>3</c:v>
                </c:pt>
                <c:pt idx="6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534784"/>
        <c:axId val="108589824"/>
      </c:lineChart>
      <c:catAx>
        <c:axId val="108534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000" b="0">
                <a:solidFill>
                  <a:srgbClr val="003366"/>
                </a:solidFill>
              </a:defRPr>
            </a:pPr>
            <a:endParaRPr lang="ru-RU"/>
          </a:p>
        </c:txPr>
        <c:crossAx val="108589824"/>
        <c:crosses val="autoZero"/>
        <c:auto val="1"/>
        <c:lblAlgn val="ctr"/>
        <c:lblOffset val="100"/>
        <c:noMultiLvlLbl val="0"/>
      </c:catAx>
      <c:valAx>
        <c:axId val="1085898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8534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13196385239149E-2"/>
          <c:y val="3.8221531730392069E-2"/>
          <c:w val="0.96773607229521696"/>
          <c:h val="0.761228787133488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замечаний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558ED5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8064A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rgbClr val="99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4"/>
              <c:layout>
                <c:manualLayout>
                  <c:x val="-7.3327108419960251E-3"/>
                  <c:y val="-7.6443063460784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Выявлено
замечаний</c:v>
                </c:pt>
                <c:pt idx="1">
                  <c:v>Учтено в планах филиалов</c:v>
                </c:pt>
                <c:pt idx="2">
                  <c:v>Учтено в согласованных ПО планах</c:v>
                </c:pt>
                <c:pt idx="3">
                  <c:v>Устранено</c:v>
                </c:pt>
                <c:pt idx="4">
                  <c:v>Просрочено устранение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3032</c:v>
                </c:pt>
                <c:pt idx="1">
                  <c:v>3003</c:v>
                </c:pt>
                <c:pt idx="2">
                  <c:v>3001</c:v>
                </c:pt>
                <c:pt idx="3">
                  <c:v>2394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7889280"/>
        <c:axId val="116736000"/>
      </c:barChart>
      <c:scatterChart>
        <c:scatterStyle val="lineMarker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5600368875771872E-2"/>
                  <c:y val="-0.3224717186707372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6810208426820583E-2"/>
                  <c:y val="-0.3055237971670588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944155228984971E-2"/>
                  <c:y val="-0.3091948030755123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8010955416425225E-2"/>
                  <c:y val="-0.267361119238806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strRef>
              <c:f>Лист1!$A$2:$A$6</c:f>
              <c:strCache>
                <c:ptCount val="5"/>
                <c:pt idx="0">
                  <c:v>Выявлено
замечаний</c:v>
                </c:pt>
                <c:pt idx="1">
                  <c:v>Учтено в планах филиалов</c:v>
                </c:pt>
                <c:pt idx="2">
                  <c:v>Учтено в согласованных ПО планах</c:v>
                </c:pt>
                <c:pt idx="3">
                  <c:v>Устранено</c:v>
                </c:pt>
                <c:pt idx="4">
                  <c:v>Просрочено устранение</c:v>
                </c:pt>
              </c:strCache>
            </c:strRef>
          </c:xVal>
          <c:y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0.99043535620052769</c:v>
                </c:pt>
                <c:pt idx="2">
                  <c:v>0.98977572559366755</c:v>
                </c:pt>
                <c:pt idx="3">
                  <c:v>0.7895778364116095</c:v>
                </c:pt>
                <c:pt idx="4" formatCode="0.0%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889280"/>
        <c:axId val="116736000"/>
      </c:scatterChart>
      <c:catAx>
        <c:axId val="11788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03366"/>
                </a:solidFill>
              </a:defRPr>
            </a:pPr>
            <a:endParaRPr lang="ru-RU"/>
          </a:p>
        </c:txPr>
        <c:crossAx val="116736000"/>
        <c:crosses val="autoZero"/>
        <c:auto val="1"/>
        <c:lblAlgn val="ctr"/>
        <c:lblOffset val="100"/>
        <c:noMultiLvlLbl val="0"/>
      </c:catAx>
      <c:valAx>
        <c:axId val="11673600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1788928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0">
                <a:solidFill>
                  <a:schemeClr val="accent1"/>
                </a:solidFill>
                <a:latin typeface="Arial Narrow" panose="020B0606020202030204" pitchFamily="34" charset="0"/>
              </a:defRPr>
            </a:pPr>
            <a:r>
              <a:rPr lang="ru-RU" sz="1600" b="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Объемы проведения комплексной ЭПБ, шт.</a:t>
            </a:r>
            <a:endParaRPr lang="ru-RU" sz="1600" b="0" dirty="0">
              <a:solidFill>
                <a:schemeClr val="accent1"/>
              </a:solidFill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11476252693168974"/>
          <c:y val="3.853090208686659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85BFF5"/>
            </a:solidFill>
            <a:ln>
              <a:solidFill>
                <a:srgbClr val="4F81BD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0070C0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</c:v>
                </c:pt>
                <c:pt idx="1">
                  <c:v>66</c:v>
                </c:pt>
                <c:pt idx="2">
                  <c:v>60</c:v>
                </c:pt>
                <c:pt idx="3">
                  <c:v>60</c:v>
                </c:pt>
                <c:pt idx="4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890304"/>
        <c:axId val="99891840"/>
      </c:barChart>
      <c:catAx>
        <c:axId val="99890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accent1"/>
                </a:solidFill>
                <a:latin typeface="Arial Narrow" panose="020B0606020202030204" pitchFamily="34" charset="0"/>
              </a:defRPr>
            </a:pPr>
            <a:endParaRPr lang="ru-RU"/>
          </a:p>
        </c:txPr>
        <c:crossAx val="99891840"/>
        <c:crosses val="autoZero"/>
        <c:auto val="1"/>
        <c:lblAlgn val="ctr"/>
        <c:lblOffset val="100"/>
        <c:noMultiLvlLbl val="0"/>
      </c:catAx>
      <c:valAx>
        <c:axId val="998918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9890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340006157650006"/>
          <c:y val="9.2852807722320158E-2"/>
          <c:w val="0.82776716492848557"/>
          <c:h val="0.901154622431583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Критический</c:v>
                </c:pt>
              </c:strCache>
            </c:strRef>
          </c:tx>
          <c:spPr>
            <a:solidFill>
              <a:srgbClr val="C0504D"/>
            </a:solidFill>
            <a:ln w="19053"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Lbls>
            <c:dLbl>
              <c:idx val="1"/>
              <c:layout>
                <c:manualLayout>
                  <c:x val="-2.2512533454157328E-3"/>
                  <c:y val="1.05475483758152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2.87663733327111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5.7532746665422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>
                    <a:solidFill>
                      <a:srgbClr val="003366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Чебоксарское</c:v>
                </c:pt>
                <c:pt idx="1">
                  <c:v>Приокское</c:v>
                </c:pt>
                <c:pt idx="2">
                  <c:v>Владимирское</c:v>
                </c:pt>
                <c:pt idx="3">
                  <c:v>Ивановское</c:v>
                </c:pt>
                <c:pt idx="4">
                  <c:v>Пильнинское</c:v>
                </c:pt>
                <c:pt idx="5">
                  <c:v>Семеновское</c:v>
                </c:pt>
                <c:pt idx="6">
                  <c:v>Торбеевское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txPr>
              <a:bodyPr/>
              <a:lstStyle/>
              <a:p>
                <a:pPr>
                  <a:defRPr sz="1050">
                    <a:solidFill>
                      <a:srgbClr val="003366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Чебоксарское</c:v>
                </c:pt>
                <c:pt idx="1">
                  <c:v>Приокское</c:v>
                </c:pt>
                <c:pt idx="2">
                  <c:v>Владимирское</c:v>
                </c:pt>
                <c:pt idx="3">
                  <c:v>Ивановское</c:v>
                </c:pt>
                <c:pt idx="4">
                  <c:v>Пильнинское</c:v>
                </c:pt>
                <c:pt idx="5">
                  <c:v>Семеновское</c:v>
                </c:pt>
                <c:pt idx="6">
                  <c:v>Торбеевское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1">
                  <c:v>14</c:v>
                </c:pt>
                <c:pt idx="2">
                  <c:v>15</c:v>
                </c:pt>
                <c:pt idx="3" formatCode="0">
                  <c:v>1</c:v>
                </c:pt>
                <c:pt idx="4" formatCode="0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79646">
                  <a:lumMod val="40000"/>
                  <a:lumOff val="60000"/>
                </a:srgbClr>
              </a:solidFill>
            </a:ln>
          </c:spPr>
          <c:invertIfNegative val="0"/>
          <c:dLbls>
            <c:dLbl>
              <c:idx val="4"/>
              <c:delete val="1"/>
            </c:dLbl>
            <c:txPr>
              <a:bodyPr/>
              <a:lstStyle/>
              <a:p>
                <a:pPr>
                  <a:defRPr sz="1050">
                    <a:solidFill>
                      <a:srgbClr val="0000FF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Чебоксарское</c:v>
                </c:pt>
                <c:pt idx="1">
                  <c:v>Приокское</c:v>
                </c:pt>
                <c:pt idx="2">
                  <c:v>Владимирское</c:v>
                </c:pt>
                <c:pt idx="3">
                  <c:v>Ивановское</c:v>
                </c:pt>
                <c:pt idx="4">
                  <c:v>Пильнинское</c:v>
                </c:pt>
                <c:pt idx="5">
                  <c:v>Семеновское</c:v>
                </c:pt>
                <c:pt idx="6">
                  <c:v>Торбеевское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26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Лист1!$A$2:$A$8</c:f>
              <c:strCache>
                <c:ptCount val="7"/>
                <c:pt idx="0">
                  <c:v>Чебоксарское</c:v>
                </c:pt>
                <c:pt idx="1">
                  <c:v>Приокское</c:v>
                </c:pt>
                <c:pt idx="2">
                  <c:v>Владимирское</c:v>
                </c:pt>
                <c:pt idx="3">
                  <c:v>Ивановское</c:v>
                </c:pt>
                <c:pt idx="4">
                  <c:v>Пильнинское</c:v>
                </c:pt>
                <c:pt idx="5">
                  <c:v>Семеновское</c:v>
                </c:pt>
                <c:pt idx="6">
                  <c:v>Торбеевское</c:v>
                </c:pt>
              </c:strCache>
            </c:strRef>
          </c:cat>
          <c:val>
            <c:numRef>
              <c:f>Лист1!$E$2:$E$8</c:f>
              <c:numCache>
                <c:formatCode>0</c:formatCode>
                <c:ptCount val="7"/>
                <c:pt idx="1">
                  <c:v>7</c:v>
                </c:pt>
                <c:pt idx="3">
                  <c:v>4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Сумма</c:v>
                </c:pt>
              </c:strCache>
            </c:strRef>
          </c:tx>
          <c:spPr>
            <a:noFill/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Чебоксарское</c:v>
                </c:pt>
                <c:pt idx="1">
                  <c:v>Приокское</c:v>
                </c:pt>
                <c:pt idx="2">
                  <c:v>Владимирское</c:v>
                </c:pt>
                <c:pt idx="3">
                  <c:v>Ивановское</c:v>
                </c:pt>
                <c:pt idx="4">
                  <c:v>Пильнинское</c:v>
                </c:pt>
                <c:pt idx="5">
                  <c:v>Семеновское</c:v>
                </c:pt>
                <c:pt idx="6">
                  <c:v>Торбеевское</c:v>
                </c:pt>
              </c:strCache>
            </c:strRef>
          </c:cat>
          <c:val>
            <c:numRef>
              <c:f>Лист1!$F$2:$F$8</c:f>
              <c:numCache>
                <c:formatCode>General</c:formatCode>
                <c:ptCount val="7"/>
                <c:pt idx="0">
                  <c:v>26</c:v>
                </c:pt>
                <c:pt idx="1">
                  <c:v>22</c:v>
                </c:pt>
                <c:pt idx="2">
                  <c:v>18</c:v>
                </c:pt>
                <c:pt idx="3">
                  <c:v>8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00471552"/>
        <c:axId val="100474240"/>
      </c:barChart>
      <c:catAx>
        <c:axId val="1004715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82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200">
                <a:solidFill>
                  <a:srgbClr val="003366"/>
                </a:solidFill>
              </a:defRPr>
            </a:pPr>
            <a:endParaRPr lang="ru-RU"/>
          </a:p>
        </c:txPr>
        <c:crossAx val="100474240"/>
        <c:crosses val="autoZero"/>
        <c:auto val="1"/>
        <c:lblAlgn val="ctr"/>
        <c:lblOffset val="100"/>
        <c:noMultiLvlLbl val="0"/>
      </c:catAx>
      <c:valAx>
        <c:axId val="100474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0471552"/>
        <c:crosses val="autoZero"/>
        <c:crossBetween val="between"/>
      </c:valAx>
      <c:spPr>
        <a:noFill/>
        <a:ln w="19053">
          <a:noFill/>
        </a:ln>
        <a:effectLst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solidFill>
            <a:schemeClr val="accent1">
              <a:lumMod val="50000"/>
            </a:schemeClr>
          </a:solidFill>
          <a:latin typeface="Arial Narrow"/>
          <a:cs typeface="Arial Narrow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ru-RU" sz="1600" kern="1200" dirty="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pPr>
            <a:r>
              <a:rPr lang="ru-RU" sz="1400" b="0" kern="1200" dirty="0" smtClean="0">
                <a:solidFill>
                  <a:srgbClr val="003366"/>
                </a:solidFill>
                <a:latin typeface="+mn-lt"/>
                <a:ea typeface="+mn-ea"/>
                <a:cs typeface="+mn-cs"/>
              </a:rPr>
              <a:t>Динамика ремонта сварных соединений ГРС</a:t>
            </a:r>
            <a:endParaRPr lang="ru-RU" sz="1400" b="0" kern="1200" dirty="0">
              <a:solidFill>
                <a:srgbClr val="003366"/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9857476153443268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1.6806704017013983E-2"/>
          <c:y val="0.18365582706498979"/>
          <c:w val="0.97191994540289173"/>
          <c:h val="0.47672167380912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ЛЧ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3"/>
              <c:layout>
                <c:manualLayout>
                  <c:x val="0"/>
                  <c:y val="-5.8567891379829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rgbClr val="003366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2019 (план)</c:v>
                </c:pt>
                <c:pt idx="5">
                  <c:v>2020 (план)</c:v>
                </c:pt>
                <c:pt idx="6">
                  <c:v>2021 (план)</c:v>
                </c:pt>
                <c:pt idx="7">
                  <c:v>2022-27 (план)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503</c:v>
                </c:pt>
                <c:pt idx="1">
                  <c:v>357</c:v>
                </c:pt>
                <c:pt idx="2">
                  <c:v>112</c:v>
                </c:pt>
                <c:pt idx="3">
                  <c:v>1</c:v>
                </c:pt>
                <c:pt idx="4">
                  <c:v>32</c:v>
                </c:pt>
                <c:pt idx="5">
                  <c:v>7</c:v>
                </c:pt>
                <c:pt idx="6">
                  <c:v>26</c:v>
                </c:pt>
                <c:pt idx="7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9338624"/>
        <c:axId val="100274176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ymbol val="circle"/>
            <c:size val="5"/>
          </c:marker>
          <c:dLbls>
            <c:dLbl>
              <c:idx val="3"/>
              <c:layout>
                <c:manualLayout>
                  <c:x val="-5.2306251686320568E-2"/>
                  <c:y val="-0.1644424563130484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036884790578817E-2"/>
                  <c:y val="-0.1644424563130485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6337549796054404E-2"/>
                  <c:y val="-0.1537937487894431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0368847905788246E-2"/>
                  <c:y val="-0.1484693950276405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9333248686653862E-2"/>
                  <c:y val="-0.143145041265837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2019 (план)</c:v>
                </c:pt>
                <c:pt idx="5">
                  <c:v>2020 (план)</c:v>
                </c:pt>
                <c:pt idx="6">
                  <c:v>2021 (план)</c:v>
                </c:pt>
                <c:pt idx="7">
                  <c:v>2022-27 (план)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3">
                  <c:v>79</c:v>
                </c:pt>
                <c:pt idx="4">
                  <c:v>47</c:v>
                </c:pt>
                <c:pt idx="5">
                  <c:v>40</c:v>
                </c:pt>
                <c:pt idx="6">
                  <c:v>14</c:v>
                </c:pt>
                <c:pt idx="7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338624"/>
        <c:axId val="100274176"/>
      </c:lineChart>
      <c:catAx>
        <c:axId val="49338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000" b="0">
                <a:solidFill>
                  <a:srgbClr val="003366"/>
                </a:solidFill>
              </a:defRPr>
            </a:pPr>
            <a:endParaRPr lang="ru-RU"/>
          </a:p>
        </c:txPr>
        <c:crossAx val="100274176"/>
        <c:crosses val="autoZero"/>
        <c:auto val="1"/>
        <c:lblAlgn val="ctr"/>
        <c:lblOffset val="100"/>
        <c:noMultiLvlLbl val="0"/>
      </c:catAx>
      <c:valAx>
        <c:axId val="1002741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9338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516014419540247"/>
          <c:y val="0.12216028350202555"/>
          <c:w val="0.7760743686872541"/>
          <c:h val="0.820608681313304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79646"/>
            </a:solidFill>
            <a:ln w="19053"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Lbls>
            <c:dLbl>
              <c:idx val="1"/>
              <c:layout>
                <c:manualLayout>
                  <c:x val="-2.2512533454157328E-3"/>
                  <c:y val="1.05475483758152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8.62991199981335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5.7532746665422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rgbClr val="003366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Пензенское</c:v>
                </c:pt>
                <c:pt idx="1">
                  <c:v>Семеновское</c:v>
                </c:pt>
                <c:pt idx="2">
                  <c:v>Заволжское</c:v>
                </c:pt>
                <c:pt idx="3">
                  <c:v>Ивановское</c:v>
                </c:pt>
                <c:pt idx="4">
                  <c:v>Арзамасское</c:v>
                </c:pt>
                <c:pt idx="5">
                  <c:v>Чебоксарское</c:v>
                </c:pt>
                <c:pt idx="6">
                  <c:v>Моркинское</c:v>
                </c:pt>
                <c:pt idx="7">
                  <c:v>Приокское</c:v>
                </c:pt>
                <c:pt idx="8">
                  <c:v>Торбеевское</c:v>
                </c:pt>
              </c:strCache>
            </c:strRef>
          </c:cat>
          <c:val>
            <c:numRef>
              <c:f>Лист1!$B$2:$B$10</c:f>
              <c:numCache>
                <c:formatCode>0</c:formatCode>
                <c:ptCount val="9"/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79646">
                  <a:lumMod val="40000"/>
                  <a:lumOff val="60000"/>
                </a:srgbClr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050">
                    <a:solidFill>
                      <a:srgbClr val="003366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Пензенское</c:v>
                </c:pt>
                <c:pt idx="1">
                  <c:v>Семеновское</c:v>
                </c:pt>
                <c:pt idx="2">
                  <c:v>Заволжское</c:v>
                </c:pt>
                <c:pt idx="3">
                  <c:v>Ивановское</c:v>
                </c:pt>
                <c:pt idx="4">
                  <c:v>Арзамасское</c:v>
                </c:pt>
                <c:pt idx="5">
                  <c:v>Чебоксарское</c:v>
                </c:pt>
                <c:pt idx="6">
                  <c:v>Моркинское</c:v>
                </c:pt>
                <c:pt idx="7">
                  <c:v>Приокское</c:v>
                </c:pt>
                <c:pt idx="8">
                  <c:v>Торбеевское</c:v>
                </c:pt>
              </c:strCache>
            </c:strRef>
          </c:cat>
          <c:val>
            <c:numRef>
              <c:f>Лист1!$C$2:$C$10</c:f>
              <c:numCache>
                <c:formatCode>0</c:formatCode>
                <c:ptCount val="9"/>
                <c:pt idx="0">
                  <c:v>13</c:v>
                </c:pt>
                <c:pt idx="1">
                  <c:v>3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 algn="ctr">
                  <a:defRPr lang="ru-RU" sz="1050" b="0" i="0" u="none" strike="noStrike" kern="1200" baseline="0">
                    <a:solidFill>
                      <a:srgbClr val="003366"/>
                    </a:solidFill>
                    <a:latin typeface="Arial Narrow"/>
                    <a:ea typeface="+mn-ea"/>
                    <a:cs typeface="Arial Narrow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Пензенское</c:v>
                </c:pt>
                <c:pt idx="1">
                  <c:v>Семеновское</c:v>
                </c:pt>
                <c:pt idx="2">
                  <c:v>Заволжское</c:v>
                </c:pt>
                <c:pt idx="3">
                  <c:v>Ивановское</c:v>
                </c:pt>
                <c:pt idx="4">
                  <c:v>Арзамасское</c:v>
                </c:pt>
                <c:pt idx="5">
                  <c:v>Чебоксарское</c:v>
                </c:pt>
                <c:pt idx="6">
                  <c:v>Моркинское</c:v>
                </c:pt>
                <c:pt idx="7">
                  <c:v>Приокское</c:v>
                </c:pt>
                <c:pt idx="8">
                  <c:v>Торбеевское</c:v>
                </c:pt>
              </c:strCache>
            </c:strRef>
          </c:cat>
          <c:val>
            <c:numRef>
              <c:f>Лист1!$D$2:$D$10</c:f>
              <c:numCache>
                <c:formatCode>0</c:formatCode>
                <c:ptCount val="9"/>
                <c:pt idx="1">
                  <c:v>3</c:v>
                </c:pt>
                <c:pt idx="3">
                  <c:v>2</c:v>
                </c:pt>
                <c:pt idx="6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сумма</c:v>
                </c:pt>
              </c:strCache>
            </c:strRef>
          </c:tx>
          <c:spPr>
            <a:noFill/>
          </c:spPr>
          <c:invertIfNegative val="0"/>
          <c:dLbls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chemeClr val="tx2"/>
                    </a:solidFill>
                    <a:latin typeface="Arial Narrow"/>
                    <a:ea typeface="+mn-ea"/>
                    <a:cs typeface="Arial Narrow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Пензенское</c:v>
                </c:pt>
                <c:pt idx="1">
                  <c:v>Семеновское</c:v>
                </c:pt>
                <c:pt idx="2">
                  <c:v>Заволжское</c:v>
                </c:pt>
                <c:pt idx="3">
                  <c:v>Ивановское</c:v>
                </c:pt>
                <c:pt idx="4">
                  <c:v>Арзамасское</c:v>
                </c:pt>
                <c:pt idx="5">
                  <c:v>Чебоксарское</c:v>
                </c:pt>
                <c:pt idx="6">
                  <c:v>Моркинское</c:v>
                </c:pt>
                <c:pt idx="7">
                  <c:v>Приокское</c:v>
                </c:pt>
                <c:pt idx="8">
                  <c:v>Торбеевское</c:v>
                </c:pt>
              </c:strCache>
            </c:strRef>
          </c:cat>
          <c:val>
            <c:numRef>
              <c:f>Лист1!$E$2:$E$10</c:f>
              <c:numCache>
                <c:formatCode>0</c:formatCode>
                <c:ptCount val="9"/>
                <c:pt idx="0">
                  <c:v>13</c:v>
                </c:pt>
                <c:pt idx="1">
                  <c:v>7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100"/>
        <c:axId val="100587776"/>
        <c:axId val="100589568"/>
      </c:barChart>
      <c:catAx>
        <c:axId val="1005877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82">
            <a:solidFill>
              <a:srgbClr val="808080"/>
            </a:solidFill>
            <a:prstDash val="solid"/>
          </a:ln>
        </c:spPr>
        <c:txPr>
          <a:bodyPr rot="0"/>
          <a:lstStyle/>
          <a:p>
            <a:pPr>
              <a:defRPr sz="1200">
                <a:solidFill>
                  <a:srgbClr val="003366"/>
                </a:solidFill>
              </a:defRPr>
            </a:pPr>
            <a:endParaRPr lang="ru-RU"/>
          </a:p>
        </c:txPr>
        <c:crossAx val="100589568"/>
        <c:crosses val="autoZero"/>
        <c:auto val="1"/>
        <c:lblAlgn val="ctr"/>
        <c:lblOffset val="100"/>
        <c:noMultiLvlLbl val="0"/>
      </c:catAx>
      <c:valAx>
        <c:axId val="100589568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00587776"/>
        <c:crosses val="autoZero"/>
        <c:crossBetween val="between"/>
      </c:valAx>
      <c:spPr>
        <a:noFill/>
        <a:ln w="19053">
          <a:noFill/>
        </a:ln>
        <a:effectLst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solidFill>
            <a:schemeClr val="accent1">
              <a:lumMod val="50000"/>
            </a:schemeClr>
          </a:solidFill>
          <a:latin typeface="Arial Narrow"/>
          <a:cs typeface="Arial Narrow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>
                <a:solidFill>
                  <a:srgbClr val="003366"/>
                </a:solidFill>
                <a:latin typeface="+mn-lt"/>
              </a:defRPr>
            </a:pPr>
            <a:r>
              <a:rPr lang="ru-RU" sz="1400" b="0" dirty="0" smtClean="0">
                <a:solidFill>
                  <a:srgbClr val="003366"/>
                </a:solidFill>
                <a:latin typeface="+mn-lt"/>
              </a:rPr>
              <a:t>Динамика замены отводов на ГРС</a:t>
            </a:r>
            <a:endParaRPr lang="ru-RU" sz="1400" b="0" dirty="0">
              <a:solidFill>
                <a:srgbClr val="003366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17438697287602964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1.2775405907280143E-2"/>
          <c:y val="0.18898018082679247"/>
          <c:w val="0.97191994540289173"/>
          <c:h val="0.3758251700229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ЛЧ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dLbl>
              <c:idx val="7"/>
              <c:layout>
                <c:manualLayout>
                  <c:x val="0"/>
                  <c:y val="1.5973061285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rgbClr val="003366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2019 (план)</c:v>
                </c:pt>
                <c:pt idx="5">
                  <c:v>2020 (план)</c:v>
                </c:pt>
                <c:pt idx="6">
                  <c:v>2021 (план)</c:v>
                </c:pt>
                <c:pt idx="7">
                  <c:v>2022-24 (план)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</c:v>
                </c:pt>
                <c:pt idx="1">
                  <c:v>4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22</c:v>
                </c:pt>
                <c:pt idx="7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600448"/>
        <c:axId val="100626816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ymbol val="circle"/>
            <c:size val="5"/>
          </c:marker>
          <c:dLbls>
            <c:dLbl>
              <c:idx val="5"/>
              <c:layout>
                <c:manualLayout>
                  <c:x val="-4.5301950576920026E-2"/>
                  <c:y val="-8.45771498860085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9333248686653862E-2"/>
                  <c:y val="-0.2815786583131608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5301950576920026E-2"/>
                  <c:y val="-0.2041520736052079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2019 (план)</c:v>
                </c:pt>
                <c:pt idx="5">
                  <c:v>2020 (план)</c:v>
                </c:pt>
                <c:pt idx="6">
                  <c:v>2021 (план)</c:v>
                </c:pt>
                <c:pt idx="7">
                  <c:v>2022-24 (план)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3">
                  <c:v>33</c:v>
                </c:pt>
                <c:pt idx="4">
                  <c:v>32</c:v>
                </c:pt>
                <c:pt idx="5">
                  <c:v>32</c:v>
                </c:pt>
                <c:pt idx="6">
                  <c:v>10</c:v>
                </c:pt>
                <c:pt idx="7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600448"/>
        <c:axId val="100626816"/>
      </c:lineChart>
      <c:catAx>
        <c:axId val="1006004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000" b="0">
                <a:solidFill>
                  <a:srgbClr val="003366"/>
                </a:solidFill>
              </a:defRPr>
            </a:pPr>
            <a:endParaRPr lang="ru-RU"/>
          </a:p>
        </c:txPr>
        <c:crossAx val="100626816"/>
        <c:crosses val="autoZero"/>
        <c:auto val="1"/>
        <c:lblAlgn val="ctr"/>
        <c:lblOffset val="100"/>
        <c:noMultiLvlLbl val="0"/>
      </c:catAx>
      <c:valAx>
        <c:axId val="1006268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0600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896674687541946"/>
          <c:y val="2.7163539857719913E-2"/>
          <c:w val="0.85499352096054571"/>
          <c:h val="0.9510018599531221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Критический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solidFill>
                      <a:srgbClr val="003366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Починковское</c:v>
                </c:pt>
                <c:pt idx="1">
                  <c:v>Вятское</c:v>
                </c:pt>
                <c:pt idx="2">
                  <c:v>Ивановское</c:v>
                </c:pt>
                <c:pt idx="3">
                  <c:v>Приокское</c:v>
                </c:pt>
                <c:pt idx="4">
                  <c:v>Заволжское</c:v>
                </c:pt>
                <c:pt idx="5">
                  <c:v>Владимирское</c:v>
                </c:pt>
                <c:pt idx="6">
                  <c:v>Кировское</c:v>
                </c:pt>
                <c:pt idx="7">
                  <c:v>Пильнинское</c:v>
                </c:pt>
                <c:pt idx="8">
                  <c:v>Торбеевское</c:v>
                </c:pt>
                <c:pt idx="9">
                  <c:v>Волжское</c:v>
                </c:pt>
                <c:pt idx="10">
                  <c:v>Пензенское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txPr>
              <a:bodyPr/>
              <a:lstStyle/>
              <a:p>
                <a:pPr>
                  <a:defRPr sz="1000">
                    <a:solidFill>
                      <a:srgbClr val="003366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Починковское</c:v>
                </c:pt>
                <c:pt idx="1">
                  <c:v>Вятское</c:v>
                </c:pt>
                <c:pt idx="2">
                  <c:v>Ивановское</c:v>
                </c:pt>
                <c:pt idx="3">
                  <c:v>Приокское</c:v>
                </c:pt>
                <c:pt idx="4">
                  <c:v>Заволжское</c:v>
                </c:pt>
                <c:pt idx="5">
                  <c:v>Владимирское</c:v>
                </c:pt>
                <c:pt idx="6">
                  <c:v>Кировское</c:v>
                </c:pt>
                <c:pt idx="7">
                  <c:v>Пильнинское</c:v>
                </c:pt>
                <c:pt idx="8">
                  <c:v>Торбеевское</c:v>
                </c:pt>
                <c:pt idx="9">
                  <c:v>Волжское</c:v>
                </c:pt>
                <c:pt idx="10">
                  <c:v>Пензенское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c:spPr>
          <c:invertIfNegative val="0"/>
          <c:dLbls>
            <c:dLbl>
              <c:idx val="4"/>
              <c:layout>
                <c:manualLayout>
                  <c:x val="1.5099330410087114E-3"/>
                  <c:y val="7.364865348057001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solidFill>
                      <a:srgbClr val="003366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Починковское</c:v>
                </c:pt>
                <c:pt idx="1">
                  <c:v>Вятское</c:v>
                </c:pt>
                <c:pt idx="2">
                  <c:v>Ивановское</c:v>
                </c:pt>
                <c:pt idx="3">
                  <c:v>Приокское</c:v>
                </c:pt>
                <c:pt idx="4">
                  <c:v>Заволжское</c:v>
                </c:pt>
                <c:pt idx="5">
                  <c:v>Владимирское</c:v>
                </c:pt>
                <c:pt idx="6">
                  <c:v>Кировское</c:v>
                </c:pt>
                <c:pt idx="7">
                  <c:v>Пильнинское</c:v>
                </c:pt>
                <c:pt idx="8">
                  <c:v>Торбеевское</c:v>
                </c:pt>
                <c:pt idx="9">
                  <c:v>Волжское</c:v>
                </c:pt>
                <c:pt idx="10">
                  <c:v>Пензенское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34</c:v>
                </c:pt>
                <c:pt idx="1">
                  <c:v>12</c:v>
                </c:pt>
                <c:pt idx="2">
                  <c:v>10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4</c:v>
                </c:pt>
                <c:pt idx="10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 sz="1000">
                    <a:solidFill>
                      <a:srgbClr val="003366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Починковское</c:v>
                </c:pt>
                <c:pt idx="1">
                  <c:v>Вятское</c:v>
                </c:pt>
                <c:pt idx="2">
                  <c:v>Ивановское</c:v>
                </c:pt>
                <c:pt idx="3">
                  <c:v>Приокское</c:v>
                </c:pt>
                <c:pt idx="4">
                  <c:v>Заволжское</c:v>
                </c:pt>
                <c:pt idx="5">
                  <c:v>Владимирское</c:v>
                </c:pt>
                <c:pt idx="6">
                  <c:v>Кировское</c:v>
                </c:pt>
                <c:pt idx="7">
                  <c:v>Пильнинское</c:v>
                </c:pt>
                <c:pt idx="8">
                  <c:v>Торбеевское</c:v>
                </c:pt>
                <c:pt idx="9">
                  <c:v>Волжское</c:v>
                </c:pt>
                <c:pt idx="10">
                  <c:v>Пензенское</c:v>
                </c:pt>
              </c:strCache>
            </c:strRef>
          </c:cat>
          <c:val>
            <c:numRef>
              <c:f>Лист1!$E$2:$E$12</c:f>
              <c:numCache>
                <c:formatCode>General</c:formatCode>
                <c:ptCount val="11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Всего</c:v>
                </c:pt>
              </c:strCache>
            </c:strRef>
          </c:tx>
          <c:spPr>
            <a:noFill/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rgbClr val="003366"/>
                    </a:solidFill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Починковское</c:v>
                </c:pt>
                <c:pt idx="1">
                  <c:v>Вятское</c:v>
                </c:pt>
                <c:pt idx="2">
                  <c:v>Ивановское</c:v>
                </c:pt>
                <c:pt idx="3">
                  <c:v>Приокское</c:v>
                </c:pt>
                <c:pt idx="4">
                  <c:v>Заволжское</c:v>
                </c:pt>
                <c:pt idx="5">
                  <c:v>Владимирское</c:v>
                </c:pt>
                <c:pt idx="6">
                  <c:v>Кировское</c:v>
                </c:pt>
                <c:pt idx="7">
                  <c:v>Пильнинское</c:v>
                </c:pt>
                <c:pt idx="8">
                  <c:v>Торбеевское</c:v>
                </c:pt>
                <c:pt idx="9">
                  <c:v>Волжское</c:v>
                </c:pt>
                <c:pt idx="10">
                  <c:v>Пензенское</c:v>
                </c:pt>
              </c:strCache>
            </c:strRef>
          </c:cat>
          <c:val>
            <c:numRef>
              <c:f>Лист1!$F$2:$F$12</c:f>
              <c:numCache>
                <c:formatCode>General</c:formatCode>
                <c:ptCount val="11"/>
                <c:pt idx="0">
                  <c:v>34</c:v>
                </c:pt>
                <c:pt idx="1">
                  <c:v>12</c:v>
                </c:pt>
                <c:pt idx="2">
                  <c:v>10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4</c:v>
                </c:pt>
                <c:pt idx="1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100"/>
        <c:axId val="106758144"/>
        <c:axId val="106759680"/>
      </c:barChart>
      <c:catAx>
        <c:axId val="10675814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solidFill>
                  <a:srgbClr val="003366"/>
                </a:solidFill>
              </a:defRPr>
            </a:pPr>
            <a:endParaRPr lang="ru-RU"/>
          </a:p>
        </c:txPr>
        <c:crossAx val="106759680"/>
        <c:crosses val="autoZero"/>
        <c:auto val="1"/>
        <c:lblAlgn val="ctr"/>
        <c:lblOffset val="100"/>
        <c:noMultiLvlLbl val="0"/>
      </c:catAx>
      <c:valAx>
        <c:axId val="106759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6758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>
                <a:solidFill>
                  <a:srgbClr val="003366"/>
                </a:solidFill>
                <a:latin typeface="+mn-lt"/>
              </a:defRPr>
            </a:pPr>
            <a:r>
              <a:rPr lang="ru-RU" sz="1400" b="0" dirty="0" smtClean="0">
                <a:solidFill>
                  <a:srgbClr val="003366"/>
                </a:solidFill>
                <a:latin typeface="+mn-lt"/>
              </a:rPr>
              <a:t>Количество элементов подлежащих</a:t>
            </a:r>
            <a:r>
              <a:rPr lang="ru-RU" sz="1400" b="0" baseline="0" dirty="0" smtClean="0">
                <a:solidFill>
                  <a:srgbClr val="003366"/>
                </a:solidFill>
                <a:latin typeface="+mn-lt"/>
              </a:rPr>
              <a:t> контролю </a:t>
            </a:r>
            <a:r>
              <a:rPr lang="ru-RU" sz="1400" b="0" dirty="0" smtClean="0">
                <a:solidFill>
                  <a:srgbClr val="003366"/>
                </a:solidFill>
                <a:latin typeface="+mn-lt"/>
              </a:rPr>
              <a:t>толщины</a:t>
            </a:r>
            <a:endParaRPr lang="ru-RU" sz="1400" b="0" dirty="0">
              <a:solidFill>
                <a:srgbClr val="003366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17438697287602964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1.2775405907280143E-2"/>
          <c:y val="0.26298853164674985"/>
          <c:w val="0.97191994540289173"/>
          <c:h val="0.301816988080993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ЛЧ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2"/>
              <c:layout>
                <c:manualLayout>
                  <c:x val="-8.0625962194676784E-3"/>
                  <c:y val="2.46693913070503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9.86775652282015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0312981097338392E-3"/>
                  <c:y val="1.48016347842302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  <c:pt idx="6">
                  <c:v>2022 (план)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23</c:v>
                </c:pt>
                <c:pt idx="1">
                  <c:v>48</c:v>
                </c:pt>
                <c:pt idx="2">
                  <c:v>66</c:v>
                </c:pt>
                <c:pt idx="3">
                  <c:v>30</c:v>
                </c:pt>
                <c:pt idx="4">
                  <c:v>62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6796544"/>
        <c:axId val="106798080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ymbol val="circle"/>
            <c:size val="5"/>
          </c:marker>
          <c:dLbls>
            <c:dLbl>
              <c:idx val="3"/>
              <c:layout>
                <c:manualLayout>
                  <c:x val="-5.6337549796054404E-2"/>
                  <c:y val="-0.1079777315037839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0212357357119047E-2"/>
                  <c:y val="-0.2510602010846762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5301950576920026E-2"/>
                  <c:y val="-0.2017214184705754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5301950576920026E-2"/>
                  <c:y val="-0.1622503923792948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  <c:pt idx="6">
                  <c:v>2022 (план)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2">
                  <c:v>98</c:v>
                </c:pt>
                <c:pt idx="3">
                  <c:v>68</c:v>
                </c:pt>
                <c:pt idx="4">
                  <c:v>6</c:v>
                </c:pt>
                <c:pt idx="5">
                  <c:v>3</c:v>
                </c:pt>
                <c:pt idx="6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796544"/>
        <c:axId val="106798080"/>
      </c:lineChart>
      <c:catAx>
        <c:axId val="1067965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000" b="0">
                <a:solidFill>
                  <a:srgbClr val="003366"/>
                </a:solidFill>
              </a:defRPr>
            </a:pPr>
            <a:endParaRPr lang="ru-RU"/>
          </a:p>
        </c:txPr>
        <c:crossAx val="106798080"/>
        <c:crosses val="autoZero"/>
        <c:auto val="1"/>
        <c:lblAlgn val="ctr"/>
        <c:lblOffset val="100"/>
        <c:noMultiLvlLbl val="0"/>
      </c:catAx>
      <c:valAx>
        <c:axId val="1067980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6796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330398493022974"/>
          <c:y val="4.9285476561372187E-2"/>
          <c:w val="0.79771641329913079"/>
          <c:h val="0.901154622431583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Критический</c:v>
                </c:pt>
              </c:strCache>
            </c:strRef>
          </c:tx>
          <c:spPr>
            <a:solidFill>
              <a:srgbClr val="C0504D"/>
            </a:solidFill>
            <a:ln w="19053"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Lbls>
            <c:dLbl>
              <c:idx val="1"/>
              <c:layout>
                <c:manualLayout>
                  <c:x val="-2.2512533454157328E-3"/>
                  <c:y val="1.05475483758152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1506549333084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5.7532746665422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Владимирское</c:v>
                </c:pt>
                <c:pt idx="1">
                  <c:v>Ивановское</c:v>
                </c:pt>
                <c:pt idx="2">
                  <c:v>Пензенское</c:v>
                </c:pt>
                <c:pt idx="3">
                  <c:v>Приокское</c:v>
                </c:pt>
                <c:pt idx="4">
                  <c:v>Сеченовское</c:v>
                </c:pt>
                <c:pt idx="5">
                  <c:v>Арзамасское</c:v>
                </c:pt>
                <c:pt idx="6">
                  <c:v>Моркинское</c:v>
                </c:pt>
                <c:pt idx="7">
                  <c:v>Починковское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txPr>
              <a:bodyPr/>
              <a:lstStyle/>
              <a:p>
                <a:pPr>
                  <a:defRPr sz="1050">
                    <a:solidFill>
                      <a:srgbClr val="003366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Владимирское</c:v>
                </c:pt>
                <c:pt idx="1">
                  <c:v>Ивановское</c:v>
                </c:pt>
                <c:pt idx="2">
                  <c:v>Пензенское</c:v>
                </c:pt>
                <c:pt idx="3">
                  <c:v>Приокское</c:v>
                </c:pt>
                <c:pt idx="4">
                  <c:v>Сеченовское</c:v>
                </c:pt>
                <c:pt idx="5">
                  <c:v>Арзамасское</c:v>
                </c:pt>
                <c:pt idx="6">
                  <c:v>Моркинское</c:v>
                </c:pt>
                <c:pt idx="7">
                  <c:v>Починковское</c:v>
                </c:pt>
              </c:strCache>
            </c:strRef>
          </c:cat>
          <c:val>
            <c:numRef>
              <c:f>Лист1!$C$2:$C$9</c:f>
              <c:numCache>
                <c:formatCode>0</c:formatCode>
                <c:ptCount val="8"/>
                <c:pt idx="0" formatCode="General">
                  <c:v>1</c:v>
                </c:pt>
                <c:pt idx="1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79646">
                  <a:lumMod val="40000"/>
                  <a:lumOff val="60000"/>
                </a:srgb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050">
                    <a:solidFill>
                      <a:srgbClr val="003366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Владимирское</c:v>
                </c:pt>
                <c:pt idx="1">
                  <c:v>Ивановское</c:v>
                </c:pt>
                <c:pt idx="2">
                  <c:v>Пензенское</c:v>
                </c:pt>
                <c:pt idx="3">
                  <c:v>Приокское</c:v>
                </c:pt>
                <c:pt idx="4">
                  <c:v>Сеченовское</c:v>
                </c:pt>
                <c:pt idx="5">
                  <c:v>Арзамасское</c:v>
                </c:pt>
                <c:pt idx="6">
                  <c:v>Моркинское</c:v>
                </c:pt>
                <c:pt idx="7">
                  <c:v>Починковское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5</c:v>
                </c:pt>
                <c:pt idx="1">
                  <c:v>3</c:v>
                </c:pt>
                <c:pt idx="2">
                  <c:v>3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9BBB59"/>
            </a:solidFill>
          </c:spPr>
          <c:invertIfNegative val="0"/>
          <c:dLbls>
            <c:txPr>
              <a:bodyPr/>
              <a:lstStyle/>
              <a:p>
                <a:pPr>
                  <a:defRPr sz="1050">
                    <a:solidFill>
                      <a:srgbClr val="003366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Владимирское</c:v>
                </c:pt>
                <c:pt idx="1">
                  <c:v>Ивановское</c:v>
                </c:pt>
                <c:pt idx="2">
                  <c:v>Пензенское</c:v>
                </c:pt>
                <c:pt idx="3">
                  <c:v>Приокское</c:v>
                </c:pt>
                <c:pt idx="4">
                  <c:v>Сеченовское</c:v>
                </c:pt>
                <c:pt idx="5">
                  <c:v>Арзамасское</c:v>
                </c:pt>
                <c:pt idx="6">
                  <c:v>Моркинское</c:v>
                </c:pt>
                <c:pt idx="7">
                  <c:v>Починковское</c:v>
                </c:pt>
              </c:strCache>
            </c:strRef>
          </c:cat>
          <c:val>
            <c:numRef>
              <c:f>Лист1!$E$2:$E$9</c:f>
              <c:numCache>
                <c:formatCode>0</c:formatCode>
                <c:ptCount val="8"/>
                <c:pt idx="0" formatCode="General">
                  <c:v>15</c:v>
                </c:pt>
                <c:pt idx="1">
                  <c:v>5</c:v>
                </c:pt>
                <c:pt idx="2">
                  <c:v>1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 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0.14882276997394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5842373159799914E-2"/>
                  <c:y val="-3.83551615477123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61976345652827E-2"/>
                  <c:y val="3.83551615477123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003383441956976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7239526913056542E-3"/>
                  <c:y val="-3.0200914604497884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309881728264136E-3"/>
                  <c:y val="3.83491213647914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2929645184792403E-3"/>
                  <c:y val="-3.83551615477123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29296451847924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146482259239617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Владимирское</c:v>
                </c:pt>
                <c:pt idx="1">
                  <c:v>Ивановское</c:v>
                </c:pt>
                <c:pt idx="2">
                  <c:v>Пензенское</c:v>
                </c:pt>
                <c:pt idx="3">
                  <c:v>Приокское</c:v>
                </c:pt>
                <c:pt idx="4">
                  <c:v>Сеченовское</c:v>
                </c:pt>
                <c:pt idx="5">
                  <c:v>Арзамасское</c:v>
                </c:pt>
                <c:pt idx="6">
                  <c:v>Моркинское</c:v>
                </c:pt>
                <c:pt idx="7">
                  <c:v>Починковское</c:v>
                </c:pt>
              </c:strCache>
            </c:strRef>
          </c:cat>
          <c:val>
            <c:numRef>
              <c:f>Лист1!$F$2:$F$9</c:f>
              <c:numCache>
                <c:formatCode>General</c:formatCode>
                <c:ptCount val="8"/>
                <c:pt idx="0">
                  <c:v>21</c:v>
                </c:pt>
                <c:pt idx="1">
                  <c:v>10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99465856"/>
        <c:axId val="99471744"/>
      </c:barChart>
      <c:catAx>
        <c:axId val="994658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82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99471744"/>
        <c:crosses val="autoZero"/>
        <c:auto val="1"/>
        <c:lblAlgn val="ctr"/>
        <c:lblOffset val="100"/>
        <c:noMultiLvlLbl val="0"/>
      </c:catAx>
      <c:valAx>
        <c:axId val="99471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9465856"/>
        <c:crosses val="autoZero"/>
        <c:crossBetween val="between"/>
      </c:valAx>
      <c:spPr>
        <a:noFill/>
        <a:ln w="19053">
          <a:noFill/>
        </a:ln>
        <a:effectLst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solidFill>
            <a:schemeClr val="accent1">
              <a:lumMod val="50000"/>
            </a:schemeClr>
          </a:solidFill>
          <a:latin typeface="Arial Narrow"/>
          <a:cs typeface="Arial Narrow"/>
        </a:defRPr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7EE512-327F-479F-8416-B92B5B738A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293D58-0B14-4ABA-89D7-C2DF52034782}">
      <dgm:prSet custT="1"/>
      <dgm:spPr>
        <a:solidFill>
          <a:srgbClr val="1A62BA"/>
        </a:solidFill>
      </dgm:spPr>
      <dgm:t>
        <a:bodyPr/>
        <a:lstStyle/>
        <a:p>
          <a:pPr rtl="0"/>
          <a:r>
            <a:rPr lang="ru-RU" sz="1800" dirty="0" smtClean="0">
              <a:latin typeface="Arial Narrow" panose="020B0606020202030204" pitchFamily="34" charset="0"/>
            </a:rPr>
            <a:t>Результат: 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37573710-2B6C-4039-A1F0-D25AE66E2347}" type="parTrans" cxnId="{EEA7C4DF-BB88-4923-BA6E-DD29B1970554}">
      <dgm:prSet/>
      <dgm:spPr/>
      <dgm:t>
        <a:bodyPr/>
        <a:lstStyle/>
        <a:p>
          <a:endParaRPr lang="ru-RU"/>
        </a:p>
      </dgm:t>
    </dgm:pt>
    <dgm:pt modelId="{8CFB83B9-930F-432C-970B-C63F418283E1}" type="sibTrans" cxnId="{EEA7C4DF-BB88-4923-BA6E-DD29B1970554}">
      <dgm:prSet/>
      <dgm:spPr/>
      <dgm:t>
        <a:bodyPr/>
        <a:lstStyle/>
        <a:p>
          <a:endParaRPr lang="ru-RU"/>
        </a:p>
      </dgm:t>
    </dgm:pt>
    <dgm:pt modelId="{6D32E9B3-AA38-4578-9CF5-550907BDEA5E}">
      <dgm:prSet custT="1"/>
      <dgm:spPr/>
      <dgm:t>
        <a:bodyPr/>
        <a:lstStyle/>
        <a:p>
          <a:pPr rtl="0"/>
          <a:r>
            <a:rPr lang="ru-RU" sz="1400" dirty="0" smtClean="0">
              <a:latin typeface="Arial Narrow" panose="020B0606020202030204" pitchFamily="34" charset="0"/>
            </a:rPr>
            <a:t>Обеспечение надежной и безопасной эксплуатации ГРС, отсутствие аварий, инцидентов, 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EFBD732F-356B-413D-B90A-331C9DFC4B47}" type="parTrans" cxnId="{C6E292B9-C844-46BB-BA21-01F08E90E74E}">
      <dgm:prSet/>
      <dgm:spPr/>
      <dgm:t>
        <a:bodyPr/>
        <a:lstStyle/>
        <a:p>
          <a:endParaRPr lang="ru-RU"/>
        </a:p>
      </dgm:t>
    </dgm:pt>
    <dgm:pt modelId="{901F5061-69A9-4A66-A18A-AF4495A7A206}" type="sibTrans" cxnId="{C6E292B9-C844-46BB-BA21-01F08E90E74E}">
      <dgm:prSet/>
      <dgm:spPr/>
      <dgm:t>
        <a:bodyPr/>
        <a:lstStyle/>
        <a:p>
          <a:endParaRPr lang="ru-RU"/>
        </a:p>
      </dgm:t>
    </dgm:pt>
    <dgm:pt modelId="{CEECA2DA-48DA-44CD-8C49-F6B7B1C94DCB}">
      <dgm:prSet custT="1"/>
      <dgm:spPr/>
      <dgm:t>
        <a:bodyPr/>
        <a:lstStyle/>
        <a:p>
          <a:pPr rtl="0"/>
          <a:r>
            <a:rPr lang="ru-RU" sz="1400" u="none" dirty="0" smtClean="0">
              <a:latin typeface="Arial Narrow" panose="020B0606020202030204" pitchFamily="34" charset="0"/>
            </a:rPr>
            <a:t>Приведение ГРС Общества к эталонному виду</a:t>
          </a:r>
          <a:endParaRPr lang="ru-RU" sz="1400" u="none" dirty="0">
            <a:latin typeface="Arial Narrow" panose="020B0606020202030204" pitchFamily="34" charset="0"/>
          </a:endParaRPr>
        </a:p>
      </dgm:t>
    </dgm:pt>
    <dgm:pt modelId="{F8D54898-8E13-4461-8009-1EC673332FD2}" type="parTrans" cxnId="{AF30EDDA-0984-48FE-BEA9-3BEBA12882DC}">
      <dgm:prSet/>
      <dgm:spPr/>
      <dgm:t>
        <a:bodyPr/>
        <a:lstStyle/>
        <a:p>
          <a:endParaRPr lang="ru-RU"/>
        </a:p>
      </dgm:t>
    </dgm:pt>
    <dgm:pt modelId="{0E42C4C2-F02D-49A4-AC50-380E68FB86C5}" type="sibTrans" cxnId="{AF30EDDA-0984-48FE-BEA9-3BEBA12882DC}">
      <dgm:prSet/>
      <dgm:spPr/>
      <dgm:t>
        <a:bodyPr/>
        <a:lstStyle/>
        <a:p>
          <a:endParaRPr lang="ru-RU"/>
        </a:p>
      </dgm:t>
    </dgm:pt>
    <dgm:pt modelId="{59841635-BCB5-4FCE-9D11-36A491999454}">
      <dgm:prSet custT="1"/>
      <dgm:spPr/>
      <dgm:t>
        <a:bodyPr/>
        <a:lstStyle/>
        <a:p>
          <a:pPr rtl="0"/>
          <a:r>
            <a:rPr lang="ru-RU" sz="1400" dirty="0" smtClean="0">
              <a:latin typeface="Arial Narrow" panose="020B0606020202030204" pitchFamily="34" charset="0"/>
            </a:rPr>
            <a:t>Отсутствие несчастных случаев при эксплуатации ГРС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8C744085-CAB7-4D8E-94E4-B629AFA906FF}" type="parTrans" cxnId="{607337AF-60F0-40FB-A2A7-6572F6E1738D}">
      <dgm:prSet/>
      <dgm:spPr/>
      <dgm:t>
        <a:bodyPr/>
        <a:lstStyle/>
        <a:p>
          <a:endParaRPr lang="ru-RU"/>
        </a:p>
      </dgm:t>
    </dgm:pt>
    <dgm:pt modelId="{E1FF6672-13A7-4CD3-AF24-9CF4DD33CEC8}" type="sibTrans" cxnId="{607337AF-60F0-40FB-A2A7-6572F6E1738D}">
      <dgm:prSet/>
      <dgm:spPr/>
      <dgm:t>
        <a:bodyPr/>
        <a:lstStyle/>
        <a:p>
          <a:endParaRPr lang="ru-RU"/>
        </a:p>
      </dgm:t>
    </dgm:pt>
    <dgm:pt modelId="{89BC1B35-32CF-49EC-A225-BA78A7385291}" type="pres">
      <dgm:prSet presAssocID="{B87EE512-327F-479F-8416-B92B5B738A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ED90ED-5FD1-440B-91DC-8263F98440A5}" type="pres">
      <dgm:prSet presAssocID="{06293D58-0B14-4ABA-89D7-C2DF52034782}" presName="parentText" presStyleLbl="node1" presStyleIdx="0" presStyleCnt="1" custScaleX="96223" custScaleY="22180" custLinFactNeighborX="552" custLinFactNeighborY="-274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E43CFF-86A3-4348-871E-DCADACBD3C60}" type="pres">
      <dgm:prSet presAssocID="{06293D58-0B14-4ABA-89D7-C2DF52034782}" presName="childText" presStyleLbl="revTx" presStyleIdx="0" presStyleCnt="1" custLinFactNeighborY="-24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A7C4DF-BB88-4923-BA6E-DD29B1970554}" srcId="{B87EE512-327F-479F-8416-B92B5B738A8F}" destId="{06293D58-0B14-4ABA-89D7-C2DF52034782}" srcOrd="0" destOrd="0" parTransId="{37573710-2B6C-4039-A1F0-D25AE66E2347}" sibTransId="{8CFB83B9-930F-432C-970B-C63F418283E1}"/>
    <dgm:cxn modelId="{3AF05D60-F58A-4B18-8631-B74D727FD83B}" type="presOf" srcId="{CEECA2DA-48DA-44CD-8C49-F6B7B1C94DCB}" destId="{61E43CFF-86A3-4348-871E-DCADACBD3C60}" srcOrd="0" destOrd="2" presId="urn:microsoft.com/office/officeart/2005/8/layout/vList2"/>
    <dgm:cxn modelId="{C6E292B9-C844-46BB-BA21-01F08E90E74E}" srcId="{06293D58-0B14-4ABA-89D7-C2DF52034782}" destId="{6D32E9B3-AA38-4578-9CF5-550907BDEA5E}" srcOrd="0" destOrd="0" parTransId="{EFBD732F-356B-413D-B90A-331C9DFC4B47}" sibTransId="{901F5061-69A9-4A66-A18A-AF4495A7A206}"/>
    <dgm:cxn modelId="{AF30EDDA-0984-48FE-BEA9-3BEBA12882DC}" srcId="{06293D58-0B14-4ABA-89D7-C2DF52034782}" destId="{CEECA2DA-48DA-44CD-8C49-F6B7B1C94DCB}" srcOrd="2" destOrd="0" parTransId="{F8D54898-8E13-4461-8009-1EC673332FD2}" sibTransId="{0E42C4C2-F02D-49A4-AC50-380E68FB86C5}"/>
    <dgm:cxn modelId="{7BE135B2-00D1-4C1E-BFC7-BCAC1DFB94AB}" type="presOf" srcId="{B87EE512-327F-479F-8416-B92B5B738A8F}" destId="{89BC1B35-32CF-49EC-A225-BA78A7385291}" srcOrd="0" destOrd="0" presId="urn:microsoft.com/office/officeart/2005/8/layout/vList2"/>
    <dgm:cxn modelId="{B441FE0D-F291-4945-8B41-1ADC93549A05}" type="presOf" srcId="{6D32E9B3-AA38-4578-9CF5-550907BDEA5E}" destId="{61E43CFF-86A3-4348-871E-DCADACBD3C60}" srcOrd="0" destOrd="0" presId="urn:microsoft.com/office/officeart/2005/8/layout/vList2"/>
    <dgm:cxn modelId="{607337AF-60F0-40FB-A2A7-6572F6E1738D}" srcId="{06293D58-0B14-4ABA-89D7-C2DF52034782}" destId="{59841635-BCB5-4FCE-9D11-36A491999454}" srcOrd="1" destOrd="0" parTransId="{8C744085-CAB7-4D8E-94E4-B629AFA906FF}" sibTransId="{E1FF6672-13A7-4CD3-AF24-9CF4DD33CEC8}"/>
    <dgm:cxn modelId="{25A3ABD7-0B33-42A4-A953-C5E0CCB14952}" type="presOf" srcId="{06293D58-0B14-4ABA-89D7-C2DF52034782}" destId="{40ED90ED-5FD1-440B-91DC-8263F98440A5}" srcOrd="0" destOrd="0" presId="urn:microsoft.com/office/officeart/2005/8/layout/vList2"/>
    <dgm:cxn modelId="{1C045967-C100-4B2B-8C92-212C97866BC5}" type="presOf" srcId="{59841635-BCB5-4FCE-9D11-36A491999454}" destId="{61E43CFF-86A3-4348-871E-DCADACBD3C60}" srcOrd="0" destOrd="1" presId="urn:microsoft.com/office/officeart/2005/8/layout/vList2"/>
    <dgm:cxn modelId="{D88CC65F-99F5-4F4E-9603-CDB288847072}" type="presParOf" srcId="{89BC1B35-32CF-49EC-A225-BA78A7385291}" destId="{40ED90ED-5FD1-440B-91DC-8263F98440A5}" srcOrd="0" destOrd="0" presId="urn:microsoft.com/office/officeart/2005/8/layout/vList2"/>
    <dgm:cxn modelId="{71548393-09A4-40F6-B99C-60B654D595CF}" type="presParOf" srcId="{89BC1B35-32CF-49EC-A225-BA78A7385291}" destId="{61E43CFF-86A3-4348-871E-DCADACBD3C6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189B798-98C0-4EC8-8433-939BE6EF35C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8E5FAE-88FD-44B6-BC55-E4C2D0ADF43D}">
      <dgm:prSet phldrT="[Текст]" custT="1"/>
      <dgm:spPr>
        <a:xfrm>
          <a:off x="331488" y="1004639"/>
          <a:ext cx="1856331" cy="1365193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u="sng" dirty="0" smtClean="0">
              <a:solidFill>
                <a:srgbClr val="003366"/>
              </a:solidFill>
              <a:latin typeface="Calibri"/>
              <a:ea typeface="+mn-ea"/>
              <a:cs typeface="+mn-cs"/>
            </a:rPr>
            <a:t>Виды рисков</a:t>
          </a:r>
          <a:r>
            <a:rPr lang="en-US" sz="1200" b="1" u="sng" dirty="0" smtClean="0">
              <a:solidFill>
                <a:srgbClr val="003366"/>
              </a:solidFill>
              <a:latin typeface="Calibri"/>
              <a:ea typeface="+mn-ea"/>
              <a:cs typeface="+mn-cs"/>
            </a:rPr>
            <a:t>:</a:t>
          </a:r>
        </a:p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 b="1" u="sng" dirty="0" smtClean="0">
            <a:solidFill>
              <a:srgbClr val="003366"/>
            </a:solidFill>
            <a:latin typeface="Calibri"/>
            <a:ea typeface="+mn-ea"/>
            <a:cs typeface="+mn-cs"/>
          </a:endParaRPr>
        </a:p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dirty="0" smtClean="0">
              <a:solidFill>
                <a:srgbClr val="003366"/>
              </a:solidFill>
              <a:latin typeface="Calibri"/>
              <a:ea typeface="+mn-ea"/>
              <a:cs typeface="+mn-cs"/>
            </a:rPr>
            <a:t>- Нарушение в работе электрооборудования ГРС</a:t>
          </a:r>
        </a:p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dirty="0" smtClean="0">
              <a:solidFill>
                <a:srgbClr val="003366"/>
              </a:solidFill>
              <a:latin typeface="Calibri"/>
              <a:ea typeface="+mn-ea"/>
              <a:cs typeface="+mn-cs"/>
            </a:rPr>
            <a:t>- Пожар</a:t>
          </a:r>
        </a:p>
      </dgm:t>
    </dgm:pt>
    <dgm:pt modelId="{92C18A63-6876-419B-B976-37D5D94D4F52}" type="parTrans" cxnId="{DB1C58C7-56F6-4C92-A026-11D1AFF1746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rgbClr val="003366"/>
            </a:solidFill>
          </a:endParaRPr>
        </a:p>
      </dgm:t>
    </dgm:pt>
    <dgm:pt modelId="{129AF2BD-7C08-4054-BB81-77BEB556DD2D}" type="sibTrans" cxnId="{DB1C58C7-56F6-4C92-A026-11D1AFF1746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rgbClr val="003366"/>
            </a:solidFill>
          </a:endParaRPr>
        </a:p>
      </dgm:t>
    </dgm:pt>
    <dgm:pt modelId="{6C9E575E-C240-439B-B033-40C8AC826C89}">
      <dgm:prSet phldrT="[Текст]" custT="1"/>
      <dgm:spPr>
        <a:xfrm rot="16200000">
          <a:off x="-237470" y="237470"/>
          <a:ext cx="1687235" cy="1212295"/>
        </a:xfrm>
        <a:solidFill>
          <a:srgbClr val="C0504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 tIns="360000" bIns="0" anchor="t" anchorCtr="0"/>
        <a:lstStyle/>
        <a:p>
          <a:pPr marL="0" indent="0"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u="sng" kern="10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Высокий</a:t>
          </a:r>
          <a:endParaRPr lang="ru-RU" sz="1400" b="1" u="sng" kern="1000" baseline="0" dirty="0" smtClean="0">
            <a:solidFill>
              <a:srgbClr val="003366"/>
            </a:solidFill>
            <a:latin typeface="Calibri"/>
            <a:ea typeface="+mn-ea"/>
            <a:cs typeface="+mn-cs"/>
          </a:endParaRP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u="none" kern="1200" dirty="0" smtClean="0">
              <a:solidFill>
                <a:srgbClr val="003366"/>
              </a:solidFill>
              <a:latin typeface="Calibri"/>
              <a:ea typeface="+mn-ea"/>
              <a:cs typeface="+mn-cs"/>
            </a:rPr>
            <a:t>-</a:t>
          </a:r>
        </a:p>
      </dgm:t>
    </dgm:pt>
    <dgm:pt modelId="{49909191-FD22-4967-BFC2-CFD7F63C8207}" type="parTrans" cxnId="{67176A4A-AFF0-4E77-B6CC-42A8808F30F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rgbClr val="003366"/>
            </a:solidFill>
          </a:endParaRPr>
        </a:p>
      </dgm:t>
    </dgm:pt>
    <dgm:pt modelId="{B931BACD-35B8-44B3-A465-04897582E2B3}" type="sibTrans" cxnId="{67176A4A-AFF0-4E77-B6CC-42A8808F30F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rgbClr val="003366"/>
            </a:solidFill>
          </a:endParaRPr>
        </a:p>
      </dgm:t>
    </dgm:pt>
    <dgm:pt modelId="{522EBD31-D33D-401D-9C3E-F3C77BA39619}">
      <dgm:prSet phldrT="[Текст]" custT="1"/>
      <dgm:spPr>
        <a:xfrm>
          <a:off x="1212295" y="0"/>
          <a:ext cx="1212295" cy="1687235"/>
        </a:xfrm>
        <a:solidFill>
          <a:srgbClr val="F7964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 tIns="360000" bIns="0" anchor="t" anchorCtr="0"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u="sng" dirty="0" smtClean="0">
              <a:solidFill>
                <a:srgbClr val="003366"/>
              </a:solidFill>
              <a:latin typeface="Calibri"/>
              <a:ea typeface="+mn-ea"/>
              <a:cs typeface="+mn-cs"/>
            </a:rPr>
            <a:t>Существенный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solidFill>
                <a:srgbClr val="003366"/>
              </a:solidFill>
              <a:latin typeface="Calibri"/>
              <a:ea typeface="+mn-ea"/>
              <a:cs typeface="+mn-cs"/>
            </a:rPr>
            <a:t>1</a:t>
          </a:r>
        </a:p>
      </dgm:t>
    </dgm:pt>
    <dgm:pt modelId="{48DEA41D-6E57-44F0-AE0E-4DAA44B5C04A}" type="parTrans" cxnId="{73B4B3EE-F797-41AD-A20B-B241B371064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rgbClr val="003366"/>
            </a:solidFill>
          </a:endParaRPr>
        </a:p>
      </dgm:t>
    </dgm:pt>
    <dgm:pt modelId="{A1236C6A-8462-4664-81AC-EBBFD8F5D417}" type="sibTrans" cxnId="{73B4B3EE-F797-41AD-A20B-B241B371064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rgbClr val="003366"/>
            </a:solidFill>
          </a:endParaRPr>
        </a:p>
      </dgm:t>
    </dgm:pt>
    <dgm:pt modelId="{980F6FF1-6ECE-418F-91F2-26BB3709784B}">
      <dgm:prSet phldrT="[Текст]" custT="1"/>
      <dgm:spPr>
        <a:xfrm rot="10800000">
          <a:off x="0" y="1687235"/>
          <a:ext cx="1212295" cy="1687235"/>
        </a:xfr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 lIns="72000" tIns="0" rIns="72000" bIns="360000" anchor="b" anchorCtr="0"/>
        <a:lstStyle/>
        <a:p>
          <a:pPr marL="0"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 b="1" u="sng" dirty="0" smtClean="0">
            <a:solidFill>
              <a:srgbClr val="003366"/>
            </a:solidFill>
            <a:latin typeface="Calibri"/>
            <a:ea typeface="+mn-ea"/>
            <a:cs typeface="+mn-cs"/>
          </a:endParaRPr>
        </a:p>
        <a:p>
          <a:pPr marL="0"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 b="1" u="sng" dirty="0" smtClean="0">
            <a:solidFill>
              <a:srgbClr val="003366"/>
            </a:solidFill>
            <a:latin typeface="Calibri"/>
            <a:ea typeface="+mn-ea"/>
            <a:cs typeface="+mn-cs"/>
          </a:endParaRPr>
        </a:p>
        <a:p>
          <a:pPr marL="0"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 b="1" u="sng" dirty="0" smtClean="0">
            <a:solidFill>
              <a:srgbClr val="003366"/>
            </a:solidFill>
            <a:latin typeface="Calibri"/>
            <a:ea typeface="+mn-ea"/>
            <a:cs typeface="+mn-cs"/>
          </a:endParaRPr>
        </a:p>
        <a:p>
          <a:pPr marL="0"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 b="1" u="sng" dirty="0" smtClean="0">
            <a:solidFill>
              <a:srgbClr val="003366"/>
            </a:solidFill>
            <a:latin typeface="Calibri"/>
            <a:ea typeface="+mn-ea"/>
            <a:cs typeface="+mn-cs"/>
          </a:endParaRPr>
        </a:p>
        <a:p>
          <a:pPr marL="0"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 b="1" u="sng" dirty="0" smtClean="0">
            <a:solidFill>
              <a:srgbClr val="003366"/>
            </a:solidFill>
            <a:latin typeface="Calibri"/>
            <a:ea typeface="+mn-ea"/>
            <a:cs typeface="+mn-cs"/>
          </a:endParaRPr>
        </a:p>
        <a:p>
          <a:pPr marL="0"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u="sng" dirty="0" smtClean="0">
              <a:solidFill>
                <a:srgbClr val="003366"/>
              </a:solidFill>
              <a:latin typeface="Calibri"/>
              <a:ea typeface="+mn-ea"/>
              <a:cs typeface="+mn-cs"/>
            </a:rPr>
            <a:t>Низкий</a:t>
          </a:r>
        </a:p>
        <a:p>
          <a:pPr marL="0"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u="none" dirty="0" smtClean="0">
              <a:solidFill>
                <a:srgbClr val="003366"/>
              </a:solidFill>
              <a:latin typeface="Calibri"/>
              <a:ea typeface="+mn-ea"/>
              <a:cs typeface="+mn-cs"/>
            </a:rPr>
            <a:t>4</a:t>
          </a:r>
        </a:p>
      </dgm:t>
    </dgm:pt>
    <dgm:pt modelId="{39DC821C-0F2A-4A6A-8F5E-F41CDCE2DFCF}" type="parTrans" cxnId="{F956DEF0-96B0-4D93-8E38-91AD0B10808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rgbClr val="003366"/>
            </a:solidFill>
          </a:endParaRPr>
        </a:p>
      </dgm:t>
    </dgm:pt>
    <dgm:pt modelId="{B1F1688D-2E4F-4C68-8605-B1B09D485657}" type="sibTrans" cxnId="{F956DEF0-96B0-4D93-8E38-91AD0B10808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rgbClr val="003366"/>
            </a:solidFill>
          </a:endParaRPr>
        </a:p>
      </dgm:t>
    </dgm:pt>
    <dgm:pt modelId="{82C484B9-3EF8-4470-ABFC-2746A08F72EE}">
      <dgm:prSet phldrT="[Текст]" custT="1"/>
      <dgm:spPr>
        <a:xfrm rot="5400000">
          <a:off x="974824" y="1924706"/>
          <a:ext cx="1687235" cy="1212295"/>
        </a:xfrm>
        <a:solidFill>
          <a:srgbClr val="FFFF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 lIns="72000" tIns="0" rIns="72000" bIns="360000" anchor="b" anchorCtr="0"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u="sng" dirty="0" smtClean="0">
              <a:solidFill>
                <a:srgbClr val="003366"/>
              </a:solidFill>
              <a:latin typeface="Calibri"/>
              <a:ea typeface="+mn-ea"/>
              <a:cs typeface="+mn-cs"/>
            </a:rPr>
            <a:t>Средний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u="none" dirty="0" smtClean="0">
              <a:solidFill>
                <a:srgbClr val="003366"/>
              </a:solidFill>
              <a:latin typeface="Calibri"/>
              <a:ea typeface="+mn-ea"/>
              <a:cs typeface="+mn-cs"/>
            </a:rPr>
            <a:t>-</a:t>
          </a:r>
        </a:p>
      </dgm:t>
    </dgm:pt>
    <dgm:pt modelId="{FD1D0253-9131-4F6B-96BC-FB0F5C7101F9}" type="parTrans" cxnId="{2718D7DD-80E9-484D-AA9C-46517B9F576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rgbClr val="003366"/>
            </a:solidFill>
          </a:endParaRPr>
        </a:p>
      </dgm:t>
    </dgm:pt>
    <dgm:pt modelId="{66299946-5EA8-46B0-BCAA-EF59A9BFFC52}" type="sibTrans" cxnId="{2718D7DD-80E9-484D-AA9C-46517B9F576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rgbClr val="003366"/>
            </a:solidFill>
          </a:endParaRPr>
        </a:p>
      </dgm:t>
    </dgm:pt>
    <dgm:pt modelId="{C3751A28-F711-4321-9C09-D9C4F4BD4025}" type="pres">
      <dgm:prSet presAssocID="{7189B798-98C0-4EC8-8433-939BE6EF35C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4EF0C6-13E0-48A7-AB92-CC95A77F73CA}" type="pres">
      <dgm:prSet presAssocID="{7189B798-98C0-4EC8-8433-939BE6EF35C2}" presName="matrix" presStyleCnt="0"/>
      <dgm:spPr/>
    </dgm:pt>
    <dgm:pt modelId="{B7231AC2-98BA-4D1D-9F9D-BFDBFE1978EB}" type="pres">
      <dgm:prSet presAssocID="{7189B798-98C0-4EC8-8433-939BE6EF35C2}" presName="tile1" presStyleLbl="node1" presStyleIdx="0" presStyleCnt="4" custLinFactNeighborX="-3807" custLinFactNeighborY="-2766"/>
      <dgm:spPr>
        <a:prstGeom prst="round1Rect">
          <a:avLst/>
        </a:prstGeom>
      </dgm:spPr>
      <dgm:t>
        <a:bodyPr/>
        <a:lstStyle/>
        <a:p>
          <a:endParaRPr lang="ru-RU"/>
        </a:p>
      </dgm:t>
    </dgm:pt>
    <dgm:pt modelId="{4B129557-B822-461A-9BFF-C6E8978827D0}" type="pres">
      <dgm:prSet presAssocID="{7189B798-98C0-4EC8-8433-939BE6EF35C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3CA2A-790D-489E-A14C-D9D92478C80E}" type="pres">
      <dgm:prSet presAssocID="{7189B798-98C0-4EC8-8433-939BE6EF35C2}" presName="tile2" presStyleLbl="node1" presStyleIdx="1" presStyleCnt="4"/>
      <dgm:spPr>
        <a:prstGeom prst="round1Rect">
          <a:avLst/>
        </a:prstGeom>
      </dgm:spPr>
      <dgm:t>
        <a:bodyPr/>
        <a:lstStyle/>
        <a:p>
          <a:endParaRPr lang="ru-RU"/>
        </a:p>
      </dgm:t>
    </dgm:pt>
    <dgm:pt modelId="{575A7798-6B39-4D1A-B4EA-9F9BF594A4B2}" type="pres">
      <dgm:prSet presAssocID="{7189B798-98C0-4EC8-8433-939BE6EF35C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9C41F-96C8-46AA-BA3D-DC792A664FC6}" type="pres">
      <dgm:prSet presAssocID="{7189B798-98C0-4EC8-8433-939BE6EF35C2}" presName="tile3" presStyleLbl="node1" presStyleIdx="2" presStyleCnt="4" custLinFactNeighborX="-303" custLinFactNeighborY="2858"/>
      <dgm:spPr>
        <a:prstGeom prst="round1Rect">
          <a:avLst/>
        </a:prstGeom>
      </dgm:spPr>
      <dgm:t>
        <a:bodyPr/>
        <a:lstStyle/>
        <a:p>
          <a:endParaRPr lang="ru-RU"/>
        </a:p>
      </dgm:t>
    </dgm:pt>
    <dgm:pt modelId="{C463C66B-7714-4D72-9C05-854BACDC2E9B}" type="pres">
      <dgm:prSet presAssocID="{7189B798-98C0-4EC8-8433-939BE6EF35C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35E73C-DFCE-4236-BCC5-DABCAAE3FB5E}" type="pres">
      <dgm:prSet presAssocID="{7189B798-98C0-4EC8-8433-939BE6EF35C2}" presName="tile4" presStyleLbl="node1" presStyleIdx="3" presStyleCnt="4" custLinFactNeighborX="915" custLinFactNeighborY="4348"/>
      <dgm:spPr>
        <a:prstGeom prst="round1Rect">
          <a:avLst/>
        </a:prstGeom>
      </dgm:spPr>
      <dgm:t>
        <a:bodyPr/>
        <a:lstStyle/>
        <a:p>
          <a:endParaRPr lang="ru-RU"/>
        </a:p>
      </dgm:t>
    </dgm:pt>
    <dgm:pt modelId="{AF18783E-5A5D-443A-97CE-84F2671C83EF}" type="pres">
      <dgm:prSet presAssocID="{7189B798-98C0-4EC8-8433-939BE6EF35C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7A12D-3F06-48A2-BBD2-42D883F3AA73}" type="pres">
      <dgm:prSet presAssocID="{7189B798-98C0-4EC8-8433-939BE6EF35C2}" presName="centerTile" presStyleLbl="fgShp" presStyleIdx="0" presStyleCnt="1" custScaleX="255209" custScaleY="161826" custLinFactNeighborX="6511" custLinFactNeighborY="0">
        <dgm:presLayoutVars>
          <dgm:chMax val="0"/>
          <dgm:chPref val="0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047F3799-F38D-485D-AF4D-AAA4C7E5241C}" type="presOf" srcId="{980F6FF1-6ECE-418F-91F2-26BB3709784B}" destId="{F3F9C41F-96C8-46AA-BA3D-DC792A664FC6}" srcOrd="0" destOrd="0" presId="urn:microsoft.com/office/officeart/2005/8/layout/matrix1"/>
    <dgm:cxn modelId="{795FC425-1735-459F-A75A-478F873C540A}" type="presOf" srcId="{558E5FAE-88FD-44B6-BC55-E4C2D0ADF43D}" destId="{FA87A12D-3F06-48A2-BBD2-42D883F3AA73}" srcOrd="0" destOrd="0" presId="urn:microsoft.com/office/officeart/2005/8/layout/matrix1"/>
    <dgm:cxn modelId="{2718D7DD-80E9-484D-AA9C-46517B9F5769}" srcId="{558E5FAE-88FD-44B6-BC55-E4C2D0ADF43D}" destId="{82C484B9-3EF8-4470-ABFC-2746A08F72EE}" srcOrd="3" destOrd="0" parTransId="{FD1D0253-9131-4F6B-96BC-FB0F5C7101F9}" sibTransId="{66299946-5EA8-46B0-BCAA-EF59A9BFFC52}"/>
    <dgm:cxn modelId="{B6D000F7-F509-4479-ADE8-102CF6FF9DD4}" type="presOf" srcId="{82C484B9-3EF8-4470-ABFC-2746A08F72EE}" destId="{A535E73C-DFCE-4236-BCC5-DABCAAE3FB5E}" srcOrd="0" destOrd="0" presId="urn:microsoft.com/office/officeart/2005/8/layout/matrix1"/>
    <dgm:cxn modelId="{57F4082F-73E1-4824-BCE5-46915C412FC0}" type="presOf" srcId="{82C484B9-3EF8-4470-ABFC-2746A08F72EE}" destId="{AF18783E-5A5D-443A-97CE-84F2671C83EF}" srcOrd="1" destOrd="0" presId="urn:microsoft.com/office/officeart/2005/8/layout/matrix1"/>
    <dgm:cxn modelId="{460C410A-987E-4AC0-845B-077566D30844}" type="presOf" srcId="{980F6FF1-6ECE-418F-91F2-26BB3709784B}" destId="{C463C66B-7714-4D72-9C05-854BACDC2E9B}" srcOrd="1" destOrd="0" presId="urn:microsoft.com/office/officeart/2005/8/layout/matrix1"/>
    <dgm:cxn modelId="{3DA4441B-41A9-47FA-831B-AEF4781A1BD8}" type="presOf" srcId="{6C9E575E-C240-439B-B033-40C8AC826C89}" destId="{4B129557-B822-461A-9BFF-C6E8978827D0}" srcOrd="1" destOrd="0" presId="urn:microsoft.com/office/officeart/2005/8/layout/matrix1"/>
    <dgm:cxn modelId="{DB1C58C7-56F6-4C92-A026-11D1AFF1746E}" srcId="{7189B798-98C0-4EC8-8433-939BE6EF35C2}" destId="{558E5FAE-88FD-44B6-BC55-E4C2D0ADF43D}" srcOrd="0" destOrd="0" parTransId="{92C18A63-6876-419B-B976-37D5D94D4F52}" sibTransId="{129AF2BD-7C08-4054-BB81-77BEB556DD2D}"/>
    <dgm:cxn modelId="{73B4B3EE-F797-41AD-A20B-B241B371064D}" srcId="{558E5FAE-88FD-44B6-BC55-E4C2D0ADF43D}" destId="{522EBD31-D33D-401D-9C3E-F3C77BA39619}" srcOrd="1" destOrd="0" parTransId="{48DEA41D-6E57-44F0-AE0E-4DAA44B5C04A}" sibTransId="{A1236C6A-8462-4664-81AC-EBBFD8F5D417}"/>
    <dgm:cxn modelId="{3F3E1518-E380-400B-83B1-AF963B801B10}" type="presOf" srcId="{522EBD31-D33D-401D-9C3E-F3C77BA39619}" destId="{575A7798-6B39-4D1A-B4EA-9F9BF594A4B2}" srcOrd="1" destOrd="0" presId="urn:microsoft.com/office/officeart/2005/8/layout/matrix1"/>
    <dgm:cxn modelId="{29C25F49-332E-4CC9-A375-ADAF22A6FB66}" type="presOf" srcId="{6C9E575E-C240-439B-B033-40C8AC826C89}" destId="{B7231AC2-98BA-4D1D-9F9D-BFDBFE1978EB}" srcOrd="0" destOrd="0" presId="urn:microsoft.com/office/officeart/2005/8/layout/matrix1"/>
    <dgm:cxn modelId="{0E3F7CE2-DFB5-4B5E-83F9-DFA6382650D7}" type="presOf" srcId="{7189B798-98C0-4EC8-8433-939BE6EF35C2}" destId="{C3751A28-F711-4321-9C09-D9C4F4BD4025}" srcOrd="0" destOrd="0" presId="urn:microsoft.com/office/officeart/2005/8/layout/matrix1"/>
    <dgm:cxn modelId="{67176A4A-AFF0-4E77-B6CC-42A8808F30FF}" srcId="{558E5FAE-88FD-44B6-BC55-E4C2D0ADF43D}" destId="{6C9E575E-C240-439B-B033-40C8AC826C89}" srcOrd="0" destOrd="0" parTransId="{49909191-FD22-4967-BFC2-CFD7F63C8207}" sibTransId="{B931BACD-35B8-44B3-A465-04897582E2B3}"/>
    <dgm:cxn modelId="{E740294E-BC37-4D32-9BF9-A27DD3B93630}" type="presOf" srcId="{522EBD31-D33D-401D-9C3E-F3C77BA39619}" destId="{8A43CA2A-790D-489E-A14C-D9D92478C80E}" srcOrd="0" destOrd="0" presId="urn:microsoft.com/office/officeart/2005/8/layout/matrix1"/>
    <dgm:cxn modelId="{F956DEF0-96B0-4D93-8E38-91AD0B108080}" srcId="{558E5FAE-88FD-44B6-BC55-E4C2D0ADF43D}" destId="{980F6FF1-6ECE-418F-91F2-26BB3709784B}" srcOrd="2" destOrd="0" parTransId="{39DC821C-0F2A-4A6A-8F5E-F41CDCE2DFCF}" sibTransId="{B1F1688D-2E4F-4C68-8605-B1B09D485657}"/>
    <dgm:cxn modelId="{C9B35604-D894-48C6-9C6A-48609CDEF1F3}" type="presParOf" srcId="{C3751A28-F711-4321-9C09-D9C4F4BD4025}" destId="{C94EF0C6-13E0-48A7-AB92-CC95A77F73CA}" srcOrd="0" destOrd="0" presId="urn:microsoft.com/office/officeart/2005/8/layout/matrix1"/>
    <dgm:cxn modelId="{D04ACD75-F4CA-4308-A3EE-998279FF8977}" type="presParOf" srcId="{C94EF0C6-13E0-48A7-AB92-CC95A77F73CA}" destId="{B7231AC2-98BA-4D1D-9F9D-BFDBFE1978EB}" srcOrd="0" destOrd="0" presId="urn:microsoft.com/office/officeart/2005/8/layout/matrix1"/>
    <dgm:cxn modelId="{4FE6C2D8-F036-4C62-9C7B-C0368F1D4FD2}" type="presParOf" srcId="{C94EF0C6-13E0-48A7-AB92-CC95A77F73CA}" destId="{4B129557-B822-461A-9BFF-C6E8978827D0}" srcOrd="1" destOrd="0" presId="urn:microsoft.com/office/officeart/2005/8/layout/matrix1"/>
    <dgm:cxn modelId="{E1E85BB8-8939-42C6-B108-7490A099D86D}" type="presParOf" srcId="{C94EF0C6-13E0-48A7-AB92-CC95A77F73CA}" destId="{8A43CA2A-790D-489E-A14C-D9D92478C80E}" srcOrd="2" destOrd="0" presId="urn:microsoft.com/office/officeart/2005/8/layout/matrix1"/>
    <dgm:cxn modelId="{90765160-8442-471F-93C6-8ABEC4ADD07E}" type="presParOf" srcId="{C94EF0C6-13E0-48A7-AB92-CC95A77F73CA}" destId="{575A7798-6B39-4D1A-B4EA-9F9BF594A4B2}" srcOrd="3" destOrd="0" presId="urn:microsoft.com/office/officeart/2005/8/layout/matrix1"/>
    <dgm:cxn modelId="{D702908F-B1A0-446B-9EF5-DBBFAD1C8189}" type="presParOf" srcId="{C94EF0C6-13E0-48A7-AB92-CC95A77F73CA}" destId="{F3F9C41F-96C8-46AA-BA3D-DC792A664FC6}" srcOrd="4" destOrd="0" presId="urn:microsoft.com/office/officeart/2005/8/layout/matrix1"/>
    <dgm:cxn modelId="{755C6815-A86A-43CE-8D38-4A37662F92C5}" type="presParOf" srcId="{C94EF0C6-13E0-48A7-AB92-CC95A77F73CA}" destId="{C463C66B-7714-4D72-9C05-854BACDC2E9B}" srcOrd="5" destOrd="0" presId="urn:microsoft.com/office/officeart/2005/8/layout/matrix1"/>
    <dgm:cxn modelId="{CA289F78-0D5E-4DAF-8291-FCA5BC969C94}" type="presParOf" srcId="{C94EF0C6-13E0-48A7-AB92-CC95A77F73CA}" destId="{A535E73C-DFCE-4236-BCC5-DABCAAE3FB5E}" srcOrd="6" destOrd="0" presId="urn:microsoft.com/office/officeart/2005/8/layout/matrix1"/>
    <dgm:cxn modelId="{28A63DB3-E02C-4A12-80A8-AD5F8C4FF4B8}" type="presParOf" srcId="{C94EF0C6-13E0-48A7-AB92-CC95A77F73CA}" destId="{AF18783E-5A5D-443A-97CE-84F2671C83EF}" srcOrd="7" destOrd="0" presId="urn:microsoft.com/office/officeart/2005/8/layout/matrix1"/>
    <dgm:cxn modelId="{A7257BA5-F9EA-45EB-9A52-5AC5A2E2155A}" type="presParOf" srcId="{C3751A28-F711-4321-9C09-D9C4F4BD4025}" destId="{FA87A12D-3F06-48A2-BBD2-42D883F3AA7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189B798-98C0-4EC8-8433-939BE6EF35C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8E5FAE-88FD-44B6-BC55-E4C2D0ADF43D}">
      <dgm:prSet phldrT="[Текст]" custT="1"/>
      <dgm:spPr>
        <a:xfrm>
          <a:off x="315028" y="920530"/>
          <a:ext cx="1754864" cy="1600038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u="sng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Виды рисков</a:t>
          </a:r>
          <a:r>
            <a:rPr lang="en-US" sz="1200" b="1" u="sng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:</a:t>
          </a:r>
          <a:endParaRPr lang="ru-RU" sz="1200" b="1" u="sng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- Предписания инспектирующих органов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- Внеплановые затраты</a:t>
          </a:r>
          <a:endParaRPr lang="en-US" sz="1200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 -</a:t>
          </a:r>
          <a:r>
            <a:rPr lang="ru-RU" sz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Нарушение режима транспорта газа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– Возникновение аварии на ОПО</a:t>
          </a:r>
        </a:p>
      </dgm:t>
    </dgm:pt>
    <dgm:pt modelId="{92C18A63-6876-419B-B976-37D5D94D4F52}" type="parTrans" cxnId="{DB1C58C7-56F6-4C92-A026-11D1AFF1746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rgbClr val="003366"/>
            </a:solidFill>
          </a:endParaRPr>
        </a:p>
      </dgm:t>
    </dgm:pt>
    <dgm:pt modelId="{129AF2BD-7C08-4054-BB81-77BEB556DD2D}" type="sibTrans" cxnId="{DB1C58C7-56F6-4C92-A026-11D1AFF1746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rgbClr val="003366"/>
            </a:solidFill>
          </a:endParaRPr>
        </a:p>
      </dgm:t>
    </dgm:pt>
    <dgm:pt modelId="{6C9E575E-C240-439B-B033-40C8AC826C89}">
      <dgm:prSet phldrT="[Текст]" custT="1"/>
      <dgm:spPr>
        <a:xfrm rot="16200000">
          <a:off x="-236348" y="236348"/>
          <a:ext cx="1620324" cy="1147627"/>
        </a:xfrm>
        <a:solidFill>
          <a:srgbClr val="C0504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 tIns="360000" bIns="0" anchor="t" anchorCtr="0"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u="sng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Высокий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u="none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-</a:t>
          </a:r>
        </a:p>
      </dgm:t>
    </dgm:pt>
    <dgm:pt modelId="{49909191-FD22-4967-BFC2-CFD7F63C8207}" type="parTrans" cxnId="{67176A4A-AFF0-4E77-B6CC-42A8808F30F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rgbClr val="003366"/>
            </a:solidFill>
          </a:endParaRPr>
        </a:p>
      </dgm:t>
    </dgm:pt>
    <dgm:pt modelId="{B931BACD-35B8-44B3-A465-04897582E2B3}" type="sibTrans" cxnId="{67176A4A-AFF0-4E77-B6CC-42A8808F30F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rgbClr val="003366"/>
            </a:solidFill>
          </a:endParaRPr>
        </a:p>
      </dgm:t>
    </dgm:pt>
    <dgm:pt modelId="{522EBD31-D33D-401D-9C3E-F3C77BA39619}">
      <dgm:prSet phldrT="[Текст]" custT="1"/>
      <dgm:spPr>
        <a:xfrm>
          <a:off x="1147627" y="0"/>
          <a:ext cx="1147627" cy="1620324"/>
        </a:xfrm>
        <a:solidFill>
          <a:srgbClr val="F7964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 tIns="360000" bIns="0" anchor="t" anchorCtr="0"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u="sng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Существенный</a:t>
          </a:r>
          <a:endParaRPr lang="ru-RU" sz="1400" b="1" u="sng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b="1" u="none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13</a:t>
          </a:r>
          <a:endParaRPr lang="ru-RU" sz="1400" b="1" u="none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</dgm:t>
    </dgm:pt>
    <dgm:pt modelId="{48DEA41D-6E57-44F0-AE0E-4DAA44B5C04A}" type="parTrans" cxnId="{73B4B3EE-F797-41AD-A20B-B241B371064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rgbClr val="003366"/>
            </a:solidFill>
          </a:endParaRPr>
        </a:p>
      </dgm:t>
    </dgm:pt>
    <dgm:pt modelId="{A1236C6A-8462-4664-81AC-EBBFD8F5D417}" type="sibTrans" cxnId="{73B4B3EE-F797-41AD-A20B-B241B371064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rgbClr val="003366"/>
            </a:solidFill>
          </a:endParaRPr>
        </a:p>
      </dgm:t>
    </dgm:pt>
    <dgm:pt modelId="{980F6FF1-6ECE-418F-91F2-26BB3709784B}">
      <dgm:prSet phldrT="[Текст]" custT="1"/>
      <dgm:spPr>
        <a:xfrm rot="10800000">
          <a:off x="0" y="1620324"/>
          <a:ext cx="1147627" cy="1620324"/>
        </a:xfr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 lIns="72000" tIns="0" rIns="72000" bIns="360000" anchor="ctr" anchorCtr="0"/>
        <a:lstStyle/>
        <a:p>
          <a:pPr marL="0"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 b="1" u="sng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marL="0"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 b="1" u="sng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marL="0"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 b="1" u="sng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marL="0"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 b="1" u="sng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marL="0"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 b="1" u="sng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marL="0"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u="sng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Низкий</a:t>
          </a:r>
        </a:p>
        <a:p>
          <a:pPr marL="0"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b="1" u="none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2</a:t>
          </a:r>
          <a:endParaRPr lang="ru-RU" sz="1400" b="1" u="none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</dgm:t>
    </dgm:pt>
    <dgm:pt modelId="{39DC821C-0F2A-4A6A-8F5E-F41CDCE2DFCF}" type="parTrans" cxnId="{F956DEF0-96B0-4D93-8E38-91AD0B10808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rgbClr val="003366"/>
            </a:solidFill>
          </a:endParaRPr>
        </a:p>
      </dgm:t>
    </dgm:pt>
    <dgm:pt modelId="{B1F1688D-2E4F-4C68-8605-B1B09D485657}" type="sibTrans" cxnId="{F956DEF0-96B0-4D93-8E38-91AD0B10808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rgbClr val="003366"/>
            </a:solidFill>
          </a:endParaRPr>
        </a:p>
      </dgm:t>
    </dgm:pt>
    <dgm:pt modelId="{82C484B9-3EF8-4470-ABFC-2746A08F72EE}">
      <dgm:prSet phldrT="[Текст]" custT="1"/>
      <dgm:spPr>
        <a:xfrm rot="5400000">
          <a:off x="911278" y="1856673"/>
          <a:ext cx="1620324" cy="1147627"/>
        </a:xfrm>
        <a:solidFill>
          <a:srgbClr val="FFFF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 lIns="72000" tIns="0" rIns="72000" bIns="360000" anchor="ctr" anchorCtr="0"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 b="1" u="sng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 b="1" u="sng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 b="1" u="sng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 b="1" u="sng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 b="1" u="sng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u="sng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Средний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u="none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-</a:t>
          </a:r>
        </a:p>
      </dgm:t>
    </dgm:pt>
    <dgm:pt modelId="{FD1D0253-9131-4F6B-96BC-FB0F5C7101F9}" type="parTrans" cxnId="{2718D7DD-80E9-484D-AA9C-46517B9F576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rgbClr val="003366"/>
            </a:solidFill>
          </a:endParaRPr>
        </a:p>
      </dgm:t>
    </dgm:pt>
    <dgm:pt modelId="{66299946-5EA8-46B0-BCAA-EF59A9BFFC52}" type="sibTrans" cxnId="{2718D7DD-80E9-484D-AA9C-46517B9F576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rgbClr val="003366"/>
            </a:solidFill>
          </a:endParaRPr>
        </a:p>
      </dgm:t>
    </dgm:pt>
    <dgm:pt modelId="{C3751A28-F711-4321-9C09-D9C4F4BD4025}" type="pres">
      <dgm:prSet presAssocID="{7189B798-98C0-4EC8-8433-939BE6EF35C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4EF0C6-13E0-48A7-AB92-CC95A77F73CA}" type="pres">
      <dgm:prSet presAssocID="{7189B798-98C0-4EC8-8433-939BE6EF35C2}" presName="matrix" presStyleCnt="0"/>
      <dgm:spPr/>
    </dgm:pt>
    <dgm:pt modelId="{B7231AC2-98BA-4D1D-9F9D-BFDBFE1978EB}" type="pres">
      <dgm:prSet presAssocID="{7189B798-98C0-4EC8-8433-939BE6EF35C2}" presName="tile1" presStyleLbl="node1" presStyleIdx="0" presStyleCnt="4" custLinFactNeighborX="-3807" custLinFactNeighborY="-2766"/>
      <dgm:spPr>
        <a:prstGeom prst="round1Rect">
          <a:avLst/>
        </a:prstGeom>
      </dgm:spPr>
      <dgm:t>
        <a:bodyPr/>
        <a:lstStyle/>
        <a:p>
          <a:endParaRPr lang="ru-RU"/>
        </a:p>
      </dgm:t>
    </dgm:pt>
    <dgm:pt modelId="{4B129557-B822-461A-9BFF-C6E8978827D0}" type="pres">
      <dgm:prSet presAssocID="{7189B798-98C0-4EC8-8433-939BE6EF35C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3CA2A-790D-489E-A14C-D9D92478C80E}" type="pres">
      <dgm:prSet presAssocID="{7189B798-98C0-4EC8-8433-939BE6EF35C2}" presName="tile2" presStyleLbl="node1" presStyleIdx="1" presStyleCnt="4"/>
      <dgm:spPr>
        <a:prstGeom prst="round1Rect">
          <a:avLst/>
        </a:prstGeom>
      </dgm:spPr>
      <dgm:t>
        <a:bodyPr/>
        <a:lstStyle/>
        <a:p>
          <a:endParaRPr lang="ru-RU"/>
        </a:p>
      </dgm:t>
    </dgm:pt>
    <dgm:pt modelId="{575A7798-6B39-4D1A-B4EA-9F9BF594A4B2}" type="pres">
      <dgm:prSet presAssocID="{7189B798-98C0-4EC8-8433-939BE6EF35C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9C41F-96C8-46AA-BA3D-DC792A664FC6}" type="pres">
      <dgm:prSet presAssocID="{7189B798-98C0-4EC8-8433-939BE6EF35C2}" presName="tile3" presStyleLbl="node1" presStyleIdx="2" presStyleCnt="4" custLinFactNeighborX="-303" custLinFactNeighborY="2858"/>
      <dgm:spPr>
        <a:prstGeom prst="round1Rect">
          <a:avLst/>
        </a:prstGeom>
      </dgm:spPr>
      <dgm:t>
        <a:bodyPr/>
        <a:lstStyle/>
        <a:p>
          <a:endParaRPr lang="ru-RU"/>
        </a:p>
      </dgm:t>
    </dgm:pt>
    <dgm:pt modelId="{C463C66B-7714-4D72-9C05-854BACDC2E9B}" type="pres">
      <dgm:prSet presAssocID="{7189B798-98C0-4EC8-8433-939BE6EF35C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35E73C-DFCE-4236-BCC5-DABCAAE3FB5E}" type="pres">
      <dgm:prSet presAssocID="{7189B798-98C0-4EC8-8433-939BE6EF35C2}" presName="tile4" presStyleLbl="node1" presStyleIdx="3" presStyleCnt="4" custLinFactNeighborX="915" custLinFactNeighborY="4348"/>
      <dgm:spPr>
        <a:prstGeom prst="round1Rect">
          <a:avLst/>
        </a:prstGeom>
      </dgm:spPr>
      <dgm:t>
        <a:bodyPr/>
        <a:lstStyle/>
        <a:p>
          <a:endParaRPr lang="ru-RU"/>
        </a:p>
      </dgm:t>
    </dgm:pt>
    <dgm:pt modelId="{AF18783E-5A5D-443A-97CE-84F2671C83EF}" type="pres">
      <dgm:prSet presAssocID="{7189B798-98C0-4EC8-8433-939BE6EF35C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7A12D-3F06-48A2-BBD2-42D883F3AA73}" type="pres">
      <dgm:prSet presAssocID="{7189B798-98C0-4EC8-8433-939BE6EF35C2}" presName="centerTile" presStyleLbl="fgShp" presStyleIdx="0" presStyleCnt="1" custScaleX="254854" custScaleY="197496" custLinFactNeighborX="6511" custLinFactNeighborY="12371">
        <dgm:presLayoutVars>
          <dgm:chMax val="0"/>
          <dgm:chPref val="0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068289DC-5938-484F-9E1D-EFF704E856E0}" type="presOf" srcId="{522EBD31-D33D-401D-9C3E-F3C77BA39619}" destId="{8A43CA2A-790D-489E-A14C-D9D92478C80E}" srcOrd="0" destOrd="0" presId="urn:microsoft.com/office/officeart/2005/8/layout/matrix1"/>
    <dgm:cxn modelId="{645EDD49-6CF3-412F-AB86-AA39D1606678}" type="presOf" srcId="{7189B798-98C0-4EC8-8433-939BE6EF35C2}" destId="{C3751A28-F711-4321-9C09-D9C4F4BD4025}" srcOrd="0" destOrd="0" presId="urn:microsoft.com/office/officeart/2005/8/layout/matrix1"/>
    <dgm:cxn modelId="{B00C0BB9-9F8B-4364-8ED6-F4DC38D5B0DD}" type="presOf" srcId="{6C9E575E-C240-439B-B033-40C8AC826C89}" destId="{B7231AC2-98BA-4D1D-9F9D-BFDBFE1978EB}" srcOrd="0" destOrd="0" presId="urn:microsoft.com/office/officeart/2005/8/layout/matrix1"/>
    <dgm:cxn modelId="{DB1C58C7-56F6-4C92-A026-11D1AFF1746E}" srcId="{7189B798-98C0-4EC8-8433-939BE6EF35C2}" destId="{558E5FAE-88FD-44B6-BC55-E4C2D0ADF43D}" srcOrd="0" destOrd="0" parTransId="{92C18A63-6876-419B-B976-37D5D94D4F52}" sibTransId="{129AF2BD-7C08-4054-BB81-77BEB556DD2D}"/>
    <dgm:cxn modelId="{F956DEF0-96B0-4D93-8E38-91AD0B108080}" srcId="{558E5FAE-88FD-44B6-BC55-E4C2D0ADF43D}" destId="{980F6FF1-6ECE-418F-91F2-26BB3709784B}" srcOrd="2" destOrd="0" parTransId="{39DC821C-0F2A-4A6A-8F5E-F41CDCE2DFCF}" sibTransId="{B1F1688D-2E4F-4C68-8605-B1B09D485657}"/>
    <dgm:cxn modelId="{73B4B3EE-F797-41AD-A20B-B241B371064D}" srcId="{558E5FAE-88FD-44B6-BC55-E4C2D0ADF43D}" destId="{522EBD31-D33D-401D-9C3E-F3C77BA39619}" srcOrd="1" destOrd="0" parTransId="{48DEA41D-6E57-44F0-AE0E-4DAA44B5C04A}" sibTransId="{A1236C6A-8462-4664-81AC-EBBFD8F5D417}"/>
    <dgm:cxn modelId="{45CDB77B-81F3-4543-8512-BD5EA453A4A2}" type="presOf" srcId="{980F6FF1-6ECE-418F-91F2-26BB3709784B}" destId="{F3F9C41F-96C8-46AA-BA3D-DC792A664FC6}" srcOrd="0" destOrd="0" presId="urn:microsoft.com/office/officeart/2005/8/layout/matrix1"/>
    <dgm:cxn modelId="{90BE83A0-625A-48E0-9E1C-8B4E02CAA2CC}" type="presOf" srcId="{558E5FAE-88FD-44B6-BC55-E4C2D0ADF43D}" destId="{FA87A12D-3F06-48A2-BBD2-42D883F3AA73}" srcOrd="0" destOrd="0" presId="urn:microsoft.com/office/officeart/2005/8/layout/matrix1"/>
    <dgm:cxn modelId="{68F8E109-B48B-490E-8C4F-E69F341D97C1}" type="presOf" srcId="{522EBD31-D33D-401D-9C3E-F3C77BA39619}" destId="{575A7798-6B39-4D1A-B4EA-9F9BF594A4B2}" srcOrd="1" destOrd="0" presId="urn:microsoft.com/office/officeart/2005/8/layout/matrix1"/>
    <dgm:cxn modelId="{32C24BBA-CB3B-40C4-B261-F9D3130301B5}" type="presOf" srcId="{980F6FF1-6ECE-418F-91F2-26BB3709784B}" destId="{C463C66B-7714-4D72-9C05-854BACDC2E9B}" srcOrd="1" destOrd="0" presId="urn:microsoft.com/office/officeart/2005/8/layout/matrix1"/>
    <dgm:cxn modelId="{1B93509E-0F30-473C-A258-79B630400525}" type="presOf" srcId="{82C484B9-3EF8-4470-ABFC-2746A08F72EE}" destId="{A535E73C-DFCE-4236-BCC5-DABCAAE3FB5E}" srcOrd="0" destOrd="0" presId="urn:microsoft.com/office/officeart/2005/8/layout/matrix1"/>
    <dgm:cxn modelId="{10027480-016D-462E-8D5F-F12CBD21E236}" type="presOf" srcId="{6C9E575E-C240-439B-B033-40C8AC826C89}" destId="{4B129557-B822-461A-9BFF-C6E8978827D0}" srcOrd="1" destOrd="0" presId="urn:microsoft.com/office/officeart/2005/8/layout/matrix1"/>
    <dgm:cxn modelId="{9BCBD1D3-6BC4-4999-983B-8A1DBF2259A3}" type="presOf" srcId="{82C484B9-3EF8-4470-ABFC-2746A08F72EE}" destId="{AF18783E-5A5D-443A-97CE-84F2671C83EF}" srcOrd="1" destOrd="0" presId="urn:microsoft.com/office/officeart/2005/8/layout/matrix1"/>
    <dgm:cxn modelId="{67176A4A-AFF0-4E77-B6CC-42A8808F30FF}" srcId="{558E5FAE-88FD-44B6-BC55-E4C2D0ADF43D}" destId="{6C9E575E-C240-439B-B033-40C8AC826C89}" srcOrd="0" destOrd="0" parTransId="{49909191-FD22-4967-BFC2-CFD7F63C8207}" sibTransId="{B931BACD-35B8-44B3-A465-04897582E2B3}"/>
    <dgm:cxn modelId="{2718D7DD-80E9-484D-AA9C-46517B9F5769}" srcId="{558E5FAE-88FD-44B6-BC55-E4C2D0ADF43D}" destId="{82C484B9-3EF8-4470-ABFC-2746A08F72EE}" srcOrd="3" destOrd="0" parTransId="{FD1D0253-9131-4F6B-96BC-FB0F5C7101F9}" sibTransId="{66299946-5EA8-46B0-BCAA-EF59A9BFFC52}"/>
    <dgm:cxn modelId="{781D1214-9370-4AC5-BE95-02BF00B0B5C0}" type="presParOf" srcId="{C3751A28-F711-4321-9C09-D9C4F4BD4025}" destId="{C94EF0C6-13E0-48A7-AB92-CC95A77F73CA}" srcOrd="0" destOrd="0" presId="urn:microsoft.com/office/officeart/2005/8/layout/matrix1"/>
    <dgm:cxn modelId="{F634B2B1-87BF-48CE-999C-5E0F47319929}" type="presParOf" srcId="{C94EF0C6-13E0-48A7-AB92-CC95A77F73CA}" destId="{B7231AC2-98BA-4D1D-9F9D-BFDBFE1978EB}" srcOrd="0" destOrd="0" presId="urn:microsoft.com/office/officeart/2005/8/layout/matrix1"/>
    <dgm:cxn modelId="{7A8BFC1C-47AF-47F5-9049-6A6F346E2017}" type="presParOf" srcId="{C94EF0C6-13E0-48A7-AB92-CC95A77F73CA}" destId="{4B129557-B822-461A-9BFF-C6E8978827D0}" srcOrd="1" destOrd="0" presId="urn:microsoft.com/office/officeart/2005/8/layout/matrix1"/>
    <dgm:cxn modelId="{08D7078F-4530-4664-991D-990D69921F19}" type="presParOf" srcId="{C94EF0C6-13E0-48A7-AB92-CC95A77F73CA}" destId="{8A43CA2A-790D-489E-A14C-D9D92478C80E}" srcOrd="2" destOrd="0" presId="urn:microsoft.com/office/officeart/2005/8/layout/matrix1"/>
    <dgm:cxn modelId="{59E05469-6EB2-4A89-A9AD-71AF27E3F2B1}" type="presParOf" srcId="{C94EF0C6-13E0-48A7-AB92-CC95A77F73CA}" destId="{575A7798-6B39-4D1A-B4EA-9F9BF594A4B2}" srcOrd="3" destOrd="0" presId="urn:microsoft.com/office/officeart/2005/8/layout/matrix1"/>
    <dgm:cxn modelId="{C43997C2-6867-400A-BC09-359DDD83A8FC}" type="presParOf" srcId="{C94EF0C6-13E0-48A7-AB92-CC95A77F73CA}" destId="{F3F9C41F-96C8-46AA-BA3D-DC792A664FC6}" srcOrd="4" destOrd="0" presId="urn:microsoft.com/office/officeart/2005/8/layout/matrix1"/>
    <dgm:cxn modelId="{FCDEE55F-3E2E-4C2F-A6B0-9AFEF02F58E0}" type="presParOf" srcId="{C94EF0C6-13E0-48A7-AB92-CC95A77F73CA}" destId="{C463C66B-7714-4D72-9C05-854BACDC2E9B}" srcOrd="5" destOrd="0" presId="urn:microsoft.com/office/officeart/2005/8/layout/matrix1"/>
    <dgm:cxn modelId="{F44FDC58-9AA9-49C3-AE44-69285F771D07}" type="presParOf" srcId="{C94EF0C6-13E0-48A7-AB92-CC95A77F73CA}" destId="{A535E73C-DFCE-4236-BCC5-DABCAAE3FB5E}" srcOrd="6" destOrd="0" presId="urn:microsoft.com/office/officeart/2005/8/layout/matrix1"/>
    <dgm:cxn modelId="{BB783DA1-A90B-4B50-B0C3-CF8C36B65E1C}" type="presParOf" srcId="{C94EF0C6-13E0-48A7-AB92-CC95A77F73CA}" destId="{AF18783E-5A5D-443A-97CE-84F2671C83EF}" srcOrd="7" destOrd="0" presId="urn:microsoft.com/office/officeart/2005/8/layout/matrix1"/>
    <dgm:cxn modelId="{08331198-1DF0-4843-947A-8BD59C7B9268}" type="presParOf" srcId="{C3751A28-F711-4321-9C09-D9C4F4BD4025}" destId="{FA87A12D-3F06-48A2-BBD2-42D883F3AA7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7EE512-327F-479F-8416-B92B5B738A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293D58-0B14-4ABA-89D7-C2DF52034782}">
      <dgm:prSet custT="1"/>
      <dgm:spPr>
        <a:solidFill>
          <a:srgbClr val="1A62BA"/>
        </a:solidFill>
      </dgm:spPr>
      <dgm:t>
        <a:bodyPr/>
        <a:lstStyle/>
        <a:p>
          <a:pPr rtl="0"/>
          <a:r>
            <a:rPr lang="ru-RU" sz="1800" dirty="0">
              <a:latin typeface="Arial Narrow" panose="020B0606020202030204" pitchFamily="34" charset="0"/>
            </a:rPr>
            <a:t>Цель: </a:t>
          </a:r>
        </a:p>
      </dgm:t>
    </dgm:pt>
    <dgm:pt modelId="{37573710-2B6C-4039-A1F0-D25AE66E2347}" type="parTrans" cxnId="{EEA7C4DF-BB88-4923-BA6E-DD29B1970554}">
      <dgm:prSet/>
      <dgm:spPr/>
      <dgm:t>
        <a:bodyPr/>
        <a:lstStyle/>
        <a:p>
          <a:endParaRPr lang="ru-RU"/>
        </a:p>
      </dgm:t>
    </dgm:pt>
    <dgm:pt modelId="{8CFB83B9-930F-432C-970B-C63F418283E1}" type="sibTrans" cxnId="{EEA7C4DF-BB88-4923-BA6E-DD29B1970554}">
      <dgm:prSet/>
      <dgm:spPr/>
      <dgm:t>
        <a:bodyPr/>
        <a:lstStyle/>
        <a:p>
          <a:endParaRPr lang="ru-RU"/>
        </a:p>
      </dgm:t>
    </dgm:pt>
    <dgm:pt modelId="{6D32E9B3-AA38-4578-9CF5-550907BDEA5E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400" dirty="0" smtClean="0">
              <a:latin typeface="Arial Narrow" panose="020B0606020202030204" pitchFamily="34" charset="0"/>
            </a:rPr>
            <a:t>Обеспечение надежной и безопасной эксплуатации оборудования ГРС, рациональное использование финансовых ресурсов, недопущение штрафных санкций со стороны надзорных органов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EFBD732F-356B-413D-B90A-331C9DFC4B47}" type="parTrans" cxnId="{C6E292B9-C844-46BB-BA21-01F08E90E74E}">
      <dgm:prSet/>
      <dgm:spPr/>
      <dgm:t>
        <a:bodyPr/>
        <a:lstStyle/>
        <a:p>
          <a:endParaRPr lang="ru-RU"/>
        </a:p>
      </dgm:t>
    </dgm:pt>
    <dgm:pt modelId="{901F5061-69A9-4A66-A18A-AF4495A7A206}" type="sibTrans" cxnId="{C6E292B9-C844-46BB-BA21-01F08E90E74E}">
      <dgm:prSet/>
      <dgm:spPr/>
      <dgm:t>
        <a:bodyPr/>
        <a:lstStyle/>
        <a:p>
          <a:endParaRPr lang="ru-RU"/>
        </a:p>
      </dgm:t>
    </dgm:pt>
    <dgm:pt modelId="{89BC1B35-32CF-49EC-A225-BA78A7385291}" type="pres">
      <dgm:prSet presAssocID="{B87EE512-327F-479F-8416-B92B5B738A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ED90ED-5FD1-440B-91DC-8263F98440A5}" type="pres">
      <dgm:prSet presAssocID="{06293D58-0B14-4ABA-89D7-C2DF52034782}" presName="parentText" presStyleLbl="node1" presStyleIdx="0" presStyleCnt="1" custScaleX="96223" custScaleY="20591" custLinFactNeighborX="673" custLinFactNeighborY="-153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E43CFF-86A3-4348-871E-DCADACBD3C60}" type="pres">
      <dgm:prSet presAssocID="{06293D58-0B14-4ABA-89D7-C2DF52034782}" presName="childText" presStyleLbl="revTx" presStyleIdx="0" presStyleCnt="1" custScaleY="49655" custLinFactNeighborY="-12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91D765-DE22-44CE-83F7-0953C20A40B6}" type="presOf" srcId="{6D32E9B3-AA38-4578-9CF5-550907BDEA5E}" destId="{61E43CFF-86A3-4348-871E-DCADACBD3C60}" srcOrd="0" destOrd="0" presId="urn:microsoft.com/office/officeart/2005/8/layout/vList2"/>
    <dgm:cxn modelId="{EEA7C4DF-BB88-4923-BA6E-DD29B1970554}" srcId="{B87EE512-327F-479F-8416-B92B5B738A8F}" destId="{06293D58-0B14-4ABA-89D7-C2DF52034782}" srcOrd="0" destOrd="0" parTransId="{37573710-2B6C-4039-A1F0-D25AE66E2347}" sibTransId="{8CFB83B9-930F-432C-970B-C63F418283E1}"/>
    <dgm:cxn modelId="{C6E292B9-C844-46BB-BA21-01F08E90E74E}" srcId="{06293D58-0B14-4ABA-89D7-C2DF52034782}" destId="{6D32E9B3-AA38-4578-9CF5-550907BDEA5E}" srcOrd="0" destOrd="0" parTransId="{EFBD732F-356B-413D-B90A-331C9DFC4B47}" sibTransId="{901F5061-69A9-4A66-A18A-AF4495A7A206}"/>
    <dgm:cxn modelId="{7F6D0ECE-5155-48ED-8C8F-F02DCBF74D02}" type="presOf" srcId="{B87EE512-327F-479F-8416-B92B5B738A8F}" destId="{89BC1B35-32CF-49EC-A225-BA78A7385291}" srcOrd="0" destOrd="0" presId="urn:microsoft.com/office/officeart/2005/8/layout/vList2"/>
    <dgm:cxn modelId="{7489168F-A4BA-474C-85AF-E298808F4FDE}" type="presOf" srcId="{06293D58-0B14-4ABA-89D7-C2DF52034782}" destId="{40ED90ED-5FD1-440B-91DC-8263F98440A5}" srcOrd="0" destOrd="0" presId="urn:microsoft.com/office/officeart/2005/8/layout/vList2"/>
    <dgm:cxn modelId="{C8839A72-27E8-4409-9C64-70B6ADCAAA7C}" type="presParOf" srcId="{89BC1B35-32CF-49EC-A225-BA78A7385291}" destId="{40ED90ED-5FD1-440B-91DC-8263F98440A5}" srcOrd="0" destOrd="0" presId="urn:microsoft.com/office/officeart/2005/8/layout/vList2"/>
    <dgm:cxn modelId="{DE6500F7-79DD-4E0B-8185-6440EB0BC203}" type="presParOf" srcId="{89BC1B35-32CF-49EC-A225-BA78A7385291}" destId="{61E43CFF-86A3-4348-871E-DCADACBD3C6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A6F69A-1039-49B6-8B74-73621AF8F84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D08645-4AE5-4CD6-89DA-5CD6D7F1DFC1}">
      <dgm:prSet custT="1"/>
      <dgm:spPr>
        <a:solidFill>
          <a:srgbClr val="1A62BA"/>
        </a:solidFill>
      </dgm:spPr>
      <dgm:t>
        <a:bodyPr/>
        <a:lstStyle/>
        <a:p>
          <a:pPr rtl="0"/>
          <a:r>
            <a:rPr lang="ru-RU" sz="1800" dirty="0">
              <a:latin typeface="Arial Narrow" panose="020B0606020202030204" pitchFamily="34" charset="0"/>
            </a:rPr>
            <a:t>Задачи:</a:t>
          </a:r>
        </a:p>
      </dgm:t>
    </dgm:pt>
    <dgm:pt modelId="{059906A0-0697-4BA1-8FA7-0558FE3D93C2}" type="parTrans" cxnId="{016C6F08-FC6D-4823-8ED8-7A11614E94FF}">
      <dgm:prSet/>
      <dgm:spPr/>
      <dgm:t>
        <a:bodyPr/>
        <a:lstStyle/>
        <a:p>
          <a:endParaRPr lang="ru-RU"/>
        </a:p>
      </dgm:t>
    </dgm:pt>
    <dgm:pt modelId="{0F51F66B-6931-4914-B4B9-0EA3CDA3F96D}" type="sibTrans" cxnId="{016C6F08-FC6D-4823-8ED8-7A11614E94FF}">
      <dgm:prSet/>
      <dgm:spPr/>
      <dgm:t>
        <a:bodyPr/>
        <a:lstStyle/>
        <a:p>
          <a:endParaRPr lang="ru-RU"/>
        </a:p>
      </dgm:t>
    </dgm:pt>
    <dgm:pt modelId="{5635B70B-CE62-429D-853C-29B25DFAE117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400" dirty="0" smtClean="0">
              <a:latin typeface="Arial Narrow" panose="020B0606020202030204" pitchFamily="34" charset="0"/>
            </a:rPr>
            <a:t>Определение фактического технического состояния ГРС путем проведения комплексной ЭПБ; 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31452C8C-3774-4129-B401-3BDAA6BAC25F}" type="parTrans" cxnId="{BBDADD73-005D-4A77-9A74-E8D177719C47}">
      <dgm:prSet/>
      <dgm:spPr/>
      <dgm:t>
        <a:bodyPr/>
        <a:lstStyle/>
        <a:p>
          <a:endParaRPr lang="ru-RU"/>
        </a:p>
      </dgm:t>
    </dgm:pt>
    <dgm:pt modelId="{D0F79FD8-14E2-4462-A121-1C43431980B9}" type="sibTrans" cxnId="{BBDADD73-005D-4A77-9A74-E8D177719C47}">
      <dgm:prSet/>
      <dgm:spPr/>
      <dgm:t>
        <a:bodyPr/>
        <a:lstStyle/>
        <a:p>
          <a:endParaRPr lang="ru-RU"/>
        </a:p>
      </dgm:t>
    </dgm:pt>
    <dgm:pt modelId="{A51AFB48-6CF9-4E49-BBC4-621DB4569E07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400" dirty="0" smtClean="0">
              <a:latin typeface="Arial Narrow" panose="020B0606020202030204" pitchFamily="34" charset="0"/>
            </a:rPr>
            <a:t>Проведение технического освидетельствования и диагностического обследования оборудования;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863D06FE-67A3-43AD-884B-EB88C62946BA}" type="parTrans" cxnId="{8A61D864-EFA4-4D72-864B-D9886E8FF67E}">
      <dgm:prSet/>
      <dgm:spPr/>
      <dgm:t>
        <a:bodyPr/>
        <a:lstStyle/>
        <a:p>
          <a:endParaRPr lang="ru-RU"/>
        </a:p>
      </dgm:t>
    </dgm:pt>
    <dgm:pt modelId="{F6206379-5AF6-4EE8-85E7-39913A8073CB}" type="sibTrans" cxnId="{8A61D864-EFA4-4D72-864B-D9886E8FF67E}">
      <dgm:prSet/>
      <dgm:spPr/>
      <dgm:t>
        <a:bodyPr/>
        <a:lstStyle/>
        <a:p>
          <a:endParaRPr lang="ru-RU"/>
        </a:p>
      </dgm:t>
    </dgm:pt>
    <dgm:pt modelId="{98B07377-D3B1-4B8B-9C02-C506153F898E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400" dirty="0" smtClean="0">
              <a:latin typeface="Arial Narrow" panose="020B0606020202030204" pitchFamily="34" charset="0"/>
            </a:rPr>
            <a:t>Нормативно-техническое обеспечение функционирования ГРС, разработка регламентов, методик и чек-листов;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9423B2CF-1AAE-4727-B981-C95EF433EA0E}" type="parTrans" cxnId="{6DC97A4C-BF08-42F6-B429-ECB74C578ECF}">
      <dgm:prSet/>
      <dgm:spPr/>
      <dgm:t>
        <a:bodyPr/>
        <a:lstStyle/>
        <a:p>
          <a:endParaRPr lang="ru-RU"/>
        </a:p>
      </dgm:t>
    </dgm:pt>
    <dgm:pt modelId="{0D844C0C-45C3-4752-8E69-3B329CAAA2E5}" type="sibTrans" cxnId="{6DC97A4C-BF08-42F6-B429-ECB74C578ECF}">
      <dgm:prSet/>
      <dgm:spPr/>
      <dgm:t>
        <a:bodyPr/>
        <a:lstStyle/>
        <a:p>
          <a:endParaRPr lang="ru-RU"/>
        </a:p>
      </dgm:t>
    </dgm:pt>
    <dgm:pt modelId="{060D38D9-4836-4DA0-B85C-140DC2B29326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400" dirty="0" smtClean="0">
              <a:latin typeface="Arial Narrow" panose="020B0606020202030204" pitchFamily="34" charset="0"/>
            </a:rPr>
            <a:t>Разработка силами СПКР рабочей документации с применением унифицированных типовых решений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3192B967-ED70-47C9-B27E-771E9DABDEEC}" type="parTrans" cxnId="{E704E9E1-2665-4A9B-A6FE-A2AC0553C205}">
      <dgm:prSet/>
      <dgm:spPr/>
      <dgm:t>
        <a:bodyPr/>
        <a:lstStyle/>
        <a:p>
          <a:endParaRPr lang="ru-RU"/>
        </a:p>
      </dgm:t>
    </dgm:pt>
    <dgm:pt modelId="{5A20848F-B4AB-474C-88F1-DFC9547667ED}" type="sibTrans" cxnId="{E704E9E1-2665-4A9B-A6FE-A2AC0553C205}">
      <dgm:prSet/>
      <dgm:spPr/>
      <dgm:t>
        <a:bodyPr/>
        <a:lstStyle/>
        <a:p>
          <a:endParaRPr lang="ru-RU"/>
        </a:p>
      </dgm:t>
    </dgm:pt>
    <dgm:pt modelId="{4A2AF6BE-07A7-4CD0-897B-97BAA0B9DD9B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400" dirty="0" smtClean="0">
              <a:latin typeface="Arial Narrow" panose="020B0606020202030204" pitchFamily="34" charset="0"/>
            </a:rPr>
            <a:t>Экспертное сопровождением и контроль всех стадий выполнения КР,  диагностического обследования и ЭПБ ГРС специалистами по строительному контролю, авторскому надзору и неразрушающему контролю;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AFB73A90-BB81-460D-BF1E-674AC89C8F6F}" type="parTrans" cxnId="{DD9EEA87-4ED0-407D-90CC-C9CF6F4CA7A6}">
      <dgm:prSet/>
      <dgm:spPr/>
      <dgm:t>
        <a:bodyPr/>
        <a:lstStyle/>
        <a:p>
          <a:endParaRPr lang="ru-RU"/>
        </a:p>
      </dgm:t>
    </dgm:pt>
    <dgm:pt modelId="{FFA7B1DB-1E91-4301-82DE-4DDA9490C6B9}" type="sibTrans" cxnId="{DD9EEA87-4ED0-407D-90CC-C9CF6F4CA7A6}">
      <dgm:prSet/>
      <dgm:spPr/>
      <dgm:t>
        <a:bodyPr/>
        <a:lstStyle/>
        <a:p>
          <a:endParaRPr lang="ru-RU"/>
        </a:p>
      </dgm:t>
    </dgm:pt>
    <dgm:pt modelId="{D00E49FF-2395-4222-AD67-610C326FBFD2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400" dirty="0" smtClean="0">
              <a:latin typeface="Arial Narrow" panose="020B0606020202030204" pitchFamily="34" charset="0"/>
            </a:rPr>
            <a:t>Внедрение нового оборудования и новых технологий на ГРС после проведения предварительных испытаний в ИТЦ;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CC180C9A-BFB2-49E8-B05B-9BFE7F62BA30}" type="parTrans" cxnId="{C910D319-B0FB-42D9-85E5-50950242DE66}">
      <dgm:prSet/>
      <dgm:spPr/>
      <dgm:t>
        <a:bodyPr/>
        <a:lstStyle/>
        <a:p>
          <a:endParaRPr lang="ru-RU"/>
        </a:p>
      </dgm:t>
    </dgm:pt>
    <dgm:pt modelId="{B447D9C6-735C-41C8-9D4D-75200826F57D}" type="sibTrans" cxnId="{C910D319-B0FB-42D9-85E5-50950242DE66}">
      <dgm:prSet/>
      <dgm:spPr/>
      <dgm:t>
        <a:bodyPr/>
        <a:lstStyle/>
        <a:p>
          <a:endParaRPr lang="ru-RU"/>
        </a:p>
      </dgm:t>
    </dgm:pt>
    <dgm:pt modelId="{1F7E993E-8DE7-412B-9468-AE77AB4594B4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400" dirty="0" smtClean="0">
              <a:latin typeface="Arial Narrow" panose="020B0606020202030204" pitchFamily="34" charset="0"/>
            </a:rPr>
            <a:t>Консолидация информации по всем направлениям технического диагностирования в ИТЦ для оценки технического состояния в режиме он-</a:t>
          </a:r>
          <a:r>
            <a:rPr lang="ru-RU" sz="1400" dirty="0" err="1" smtClean="0">
              <a:latin typeface="Arial Narrow" panose="020B0606020202030204" pitchFamily="34" charset="0"/>
            </a:rPr>
            <a:t>лайн</a:t>
          </a:r>
          <a:r>
            <a:rPr lang="ru-RU" sz="1400" dirty="0" smtClean="0">
              <a:latin typeface="Arial Narrow" panose="020B0606020202030204" pitchFamily="34" charset="0"/>
            </a:rPr>
            <a:t> 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C0BA6148-F1FA-453C-9652-7AAFB098CFF3}" type="parTrans" cxnId="{9B2FCE46-52C3-49F4-B814-F47FA874C409}">
      <dgm:prSet/>
      <dgm:spPr/>
      <dgm:t>
        <a:bodyPr/>
        <a:lstStyle/>
        <a:p>
          <a:endParaRPr lang="ru-RU"/>
        </a:p>
      </dgm:t>
    </dgm:pt>
    <dgm:pt modelId="{90CB9B71-0DCF-4366-B612-0A24A25236A0}" type="sibTrans" cxnId="{9B2FCE46-52C3-49F4-B814-F47FA874C409}">
      <dgm:prSet/>
      <dgm:spPr/>
      <dgm:t>
        <a:bodyPr/>
        <a:lstStyle/>
        <a:p>
          <a:endParaRPr lang="ru-RU"/>
        </a:p>
      </dgm:t>
    </dgm:pt>
    <dgm:pt modelId="{3CBCEB18-498F-4F3B-97C8-2755776FF015}" type="pres">
      <dgm:prSet presAssocID="{E9A6F69A-1039-49B6-8B74-73621AF8F8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1AFCC8-DCB3-453D-873B-780C53CFE960}" type="pres">
      <dgm:prSet presAssocID="{ADD08645-4AE5-4CD6-89DA-5CD6D7F1DFC1}" presName="parentText" presStyleLbl="node1" presStyleIdx="0" presStyleCnt="1" custScaleX="96273" custScaleY="24502" custLinFactNeighborX="671" custLinFactNeighborY="-94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C35585-C1EB-43F7-896B-E0BE39460DA8}" type="pres">
      <dgm:prSet presAssocID="{ADD08645-4AE5-4CD6-89DA-5CD6D7F1DFC1}" presName="childText" presStyleLbl="revTx" presStyleIdx="0" presStyleCnt="1" custScaleY="77390" custLinFactNeighborY="-11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A764F3-6B8D-4911-80AE-FF1F5EC4DF7D}" type="presOf" srcId="{1F7E993E-8DE7-412B-9468-AE77AB4594B4}" destId="{AFC35585-C1EB-43F7-896B-E0BE39460DA8}" srcOrd="0" destOrd="6" presId="urn:microsoft.com/office/officeart/2005/8/layout/vList2"/>
    <dgm:cxn modelId="{D28C8140-65B6-467F-9142-1B3B515A9836}" type="presOf" srcId="{98B07377-D3B1-4B8B-9C02-C506153F898E}" destId="{AFC35585-C1EB-43F7-896B-E0BE39460DA8}" srcOrd="0" destOrd="2" presId="urn:microsoft.com/office/officeart/2005/8/layout/vList2"/>
    <dgm:cxn modelId="{E6744DAF-91B0-45FD-B0DF-7D2BE789B5CF}" type="presOf" srcId="{4A2AF6BE-07A7-4CD0-897B-97BAA0B9DD9B}" destId="{AFC35585-C1EB-43F7-896B-E0BE39460DA8}" srcOrd="0" destOrd="4" presId="urn:microsoft.com/office/officeart/2005/8/layout/vList2"/>
    <dgm:cxn modelId="{84E6390D-CEA7-4645-BFDE-F7CE423E431A}" type="presOf" srcId="{5635B70B-CE62-429D-853C-29B25DFAE117}" destId="{AFC35585-C1EB-43F7-896B-E0BE39460DA8}" srcOrd="0" destOrd="0" presId="urn:microsoft.com/office/officeart/2005/8/layout/vList2"/>
    <dgm:cxn modelId="{6DC97A4C-BF08-42F6-B429-ECB74C578ECF}" srcId="{ADD08645-4AE5-4CD6-89DA-5CD6D7F1DFC1}" destId="{98B07377-D3B1-4B8B-9C02-C506153F898E}" srcOrd="2" destOrd="0" parTransId="{9423B2CF-1AAE-4727-B981-C95EF433EA0E}" sibTransId="{0D844C0C-45C3-4752-8E69-3B329CAAA2E5}"/>
    <dgm:cxn modelId="{176BDAD9-B1C1-4444-9945-6682C05F9112}" type="presOf" srcId="{ADD08645-4AE5-4CD6-89DA-5CD6D7F1DFC1}" destId="{A51AFCC8-DCB3-453D-873B-780C53CFE960}" srcOrd="0" destOrd="0" presId="urn:microsoft.com/office/officeart/2005/8/layout/vList2"/>
    <dgm:cxn modelId="{9B2FCE46-52C3-49F4-B814-F47FA874C409}" srcId="{ADD08645-4AE5-4CD6-89DA-5CD6D7F1DFC1}" destId="{1F7E993E-8DE7-412B-9468-AE77AB4594B4}" srcOrd="6" destOrd="0" parTransId="{C0BA6148-F1FA-453C-9652-7AAFB098CFF3}" sibTransId="{90CB9B71-0DCF-4366-B612-0A24A25236A0}"/>
    <dgm:cxn modelId="{8A61D864-EFA4-4D72-864B-D9886E8FF67E}" srcId="{ADD08645-4AE5-4CD6-89DA-5CD6D7F1DFC1}" destId="{A51AFB48-6CF9-4E49-BBC4-621DB4569E07}" srcOrd="1" destOrd="0" parTransId="{863D06FE-67A3-43AD-884B-EB88C62946BA}" sibTransId="{F6206379-5AF6-4EE8-85E7-39913A8073CB}"/>
    <dgm:cxn modelId="{3708B6F1-FBC5-4351-8103-D015739747EB}" type="presOf" srcId="{E9A6F69A-1039-49B6-8B74-73621AF8F84F}" destId="{3CBCEB18-498F-4F3B-97C8-2755776FF015}" srcOrd="0" destOrd="0" presId="urn:microsoft.com/office/officeart/2005/8/layout/vList2"/>
    <dgm:cxn modelId="{3FD757E9-24F0-43D4-BD3C-9F1162C484A6}" type="presOf" srcId="{A51AFB48-6CF9-4E49-BBC4-621DB4569E07}" destId="{AFC35585-C1EB-43F7-896B-E0BE39460DA8}" srcOrd="0" destOrd="1" presId="urn:microsoft.com/office/officeart/2005/8/layout/vList2"/>
    <dgm:cxn modelId="{FD0FF29D-7B35-48B1-B28B-80059E11B682}" type="presOf" srcId="{060D38D9-4836-4DA0-B85C-140DC2B29326}" destId="{AFC35585-C1EB-43F7-896B-E0BE39460DA8}" srcOrd="0" destOrd="3" presId="urn:microsoft.com/office/officeart/2005/8/layout/vList2"/>
    <dgm:cxn modelId="{E704E9E1-2665-4A9B-A6FE-A2AC0553C205}" srcId="{ADD08645-4AE5-4CD6-89DA-5CD6D7F1DFC1}" destId="{060D38D9-4836-4DA0-B85C-140DC2B29326}" srcOrd="3" destOrd="0" parTransId="{3192B967-ED70-47C9-B27E-771E9DABDEEC}" sibTransId="{5A20848F-B4AB-474C-88F1-DFC9547667ED}"/>
    <dgm:cxn modelId="{34EE3F63-21B3-4654-92E3-88AE6F161A22}" type="presOf" srcId="{D00E49FF-2395-4222-AD67-610C326FBFD2}" destId="{AFC35585-C1EB-43F7-896B-E0BE39460DA8}" srcOrd="0" destOrd="5" presId="urn:microsoft.com/office/officeart/2005/8/layout/vList2"/>
    <dgm:cxn modelId="{DD9EEA87-4ED0-407D-90CC-C9CF6F4CA7A6}" srcId="{ADD08645-4AE5-4CD6-89DA-5CD6D7F1DFC1}" destId="{4A2AF6BE-07A7-4CD0-897B-97BAA0B9DD9B}" srcOrd="4" destOrd="0" parTransId="{AFB73A90-BB81-460D-BF1E-674AC89C8F6F}" sibTransId="{FFA7B1DB-1E91-4301-82DE-4DDA9490C6B9}"/>
    <dgm:cxn modelId="{C910D319-B0FB-42D9-85E5-50950242DE66}" srcId="{ADD08645-4AE5-4CD6-89DA-5CD6D7F1DFC1}" destId="{D00E49FF-2395-4222-AD67-610C326FBFD2}" srcOrd="5" destOrd="0" parTransId="{CC180C9A-BFB2-49E8-B05B-9BFE7F62BA30}" sibTransId="{B447D9C6-735C-41C8-9D4D-75200826F57D}"/>
    <dgm:cxn modelId="{BBDADD73-005D-4A77-9A74-E8D177719C47}" srcId="{ADD08645-4AE5-4CD6-89DA-5CD6D7F1DFC1}" destId="{5635B70B-CE62-429D-853C-29B25DFAE117}" srcOrd="0" destOrd="0" parTransId="{31452C8C-3774-4129-B401-3BDAA6BAC25F}" sibTransId="{D0F79FD8-14E2-4462-A121-1C43431980B9}"/>
    <dgm:cxn modelId="{016C6F08-FC6D-4823-8ED8-7A11614E94FF}" srcId="{E9A6F69A-1039-49B6-8B74-73621AF8F84F}" destId="{ADD08645-4AE5-4CD6-89DA-5CD6D7F1DFC1}" srcOrd="0" destOrd="0" parTransId="{059906A0-0697-4BA1-8FA7-0558FE3D93C2}" sibTransId="{0F51F66B-6931-4914-B4B9-0EA3CDA3F96D}"/>
    <dgm:cxn modelId="{7763054A-00E9-4240-B8F8-4D84BC530D05}" type="presParOf" srcId="{3CBCEB18-498F-4F3B-97C8-2755776FF015}" destId="{A51AFCC8-DCB3-453D-873B-780C53CFE960}" srcOrd="0" destOrd="0" presId="urn:microsoft.com/office/officeart/2005/8/layout/vList2"/>
    <dgm:cxn modelId="{23EB7B80-18F3-4EC9-8054-39E8CE4D107E}" type="presParOf" srcId="{3CBCEB18-498F-4F3B-97C8-2755776FF015}" destId="{AFC35585-C1EB-43F7-896B-E0BE39460DA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A9491F-40AD-4B5E-881D-3772047E497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87FA22-B8C5-40B8-9473-B0CB31D414FC}">
      <dgm:prSet phldrT="[Текст]" custT="1"/>
      <dgm:spPr>
        <a:xfrm>
          <a:off x="216111" y="98611"/>
          <a:ext cx="3025563" cy="295200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Надежность по технологии ГРС</a:t>
          </a:r>
          <a:endParaRPr lang="ru-RU" sz="1400" b="1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724534BA-16E2-4A60-B398-37D147577A0F}" type="parTrans" cxnId="{C33EFEA1-2B98-4DB6-A019-106FBD59BFEC}">
      <dgm:prSet/>
      <dgm:spPr/>
      <dgm:t>
        <a:bodyPr/>
        <a:lstStyle/>
        <a:p>
          <a:endParaRPr lang="ru-RU" sz="3200" b="1">
            <a:latin typeface="Arial Narrow" panose="020B0606020202030204" pitchFamily="34" charset="0"/>
          </a:endParaRPr>
        </a:p>
      </dgm:t>
    </dgm:pt>
    <dgm:pt modelId="{3836C854-3030-4B23-A8D5-6078C66F6C53}" type="sibTrans" cxnId="{C33EFEA1-2B98-4DB6-A019-106FBD59BFEC}">
      <dgm:prSet/>
      <dgm:spPr/>
      <dgm:t>
        <a:bodyPr/>
        <a:lstStyle/>
        <a:p>
          <a:endParaRPr lang="ru-RU" sz="3200" b="1">
            <a:latin typeface="Arial Narrow" panose="020B0606020202030204" pitchFamily="34" charset="0"/>
          </a:endParaRPr>
        </a:p>
      </dgm:t>
    </dgm:pt>
    <dgm:pt modelId="{A464AD77-49FF-4955-B117-8E2163FD6498}">
      <dgm:prSet phldrT="[Текст]" custT="1"/>
      <dgm:spPr>
        <a:xfrm>
          <a:off x="216111" y="552211"/>
          <a:ext cx="3025563" cy="295200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Надежность по САУ</a:t>
          </a:r>
          <a:endParaRPr lang="ru-RU" sz="1400" b="1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041D60FB-3574-435C-BF8F-935C2BDC9C09}" type="parTrans" cxnId="{F8B867DC-834A-412E-9F3C-376C160DEBEF}">
      <dgm:prSet/>
      <dgm:spPr/>
      <dgm:t>
        <a:bodyPr/>
        <a:lstStyle/>
        <a:p>
          <a:endParaRPr lang="ru-RU" sz="3200" b="1">
            <a:latin typeface="Arial Narrow" panose="020B0606020202030204" pitchFamily="34" charset="0"/>
          </a:endParaRPr>
        </a:p>
      </dgm:t>
    </dgm:pt>
    <dgm:pt modelId="{CB35D5C0-EE36-49C7-A8F3-727865EB5923}" type="sibTrans" cxnId="{F8B867DC-834A-412E-9F3C-376C160DEBEF}">
      <dgm:prSet/>
      <dgm:spPr/>
      <dgm:t>
        <a:bodyPr/>
        <a:lstStyle/>
        <a:p>
          <a:endParaRPr lang="ru-RU" sz="3200" b="1">
            <a:latin typeface="Arial Narrow" panose="020B0606020202030204" pitchFamily="34" charset="0"/>
          </a:endParaRPr>
        </a:p>
      </dgm:t>
    </dgm:pt>
    <dgm:pt modelId="{1DDE2CA1-BF80-49B3-9F15-EAD8FCACA3BB}">
      <dgm:prSet phldrT="[Текст]" custT="1"/>
      <dgm:spPr>
        <a:xfrm>
          <a:off x="216111" y="1005811"/>
          <a:ext cx="3025563" cy="295200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Надежность систем связи</a:t>
          </a:r>
          <a:endParaRPr lang="ru-RU" sz="1400" b="1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7CF21937-86F7-494B-979A-EA773422A1E8}" type="parTrans" cxnId="{DD48807B-A866-49E8-AA00-6AB578B66658}">
      <dgm:prSet/>
      <dgm:spPr/>
      <dgm:t>
        <a:bodyPr/>
        <a:lstStyle/>
        <a:p>
          <a:endParaRPr lang="ru-RU" sz="3200" b="1">
            <a:latin typeface="Arial Narrow" panose="020B0606020202030204" pitchFamily="34" charset="0"/>
          </a:endParaRPr>
        </a:p>
      </dgm:t>
    </dgm:pt>
    <dgm:pt modelId="{A2836BCA-6A9D-4634-B5C6-B43EB779F3F0}" type="sibTrans" cxnId="{DD48807B-A866-49E8-AA00-6AB578B66658}">
      <dgm:prSet/>
      <dgm:spPr/>
      <dgm:t>
        <a:bodyPr/>
        <a:lstStyle/>
        <a:p>
          <a:endParaRPr lang="ru-RU" sz="3200" b="1">
            <a:latin typeface="Arial Narrow" panose="020B0606020202030204" pitchFamily="34" charset="0"/>
          </a:endParaRPr>
        </a:p>
      </dgm:t>
    </dgm:pt>
    <dgm:pt modelId="{37D84137-C93E-4DF8-B8D2-5181E93A004F}">
      <dgm:prSet custT="1"/>
      <dgm:spPr>
        <a:xfrm>
          <a:off x="216111" y="1459411"/>
          <a:ext cx="3025563" cy="295200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Надежность систем ИТСО</a:t>
          </a:r>
          <a:endParaRPr lang="ru-RU" sz="1400" b="1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EB2F0258-26B7-4B84-B190-44B6D52D32C8}" type="parTrans" cxnId="{461280D6-79DB-49A2-9B5D-C6C19B4927F0}">
      <dgm:prSet/>
      <dgm:spPr/>
      <dgm:t>
        <a:bodyPr/>
        <a:lstStyle/>
        <a:p>
          <a:endParaRPr lang="ru-RU" sz="3200" b="1">
            <a:latin typeface="Arial Narrow" panose="020B0606020202030204" pitchFamily="34" charset="0"/>
          </a:endParaRPr>
        </a:p>
      </dgm:t>
    </dgm:pt>
    <dgm:pt modelId="{848E1681-A934-4D70-80D8-3F01FB4E981C}" type="sibTrans" cxnId="{461280D6-79DB-49A2-9B5D-C6C19B4927F0}">
      <dgm:prSet/>
      <dgm:spPr/>
      <dgm:t>
        <a:bodyPr/>
        <a:lstStyle/>
        <a:p>
          <a:endParaRPr lang="ru-RU" sz="3200" b="1">
            <a:latin typeface="Arial Narrow" panose="020B0606020202030204" pitchFamily="34" charset="0"/>
          </a:endParaRPr>
        </a:p>
      </dgm:t>
    </dgm:pt>
    <dgm:pt modelId="{EB5F100B-415E-4AC9-9AB8-B91C4CCBA146}">
      <dgm:prSet custT="1"/>
      <dgm:spPr>
        <a:xfrm>
          <a:off x="216111" y="1913011"/>
          <a:ext cx="3025563" cy="295200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Надежность ЭС</a:t>
          </a:r>
          <a:endParaRPr lang="ru-RU" sz="1400" b="1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67EB1BCF-BF84-4259-9FF0-FECDCB413AF9}" type="parTrans" cxnId="{C3D02248-4DC0-4294-9F22-F8E076AFACBB}">
      <dgm:prSet/>
      <dgm:spPr/>
      <dgm:t>
        <a:bodyPr/>
        <a:lstStyle/>
        <a:p>
          <a:endParaRPr lang="ru-RU" sz="3200" b="1">
            <a:latin typeface="Arial Narrow" panose="020B0606020202030204" pitchFamily="34" charset="0"/>
          </a:endParaRPr>
        </a:p>
      </dgm:t>
    </dgm:pt>
    <dgm:pt modelId="{EFF0CD3C-418F-4154-97F2-4F2F313C2566}" type="sibTrans" cxnId="{C3D02248-4DC0-4294-9F22-F8E076AFACBB}">
      <dgm:prSet/>
      <dgm:spPr/>
      <dgm:t>
        <a:bodyPr/>
        <a:lstStyle/>
        <a:p>
          <a:endParaRPr lang="ru-RU" sz="3200" b="1">
            <a:latin typeface="Arial Narrow" panose="020B0606020202030204" pitchFamily="34" charset="0"/>
          </a:endParaRPr>
        </a:p>
      </dgm:t>
    </dgm:pt>
    <dgm:pt modelId="{13B28BA2-036C-4A71-8CC2-D79627A818A0}">
      <dgm:prSet custT="1"/>
      <dgm:spPr>
        <a:xfrm>
          <a:off x="216111" y="2366611"/>
          <a:ext cx="3025563" cy="295200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Персонал ГРС</a:t>
          </a:r>
          <a:endParaRPr lang="ru-RU" sz="1400" b="1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7B522F9C-DBE9-4C7B-9E3F-77ADB9AEFA6E}" type="parTrans" cxnId="{4A0BA441-6E38-4237-904E-4F0445305545}">
      <dgm:prSet/>
      <dgm:spPr/>
      <dgm:t>
        <a:bodyPr/>
        <a:lstStyle/>
        <a:p>
          <a:endParaRPr lang="ru-RU" sz="3200" b="1">
            <a:latin typeface="Arial Narrow" panose="020B0606020202030204" pitchFamily="34" charset="0"/>
          </a:endParaRPr>
        </a:p>
      </dgm:t>
    </dgm:pt>
    <dgm:pt modelId="{8016BF53-3768-4260-96FD-063102EB4B46}" type="sibTrans" cxnId="{4A0BA441-6E38-4237-904E-4F0445305545}">
      <dgm:prSet/>
      <dgm:spPr/>
      <dgm:t>
        <a:bodyPr/>
        <a:lstStyle/>
        <a:p>
          <a:endParaRPr lang="ru-RU" sz="3200" b="1">
            <a:latin typeface="Arial Narrow" panose="020B0606020202030204" pitchFamily="34" charset="0"/>
          </a:endParaRPr>
        </a:p>
      </dgm:t>
    </dgm:pt>
    <dgm:pt modelId="{48BF63B5-A063-468E-B217-AAB7EACBC7C4}">
      <dgm:prSet custT="1"/>
      <dgm:spPr>
        <a:xfrm>
          <a:off x="216111" y="2820211"/>
          <a:ext cx="3025563" cy="295200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Наличие резервирования</a:t>
          </a:r>
          <a:endParaRPr lang="ru-RU" sz="1400" b="1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0DBFEA13-5924-44B1-80BF-03542AD01A66}" type="parTrans" cxnId="{A5284205-18CE-4F54-89D2-DE69BCAED3F2}">
      <dgm:prSet/>
      <dgm:spPr/>
      <dgm:t>
        <a:bodyPr/>
        <a:lstStyle/>
        <a:p>
          <a:endParaRPr lang="ru-RU" sz="3200" b="1">
            <a:latin typeface="Arial Narrow" panose="020B0606020202030204" pitchFamily="34" charset="0"/>
          </a:endParaRPr>
        </a:p>
      </dgm:t>
    </dgm:pt>
    <dgm:pt modelId="{A68D0E85-29AF-4AE2-B70C-DF2ED5C0A5E3}" type="sibTrans" cxnId="{A5284205-18CE-4F54-89D2-DE69BCAED3F2}">
      <dgm:prSet/>
      <dgm:spPr/>
      <dgm:t>
        <a:bodyPr/>
        <a:lstStyle/>
        <a:p>
          <a:endParaRPr lang="ru-RU" sz="3200" b="1">
            <a:latin typeface="Arial Narrow" panose="020B0606020202030204" pitchFamily="34" charset="0"/>
          </a:endParaRPr>
        </a:p>
      </dgm:t>
    </dgm:pt>
    <dgm:pt modelId="{0D5A8467-CB3A-4211-90E9-CA396E9B7582}">
      <dgm:prSet custT="1"/>
      <dgm:spPr>
        <a:xfrm>
          <a:off x="216111" y="3273811"/>
          <a:ext cx="3025563" cy="295200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100" b="1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Замечания надзорных органов, аудита и др.</a:t>
          </a:r>
          <a:endParaRPr lang="ru-RU" sz="1100" b="1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B59D34BB-6F18-43BC-B286-720A9DB82212}" type="parTrans" cxnId="{D4E566B5-9B73-469A-8B75-37E9AE45DC2B}">
      <dgm:prSet/>
      <dgm:spPr/>
      <dgm:t>
        <a:bodyPr/>
        <a:lstStyle/>
        <a:p>
          <a:endParaRPr lang="ru-RU" sz="3200" b="1">
            <a:latin typeface="Arial Narrow" panose="020B0606020202030204" pitchFamily="34" charset="0"/>
          </a:endParaRPr>
        </a:p>
      </dgm:t>
    </dgm:pt>
    <dgm:pt modelId="{4FCB8BC9-910F-499B-8D60-5050299664B4}" type="sibTrans" cxnId="{D4E566B5-9B73-469A-8B75-37E9AE45DC2B}">
      <dgm:prSet/>
      <dgm:spPr/>
      <dgm:t>
        <a:bodyPr/>
        <a:lstStyle/>
        <a:p>
          <a:endParaRPr lang="ru-RU" sz="3200" b="1">
            <a:latin typeface="Arial Narrow" panose="020B0606020202030204" pitchFamily="34" charset="0"/>
          </a:endParaRPr>
        </a:p>
      </dgm:t>
    </dgm:pt>
    <dgm:pt modelId="{1CFAE763-9786-47D6-B1E2-5C871319443D}" type="pres">
      <dgm:prSet presAssocID="{B0A9491F-40AD-4B5E-881D-3772047E497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140ECD-8776-410E-8F47-54EB5F37A32A}" type="pres">
      <dgm:prSet presAssocID="{2C87FA22-B8C5-40B8-9473-B0CB31D414FC}" presName="parentLin" presStyleCnt="0"/>
      <dgm:spPr/>
    </dgm:pt>
    <dgm:pt modelId="{8D860691-A93C-48EE-B1CB-7BB4925D8138}" type="pres">
      <dgm:prSet presAssocID="{2C87FA22-B8C5-40B8-9473-B0CB31D414FC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D111181B-5E5D-49C8-9C6A-3521E04ADC8F}" type="pres">
      <dgm:prSet presAssocID="{2C87FA22-B8C5-40B8-9473-B0CB31D414FC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73F88-8F89-478E-B4BC-FFAF1696E3D1}" type="pres">
      <dgm:prSet presAssocID="{2C87FA22-B8C5-40B8-9473-B0CB31D414FC}" presName="negativeSpace" presStyleCnt="0"/>
      <dgm:spPr/>
    </dgm:pt>
    <dgm:pt modelId="{D1EA9383-EA0E-4697-B243-A73B22F44A53}" type="pres">
      <dgm:prSet presAssocID="{2C87FA22-B8C5-40B8-9473-B0CB31D414FC}" presName="childText" presStyleLbl="conFgAcc1" presStyleIdx="0" presStyleCnt="8">
        <dgm:presLayoutVars>
          <dgm:bulletEnabled val="1"/>
        </dgm:presLayoutVars>
      </dgm:prSet>
      <dgm:spPr>
        <a:xfrm>
          <a:off x="0" y="246211"/>
          <a:ext cx="4322234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EAF03AFA-2E48-4EAB-9B82-8B7FE2564A91}" type="pres">
      <dgm:prSet presAssocID="{3836C854-3030-4B23-A8D5-6078C66F6C53}" presName="spaceBetweenRectangles" presStyleCnt="0"/>
      <dgm:spPr/>
    </dgm:pt>
    <dgm:pt modelId="{56B2AEED-390A-4077-A1DB-4B99F55B747C}" type="pres">
      <dgm:prSet presAssocID="{A464AD77-49FF-4955-B117-8E2163FD6498}" presName="parentLin" presStyleCnt="0"/>
      <dgm:spPr/>
    </dgm:pt>
    <dgm:pt modelId="{9374227C-E2C7-4057-A3ED-9AB72CB5AEA6}" type="pres">
      <dgm:prSet presAssocID="{A464AD77-49FF-4955-B117-8E2163FD6498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CB78E1B2-EA4F-4ACC-877F-68EE19D115D1}" type="pres">
      <dgm:prSet presAssocID="{A464AD77-49FF-4955-B117-8E2163FD6498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35B5E8-CD9E-4F96-9C74-8A80C60C5126}" type="pres">
      <dgm:prSet presAssocID="{A464AD77-49FF-4955-B117-8E2163FD6498}" presName="negativeSpace" presStyleCnt="0"/>
      <dgm:spPr/>
    </dgm:pt>
    <dgm:pt modelId="{12CE3246-2460-48E3-B658-A9B3A95A4F83}" type="pres">
      <dgm:prSet presAssocID="{A464AD77-49FF-4955-B117-8E2163FD6498}" presName="childText" presStyleLbl="conFgAcc1" presStyleIdx="1" presStyleCnt="8">
        <dgm:presLayoutVars>
          <dgm:bulletEnabled val="1"/>
        </dgm:presLayoutVars>
      </dgm:prSet>
      <dgm:spPr>
        <a:xfrm>
          <a:off x="0" y="699811"/>
          <a:ext cx="4322234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CF398523-AC2B-4180-829A-0163D4B39B2E}" type="pres">
      <dgm:prSet presAssocID="{CB35D5C0-EE36-49C7-A8F3-727865EB5923}" presName="spaceBetweenRectangles" presStyleCnt="0"/>
      <dgm:spPr/>
    </dgm:pt>
    <dgm:pt modelId="{971DF88D-A4A3-41D0-9B80-AC1789AD280C}" type="pres">
      <dgm:prSet presAssocID="{1DDE2CA1-BF80-49B3-9F15-EAD8FCACA3BB}" presName="parentLin" presStyleCnt="0"/>
      <dgm:spPr/>
    </dgm:pt>
    <dgm:pt modelId="{F34F1E19-F1C4-4E93-8E51-62DE7CD7212A}" type="pres">
      <dgm:prSet presAssocID="{1DDE2CA1-BF80-49B3-9F15-EAD8FCACA3BB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81C2056D-AB15-434A-B07F-BBAEE35F21F5}" type="pres">
      <dgm:prSet presAssocID="{1DDE2CA1-BF80-49B3-9F15-EAD8FCACA3B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2DCF8-C9BF-47EF-A78F-83BD36D7A496}" type="pres">
      <dgm:prSet presAssocID="{1DDE2CA1-BF80-49B3-9F15-EAD8FCACA3BB}" presName="negativeSpace" presStyleCnt="0"/>
      <dgm:spPr/>
    </dgm:pt>
    <dgm:pt modelId="{0ACBDE11-557A-4A54-BF16-B0F2450730AD}" type="pres">
      <dgm:prSet presAssocID="{1DDE2CA1-BF80-49B3-9F15-EAD8FCACA3BB}" presName="childText" presStyleLbl="conFgAcc1" presStyleIdx="2" presStyleCnt="8">
        <dgm:presLayoutVars>
          <dgm:bulletEnabled val="1"/>
        </dgm:presLayoutVars>
      </dgm:prSet>
      <dgm:spPr>
        <a:xfrm>
          <a:off x="0" y="1153411"/>
          <a:ext cx="4322234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83EE3183-35B8-44BC-8469-F11AB186EFE0}" type="pres">
      <dgm:prSet presAssocID="{A2836BCA-6A9D-4634-B5C6-B43EB779F3F0}" presName="spaceBetweenRectangles" presStyleCnt="0"/>
      <dgm:spPr/>
    </dgm:pt>
    <dgm:pt modelId="{9E16F23B-B1BB-4EA3-B27C-6194592E6AE1}" type="pres">
      <dgm:prSet presAssocID="{37D84137-C93E-4DF8-B8D2-5181E93A004F}" presName="parentLin" presStyleCnt="0"/>
      <dgm:spPr/>
    </dgm:pt>
    <dgm:pt modelId="{F8741924-7D22-425C-8DFE-3939407A5755}" type="pres">
      <dgm:prSet presAssocID="{37D84137-C93E-4DF8-B8D2-5181E93A004F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452D2439-784C-4AD3-874C-95B3764BFAA5}" type="pres">
      <dgm:prSet presAssocID="{37D84137-C93E-4DF8-B8D2-5181E93A004F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917E8-573D-4471-9627-9BE67433B4DD}" type="pres">
      <dgm:prSet presAssocID="{37D84137-C93E-4DF8-B8D2-5181E93A004F}" presName="negativeSpace" presStyleCnt="0"/>
      <dgm:spPr/>
    </dgm:pt>
    <dgm:pt modelId="{A718ED25-0DD5-4D24-AAD5-111ED2AD674A}" type="pres">
      <dgm:prSet presAssocID="{37D84137-C93E-4DF8-B8D2-5181E93A004F}" presName="childText" presStyleLbl="conFgAcc1" presStyleIdx="3" presStyleCnt="8">
        <dgm:presLayoutVars>
          <dgm:bulletEnabled val="1"/>
        </dgm:presLayoutVars>
      </dgm:prSet>
      <dgm:spPr>
        <a:xfrm>
          <a:off x="0" y="1607011"/>
          <a:ext cx="4322234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10FFC894-17C7-4BBA-BE33-D7ED796C69AB}" type="pres">
      <dgm:prSet presAssocID="{848E1681-A934-4D70-80D8-3F01FB4E981C}" presName="spaceBetweenRectangles" presStyleCnt="0"/>
      <dgm:spPr/>
    </dgm:pt>
    <dgm:pt modelId="{603E6246-699B-45CF-8C7A-5228B6271872}" type="pres">
      <dgm:prSet presAssocID="{EB5F100B-415E-4AC9-9AB8-B91C4CCBA146}" presName="parentLin" presStyleCnt="0"/>
      <dgm:spPr/>
    </dgm:pt>
    <dgm:pt modelId="{BF288C0A-AB0D-45E2-A48B-B6AE5F88C9C0}" type="pres">
      <dgm:prSet presAssocID="{EB5F100B-415E-4AC9-9AB8-B91C4CCBA146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F59C56E0-32E5-4DA9-8BDC-17E29D9E1887}" type="pres">
      <dgm:prSet presAssocID="{EB5F100B-415E-4AC9-9AB8-B91C4CCBA146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2B9BC-AC3E-435B-9BAE-2661A81BEFF5}" type="pres">
      <dgm:prSet presAssocID="{EB5F100B-415E-4AC9-9AB8-B91C4CCBA146}" presName="negativeSpace" presStyleCnt="0"/>
      <dgm:spPr/>
    </dgm:pt>
    <dgm:pt modelId="{EE88A92A-6A11-4304-A378-34F9587D8C37}" type="pres">
      <dgm:prSet presAssocID="{EB5F100B-415E-4AC9-9AB8-B91C4CCBA146}" presName="childText" presStyleLbl="conFgAcc1" presStyleIdx="4" presStyleCnt="8">
        <dgm:presLayoutVars>
          <dgm:bulletEnabled val="1"/>
        </dgm:presLayoutVars>
      </dgm:prSet>
      <dgm:spPr>
        <a:xfrm>
          <a:off x="0" y="2060611"/>
          <a:ext cx="4322234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8BBCB655-D81D-4BCB-9912-F360415A5739}" type="pres">
      <dgm:prSet presAssocID="{EFF0CD3C-418F-4154-97F2-4F2F313C2566}" presName="spaceBetweenRectangles" presStyleCnt="0"/>
      <dgm:spPr/>
    </dgm:pt>
    <dgm:pt modelId="{7D542201-EF0B-4482-AB5B-764F53D56A49}" type="pres">
      <dgm:prSet presAssocID="{13B28BA2-036C-4A71-8CC2-D79627A818A0}" presName="parentLin" presStyleCnt="0"/>
      <dgm:spPr/>
    </dgm:pt>
    <dgm:pt modelId="{A76C2BB9-CB6A-4187-AAC8-6ADAED11D18C}" type="pres">
      <dgm:prSet presAssocID="{13B28BA2-036C-4A71-8CC2-D79627A818A0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48754F0A-D6CA-4507-A111-68307312F308}" type="pres">
      <dgm:prSet presAssocID="{13B28BA2-036C-4A71-8CC2-D79627A818A0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7B797D-C683-4E0B-A8D6-2051DD85FD14}" type="pres">
      <dgm:prSet presAssocID="{13B28BA2-036C-4A71-8CC2-D79627A818A0}" presName="negativeSpace" presStyleCnt="0"/>
      <dgm:spPr/>
    </dgm:pt>
    <dgm:pt modelId="{CFE8DE3E-9B92-4FC8-99DC-04E4D4655D99}" type="pres">
      <dgm:prSet presAssocID="{13B28BA2-036C-4A71-8CC2-D79627A818A0}" presName="childText" presStyleLbl="conFgAcc1" presStyleIdx="5" presStyleCnt="8">
        <dgm:presLayoutVars>
          <dgm:bulletEnabled val="1"/>
        </dgm:presLayoutVars>
      </dgm:prSet>
      <dgm:spPr>
        <a:xfrm>
          <a:off x="0" y="2514211"/>
          <a:ext cx="4322234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EFC2017B-0157-4488-B27C-90F412051A11}" type="pres">
      <dgm:prSet presAssocID="{8016BF53-3768-4260-96FD-063102EB4B46}" presName="spaceBetweenRectangles" presStyleCnt="0"/>
      <dgm:spPr/>
    </dgm:pt>
    <dgm:pt modelId="{63BC3BBD-7C5F-4348-8527-FA9967E8A425}" type="pres">
      <dgm:prSet presAssocID="{48BF63B5-A063-468E-B217-AAB7EACBC7C4}" presName="parentLin" presStyleCnt="0"/>
      <dgm:spPr/>
    </dgm:pt>
    <dgm:pt modelId="{B4036738-B3DD-4B7D-82B3-E761197BDC65}" type="pres">
      <dgm:prSet presAssocID="{48BF63B5-A063-468E-B217-AAB7EACBC7C4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F775884F-7D61-46BB-9774-28BB16721CD3}" type="pres">
      <dgm:prSet presAssocID="{48BF63B5-A063-468E-B217-AAB7EACBC7C4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8BAD9-BA65-40F6-A078-B96D22559D5A}" type="pres">
      <dgm:prSet presAssocID="{48BF63B5-A063-468E-B217-AAB7EACBC7C4}" presName="negativeSpace" presStyleCnt="0"/>
      <dgm:spPr/>
    </dgm:pt>
    <dgm:pt modelId="{E9F5934F-A36D-4BA6-AE05-2966294E28C5}" type="pres">
      <dgm:prSet presAssocID="{48BF63B5-A063-468E-B217-AAB7EACBC7C4}" presName="childText" presStyleLbl="conFgAcc1" presStyleIdx="6" presStyleCnt="8">
        <dgm:presLayoutVars>
          <dgm:bulletEnabled val="1"/>
        </dgm:presLayoutVars>
      </dgm:prSet>
      <dgm:spPr>
        <a:xfrm>
          <a:off x="0" y="2967811"/>
          <a:ext cx="4322234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4C015A17-694F-4513-8D53-1C6F1E71D1BE}" type="pres">
      <dgm:prSet presAssocID="{A68D0E85-29AF-4AE2-B70C-DF2ED5C0A5E3}" presName="spaceBetweenRectangles" presStyleCnt="0"/>
      <dgm:spPr/>
    </dgm:pt>
    <dgm:pt modelId="{DE286362-74A0-4FF7-A13D-D8D5EF466FE8}" type="pres">
      <dgm:prSet presAssocID="{0D5A8467-CB3A-4211-90E9-CA396E9B7582}" presName="parentLin" presStyleCnt="0"/>
      <dgm:spPr/>
    </dgm:pt>
    <dgm:pt modelId="{A45509B6-1CEC-4C47-9477-F05145233137}" type="pres">
      <dgm:prSet presAssocID="{0D5A8467-CB3A-4211-90E9-CA396E9B7582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1E3BECA1-2FA0-45F5-84A0-F09835F9D42A}" type="pres">
      <dgm:prSet presAssocID="{0D5A8467-CB3A-4211-90E9-CA396E9B7582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B79702-033B-4FD6-934F-40E25C0F64D0}" type="pres">
      <dgm:prSet presAssocID="{0D5A8467-CB3A-4211-90E9-CA396E9B7582}" presName="negativeSpace" presStyleCnt="0"/>
      <dgm:spPr/>
    </dgm:pt>
    <dgm:pt modelId="{29E17D4B-DB9E-4D80-825F-326908478247}" type="pres">
      <dgm:prSet presAssocID="{0D5A8467-CB3A-4211-90E9-CA396E9B7582}" presName="childText" presStyleLbl="conFgAcc1" presStyleIdx="7" presStyleCnt="8">
        <dgm:presLayoutVars>
          <dgm:bulletEnabled val="1"/>
        </dgm:presLayoutVars>
      </dgm:prSet>
      <dgm:spPr>
        <a:xfrm>
          <a:off x="0" y="3421411"/>
          <a:ext cx="4322234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</dgm:ptLst>
  <dgm:cxnLst>
    <dgm:cxn modelId="{4A1CB5D2-BE7C-4737-B419-E15F24D3EA08}" type="presOf" srcId="{37D84137-C93E-4DF8-B8D2-5181E93A004F}" destId="{F8741924-7D22-425C-8DFE-3939407A5755}" srcOrd="0" destOrd="0" presId="urn:microsoft.com/office/officeart/2005/8/layout/list1"/>
    <dgm:cxn modelId="{751AA5A4-2E34-44C4-AF72-1B76880DFC2E}" type="presOf" srcId="{48BF63B5-A063-468E-B217-AAB7EACBC7C4}" destId="{B4036738-B3DD-4B7D-82B3-E761197BDC65}" srcOrd="0" destOrd="0" presId="urn:microsoft.com/office/officeart/2005/8/layout/list1"/>
    <dgm:cxn modelId="{AC83BEE2-0791-49ED-AD01-C2FF5E0A373E}" type="presOf" srcId="{EB5F100B-415E-4AC9-9AB8-B91C4CCBA146}" destId="{F59C56E0-32E5-4DA9-8BDC-17E29D9E1887}" srcOrd="1" destOrd="0" presId="urn:microsoft.com/office/officeart/2005/8/layout/list1"/>
    <dgm:cxn modelId="{E78375A1-4F6A-427D-B64C-D868EE821C27}" type="presOf" srcId="{A464AD77-49FF-4955-B117-8E2163FD6498}" destId="{9374227C-E2C7-4057-A3ED-9AB72CB5AEA6}" srcOrd="0" destOrd="0" presId="urn:microsoft.com/office/officeart/2005/8/layout/list1"/>
    <dgm:cxn modelId="{75000B50-6D00-404F-B62A-854784F70DA5}" type="presOf" srcId="{1DDE2CA1-BF80-49B3-9F15-EAD8FCACA3BB}" destId="{F34F1E19-F1C4-4E93-8E51-62DE7CD7212A}" srcOrd="0" destOrd="0" presId="urn:microsoft.com/office/officeart/2005/8/layout/list1"/>
    <dgm:cxn modelId="{D4E566B5-9B73-469A-8B75-37E9AE45DC2B}" srcId="{B0A9491F-40AD-4B5E-881D-3772047E4970}" destId="{0D5A8467-CB3A-4211-90E9-CA396E9B7582}" srcOrd="7" destOrd="0" parTransId="{B59D34BB-6F18-43BC-B286-720A9DB82212}" sibTransId="{4FCB8BC9-910F-499B-8D60-5050299664B4}"/>
    <dgm:cxn modelId="{A5284205-18CE-4F54-89D2-DE69BCAED3F2}" srcId="{B0A9491F-40AD-4B5E-881D-3772047E4970}" destId="{48BF63B5-A063-468E-B217-AAB7EACBC7C4}" srcOrd="6" destOrd="0" parTransId="{0DBFEA13-5924-44B1-80BF-03542AD01A66}" sibTransId="{A68D0E85-29AF-4AE2-B70C-DF2ED5C0A5E3}"/>
    <dgm:cxn modelId="{4C3FF22A-297B-4FF1-8C49-B6DBE87A6742}" type="presOf" srcId="{13B28BA2-036C-4A71-8CC2-D79627A818A0}" destId="{48754F0A-D6CA-4507-A111-68307312F308}" srcOrd="1" destOrd="0" presId="urn:microsoft.com/office/officeart/2005/8/layout/list1"/>
    <dgm:cxn modelId="{DD48807B-A866-49E8-AA00-6AB578B66658}" srcId="{B0A9491F-40AD-4B5E-881D-3772047E4970}" destId="{1DDE2CA1-BF80-49B3-9F15-EAD8FCACA3BB}" srcOrd="2" destOrd="0" parTransId="{7CF21937-86F7-494B-979A-EA773422A1E8}" sibTransId="{A2836BCA-6A9D-4634-B5C6-B43EB779F3F0}"/>
    <dgm:cxn modelId="{C3D02248-4DC0-4294-9F22-F8E076AFACBB}" srcId="{B0A9491F-40AD-4B5E-881D-3772047E4970}" destId="{EB5F100B-415E-4AC9-9AB8-B91C4CCBA146}" srcOrd="4" destOrd="0" parTransId="{67EB1BCF-BF84-4259-9FF0-FECDCB413AF9}" sibTransId="{EFF0CD3C-418F-4154-97F2-4F2F313C2566}"/>
    <dgm:cxn modelId="{8209397B-81B8-4AC4-88DA-F280C4A3C622}" type="presOf" srcId="{B0A9491F-40AD-4B5E-881D-3772047E4970}" destId="{1CFAE763-9786-47D6-B1E2-5C871319443D}" srcOrd="0" destOrd="0" presId="urn:microsoft.com/office/officeart/2005/8/layout/list1"/>
    <dgm:cxn modelId="{E1800976-7F35-4483-9386-C2AABE5F5047}" type="presOf" srcId="{0D5A8467-CB3A-4211-90E9-CA396E9B7582}" destId="{1E3BECA1-2FA0-45F5-84A0-F09835F9D42A}" srcOrd="1" destOrd="0" presId="urn:microsoft.com/office/officeart/2005/8/layout/list1"/>
    <dgm:cxn modelId="{AF8BCDFF-D44E-4661-81BA-8D54084BB502}" type="presOf" srcId="{37D84137-C93E-4DF8-B8D2-5181E93A004F}" destId="{452D2439-784C-4AD3-874C-95B3764BFAA5}" srcOrd="1" destOrd="0" presId="urn:microsoft.com/office/officeart/2005/8/layout/list1"/>
    <dgm:cxn modelId="{54F2723A-4CF9-431C-9106-14F83814544C}" type="presOf" srcId="{0D5A8467-CB3A-4211-90E9-CA396E9B7582}" destId="{A45509B6-1CEC-4C47-9477-F05145233137}" srcOrd="0" destOrd="0" presId="urn:microsoft.com/office/officeart/2005/8/layout/list1"/>
    <dgm:cxn modelId="{C33EFEA1-2B98-4DB6-A019-106FBD59BFEC}" srcId="{B0A9491F-40AD-4B5E-881D-3772047E4970}" destId="{2C87FA22-B8C5-40B8-9473-B0CB31D414FC}" srcOrd="0" destOrd="0" parTransId="{724534BA-16E2-4A60-B398-37D147577A0F}" sibTransId="{3836C854-3030-4B23-A8D5-6078C66F6C53}"/>
    <dgm:cxn modelId="{094B6264-7BA9-4181-B1EA-8CD86EDED717}" type="presOf" srcId="{EB5F100B-415E-4AC9-9AB8-B91C4CCBA146}" destId="{BF288C0A-AB0D-45E2-A48B-B6AE5F88C9C0}" srcOrd="0" destOrd="0" presId="urn:microsoft.com/office/officeart/2005/8/layout/list1"/>
    <dgm:cxn modelId="{48743A58-9A0C-4AB5-8E34-D1C34F6593A0}" type="presOf" srcId="{13B28BA2-036C-4A71-8CC2-D79627A818A0}" destId="{A76C2BB9-CB6A-4187-AAC8-6ADAED11D18C}" srcOrd="0" destOrd="0" presId="urn:microsoft.com/office/officeart/2005/8/layout/list1"/>
    <dgm:cxn modelId="{C7A8983B-8DA0-447F-8C4C-67D0E5814E15}" type="presOf" srcId="{48BF63B5-A063-468E-B217-AAB7EACBC7C4}" destId="{F775884F-7D61-46BB-9774-28BB16721CD3}" srcOrd="1" destOrd="0" presId="urn:microsoft.com/office/officeart/2005/8/layout/list1"/>
    <dgm:cxn modelId="{4A0BA441-6E38-4237-904E-4F0445305545}" srcId="{B0A9491F-40AD-4B5E-881D-3772047E4970}" destId="{13B28BA2-036C-4A71-8CC2-D79627A818A0}" srcOrd="5" destOrd="0" parTransId="{7B522F9C-DBE9-4C7B-9E3F-77ADB9AEFA6E}" sibTransId="{8016BF53-3768-4260-96FD-063102EB4B46}"/>
    <dgm:cxn modelId="{6F72D93A-33EE-48E2-AF12-CD8FCE62337F}" type="presOf" srcId="{1DDE2CA1-BF80-49B3-9F15-EAD8FCACA3BB}" destId="{81C2056D-AB15-434A-B07F-BBAEE35F21F5}" srcOrd="1" destOrd="0" presId="urn:microsoft.com/office/officeart/2005/8/layout/list1"/>
    <dgm:cxn modelId="{461280D6-79DB-49A2-9B5D-C6C19B4927F0}" srcId="{B0A9491F-40AD-4B5E-881D-3772047E4970}" destId="{37D84137-C93E-4DF8-B8D2-5181E93A004F}" srcOrd="3" destOrd="0" parTransId="{EB2F0258-26B7-4B84-B190-44B6D52D32C8}" sibTransId="{848E1681-A934-4D70-80D8-3F01FB4E981C}"/>
    <dgm:cxn modelId="{FC5A6FC7-CA46-4A6E-8D17-5B51C2444890}" type="presOf" srcId="{A464AD77-49FF-4955-B117-8E2163FD6498}" destId="{CB78E1B2-EA4F-4ACC-877F-68EE19D115D1}" srcOrd="1" destOrd="0" presId="urn:microsoft.com/office/officeart/2005/8/layout/list1"/>
    <dgm:cxn modelId="{F8B867DC-834A-412E-9F3C-376C160DEBEF}" srcId="{B0A9491F-40AD-4B5E-881D-3772047E4970}" destId="{A464AD77-49FF-4955-B117-8E2163FD6498}" srcOrd="1" destOrd="0" parTransId="{041D60FB-3574-435C-BF8F-935C2BDC9C09}" sibTransId="{CB35D5C0-EE36-49C7-A8F3-727865EB5923}"/>
    <dgm:cxn modelId="{A490E470-74C1-4BD2-8C97-486EAF0E5017}" type="presOf" srcId="{2C87FA22-B8C5-40B8-9473-B0CB31D414FC}" destId="{D111181B-5E5D-49C8-9C6A-3521E04ADC8F}" srcOrd="1" destOrd="0" presId="urn:microsoft.com/office/officeart/2005/8/layout/list1"/>
    <dgm:cxn modelId="{ADBFA65B-E138-42BE-B647-7CC993A1E819}" type="presOf" srcId="{2C87FA22-B8C5-40B8-9473-B0CB31D414FC}" destId="{8D860691-A93C-48EE-B1CB-7BB4925D8138}" srcOrd="0" destOrd="0" presId="urn:microsoft.com/office/officeart/2005/8/layout/list1"/>
    <dgm:cxn modelId="{D1F3ECCD-EFE2-417C-A052-ADA0855230F2}" type="presParOf" srcId="{1CFAE763-9786-47D6-B1E2-5C871319443D}" destId="{5C140ECD-8776-410E-8F47-54EB5F37A32A}" srcOrd="0" destOrd="0" presId="urn:microsoft.com/office/officeart/2005/8/layout/list1"/>
    <dgm:cxn modelId="{1EA9BA02-6A60-474A-9091-128E0139BD07}" type="presParOf" srcId="{5C140ECD-8776-410E-8F47-54EB5F37A32A}" destId="{8D860691-A93C-48EE-B1CB-7BB4925D8138}" srcOrd="0" destOrd="0" presId="urn:microsoft.com/office/officeart/2005/8/layout/list1"/>
    <dgm:cxn modelId="{F8766EC9-5EA3-41B3-812F-0D9D26E0B4E4}" type="presParOf" srcId="{5C140ECD-8776-410E-8F47-54EB5F37A32A}" destId="{D111181B-5E5D-49C8-9C6A-3521E04ADC8F}" srcOrd="1" destOrd="0" presId="urn:microsoft.com/office/officeart/2005/8/layout/list1"/>
    <dgm:cxn modelId="{44EB7BE2-C2CC-447F-BC81-03A43B13A5B0}" type="presParOf" srcId="{1CFAE763-9786-47D6-B1E2-5C871319443D}" destId="{B9373F88-8F89-478E-B4BC-FFAF1696E3D1}" srcOrd="1" destOrd="0" presId="urn:microsoft.com/office/officeart/2005/8/layout/list1"/>
    <dgm:cxn modelId="{AA441CF7-D71E-49B3-BC9C-E5297A9C23C1}" type="presParOf" srcId="{1CFAE763-9786-47D6-B1E2-5C871319443D}" destId="{D1EA9383-EA0E-4697-B243-A73B22F44A53}" srcOrd="2" destOrd="0" presId="urn:microsoft.com/office/officeart/2005/8/layout/list1"/>
    <dgm:cxn modelId="{7358A325-8E3D-41F1-BC18-FE2F5994AC84}" type="presParOf" srcId="{1CFAE763-9786-47D6-B1E2-5C871319443D}" destId="{EAF03AFA-2E48-4EAB-9B82-8B7FE2564A91}" srcOrd="3" destOrd="0" presId="urn:microsoft.com/office/officeart/2005/8/layout/list1"/>
    <dgm:cxn modelId="{AEC32035-2D3C-4A0F-8E0D-FBE6F592199E}" type="presParOf" srcId="{1CFAE763-9786-47D6-B1E2-5C871319443D}" destId="{56B2AEED-390A-4077-A1DB-4B99F55B747C}" srcOrd="4" destOrd="0" presId="urn:microsoft.com/office/officeart/2005/8/layout/list1"/>
    <dgm:cxn modelId="{8617FDCA-666D-4B19-AD36-08D946FEBBF2}" type="presParOf" srcId="{56B2AEED-390A-4077-A1DB-4B99F55B747C}" destId="{9374227C-E2C7-4057-A3ED-9AB72CB5AEA6}" srcOrd="0" destOrd="0" presId="urn:microsoft.com/office/officeart/2005/8/layout/list1"/>
    <dgm:cxn modelId="{BE81C290-41CE-4D8D-BA05-D8C3CA759EDF}" type="presParOf" srcId="{56B2AEED-390A-4077-A1DB-4B99F55B747C}" destId="{CB78E1B2-EA4F-4ACC-877F-68EE19D115D1}" srcOrd="1" destOrd="0" presId="urn:microsoft.com/office/officeart/2005/8/layout/list1"/>
    <dgm:cxn modelId="{3C1B91A1-67F2-428F-B5E8-A4E5979CE1A9}" type="presParOf" srcId="{1CFAE763-9786-47D6-B1E2-5C871319443D}" destId="{9435B5E8-CD9E-4F96-9C74-8A80C60C5126}" srcOrd="5" destOrd="0" presId="urn:microsoft.com/office/officeart/2005/8/layout/list1"/>
    <dgm:cxn modelId="{79562078-44F3-4EF0-8AB7-1A7D581A224A}" type="presParOf" srcId="{1CFAE763-9786-47D6-B1E2-5C871319443D}" destId="{12CE3246-2460-48E3-B658-A9B3A95A4F83}" srcOrd="6" destOrd="0" presId="urn:microsoft.com/office/officeart/2005/8/layout/list1"/>
    <dgm:cxn modelId="{BF677320-6F57-4460-88C7-D29606D5E6ED}" type="presParOf" srcId="{1CFAE763-9786-47D6-B1E2-5C871319443D}" destId="{CF398523-AC2B-4180-829A-0163D4B39B2E}" srcOrd="7" destOrd="0" presId="urn:microsoft.com/office/officeart/2005/8/layout/list1"/>
    <dgm:cxn modelId="{7EF34747-2C08-450A-BB80-D19F3188A6F0}" type="presParOf" srcId="{1CFAE763-9786-47D6-B1E2-5C871319443D}" destId="{971DF88D-A4A3-41D0-9B80-AC1789AD280C}" srcOrd="8" destOrd="0" presId="urn:microsoft.com/office/officeart/2005/8/layout/list1"/>
    <dgm:cxn modelId="{7A2B3A51-8C74-43BB-B65C-D3E11BE90B56}" type="presParOf" srcId="{971DF88D-A4A3-41D0-9B80-AC1789AD280C}" destId="{F34F1E19-F1C4-4E93-8E51-62DE7CD7212A}" srcOrd="0" destOrd="0" presId="urn:microsoft.com/office/officeart/2005/8/layout/list1"/>
    <dgm:cxn modelId="{D33C6116-DAF9-4CF5-847D-CB13B43D75D7}" type="presParOf" srcId="{971DF88D-A4A3-41D0-9B80-AC1789AD280C}" destId="{81C2056D-AB15-434A-B07F-BBAEE35F21F5}" srcOrd="1" destOrd="0" presId="urn:microsoft.com/office/officeart/2005/8/layout/list1"/>
    <dgm:cxn modelId="{CF0BC793-E43F-4D82-AF29-E746AD9BB7B3}" type="presParOf" srcId="{1CFAE763-9786-47D6-B1E2-5C871319443D}" destId="{B342DCF8-C9BF-47EF-A78F-83BD36D7A496}" srcOrd="9" destOrd="0" presId="urn:microsoft.com/office/officeart/2005/8/layout/list1"/>
    <dgm:cxn modelId="{46E5EBFC-BDF6-4A61-AC5A-B71FC414A0D1}" type="presParOf" srcId="{1CFAE763-9786-47D6-B1E2-5C871319443D}" destId="{0ACBDE11-557A-4A54-BF16-B0F2450730AD}" srcOrd="10" destOrd="0" presId="urn:microsoft.com/office/officeart/2005/8/layout/list1"/>
    <dgm:cxn modelId="{09E7744A-1A21-4015-BA85-27E81487202B}" type="presParOf" srcId="{1CFAE763-9786-47D6-B1E2-5C871319443D}" destId="{83EE3183-35B8-44BC-8469-F11AB186EFE0}" srcOrd="11" destOrd="0" presId="urn:microsoft.com/office/officeart/2005/8/layout/list1"/>
    <dgm:cxn modelId="{06F3A341-7087-4460-88B9-A4E5509F8A89}" type="presParOf" srcId="{1CFAE763-9786-47D6-B1E2-5C871319443D}" destId="{9E16F23B-B1BB-4EA3-B27C-6194592E6AE1}" srcOrd="12" destOrd="0" presId="urn:microsoft.com/office/officeart/2005/8/layout/list1"/>
    <dgm:cxn modelId="{8191755B-B74A-4094-8BF9-DF099497F122}" type="presParOf" srcId="{9E16F23B-B1BB-4EA3-B27C-6194592E6AE1}" destId="{F8741924-7D22-425C-8DFE-3939407A5755}" srcOrd="0" destOrd="0" presId="urn:microsoft.com/office/officeart/2005/8/layout/list1"/>
    <dgm:cxn modelId="{AFB75D7F-3F0D-4206-AE46-55416E70C260}" type="presParOf" srcId="{9E16F23B-B1BB-4EA3-B27C-6194592E6AE1}" destId="{452D2439-784C-4AD3-874C-95B3764BFAA5}" srcOrd="1" destOrd="0" presId="urn:microsoft.com/office/officeart/2005/8/layout/list1"/>
    <dgm:cxn modelId="{38BDDE59-34C2-4DA0-BC72-FADFBF1A2FE9}" type="presParOf" srcId="{1CFAE763-9786-47D6-B1E2-5C871319443D}" destId="{4F5917E8-573D-4471-9627-9BE67433B4DD}" srcOrd="13" destOrd="0" presId="urn:microsoft.com/office/officeart/2005/8/layout/list1"/>
    <dgm:cxn modelId="{817210A6-4F24-4777-A7BA-BD90A0196C11}" type="presParOf" srcId="{1CFAE763-9786-47D6-B1E2-5C871319443D}" destId="{A718ED25-0DD5-4D24-AAD5-111ED2AD674A}" srcOrd="14" destOrd="0" presId="urn:microsoft.com/office/officeart/2005/8/layout/list1"/>
    <dgm:cxn modelId="{DEC329F8-3411-4423-A0A5-085B33FE2C47}" type="presParOf" srcId="{1CFAE763-9786-47D6-B1E2-5C871319443D}" destId="{10FFC894-17C7-4BBA-BE33-D7ED796C69AB}" srcOrd="15" destOrd="0" presId="urn:microsoft.com/office/officeart/2005/8/layout/list1"/>
    <dgm:cxn modelId="{EC7EF306-B42E-447F-8841-3E27C5A68970}" type="presParOf" srcId="{1CFAE763-9786-47D6-B1E2-5C871319443D}" destId="{603E6246-699B-45CF-8C7A-5228B6271872}" srcOrd="16" destOrd="0" presId="urn:microsoft.com/office/officeart/2005/8/layout/list1"/>
    <dgm:cxn modelId="{E83B7C8A-9E47-499B-BDB2-EF6269DA3423}" type="presParOf" srcId="{603E6246-699B-45CF-8C7A-5228B6271872}" destId="{BF288C0A-AB0D-45E2-A48B-B6AE5F88C9C0}" srcOrd="0" destOrd="0" presId="urn:microsoft.com/office/officeart/2005/8/layout/list1"/>
    <dgm:cxn modelId="{51CB7583-B0B3-4173-853C-63737A8AD65C}" type="presParOf" srcId="{603E6246-699B-45CF-8C7A-5228B6271872}" destId="{F59C56E0-32E5-4DA9-8BDC-17E29D9E1887}" srcOrd="1" destOrd="0" presId="urn:microsoft.com/office/officeart/2005/8/layout/list1"/>
    <dgm:cxn modelId="{C5BBC5E0-4F5E-4E19-95C0-33BE55C16482}" type="presParOf" srcId="{1CFAE763-9786-47D6-B1E2-5C871319443D}" destId="{5F92B9BC-AC3E-435B-9BAE-2661A81BEFF5}" srcOrd="17" destOrd="0" presId="urn:microsoft.com/office/officeart/2005/8/layout/list1"/>
    <dgm:cxn modelId="{45EC8141-EF4F-492E-88E0-AD73D58ED3C7}" type="presParOf" srcId="{1CFAE763-9786-47D6-B1E2-5C871319443D}" destId="{EE88A92A-6A11-4304-A378-34F9587D8C37}" srcOrd="18" destOrd="0" presId="urn:microsoft.com/office/officeart/2005/8/layout/list1"/>
    <dgm:cxn modelId="{AD70BD5B-CBB4-44D4-87EE-E83C1E725830}" type="presParOf" srcId="{1CFAE763-9786-47D6-B1E2-5C871319443D}" destId="{8BBCB655-D81D-4BCB-9912-F360415A5739}" srcOrd="19" destOrd="0" presId="urn:microsoft.com/office/officeart/2005/8/layout/list1"/>
    <dgm:cxn modelId="{16956900-988F-45B4-AB62-F9BE34CBD237}" type="presParOf" srcId="{1CFAE763-9786-47D6-B1E2-5C871319443D}" destId="{7D542201-EF0B-4482-AB5B-764F53D56A49}" srcOrd="20" destOrd="0" presId="urn:microsoft.com/office/officeart/2005/8/layout/list1"/>
    <dgm:cxn modelId="{F603377D-B3AA-4D7D-8934-6B1C0E422754}" type="presParOf" srcId="{7D542201-EF0B-4482-AB5B-764F53D56A49}" destId="{A76C2BB9-CB6A-4187-AAC8-6ADAED11D18C}" srcOrd="0" destOrd="0" presId="urn:microsoft.com/office/officeart/2005/8/layout/list1"/>
    <dgm:cxn modelId="{6B52F2E4-CD27-4EDD-8222-A5C21DFB4413}" type="presParOf" srcId="{7D542201-EF0B-4482-AB5B-764F53D56A49}" destId="{48754F0A-D6CA-4507-A111-68307312F308}" srcOrd="1" destOrd="0" presId="urn:microsoft.com/office/officeart/2005/8/layout/list1"/>
    <dgm:cxn modelId="{31E496D5-98B5-44C5-ABBD-56F28508CAC4}" type="presParOf" srcId="{1CFAE763-9786-47D6-B1E2-5C871319443D}" destId="{227B797D-C683-4E0B-A8D6-2051DD85FD14}" srcOrd="21" destOrd="0" presId="urn:microsoft.com/office/officeart/2005/8/layout/list1"/>
    <dgm:cxn modelId="{D10110F2-9FDD-481E-B8AC-BAC383463798}" type="presParOf" srcId="{1CFAE763-9786-47D6-B1E2-5C871319443D}" destId="{CFE8DE3E-9B92-4FC8-99DC-04E4D4655D99}" srcOrd="22" destOrd="0" presId="urn:microsoft.com/office/officeart/2005/8/layout/list1"/>
    <dgm:cxn modelId="{92061AFD-A3AC-4D0D-A664-EED6664E5FB7}" type="presParOf" srcId="{1CFAE763-9786-47D6-B1E2-5C871319443D}" destId="{EFC2017B-0157-4488-B27C-90F412051A11}" srcOrd="23" destOrd="0" presId="urn:microsoft.com/office/officeart/2005/8/layout/list1"/>
    <dgm:cxn modelId="{F137725D-E698-4989-862B-2FCE4DB212EF}" type="presParOf" srcId="{1CFAE763-9786-47D6-B1E2-5C871319443D}" destId="{63BC3BBD-7C5F-4348-8527-FA9967E8A425}" srcOrd="24" destOrd="0" presId="urn:microsoft.com/office/officeart/2005/8/layout/list1"/>
    <dgm:cxn modelId="{F80077AF-A8E5-4B15-ABD3-EBCC09460330}" type="presParOf" srcId="{63BC3BBD-7C5F-4348-8527-FA9967E8A425}" destId="{B4036738-B3DD-4B7D-82B3-E761197BDC65}" srcOrd="0" destOrd="0" presId="urn:microsoft.com/office/officeart/2005/8/layout/list1"/>
    <dgm:cxn modelId="{118321DB-3CD4-4687-B8FF-7EC9D0BAF726}" type="presParOf" srcId="{63BC3BBD-7C5F-4348-8527-FA9967E8A425}" destId="{F775884F-7D61-46BB-9774-28BB16721CD3}" srcOrd="1" destOrd="0" presId="urn:microsoft.com/office/officeart/2005/8/layout/list1"/>
    <dgm:cxn modelId="{BEE3A4EA-5BF2-44F4-9B89-F3B2198983AC}" type="presParOf" srcId="{1CFAE763-9786-47D6-B1E2-5C871319443D}" destId="{A1E8BAD9-BA65-40F6-A078-B96D22559D5A}" srcOrd="25" destOrd="0" presId="urn:microsoft.com/office/officeart/2005/8/layout/list1"/>
    <dgm:cxn modelId="{DC3257B1-55A4-4080-A398-A3E348324421}" type="presParOf" srcId="{1CFAE763-9786-47D6-B1E2-5C871319443D}" destId="{E9F5934F-A36D-4BA6-AE05-2966294E28C5}" srcOrd="26" destOrd="0" presId="urn:microsoft.com/office/officeart/2005/8/layout/list1"/>
    <dgm:cxn modelId="{5FBBE96F-3745-4832-8C9B-B6019CD830FD}" type="presParOf" srcId="{1CFAE763-9786-47D6-B1E2-5C871319443D}" destId="{4C015A17-694F-4513-8D53-1C6F1E71D1BE}" srcOrd="27" destOrd="0" presId="urn:microsoft.com/office/officeart/2005/8/layout/list1"/>
    <dgm:cxn modelId="{D78CB720-1FAC-42FA-83F6-8DA6D57FB75A}" type="presParOf" srcId="{1CFAE763-9786-47D6-B1E2-5C871319443D}" destId="{DE286362-74A0-4FF7-A13D-D8D5EF466FE8}" srcOrd="28" destOrd="0" presId="urn:microsoft.com/office/officeart/2005/8/layout/list1"/>
    <dgm:cxn modelId="{F8F1D8F9-97B7-49A8-84C2-2A2C2289650C}" type="presParOf" srcId="{DE286362-74A0-4FF7-A13D-D8D5EF466FE8}" destId="{A45509B6-1CEC-4C47-9477-F05145233137}" srcOrd="0" destOrd="0" presId="urn:microsoft.com/office/officeart/2005/8/layout/list1"/>
    <dgm:cxn modelId="{52641185-B604-4E11-9C60-BE620704BA41}" type="presParOf" srcId="{DE286362-74A0-4FF7-A13D-D8D5EF466FE8}" destId="{1E3BECA1-2FA0-45F5-84A0-F09835F9D42A}" srcOrd="1" destOrd="0" presId="urn:microsoft.com/office/officeart/2005/8/layout/list1"/>
    <dgm:cxn modelId="{7CC34C6E-4F74-46F2-B029-DB7D710A70B4}" type="presParOf" srcId="{1CFAE763-9786-47D6-B1E2-5C871319443D}" destId="{F1B79702-033B-4FD6-934F-40E25C0F64D0}" srcOrd="29" destOrd="0" presId="urn:microsoft.com/office/officeart/2005/8/layout/list1"/>
    <dgm:cxn modelId="{7CD33DE1-4457-462A-93FC-1CC16C082137}" type="presParOf" srcId="{1CFAE763-9786-47D6-B1E2-5C871319443D}" destId="{29E17D4B-DB9E-4D80-825F-326908478247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EF2146-1355-4CDF-A92E-36D2040FFC2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051E3F-1A32-4B8B-86D7-1003E6E78673}">
      <dgm:prSet phldrT="[Текст]" custT="1"/>
      <dgm:spPr>
        <a:xfrm>
          <a:off x="224960" y="148953"/>
          <a:ext cx="3149446" cy="295200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100" b="1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трубопроводная обвязка ГРС</a:t>
          </a:r>
          <a:endParaRPr lang="ru-RU" sz="1100" b="1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46BA1DCC-35C4-46B2-AAAF-FEA6A6AED7C6}" type="parTrans" cxnId="{EBC5E1BF-1B49-4216-B25A-CFA5F6AB02A8}">
      <dgm:prSet/>
      <dgm:spPr/>
      <dgm:t>
        <a:bodyPr/>
        <a:lstStyle/>
        <a:p>
          <a:endParaRPr lang="ru-RU" sz="2000" b="1">
            <a:latin typeface="Arial Narrow" panose="020B0606020202030204" pitchFamily="34" charset="0"/>
          </a:endParaRPr>
        </a:p>
      </dgm:t>
    </dgm:pt>
    <dgm:pt modelId="{B2F4C20C-C8B4-4F43-B8DA-1630026FDF87}" type="sibTrans" cxnId="{EBC5E1BF-1B49-4216-B25A-CFA5F6AB02A8}">
      <dgm:prSet/>
      <dgm:spPr/>
      <dgm:t>
        <a:bodyPr/>
        <a:lstStyle/>
        <a:p>
          <a:endParaRPr lang="ru-RU" sz="2000" b="1">
            <a:latin typeface="Arial Narrow" panose="020B0606020202030204" pitchFamily="34" charset="0"/>
          </a:endParaRPr>
        </a:p>
      </dgm:t>
    </dgm:pt>
    <dgm:pt modelId="{9EFB80F5-E340-41CC-8E75-A61D8FE09DB6}">
      <dgm:prSet custT="1"/>
      <dgm:spPr>
        <a:xfrm>
          <a:off x="224960" y="602553"/>
          <a:ext cx="3149446" cy="295200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100" b="1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сосуды работающие под избыточным давлением </a:t>
          </a:r>
          <a:endParaRPr lang="ru-RU" sz="1100" b="1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0909A2CE-7B77-405B-A23D-69A7FD75728A}" type="parTrans" cxnId="{3D76750D-843B-4318-A072-86736F9B0E4C}">
      <dgm:prSet/>
      <dgm:spPr/>
      <dgm:t>
        <a:bodyPr/>
        <a:lstStyle/>
        <a:p>
          <a:endParaRPr lang="ru-RU" sz="2000" b="1">
            <a:latin typeface="Arial Narrow" panose="020B0606020202030204" pitchFamily="34" charset="0"/>
          </a:endParaRPr>
        </a:p>
      </dgm:t>
    </dgm:pt>
    <dgm:pt modelId="{5E630967-AD52-49DF-BD2E-8E4512114FB6}" type="sibTrans" cxnId="{3D76750D-843B-4318-A072-86736F9B0E4C}">
      <dgm:prSet/>
      <dgm:spPr/>
      <dgm:t>
        <a:bodyPr/>
        <a:lstStyle/>
        <a:p>
          <a:endParaRPr lang="ru-RU" sz="2000" b="1">
            <a:latin typeface="Arial Narrow" panose="020B0606020202030204" pitchFamily="34" charset="0"/>
          </a:endParaRPr>
        </a:p>
      </dgm:t>
    </dgm:pt>
    <dgm:pt modelId="{21F0CD51-32A8-451B-926F-0B07549AEC04}">
      <dgm:prSet custT="1"/>
      <dgm:spPr>
        <a:xfrm>
          <a:off x="224960" y="1056153"/>
          <a:ext cx="3149446" cy="295200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100" b="1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трубопроводная арматура</a:t>
          </a:r>
          <a:endParaRPr lang="ru-RU" sz="1100" b="1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B037B15D-5C02-473B-80FF-2BCDFCFB3703}" type="parTrans" cxnId="{D534CDB8-32A9-4B7C-BAD4-F536E633694F}">
      <dgm:prSet/>
      <dgm:spPr/>
      <dgm:t>
        <a:bodyPr/>
        <a:lstStyle/>
        <a:p>
          <a:endParaRPr lang="ru-RU" sz="2000" b="1">
            <a:latin typeface="Arial Narrow" panose="020B0606020202030204" pitchFamily="34" charset="0"/>
          </a:endParaRPr>
        </a:p>
      </dgm:t>
    </dgm:pt>
    <dgm:pt modelId="{765CE632-10C6-4C85-8F59-9BBE625E67D7}" type="sibTrans" cxnId="{D534CDB8-32A9-4B7C-BAD4-F536E633694F}">
      <dgm:prSet/>
      <dgm:spPr/>
      <dgm:t>
        <a:bodyPr/>
        <a:lstStyle/>
        <a:p>
          <a:endParaRPr lang="ru-RU" sz="2000" b="1">
            <a:latin typeface="Arial Narrow" panose="020B0606020202030204" pitchFamily="34" charset="0"/>
          </a:endParaRPr>
        </a:p>
      </dgm:t>
    </dgm:pt>
    <dgm:pt modelId="{A92B0D8C-C7BB-440C-84C9-2A765A044E32}">
      <dgm:prSet custT="1"/>
      <dgm:spPr>
        <a:xfrm>
          <a:off x="224960" y="1509753"/>
          <a:ext cx="3149446" cy="295200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100" b="1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устройства сужающие быстросменные (УСБ)</a:t>
          </a:r>
          <a:endParaRPr lang="ru-RU" sz="1100" b="1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E339A5EC-70A2-486C-B28A-7A24FCE8F84F}" type="parTrans" cxnId="{5BA774EE-D6CD-4C7C-AB9D-DAE1EBE0E8AF}">
      <dgm:prSet/>
      <dgm:spPr/>
      <dgm:t>
        <a:bodyPr/>
        <a:lstStyle/>
        <a:p>
          <a:endParaRPr lang="ru-RU" sz="2000" b="1">
            <a:latin typeface="Arial Narrow" panose="020B0606020202030204" pitchFamily="34" charset="0"/>
          </a:endParaRPr>
        </a:p>
      </dgm:t>
    </dgm:pt>
    <dgm:pt modelId="{260F6402-80EF-41DA-8CDF-AF6F73A63A0F}" type="sibTrans" cxnId="{5BA774EE-D6CD-4C7C-AB9D-DAE1EBE0E8AF}">
      <dgm:prSet/>
      <dgm:spPr/>
      <dgm:t>
        <a:bodyPr/>
        <a:lstStyle/>
        <a:p>
          <a:endParaRPr lang="ru-RU" sz="2000" b="1">
            <a:latin typeface="Arial Narrow" panose="020B0606020202030204" pitchFamily="34" charset="0"/>
          </a:endParaRPr>
        </a:p>
      </dgm:t>
    </dgm:pt>
    <dgm:pt modelId="{904148E8-612E-4385-A433-0EA50907B3A2}">
      <dgm:prSet custT="1"/>
      <dgm:spPr>
        <a:xfrm>
          <a:off x="224960" y="1963353"/>
          <a:ext cx="3149446" cy="295200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100" b="1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подогреватели газа</a:t>
          </a:r>
          <a:endParaRPr lang="ru-RU" sz="1100" b="1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105ECD7F-EB86-4ACC-84C1-D0F39A2B68B5}" type="parTrans" cxnId="{BC832B87-EBBC-4E73-BA5B-744B80771724}">
      <dgm:prSet/>
      <dgm:spPr/>
      <dgm:t>
        <a:bodyPr/>
        <a:lstStyle/>
        <a:p>
          <a:endParaRPr lang="ru-RU" sz="2000" b="1">
            <a:latin typeface="Arial Narrow" panose="020B0606020202030204" pitchFamily="34" charset="0"/>
          </a:endParaRPr>
        </a:p>
      </dgm:t>
    </dgm:pt>
    <dgm:pt modelId="{6D095E84-C663-4E69-8F1E-B1F89060FA08}" type="sibTrans" cxnId="{BC832B87-EBBC-4E73-BA5B-744B80771724}">
      <dgm:prSet/>
      <dgm:spPr/>
      <dgm:t>
        <a:bodyPr/>
        <a:lstStyle/>
        <a:p>
          <a:endParaRPr lang="ru-RU" sz="2000" b="1">
            <a:latin typeface="Arial Narrow" panose="020B0606020202030204" pitchFamily="34" charset="0"/>
          </a:endParaRPr>
        </a:p>
      </dgm:t>
    </dgm:pt>
    <dgm:pt modelId="{57DC0CC8-B56C-4904-81EC-8C1050A1E04D}">
      <dgm:prSet custT="1"/>
      <dgm:spPr>
        <a:xfrm>
          <a:off x="224960" y="2416953"/>
          <a:ext cx="3149446" cy="295200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100" b="1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одоризационные установки</a:t>
          </a:r>
          <a:endParaRPr lang="ru-RU" sz="1100" b="1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56A48A2F-D1C5-4E4E-8E01-03873AB5312D}" type="parTrans" cxnId="{66461810-B658-48F2-BA13-760346E197E7}">
      <dgm:prSet/>
      <dgm:spPr/>
      <dgm:t>
        <a:bodyPr/>
        <a:lstStyle/>
        <a:p>
          <a:endParaRPr lang="ru-RU" sz="2000" b="1">
            <a:latin typeface="Arial Narrow" panose="020B0606020202030204" pitchFamily="34" charset="0"/>
          </a:endParaRPr>
        </a:p>
      </dgm:t>
    </dgm:pt>
    <dgm:pt modelId="{81C2F795-5A37-451B-ACB3-FD3D90F2D76A}" type="sibTrans" cxnId="{66461810-B658-48F2-BA13-760346E197E7}">
      <dgm:prSet/>
      <dgm:spPr/>
      <dgm:t>
        <a:bodyPr/>
        <a:lstStyle/>
        <a:p>
          <a:endParaRPr lang="ru-RU" sz="2000" b="1">
            <a:latin typeface="Arial Narrow" panose="020B0606020202030204" pitchFamily="34" charset="0"/>
          </a:endParaRPr>
        </a:p>
      </dgm:t>
    </dgm:pt>
    <dgm:pt modelId="{F14574B2-2DB1-4316-B7F4-85A02C649D84}">
      <dgm:prSet custT="1"/>
      <dgm:spPr>
        <a:xfrm>
          <a:off x="224960" y="2870553"/>
          <a:ext cx="3149446" cy="295200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100" b="1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сети газораспределения и газопотребления </a:t>
          </a:r>
          <a:endParaRPr lang="ru-RU" sz="1100" b="1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EEB0E5AC-7C82-4918-B76E-C6263DB5DA18}" type="parTrans" cxnId="{EFAEC3D8-67E2-4A3A-867B-59B1A59F3A2B}">
      <dgm:prSet/>
      <dgm:spPr/>
      <dgm:t>
        <a:bodyPr/>
        <a:lstStyle/>
        <a:p>
          <a:endParaRPr lang="ru-RU" sz="2000" b="1">
            <a:latin typeface="Arial Narrow" panose="020B0606020202030204" pitchFamily="34" charset="0"/>
          </a:endParaRPr>
        </a:p>
      </dgm:t>
    </dgm:pt>
    <dgm:pt modelId="{BD957F7D-4426-4076-BEC4-180D3BF59E36}" type="sibTrans" cxnId="{EFAEC3D8-67E2-4A3A-867B-59B1A59F3A2B}">
      <dgm:prSet/>
      <dgm:spPr/>
      <dgm:t>
        <a:bodyPr/>
        <a:lstStyle/>
        <a:p>
          <a:endParaRPr lang="ru-RU" sz="2000" b="1">
            <a:latin typeface="Arial Narrow" panose="020B0606020202030204" pitchFamily="34" charset="0"/>
          </a:endParaRPr>
        </a:p>
      </dgm:t>
    </dgm:pt>
    <dgm:pt modelId="{D2721F69-BF4C-4DE0-8796-E08DBC6D9E45}">
      <dgm:prSet custT="1"/>
      <dgm:spPr>
        <a:xfrm>
          <a:off x="224960" y="3324154"/>
          <a:ext cx="3149446" cy="295200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100" b="1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здания и сооружения ГРС</a:t>
          </a:r>
          <a:endParaRPr lang="ru-RU" sz="1100" b="1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829E77D9-5FC7-4950-B721-A5B74C661415}" type="parTrans" cxnId="{5FD64F84-B21A-4AFB-92C2-5CBC7E2B1944}">
      <dgm:prSet/>
      <dgm:spPr/>
      <dgm:t>
        <a:bodyPr/>
        <a:lstStyle/>
        <a:p>
          <a:endParaRPr lang="ru-RU" sz="2000" b="1">
            <a:latin typeface="Arial Narrow" panose="020B0606020202030204" pitchFamily="34" charset="0"/>
          </a:endParaRPr>
        </a:p>
      </dgm:t>
    </dgm:pt>
    <dgm:pt modelId="{DAE90102-591B-4B6C-BB71-F9DA35E7D912}" type="sibTrans" cxnId="{5FD64F84-B21A-4AFB-92C2-5CBC7E2B1944}">
      <dgm:prSet/>
      <dgm:spPr/>
      <dgm:t>
        <a:bodyPr/>
        <a:lstStyle/>
        <a:p>
          <a:endParaRPr lang="ru-RU" sz="2000" b="1">
            <a:latin typeface="Arial Narrow" panose="020B0606020202030204" pitchFamily="34" charset="0"/>
          </a:endParaRPr>
        </a:p>
      </dgm:t>
    </dgm:pt>
    <dgm:pt modelId="{D3DFAF30-F2FA-4910-B158-ED4992B61A2E}" type="pres">
      <dgm:prSet presAssocID="{67EF2146-1355-4CDF-A92E-36D2040FFC2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8E1B42-01F9-4549-9EFD-A409E1F92B65}" type="pres">
      <dgm:prSet presAssocID="{7A051E3F-1A32-4B8B-86D7-1003E6E78673}" presName="parentLin" presStyleCnt="0"/>
      <dgm:spPr/>
    </dgm:pt>
    <dgm:pt modelId="{322CE212-4DAF-447B-943A-F24B5687AE79}" type="pres">
      <dgm:prSet presAssocID="{7A051E3F-1A32-4B8B-86D7-1003E6E78673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720855B0-18DC-4E34-939E-1B4618544CBA}" type="pres">
      <dgm:prSet presAssocID="{7A051E3F-1A32-4B8B-86D7-1003E6E78673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9D8DC0-4381-4ACA-8AE9-EB4599D11F23}" type="pres">
      <dgm:prSet presAssocID="{7A051E3F-1A32-4B8B-86D7-1003E6E78673}" presName="negativeSpace" presStyleCnt="0"/>
      <dgm:spPr/>
    </dgm:pt>
    <dgm:pt modelId="{AD820A05-D6E7-4F2F-8523-7B19EF1488EF}" type="pres">
      <dgm:prSet presAssocID="{7A051E3F-1A32-4B8B-86D7-1003E6E78673}" presName="childText" presStyleLbl="conFgAcc1" presStyleIdx="0" presStyleCnt="8">
        <dgm:presLayoutVars>
          <dgm:bulletEnabled val="1"/>
        </dgm:presLayoutVars>
      </dgm:prSet>
      <dgm:spPr>
        <a:xfrm>
          <a:off x="0" y="296553"/>
          <a:ext cx="4499209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FCF5EF5B-ACF6-4C9B-BB34-0397DD925144}" type="pres">
      <dgm:prSet presAssocID="{B2F4C20C-C8B4-4F43-B8DA-1630026FDF87}" presName="spaceBetweenRectangles" presStyleCnt="0"/>
      <dgm:spPr/>
    </dgm:pt>
    <dgm:pt modelId="{41A22A5D-B8FB-4895-8545-E6DC6A282BD1}" type="pres">
      <dgm:prSet presAssocID="{9EFB80F5-E340-41CC-8E75-A61D8FE09DB6}" presName="parentLin" presStyleCnt="0"/>
      <dgm:spPr/>
    </dgm:pt>
    <dgm:pt modelId="{8FA63D4D-1BB0-45D5-9548-EF19CBC2FDC0}" type="pres">
      <dgm:prSet presAssocID="{9EFB80F5-E340-41CC-8E75-A61D8FE09DB6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D95C1599-16EE-45E4-843D-27CC53FFD307}" type="pres">
      <dgm:prSet presAssocID="{9EFB80F5-E340-41CC-8E75-A61D8FE09DB6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80D79-7C96-4E36-9E35-6C22B85E6BE1}" type="pres">
      <dgm:prSet presAssocID="{9EFB80F5-E340-41CC-8E75-A61D8FE09DB6}" presName="negativeSpace" presStyleCnt="0"/>
      <dgm:spPr/>
    </dgm:pt>
    <dgm:pt modelId="{31D02AFF-78FC-41E6-AE15-F9BE5DF8BE7E}" type="pres">
      <dgm:prSet presAssocID="{9EFB80F5-E340-41CC-8E75-A61D8FE09DB6}" presName="childText" presStyleLbl="conFgAcc1" presStyleIdx="1" presStyleCnt="8">
        <dgm:presLayoutVars>
          <dgm:bulletEnabled val="1"/>
        </dgm:presLayoutVars>
      </dgm:prSet>
      <dgm:spPr>
        <a:xfrm>
          <a:off x="0" y="750153"/>
          <a:ext cx="4499209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9AF68B8B-0C56-4F05-A2C9-A5D542988880}" type="pres">
      <dgm:prSet presAssocID="{5E630967-AD52-49DF-BD2E-8E4512114FB6}" presName="spaceBetweenRectangles" presStyleCnt="0"/>
      <dgm:spPr/>
    </dgm:pt>
    <dgm:pt modelId="{F7CEC01A-D2CF-49A2-9E04-1D1C9AE5E9B4}" type="pres">
      <dgm:prSet presAssocID="{21F0CD51-32A8-451B-926F-0B07549AEC04}" presName="parentLin" presStyleCnt="0"/>
      <dgm:spPr/>
    </dgm:pt>
    <dgm:pt modelId="{4115C4B3-3CB0-40AB-8BE2-25FA1A9A82F9}" type="pres">
      <dgm:prSet presAssocID="{21F0CD51-32A8-451B-926F-0B07549AEC04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02571783-F32A-401C-BCED-56AF55847007}" type="pres">
      <dgm:prSet presAssocID="{21F0CD51-32A8-451B-926F-0B07549AEC04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9DCAC9-2750-4B7E-B886-A8A707193A3E}" type="pres">
      <dgm:prSet presAssocID="{21F0CD51-32A8-451B-926F-0B07549AEC04}" presName="negativeSpace" presStyleCnt="0"/>
      <dgm:spPr/>
    </dgm:pt>
    <dgm:pt modelId="{2EAFCD77-FCA4-4D0C-8D34-49EC651D8480}" type="pres">
      <dgm:prSet presAssocID="{21F0CD51-32A8-451B-926F-0B07549AEC04}" presName="childText" presStyleLbl="conFgAcc1" presStyleIdx="2" presStyleCnt="8">
        <dgm:presLayoutVars>
          <dgm:bulletEnabled val="1"/>
        </dgm:presLayoutVars>
      </dgm:prSet>
      <dgm:spPr>
        <a:xfrm>
          <a:off x="0" y="1203753"/>
          <a:ext cx="4499209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26F8E3DD-9E17-4CBD-A22D-2E8C964949DF}" type="pres">
      <dgm:prSet presAssocID="{765CE632-10C6-4C85-8F59-9BBE625E67D7}" presName="spaceBetweenRectangles" presStyleCnt="0"/>
      <dgm:spPr/>
    </dgm:pt>
    <dgm:pt modelId="{BA087567-07A0-4457-AC86-C8EB31987B4E}" type="pres">
      <dgm:prSet presAssocID="{A92B0D8C-C7BB-440C-84C9-2A765A044E32}" presName="parentLin" presStyleCnt="0"/>
      <dgm:spPr/>
    </dgm:pt>
    <dgm:pt modelId="{C1EDC30B-7E98-4894-8B83-ABB814C45E1F}" type="pres">
      <dgm:prSet presAssocID="{A92B0D8C-C7BB-440C-84C9-2A765A044E32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D0AF22CE-D4AB-450B-BE80-B6B490509D7C}" type="pres">
      <dgm:prSet presAssocID="{A92B0D8C-C7BB-440C-84C9-2A765A044E32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D4400A-A103-4C05-BCA5-332D75BB03FC}" type="pres">
      <dgm:prSet presAssocID="{A92B0D8C-C7BB-440C-84C9-2A765A044E32}" presName="negativeSpace" presStyleCnt="0"/>
      <dgm:spPr/>
    </dgm:pt>
    <dgm:pt modelId="{40065827-8E04-4472-884C-C46C92D6255E}" type="pres">
      <dgm:prSet presAssocID="{A92B0D8C-C7BB-440C-84C9-2A765A044E32}" presName="childText" presStyleLbl="conFgAcc1" presStyleIdx="3" presStyleCnt="8">
        <dgm:presLayoutVars>
          <dgm:bulletEnabled val="1"/>
        </dgm:presLayoutVars>
      </dgm:prSet>
      <dgm:spPr>
        <a:xfrm>
          <a:off x="0" y="1657353"/>
          <a:ext cx="4499209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A4C10A45-6598-46D9-99A5-66F2DF36996A}" type="pres">
      <dgm:prSet presAssocID="{260F6402-80EF-41DA-8CDF-AF6F73A63A0F}" presName="spaceBetweenRectangles" presStyleCnt="0"/>
      <dgm:spPr/>
    </dgm:pt>
    <dgm:pt modelId="{E0B3A08B-4B99-4A2A-AA3D-BC04442E5D9E}" type="pres">
      <dgm:prSet presAssocID="{904148E8-612E-4385-A433-0EA50907B3A2}" presName="parentLin" presStyleCnt="0"/>
      <dgm:spPr/>
    </dgm:pt>
    <dgm:pt modelId="{A0B507FA-2DC9-4CEA-A492-51860CD563F1}" type="pres">
      <dgm:prSet presAssocID="{904148E8-612E-4385-A433-0EA50907B3A2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A5A4850B-6AF3-4A3D-ABB1-3370F0EFAD85}" type="pres">
      <dgm:prSet presAssocID="{904148E8-612E-4385-A433-0EA50907B3A2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9D48C-FE3C-45CE-80EA-51A4C479F63C}" type="pres">
      <dgm:prSet presAssocID="{904148E8-612E-4385-A433-0EA50907B3A2}" presName="negativeSpace" presStyleCnt="0"/>
      <dgm:spPr/>
    </dgm:pt>
    <dgm:pt modelId="{4CA19374-73D0-4CF9-92BD-E5FF2EF2A7FD}" type="pres">
      <dgm:prSet presAssocID="{904148E8-612E-4385-A433-0EA50907B3A2}" presName="childText" presStyleLbl="conFgAcc1" presStyleIdx="4" presStyleCnt="8">
        <dgm:presLayoutVars>
          <dgm:bulletEnabled val="1"/>
        </dgm:presLayoutVars>
      </dgm:prSet>
      <dgm:spPr>
        <a:xfrm>
          <a:off x="0" y="2110953"/>
          <a:ext cx="4499209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69B17AA2-8439-4E3C-8CF9-D20B8CFAB5EB}" type="pres">
      <dgm:prSet presAssocID="{6D095E84-C663-4E69-8F1E-B1F89060FA08}" presName="spaceBetweenRectangles" presStyleCnt="0"/>
      <dgm:spPr/>
    </dgm:pt>
    <dgm:pt modelId="{AFAF37EC-8F77-499F-B09C-AD27B32853E0}" type="pres">
      <dgm:prSet presAssocID="{57DC0CC8-B56C-4904-81EC-8C1050A1E04D}" presName="parentLin" presStyleCnt="0"/>
      <dgm:spPr/>
    </dgm:pt>
    <dgm:pt modelId="{695D8D50-DA60-49A2-85DA-28C4257E1D4D}" type="pres">
      <dgm:prSet presAssocID="{57DC0CC8-B56C-4904-81EC-8C1050A1E04D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FF058503-05BF-45C5-B58A-A0E8372C04C0}" type="pres">
      <dgm:prSet presAssocID="{57DC0CC8-B56C-4904-81EC-8C1050A1E04D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D82F58-315A-4896-9BAD-9AD6148C0880}" type="pres">
      <dgm:prSet presAssocID="{57DC0CC8-B56C-4904-81EC-8C1050A1E04D}" presName="negativeSpace" presStyleCnt="0"/>
      <dgm:spPr/>
    </dgm:pt>
    <dgm:pt modelId="{866DC6A8-77C4-46EA-86A7-466AA15B6778}" type="pres">
      <dgm:prSet presAssocID="{57DC0CC8-B56C-4904-81EC-8C1050A1E04D}" presName="childText" presStyleLbl="conFgAcc1" presStyleIdx="5" presStyleCnt="8">
        <dgm:presLayoutVars>
          <dgm:bulletEnabled val="1"/>
        </dgm:presLayoutVars>
      </dgm:prSet>
      <dgm:spPr>
        <a:xfrm>
          <a:off x="0" y="2564553"/>
          <a:ext cx="4499209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BC68D9DE-E12D-4412-B3FB-362A75435708}" type="pres">
      <dgm:prSet presAssocID="{81C2F795-5A37-451B-ACB3-FD3D90F2D76A}" presName="spaceBetweenRectangles" presStyleCnt="0"/>
      <dgm:spPr/>
    </dgm:pt>
    <dgm:pt modelId="{16D3AB94-6BA9-4AB2-AD11-4E932C4A3931}" type="pres">
      <dgm:prSet presAssocID="{F14574B2-2DB1-4316-B7F4-85A02C649D84}" presName="parentLin" presStyleCnt="0"/>
      <dgm:spPr/>
    </dgm:pt>
    <dgm:pt modelId="{0C738487-854F-4A5A-9E1E-B034BC191AC5}" type="pres">
      <dgm:prSet presAssocID="{F14574B2-2DB1-4316-B7F4-85A02C649D84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A7D93418-9D66-4C15-B8F5-EDF9E4878BAA}" type="pres">
      <dgm:prSet presAssocID="{F14574B2-2DB1-4316-B7F4-85A02C649D84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7E6C0-0958-4B77-832C-BB673045BD94}" type="pres">
      <dgm:prSet presAssocID="{F14574B2-2DB1-4316-B7F4-85A02C649D84}" presName="negativeSpace" presStyleCnt="0"/>
      <dgm:spPr/>
    </dgm:pt>
    <dgm:pt modelId="{AB8AC868-2F3B-43C4-82F9-C457477FBF21}" type="pres">
      <dgm:prSet presAssocID="{F14574B2-2DB1-4316-B7F4-85A02C649D84}" presName="childText" presStyleLbl="conFgAcc1" presStyleIdx="6" presStyleCnt="8">
        <dgm:presLayoutVars>
          <dgm:bulletEnabled val="1"/>
        </dgm:presLayoutVars>
      </dgm:prSet>
      <dgm:spPr>
        <a:xfrm>
          <a:off x="0" y="3018154"/>
          <a:ext cx="4499209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3B8A8253-B26C-4EFE-8556-15E503374CAA}" type="pres">
      <dgm:prSet presAssocID="{BD957F7D-4426-4076-BEC4-180D3BF59E36}" presName="spaceBetweenRectangles" presStyleCnt="0"/>
      <dgm:spPr/>
    </dgm:pt>
    <dgm:pt modelId="{6AE3399A-4255-4B10-BC5A-3B670C4BDF0E}" type="pres">
      <dgm:prSet presAssocID="{D2721F69-BF4C-4DE0-8796-E08DBC6D9E45}" presName="parentLin" presStyleCnt="0"/>
      <dgm:spPr/>
    </dgm:pt>
    <dgm:pt modelId="{5903DE16-8CCB-42A8-92D5-986CD25AA003}" type="pres">
      <dgm:prSet presAssocID="{D2721F69-BF4C-4DE0-8796-E08DBC6D9E45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F4396620-7EB8-4F5E-A796-3E11ABD9A129}" type="pres">
      <dgm:prSet presAssocID="{D2721F69-BF4C-4DE0-8796-E08DBC6D9E45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2339E-58CE-4C1C-A895-861A546BD312}" type="pres">
      <dgm:prSet presAssocID="{D2721F69-BF4C-4DE0-8796-E08DBC6D9E45}" presName="negativeSpace" presStyleCnt="0"/>
      <dgm:spPr/>
    </dgm:pt>
    <dgm:pt modelId="{D3EED4DB-A015-4ECB-800A-6619DC0EF7CE}" type="pres">
      <dgm:prSet presAssocID="{D2721F69-BF4C-4DE0-8796-E08DBC6D9E45}" presName="childText" presStyleLbl="conFgAcc1" presStyleIdx="7" presStyleCnt="8">
        <dgm:presLayoutVars>
          <dgm:bulletEnabled val="1"/>
        </dgm:presLayoutVars>
      </dgm:prSet>
      <dgm:spPr>
        <a:xfrm>
          <a:off x="0" y="3471754"/>
          <a:ext cx="4499209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</dgm:ptLst>
  <dgm:cxnLst>
    <dgm:cxn modelId="{D534CDB8-32A9-4B7C-BAD4-F536E633694F}" srcId="{67EF2146-1355-4CDF-A92E-36D2040FFC20}" destId="{21F0CD51-32A8-451B-926F-0B07549AEC04}" srcOrd="2" destOrd="0" parTransId="{B037B15D-5C02-473B-80FF-2BCDFCFB3703}" sibTransId="{765CE632-10C6-4C85-8F59-9BBE625E67D7}"/>
    <dgm:cxn modelId="{17CB6883-D25B-4B62-852B-237868CEAD96}" type="presOf" srcId="{9EFB80F5-E340-41CC-8E75-A61D8FE09DB6}" destId="{8FA63D4D-1BB0-45D5-9548-EF19CBC2FDC0}" srcOrd="0" destOrd="0" presId="urn:microsoft.com/office/officeart/2005/8/layout/list1"/>
    <dgm:cxn modelId="{6E532A56-7EB0-4F2E-8150-8BA6AD3236A1}" type="presOf" srcId="{57DC0CC8-B56C-4904-81EC-8C1050A1E04D}" destId="{FF058503-05BF-45C5-B58A-A0E8372C04C0}" srcOrd="1" destOrd="0" presId="urn:microsoft.com/office/officeart/2005/8/layout/list1"/>
    <dgm:cxn modelId="{C47C3D3F-EA1E-4D03-8EF4-74EA9A7DB9F0}" type="presOf" srcId="{A92B0D8C-C7BB-440C-84C9-2A765A044E32}" destId="{D0AF22CE-D4AB-450B-BE80-B6B490509D7C}" srcOrd="1" destOrd="0" presId="urn:microsoft.com/office/officeart/2005/8/layout/list1"/>
    <dgm:cxn modelId="{3D76750D-843B-4318-A072-86736F9B0E4C}" srcId="{67EF2146-1355-4CDF-A92E-36D2040FFC20}" destId="{9EFB80F5-E340-41CC-8E75-A61D8FE09DB6}" srcOrd="1" destOrd="0" parTransId="{0909A2CE-7B77-405B-A23D-69A7FD75728A}" sibTransId="{5E630967-AD52-49DF-BD2E-8E4512114FB6}"/>
    <dgm:cxn modelId="{704FCF02-23E6-45FB-B503-9419CDAE0AD9}" type="presOf" srcId="{F14574B2-2DB1-4316-B7F4-85A02C649D84}" destId="{A7D93418-9D66-4C15-B8F5-EDF9E4878BAA}" srcOrd="1" destOrd="0" presId="urn:microsoft.com/office/officeart/2005/8/layout/list1"/>
    <dgm:cxn modelId="{C8205984-325F-4806-8F09-0AEEC5C2C1D0}" type="presOf" srcId="{D2721F69-BF4C-4DE0-8796-E08DBC6D9E45}" destId="{5903DE16-8CCB-42A8-92D5-986CD25AA003}" srcOrd="0" destOrd="0" presId="urn:microsoft.com/office/officeart/2005/8/layout/list1"/>
    <dgm:cxn modelId="{39FD5200-D8D3-4242-9D94-E4D260337803}" type="presOf" srcId="{57DC0CC8-B56C-4904-81EC-8C1050A1E04D}" destId="{695D8D50-DA60-49A2-85DA-28C4257E1D4D}" srcOrd="0" destOrd="0" presId="urn:microsoft.com/office/officeart/2005/8/layout/list1"/>
    <dgm:cxn modelId="{BC832B87-EBBC-4E73-BA5B-744B80771724}" srcId="{67EF2146-1355-4CDF-A92E-36D2040FFC20}" destId="{904148E8-612E-4385-A433-0EA50907B3A2}" srcOrd="4" destOrd="0" parTransId="{105ECD7F-EB86-4ACC-84C1-D0F39A2B68B5}" sibTransId="{6D095E84-C663-4E69-8F1E-B1F89060FA08}"/>
    <dgm:cxn modelId="{5BA774EE-D6CD-4C7C-AB9D-DAE1EBE0E8AF}" srcId="{67EF2146-1355-4CDF-A92E-36D2040FFC20}" destId="{A92B0D8C-C7BB-440C-84C9-2A765A044E32}" srcOrd="3" destOrd="0" parTransId="{E339A5EC-70A2-486C-B28A-7A24FCE8F84F}" sibTransId="{260F6402-80EF-41DA-8CDF-AF6F73A63A0F}"/>
    <dgm:cxn modelId="{8D97D1DD-15DB-493F-8E35-6F1BEFADCCBA}" type="presOf" srcId="{A92B0D8C-C7BB-440C-84C9-2A765A044E32}" destId="{C1EDC30B-7E98-4894-8B83-ABB814C45E1F}" srcOrd="0" destOrd="0" presId="urn:microsoft.com/office/officeart/2005/8/layout/list1"/>
    <dgm:cxn modelId="{5E8E88F1-2040-47B3-B650-95FC6657AB3D}" type="presOf" srcId="{67EF2146-1355-4CDF-A92E-36D2040FFC20}" destId="{D3DFAF30-F2FA-4910-B158-ED4992B61A2E}" srcOrd="0" destOrd="0" presId="urn:microsoft.com/office/officeart/2005/8/layout/list1"/>
    <dgm:cxn modelId="{EAC876C1-0224-4564-95B7-F68C7CEF510F}" type="presOf" srcId="{21F0CD51-32A8-451B-926F-0B07549AEC04}" destId="{4115C4B3-3CB0-40AB-8BE2-25FA1A9A82F9}" srcOrd="0" destOrd="0" presId="urn:microsoft.com/office/officeart/2005/8/layout/list1"/>
    <dgm:cxn modelId="{973A1DFC-C733-4E71-AC26-6870127D1270}" type="presOf" srcId="{904148E8-612E-4385-A433-0EA50907B3A2}" destId="{A0B507FA-2DC9-4CEA-A492-51860CD563F1}" srcOrd="0" destOrd="0" presId="urn:microsoft.com/office/officeart/2005/8/layout/list1"/>
    <dgm:cxn modelId="{915B4A7D-A75E-448F-963B-6EEE8575BB05}" type="presOf" srcId="{D2721F69-BF4C-4DE0-8796-E08DBC6D9E45}" destId="{F4396620-7EB8-4F5E-A796-3E11ABD9A129}" srcOrd="1" destOrd="0" presId="urn:microsoft.com/office/officeart/2005/8/layout/list1"/>
    <dgm:cxn modelId="{9A2C7943-769B-46C3-8FA7-C69A4B6FEE33}" type="presOf" srcId="{904148E8-612E-4385-A433-0EA50907B3A2}" destId="{A5A4850B-6AF3-4A3D-ABB1-3370F0EFAD85}" srcOrd="1" destOrd="0" presId="urn:microsoft.com/office/officeart/2005/8/layout/list1"/>
    <dgm:cxn modelId="{CDE0B517-BC90-4F9A-BC15-8AAB1E7C71AC}" type="presOf" srcId="{21F0CD51-32A8-451B-926F-0B07549AEC04}" destId="{02571783-F32A-401C-BCED-56AF55847007}" srcOrd="1" destOrd="0" presId="urn:microsoft.com/office/officeart/2005/8/layout/list1"/>
    <dgm:cxn modelId="{5FD64F84-B21A-4AFB-92C2-5CBC7E2B1944}" srcId="{67EF2146-1355-4CDF-A92E-36D2040FFC20}" destId="{D2721F69-BF4C-4DE0-8796-E08DBC6D9E45}" srcOrd="7" destOrd="0" parTransId="{829E77D9-5FC7-4950-B721-A5B74C661415}" sibTransId="{DAE90102-591B-4B6C-BB71-F9DA35E7D912}"/>
    <dgm:cxn modelId="{767FE783-B589-46B0-B174-E5DB0D0235ED}" type="presOf" srcId="{9EFB80F5-E340-41CC-8E75-A61D8FE09DB6}" destId="{D95C1599-16EE-45E4-843D-27CC53FFD307}" srcOrd="1" destOrd="0" presId="urn:microsoft.com/office/officeart/2005/8/layout/list1"/>
    <dgm:cxn modelId="{EFAEC3D8-67E2-4A3A-867B-59B1A59F3A2B}" srcId="{67EF2146-1355-4CDF-A92E-36D2040FFC20}" destId="{F14574B2-2DB1-4316-B7F4-85A02C649D84}" srcOrd="6" destOrd="0" parTransId="{EEB0E5AC-7C82-4918-B76E-C6263DB5DA18}" sibTransId="{BD957F7D-4426-4076-BEC4-180D3BF59E36}"/>
    <dgm:cxn modelId="{66461810-B658-48F2-BA13-760346E197E7}" srcId="{67EF2146-1355-4CDF-A92E-36D2040FFC20}" destId="{57DC0CC8-B56C-4904-81EC-8C1050A1E04D}" srcOrd="5" destOrd="0" parTransId="{56A48A2F-D1C5-4E4E-8E01-03873AB5312D}" sibTransId="{81C2F795-5A37-451B-ACB3-FD3D90F2D76A}"/>
    <dgm:cxn modelId="{D94A22CB-7064-4EA3-98EA-28F716E70690}" type="presOf" srcId="{F14574B2-2DB1-4316-B7F4-85A02C649D84}" destId="{0C738487-854F-4A5A-9E1E-B034BC191AC5}" srcOrd="0" destOrd="0" presId="urn:microsoft.com/office/officeart/2005/8/layout/list1"/>
    <dgm:cxn modelId="{D1A3F937-D15A-4370-BE84-0EA3BD240E74}" type="presOf" srcId="{7A051E3F-1A32-4B8B-86D7-1003E6E78673}" destId="{322CE212-4DAF-447B-943A-F24B5687AE79}" srcOrd="0" destOrd="0" presId="urn:microsoft.com/office/officeart/2005/8/layout/list1"/>
    <dgm:cxn modelId="{EBC5E1BF-1B49-4216-B25A-CFA5F6AB02A8}" srcId="{67EF2146-1355-4CDF-A92E-36D2040FFC20}" destId="{7A051E3F-1A32-4B8B-86D7-1003E6E78673}" srcOrd="0" destOrd="0" parTransId="{46BA1DCC-35C4-46B2-AAAF-FEA6A6AED7C6}" sibTransId="{B2F4C20C-C8B4-4F43-B8DA-1630026FDF87}"/>
    <dgm:cxn modelId="{5C62AC37-3060-43E6-A6D9-8D6413DBE4D0}" type="presOf" srcId="{7A051E3F-1A32-4B8B-86D7-1003E6E78673}" destId="{720855B0-18DC-4E34-939E-1B4618544CBA}" srcOrd="1" destOrd="0" presId="urn:microsoft.com/office/officeart/2005/8/layout/list1"/>
    <dgm:cxn modelId="{E628A475-BAD2-46CF-9A7A-95AFB276DB46}" type="presParOf" srcId="{D3DFAF30-F2FA-4910-B158-ED4992B61A2E}" destId="{4F8E1B42-01F9-4549-9EFD-A409E1F92B65}" srcOrd="0" destOrd="0" presId="urn:microsoft.com/office/officeart/2005/8/layout/list1"/>
    <dgm:cxn modelId="{AEE81C11-BFFF-4B3E-8037-28EA24CAA216}" type="presParOf" srcId="{4F8E1B42-01F9-4549-9EFD-A409E1F92B65}" destId="{322CE212-4DAF-447B-943A-F24B5687AE79}" srcOrd="0" destOrd="0" presId="urn:microsoft.com/office/officeart/2005/8/layout/list1"/>
    <dgm:cxn modelId="{B0AE7FC3-E5F8-4B57-A164-548937CAD92C}" type="presParOf" srcId="{4F8E1B42-01F9-4549-9EFD-A409E1F92B65}" destId="{720855B0-18DC-4E34-939E-1B4618544CBA}" srcOrd="1" destOrd="0" presId="urn:microsoft.com/office/officeart/2005/8/layout/list1"/>
    <dgm:cxn modelId="{D0F2DAE2-87B6-46AB-8F51-5598C48AD8AB}" type="presParOf" srcId="{D3DFAF30-F2FA-4910-B158-ED4992B61A2E}" destId="{FD9D8DC0-4381-4ACA-8AE9-EB4599D11F23}" srcOrd="1" destOrd="0" presId="urn:microsoft.com/office/officeart/2005/8/layout/list1"/>
    <dgm:cxn modelId="{093114AD-FB28-4282-A3C9-2461A2B6C1CF}" type="presParOf" srcId="{D3DFAF30-F2FA-4910-B158-ED4992B61A2E}" destId="{AD820A05-D6E7-4F2F-8523-7B19EF1488EF}" srcOrd="2" destOrd="0" presId="urn:microsoft.com/office/officeart/2005/8/layout/list1"/>
    <dgm:cxn modelId="{9B1C6F1E-0974-452E-96EF-357853848595}" type="presParOf" srcId="{D3DFAF30-F2FA-4910-B158-ED4992B61A2E}" destId="{FCF5EF5B-ACF6-4C9B-BB34-0397DD925144}" srcOrd="3" destOrd="0" presId="urn:microsoft.com/office/officeart/2005/8/layout/list1"/>
    <dgm:cxn modelId="{CA519511-3D6F-4D00-BDC1-7DEFDE2C2DD7}" type="presParOf" srcId="{D3DFAF30-F2FA-4910-B158-ED4992B61A2E}" destId="{41A22A5D-B8FB-4895-8545-E6DC6A282BD1}" srcOrd="4" destOrd="0" presId="urn:microsoft.com/office/officeart/2005/8/layout/list1"/>
    <dgm:cxn modelId="{F525DC2E-A0B3-46BA-A82A-1992B3E6D0C0}" type="presParOf" srcId="{41A22A5D-B8FB-4895-8545-E6DC6A282BD1}" destId="{8FA63D4D-1BB0-45D5-9548-EF19CBC2FDC0}" srcOrd="0" destOrd="0" presId="urn:microsoft.com/office/officeart/2005/8/layout/list1"/>
    <dgm:cxn modelId="{AD7791B6-A106-4ED5-9142-C01175049008}" type="presParOf" srcId="{41A22A5D-B8FB-4895-8545-E6DC6A282BD1}" destId="{D95C1599-16EE-45E4-843D-27CC53FFD307}" srcOrd="1" destOrd="0" presId="urn:microsoft.com/office/officeart/2005/8/layout/list1"/>
    <dgm:cxn modelId="{DF935DB1-A1A5-44B4-8D45-58B4FEB32E3C}" type="presParOf" srcId="{D3DFAF30-F2FA-4910-B158-ED4992B61A2E}" destId="{DC980D79-7C96-4E36-9E35-6C22B85E6BE1}" srcOrd="5" destOrd="0" presId="urn:microsoft.com/office/officeart/2005/8/layout/list1"/>
    <dgm:cxn modelId="{0E6EF0BB-320B-47D1-AA17-A218A296DFDA}" type="presParOf" srcId="{D3DFAF30-F2FA-4910-B158-ED4992B61A2E}" destId="{31D02AFF-78FC-41E6-AE15-F9BE5DF8BE7E}" srcOrd="6" destOrd="0" presId="urn:microsoft.com/office/officeart/2005/8/layout/list1"/>
    <dgm:cxn modelId="{0D7556E0-24D0-4086-A350-2B3A5452FA38}" type="presParOf" srcId="{D3DFAF30-F2FA-4910-B158-ED4992B61A2E}" destId="{9AF68B8B-0C56-4F05-A2C9-A5D542988880}" srcOrd="7" destOrd="0" presId="urn:microsoft.com/office/officeart/2005/8/layout/list1"/>
    <dgm:cxn modelId="{25975B82-7120-43FA-9B53-9A65BB3F6CD2}" type="presParOf" srcId="{D3DFAF30-F2FA-4910-B158-ED4992B61A2E}" destId="{F7CEC01A-D2CF-49A2-9E04-1D1C9AE5E9B4}" srcOrd="8" destOrd="0" presId="urn:microsoft.com/office/officeart/2005/8/layout/list1"/>
    <dgm:cxn modelId="{CD827F65-8106-49C6-BAC1-25D6B4CDD123}" type="presParOf" srcId="{F7CEC01A-D2CF-49A2-9E04-1D1C9AE5E9B4}" destId="{4115C4B3-3CB0-40AB-8BE2-25FA1A9A82F9}" srcOrd="0" destOrd="0" presId="urn:microsoft.com/office/officeart/2005/8/layout/list1"/>
    <dgm:cxn modelId="{660A4F1C-91BD-481A-B0F3-39B2E6F09C81}" type="presParOf" srcId="{F7CEC01A-D2CF-49A2-9E04-1D1C9AE5E9B4}" destId="{02571783-F32A-401C-BCED-56AF55847007}" srcOrd="1" destOrd="0" presId="urn:microsoft.com/office/officeart/2005/8/layout/list1"/>
    <dgm:cxn modelId="{202A0801-AEBC-4104-9395-6A97536DA698}" type="presParOf" srcId="{D3DFAF30-F2FA-4910-B158-ED4992B61A2E}" destId="{959DCAC9-2750-4B7E-B886-A8A707193A3E}" srcOrd="9" destOrd="0" presId="urn:microsoft.com/office/officeart/2005/8/layout/list1"/>
    <dgm:cxn modelId="{4C4A5599-31FA-4E5E-8CB7-D16BC77B27B2}" type="presParOf" srcId="{D3DFAF30-F2FA-4910-B158-ED4992B61A2E}" destId="{2EAFCD77-FCA4-4D0C-8D34-49EC651D8480}" srcOrd="10" destOrd="0" presId="urn:microsoft.com/office/officeart/2005/8/layout/list1"/>
    <dgm:cxn modelId="{601621F6-6D4E-456D-B820-B13FD31288DB}" type="presParOf" srcId="{D3DFAF30-F2FA-4910-B158-ED4992B61A2E}" destId="{26F8E3DD-9E17-4CBD-A22D-2E8C964949DF}" srcOrd="11" destOrd="0" presId="urn:microsoft.com/office/officeart/2005/8/layout/list1"/>
    <dgm:cxn modelId="{388EA587-FAEA-4740-922E-1E979A9C82C9}" type="presParOf" srcId="{D3DFAF30-F2FA-4910-B158-ED4992B61A2E}" destId="{BA087567-07A0-4457-AC86-C8EB31987B4E}" srcOrd="12" destOrd="0" presId="urn:microsoft.com/office/officeart/2005/8/layout/list1"/>
    <dgm:cxn modelId="{9DF3DACE-20E0-4552-95E0-D317F6046F80}" type="presParOf" srcId="{BA087567-07A0-4457-AC86-C8EB31987B4E}" destId="{C1EDC30B-7E98-4894-8B83-ABB814C45E1F}" srcOrd="0" destOrd="0" presId="urn:microsoft.com/office/officeart/2005/8/layout/list1"/>
    <dgm:cxn modelId="{21038C45-B46A-40D2-9ED3-0476D8212A22}" type="presParOf" srcId="{BA087567-07A0-4457-AC86-C8EB31987B4E}" destId="{D0AF22CE-D4AB-450B-BE80-B6B490509D7C}" srcOrd="1" destOrd="0" presId="urn:microsoft.com/office/officeart/2005/8/layout/list1"/>
    <dgm:cxn modelId="{FD9A9E4C-1BDE-464B-9076-A1DAEFFDA221}" type="presParOf" srcId="{D3DFAF30-F2FA-4910-B158-ED4992B61A2E}" destId="{82D4400A-A103-4C05-BCA5-332D75BB03FC}" srcOrd="13" destOrd="0" presId="urn:microsoft.com/office/officeart/2005/8/layout/list1"/>
    <dgm:cxn modelId="{0A8C6055-0460-4A64-A4D6-3EA2C4958838}" type="presParOf" srcId="{D3DFAF30-F2FA-4910-B158-ED4992B61A2E}" destId="{40065827-8E04-4472-884C-C46C92D6255E}" srcOrd="14" destOrd="0" presId="urn:microsoft.com/office/officeart/2005/8/layout/list1"/>
    <dgm:cxn modelId="{1D265063-9BA7-4C02-A437-3B2C2701627E}" type="presParOf" srcId="{D3DFAF30-F2FA-4910-B158-ED4992B61A2E}" destId="{A4C10A45-6598-46D9-99A5-66F2DF36996A}" srcOrd="15" destOrd="0" presId="urn:microsoft.com/office/officeart/2005/8/layout/list1"/>
    <dgm:cxn modelId="{833CCE82-7139-477A-BFA9-1E98391AD90E}" type="presParOf" srcId="{D3DFAF30-F2FA-4910-B158-ED4992B61A2E}" destId="{E0B3A08B-4B99-4A2A-AA3D-BC04442E5D9E}" srcOrd="16" destOrd="0" presId="urn:microsoft.com/office/officeart/2005/8/layout/list1"/>
    <dgm:cxn modelId="{C0D3A122-0564-488B-A934-D38D8729241A}" type="presParOf" srcId="{E0B3A08B-4B99-4A2A-AA3D-BC04442E5D9E}" destId="{A0B507FA-2DC9-4CEA-A492-51860CD563F1}" srcOrd="0" destOrd="0" presId="urn:microsoft.com/office/officeart/2005/8/layout/list1"/>
    <dgm:cxn modelId="{CB98FD54-D43F-496A-BC0A-59B1880940A7}" type="presParOf" srcId="{E0B3A08B-4B99-4A2A-AA3D-BC04442E5D9E}" destId="{A5A4850B-6AF3-4A3D-ABB1-3370F0EFAD85}" srcOrd="1" destOrd="0" presId="urn:microsoft.com/office/officeart/2005/8/layout/list1"/>
    <dgm:cxn modelId="{3C189984-13C1-4FD1-BAD6-7BB5F9B5E2FC}" type="presParOf" srcId="{D3DFAF30-F2FA-4910-B158-ED4992B61A2E}" destId="{2DC9D48C-FE3C-45CE-80EA-51A4C479F63C}" srcOrd="17" destOrd="0" presId="urn:microsoft.com/office/officeart/2005/8/layout/list1"/>
    <dgm:cxn modelId="{721D0893-646C-4915-A1AB-BC69CB6591D1}" type="presParOf" srcId="{D3DFAF30-F2FA-4910-B158-ED4992B61A2E}" destId="{4CA19374-73D0-4CF9-92BD-E5FF2EF2A7FD}" srcOrd="18" destOrd="0" presId="urn:microsoft.com/office/officeart/2005/8/layout/list1"/>
    <dgm:cxn modelId="{98E6FBC0-D68F-4AFA-8C64-579471374E95}" type="presParOf" srcId="{D3DFAF30-F2FA-4910-B158-ED4992B61A2E}" destId="{69B17AA2-8439-4E3C-8CF9-D20B8CFAB5EB}" srcOrd="19" destOrd="0" presId="urn:microsoft.com/office/officeart/2005/8/layout/list1"/>
    <dgm:cxn modelId="{90A6356E-C674-4515-825B-1D930C87D8B0}" type="presParOf" srcId="{D3DFAF30-F2FA-4910-B158-ED4992B61A2E}" destId="{AFAF37EC-8F77-499F-B09C-AD27B32853E0}" srcOrd="20" destOrd="0" presId="urn:microsoft.com/office/officeart/2005/8/layout/list1"/>
    <dgm:cxn modelId="{77541BEB-F70D-412A-A4C3-1420E4ABD872}" type="presParOf" srcId="{AFAF37EC-8F77-499F-B09C-AD27B32853E0}" destId="{695D8D50-DA60-49A2-85DA-28C4257E1D4D}" srcOrd="0" destOrd="0" presId="urn:microsoft.com/office/officeart/2005/8/layout/list1"/>
    <dgm:cxn modelId="{CEF5B4A1-73B1-42F7-B85B-91EC29EC564C}" type="presParOf" srcId="{AFAF37EC-8F77-499F-B09C-AD27B32853E0}" destId="{FF058503-05BF-45C5-B58A-A0E8372C04C0}" srcOrd="1" destOrd="0" presId="urn:microsoft.com/office/officeart/2005/8/layout/list1"/>
    <dgm:cxn modelId="{444184F4-3DA0-4027-AACF-D335F4695623}" type="presParOf" srcId="{D3DFAF30-F2FA-4910-B158-ED4992B61A2E}" destId="{6DD82F58-315A-4896-9BAD-9AD6148C0880}" srcOrd="21" destOrd="0" presId="urn:microsoft.com/office/officeart/2005/8/layout/list1"/>
    <dgm:cxn modelId="{D623DD5A-68E6-4EEC-907F-497DB38047D6}" type="presParOf" srcId="{D3DFAF30-F2FA-4910-B158-ED4992B61A2E}" destId="{866DC6A8-77C4-46EA-86A7-466AA15B6778}" srcOrd="22" destOrd="0" presId="urn:microsoft.com/office/officeart/2005/8/layout/list1"/>
    <dgm:cxn modelId="{8B8521D3-301E-48B2-9CED-7B2196184A42}" type="presParOf" srcId="{D3DFAF30-F2FA-4910-B158-ED4992B61A2E}" destId="{BC68D9DE-E12D-4412-B3FB-362A75435708}" srcOrd="23" destOrd="0" presId="urn:microsoft.com/office/officeart/2005/8/layout/list1"/>
    <dgm:cxn modelId="{1134F958-15F1-4B0E-83E8-6F9B4BFCB68B}" type="presParOf" srcId="{D3DFAF30-F2FA-4910-B158-ED4992B61A2E}" destId="{16D3AB94-6BA9-4AB2-AD11-4E932C4A3931}" srcOrd="24" destOrd="0" presId="urn:microsoft.com/office/officeart/2005/8/layout/list1"/>
    <dgm:cxn modelId="{9DECDF1E-93E1-405B-87B2-ED1A2A6E5EBE}" type="presParOf" srcId="{16D3AB94-6BA9-4AB2-AD11-4E932C4A3931}" destId="{0C738487-854F-4A5A-9E1E-B034BC191AC5}" srcOrd="0" destOrd="0" presId="urn:microsoft.com/office/officeart/2005/8/layout/list1"/>
    <dgm:cxn modelId="{53D94E7D-90AA-4A5E-B815-DC865124EF2A}" type="presParOf" srcId="{16D3AB94-6BA9-4AB2-AD11-4E932C4A3931}" destId="{A7D93418-9D66-4C15-B8F5-EDF9E4878BAA}" srcOrd="1" destOrd="0" presId="urn:microsoft.com/office/officeart/2005/8/layout/list1"/>
    <dgm:cxn modelId="{61F577F1-69DC-41E9-A436-33FAF6D0F073}" type="presParOf" srcId="{D3DFAF30-F2FA-4910-B158-ED4992B61A2E}" destId="{C657E6C0-0958-4B77-832C-BB673045BD94}" srcOrd="25" destOrd="0" presId="urn:microsoft.com/office/officeart/2005/8/layout/list1"/>
    <dgm:cxn modelId="{6266664F-A6C1-4FC2-A08A-AFFD72EC81D6}" type="presParOf" srcId="{D3DFAF30-F2FA-4910-B158-ED4992B61A2E}" destId="{AB8AC868-2F3B-43C4-82F9-C457477FBF21}" srcOrd="26" destOrd="0" presId="urn:microsoft.com/office/officeart/2005/8/layout/list1"/>
    <dgm:cxn modelId="{F54C71A6-CF50-4D04-ADD1-4886DA41F8AE}" type="presParOf" srcId="{D3DFAF30-F2FA-4910-B158-ED4992B61A2E}" destId="{3B8A8253-B26C-4EFE-8556-15E503374CAA}" srcOrd="27" destOrd="0" presId="urn:microsoft.com/office/officeart/2005/8/layout/list1"/>
    <dgm:cxn modelId="{6EB90FC7-74FA-45D5-A189-7EFD593254E0}" type="presParOf" srcId="{D3DFAF30-F2FA-4910-B158-ED4992B61A2E}" destId="{6AE3399A-4255-4B10-BC5A-3B670C4BDF0E}" srcOrd="28" destOrd="0" presId="urn:microsoft.com/office/officeart/2005/8/layout/list1"/>
    <dgm:cxn modelId="{849329BC-E394-4BA8-95C2-57CBAC61B213}" type="presParOf" srcId="{6AE3399A-4255-4B10-BC5A-3B670C4BDF0E}" destId="{5903DE16-8CCB-42A8-92D5-986CD25AA003}" srcOrd="0" destOrd="0" presId="urn:microsoft.com/office/officeart/2005/8/layout/list1"/>
    <dgm:cxn modelId="{0FE2BC8A-71D5-4B31-A5E4-58AAB61A1D66}" type="presParOf" srcId="{6AE3399A-4255-4B10-BC5A-3B670C4BDF0E}" destId="{F4396620-7EB8-4F5E-A796-3E11ABD9A129}" srcOrd="1" destOrd="0" presId="urn:microsoft.com/office/officeart/2005/8/layout/list1"/>
    <dgm:cxn modelId="{7571695C-5951-4729-B296-7FC43F05334F}" type="presParOf" srcId="{D3DFAF30-F2FA-4910-B158-ED4992B61A2E}" destId="{AA72339E-58CE-4C1C-A895-861A546BD312}" srcOrd="29" destOrd="0" presId="urn:microsoft.com/office/officeart/2005/8/layout/list1"/>
    <dgm:cxn modelId="{59498EB1-99DC-452D-8B15-010BBE182F10}" type="presParOf" srcId="{D3DFAF30-F2FA-4910-B158-ED4992B61A2E}" destId="{D3EED4DB-A015-4ECB-800A-6619DC0EF7CE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89B798-98C0-4EC8-8433-939BE6EF35C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8E5FAE-88FD-44B6-BC55-E4C2D0ADF43D}">
      <dgm:prSet phldrT="[Текст]" custT="1"/>
      <dgm:spPr>
        <a:xfrm>
          <a:off x="367071" y="832594"/>
          <a:ext cx="1615120" cy="1642678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100" b="1" u="sng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Виды рисков</a:t>
          </a:r>
        </a:p>
        <a:p>
          <a:pPr algn="ctr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100" u="sng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marL="0" indent="0" algn="ctr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1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- Прекращение подачи газа потребителю</a:t>
          </a:r>
        </a:p>
        <a:p>
          <a:pPr marL="0" indent="0" algn="ctr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1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- Возникновение аварии на ОПО</a:t>
          </a:r>
        </a:p>
        <a:p>
          <a:pPr marL="0" indent="0" algn="ctr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1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- Наложение штрафных санкций</a:t>
          </a:r>
          <a:endParaRPr lang="ru-RU" sz="1100" u="sng" dirty="0">
            <a:solidFill>
              <a:srgbClr val="003366"/>
            </a:solidFill>
            <a:latin typeface="Arial Narrow"/>
            <a:ea typeface="+mn-ea"/>
            <a:cs typeface="+mn-cs"/>
          </a:endParaRPr>
        </a:p>
      </dgm:t>
    </dgm:pt>
    <dgm:pt modelId="{92C18A63-6876-419B-B976-37D5D94D4F52}" type="parTrans" cxnId="{DB1C58C7-56F6-4C92-A026-11D1AFF1746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>
            <a:solidFill>
              <a:srgbClr val="003366"/>
            </a:solidFill>
          </a:endParaRPr>
        </a:p>
      </dgm:t>
    </dgm:pt>
    <dgm:pt modelId="{129AF2BD-7C08-4054-BB81-77BEB556DD2D}" type="sibTrans" cxnId="{DB1C58C7-56F6-4C92-A026-11D1AFF1746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>
            <a:solidFill>
              <a:srgbClr val="003366"/>
            </a:solidFill>
          </a:endParaRPr>
        </a:p>
      </dgm:t>
    </dgm:pt>
    <dgm:pt modelId="{6C9E575E-C240-439B-B033-40C8AC826C89}">
      <dgm:prSet phldrT="[Текст]" custT="1"/>
      <dgm:spPr>
        <a:xfrm rot="16200000">
          <a:off x="-239651" y="239651"/>
          <a:ext cx="1653933" cy="1174631"/>
        </a:xfrm>
        <a:solidFill>
          <a:srgbClr val="C0504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 tIns="360000" bIns="0" anchor="t" anchorCtr="0"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u="sng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Высокий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u="none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-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 b="1" u="none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</dgm:t>
    </dgm:pt>
    <dgm:pt modelId="{49909191-FD22-4967-BFC2-CFD7F63C8207}" type="parTrans" cxnId="{67176A4A-AFF0-4E77-B6CC-42A8808F30F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>
            <a:solidFill>
              <a:srgbClr val="003366"/>
            </a:solidFill>
          </a:endParaRPr>
        </a:p>
      </dgm:t>
    </dgm:pt>
    <dgm:pt modelId="{B931BACD-35B8-44B3-A465-04897582E2B3}" type="sibTrans" cxnId="{67176A4A-AFF0-4E77-B6CC-42A8808F30F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>
            <a:solidFill>
              <a:srgbClr val="003366"/>
            </a:solidFill>
          </a:endParaRPr>
        </a:p>
      </dgm:t>
    </dgm:pt>
    <dgm:pt modelId="{522EBD31-D33D-401D-9C3E-F3C77BA39619}">
      <dgm:prSet phldrT="[Текст]" custT="1"/>
      <dgm:spPr>
        <a:xfrm>
          <a:off x="1174631" y="0"/>
          <a:ext cx="1174631" cy="1653933"/>
        </a:xfrm>
        <a:solidFill>
          <a:srgbClr val="F7964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 tIns="360000" bIns="0" anchor="t" anchorCtr="0"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100" b="1" u="sng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Существенный 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100" b="1" u="none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32</a:t>
          </a:r>
        </a:p>
      </dgm:t>
    </dgm:pt>
    <dgm:pt modelId="{48DEA41D-6E57-44F0-AE0E-4DAA44B5C04A}" type="parTrans" cxnId="{73B4B3EE-F797-41AD-A20B-B241B371064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>
            <a:solidFill>
              <a:srgbClr val="003366"/>
            </a:solidFill>
          </a:endParaRPr>
        </a:p>
      </dgm:t>
    </dgm:pt>
    <dgm:pt modelId="{A1236C6A-8462-4664-81AC-EBBFD8F5D417}" type="sibTrans" cxnId="{73B4B3EE-F797-41AD-A20B-B241B371064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>
            <a:solidFill>
              <a:srgbClr val="003366"/>
            </a:solidFill>
          </a:endParaRPr>
        </a:p>
      </dgm:t>
    </dgm:pt>
    <dgm:pt modelId="{980F6FF1-6ECE-418F-91F2-26BB3709784B}">
      <dgm:prSet phldrT="[Текст]" custT="1"/>
      <dgm:spPr>
        <a:xfrm rot="10800000">
          <a:off x="0" y="1653933"/>
          <a:ext cx="1174631" cy="1653933"/>
        </a:xfr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 lIns="72000" tIns="0" rIns="72000" bIns="360000" anchor="b" anchorCtr="0"/>
        <a:lstStyle/>
        <a:p>
          <a:pPr marL="0"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 b="1" u="sng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marL="0"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 b="1" u="sng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marL="0"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u="sng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Низкий</a:t>
          </a:r>
        </a:p>
        <a:p>
          <a:pPr marL="0"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u="none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14</a:t>
          </a:r>
        </a:p>
      </dgm:t>
    </dgm:pt>
    <dgm:pt modelId="{39DC821C-0F2A-4A6A-8F5E-F41CDCE2DFCF}" type="parTrans" cxnId="{F956DEF0-96B0-4D93-8E38-91AD0B10808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>
            <a:solidFill>
              <a:srgbClr val="003366"/>
            </a:solidFill>
          </a:endParaRPr>
        </a:p>
      </dgm:t>
    </dgm:pt>
    <dgm:pt modelId="{B1F1688D-2E4F-4C68-8605-B1B09D485657}" type="sibTrans" cxnId="{F956DEF0-96B0-4D93-8E38-91AD0B10808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>
            <a:solidFill>
              <a:srgbClr val="003366"/>
            </a:solidFill>
          </a:endParaRPr>
        </a:p>
      </dgm:t>
    </dgm:pt>
    <dgm:pt modelId="{82C484B9-3EF8-4470-ABFC-2746A08F72EE}">
      <dgm:prSet phldrT="[Текст]" custT="1"/>
      <dgm:spPr>
        <a:xfrm rot="5400000">
          <a:off x="934980" y="1893584"/>
          <a:ext cx="1653933" cy="1174631"/>
        </a:xfrm>
        <a:solidFill>
          <a:srgbClr val="FFFF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 lIns="72000" tIns="0" rIns="72000" bIns="360000" anchor="b" anchorCtr="0"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 b="1" u="sng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u="sng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Средний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u="none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33</a:t>
          </a:r>
          <a:endParaRPr lang="en-US" sz="1200" b="1" u="none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</dgm:t>
    </dgm:pt>
    <dgm:pt modelId="{FD1D0253-9131-4F6B-96BC-FB0F5C7101F9}" type="parTrans" cxnId="{2718D7DD-80E9-484D-AA9C-46517B9F576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>
            <a:solidFill>
              <a:srgbClr val="003366"/>
            </a:solidFill>
          </a:endParaRPr>
        </a:p>
      </dgm:t>
    </dgm:pt>
    <dgm:pt modelId="{66299946-5EA8-46B0-BCAA-EF59A9BFFC52}" type="sibTrans" cxnId="{2718D7DD-80E9-484D-AA9C-46517B9F576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>
            <a:solidFill>
              <a:srgbClr val="003366"/>
            </a:solidFill>
          </a:endParaRPr>
        </a:p>
      </dgm:t>
    </dgm:pt>
    <dgm:pt modelId="{C3751A28-F711-4321-9C09-D9C4F4BD4025}" type="pres">
      <dgm:prSet presAssocID="{7189B798-98C0-4EC8-8433-939BE6EF35C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4EF0C6-13E0-48A7-AB92-CC95A77F73CA}" type="pres">
      <dgm:prSet presAssocID="{7189B798-98C0-4EC8-8433-939BE6EF35C2}" presName="matrix" presStyleCnt="0"/>
      <dgm:spPr/>
    </dgm:pt>
    <dgm:pt modelId="{B7231AC2-98BA-4D1D-9F9D-BFDBFE1978EB}" type="pres">
      <dgm:prSet presAssocID="{7189B798-98C0-4EC8-8433-939BE6EF35C2}" presName="tile1" presStyleLbl="node1" presStyleIdx="0" presStyleCnt="4" custLinFactNeighborX="-3807" custLinFactNeighborY="-2766"/>
      <dgm:spPr>
        <a:prstGeom prst="round1Rect">
          <a:avLst/>
        </a:prstGeom>
      </dgm:spPr>
      <dgm:t>
        <a:bodyPr/>
        <a:lstStyle/>
        <a:p>
          <a:endParaRPr lang="ru-RU"/>
        </a:p>
      </dgm:t>
    </dgm:pt>
    <dgm:pt modelId="{4B129557-B822-461A-9BFF-C6E8978827D0}" type="pres">
      <dgm:prSet presAssocID="{7189B798-98C0-4EC8-8433-939BE6EF35C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3CA2A-790D-489E-A14C-D9D92478C80E}" type="pres">
      <dgm:prSet presAssocID="{7189B798-98C0-4EC8-8433-939BE6EF35C2}" presName="tile2" presStyleLbl="node1" presStyleIdx="1" presStyleCnt="4"/>
      <dgm:spPr>
        <a:prstGeom prst="round1Rect">
          <a:avLst/>
        </a:prstGeom>
      </dgm:spPr>
      <dgm:t>
        <a:bodyPr/>
        <a:lstStyle/>
        <a:p>
          <a:endParaRPr lang="ru-RU"/>
        </a:p>
      </dgm:t>
    </dgm:pt>
    <dgm:pt modelId="{575A7798-6B39-4D1A-B4EA-9F9BF594A4B2}" type="pres">
      <dgm:prSet presAssocID="{7189B798-98C0-4EC8-8433-939BE6EF35C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9C41F-96C8-46AA-BA3D-DC792A664FC6}" type="pres">
      <dgm:prSet presAssocID="{7189B798-98C0-4EC8-8433-939BE6EF35C2}" presName="tile3" presStyleLbl="node1" presStyleIdx="2" presStyleCnt="4" custLinFactNeighborX="-303" custLinFactNeighborY="2858"/>
      <dgm:spPr>
        <a:prstGeom prst="round1Rect">
          <a:avLst/>
        </a:prstGeom>
      </dgm:spPr>
      <dgm:t>
        <a:bodyPr/>
        <a:lstStyle/>
        <a:p>
          <a:endParaRPr lang="ru-RU"/>
        </a:p>
      </dgm:t>
    </dgm:pt>
    <dgm:pt modelId="{C463C66B-7714-4D72-9C05-854BACDC2E9B}" type="pres">
      <dgm:prSet presAssocID="{7189B798-98C0-4EC8-8433-939BE6EF35C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35E73C-DFCE-4236-BCC5-DABCAAE3FB5E}" type="pres">
      <dgm:prSet presAssocID="{7189B798-98C0-4EC8-8433-939BE6EF35C2}" presName="tile4" presStyleLbl="node1" presStyleIdx="3" presStyleCnt="4" custLinFactNeighborX="915" custLinFactNeighborY="4348"/>
      <dgm:spPr>
        <a:prstGeom prst="round1Rect">
          <a:avLst/>
        </a:prstGeom>
      </dgm:spPr>
      <dgm:t>
        <a:bodyPr/>
        <a:lstStyle/>
        <a:p>
          <a:endParaRPr lang="ru-RU"/>
        </a:p>
      </dgm:t>
    </dgm:pt>
    <dgm:pt modelId="{AF18783E-5A5D-443A-97CE-84F2671C83EF}" type="pres">
      <dgm:prSet presAssocID="{7189B798-98C0-4EC8-8433-939BE6EF35C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7A12D-3F06-48A2-BBD2-42D883F3AA73}" type="pres">
      <dgm:prSet presAssocID="{7189B798-98C0-4EC8-8433-939BE6EF35C2}" presName="centerTile" presStyleLbl="fgShp" presStyleIdx="0" presStyleCnt="1" custScaleX="229167" custScaleY="198639">
        <dgm:presLayoutVars>
          <dgm:chMax val="0"/>
          <dgm:chPref val="0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2718D7DD-80E9-484D-AA9C-46517B9F5769}" srcId="{558E5FAE-88FD-44B6-BC55-E4C2D0ADF43D}" destId="{82C484B9-3EF8-4470-ABFC-2746A08F72EE}" srcOrd="3" destOrd="0" parTransId="{FD1D0253-9131-4F6B-96BC-FB0F5C7101F9}" sibTransId="{66299946-5EA8-46B0-BCAA-EF59A9BFFC52}"/>
    <dgm:cxn modelId="{09876D0E-07A8-4E97-93CE-51390AED8DF3}" type="presOf" srcId="{82C484B9-3EF8-4470-ABFC-2746A08F72EE}" destId="{AF18783E-5A5D-443A-97CE-84F2671C83EF}" srcOrd="1" destOrd="0" presId="urn:microsoft.com/office/officeart/2005/8/layout/matrix1"/>
    <dgm:cxn modelId="{9704F02C-4561-4BDB-843B-9BF09BB8178A}" type="presOf" srcId="{82C484B9-3EF8-4470-ABFC-2746A08F72EE}" destId="{A535E73C-DFCE-4236-BCC5-DABCAAE3FB5E}" srcOrd="0" destOrd="0" presId="urn:microsoft.com/office/officeart/2005/8/layout/matrix1"/>
    <dgm:cxn modelId="{04B9404D-1413-4746-9AA3-1D06058F6E8F}" type="presOf" srcId="{980F6FF1-6ECE-418F-91F2-26BB3709784B}" destId="{F3F9C41F-96C8-46AA-BA3D-DC792A664FC6}" srcOrd="0" destOrd="0" presId="urn:microsoft.com/office/officeart/2005/8/layout/matrix1"/>
    <dgm:cxn modelId="{CA7F06BC-5727-4A59-984A-E6979B971232}" type="presOf" srcId="{980F6FF1-6ECE-418F-91F2-26BB3709784B}" destId="{C463C66B-7714-4D72-9C05-854BACDC2E9B}" srcOrd="1" destOrd="0" presId="urn:microsoft.com/office/officeart/2005/8/layout/matrix1"/>
    <dgm:cxn modelId="{DB1C58C7-56F6-4C92-A026-11D1AFF1746E}" srcId="{7189B798-98C0-4EC8-8433-939BE6EF35C2}" destId="{558E5FAE-88FD-44B6-BC55-E4C2D0ADF43D}" srcOrd="0" destOrd="0" parTransId="{92C18A63-6876-419B-B976-37D5D94D4F52}" sibTransId="{129AF2BD-7C08-4054-BB81-77BEB556DD2D}"/>
    <dgm:cxn modelId="{C7E5CC1B-D798-4D5B-9CF6-2D739A23E868}" type="presOf" srcId="{522EBD31-D33D-401D-9C3E-F3C77BA39619}" destId="{8A43CA2A-790D-489E-A14C-D9D92478C80E}" srcOrd="0" destOrd="0" presId="urn:microsoft.com/office/officeart/2005/8/layout/matrix1"/>
    <dgm:cxn modelId="{414B6FCC-AA52-4752-8362-EE29A486DCAB}" type="presOf" srcId="{558E5FAE-88FD-44B6-BC55-E4C2D0ADF43D}" destId="{FA87A12D-3F06-48A2-BBD2-42D883F3AA73}" srcOrd="0" destOrd="0" presId="urn:microsoft.com/office/officeart/2005/8/layout/matrix1"/>
    <dgm:cxn modelId="{3D23BE95-B9FA-4BC6-AA33-AFCAC1F9D850}" type="presOf" srcId="{522EBD31-D33D-401D-9C3E-F3C77BA39619}" destId="{575A7798-6B39-4D1A-B4EA-9F9BF594A4B2}" srcOrd="1" destOrd="0" presId="urn:microsoft.com/office/officeart/2005/8/layout/matrix1"/>
    <dgm:cxn modelId="{73B4B3EE-F797-41AD-A20B-B241B371064D}" srcId="{558E5FAE-88FD-44B6-BC55-E4C2D0ADF43D}" destId="{522EBD31-D33D-401D-9C3E-F3C77BA39619}" srcOrd="1" destOrd="0" parTransId="{48DEA41D-6E57-44F0-AE0E-4DAA44B5C04A}" sibTransId="{A1236C6A-8462-4664-81AC-EBBFD8F5D417}"/>
    <dgm:cxn modelId="{0EB3D162-69D4-48BB-AEB2-03A8131E902D}" type="presOf" srcId="{7189B798-98C0-4EC8-8433-939BE6EF35C2}" destId="{C3751A28-F711-4321-9C09-D9C4F4BD4025}" srcOrd="0" destOrd="0" presId="urn:microsoft.com/office/officeart/2005/8/layout/matrix1"/>
    <dgm:cxn modelId="{64165281-7DD5-4D58-9BDB-F7416D629FA0}" type="presOf" srcId="{6C9E575E-C240-439B-B033-40C8AC826C89}" destId="{B7231AC2-98BA-4D1D-9F9D-BFDBFE1978EB}" srcOrd="0" destOrd="0" presId="urn:microsoft.com/office/officeart/2005/8/layout/matrix1"/>
    <dgm:cxn modelId="{67176A4A-AFF0-4E77-B6CC-42A8808F30FF}" srcId="{558E5FAE-88FD-44B6-BC55-E4C2D0ADF43D}" destId="{6C9E575E-C240-439B-B033-40C8AC826C89}" srcOrd="0" destOrd="0" parTransId="{49909191-FD22-4967-BFC2-CFD7F63C8207}" sibTransId="{B931BACD-35B8-44B3-A465-04897582E2B3}"/>
    <dgm:cxn modelId="{F8A489DD-9993-4519-8026-B317377EC3F7}" type="presOf" srcId="{6C9E575E-C240-439B-B033-40C8AC826C89}" destId="{4B129557-B822-461A-9BFF-C6E8978827D0}" srcOrd="1" destOrd="0" presId="urn:microsoft.com/office/officeart/2005/8/layout/matrix1"/>
    <dgm:cxn modelId="{F956DEF0-96B0-4D93-8E38-91AD0B108080}" srcId="{558E5FAE-88FD-44B6-BC55-E4C2D0ADF43D}" destId="{980F6FF1-6ECE-418F-91F2-26BB3709784B}" srcOrd="2" destOrd="0" parTransId="{39DC821C-0F2A-4A6A-8F5E-F41CDCE2DFCF}" sibTransId="{B1F1688D-2E4F-4C68-8605-B1B09D485657}"/>
    <dgm:cxn modelId="{1788E378-506D-4D83-88FE-908370F6FCB1}" type="presParOf" srcId="{C3751A28-F711-4321-9C09-D9C4F4BD4025}" destId="{C94EF0C6-13E0-48A7-AB92-CC95A77F73CA}" srcOrd="0" destOrd="0" presId="urn:microsoft.com/office/officeart/2005/8/layout/matrix1"/>
    <dgm:cxn modelId="{415AB1D4-2AB9-4668-95D1-C3EA15A6A57D}" type="presParOf" srcId="{C94EF0C6-13E0-48A7-AB92-CC95A77F73CA}" destId="{B7231AC2-98BA-4D1D-9F9D-BFDBFE1978EB}" srcOrd="0" destOrd="0" presId="urn:microsoft.com/office/officeart/2005/8/layout/matrix1"/>
    <dgm:cxn modelId="{B25BBA10-910C-4636-BBCA-F07931D47A50}" type="presParOf" srcId="{C94EF0C6-13E0-48A7-AB92-CC95A77F73CA}" destId="{4B129557-B822-461A-9BFF-C6E8978827D0}" srcOrd="1" destOrd="0" presId="urn:microsoft.com/office/officeart/2005/8/layout/matrix1"/>
    <dgm:cxn modelId="{6B000C09-9119-4BDB-846B-B62E8CB98395}" type="presParOf" srcId="{C94EF0C6-13E0-48A7-AB92-CC95A77F73CA}" destId="{8A43CA2A-790D-489E-A14C-D9D92478C80E}" srcOrd="2" destOrd="0" presId="urn:microsoft.com/office/officeart/2005/8/layout/matrix1"/>
    <dgm:cxn modelId="{0F6B20AE-9CE0-4EFB-A7CE-B6F1F627188C}" type="presParOf" srcId="{C94EF0C6-13E0-48A7-AB92-CC95A77F73CA}" destId="{575A7798-6B39-4D1A-B4EA-9F9BF594A4B2}" srcOrd="3" destOrd="0" presId="urn:microsoft.com/office/officeart/2005/8/layout/matrix1"/>
    <dgm:cxn modelId="{76FBE3BA-05D0-4C72-8675-44837685BCE8}" type="presParOf" srcId="{C94EF0C6-13E0-48A7-AB92-CC95A77F73CA}" destId="{F3F9C41F-96C8-46AA-BA3D-DC792A664FC6}" srcOrd="4" destOrd="0" presId="urn:microsoft.com/office/officeart/2005/8/layout/matrix1"/>
    <dgm:cxn modelId="{4A402E25-9674-41B0-963A-967D7E0AA392}" type="presParOf" srcId="{C94EF0C6-13E0-48A7-AB92-CC95A77F73CA}" destId="{C463C66B-7714-4D72-9C05-854BACDC2E9B}" srcOrd="5" destOrd="0" presId="urn:microsoft.com/office/officeart/2005/8/layout/matrix1"/>
    <dgm:cxn modelId="{E82FFFEB-96E1-4C18-93A9-B01F9E100F95}" type="presParOf" srcId="{C94EF0C6-13E0-48A7-AB92-CC95A77F73CA}" destId="{A535E73C-DFCE-4236-BCC5-DABCAAE3FB5E}" srcOrd="6" destOrd="0" presId="urn:microsoft.com/office/officeart/2005/8/layout/matrix1"/>
    <dgm:cxn modelId="{0784C4C8-A5FF-437A-A27F-D7404C6C5883}" type="presParOf" srcId="{C94EF0C6-13E0-48A7-AB92-CC95A77F73CA}" destId="{AF18783E-5A5D-443A-97CE-84F2671C83EF}" srcOrd="7" destOrd="0" presId="urn:microsoft.com/office/officeart/2005/8/layout/matrix1"/>
    <dgm:cxn modelId="{4277F751-97C1-43A7-AD74-F2425EE1A32E}" type="presParOf" srcId="{C3751A28-F711-4321-9C09-D9C4F4BD4025}" destId="{FA87A12D-3F06-48A2-BBD2-42D883F3AA7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89B798-98C0-4EC8-8433-939BE6EF35C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8E5FAE-88FD-44B6-BC55-E4C2D0ADF43D}">
      <dgm:prSet phldrT="[Текст]" custT="1"/>
      <dgm:spPr>
        <a:xfrm>
          <a:off x="367071" y="832594"/>
          <a:ext cx="1615120" cy="1642678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u="sng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Виды рисков</a:t>
          </a:r>
        </a:p>
        <a:p>
          <a:pPr algn="ctr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 u="sng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marL="0" indent="0" algn="ctr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- Прекращение подачи газа потребителю</a:t>
          </a:r>
        </a:p>
        <a:p>
          <a:pPr marL="0" indent="0" algn="ctr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- Возникновение аварии на ОПО</a:t>
          </a:r>
        </a:p>
        <a:p>
          <a:pPr marL="0" indent="0" algn="ctr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- Наложение штрафных санкций</a:t>
          </a:r>
          <a:endParaRPr lang="ru-RU" sz="1200" u="sng" dirty="0">
            <a:solidFill>
              <a:srgbClr val="003366"/>
            </a:solidFill>
            <a:latin typeface="Arial Narrow"/>
            <a:ea typeface="+mn-ea"/>
            <a:cs typeface="+mn-cs"/>
          </a:endParaRPr>
        </a:p>
      </dgm:t>
    </dgm:pt>
    <dgm:pt modelId="{92C18A63-6876-419B-B976-37D5D94D4F52}" type="parTrans" cxnId="{DB1C58C7-56F6-4C92-A026-11D1AFF1746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rgbClr val="003366"/>
            </a:solidFill>
          </a:endParaRPr>
        </a:p>
      </dgm:t>
    </dgm:pt>
    <dgm:pt modelId="{129AF2BD-7C08-4054-BB81-77BEB556DD2D}" type="sibTrans" cxnId="{DB1C58C7-56F6-4C92-A026-11D1AFF1746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rgbClr val="003366"/>
            </a:solidFill>
          </a:endParaRPr>
        </a:p>
      </dgm:t>
    </dgm:pt>
    <dgm:pt modelId="{6C9E575E-C240-439B-B033-40C8AC826C89}">
      <dgm:prSet phldrT="[Текст]" custT="1"/>
      <dgm:spPr>
        <a:xfrm rot="16200000">
          <a:off x="-239651" y="239651"/>
          <a:ext cx="1653933" cy="1174631"/>
        </a:xfrm>
        <a:solidFill>
          <a:srgbClr val="C0504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 tIns="360000" bIns="0" anchor="t" anchorCtr="0"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u="sng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Высокий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u="none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-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 b="1" u="none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</dgm:t>
    </dgm:pt>
    <dgm:pt modelId="{49909191-FD22-4967-BFC2-CFD7F63C8207}" type="parTrans" cxnId="{67176A4A-AFF0-4E77-B6CC-42A8808F30F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rgbClr val="003366"/>
            </a:solidFill>
          </a:endParaRPr>
        </a:p>
      </dgm:t>
    </dgm:pt>
    <dgm:pt modelId="{B931BACD-35B8-44B3-A465-04897582E2B3}" type="sibTrans" cxnId="{67176A4A-AFF0-4E77-B6CC-42A8808F30F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rgbClr val="003366"/>
            </a:solidFill>
          </a:endParaRPr>
        </a:p>
      </dgm:t>
    </dgm:pt>
    <dgm:pt modelId="{522EBD31-D33D-401D-9C3E-F3C77BA39619}">
      <dgm:prSet phldrT="[Текст]" custT="1"/>
      <dgm:spPr>
        <a:xfrm>
          <a:off x="1174631" y="0"/>
          <a:ext cx="1174631" cy="1653933"/>
        </a:xfrm>
        <a:solidFill>
          <a:srgbClr val="F7964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 tIns="360000" bIns="0" anchor="t" anchorCtr="0"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u="sng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Существенный 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u="none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1</a:t>
          </a:r>
        </a:p>
      </dgm:t>
    </dgm:pt>
    <dgm:pt modelId="{48DEA41D-6E57-44F0-AE0E-4DAA44B5C04A}" type="parTrans" cxnId="{73B4B3EE-F797-41AD-A20B-B241B371064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rgbClr val="003366"/>
            </a:solidFill>
          </a:endParaRPr>
        </a:p>
      </dgm:t>
    </dgm:pt>
    <dgm:pt modelId="{A1236C6A-8462-4664-81AC-EBBFD8F5D417}" type="sibTrans" cxnId="{73B4B3EE-F797-41AD-A20B-B241B371064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rgbClr val="003366"/>
            </a:solidFill>
          </a:endParaRPr>
        </a:p>
      </dgm:t>
    </dgm:pt>
    <dgm:pt modelId="{980F6FF1-6ECE-418F-91F2-26BB3709784B}">
      <dgm:prSet phldrT="[Текст]" custT="1"/>
      <dgm:spPr>
        <a:xfrm rot="10800000">
          <a:off x="0" y="1653933"/>
          <a:ext cx="1174631" cy="1653933"/>
        </a:xfr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 lIns="72000" tIns="0" rIns="72000" bIns="360000" anchor="b" anchorCtr="0"/>
        <a:lstStyle/>
        <a:p>
          <a:pPr marL="0"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 b="1" u="sng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marL="0"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 b="1" u="sng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marL="0"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u="sng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Низкий</a:t>
          </a:r>
        </a:p>
        <a:p>
          <a:pPr marL="0"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u="none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6</a:t>
          </a:r>
        </a:p>
      </dgm:t>
    </dgm:pt>
    <dgm:pt modelId="{39DC821C-0F2A-4A6A-8F5E-F41CDCE2DFCF}" type="parTrans" cxnId="{F956DEF0-96B0-4D93-8E38-91AD0B10808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rgbClr val="003366"/>
            </a:solidFill>
          </a:endParaRPr>
        </a:p>
      </dgm:t>
    </dgm:pt>
    <dgm:pt modelId="{B1F1688D-2E4F-4C68-8605-B1B09D485657}" type="sibTrans" cxnId="{F956DEF0-96B0-4D93-8E38-91AD0B10808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rgbClr val="003366"/>
            </a:solidFill>
          </a:endParaRPr>
        </a:p>
      </dgm:t>
    </dgm:pt>
    <dgm:pt modelId="{82C484B9-3EF8-4470-ABFC-2746A08F72EE}">
      <dgm:prSet phldrT="[Текст]" custT="1"/>
      <dgm:spPr>
        <a:xfrm rot="5400000">
          <a:off x="934980" y="1893584"/>
          <a:ext cx="1653933" cy="1174631"/>
        </a:xfrm>
        <a:solidFill>
          <a:srgbClr val="FFFF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 lIns="72000" tIns="0" rIns="72000" bIns="360000" anchor="b" anchorCtr="0"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 b="1" u="sng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u="sng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Средний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u="none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26</a:t>
          </a:r>
        </a:p>
      </dgm:t>
    </dgm:pt>
    <dgm:pt modelId="{FD1D0253-9131-4F6B-96BC-FB0F5C7101F9}" type="parTrans" cxnId="{2718D7DD-80E9-484D-AA9C-46517B9F576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rgbClr val="003366"/>
            </a:solidFill>
          </a:endParaRPr>
        </a:p>
      </dgm:t>
    </dgm:pt>
    <dgm:pt modelId="{66299946-5EA8-46B0-BCAA-EF59A9BFFC52}" type="sibTrans" cxnId="{2718D7DD-80E9-484D-AA9C-46517B9F576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rgbClr val="003366"/>
            </a:solidFill>
          </a:endParaRPr>
        </a:p>
      </dgm:t>
    </dgm:pt>
    <dgm:pt modelId="{C3751A28-F711-4321-9C09-D9C4F4BD4025}" type="pres">
      <dgm:prSet presAssocID="{7189B798-98C0-4EC8-8433-939BE6EF35C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4EF0C6-13E0-48A7-AB92-CC95A77F73CA}" type="pres">
      <dgm:prSet presAssocID="{7189B798-98C0-4EC8-8433-939BE6EF35C2}" presName="matrix" presStyleCnt="0"/>
      <dgm:spPr/>
    </dgm:pt>
    <dgm:pt modelId="{B7231AC2-98BA-4D1D-9F9D-BFDBFE1978EB}" type="pres">
      <dgm:prSet presAssocID="{7189B798-98C0-4EC8-8433-939BE6EF35C2}" presName="tile1" presStyleLbl="node1" presStyleIdx="0" presStyleCnt="4" custLinFactNeighborX="-3807" custLinFactNeighborY="-2766"/>
      <dgm:spPr>
        <a:prstGeom prst="round1Rect">
          <a:avLst/>
        </a:prstGeom>
      </dgm:spPr>
      <dgm:t>
        <a:bodyPr/>
        <a:lstStyle/>
        <a:p>
          <a:endParaRPr lang="ru-RU"/>
        </a:p>
      </dgm:t>
    </dgm:pt>
    <dgm:pt modelId="{4B129557-B822-461A-9BFF-C6E8978827D0}" type="pres">
      <dgm:prSet presAssocID="{7189B798-98C0-4EC8-8433-939BE6EF35C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3CA2A-790D-489E-A14C-D9D92478C80E}" type="pres">
      <dgm:prSet presAssocID="{7189B798-98C0-4EC8-8433-939BE6EF35C2}" presName="tile2" presStyleLbl="node1" presStyleIdx="1" presStyleCnt="4"/>
      <dgm:spPr>
        <a:prstGeom prst="round1Rect">
          <a:avLst/>
        </a:prstGeom>
      </dgm:spPr>
      <dgm:t>
        <a:bodyPr/>
        <a:lstStyle/>
        <a:p>
          <a:endParaRPr lang="ru-RU"/>
        </a:p>
      </dgm:t>
    </dgm:pt>
    <dgm:pt modelId="{575A7798-6B39-4D1A-B4EA-9F9BF594A4B2}" type="pres">
      <dgm:prSet presAssocID="{7189B798-98C0-4EC8-8433-939BE6EF35C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9C41F-96C8-46AA-BA3D-DC792A664FC6}" type="pres">
      <dgm:prSet presAssocID="{7189B798-98C0-4EC8-8433-939BE6EF35C2}" presName="tile3" presStyleLbl="node1" presStyleIdx="2" presStyleCnt="4" custLinFactNeighborX="-303" custLinFactNeighborY="2858"/>
      <dgm:spPr>
        <a:prstGeom prst="round1Rect">
          <a:avLst/>
        </a:prstGeom>
      </dgm:spPr>
      <dgm:t>
        <a:bodyPr/>
        <a:lstStyle/>
        <a:p>
          <a:endParaRPr lang="ru-RU"/>
        </a:p>
      </dgm:t>
    </dgm:pt>
    <dgm:pt modelId="{C463C66B-7714-4D72-9C05-854BACDC2E9B}" type="pres">
      <dgm:prSet presAssocID="{7189B798-98C0-4EC8-8433-939BE6EF35C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35E73C-DFCE-4236-BCC5-DABCAAE3FB5E}" type="pres">
      <dgm:prSet presAssocID="{7189B798-98C0-4EC8-8433-939BE6EF35C2}" presName="tile4" presStyleLbl="node1" presStyleIdx="3" presStyleCnt="4" custLinFactNeighborX="915" custLinFactNeighborY="4348"/>
      <dgm:spPr>
        <a:prstGeom prst="round1Rect">
          <a:avLst/>
        </a:prstGeom>
      </dgm:spPr>
      <dgm:t>
        <a:bodyPr/>
        <a:lstStyle/>
        <a:p>
          <a:endParaRPr lang="ru-RU"/>
        </a:p>
      </dgm:t>
    </dgm:pt>
    <dgm:pt modelId="{AF18783E-5A5D-443A-97CE-84F2671C83EF}" type="pres">
      <dgm:prSet presAssocID="{7189B798-98C0-4EC8-8433-939BE6EF35C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7A12D-3F06-48A2-BBD2-42D883F3AA73}" type="pres">
      <dgm:prSet presAssocID="{7189B798-98C0-4EC8-8433-939BE6EF35C2}" presName="centerTile" presStyleLbl="fgShp" presStyleIdx="0" presStyleCnt="1" custScaleX="229167" custScaleY="198639">
        <dgm:presLayoutVars>
          <dgm:chMax val="0"/>
          <dgm:chPref val="0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98E2D0C7-8749-435B-A93B-B0356690725F}" type="presOf" srcId="{7189B798-98C0-4EC8-8433-939BE6EF35C2}" destId="{C3751A28-F711-4321-9C09-D9C4F4BD4025}" srcOrd="0" destOrd="0" presId="urn:microsoft.com/office/officeart/2005/8/layout/matrix1"/>
    <dgm:cxn modelId="{12E1D500-D315-441D-9AF9-240655094D9E}" type="presOf" srcId="{980F6FF1-6ECE-418F-91F2-26BB3709784B}" destId="{C463C66B-7714-4D72-9C05-854BACDC2E9B}" srcOrd="1" destOrd="0" presId="urn:microsoft.com/office/officeart/2005/8/layout/matrix1"/>
    <dgm:cxn modelId="{78F69390-6D4C-4EBB-A9EC-DFF39DD96D54}" type="presOf" srcId="{980F6FF1-6ECE-418F-91F2-26BB3709784B}" destId="{F3F9C41F-96C8-46AA-BA3D-DC792A664FC6}" srcOrd="0" destOrd="0" presId="urn:microsoft.com/office/officeart/2005/8/layout/matrix1"/>
    <dgm:cxn modelId="{071135B8-680F-4C98-96BA-41829E912ABC}" type="presOf" srcId="{558E5FAE-88FD-44B6-BC55-E4C2D0ADF43D}" destId="{FA87A12D-3F06-48A2-BBD2-42D883F3AA73}" srcOrd="0" destOrd="0" presId="urn:microsoft.com/office/officeart/2005/8/layout/matrix1"/>
    <dgm:cxn modelId="{534D69D2-E9E2-4DF4-9BA1-BBD9EDA9A979}" type="presOf" srcId="{82C484B9-3EF8-4470-ABFC-2746A08F72EE}" destId="{AF18783E-5A5D-443A-97CE-84F2671C83EF}" srcOrd="1" destOrd="0" presId="urn:microsoft.com/office/officeart/2005/8/layout/matrix1"/>
    <dgm:cxn modelId="{5A087C9F-054C-4572-99DF-E4A74ABD8D85}" type="presOf" srcId="{6C9E575E-C240-439B-B033-40C8AC826C89}" destId="{4B129557-B822-461A-9BFF-C6E8978827D0}" srcOrd="1" destOrd="0" presId="urn:microsoft.com/office/officeart/2005/8/layout/matrix1"/>
    <dgm:cxn modelId="{DB1C58C7-56F6-4C92-A026-11D1AFF1746E}" srcId="{7189B798-98C0-4EC8-8433-939BE6EF35C2}" destId="{558E5FAE-88FD-44B6-BC55-E4C2D0ADF43D}" srcOrd="0" destOrd="0" parTransId="{92C18A63-6876-419B-B976-37D5D94D4F52}" sibTransId="{129AF2BD-7C08-4054-BB81-77BEB556DD2D}"/>
    <dgm:cxn modelId="{F956DEF0-96B0-4D93-8E38-91AD0B108080}" srcId="{558E5FAE-88FD-44B6-BC55-E4C2D0ADF43D}" destId="{980F6FF1-6ECE-418F-91F2-26BB3709784B}" srcOrd="2" destOrd="0" parTransId="{39DC821C-0F2A-4A6A-8F5E-F41CDCE2DFCF}" sibTransId="{B1F1688D-2E4F-4C68-8605-B1B09D485657}"/>
    <dgm:cxn modelId="{DE5F7C93-BB97-427A-BEAB-10B07534771E}" type="presOf" srcId="{522EBD31-D33D-401D-9C3E-F3C77BA39619}" destId="{575A7798-6B39-4D1A-B4EA-9F9BF594A4B2}" srcOrd="1" destOrd="0" presId="urn:microsoft.com/office/officeart/2005/8/layout/matrix1"/>
    <dgm:cxn modelId="{73B4B3EE-F797-41AD-A20B-B241B371064D}" srcId="{558E5FAE-88FD-44B6-BC55-E4C2D0ADF43D}" destId="{522EBD31-D33D-401D-9C3E-F3C77BA39619}" srcOrd="1" destOrd="0" parTransId="{48DEA41D-6E57-44F0-AE0E-4DAA44B5C04A}" sibTransId="{A1236C6A-8462-4664-81AC-EBBFD8F5D417}"/>
    <dgm:cxn modelId="{8976DDD6-C892-4A05-818F-7804D8899A33}" type="presOf" srcId="{82C484B9-3EF8-4470-ABFC-2746A08F72EE}" destId="{A535E73C-DFCE-4236-BCC5-DABCAAE3FB5E}" srcOrd="0" destOrd="0" presId="urn:microsoft.com/office/officeart/2005/8/layout/matrix1"/>
    <dgm:cxn modelId="{9113D1BA-4292-4435-AA33-D3331B64DCFD}" type="presOf" srcId="{6C9E575E-C240-439B-B033-40C8AC826C89}" destId="{B7231AC2-98BA-4D1D-9F9D-BFDBFE1978EB}" srcOrd="0" destOrd="0" presId="urn:microsoft.com/office/officeart/2005/8/layout/matrix1"/>
    <dgm:cxn modelId="{67176A4A-AFF0-4E77-B6CC-42A8808F30FF}" srcId="{558E5FAE-88FD-44B6-BC55-E4C2D0ADF43D}" destId="{6C9E575E-C240-439B-B033-40C8AC826C89}" srcOrd="0" destOrd="0" parTransId="{49909191-FD22-4967-BFC2-CFD7F63C8207}" sibTransId="{B931BACD-35B8-44B3-A465-04897582E2B3}"/>
    <dgm:cxn modelId="{486A6CEF-1577-4FAF-83B0-3EE4B7A89C47}" type="presOf" srcId="{522EBD31-D33D-401D-9C3E-F3C77BA39619}" destId="{8A43CA2A-790D-489E-A14C-D9D92478C80E}" srcOrd="0" destOrd="0" presId="urn:microsoft.com/office/officeart/2005/8/layout/matrix1"/>
    <dgm:cxn modelId="{2718D7DD-80E9-484D-AA9C-46517B9F5769}" srcId="{558E5FAE-88FD-44B6-BC55-E4C2D0ADF43D}" destId="{82C484B9-3EF8-4470-ABFC-2746A08F72EE}" srcOrd="3" destOrd="0" parTransId="{FD1D0253-9131-4F6B-96BC-FB0F5C7101F9}" sibTransId="{66299946-5EA8-46B0-BCAA-EF59A9BFFC52}"/>
    <dgm:cxn modelId="{3E256DC6-B0C9-411F-8914-4178241D4208}" type="presParOf" srcId="{C3751A28-F711-4321-9C09-D9C4F4BD4025}" destId="{C94EF0C6-13E0-48A7-AB92-CC95A77F73CA}" srcOrd="0" destOrd="0" presId="urn:microsoft.com/office/officeart/2005/8/layout/matrix1"/>
    <dgm:cxn modelId="{FF3FDBCB-6A61-4E51-A42A-8414135161FD}" type="presParOf" srcId="{C94EF0C6-13E0-48A7-AB92-CC95A77F73CA}" destId="{B7231AC2-98BA-4D1D-9F9D-BFDBFE1978EB}" srcOrd="0" destOrd="0" presId="urn:microsoft.com/office/officeart/2005/8/layout/matrix1"/>
    <dgm:cxn modelId="{CAD5FB59-97C7-4502-8648-41EB14A1C851}" type="presParOf" srcId="{C94EF0C6-13E0-48A7-AB92-CC95A77F73CA}" destId="{4B129557-B822-461A-9BFF-C6E8978827D0}" srcOrd="1" destOrd="0" presId="urn:microsoft.com/office/officeart/2005/8/layout/matrix1"/>
    <dgm:cxn modelId="{EF74A782-9F48-4EC0-A6B1-7AC027EED3E6}" type="presParOf" srcId="{C94EF0C6-13E0-48A7-AB92-CC95A77F73CA}" destId="{8A43CA2A-790D-489E-A14C-D9D92478C80E}" srcOrd="2" destOrd="0" presId="urn:microsoft.com/office/officeart/2005/8/layout/matrix1"/>
    <dgm:cxn modelId="{CC967779-8BD5-413E-A393-15AB819D3537}" type="presParOf" srcId="{C94EF0C6-13E0-48A7-AB92-CC95A77F73CA}" destId="{575A7798-6B39-4D1A-B4EA-9F9BF594A4B2}" srcOrd="3" destOrd="0" presId="urn:microsoft.com/office/officeart/2005/8/layout/matrix1"/>
    <dgm:cxn modelId="{557E109A-1632-404B-901E-1E08D7FD49BC}" type="presParOf" srcId="{C94EF0C6-13E0-48A7-AB92-CC95A77F73CA}" destId="{F3F9C41F-96C8-46AA-BA3D-DC792A664FC6}" srcOrd="4" destOrd="0" presId="urn:microsoft.com/office/officeart/2005/8/layout/matrix1"/>
    <dgm:cxn modelId="{8126D7DE-B487-41FC-9B0A-4C78B572AFA2}" type="presParOf" srcId="{C94EF0C6-13E0-48A7-AB92-CC95A77F73CA}" destId="{C463C66B-7714-4D72-9C05-854BACDC2E9B}" srcOrd="5" destOrd="0" presId="urn:microsoft.com/office/officeart/2005/8/layout/matrix1"/>
    <dgm:cxn modelId="{136B8314-4465-499E-99D2-F23B7CB0431D}" type="presParOf" srcId="{C94EF0C6-13E0-48A7-AB92-CC95A77F73CA}" destId="{A535E73C-DFCE-4236-BCC5-DABCAAE3FB5E}" srcOrd="6" destOrd="0" presId="urn:microsoft.com/office/officeart/2005/8/layout/matrix1"/>
    <dgm:cxn modelId="{BF65E387-D6FB-4CE3-91CD-094D422B282E}" type="presParOf" srcId="{C94EF0C6-13E0-48A7-AB92-CC95A77F73CA}" destId="{AF18783E-5A5D-443A-97CE-84F2671C83EF}" srcOrd="7" destOrd="0" presId="urn:microsoft.com/office/officeart/2005/8/layout/matrix1"/>
    <dgm:cxn modelId="{6E705B1D-D6A3-428E-89ED-6FCF953D3E1D}" type="presParOf" srcId="{C3751A28-F711-4321-9C09-D9C4F4BD4025}" destId="{FA87A12D-3F06-48A2-BBD2-42D883F3AA7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189B798-98C0-4EC8-8433-939BE6EF35C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8E5FAE-88FD-44B6-BC55-E4C2D0ADF43D}">
      <dgm:prSet phldrT="[Текст]" custT="1"/>
      <dgm:spPr>
        <a:xfrm>
          <a:off x="367071" y="832594"/>
          <a:ext cx="1615120" cy="1642678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u="sng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Виды рисков</a:t>
          </a:r>
        </a:p>
        <a:p>
          <a:pPr algn="ctr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 u="sng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marL="0" indent="0" algn="ctr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- Прекращение подачи газа потребителю</a:t>
          </a:r>
        </a:p>
        <a:p>
          <a:pPr marL="0" indent="0" algn="ctr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- Возникновение аварии на ОПО</a:t>
          </a:r>
        </a:p>
        <a:p>
          <a:pPr marL="0" indent="0" algn="ctr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- Наложение штрафных санкций</a:t>
          </a:r>
          <a:endParaRPr lang="ru-RU" sz="1200" u="sng" dirty="0">
            <a:solidFill>
              <a:srgbClr val="003366"/>
            </a:solidFill>
            <a:latin typeface="Arial Narrow"/>
            <a:ea typeface="+mn-ea"/>
            <a:cs typeface="+mn-cs"/>
          </a:endParaRPr>
        </a:p>
      </dgm:t>
    </dgm:pt>
    <dgm:pt modelId="{92C18A63-6876-419B-B976-37D5D94D4F52}" type="parTrans" cxnId="{DB1C58C7-56F6-4C92-A026-11D1AFF1746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rgbClr val="003366"/>
            </a:solidFill>
          </a:endParaRPr>
        </a:p>
      </dgm:t>
    </dgm:pt>
    <dgm:pt modelId="{129AF2BD-7C08-4054-BB81-77BEB556DD2D}" type="sibTrans" cxnId="{DB1C58C7-56F6-4C92-A026-11D1AFF1746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rgbClr val="003366"/>
            </a:solidFill>
          </a:endParaRPr>
        </a:p>
      </dgm:t>
    </dgm:pt>
    <dgm:pt modelId="{6C9E575E-C240-439B-B033-40C8AC826C89}">
      <dgm:prSet phldrT="[Текст]" custT="1"/>
      <dgm:spPr>
        <a:xfrm rot="16200000">
          <a:off x="-239651" y="239651"/>
          <a:ext cx="1653933" cy="1174631"/>
        </a:xfrm>
        <a:solidFill>
          <a:srgbClr val="C0504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 tIns="360000" bIns="0" anchor="t" anchorCtr="0"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u="sng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Высокий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u="none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-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 b="1" u="none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</dgm:t>
    </dgm:pt>
    <dgm:pt modelId="{49909191-FD22-4967-BFC2-CFD7F63C8207}" type="parTrans" cxnId="{67176A4A-AFF0-4E77-B6CC-42A8808F30F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rgbClr val="003366"/>
            </a:solidFill>
          </a:endParaRPr>
        </a:p>
      </dgm:t>
    </dgm:pt>
    <dgm:pt modelId="{B931BACD-35B8-44B3-A465-04897582E2B3}" type="sibTrans" cxnId="{67176A4A-AFF0-4E77-B6CC-42A8808F30F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rgbClr val="003366"/>
            </a:solidFill>
          </a:endParaRPr>
        </a:p>
      </dgm:t>
    </dgm:pt>
    <dgm:pt modelId="{522EBD31-D33D-401D-9C3E-F3C77BA39619}">
      <dgm:prSet phldrT="[Текст]" custT="1"/>
      <dgm:spPr>
        <a:xfrm>
          <a:off x="1174631" y="0"/>
          <a:ext cx="1174631" cy="1653933"/>
        </a:xfrm>
        <a:solidFill>
          <a:srgbClr val="F7964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 tIns="360000" bIns="0" anchor="t" anchorCtr="0"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u="sng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Существенный 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u="none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-</a:t>
          </a:r>
        </a:p>
      </dgm:t>
    </dgm:pt>
    <dgm:pt modelId="{48DEA41D-6E57-44F0-AE0E-4DAA44B5C04A}" type="parTrans" cxnId="{73B4B3EE-F797-41AD-A20B-B241B371064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rgbClr val="003366"/>
            </a:solidFill>
          </a:endParaRPr>
        </a:p>
      </dgm:t>
    </dgm:pt>
    <dgm:pt modelId="{A1236C6A-8462-4664-81AC-EBBFD8F5D417}" type="sibTrans" cxnId="{73B4B3EE-F797-41AD-A20B-B241B371064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rgbClr val="003366"/>
            </a:solidFill>
          </a:endParaRPr>
        </a:p>
      </dgm:t>
    </dgm:pt>
    <dgm:pt modelId="{980F6FF1-6ECE-418F-91F2-26BB3709784B}">
      <dgm:prSet phldrT="[Текст]" custT="1"/>
      <dgm:spPr>
        <a:xfrm rot="10800000">
          <a:off x="0" y="1653933"/>
          <a:ext cx="1174631" cy="1653933"/>
        </a:xfr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 lIns="72000" tIns="0" rIns="72000" bIns="360000" anchor="b" anchorCtr="0"/>
        <a:lstStyle/>
        <a:p>
          <a:pPr marL="0"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 b="1" u="sng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marL="0"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 b="1" u="sng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marL="0"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u="sng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Низкий</a:t>
          </a:r>
        </a:p>
        <a:p>
          <a:pPr marL="0"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u="none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-</a:t>
          </a:r>
        </a:p>
      </dgm:t>
    </dgm:pt>
    <dgm:pt modelId="{39DC821C-0F2A-4A6A-8F5E-F41CDCE2DFCF}" type="parTrans" cxnId="{F956DEF0-96B0-4D93-8E38-91AD0B10808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rgbClr val="003366"/>
            </a:solidFill>
          </a:endParaRPr>
        </a:p>
      </dgm:t>
    </dgm:pt>
    <dgm:pt modelId="{B1F1688D-2E4F-4C68-8605-B1B09D485657}" type="sibTrans" cxnId="{F956DEF0-96B0-4D93-8E38-91AD0B10808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rgbClr val="003366"/>
            </a:solidFill>
          </a:endParaRPr>
        </a:p>
      </dgm:t>
    </dgm:pt>
    <dgm:pt modelId="{82C484B9-3EF8-4470-ABFC-2746A08F72EE}">
      <dgm:prSet phldrT="[Текст]" custT="1"/>
      <dgm:spPr>
        <a:xfrm rot="5400000">
          <a:off x="934980" y="1893584"/>
          <a:ext cx="1653933" cy="1174631"/>
        </a:xfrm>
        <a:solidFill>
          <a:srgbClr val="FFFF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 lIns="72000" tIns="0" rIns="72000" bIns="360000" anchor="b" anchorCtr="0"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 b="1" u="sng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u="sng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Средний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u="none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98</a:t>
          </a:r>
        </a:p>
      </dgm:t>
    </dgm:pt>
    <dgm:pt modelId="{FD1D0253-9131-4F6B-96BC-FB0F5C7101F9}" type="parTrans" cxnId="{2718D7DD-80E9-484D-AA9C-46517B9F576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rgbClr val="003366"/>
            </a:solidFill>
          </a:endParaRPr>
        </a:p>
      </dgm:t>
    </dgm:pt>
    <dgm:pt modelId="{66299946-5EA8-46B0-BCAA-EF59A9BFFC52}" type="sibTrans" cxnId="{2718D7DD-80E9-484D-AA9C-46517B9F576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rgbClr val="003366"/>
            </a:solidFill>
          </a:endParaRPr>
        </a:p>
      </dgm:t>
    </dgm:pt>
    <dgm:pt modelId="{C3751A28-F711-4321-9C09-D9C4F4BD4025}" type="pres">
      <dgm:prSet presAssocID="{7189B798-98C0-4EC8-8433-939BE6EF35C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4EF0C6-13E0-48A7-AB92-CC95A77F73CA}" type="pres">
      <dgm:prSet presAssocID="{7189B798-98C0-4EC8-8433-939BE6EF35C2}" presName="matrix" presStyleCnt="0"/>
      <dgm:spPr/>
    </dgm:pt>
    <dgm:pt modelId="{B7231AC2-98BA-4D1D-9F9D-BFDBFE1978EB}" type="pres">
      <dgm:prSet presAssocID="{7189B798-98C0-4EC8-8433-939BE6EF35C2}" presName="tile1" presStyleLbl="node1" presStyleIdx="0" presStyleCnt="4" custLinFactNeighborX="-3807" custLinFactNeighborY="-2766"/>
      <dgm:spPr>
        <a:prstGeom prst="round1Rect">
          <a:avLst/>
        </a:prstGeom>
      </dgm:spPr>
      <dgm:t>
        <a:bodyPr/>
        <a:lstStyle/>
        <a:p>
          <a:endParaRPr lang="ru-RU"/>
        </a:p>
      </dgm:t>
    </dgm:pt>
    <dgm:pt modelId="{4B129557-B822-461A-9BFF-C6E8978827D0}" type="pres">
      <dgm:prSet presAssocID="{7189B798-98C0-4EC8-8433-939BE6EF35C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3CA2A-790D-489E-A14C-D9D92478C80E}" type="pres">
      <dgm:prSet presAssocID="{7189B798-98C0-4EC8-8433-939BE6EF35C2}" presName="tile2" presStyleLbl="node1" presStyleIdx="1" presStyleCnt="4"/>
      <dgm:spPr>
        <a:prstGeom prst="round1Rect">
          <a:avLst/>
        </a:prstGeom>
      </dgm:spPr>
      <dgm:t>
        <a:bodyPr/>
        <a:lstStyle/>
        <a:p>
          <a:endParaRPr lang="ru-RU"/>
        </a:p>
      </dgm:t>
    </dgm:pt>
    <dgm:pt modelId="{575A7798-6B39-4D1A-B4EA-9F9BF594A4B2}" type="pres">
      <dgm:prSet presAssocID="{7189B798-98C0-4EC8-8433-939BE6EF35C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9C41F-96C8-46AA-BA3D-DC792A664FC6}" type="pres">
      <dgm:prSet presAssocID="{7189B798-98C0-4EC8-8433-939BE6EF35C2}" presName="tile3" presStyleLbl="node1" presStyleIdx="2" presStyleCnt="4" custLinFactNeighborX="-303" custLinFactNeighborY="2858"/>
      <dgm:spPr>
        <a:prstGeom prst="round1Rect">
          <a:avLst/>
        </a:prstGeom>
      </dgm:spPr>
      <dgm:t>
        <a:bodyPr/>
        <a:lstStyle/>
        <a:p>
          <a:endParaRPr lang="ru-RU"/>
        </a:p>
      </dgm:t>
    </dgm:pt>
    <dgm:pt modelId="{C463C66B-7714-4D72-9C05-854BACDC2E9B}" type="pres">
      <dgm:prSet presAssocID="{7189B798-98C0-4EC8-8433-939BE6EF35C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35E73C-DFCE-4236-BCC5-DABCAAE3FB5E}" type="pres">
      <dgm:prSet presAssocID="{7189B798-98C0-4EC8-8433-939BE6EF35C2}" presName="tile4" presStyleLbl="node1" presStyleIdx="3" presStyleCnt="4" custLinFactNeighborX="915" custLinFactNeighborY="4348"/>
      <dgm:spPr>
        <a:prstGeom prst="round1Rect">
          <a:avLst/>
        </a:prstGeom>
      </dgm:spPr>
      <dgm:t>
        <a:bodyPr/>
        <a:lstStyle/>
        <a:p>
          <a:endParaRPr lang="ru-RU"/>
        </a:p>
      </dgm:t>
    </dgm:pt>
    <dgm:pt modelId="{AF18783E-5A5D-443A-97CE-84F2671C83EF}" type="pres">
      <dgm:prSet presAssocID="{7189B798-98C0-4EC8-8433-939BE6EF35C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7A12D-3F06-48A2-BBD2-42D883F3AA73}" type="pres">
      <dgm:prSet presAssocID="{7189B798-98C0-4EC8-8433-939BE6EF35C2}" presName="centerTile" presStyleLbl="fgShp" presStyleIdx="0" presStyleCnt="1" custScaleX="229167" custScaleY="198639">
        <dgm:presLayoutVars>
          <dgm:chMax val="0"/>
          <dgm:chPref val="0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C2946AE1-D7E6-4B7F-B98B-363172FDD143}" type="presOf" srcId="{82C484B9-3EF8-4470-ABFC-2746A08F72EE}" destId="{A535E73C-DFCE-4236-BCC5-DABCAAE3FB5E}" srcOrd="0" destOrd="0" presId="urn:microsoft.com/office/officeart/2005/8/layout/matrix1"/>
    <dgm:cxn modelId="{D1D17579-CE54-4089-8999-5F068C7F6C7F}" type="presOf" srcId="{980F6FF1-6ECE-418F-91F2-26BB3709784B}" destId="{F3F9C41F-96C8-46AA-BA3D-DC792A664FC6}" srcOrd="0" destOrd="0" presId="urn:microsoft.com/office/officeart/2005/8/layout/matrix1"/>
    <dgm:cxn modelId="{56274046-3E6C-4928-AF2D-95D08C7FC316}" type="presOf" srcId="{7189B798-98C0-4EC8-8433-939BE6EF35C2}" destId="{C3751A28-F711-4321-9C09-D9C4F4BD4025}" srcOrd="0" destOrd="0" presId="urn:microsoft.com/office/officeart/2005/8/layout/matrix1"/>
    <dgm:cxn modelId="{DE770915-6C98-4957-AAA6-10E45C76F107}" type="presOf" srcId="{558E5FAE-88FD-44B6-BC55-E4C2D0ADF43D}" destId="{FA87A12D-3F06-48A2-BBD2-42D883F3AA73}" srcOrd="0" destOrd="0" presId="urn:microsoft.com/office/officeart/2005/8/layout/matrix1"/>
    <dgm:cxn modelId="{0CFF8998-ACD9-403C-ADB8-FC5B1E0D7D1C}" type="presOf" srcId="{980F6FF1-6ECE-418F-91F2-26BB3709784B}" destId="{C463C66B-7714-4D72-9C05-854BACDC2E9B}" srcOrd="1" destOrd="0" presId="urn:microsoft.com/office/officeart/2005/8/layout/matrix1"/>
    <dgm:cxn modelId="{DB1C58C7-56F6-4C92-A026-11D1AFF1746E}" srcId="{7189B798-98C0-4EC8-8433-939BE6EF35C2}" destId="{558E5FAE-88FD-44B6-BC55-E4C2D0ADF43D}" srcOrd="0" destOrd="0" parTransId="{92C18A63-6876-419B-B976-37D5D94D4F52}" sibTransId="{129AF2BD-7C08-4054-BB81-77BEB556DD2D}"/>
    <dgm:cxn modelId="{F956DEF0-96B0-4D93-8E38-91AD0B108080}" srcId="{558E5FAE-88FD-44B6-BC55-E4C2D0ADF43D}" destId="{980F6FF1-6ECE-418F-91F2-26BB3709784B}" srcOrd="2" destOrd="0" parTransId="{39DC821C-0F2A-4A6A-8F5E-F41CDCE2DFCF}" sibTransId="{B1F1688D-2E4F-4C68-8605-B1B09D485657}"/>
    <dgm:cxn modelId="{32CC3900-9C91-4511-ACDF-B433A9107B1D}" type="presOf" srcId="{6C9E575E-C240-439B-B033-40C8AC826C89}" destId="{B7231AC2-98BA-4D1D-9F9D-BFDBFE1978EB}" srcOrd="0" destOrd="0" presId="urn:microsoft.com/office/officeart/2005/8/layout/matrix1"/>
    <dgm:cxn modelId="{5D298623-C428-4FC6-ADD9-58E2803ECE14}" type="presOf" srcId="{522EBD31-D33D-401D-9C3E-F3C77BA39619}" destId="{8A43CA2A-790D-489E-A14C-D9D92478C80E}" srcOrd="0" destOrd="0" presId="urn:microsoft.com/office/officeart/2005/8/layout/matrix1"/>
    <dgm:cxn modelId="{73B4B3EE-F797-41AD-A20B-B241B371064D}" srcId="{558E5FAE-88FD-44B6-BC55-E4C2D0ADF43D}" destId="{522EBD31-D33D-401D-9C3E-F3C77BA39619}" srcOrd="1" destOrd="0" parTransId="{48DEA41D-6E57-44F0-AE0E-4DAA44B5C04A}" sibTransId="{A1236C6A-8462-4664-81AC-EBBFD8F5D417}"/>
    <dgm:cxn modelId="{AA1AC3E8-3382-48DE-AE61-B4D30D11E73B}" type="presOf" srcId="{522EBD31-D33D-401D-9C3E-F3C77BA39619}" destId="{575A7798-6B39-4D1A-B4EA-9F9BF594A4B2}" srcOrd="1" destOrd="0" presId="urn:microsoft.com/office/officeart/2005/8/layout/matrix1"/>
    <dgm:cxn modelId="{65DD9C8D-3EFA-4979-BF2A-9238C8D2B55B}" type="presOf" srcId="{6C9E575E-C240-439B-B033-40C8AC826C89}" destId="{4B129557-B822-461A-9BFF-C6E8978827D0}" srcOrd="1" destOrd="0" presId="urn:microsoft.com/office/officeart/2005/8/layout/matrix1"/>
    <dgm:cxn modelId="{67176A4A-AFF0-4E77-B6CC-42A8808F30FF}" srcId="{558E5FAE-88FD-44B6-BC55-E4C2D0ADF43D}" destId="{6C9E575E-C240-439B-B033-40C8AC826C89}" srcOrd="0" destOrd="0" parTransId="{49909191-FD22-4967-BFC2-CFD7F63C8207}" sibTransId="{B931BACD-35B8-44B3-A465-04897582E2B3}"/>
    <dgm:cxn modelId="{A5850EF0-9E95-4F78-A0C6-890269008F46}" type="presOf" srcId="{82C484B9-3EF8-4470-ABFC-2746A08F72EE}" destId="{AF18783E-5A5D-443A-97CE-84F2671C83EF}" srcOrd="1" destOrd="0" presId="urn:microsoft.com/office/officeart/2005/8/layout/matrix1"/>
    <dgm:cxn modelId="{2718D7DD-80E9-484D-AA9C-46517B9F5769}" srcId="{558E5FAE-88FD-44B6-BC55-E4C2D0ADF43D}" destId="{82C484B9-3EF8-4470-ABFC-2746A08F72EE}" srcOrd="3" destOrd="0" parTransId="{FD1D0253-9131-4F6B-96BC-FB0F5C7101F9}" sibTransId="{66299946-5EA8-46B0-BCAA-EF59A9BFFC52}"/>
    <dgm:cxn modelId="{510CBA71-7B97-48C1-9241-92F198F6269B}" type="presParOf" srcId="{C3751A28-F711-4321-9C09-D9C4F4BD4025}" destId="{C94EF0C6-13E0-48A7-AB92-CC95A77F73CA}" srcOrd="0" destOrd="0" presId="urn:microsoft.com/office/officeart/2005/8/layout/matrix1"/>
    <dgm:cxn modelId="{2F010759-818B-4936-B809-1E29A8B12432}" type="presParOf" srcId="{C94EF0C6-13E0-48A7-AB92-CC95A77F73CA}" destId="{B7231AC2-98BA-4D1D-9F9D-BFDBFE1978EB}" srcOrd="0" destOrd="0" presId="urn:microsoft.com/office/officeart/2005/8/layout/matrix1"/>
    <dgm:cxn modelId="{36668642-038A-47C6-AA5C-B7ED9742A191}" type="presParOf" srcId="{C94EF0C6-13E0-48A7-AB92-CC95A77F73CA}" destId="{4B129557-B822-461A-9BFF-C6E8978827D0}" srcOrd="1" destOrd="0" presId="urn:microsoft.com/office/officeart/2005/8/layout/matrix1"/>
    <dgm:cxn modelId="{683F8918-64EA-4CDF-8F8A-158A818039C1}" type="presParOf" srcId="{C94EF0C6-13E0-48A7-AB92-CC95A77F73CA}" destId="{8A43CA2A-790D-489E-A14C-D9D92478C80E}" srcOrd="2" destOrd="0" presId="urn:microsoft.com/office/officeart/2005/8/layout/matrix1"/>
    <dgm:cxn modelId="{B7D82AB5-960E-4BFB-82F0-399846E62708}" type="presParOf" srcId="{C94EF0C6-13E0-48A7-AB92-CC95A77F73CA}" destId="{575A7798-6B39-4D1A-B4EA-9F9BF594A4B2}" srcOrd="3" destOrd="0" presId="urn:microsoft.com/office/officeart/2005/8/layout/matrix1"/>
    <dgm:cxn modelId="{CBF37C10-8C43-4357-A57D-82955179A6B7}" type="presParOf" srcId="{C94EF0C6-13E0-48A7-AB92-CC95A77F73CA}" destId="{F3F9C41F-96C8-46AA-BA3D-DC792A664FC6}" srcOrd="4" destOrd="0" presId="urn:microsoft.com/office/officeart/2005/8/layout/matrix1"/>
    <dgm:cxn modelId="{4A96CFFF-2048-4389-B182-CAAD7FE2020A}" type="presParOf" srcId="{C94EF0C6-13E0-48A7-AB92-CC95A77F73CA}" destId="{C463C66B-7714-4D72-9C05-854BACDC2E9B}" srcOrd="5" destOrd="0" presId="urn:microsoft.com/office/officeart/2005/8/layout/matrix1"/>
    <dgm:cxn modelId="{8898A0EC-3F69-403A-AB0D-6840E6111387}" type="presParOf" srcId="{C94EF0C6-13E0-48A7-AB92-CC95A77F73CA}" destId="{A535E73C-DFCE-4236-BCC5-DABCAAE3FB5E}" srcOrd="6" destOrd="0" presId="urn:microsoft.com/office/officeart/2005/8/layout/matrix1"/>
    <dgm:cxn modelId="{48A0CC2F-D5EC-4331-9B5E-93280AF01C7D}" type="presParOf" srcId="{C94EF0C6-13E0-48A7-AB92-CC95A77F73CA}" destId="{AF18783E-5A5D-443A-97CE-84F2671C83EF}" srcOrd="7" destOrd="0" presId="urn:microsoft.com/office/officeart/2005/8/layout/matrix1"/>
    <dgm:cxn modelId="{485B850D-6C27-4DB5-BCA6-CB0FD35EAF39}" type="presParOf" srcId="{C3751A28-F711-4321-9C09-D9C4F4BD4025}" destId="{FA87A12D-3F06-48A2-BBD2-42D883F3AA7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189B798-98C0-4EC8-8433-939BE6EF35C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8E5FAE-88FD-44B6-BC55-E4C2D0ADF43D}">
      <dgm:prSet phldrT="[Текст]" custT="1"/>
      <dgm:spPr>
        <a:xfrm>
          <a:off x="315784" y="977673"/>
          <a:ext cx="1768385" cy="1314805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u="sng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Виды рисков</a:t>
          </a:r>
          <a:r>
            <a:rPr lang="en-US" sz="1200" b="1" u="sng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:</a:t>
          </a:r>
          <a:endParaRPr lang="ru-RU" sz="1200" b="1" u="sng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 b="1" u="sng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- Возникновение аварии на ОПО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- Наложение штрафных санкций</a:t>
          </a:r>
        </a:p>
      </dgm:t>
    </dgm:pt>
    <dgm:pt modelId="{92C18A63-6876-419B-B976-37D5D94D4F52}" type="parTrans" cxnId="{DB1C58C7-56F6-4C92-A026-11D1AFF1746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rgbClr val="003366"/>
            </a:solidFill>
          </a:endParaRPr>
        </a:p>
      </dgm:t>
    </dgm:pt>
    <dgm:pt modelId="{129AF2BD-7C08-4054-BB81-77BEB556DD2D}" type="sibTrans" cxnId="{DB1C58C7-56F6-4C92-A026-11D1AFF1746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rgbClr val="003366"/>
            </a:solidFill>
          </a:endParaRPr>
        </a:p>
      </dgm:t>
    </dgm:pt>
    <dgm:pt modelId="{6C9E575E-C240-439B-B033-40C8AC826C89}">
      <dgm:prSet phldrT="[Текст]" custT="1"/>
      <dgm:spPr>
        <a:xfrm rot="16200000">
          <a:off x="-240107" y="240107"/>
          <a:ext cx="1635076" cy="1154860"/>
        </a:xfrm>
        <a:solidFill>
          <a:srgbClr val="C0504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 tIns="360000" bIns="0" anchor="t" anchorCtr="0"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u="sng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Высокий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u="none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-</a:t>
          </a:r>
        </a:p>
      </dgm:t>
    </dgm:pt>
    <dgm:pt modelId="{49909191-FD22-4967-BFC2-CFD7F63C8207}" type="parTrans" cxnId="{67176A4A-AFF0-4E77-B6CC-42A8808F30F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rgbClr val="003366"/>
            </a:solidFill>
          </a:endParaRPr>
        </a:p>
      </dgm:t>
    </dgm:pt>
    <dgm:pt modelId="{B931BACD-35B8-44B3-A465-04897582E2B3}" type="sibTrans" cxnId="{67176A4A-AFF0-4E77-B6CC-42A8808F30F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rgbClr val="003366"/>
            </a:solidFill>
          </a:endParaRPr>
        </a:p>
      </dgm:t>
    </dgm:pt>
    <dgm:pt modelId="{522EBD31-D33D-401D-9C3E-F3C77BA39619}">
      <dgm:prSet phldrT="[Текст]" custT="1"/>
      <dgm:spPr>
        <a:xfrm>
          <a:off x="1154860" y="0"/>
          <a:ext cx="1154860" cy="1635076"/>
        </a:xfrm>
        <a:solidFill>
          <a:srgbClr val="F7964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 tIns="360000" bIns="0" anchor="t" anchorCtr="0"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u="sng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Существенный</a:t>
          </a:r>
          <a:endParaRPr lang="ru-RU" sz="1400" b="1" u="sng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u="none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3</a:t>
          </a:r>
        </a:p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</dgm:t>
    </dgm:pt>
    <dgm:pt modelId="{48DEA41D-6E57-44F0-AE0E-4DAA44B5C04A}" type="parTrans" cxnId="{73B4B3EE-F797-41AD-A20B-B241B371064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rgbClr val="003366"/>
            </a:solidFill>
          </a:endParaRPr>
        </a:p>
      </dgm:t>
    </dgm:pt>
    <dgm:pt modelId="{A1236C6A-8462-4664-81AC-EBBFD8F5D417}" type="sibTrans" cxnId="{73B4B3EE-F797-41AD-A20B-B241B371064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rgbClr val="003366"/>
            </a:solidFill>
          </a:endParaRPr>
        </a:p>
      </dgm:t>
    </dgm:pt>
    <dgm:pt modelId="{980F6FF1-6ECE-418F-91F2-26BB3709784B}">
      <dgm:prSet phldrT="[Текст]" custT="1"/>
      <dgm:spPr>
        <a:xfrm rot="10800000">
          <a:off x="0" y="1635076"/>
          <a:ext cx="1154860" cy="1635076"/>
        </a:xfr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 lIns="72000" tIns="0" rIns="72000" bIns="360000" anchor="b" anchorCtr="0"/>
        <a:lstStyle/>
        <a:p>
          <a:pPr marL="0"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 b="1" u="sng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marL="0"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 b="1" u="sng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marL="0"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 b="1" u="sng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marL="0"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 b="1" u="sng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marL="0"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 b="1" u="sng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marL="0"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u="sng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Низкий</a:t>
          </a:r>
        </a:p>
        <a:p>
          <a:pPr marL="0"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u="none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27</a:t>
          </a:r>
        </a:p>
      </dgm:t>
    </dgm:pt>
    <dgm:pt modelId="{39DC821C-0F2A-4A6A-8F5E-F41CDCE2DFCF}" type="parTrans" cxnId="{F956DEF0-96B0-4D93-8E38-91AD0B10808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rgbClr val="003366"/>
            </a:solidFill>
          </a:endParaRPr>
        </a:p>
      </dgm:t>
    </dgm:pt>
    <dgm:pt modelId="{B1F1688D-2E4F-4C68-8605-B1B09D485657}" type="sibTrans" cxnId="{F956DEF0-96B0-4D93-8E38-91AD0B10808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rgbClr val="003366"/>
            </a:solidFill>
          </a:endParaRPr>
        </a:p>
      </dgm:t>
    </dgm:pt>
    <dgm:pt modelId="{82C484B9-3EF8-4470-ABFC-2746A08F72EE}">
      <dgm:prSet phldrT="[Текст]" custT="1"/>
      <dgm:spPr>
        <a:xfrm rot="5400000">
          <a:off x="914753" y="1875184"/>
          <a:ext cx="1635076" cy="1154860"/>
        </a:xfrm>
        <a:solidFill>
          <a:srgbClr val="FFFF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 lIns="72000" tIns="0" rIns="72000" bIns="360000" anchor="b" anchorCtr="0"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 b="1" u="sng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 b="1" u="sng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 b="1" u="sng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 b="1" u="sng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 b="1" u="sng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u="sng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Средний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u="none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13</a:t>
          </a:r>
        </a:p>
      </dgm:t>
    </dgm:pt>
    <dgm:pt modelId="{FD1D0253-9131-4F6B-96BC-FB0F5C7101F9}" type="parTrans" cxnId="{2718D7DD-80E9-484D-AA9C-46517B9F576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rgbClr val="003366"/>
            </a:solidFill>
          </a:endParaRPr>
        </a:p>
      </dgm:t>
    </dgm:pt>
    <dgm:pt modelId="{66299946-5EA8-46B0-BCAA-EF59A9BFFC52}" type="sibTrans" cxnId="{2718D7DD-80E9-484D-AA9C-46517B9F576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rgbClr val="003366"/>
            </a:solidFill>
          </a:endParaRPr>
        </a:p>
      </dgm:t>
    </dgm:pt>
    <dgm:pt modelId="{C3751A28-F711-4321-9C09-D9C4F4BD4025}" type="pres">
      <dgm:prSet presAssocID="{7189B798-98C0-4EC8-8433-939BE6EF35C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4EF0C6-13E0-48A7-AB92-CC95A77F73CA}" type="pres">
      <dgm:prSet presAssocID="{7189B798-98C0-4EC8-8433-939BE6EF35C2}" presName="matrix" presStyleCnt="0"/>
      <dgm:spPr/>
    </dgm:pt>
    <dgm:pt modelId="{B7231AC2-98BA-4D1D-9F9D-BFDBFE1978EB}" type="pres">
      <dgm:prSet presAssocID="{7189B798-98C0-4EC8-8433-939BE6EF35C2}" presName="tile1" presStyleLbl="node1" presStyleIdx="0" presStyleCnt="4" custLinFactNeighborX="-3807" custLinFactNeighborY="-2766"/>
      <dgm:spPr>
        <a:prstGeom prst="round1Rect">
          <a:avLst/>
        </a:prstGeom>
      </dgm:spPr>
      <dgm:t>
        <a:bodyPr/>
        <a:lstStyle/>
        <a:p>
          <a:endParaRPr lang="ru-RU"/>
        </a:p>
      </dgm:t>
    </dgm:pt>
    <dgm:pt modelId="{4B129557-B822-461A-9BFF-C6E8978827D0}" type="pres">
      <dgm:prSet presAssocID="{7189B798-98C0-4EC8-8433-939BE6EF35C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3CA2A-790D-489E-A14C-D9D92478C80E}" type="pres">
      <dgm:prSet presAssocID="{7189B798-98C0-4EC8-8433-939BE6EF35C2}" presName="tile2" presStyleLbl="node1" presStyleIdx="1" presStyleCnt="4"/>
      <dgm:spPr>
        <a:prstGeom prst="round1Rect">
          <a:avLst/>
        </a:prstGeom>
      </dgm:spPr>
      <dgm:t>
        <a:bodyPr/>
        <a:lstStyle/>
        <a:p>
          <a:endParaRPr lang="ru-RU"/>
        </a:p>
      </dgm:t>
    </dgm:pt>
    <dgm:pt modelId="{575A7798-6B39-4D1A-B4EA-9F9BF594A4B2}" type="pres">
      <dgm:prSet presAssocID="{7189B798-98C0-4EC8-8433-939BE6EF35C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9C41F-96C8-46AA-BA3D-DC792A664FC6}" type="pres">
      <dgm:prSet presAssocID="{7189B798-98C0-4EC8-8433-939BE6EF35C2}" presName="tile3" presStyleLbl="node1" presStyleIdx="2" presStyleCnt="4" custLinFactNeighborX="-303" custLinFactNeighborY="2858"/>
      <dgm:spPr>
        <a:prstGeom prst="round1Rect">
          <a:avLst/>
        </a:prstGeom>
      </dgm:spPr>
      <dgm:t>
        <a:bodyPr/>
        <a:lstStyle/>
        <a:p>
          <a:endParaRPr lang="ru-RU"/>
        </a:p>
      </dgm:t>
    </dgm:pt>
    <dgm:pt modelId="{C463C66B-7714-4D72-9C05-854BACDC2E9B}" type="pres">
      <dgm:prSet presAssocID="{7189B798-98C0-4EC8-8433-939BE6EF35C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35E73C-DFCE-4236-BCC5-DABCAAE3FB5E}" type="pres">
      <dgm:prSet presAssocID="{7189B798-98C0-4EC8-8433-939BE6EF35C2}" presName="tile4" presStyleLbl="node1" presStyleIdx="3" presStyleCnt="4" custLinFactNeighborX="915" custLinFactNeighborY="4348"/>
      <dgm:spPr>
        <a:prstGeom prst="round1Rect">
          <a:avLst/>
        </a:prstGeom>
      </dgm:spPr>
      <dgm:t>
        <a:bodyPr/>
        <a:lstStyle/>
        <a:p>
          <a:endParaRPr lang="ru-RU"/>
        </a:p>
      </dgm:t>
    </dgm:pt>
    <dgm:pt modelId="{AF18783E-5A5D-443A-97CE-84F2671C83EF}" type="pres">
      <dgm:prSet presAssocID="{7189B798-98C0-4EC8-8433-939BE6EF35C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7A12D-3F06-48A2-BBD2-42D883F3AA73}" type="pres">
      <dgm:prSet presAssocID="{7189B798-98C0-4EC8-8433-939BE6EF35C2}" presName="centerTile" presStyleLbl="fgShp" presStyleIdx="0" presStyleCnt="1" custScaleX="255209" custScaleY="160825" custLinFactNeighborX="6511" custLinFactNeighborY="0">
        <dgm:presLayoutVars>
          <dgm:chMax val="0"/>
          <dgm:chPref val="0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4FF9C9AF-B485-49F1-AFC3-D9445DE58908}" type="presOf" srcId="{980F6FF1-6ECE-418F-91F2-26BB3709784B}" destId="{C463C66B-7714-4D72-9C05-854BACDC2E9B}" srcOrd="1" destOrd="0" presId="urn:microsoft.com/office/officeart/2005/8/layout/matrix1"/>
    <dgm:cxn modelId="{CCD7213A-4E32-4054-9B45-CDF8E71BB1B8}" type="presOf" srcId="{6C9E575E-C240-439B-B033-40C8AC826C89}" destId="{B7231AC2-98BA-4D1D-9F9D-BFDBFE1978EB}" srcOrd="0" destOrd="0" presId="urn:microsoft.com/office/officeart/2005/8/layout/matrix1"/>
    <dgm:cxn modelId="{A82642A1-9316-48AD-9F92-7A3282AB0376}" type="presOf" srcId="{82C484B9-3EF8-4470-ABFC-2746A08F72EE}" destId="{A535E73C-DFCE-4236-BCC5-DABCAAE3FB5E}" srcOrd="0" destOrd="0" presId="urn:microsoft.com/office/officeart/2005/8/layout/matrix1"/>
    <dgm:cxn modelId="{0119D923-85EF-466F-A331-4C1B7376F54A}" type="presOf" srcId="{522EBD31-D33D-401D-9C3E-F3C77BA39619}" destId="{8A43CA2A-790D-489E-A14C-D9D92478C80E}" srcOrd="0" destOrd="0" presId="urn:microsoft.com/office/officeart/2005/8/layout/matrix1"/>
    <dgm:cxn modelId="{DB1C58C7-56F6-4C92-A026-11D1AFF1746E}" srcId="{7189B798-98C0-4EC8-8433-939BE6EF35C2}" destId="{558E5FAE-88FD-44B6-BC55-E4C2D0ADF43D}" srcOrd="0" destOrd="0" parTransId="{92C18A63-6876-419B-B976-37D5D94D4F52}" sibTransId="{129AF2BD-7C08-4054-BB81-77BEB556DD2D}"/>
    <dgm:cxn modelId="{A39FEE5E-A44C-4547-8507-22ABFD2CFABC}" type="presOf" srcId="{6C9E575E-C240-439B-B033-40C8AC826C89}" destId="{4B129557-B822-461A-9BFF-C6E8978827D0}" srcOrd="1" destOrd="0" presId="urn:microsoft.com/office/officeart/2005/8/layout/matrix1"/>
    <dgm:cxn modelId="{F956DEF0-96B0-4D93-8E38-91AD0B108080}" srcId="{558E5FAE-88FD-44B6-BC55-E4C2D0ADF43D}" destId="{980F6FF1-6ECE-418F-91F2-26BB3709784B}" srcOrd="2" destOrd="0" parTransId="{39DC821C-0F2A-4A6A-8F5E-F41CDCE2DFCF}" sibTransId="{B1F1688D-2E4F-4C68-8605-B1B09D485657}"/>
    <dgm:cxn modelId="{73B4B3EE-F797-41AD-A20B-B241B371064D}" srcId="{558E5FAE-88FD-44B6-BC55-E4C2D0ADF43D}" destId="{522EBD31-D33D-401D-9C3E-F3C77BA39619}" srcOrd="1" destOrd="0" parTransId="{48DEA41D-6E57-44F0-AE0E-4DAA44B5C04A}" sibTransId="{A1236C6A-8462-4664-81AC-EBBFD8F5D417}"/>
    <dgm:cxn modelId="{02159827-4380-480C-8F0B-7F2EC4229AF6}" type="presOf" srcId="{980F6FF1-6ECE-418F-91F2-26BB3709784B}" destId="{F3F9C41F-96C8-46AA-BA3D-DC792A664FC6}" srcOrd="0" destOrd="0" presId="urn:microsoft.com/office/officeart/2005/8/layout/matrix1"/>
    <dgm:cxn modelId="{89757C13-4C78-4C76-968C-2E22759DF25D}" type="presOf" srcId="{558E5FAE-88FD-44B6-BC55-E4C2D0ADF43D}" destId="{FA87A12D-3F06-48A2-BBD2-42D883F3AA73}" srcOrd="0" destOrd="0" presId="urn:microsoft.com/office/officeart/2005/8/layout/matrix1"/>
    <dgm:cxn modelId="{67176A4A-AFF0-4E77-B6CC-42A8808F30FF}" srcId="{558E5FAE-88FD-44B6-BC55-E4C2D0ADF43D}" destId="{6C9E575E-C240-439B-B033-40C8AC826C89}" srcOrd="0" destOrd="0" parTransId="{49909191-FD22-4967-BFC2-CFD7F63C8207}" sibTransId="{B931BACD-35B8-44B3-A465-04897582E2B3}"/>
    <dgm:cxn modelId="{EFD49201-6DC0-44D2-BE37-D45F7F4BBFF4}" type="presOf" srcId="{7189B798-98C0-4EC8-8433-939BE6EF35C2}" destId="{C3751A28-F711-4321-9C09-D9C4F4BD4025}" srcOrd="0" destOrd="0" presId="urn:microsoft.com/office/officeart/2005/8/layout/matrix1"/>
    <dgm:cxn modelId="{2718D7DD-80E9-484D-AA9C-46517B9F5769}" srcId="{558E5FAE-88FD-44B6-BC55-E4C2D0ADF43D}" destId="{82C484B9-3EF8-4470-ABFC-2746A08F72EE}" srcOrd="3" destOrd="0" parTransId="{FD1D0253-9131-4F6B-96BC-FB0F5C7101F9}" sibTransId="{66299946-5EA8-46B0-BCAA-EF59A9BFFC52}"/>
    <dgm:cxn modelId="{71768F72-6035-47B4-9318-2D440FC0EFFE}" type="presOf" srcId="{522EBD31-D33D-401D-9C3E-F3C77BA39619}" destId="{575A7798-6B39-4D1A-B4EA-9F9BF594A4B2}" srcOrd="1" destOrd="0" presId="urn:microsoft.com/office/officeart/2005/8/layout/matrix1"/>
    <dgm:cxn modelId="{F108FF67-3A20-45FC-A9D2-6DAEFAD4715E}" type="presOf" srcId="{82C484B9-3EF8-4470-ABFC-2746A08F72EE}" destId="{AF18783E-5A5D-443A-97CE-84F2671C83EF}" srcOrd="1" destOrd="0" presId="urn:microsoft.com/office/officeart/2005/8/layout/matrix1"/>
    <dgm:cxn modelId="{2A6DEC5F-3DA7-46AD-8F26-A29A9D810246}" type="presParOf" srcId="{C3751A28-F711-4321-9C09-D9C4F4BD4025}" destId="{C94EF0C6-13E0-48A7-AB92-CC95A77F73CA}" srcOrd="0" destOrd="0" presId="urn:microsoft.com/office/officeart/2005/8/layout/matrix1"/>
    <dgm:cxn modelId="{4C909488-D7D5-4297-A5E2-AE9599EFDF2B}" type="presParOf" srcId="{C94EF0C6-13E0-48A7-AB92-CC95A77F73CA}" destId="{B7231AC2-98BA-4D1D-9F9D-BFDBFE1978EB}" srcOrd="0" destOrd="0" presId="urn:microsoft.com/office/officeart/2005/8/layout/matrix1"/>
    <dgm:cxn modelId="{C9642D22-0937-4615-BC80-8D12605BDB21}" type="presParOf" srcId="{C94EF0C6-13E0-48A7-AB92-CC95A77F73CA}" destId="{4B129557-B822-461A-9BFF-C6E8978827D0}" srcOrd="1" destOrd="0" presId="urn:microsoft.com/office/officeart/2005/8/layout/matrix1"/>
    <dgm:cxn modelId="{50CCAFF9-0B7A-41A4-BB59-E7D7A9851F70}" type="presParOf" srcId="{C94EF0C6-13E0-48A7-AB92-CC95A77F73CA}" destId="{8A43CA2A-790D-489E-A14C-D9D92478C80E}" srcOrd="2" destOrd="0" presId="urn:microsoft.com/office/officeart/2005/8/layout/matrix1"/>
    <dgm:cxn modelId="{ED479D77-09D2-4A46-9CA9-3232DD4B470A}" type="presParOf" srcId="{C94EF0C6-13E0-48A7-AB92-CC95A77F73CA}" destId="{575A7798-6B39-4D1A-B4EA-9F9BF594A4B2}" srcOrd="3" destOrd="0" presId="urn:microsoft.com/office/officeart/2005/8/layout/matrix1"/>
    <dgm:cxn modelId="{8133EE41-7BDD-4609-AA20-7E3EC677ADFA}" type="presParOf" srcId="{C94EF0C6-13E0-48A7-AB92-CC95A77F73CA}" destId="{F3F9C41F-96C8-46AA-BA3D-DC792A664FC6}" srcOrd="4" destOrd="0" presId="urn:microsoft.com/office/officeart/2005/8/layout/matrix1"/>
    <dgm:cxn modelId="{04F68B31-72AE-42EC-9DBA-9DC8E409AE7C}" type="presParOf" srcId="{C94EF0C6-13E0-48A7-AB92-CC95A77F73CA}" destId="{C463C66B-7714-4D72-9C05-854BACDC2E9B}" srcOrd="5" destOrd="0" presId="urn:microsoft.com/office/officeart/2005/8/layout/matrix1"/>
    <dgm:cxn modelId="{E0B3EAEF-67ED-438B-BE66-4CD9DD8F5EE0}" type="presParOf" srcId="{C94EF0C6-13E0-48A7-AB92-CC95A77F73CA}" destId="{A535E73C-DFCE-4236-BCC5-DABCAAE3FB5E}" srcOrd="6" destOrd="0" presId="urn:microsoft.com/office/officeart/2005/8/layout/matrix1"/>
    <dgm:cxn modelId="{21826665-1D1B-4509-ACDB-4ECE9D986C63}" type="presParOf" srcId="{C94EF0C6-13E0-48A7-AB92-CC95A77F73CA}" destId="{AF18783E-5A5D-443A-97CE-84F2671C83EF}" srcOrd="7" destOrd="0" presId="urn:microsoft.com/office/officeart/2005/8/layout/matrix1"/>
    <dgm:cxn modelId="{88A42D39-A9B9-4B16-B967-F6BB98DDD08B}" type="presParOf" srcId="{C3751A28-F711-4321-9C09-D9C4F4BD4025}" destId="{FA87A12D-3F06-48A2-BBD2-42D883F3AA7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D90ED-5FD1-440B-91DC-8263F98440A5}">
      <dsp:nvSpPr>
        <dsp:cNvPr id="0" name=""/>
        <dsp:cNvSpPr/>
      </dsp:nvSpPr>
      <dsp:spPr>
        <a:xfrm>
          <a:off x="218668" y="0"/>
          <a:ext cx="8621586" cy="265734"/>
        </a:xfrm>
        <a:prstGeom prst="roundRect">
          <a:avLst/>
        </a:prstGeom>
        <a:solidFill>
          <a:srgbClr val="1A62B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anose="020B0606020202030204" pitchFamily="34" charset="0"/>
            </a:rPr>
            <a:t>Результат: 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231640" y="12972"/>
        <a:ext cx="8595642" cy="239790"/>
      </dsp:txXfrm>
    </dsp:sp>
    <dsp:sp modelId="{61E43CFF-86A3-4348-871E-DCADACBD3C60}">
      <dsp:nvSpPr>
        <dsp:cNvPr id="0" name=""/>
        <dsp:cNvSpPr/>
      </dsp:nvSpPr>
      <dsp:spPr>
        <a:xfrm>
          <a:off x="0" y="249588"/>
          <a:ext cx="8960006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latin typeface="Arial Narrow" panose="020B0606020202030204" pitchFamily="34" charset="0"/>
            </a:rPr>
            <a:t>Обеспечение надежной и безопасной эксплуатации ГРС, отсутствие аварий, инцидентов, </a:t>
          </a:r>
          <a:endParaRPr lang="ru-RU" sz="1400" kern="1200" dirty="0">
            <a:latin typeface="Arial Narrow" panose="020B060602020203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latin typeface="Arial Narrow" panose="020B0606020202030204" pitchFamily="34" charset="0"/>
            </a:rPr>
            <a:t>Отсутствие несчастных случаев при эксплуатации ГРС</a:t>
          </a:r>
          <a:endParaRPr lang="ru-RU" sz="1400" kern="1200" dirty="0">
            <a:latin typeface="Arial Narrow" panose="020B060602020203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u="none" kern="1200" dirty="0" smtClean="0">
              <a:latin typeface="Arial Narrow" panose="020B0606020202030204" pitchFamily="34" charset="0"/>
            </a:rPr>
            <a:t>Приведение ГРС Общества к эталонному виду</a:t>
          </a:r>
          <a:endParaRPr lang="ru-RU" sz="1400" u="none" kern="1200" dirty="0">
            <a:latin typeface="Arial Narrow" panose="020B0606020202030204" pitchFamily="34" charset="0"/>
          </a:endParaRPr>
        </a:p>
      </dsp:txBody>
      <dsp:txXfrm>
        <a:off x="0" y="249588"/>
        <a:ext cx="8960006" cy="10598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31AC2-98BA-4D1D-9F9D-BFDBFE1978EB}">
      <dsp:nvSpPr>
        <dsp:cNvPr id="0" name=""/>
        <dsp:cNvSpPr/>
      </dsp:nvSpPr>
      <dsp:spPr>
        <a:xfrm rot="16200000">
          <a:off x="-237470" y="237470"/>
          <a:ext cx="1687235" cy="1212295"/>
        </a:xfrm>
        <a:prstGeom prst="round1Rect">
          <a:avLst/>
        </a:prstGeom>
        <a:solidFill>
          <a:srgbClr val="C0504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360000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0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Высокий</a:t>
          </a:r>
          <a:endParaRPr lang="ru-RU" sz="1400" b="1" u="sng" kern="1000" baseline="0" dirty="0" smtClean="0">
            <a:solidFill>
              <a:srgbClr val="003366"/>
            </a:solidFill>
            <a:latin typeface="Calibri"/>
            <a:ea typeface="+mn-ea"/>
            <a:cs typeface="+mn-cs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u="none" kern="1200" dirty="0" smtClean="0">
              <a:solidFill>
                <a:srgbClr val="003366"/>
              </a:solidFill>
              <a:latin typeface="Calibri"/>
              <a:ea typeface="+mn-ea"/>
              <a:cs typeface="+mn-cs"/>
            </a:rPr>
            <a:t>-</a:t>
          </a:r>
        </a:p>
      </dsp:txBody>
      <dsp:txXfrm rot="5400000">
        <a:off x="0" y="0"/>
        <a:ext cx="1212295" cy="1265427"/>
      </dsp:txXfrm>
    </dsp:sp>
    <dsp:sp modelId="{8A43CA2A-790D-489E-A14C-D9D92478C80E}">
      <dsp:nvSpPr>
        <dsp:cNvPr id="0" name=""/>
        <dsp:cNvSpPr/>
      </dsp:nvSpPr>
      <dsp:spPr>
        <a:xfrm>
          <a:off x="1212295" y="0"/>
          <a:ext cx="1212295" cy="1687235"/>
        </a:xfrm>
        <a:prstGeom prst="round1Rect">
          <a:avLst/>
        </a:prstGeom>
        <a:solidFill>
          <a:srgbClr val="F7964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360000" rIns="85344" bIns="0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u="sng" kern="1200" dirty="0" smtClean="0">
              <a:solidFill>
                <a:srgbClr val="003366"/>
              </a:solidFill>
              <a:latin typeface="Calibri"/>
              <a:ea typeface="+mn-ea"/>
              <a:cs typeface="+mn-cs"/>
            </a:rPr>
            <a:t>Существенный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003366"/>
              </a:solidFill>
              <a:latin typeface="Calibri"/>
              <a:ea typeface="+mn-ea"/>
              <a:cs typeface="+mn-cs"/>
            </a:rPr>
            <a:t>1</a:t>
          </a:r>
        </a:p>
      </dsp:txBody>
      <dsp:txXfrm>
        <a:off x="1212295" y="0"/>
        <a:ext cx="1212295" cy="1265427"/>
      </dsp:txXfrm>
    </dsp:sp>
    <dsp:sp modelId="{F3F9C41F-96C8-46AA-BA3D-DC792A664FC6}">
      <dsp:nvSpPr>
        <dsp:cNvPr id="0" name=""/>
        <dsp:cNvSpPr/>
      </dsp:nvSpPr>
      <dsp:spPr>
        <a:xfrm rot="10800000">
          <a:off x="0" y="1687235"/>
          <a:ext cx="1212295" cy="1687235"/>
        </a:xfrm>
        <a:prstGeom prst="round1Rect">
          <a:avLst/>
        </a:prstGeo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0" rIns="72000" bIns="360000" numCol="1" spcCol="1270" anchor="b" anchorCtr="0">
          <a:noAutofit/>
        </a:bodyPr>
        <a:lstStyle/>
        <a:p>
          <a:pPr marL="0"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u="sng" kern="1200" dirty="0" smtClean="0">
            <a:solidFill>
              <a:srgbClr val="003366"/>
            </a:solidFill>
            <a:latin typeface="Calibri"/>
            <a:ea typeface="+mn-ea"/>
            <a:cs typeface="+mn-cs"/>
          </a:endParaRPr>
        </a:p>
        <a:p>
          <a:pPr marL="0"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u="sng" kern="1200" dirty="0" smtClean="0">
            <a:solidFill>
              <a:srgbClr val="003366"/>
            </a:solidFill>
            <a:latin typeface="Calibri"/>
            <a:ea typeface="+mn-ea"/>
            <a:cs typeface="+mn-cs"/>
          </a:endParaRPr>
        </a:p>
        <a:p>
          <a:pPr marL="0"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u="sng" kern="1200" dirty="0" smtClean="0">
            <a:solidFill>
              <a:srgbClr val="003366"/>
            </a:solidFill>
            <a:latin typeface="Calibri"/>
            <a:ea typeface="+mn-ea"/>
            <a:cs typeface="+mn-cs"/>
          </a:endParaRPr>
        </a:p>
        <a:p>
          <a:pPr marL="0"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u="sng" kern="1200" dirty="0" smtClean="0">
            <a:solidFill>
              <a:srgbClr val="003366"/>
            </a:solidFill>
            <a:latin typeface="Calibri"/>
            <a:ea typeface="+mn-ea"/>
            <a:cs typeface="+mn-cs"/>
          </a:endParaRPr>
        </a:p>
        <a:p>
          <a:pPr marL="0"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u="sng" kern="1200" dirty="0" smtClean="0">
            <a:solidFill>
              <a:srgbClr val="003366"/>
            </a:solidFill>
            <a:latin typeface="Calibri"/>
            <a:ea typeface="+mn-ea"/>
            <a:cs typeface="+mn-cs"/>
          </a:endParaRPr>
        </a:p>
        <a:p>
          <a:pPr marL="0"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dirty="0" smtClean="0">
              <a:solidFill>
                <a:srgbClr val="003366"/>
              </a:solidFill>
              <a:latin typeface="Calibri"/>
              <a:ea typeface="+mn-ea"/>
              <a:cs typeface="+mn-cs"/>
            </a:rPr>
            <a:t>Низкий</a:t>
          </a:r>
        </a:p>
        <a:p>
          <a:pPr marL="0"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u="none" kern="1200" dirty="0" smtClean="0">
              <a:solidFill>
                <a:srgbClr val="003366"/>
              </a:solidFill>
              <a:latin typeface="Calibri"/>
              <a:ea typeface="+mn-ea"/>
              <a:cs typeface="+mn-cs"/>
            </a:rPr>
            <a:t>4</a:t>
          </a:r>
        </a:p>
      </dsp:txBody>
      <dsp:txXfrm rot="10800000">
        <a:off x="0" y="2109044"/>
        <a:ext cx="1212295" cy="1265427"/>
      </dsp:txXfrm>
    </dsp:sp>
    <dsp:sp modelId="{A535E73C-DFCE-4236-BCC5-DABCAAE3FB5E}">
      <dsp:nvSpPr>
        <dsp:cNvPr id="0" name=""/>
        <dsp:cNvSpPr/>
      </dsp:nvSpPr>
      <dsp:spPr>
        <a:xfrm rot="5400000">
          <a:off x="974824" y="1924706"/>
          <a:ext cx="1687235" cy="1212295"/>
        </a:xfrm>
        <a:prstGeom prst="round1Rect">
          <a:avLst/>
        </a:prstGeom>
        <a:solidFill>
          <a:srgbClr val="FFFF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0" rIns="72000" bIns="360000" numCol="1" spcCol="1270" anchor="b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dirty="0" smtClean="0">
              <a:solidFill>
                <a:srgbClr val="003366"/>
              </a:solidFill>
              <a:latin typeface="Calibri"/>
              <a:ea typeface="+mn-ea"/>
              <a:cs typeface="+mn-cs"/>
            </a:rPr>
            <a:t>Средний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u="none" kern="1200" dirty="0" smtClean="0">
              <a:solidFill>
                <a:srgbClr val="003366"/>
              </a:solidFill>
              <a:latin typeface="Calibri"/>
              <a:ea typeface="+mn-ea"/>
              <a:cs typeface="+mn-cs"/>
            </a:rPr>
            <a:t>-</a:t>
          </a:r>
        </a:p>
      </dsp:txBody>
      <dsp:txXfrm rot="-5400000">
        <a:off x="1212295" y="2109044"/>
        <a:ext cx="1212295" cy="1265427"/>
      </dsp:txXfrm>
    </dsp:sp>
    <dsp:sp modelId="{FA87A12D-3F06-48A2-BBD2-42D883F3AA73}">
      <dsp:nvSpPr>
        <dsp:cNvPr id="0" name=""/>
        <dsp:cNvSpPr/>
      </dsp:nvSpPr>
      <dsp:spPr>
        <a:xfrm>
          <a:off x="331488" y="1004639"/>
          <a:ext cx="1856331" cy="1365193"/>
        </a:xfrm>
        <a:prstGeom prst="roundRect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u="sng" kern="1200" dirty="0" smtClean="0">
              <a:solidFill>
                <a:srgbClr val="003366"/>
              </a:solidFill>
              <a:latin typeface="Calibri"/>
              <a:ea typeface="+mn-ea"/>
              <a:cs typeface="+mn-cs"/>
            </a:rPr>
            <a:t>Виды рисков</a:t>
          </a:r>
          <a:r>
            <a:rPr lang="en-US" sz="1200" b="1" u="sng" kern="1200" dirty="0" smtClean="0">
              <a:solidFill>
                <a:srgbClr val="003366"/>
              </a:solidFill>
              <a:latin typeface="Calibri"/>
              <a:ea typeface="+mn-ea"/>
              <a:cs typeface="+mn-cs"/>
            </a:rPr>
            <a:t>:</a:t>
          </a:r>
        </a:p>
        <a:p>
          <a:pPr lvl="0" algn="ctr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b="1" u="sng" kern="1200" dirty="0" smtClean="0">
            <a:solidFill>
              <a:srgbClr val="003366"/>
            </a:solidFill>
            <a:latin typeface="Calibri"/>
            <a:ea typeface="+mn-ea"/>
            <a:cs typeface="+mn-cs"/>
          </a:endParaRPr>
        </a:p>
        <a:p>
          <a:pPr lvl="0" algn="ctr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rgbClr val="003366"/>
              </a:solidFill>
              <a:latin typeface="Calibri"/>
              <a:ea typeface="+mn-ea"/>
              <a:cs typeface="+mn-cs"/>
            </a:rPr>
            <a:t>- Нарушение в работе электрооборудования ГРС</a:t>
          </a:r>
        </a:p>
        <a:p>
          <a:pPr lvl="0" algn="ctr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rgbClr val="003366"/>
              </a:solidFill>
              <a:latin typeface="Calibri"/>
              <a:ea typeface="+mn-ea"/>
              <a:cs typeface="+mn-cs"/>
            </a:rPr>
            <a:t>- Пожар</a:t>
          </a:r>
        </a:p>
      </dsp:txBody>
      <dsp:txXfrm>
        <a:off x="398131" y="1071282"/>
        <a:ext cx="1723045" cy="123190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31AC2-98BA-4D1D-9F9D-BFDBFE1978EB}">
      <dsp:nvSpPr>
        <dsp:cNvPr id="0" name=""/>
        <dsp:cNvSpPr/>
      </dsp:nvSpPr>
      <dsp:spPr>
        <a:xfrm rot="16200000">
          <a:off x="-236348" y="236348"/>
          <a:ext cx="1620324" cy="1147627"/>
        </a:xfrm>
        <a:prstGeom prst="round1Rect">
          <a:avLst/>
        </a:prstGeom>
        <a:solidFill>
          <a:srgbClr val="C0504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360000" rIns="99568" bIns="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Высокий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u="none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-</a:t>
          </a:r>
        </a:p>
      </dsp:txBody>
      <dsp:txXfrm rot="5400000">
        <a:off x="0" y="0"/>
        <a:ext cx="1147627" cy="1215243"/>
      </dsp:txXfrm>
    </dsp:sp>
    <dsp:sp modelId="{8A43CA2A-790D-489E-A14C-D9D92478C80E}">
      <dsp:nvSpPr>
        <dsp:cNvPr id="0" name=""/>
        <dsp:cNvSpPr/>
      </dsp:nvSpPr>
      <dsp:spPr>
        <a:xfrm>
          <a:off x="1147627" y="0"/>
          <a:ext cx="1147627" cy="1620324"/>
        </a:xfrm>
        <a:prstGeom prst="round1Rect">
          <a:avLst/>
        </a:prstGeom>
        <a:solidFill>
          <a:srgbClr val="F7964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360000" rIns="85344" bIns="0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u="sng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Существенный</a:t>
          </a:r>
          <a:endParaRPr lang="ru-RU" sz="1400" b="1" u="sng" kern="1200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1" u="none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13</a:t>
          </a:r>
          <a:endParaRPr lang="ru-RU" sz="1400" b="1" u="none" kern="1200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kern="1200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</dsp:txBody>
      <dsp:txXfrm>
        <a:off x="1147627" y="0"/>
        <a:ext cx="1147627" cy="1215243"/>
      </dsp:txXfrm>
    </dsp:sp>
    <dsp:sp modelId="{F3F9C41F-96C8-46AA-BA3D-DC792A664FC6}">
      <dsp:nvSpPr>
        <dsp:cNvPr id="0" name=""/>
        <dsp:cNvSpPr/>
      </dsp:nvSpPr>
      <dsp:spPr>
        <a:xfrm rot="10800000">
          <a:off x="0" y="1620324"/>
          <a:ext cx="1147627" cy="1620324"/>
        </a:xfrm>
        <a:prstGeom prst="round1Rect">
          <a:avLst/>
        </a:prstGeo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0" rIns="72000" bIns="360000" numCol="1" spcCol="1270" anchor="ctr" anchorCtr="0">
          <a:noAutofit/>
        </a:bodyPr>
        <a:lstStyle/>
        <a:p>
          <a:pPr marL="0"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u="sng" kern="1200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marL="0"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u="sng" kern="1200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marL="0"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u="sng" kern="1200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marL="0"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u="sng" kern="1200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marL="0"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u="sng" kern="1200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marL="0"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Низкий</a:t>
          </a:r>
        </a:p>
        <a:p>
          <a:pPr marL="0"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1" u="none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2</a:t>
          </a:r>
          <a:endParaRPr lang="ru-RU" sz="1400" b="1" u="none" kern="1200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</dsp:txBody>
      <dsp:txXfrm rot="10800000">
        <a:off x="0" y="2025406"/>
        <a:ext cx="1147627" cy="1215243"/>
      </dsp:txXfrm>
    </dsp:sp>
    <dsp:sp modelId="{A535E73C-DFCE-4236-BCC5-DABCAAE3FB5E}">
      <dsp:nvSpPr>
        <dsp:cNvPr id="0" name=""/>
        <dsp:cNvSpPr/>
      </dsp:nvSpPr>
      <dsp:spPr>
        <a:xfrm rot="5400000">
          <a:off x="911278" y="1856673"/>
          <a:ext cx="1620324" cy="1147627"/>
        </a:xfrm>
        <a:prstGeom prst="round1Rect">
          <a:avLst/>
        </a:prstGeom>
        <a:solidFill>
          <a:srgbClr val="FFFF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0" rIns="72000" bIns="36000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u="sng" kern="1200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u="sng" kern="1200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u="sng" kern="1200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u="sng" kern="1200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u="sng" kern="1200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Средний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u="none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-</a:t>
          </a:r>
        </a:p>
      </dsp:txBody>
      <dsp:txXfrm rot="-5400000">
        <a:off x="1147627" y="2025406"/>
        <a:ext cx="1147627" cy="1215243"/>
      </dsp:txXfrm>
    </dsp:sp>
    <dsp:sp modelId="{FA87A12D-3F06-48A2-BBD2-42D883F3AA73}">
      <dsp:nvSpPr>
        <dsp:cNvPr id="0" name=""/>
        <dsp:cNvSpPr/>
      </dsp:nvSpPr>
      <dsp:spPr>
        <a:xfrm>
          <a:off x="315028" y="920530"/>
          <a:ext cx="1754864" cy="1600038"/>
        </a:xfrm>
        <a:prstGeom prst="roundRect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u="sng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Виды рисков</a:t>
          </a:r>
          <a:r>
            <a:rPr lang="en-US" sz="1200" b="1" u="sng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:</a:t>
          </a:r>
          <a:endParaRPr lang="ru-RU" sz="1200" b="1" u="sng" kern="1200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lvl="0" algn="ctr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- Предписания инспектирующих органов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- Внеплановые затраты</a:t>
          </a:r>
          <a:endParaRPr lang="en-US" sz="1200" kern="1200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 -</a:t>
          </a:r>
          <a:r>
            <a:rPr lang="ru-RU" sz="1200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Нарушение режима транспорта газа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– Возникновение аварии на ОПО</a:t>
          </a:r>
        </a:p>
      </dsp:txBody>
      <dsp:txXfrm>
        <a:off x="393135" y="998637"/>
        <a:ext cx="1598650" cy="14438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D90ED-5FD1-440B-91DC-8263F98440A5}">
      <dsp:nvSpPr>
        <dsp:cNvPr id="0" name=""/>
        <dsp:cNvSpPr/>
      </dsp:nvSpPr>
      <dsp:spPr>
        <a:xfrm>
          <a:off x="230193" y="386746"/>
          <a:ext cx="8647236" cy="246696"/>
        </a:xfrm>
        <a:prstGeom prst="roundRect">
          <a:avLst/>
        </a:prstGeom>
        <a:solidFill>
          <a:srgbClr val="1A62B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rial Narrow" panose="020B0606020202030204" pitchFamily="34" charset="0"/>
            </a:rPr>
            <a:t>Цель: </a:t>
          </a:r>
        </a:p>
      </dsp:txBody>
      <dsp:txXfrm>
        <a:off x="242236" y="398789"/>
        <a:ext cx="8623150" cy="222610"/>
      </dsp:txXfrm>
    </dsp:sp>
    <dsp:sp modelId="{61E43CFF-86A3-4348-871E-DCADACBD3C60}">
      <dsp:nvSpPr>
        <dsp:cNvPr id="0" name=""/>
        <dsp:cNvSpPr/>
      </dsp:nvSpPr>
      <dsp:spPr>
        <a:xfrm>
          <a:off x="0" y="648470"/>
          <a:ext cx="8986663" cy="526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327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 smtClean="0">
              <a:latin typeface="Arial Narrow" panose="020B0606020202030204" pitchFamily="34" charset="0"/>
            </a:rPr>
            <a:t>Обеспечение надежной и безопасной эксплуатации оборудования ГРС, рациональное использование финансовых ресурсов, недопущение штрафных санкций со стороны надзорных органов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0" y="648470"/>
        <a:ext cx="8986663" cy="5262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AFCC8-DCB3-453D-873B-780C53CFE960}">
      <dsp:nvSpPr>
        <dsp:cNvPr id="0" name=""/>
        <dsp:cNvSpPr/>
      </dsp:nvSpPr>
      <dsp:spPr>
        <a:xfrm>
          <a:off x="228055" y="47597"/>
          <a:ext cx="8662678" cy="293266"/>
        </a:xfrm>
        <a:prstGeom prst="roundRect">
          <a:avLst/>
        </a:prstGeom>
        <a:solidFill>
          <a:srgbClr val="1A62B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rial Narrow" panose="020B0606020202030204" pitchFamily="34" charset="0"/>
            </a:rPr>
            <a:t>Задачи:</a:t>
          </a:r>
        </a:p>
      </dsp:txBody>
      <dsp:txXfrm>
        <a:off x="242371" y="61913"/>
        <a:ext cx="8634046" cy="264634"/>
      </dsp:txXfrm>
    </dsp:sp>
    <dsp:sp modelId="{AFC35585-C1EB-43F7-896B-E0BE39460DA8}">
      <dsp:nvSpPr>
        <dsp:cNvPr id="0" name=""/>
        <dsp:cNvSpPr/>
      </dsp:nvSpPr>
      <dsp:spPr>
        <a:xfrm>
          <a:off x="0" y="365771"/>
          <a:ext cx="8998035" cy="1305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688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 smtClean="0">
              <a:latin typeface="Arial Narrow" panose="020B0606020202030204" pitchFamily="34" charset="0"/>
            </a:rPr>
            <a:t>Определение фактического технического состояния ГРС путем проведения комплексной ЭПБ; </a:t>
          </a:r>
          <a:endParaRPr lang="ru-RU" sz="1400" kern="1200" dirty="0">
            <a:latin typeface="Arial Narrow" panose="020B060602020203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 smtClean="0">
              <a:latin typeface="Arial Narrow" panose="020B0606020202030204" pitchFamily="34" charset="0"/>
            </a:rPr>
            <a:t>Проведение технического освидетельствования и диагностического обследования оборудования;</a:t>
          </a:r>
          <a:endParaRPr lang="ru-RU" sz="1400" kern="1200" dirty="0">
            <a:latin typeface="Arial Narrow" panose="020B060602020203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 smtClean="0">
              <a:latin typeface="Arial Narrow" panose="020B0606020202030204" pitchFamily="34" charset="0"/>
            </a:rPr>
            <a:t>Нормативно-техническое обеспечение функционирования ГРС, разработка регламентов, методик и чек-листов;</a:t>
          </a:r>
          <a:endParaRPr lang="ru-RU" sz="1400" kern="1200" dirty="0">
            <a:latin typeface="Arial Narrow" panose="020B060602020203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 smtClean="0">
              <a:latin typeface="Arial Narrow" panose="020B0606020202030204" pitchFamily="34" charset="0"/>
            </a:rPr>
            <a:t>Разработка силами СПКР рабочей документации с применением унифицированных типовых решений</a:t>
          </a:r>
          <a:endParaRPr lang="ru-RU" sz="1400" kern="1200" dirty="0">
            <a:latin typeface="Arial Narrow" panose="020B060602020203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 smtClean="0">
              <a:latin typeface="Arial Narrow" panose="020B0606020202030204" pitchFamily="34" charset="0"/>
            </a:rPr>
            <a:t>Экспертное сопровождением и контроль всех стадий выполнения КР,  диагностического обследования и ЭПБ ГРС специалистами по строительному контролю, авторскому надзору и неразрушающему контролю;</a:t>
          </a:r>
          <a:endParaRPr lang="ru-RU" sz="1400" kern="1200" dirty="0">
            <a:latin typeface="Arial Narrow" panose="020B060602020203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 smtClean="0">
              <a:latin typeface="Arial Narrow" panose="020B0606020202030204" pitchFamily="34" charset="0"/>
            </a:rPr>
            <a:t>Внедрение нового оборудования и новых технологий на ГРС после проведения предварительных испытаний в ИТЦ;</a:t>
          </a:r>
          <a:endParaRPr lang="ru-RU" sz="1400" kern="1200" dirty="0">
            <a:latin typeface="Arial Narrow" panose="020B060602020203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 smtClean="0">
              <a:latin typeface="Arial Narrow" panose="020B0606020202030204" pitchFamily="34" charset="0"/>
            </a:rPr>
            <a:t>Консолидация информации по всем направлениям технического диагностирования в ИТЦ для оценки технического состояния в режиме он-</a:t>
          </a:r>
          <a:r>
            <a:rPr lang="ru-RU" sz="1400" kern="1200" dirty="0" err="1" smtClean="0">
              <a:latin typeface="Arial Narrow" panose="020B0606020202030204" pitchFamily="34" charset="0"/>
            </a:rPr>
            <a:t>лайн</a:t>
          </a:r>
          <a:r>
            <a:rPr lang="ru-RU" sz="1400" kern="1200" dirty="0" smtClean="0">
              <a:latin typeface="Arial Narrow" panose="020B0606020202030204" pitchFamily="34" charset="0"/>
            </a:rPr>
            <a:t> 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0" y="365771"/>
        <a:ext cx="8998035" cy="13059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A9383-EA0E-4697-B243-A73B22F44A53}">
      <dsp:nvSpPr>
        <dsp:cNvPr id="0" name=""/>
        <dsp:cNvSpPr/>
      </dsp:nvSpPr>
      <dsp:spPr>
        <a:xfrm>
          <a:off x="0" y="246211"/>
          <a:ext cx="4322234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11181B-5E5D-49C8-9C6A-3521E04ADC8F}">
      <dsp:nvSpPr>
        <dsp:cNvPr id="0" name=""/>
        <dsp:cNvSpPr/>
      </dsp:nvSpPr>
      <dsp:spPr>
        <a:xfrm>
          <a:off x="216111" y="98611"/>
          <a:ext cx="3025563" cy="295200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59" tIns="0" rIns="11435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Надежность по технологии ГРС</a:t>
          </a:r>
          <a:endParaRPr lang="ru-RU" sz="1400" b="1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230521" y="113021"/>
        <a:ext cx="2996743" cy="266380"/>
      </dsp:txXfrm>
    </dsp:sp>
    <dsp:sp modelId="{12CE3246-2460-48E3-B658-A9B3A95A4F83}">
      <dsp:nvSpPr>
        <dsp:cNvPr id="0" name=""/>
        <dsp:cNvSpPr/>
      </dsp:nvSpPr>
      <dsp:spPr>
        <a:xfrm>
          <a:off x="0" y="699811"/>
          <a:ext cx="4322234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8E1B2-EA4F-4ACC-877F-68EE19D115D1}">
      <dsp:nvSpPr>
        <dsp:cNvPr id="0" name=""/>
        <dsp:cNvSpPr/>
      </dsp:nvSpPr>
      <dsp:spPr>
        <a:xfrm>
          <a:off x="216111" y="552211"/>
          <a:ext cx="3025563" cy="295200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59" tIns="0" rIns="11435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Надежность по САУ</a:t>
          </a:r>
          <a:endParaRPr lang="ru-RU" sz="1400" b="1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230521" y="566621"/>
        <a:ext cx="2996743" cy="266380"/>
      </dsp:txXfrm>
    </dsp:sp>
    <dsp:sp modelId="{0ACBDE11-557A-4A54-BF16-B0F2450730AD}">
      <dsp:nvSpPr>
        <dsp:cNvPr id="0" name=""/>
        <dsp:cNvSpPr/>
      </dsp:nvSpPr>
      <dsp:spPr>
        <a:xfrm>
          <a:off x="0" y="1153411"/>
          <a:ext cx="4322234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C2056D-AB15-434A-B07F-BBAEE35F21F5}">
      <dsp:nvSpPr>
        <dsp:cNvPr id="0" name=""/>
        <dsp:cNvSpPr/>
      </dsp:nvSpPr>
      <dsp:spPr>
        <a:xfrm>
          <a:off x="216111" y="1005811"/>
          <a:ext cx="3025563" cy="295200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59" tIns="0" rIns="11435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Надежность систем связи</a:t>
          </a:r>
          <a:endParaRPr lang="ru-RU" sz="1400" b="1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230521" y="1020221"/>
        <a:ext cx="2996743" cy="266380"/>
      </dsp:txXfrm>
    </dsp:sp>
    <dsp:sp modelId="{A718ED25-0DD5-4D24-AAD5-111ED2AD674A}">
      <dsp:nvSpPr>
        <dsp:cNvPr id="0" name=""/>
        <dsp:cNvSpPr/>
      </dsp:nvSpPr>
      <dsp:spPr>
        <a:xfrm>
          <a:off x="0" y="1607011"/>
          <a:ext cx="4322234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2D2439-784C-4AD3-874C-95B3764BFAA5}">
      <dsp:nvSpPr>
        <dsp:cNvPr id="0" name=""/>
        <dsp:cNvSpPr/>
      </dsp:nvSpPr>
      <dsp:spPr>
        <a:xfrm>
          <a:off x="216111" y="1459411"/>
          <a:ext cx="3025563" cy="295200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59" tIns="0" rIns="11435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Надежность систем ИТСО</a:t>
          </a:r>
          <a:endParaRPr lang="ru-RU" sz="1400" b="1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230521" y="1473821"/>
        <a:ext cx="2996743" cy="266380"/>
      </dsp:txXfrm>
    </dsp:sp>
    <dsp:sp modelId="{EE88A92A-6A11-4304-A378-34F9587D8C37}">
      <dsp:nvSpPr>
        <dsp:cNvPr id="0" name=""/>
        <dsp:cNvSpPr/>
      </dsp:nvSpPr>
      <dsp:spPr>
        <a:xfrm>
          <a:off x="0" y="2060611"/>
          <a:ext cx="4322234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9C56E0-32E5-4DA9-8BDC-17E29D9E1887}">
      <dsp:nvSpPr>
        <dsp:cNvPr id="0" name=""/>
        <dsp:cNvSpPr/>
      </dsp:nvSpPr>
      <dsp:spPr>
        <a:xfrm>
          <a:off x="216111" y="1913011"/>
          <a:ext cx="3025563" cy="295200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59" tIns="0" rIns="11435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Надежность ЭС</a:t>
          </a:r>
          <a:endParaRPr lang="ru-RU" sz="1400" b="1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230521" y="1927421"/>
        <a:ext cx="2996743" cy="266380"/>
      </dsp:txXfrm>
    </dsp:sp>
    <dsp:sp modelId="{CFE8DE3E-9B92-4FC8-99DC-04E4D4655D99}">
      <dsp:nvSpPr>
        <dsp:cNvPr id="0" name=""/>
        <dsp:cNvSpPr/>
      </dsp:nvSpPr>
      <dsp:spPr>
        <a:xfrm>
          <a:off x="0" y="2514211"/>
          <a:ext cx="4322234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54F0A-D6CA-4507-A111-68307312F308}">
      <dsp:nvSpPr>
        <dsp:cNvPr id="0" name=""/>
        <dsp:cNvSpPr/>
      </dsp:nvSpPr>
      <dsp:spPr>
        <a:xfrm>
          <a:off x="216111" y="2366611"/>
          <a:ext cx="3025563" cy="295200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59" tIns="0" rIns="11435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Персонал ГРС</a:t>
          </a:r>
          <a:endParaRPr lang="ru-RU" sz="1400" b="1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230521" y="2381021"/>
        <a:ext cx="2996743" cy="266380"/>
      </dsp:txXfrm>
    </dsp:sp>
    <dsp:sp modelId="{E9F5934F-A36D-4BA6-AE05-2966294E28C5}">
      <dsp:nvSpPr>
        <dsp:cNvPr id="0" name=""/>
        <dsp:cNvSpPr/>
      </dsp:nvSpPr>
      <dsp:spPr>
        <a:xfrm>
          <a:off x="0" y="2967811"/>
          <a:ext cx="4322234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5884F-7D61-46BB-9774-28BB16721CD3}">
      <dsp:nvSpPr>
        <dsp:cNvPr id="0" name=""/>
        <dsp:cNvSpPr/>
      </dsp:nvSpPr>
      <dsp:spPr>
        <a:xfrm>
          <a:off x="216111" y="2820211"/>
          <a:ext cx="3025563" cy="295200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59" tIns="0" rIns="11435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Наличие резервирования</a:t>
          </a:r>
          <a:endParaRPr lang="ru-RU" sz="1400" b="1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230521" y="2834621"/>
        <a:ext cx="2996743" cy="266380"/>
      </dsp:txXfrm>
    </dsp:sp>
    <dsp:sp modelId="{29E17D4B-DB9E-4D80-825F-326908478247}">
      <dsp:nvSpPr>
        <dsp:cNvPr id="0" name=""/>
        <dsp:cNvSpPr/>
      </dsp:nvSpPr>
      <dsp:spPr>
        <a:xfrm>
          <a:off x="0" y="3421411"/>
          <a:ext cx="4322234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3BECA1-2FA0-45F5-84A0-F09835F9D42A}">
      <dsp:nvSpPr>
        <dsp:cNvPr id="0" name=""/>
        <dsp:cNvSpPr/>
      </dsp:nvSpPr>
      <dsp:spPr>
        <a:xfrm>
          <a:off x="216111" y="3273811"/>
          <a:ext cx="3025563" cy="295200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59" tIns="0" rIns="114359" bIns="0" numCol="1" spcCol="1270" anchor="ctr" anchorCtr="0">
          <a:noAutofit/>
        </a:bodyPr>
        <a:lstStyle/>
        <a:p>
          <a:pPr lvl="0" algn="l" defTabSz="48895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Замечания надзорных органов, аудита и др.</a:t>
          </a:r>
          <a:endParaRPr lang="ru-RU" sz="1100" b="1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230521" y="3288221"/>
        <a:ext cx="2996743" cy="2663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20A05-D6E7-4F2F-8523-7B19EF1488EF}">
      <dsp:nvSpPr>
        <dsp:cNvPr id="0" name=""/>
        <dsp:cNvSpPr/>
      </dsp:nvSpPr>
      <dsp:spPr>
        <a:xfrm>
          <a:off x="0" y="296553"/>
          <a:ext cx="4499209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0855B0-18DC-4E34-939E-1B4618544CBA}">
      <dsp:nvSpPr>
        <dsp:cNvPr id="0" name=""/>
        <dsp:cNvSpPr/>
      </dsp:nvSpPr>
      <dsp:spPr>
        <a:xfrm>
          <a:off x="224960" y="148953"/>
          <a:ext cx="3149446" cy="295200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042" tIns="0" rIns="119042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трубопроводная обвязка ГРС</a:t>
          </a:r>
          <a:endParaRPr lang="ru-RU" sz="1100" b="1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239370" y="163363"/>
        <a:ext cx="3120626" cy="266380"/>
      </dsp:txXfrm>
    </dsp:sp>
    <dsp:sp modelId="{31D02AFF-78FC-41E6-AE15-F9BE5DF8BE7E}">
      <dsp:nvSpPr>
        <dsp:cNvPr id="0" name=""/>
        <dsp:cNvSpPr/>
      </dsp:nvSpPr>
      <dsp:spPr>
        <a:xfrm>
          <a:off x="0" y="750153"/>
          <a:ext cx="4499209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5C1599-16EE-45E4-843D-27CC53FFD307}">
      <dsp:nvSpPr>
        <dsp:cNvPr id="0" name=""/>
        <dsp:cNvSpPr/>
      </dsp:nvSpPr>
      <dsp:spPr>
        <a:xfrm>
          <a:off x="224960" y="602553"/>
          <a:ext cx="3149446" cy="295200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042" tIns="0" rIns="119042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сосуды работающие под избыточным давлением </a:t>
          </a:r>
          <a:endParaRPr lang="ru-RU" sz="1100" b="1" kern="120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239370" y="616963"/>
        <a:ext cx="3120626" cy="266380"/>
      </dsp:txXfrm>
    </dsp:sp>
    <dsp:sp modelId="{2EAFCD77-FCA4-4D0C-8D34-49EC651D8480}">
      <dsp:nvSpPr>
        <dsp:cNvPr id="0" name=""/>
        <dsp:cNvSpPr/>
      </dsp:nvSpPr>
      <dsp:spPr>
        <a:xfrm>
          <a:off x="0" y="1203753"/>
          <a:ext cx="4499209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571783-F32A-401C-BCED-56AF55847007}">
      <dsp:nvSpPr>
        <dsp:cNvPr id="0" name=""/>
        <dsp:cNvSpPr/>
      </dsp:nvSpPr>
      <dsp:spPr>
        <a:xfrm>
          <a:off x="224960" y="1056153"/>
          <a:ext cx="3149446" cy="295200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042" tIns="0" rIns="119042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трубопроводная арматура</a:t>
          </a:r>
          <a:endParaRPr lang="ru-RU" sz="1100" b="1" kern="120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239370" y="1070563"/>
        <a:ext cx="3120626" cy="266380"/>
      </dsp:txXfrm>
    </dsp:sp>
    <dsp:sp modelId="{40065827-8E04-4472-884C-C46C92D6255E}">
      <dsp:nvSpPr>
        <dsp:cNvPr id="0" name=""/>
        <dsp:cNvSpPr/>
      </dsp:nvSpPr>
      <dsp:spPr>
        <a:xfrm>
          <a:off x="0" y="1657353"/>
          <a:ext cx="4499209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AF22CE-D4AB-450B-BE80-B6B490509D7C}">
      <dsp:nvSpPr>
        <dsp:cNvPr id="0" name=""/>
        <dsp:cNvSpPr/>
      </dsp:nvSpPr>
      <dsp:spPr>
        <a:xfrm>
          <a:off x="224960" y="1509753"/>
          <a:ext cx="3149446" cy="295200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042" tIns="0" rIns="119042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устройства сужающие быстросменные (УСБ)</a:t>
          </a:r>
          <a:endParaRPr lang="ru-RU" sz="1100" b="1" kern="120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239370" y="1524163"/>
        <a:ext cx="3120626" cy="266380"/>
      </dsp:txXfrm>
    </dsp:sp>
    <dsp:sp modelId="{4CA19374-73D0-4CF9-92BD-E5FF2EF2A7FD}">
      <dsp:nvSpPr>
        <dsp:cNvPr id="0" name=""/>
        <dsp:cNvSpPr/>
      </dsp:nvSpPr>
      <dsp:spPr>
        <a:xfrm>
          <a:off x="0" y="2110953"/>
          <a:ext cx="4499209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4850B-6AF3-4A3D-ABB1-3370F0EFAD85}">
      <dsp:nvSpPr>
        <dsp:cNvPr id="0" name=""/>
        <dsp:cNvSpPr/>
      </dsp:nvSpPr>
      <dsp:spPr>
        <a:xfrm>
          <a:off x="224960" y="1963353"/>
          <a:ext cx="3149446" cy="295200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042" tIns="0" rIns="119042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подогреватели газа</a:t>
          </a:r>
          <a:endParaRPr lang="ru-RU" sz="1100" b="1" kern="120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239370" y="1977763"/>
        <a:ext cx="3120626" cy="266380"/>
      </dsp:txXfrm>
    </dsp:sp>
    <dsp:sp modelId="{866DC6A8-77C4-46EA-86A7-466AA15B6778}">
      <dsp:nvSpPr>
        <dsp:cNvPr id="0" name=""/>
        <dsp:cNvSpPr/>
      </dsp:nvSpPr>
      <dsp:spPr>
        <a:xfrm>
          <a:off x="0" y="2564553"/>
          <a:ext cx="4499209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058503-05BF-45C5-B58A-A0E8372C04C0}">
      <dsp:nvSpPr>
        <dsp:cNvPr id="0" name=""/>
        <dsp:cNvSpPr/>
      </dsp:nvSpPr>
      <dsp:spPr>
        <a:xfrm>
          <a:off x="224960" y="2416953"/>
          <a:ext cx="3149446" cy="295200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042" tIns="0" rIns="119042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одоризационные установки</a:t>
          </a:r>
          <a:endParaRPr lang="ru-RU" sz="1100" b="1" kern="120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239370" y="2431363"/>
        <a:ext cx="3120626" cy="266380"/>
      </dsp:txXfrm>
    </dsp:sp>
    <dsp:sp modelId="{AB8AC868-2F3B-43C4-82F9-C457477FBF21}">
      <dsp:nvSpPr>
        <dsp:cNvPr id="0" name=""/>
        <dsp:cNvSpPr/>
      </dsp:nvSpPr>
      <dsp:spPr>
        <a:xfrm>
          <a:off x="0" y="3018154"/>
          <a:ext cx="4499209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D93418-9D66-4C15-B8F5-EDF9E4878BAA}">
      <dsp:nvSpPr>
        <dsp:cNvPr id="0" name=""/>
        <dsp:cNvSpPr/>
      </dsp:nvSpPr>
      <dsp:spPr>
        <a:xfrm>
          <a:off x="224960" y="2870553"/>
          <a:ext cx="3149446" cy="295200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042" tIns="0" rIns="119042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сети газораспределения и газопотребления </a:t>
          </a:r>
          <a:endParaRPr lang="ru-RU" sz="1100" b="1" kern="120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239370" y="2884963"/>
        <a:ext cx="3120626" cy="266380"/>
      </dsp:txXfrm>
    </dsp:sp>
    <dsp:sp modelId="{D3EED4DB-A015-4ECB-800A-6619DC0EF7CE}">
      <dsp:nvSpPr>
        <dsp:cNvPr id="0" name=""/>
        <dsp:cNvSpPr/>
      </dsp:nvSpPr>
      <dsp:spPr>
        <a:xfrm>
          <a:off x="0" y="3471754"/>
          <a:ext cx="4499209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396620-7EB8-4F5E-A796-3E11ABD9A129}">
      <dsp:nvSpPr>
        <dsp:cNvPr id="0" name=""/>
        <dsp:cNvSpPr/>
      </dsp:nvSpPr>
      <dsp:spPr>
        <a:xfrm>
          <a:off x="224960" y="3324154"/>
          <a:ext cx="3149446" cy="295200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042" tIns="0" rIns="119042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здания и сооружения ГРС</a:t>
          </a:r>
          <a:endParaRPr lang="ru-RU" sz="1100" b="1" kern="120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239370" y="3338564"/>
        <a:ext cx="3120626" cy="2663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31AC2-98BA-4D1D-9F9D-BFDBFE1978EB}">
      <dsp:nvSpPr>
        <dsp:cNvPr id="0" name=""/>
        <dsp:cNvSpPr/>
      </dsp:nvSpPr>
      <dsp:spPr>
        <a:xfrm rot="16200000">
          <a:off x="-239651" y="239651"/>
          <a:ext cx="1653933" cy="1174631"/>
        </a:xfrm>
        <a:prstGeom prst="round1Rect">
          <a:avLst/>
        </a:prstGeom>
        <a:solidFill>
          <a:srgbClr val="C0504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360000" rIns="85344" bIns="0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u="sng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Высокий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u="none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-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b="1" u="none" kern="1200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</dsp:txBody>
      <dsp:txXfrm rot="5400000">
        <a:off x="0" y="0"/>
        <a:ext cx="1174631" cy="1240450"/>
      </dsp:txXfrm>
    </dsp:sp>
    <dsp:sp modelId="{8A43CA2A-790D-489E-A14C-D9D92478C80E}">
      <dsp:nvSpPr>
        <dsp:cNvPr id="0" name=""/>
        <dsp:cNvSpPr/>
      </dsp:nvSpPr>
      <dsp:spPr>
        <a:xfrm>
          <a:off x="1174631" y="0"/>
          <a:ext cx="1174631" cy="1653933"/>
        </a:xfrm>
        <a:prstGeom prst="round1Rect">
          <a:avLst/>
        </a:prstGeom>
        <a:solidFill>
          <a:srgbClr val="F7964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360000" rIns="78232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u="sng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Существенный 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u="none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32</a:t>
          </a:r>
        </a:p>
      </dsp:txBody>
      <dsp:txXfrm>
        <a:off x="1174631" y="0"/>
        <a:ext cx="1174631" cy="1240450"/>
      </dsp:txXfrm>
    </dsp:sp>
    <dsp:sp modelId="{F3F9C41F-96C8-46AA-BA3D-DC792A664FC6}">
      <dsp:nvSpPr>
        <dsp:cNvPr id="0" name=""/>
        <dsp:cNvSpPr/>
      </dsp:nvSpPr>
      <dsp:spPr>
        <a:xfrm rot="10800000">
          <a:off x="0" y="1653933"/>
          <a:ext cx="1174631" cy="1653933"/>
        </a:xfrm>
        <a:prstGeom prst="round1Rect">
          <a:avLst/>
        </a:prstGeo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0" rIns="72000" bIns="360000" numCol="1" spcCol="1270" anchor="b" anchorCtr="0">
          <a:noAutofit/>
        </a:bodyPr>
        <a:lstStyle/>
        <a:p>
          <a:pPr marL="0"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b="1" u="sng" kern="1200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marL="0"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b="1" u="sng" kern="1200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marL="0"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u="sng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Низкий</a:t>
          </a:r>
        </a:p>
        <a:p>
          <a:pPr marL="0"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u="none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14</a:t>
          </a:r>
        </a:p>
      </dsp:txBody>
      <dsp:txXfrm rot="10800000">
        <a:off x="0" y="2067416"/>
        <a:ext cx="1174631" cy="1240450"/>
      </dsp:txXfrm>
    </dsp:sp>
    <dsp:sp modelId="{A535E73C-DFCE-4236-BCC5-DABCAAE3FB5E}">
      <dsp:nvSpPr>
        <dsp:cNvPr id="0" name=""/>
        <dsp:cNvSpPr/>
      </dsp:nvSpPr>
      <dsp:spPr>
        <a:xfrm rot="5400000">
          <a:off x="934980" y="1893584"/>
          <a:ext cx="1653933" cy="1174631"/>
        </a:xfrm>
        <a:prstGeom prst="round1Rect">
          <a:avLst/>
        </a:prstGeom>
        <a:solidFill>
          <a:srgbClr val="FFFF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0" rIns="72000" bIns="360000" numCol="1" spcCol="1270" anchor="b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b="1" u="sng" kern="1200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u="sng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Средний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u="none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33</a:t>
          </a:r>
          <a:endParaRPr lang="en-US" sz="1200" b="1" u="none" kern="1200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</dsp:txBody>
      <dsp:txXfrm rot="-5400000">
        <a:off x="1174631" y="2067417"/>
        <a:ext cx="1174631" cy="1240450"/>
      </dsp:txXfrm>
    </dsp:sp>
    <dsp:sp modelId="{FA87A12D-3F06-48A2-BBD2-42D883F3AA73}">
      <dsp:nvSpPr>
        <dsp:cNvPr id="0" name=""/>
        <dsp:cNvSpPr/>
      </dsp:nvSpPr>
      <dsp:spPr>
        <a:xfrm>
          <a:off x="367071" y="832594"/>
          <a:ext cx="1615120" cy="1642678"/>
        </a:xfrm>
        <a:prstGeom prst="roundRect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u="sng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Виды рисков</a:t>
          </a:r>
        </a:p>
        <a:p>
          <a:pPr lvl="0" algn="ctr" defTabSz="4889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100" u="sng" kern="1200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marL="0" lvl="0" indent="0" algn="ctr" defTabSz="4889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- Прекращение подачи газа потребителю</a:t>
          </a:r>
        </a:p>
        <a:p>
          <a:pPr marL="0" lvl="0" indent="0" algn="ctr" defTabSz="4889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- Возникновение аварии на ОПО</a:t>
          </a:r>
        </a:p>
        <a:p>
          <a:pPr marL="0" lvl="0" indent="0" algn="ctr" defTabSz="4889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- Наложение штрафных санкций</a:t>
          </a:r>
          <a:endParaRPr lang="ru-RU" sz="1100" u="sng" kern="1200" dirty="0">
            <a:solidFill>
              <a:srgbClr val="003366"/>
            </a:solidFill>
            <a:latin typeface="Arial Narrow"/>
            <a:ea typeface="+mn-ea"/>
            <a:cs typeface="+mn-cs"/>
          </a:endParaRPr>
        </a:p>
      </dsp:txBody>
      <dsp:txXfrm>
        <a:off x="445915" y="911438"/>
        <a:ext cx="1457432" cy="14849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31AC2-98BA-4D1D-9F9D-BFDBFE1978EB}">
      <dsp:nvSpPr>
        <dsp:cNvPr id="0" name=""/>
        <dsp:cNvSpPr/>
      </dsp:nvSpPr>
      <dsp:spPr>
        <a:xfrm rot="16200000">
          <a:off x="-239651" y="239651"/>
          <a:ext cx="1653933" cy="1174631"/>
        </a:xfrm>
        <a:prstGeom prst="round1Rect">
          <a:avLst/>
        </a:prstGeom>
        <a:solidFill>
          <a:srgbClr val="C0504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360000" rIns="99568" bIns="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Высокий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u="none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-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u="none" kern="1200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</dsp:txBody>
      <dsp:txXfrm rot="5400000">
        <a:off x="0" y="0"/>
        <a:ext cx="1174631" cy="1240450"/>
      </dsp:txXfrm>
    </dsp:sp>
    <dsp:sp modelId="{8A43CA2A-790D-489E-A14C-D9D92478C80E}">
      <dsp:nvSpPr>
        <dsp:cNvPr id="0" name=""/>
        <dsp:cNvSpPr/>
      </dsp:nvSpPr>
      <dsp:spPr>
        <a:xfrm>
          <a:off x="1174631" y="0"/>
          <a:ext cx="1174631" cy="1653933"/>
        </a:xfrm>
        <a:prstGeom prst="round1Rect">
          <a:avLst/>
        </a:prstGeom>
        <a:solidFill>
          <a:srgbClr val="F7964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360000" rIns="99568" bIns="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Существенный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u="none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1</a:t>
          </a:r>
        </a:p>
      </dsp:txBody>
      <dsp:txXfrm>
        <a:off x="1174631" y="0"/>
        <a:ext cx="1174631" cy="1240450"/>
      </dsp:txXfrm>
    </dsp:sp>
    <dsp:sp modelId="{F3F9C41F-96C8-46AA-BA3D-DC792A664FC6}">
      <dsp:nvSpPr>
        <dsp:cNvPr id="0" name=""/>
        <dsp:cNvSpPr/>
      </dsp:nvSpPr>
      <dsp:spPr>
        <a:xfrm rot="10800000">
          <a:off x="0" y="1653933"/>
          <a:ext cx="1174631" cy="1653933"/>
        </a:xfrm>
        <a:prstGeom prst="round1Rect">
          <a:avLst/>
        </a:prstGeo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0" rIns="72000" bIns="360000" numCol="1" spcCol="1270" anchor="b" anchorCtr="0">
          <a:noAutofit/>
        </a:bodyPr>
        <a:lstStyle/>
        <a:p>
          <a:pPr marL="0"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u="sng" kern="1200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marL="0"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u="sng" kern="1200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marL="0"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Низкий</a:t>
          </a:r>
        </a:p>
        <a:p>
          <a:pPr marL="0"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u="none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6</a:t>
          </a:r>
        </a:p>
      </dsp:txBody>
      <dsp:txXfrm rot="10800000">
        <a:off x="0" y="2067416"/>
        <a:ext cx="1174631" cy="1240450"/>
      </dsp:txXfrm>
    </dsp:sp>
    <dsp:sp modelId="{A535E73C-DFCE-4236-BCC5-DABCAAE3FB5E}">
      <dsp:nvSpPr>
        <dsp:cNvPr id="0" name=""/>
        <dsp:cNvSpPr/>
      </dsp:nvSpPr>
      <dsp:spPr>
        <a:xfrm rot="5400000">
          <a:off x="934980" y="1893584"/>
          <a:ext cx="1653933" cy="1174631"/>
        </a:xfrm>
        <a:prstGeom prst="round1Rect">
          <a:avLst/>
        </a:prstGeom>
        <a:solidFill>
          <a:srgbClr val="FFFF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0" rIns="72000" bIns="360000" numCol="1" spcCol="1270" anchor="b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u="sng" kern="1200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Средний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u="none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26</a:t>
          </a:r>
        </a:p>
      </dsp:txBody>
      <dsp:txXfrm rot="-5400000">
        <a:off x="1174631" y="2067417"/>
        <a:ext cx="1174631" cy="1240450"/>
      </dsp:txXfrm>
    </dsp:sp>
    <dsp:sp modelId="{FA87A12D-3F06-48A2-BBD2-42D883F3AA73}">
      <dsp:nvSpPr>
        <dsp:cNvPr id="0" name=""/>
        <dsp:cNvSpPr/>
      </dsp:nvSpPr>
      <dsp:spPr>
        <a:xfrm>
          <a:off x="367071" y="832594"/>
          <a:ext cx="1615120" cy="1642678"/>
        </a:xfrm>
        <a:prstGeom prst="roundRect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u="sng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Виды рисков</a:t>
          </a:r>
        </a:p>
        <a:p>
          <a:pPr lvl="0" algn="ctr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u="sng" kern="1200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marL="0" lvl="0" indent="0" algn="ctr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- Прекращение подачи газа потребителю</a:t>
          </a:r>
        </a:p>
        <a:p>
          <a:pPr marL="0" lvl="0" indent="0" algn="ctr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- Возникновение аварии на ОПО</a:t>
          </a:r>
        </a:p>
        <a:p>
          <a:pPr marL="0" lvl="0" indent="0" algn="ctr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- Наложение штрафных санкций</a:t>
          </a:r>
          <a:endParaRPr lang="ru-RU" sz="1200" u="sng" kern="1200" dirty="0">
            <a:solidFill>
              <a:srgbClr val="003366"/>
            </a:solidFill>
            <a:latin typeface="Arial Narrow"/>
            <a:ea typeface="+mn-ea"/>
            <a:cs typeface="+mn-cs"/>
          </a:endParaRPr>
        </a:p>
      </dsp:txBody>
      <dsp:txXfrm>
        <a:off x="445915" y="911438"/>
        <a:ext cx="1457432" cy="14849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31AC2-98BA-4D1D-9F9D-BFDBFE1978EB}">
      <dsp:nvSpPr>
        <dsp:cNvPr id="0" name=""/>
        <dsp:cNvSpPr/>
      </dsp:nvSpPr>
      <dsp:spPr>
        <a:xfrm rot="16200000">
          <a:off x="-239651" y="239651"/>
          <a:ext cx="1653933" cy="1174631"/>
        </a:xfrm>
        <a:prstGeom prst="round1Rect">
          <a:avLst/>
        </a:prstGeom>
        <a:solidFill>
          <a:srgbClr val="C0504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360000" rIns="99568" bIns="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Высокий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u="none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-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u="none" kern="1200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</dsp:txBody>
      <dsp:txXfrm rot="5400000">
        <a:off x="0" y="0"/>
        <a:ext cx="1174631" cy="1240450"/>
      </dsp:txXfrm>
    </dsp:sp>
    <dsp:sp modelId="{8A43CA2A-790D-489E-A14C-D9D92478C80E}">
      <dsp:nvSpPr>
        <dsp:cNvPr id="0" name=""/>
        <dsp:cNvSpPr/>
      </dsp:nvSpPr>
      <dsp:spPr>
        <a:xfrm>
          <a:off x="1174631" y="0"/>
          <a:ext cx="1174631" cy="1653933"/>
        </a:xfrm>
        <a:prstGeom prst="round1Rect">
          <a:avLst/>
        </a:prstGeom>
        <a:solidFill>
          <a:srgbClr val="F7964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360000" rIns="85344" bIns="0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u="sng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Существенный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u="none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-</a:t>
          </a:r>
        </a:p>
      </dsp:txBody>
      <dsp:txXfrm>
        <a:off x="1174631" y="0"/>
        <a:ext cx="1174631" cy="1240450"/>
      </dsp:txXfrm>
    </dsp:sp>
    <dsp:sp modelId="{F3F9C41F-96C8-46AA-BA3D-DC792A664FC6}">
      <dsp:nvSpPr>
        <dsp:cNvPr id="0" name=""/>
        <dsp:cNvSpPr/>
      </dsp:nvSpPr>
      <dsp:spPr>
        <a:xfrm rot="10800000">
          <a:off x="0" y="1653933"/>
          <a:ext cx="1174631" cy="1653933"/>
        </a:xfrm>
        <a:prstGeom prst="round1Rect">
          <a:avLst/>
        </a:prstGeo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0" rIns="72000" bIns="360000" numCol="1" spcCol="1270" anchor="b" anchorCtr="0">
          <a:noAutofit/>
        </a:bodyPr>
        <a:lstStyle/>
        <a:p>
          <a:pPr marL="0"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u="sng" kern="1200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marL="0"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u="sng" kern="1200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marL="0"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Низкий</a:t>
          </a:r>
        </a:p>
        <a:p>
          <a:pPr marL="0"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u="none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-</a:t>
          </a:r>
        </a:p>
      </dsp:txBody>
      <dsp:txXfrm rot="10800000">
        <a:off x="0" y="2067416"/>
        <a:ext cx="1174631" cy="1240450"/>
      </dsp:txXfrm>
    </dsp:sp>
    <dsp:sp modelId="{A535E73C-DFCE-4236-BCC5-DABCAAE3FB5E}">
      <dsp:nvSpPr>
        <dsp:cNvPr id="0" name=""/>
        <dsp:cNvSpPr/>
      </dsp:nvSpPr>
      <dsp:spPr>
        <a:xfrm rot="5400000">
          <a:off x="934980" y="1893584"/>
          <a:ext cx="1653933" cy="1174631"/>
        </a:xfrm>
        <a:prstGeom prst="round1Rect">
          <a:avLst/>
        </a:prstGeom>
        <a:solidFill>
          <a:srgbClr val="FFFF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0" rIns="72000" bIns="360000" numCol="1" spcCol="1270" anchor="b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u="sng" kern="1200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Средний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u="none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98</a:t>
          </a:r>
        </a:p>
      </dsp:txBody>
      <dsp:txXfrm rot="-5400000">
        <a:off x="1174631" y="2067417"/>
        <a:ext cx="1174631" cy="1240450"/>
      </dsp:txXfrm>
    </dsp:sp>
    <dsp:sp modelId="{FA87A12D-3F06-48A2-BBD2-42D883F3AA73}">
      <dsp:nvSpPr>
        <dsp:cNvPr id="0" name=""/>
        <dsp:cNvSpPr/>
      </dsp:nvSpPr>
      <dsp:spPr>
        <a:xfrm>
          <a:off x="367071" y="832594"/>
          <a:ext cx="1615120" cy="1642678"/>
        </a:xfrm>
        <a:prstGeom prst="roundRect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u="sng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Виды рисков</a:t>
          </a:r>
        </a:p>
        <a:p>
          <a:pPr lvl="0" algn="ctr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u="sng" kern="1200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marL="0" lvl="0" indent="0" algn="ctr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- Прекращение подачи газа потребителю</a:t>
          </a:r>
        </a:p>
        <a:p>
          <a:pPr marL="0" lvl="0" indent="0" algn="ctr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- Возникновение аварии на ОПО</a:t>
          </a:r>
        </a:p>
        <a:p>
          <a:pPr marL="0" lvl="0" indent="0" algn="ctr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- Наложение штрафных санкций</a:t>
          </a:r>
          <a:endParaRPr lang="ru-RU" sz="1200" u="sng" kern="1200" dirty="0">
            <a:solidFill>
              <a:srgbClr val="003366"/>
            </a:solidFill>
            <a:latin typeface="Arial Narrow"/>
            <a:ea typeface="+mn-ea"/>
            <a:cs typeface="+mn-cs"/>
          </a:endParaRPr>
        </a:p>
      </dsp:txBody>
      <dsp:txXfrm>
        <a:off x="445915" y="911438"/>
        <a:ext cx="1457432" cy="14849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31AC2-98BA-4D1D-9F9D-BFDBFE1978EB}">
      <dsp:nvSpPr>
        <dsp:cNvPr id="0" name=""/>
        <dsp:cNvSpPr/>
      </dsp:nvSpPr>
      <dsp:spPr>
        <a:xfrm rot="16200000">
          <a:off x="-240107" y="240107"/>
          <a:ext cx="1635076" cy="1154860"/>
        </a:xfrm>
        <a:prstGeom prst="round1Rect">
          <a:avLst/>
        </a:prstGeom>
        <a:solidFill>
          <a:srgbClr val="C0504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360000" rIns="99568" bIns="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Высокий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u="none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-</a:t>
          </a:r>
        </a:p>
      </dsp:txBody>
      <dsp:txXfrm rot="5400000">
        <a:off x="0" y="0"/>
        <a:ext cx="1154860" cy="1226307"/>
      </dsp:txXfrm>
    </dsp:sp>
    <dsp:sp modelId="{8A43CA2A-790D-489E-A14C-D9D92478C80E}">
      <dsp:nvSpPr>
        <dsp:cNvPr id="0" name=""/>
        <dsp:cNvSpPr/>
      </dsp:nvSpPr>
      <dsp:spPr>
        <a:xfrm>
          <a:off x="1154860" y="0"/>
          <a:ext cx="1154860" cy="1635076"/>
        </a:xfrm>
        <a:prstGeom prst="round1Rect">
          <a:avLst/>
        </a:prstGeom>
        <a:solidFill>
          <a:srgbClr val="F7964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360000" rIns="85344" bIns="0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u="sng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Существенный</a:t>
          </a:r>
          <a:endParaRPr lang="ru-RU" sz="1400" b="1" u="sng" kern="1200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u="none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3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kern="1200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</dsp:txBody>
      <dsp:txXfrm>
        <a:off x="1154860" y="0"/>
        <a:ext cx="1154860" cy="1226307"/>
      </dsp:txXfrm>
    </dsp:sp>
    <dsp:sp modelId="{F3F9C41F-96C8-46AA-BA3D-DC792A664FC6}">
      <dsp:nvSpPr>
        <dsp:cNvPr id="0" name=""/>
        <dsp:cNvSpPr/>
      </dsp:nvSpPr>
      <dsp:spPr>
        <a:xfrm rot="10800000">
          <a:off x="0" y="1635076"/>
          <a:ext cx="1154860" cy="1635076"/>
        </a:xfrm>
        <a:prstGeom prst="round1Rect">
          <a:avLst/>
        </a:prstGeo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0" rIns="72000" bIns="360000" numCol="1" spcCol="1270" anchor="b" anchorCtr="0">
          <a:noAutofit/>
        </a:bodyPr>
        <a:lstStyle/>
        <a:p>
          <a:pPr marL="0"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u="sng" kern="1200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marL="0"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u="sng" kern="1200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marL="0"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u="sng" kern="1200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marL="0"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u="sng" kern="1200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marL="0"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u="sng" kern="1200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marL="0"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Низкий</a:t>
          </a:r>
        </a:p>
        <a:p>
          <a:pPr marL="0"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u="none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27</a:t>
          </a:r>
        </a:p>
      </dsp:txBody>
      <dsp:txXfrm rot="10800000">
        <a:off x="0" y="2043845"/>
        <a:ext cx="1154860" cy="1226307"/>
      </dsp:txXfrm>
    </dsp:sp>
    <dsp:sp modelId="{A535E73C-DFCE-4236-BCC5-DABCAAE3FB5E}">
      <dsp:nvSpPr>
        <dsp:cNvPr id="0" name=""/>
        <dsp:cNvSpPr/>
      </dsp:nvSpPr>
      <dsp:spPr>
        <a:xfrm rot="5400000">
          <a:off x="914753" y="1875184"/>
          <a:ext cx="1635076" cy="1154860"/>
        </a:xfrm>
        <a:prstGeom prst="round1Rect">
          <a:avLst/>
        </a:prstGeom>
        <a:solidFill>
          <a:srgbClr val="FFFF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0" rIns="72000" bIns="360000" numCol="1" spcCol="1270" anchor="b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u="sng" kern="1200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u="sng" kern="1200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u="sng" kern="1200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u="sng" kern="1200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u="sng" kern="1200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Средний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u="none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13</a:t>
          </a:r>
        </a:p>
      </dsp:txBody>
      <dsp:txXfrm rot="-5400000">
        <a:off x="1154860" y="2043845"/>
        <a:ext cx="1154860" cy="1226307"/>
      </dsp:txXfrm>
    </dsp:sp>
    <dsp:sp modelId="{FA87A12D-3F06-48A2-BBD2-42D883F3AA73}">
      <dsp:nvSpPr>
        <dsp:cNvPr id="0" name=""/>
        <dsp:cNvSpPr/>
      </dsp:nvSpPr>
      <dsp:spPr>
        <a:xfrm>
          <a:off x="315784" y="977673"/>
          <a:ext cx="1768385" cy="1314805"/>
        </a:xfrm>
        <a:prstGeom prst="roundRect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u="sng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Виды рисков</a:t>
          </a:r>
          <a:r>
            <a:rPr lang="en-US" sz="1200" b="1" u="sng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:</a:t>
          </a:r>
          <a:endParaRPr lang="ru-RU" sz="1200" b="1" u="sng" kern="1200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lvl="0" algn="ctr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b="1" u="sng" kern="1200" dirty="0" smtClean="0">
            <a:solidFill>
              <a:srgbClr val="003366"/>
            </a:solidFill>
            <a:latin typeface="Arial Narrow"/>
            <a:ea typeface="+mn-ea"/>
            <a:cs typeface="+mn-cs"/>
          </a:endParaRPr>
        </a:p>
        <a:p>
          <a:pPr lvl="0" algn="ctr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- Возникновение аварии на ОПО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rgbClr val="003366"/>
              </a:solidFill>
              <a:latin typeface="Arial Narrow"/>
              <a:ea typeface="+mn-ea"/>
              <a:cs typeface="+mn-cs"/>
            </a:rPr>
            <a:t>- Наложение штрафных санкций</a:t>
          </a:r>
        </a:p>
      </dsp:txBody>
      <dsp:txXfrm>
        <a:off x="379967" y="1041856"/>
        <a:ext cx="1640019" cy="1186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0.43852</cdr:x>
      <cdr:y>0.21684</cdr:y>
    </cdr:from>
    <cdr:to>
      <cdr:x>0.49699</cdr:x>
      <cdr:y>0.29326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80420" y="919371"/>
          <a:ext cx="504056" cy="324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0" y="7"/>
            <a:ext cx="4301542" cy="339883"/>
          </a:xfrm>
          <a:prstGeom prst="rect">
            <a:avLst/>
          </a:prstGeom>
        </p:spPr>
        <p:txBody>
          <a:bodyPr vert="horz" lIns="91516" tIns="45757" rIns="91516" bIns="4575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9" y="7"/>
            <a:ext cx="4301542" cy="339883"/>
          </a:xfrm>
          <a:prstGeom prst="rect">
            <a:avLst/>
          </a:prstGeom>
        </p:spPr>
        <p:txBody>
          <a:bodyPr vert="horz" lIns="91516" tIns="45757" rIns="91516" bIns="45757" rtlCol="0"/>
          <a:lstStyle>
            <a:lvl1pPr algn="r">
              <a:defRPr sz="1200"/>
            </a:lvl1pPr>
          </a:lstStyle>
          <a:p>
            <a:fld id="{77B13DDE-86ED-4824-9086-509B30EC828C}" type="datetimeFigureOut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16" tIns="45757" rIns="91516" bIns="4575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28901"/>
            <a:ext cx="7941310" cy="3058954"/>
          </a:xfrm>
          <a:prstGeom prst="rect">
            <a:avLst/>
          </a:prstGeom>
        </p:spPr>
        <p:txBody>
          <a:bodyPr vert="horz" lIns="91516" tIns="45757" rIns="91516" bIns="4575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0" y="6456621"/>
            <a:ext cx="4301542" cy="339883"/>
          </a:xfrm>
          <a:prstGeom prst="rect">
            <a:avLst/>
          </a:prstGeom>
        </p:spPr>
        <p:txBody>
          <a:bodyPr vert="horz" lIns="91516" tIns="45757" rIns="91516" bIns="4575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9" y="6456621"/>
            <a:ext cx="4301542" cy="339883"/>
          </a:xfrm>
          <a:prstGeom prst="rect">
            <a:avLst/>
          </a:prstGeom>
        </p:spPr>
        <p:txBody>
          <a:bodyPr vert="horz" lIns="91516" tIns="45757" rIns="91516" bIns="45757" rtlCol="0" anchor="b"/>
          <a:lstStyle>
            <a:lvl1pPr algn="r">
              <a:defRPr sz="1200"/>
            </a:lvl1pPr>
          </a:lstStyle>
          <a:p>
            <a:fld id="{14325549-FC3E-47AA-90C4-500EAD6A768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5705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Arial Narrow" panose="020B0606020202030204" pitchFamily="34" charset="0"/>
              </a:rPr>
              <a:t>Добрый день!</a:t>
            </a:r>
          </a:p>
          <a:p>
            <a:r>
              <a:rPr lang="ru-RU" dirty="0" smtClean="0">
                <a:latin typeface="Arial Narrow" panose="020B0606020202030204" pitchFamily="34" charset="0"/>
              </a:rPr>
              <a:t>Уважаемый Андрей Александрович!</a:t>
            </a:r>
          </a:p>
          <a:p>
            <a:r>
              <a:rPr lang="ru-RU" dirty="0" smtClean="0">
                <a:latin typeface="Arial Narrow" panose="020B0606020202030204" pitchFamily="34" charset="0"/>
              </a:rPr>
              <a:t>Уважаемые участники конференции!</a:t>
            </a:r>
          </a:p>
          <a:p>
            <a:r>
              <a:rPr lang="ru-RU" dirty="0" smtClean="0">
                <a:latin typeface="Arial Narrow" panose="020B0606020202030204" pitchFamily="34" charset="0"/>
              </a:rPr>
              <a:t>Тема</a:t>
            </a:r>
            <a:r>
              <a:rPr lang="ru-RU" baseline="0" dirty="0" smtClean="0">
                <a:latin typeface="Arial Narrow" panose="020B0606020202030204" pitchFamily="34" charset="0"/>
              </a:rPr>
              <a:t> моего доклада – Оценка технического состояния ГРС ООО «Газпром </a:t>
            </a:r>
            <a:r>
              <a:rPr lang="ru-RU" baseline="0" dirty="0" err="1" smtClean="0">
                <a:latin typeface="Arial Narrow" panose="020B0606020202030204" pitchFamily="34" charset="0"/>
              </a:rPr>
              <a:t>трансгаз</a:t>
            </a:r>
            <a:r>
              <a:rPr lang="ru-RU" baseline="0" dirty="0" smtClean="0">
                <a:latin typeface="Arial Narrow" panose="020B0606020202030204" pitchFamily="34" charset="0"/>
              </a:rPr>
              <a:t> Нижний Новгород»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C7B44-A8D1-4C1F-826C-A9A2E1B572B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2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433388"/>
            <a:ext cx="8867775" cy="4987925"/>
          </a:xfrm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16710" y="5431702"/>
            <a:ext cx="8980741" cy="1365974"/>
          </a:xfrm>
        </p:spPr>
        <p:txBody>
          <a:bodyPr/>
          <a:lstStyle/>
          <a:p>
            <a:pPr indent="243852">
              <a:defRPr/>
            </a:pPr>
            <a:r>
              <a:rPr lang="ru-RU" sz="800" kern="1200" dirty="0" smtClean="0">
                <a:effectLst/>
                <a:cs typeface="Times New Roman" panose="02020603050405020304" pitchFamily="18" charset="0"/>
              </a:rPr>
              <a:t> </a:t>
            </a:r>
            <a:r>
              <a:rPr lang="ru-RU" sz="800" i="0" dirty="0" smtClean="0">
                <a:cs typeface="Times New Roman" panose="02020603050405020304" pitchFamily="18" charset="0"/>
              </a:rPr>
              <a:t>Специалисты электротехнической службы ИТЦ проводят работы по испытаниям и измерениям электрооборудования ГРС 1 раз в 3 года. По результатам работ на сегодняшний</a:t>
            </a:r>
            <a:r>
              <a:rPr lang="ru-RU" sz="800" i="0" baseline="0" dirty="0" smtClean="0">
                <a:cs typeface="Times New Roman" panose="02020603050405020304" pitchFamily="18" charset="0"/>
              </a:rPr>
              <a:t> день не устранено </a:t>
            </a:r>
            <a:r>
              <a:rPr lang="en-US" sz="800" i="0" baseline="0" dirty="0" smtClean="0">
                <a:cs typeface="Times New Roman" panose="02020603050405020304" pitchFamily="18" charset="0"/>
              </a:rPr>
              <a:t>5</a:t>
            </a:r>
            <a:r>
              <a:rPr lang="ru-RU" sz="800" i="0" baseline="0" dirty="0" smtClean="0">
                <a:cs typeface="Times New Roman" panose="02020603050405020304" pitchFamily="18" charset="0"/>
              </a:rPr>
              <a:t> замечаний, </a:t>
            </a:r>
            <a:r>
              <a:rPr lang="ru-RU" sz="800" i="0" dirty="0" smtClean="0">
                <a:cs typeface="Times New Roman" panose="02020603050405020304" pitchFamily="18" charset="0"/>
              </a:rPr>
              <a:t>критических замечаний нет</a:t>
            </a:r>
            <a:r>
              <a:rPr lang="ru-RU" sz="800" i="0" baseline="0" dirty="0" smtClean="0">
                <a:cs typeface="Times New Roman" panose="02020603050405020304" pitchFamily="18" charset="0"/>
              </a:rPr>
              <a:t>:</a:t>
            </a:r>
          </a:p>
          <a:p>
            <a:r>
              <a:rPr lang="ru-RU" sz="800" b="1" dirty="0" smtClean="0">
                <a:cs typeface="Times New Roman" panose="02020603050405020304" pitchFamily="18" charset="0"/>
              </a:rPr>
              <a:t>Уровни риска:</a:t>
            </a:r>
          </a:p>
          <a:p>
            <a:r>
              <a:rPr lang="ru-RU" sz="800" b="1" dirty="0" smtClean="0">
                <a:cs typeface="Times New Roman" panose="02020603050405020304" pitchFamily="18" charset="0"/>
              </a:rPr>
              <a:t>Высокий – </a:t>
            </a:r>
            <a:r>
              <a:rPr lang="ru-RU" sz="800" dirty="0" smtClean="0">
                <a:cs typeface="Times New Roman" panose="02020603050405020304" pitchFamily="18" charset="0"/>
              </a:rPr>
              <a:t>Утечка масла в трансформаторе (Пензенское ЛПУМГ</a:t>
            </a:r>
            <a:r>
              <a:rPr lang="ru-RU" sz="800" baseline="0" dirty="0" smtClean="0">
                <a:cs typeface="Times New Roman" panose="02020603050405020304" pitchFamily="18" charset="0"/>
              </a:rPr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КТП № 18 ГРС Россия-2</a:t>
            </a:r>
            <a:r>
              <a:rPr lang="ru-RU" sz="800" dirty="0" smtClean="0"/>
              <a:t>)</a:t>
            </a:r>
            <a:r>
              <a:rPr lang="ru-RU" sz="800" dirty="0" smtClean="0">
                <a:cs typeface="Times New Roman" panose="02020603050405020304" pitchFamily="18" charset="0"/>
              </a:rPr>
              <a:t>.</a:t>
            </a:r>
          </a:p>
          <a:p>
            <a:r>
              <a:rPr lang="ru-RU" sz="800" b="1" dirty="0" smtClean="0">
                <a:cs typeface="Times New Roman" panose="02020603050405020304" pitchFamily="18" charset="0"/>
              </a:rPr>
              <a:t>Низкий - </a:t>
            </a:r>
            <a:r>
              <a:rPr lang="ru-RU" sz="800" dirty="0" smtClean="0">
                <a:cs typeface="Times New Roman" panose="02020603050405020304" pitchFamily="18" charset="0"/>
              </a:rPr>
              <a:t>Нарушение лакокрасочного покрытия молниеотвода, коррозия металла, нечитаемый порядковый номер, знаки</a:t>
            </a:r>
            <a:r>
              <a:rPr lang="ru-RU" sz="800" baseline="0" dirty="0" smtClean="0">
                <a:cs typeface="Times New Roman" panose="02020603050405020304" pitchFamily="18" charset="0"/>
              </a:rPr>
              <a:t> безопасности</a:t>
            </a:r>
            <a:r>
              <a:rPr lang="ru-RU" sz="800" dirty="0" smtClean="0">
                <a:cs typeface="Times New Roman" panose="02020603050405020304" pitchFamily="18" charset="0"/>
              </a:rPr>
              <a:t> (</a:t>
            </a:r>
            <a:r>
              <a:rPr lang="ru-RU" sz="800" dirty="0" err="1" smtClean="0">
                <a:cs typeface="Times New Roman" panose="02020603050405020304" pitchFamily="18" charset="0"/>
              </a:rPr>
              <a:t>Починковское</a:t>
            </a:r>
            <a:r>
              <a:rPr lang="ru-RU" sz="800" baseline="0" dirty="0" smtClean="0">
                <a:cs typeface="Times New Roman" panose="02020603050405020304" pitchFamily="18" charset="0"/>
              </a:rPr>
              <a:t> ЛПУМГ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ГРС Алексеевка)</a:t>
            </a:r>
            <a:r>
              <a:rPr lang="ru-RU" sz="800" dirty="0" smtClean="0">
                <a:cs typeface="Times New Roman" panose="02020603050405020304" pitchFamily="18" charset="0"/>
              </a:rPr>
              <a:t>. </a:t>
            </a:r>
          </a:p>
          <a:p>
            <a:endParaRPr lang="ru-RU" sz="8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8350" y="342900"/>
            <a:ext cx="8878888" cy="499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06743" y="5343765"/>
            <a:ext cx="8998955" cy="1453910"/>
          </a:xfrm>
        </p:spPr>
        <p:txBody>
          <a:bodyPr>
            <a:normAutofit fontScale="85000" lnSpcReduction="20000"/>
          </a:bodyPr>
          <a:lstStyle/>
          <a:p>
            <a:pPr indent="243852" algn="just" defTabSz="915096">
              <a:defRPr/>
            </a:pPr>
            <a:r>
              <a:rPr lang="ru-RU" dirty="0" smtClean="0"/>
              <a:t>На </a:t>
            </a:r>
            <a:r>
              <a:rPr lang="en-US" dirty="0" smtClean="0"/>
              <a:t>21</a:t>
            </a:r>
            <a:r>
              <a:rPr lang="ru-RU" dirty="0" smtClean="0"/>
              <a:t>.</a:t>
            </a:r>
            <a:r>
              <a:rPr lang="en-US" dirty="0" smtClean="0"/>
              <a:t>10</a:t>
            </a:r>
            <a:r>
              <a:rPr lang="ru-RU" dirty="0" smtClean="0"/>
              <a:t>.2019 19 вентиляционных систем, обслуживающих помещения технологических объектов </a:t>
            </a:r>
            <a:r>
              <a:rPr lang="en-US" dirty="0" smtClean="0"/>
              <a:t> </a:t>
            </a:r>
            <a:r>
              <a:rPr lang="ru-RU" dirty="0" smtClean="0"/>
              <a:t>ГРС, имеют </a:t>
            </a:r>
            <a:r>
              <a:rPr lang="ru-RU" dirty="0" err="1" smtClean="0"/>
              <a:t>неустранённые</a:t>
            </a:r>
            <a:r>
              <a:rPr lang="ru-RU" dirty="0" smtClean="0"/>
              <a:t> замечания.</a:t>
            </a:r>
          </a:p>
          <a:p>
            <a:pPr indent="243852" algn="just" defTabSz="915096">
              <a:defRPr/>
            </a:pPr>
            <a:r>
              <a:rPr lang="ru-RU" dirty="0" smtClean="0"/>
              <a:t>Основные замечания по вентиляционным системам технологических объектов:</a:t>
            </a:r>
          </a:p>
          <a:p>
            <a:pPr marL="285967" indent="-285967" algn="just" defTabSz="915096">
              <a:buFontTx/>
              <a:buChar char="-"/>
              <a:defRPr/>
            </a:pPr>
            <a:r>
              <a:rPr lang="en-US" dirty="0" smtClean="0"/>
              <a:t>4</a:t>
            </a:r>
            <a:r>
              <a:rPr lang="ru-RU" dirty="0" smtClean="0"/>
              <a:t> вентиляционных систем не обеспечивает требуемую кратность воздухообмена в помещениях 5 ГРС (</a:t>
            </a:r>
            <a:r>
              <a:rPr lang="ru-RU" dirty="0" err="1" smtClean="0"/>
              <a:t>Приокское</a:t>
            </a:r>
            <a:r>
              <a:rPr lang="ru-RU" dirty="0" smtClean="0"/>
              <a:t> ЛПУ – 1 ед., Владимирское ЛПУ – 1 ед., </a:t>
            </a:r>
            <a:r>
              <a:rPr lang="ru-RU" dirty="0" err="1" smtClean="0"/>
              <a:t>Арзамасское</a:t>
            </a:r>
            <a:r>
              <a:rPr lang="ru-RU" dirty="0" smtClean="0"/>
              <a:t> ЛПУ – 2 ед.);</a:t>
            </a:r>
          </a:p>
          <a:p>
            <a:pPr marL="285967" indent="-285967" algn="just" defTabSz="915096">
              <a:buFontTx/>
              <a:buChar char="-"/>
              <a:defRPr/>
            </a:pPr>
            <a:r>
              <a:rPr lang="en-US" dirty="0" smtClean="0"/>
              <a:t>9</a:t>
            </a:r>
            <a:r>
              <a:rPr lang="ru-RU" dirty="0" smtClean="0"/>
              <a:t> аварийных вентиляционных систем не установлены согласно проектов на КР в помещениях 9 ГРС (Кировское ЛПУ – 5 ед., </a:t>
            </a:r>
            <a:r>
              <a:rPr lang="ru-RU" dirty="0" err="1" smtClean="0"/>
              <a:t>Арзамасское</a:t>
            </a:r>
            <a:r>
              <a:rPr lang="ru-RU" dirty="0" smtClean="0"/>
              <a:t> ЛПУ – 1ед., Ивановское ЛПУ – 2ед., Владимирское – 1 ед.)</a:t>
            </a:r>
          </a:p>
          <a:p>
            <a:pPr marL="285967" indent="-285967" algn="just" defTabSz="915096">
              <a:buFontTx/>
              <a:buChar char="-"/>
              <a:defRPr/>
            </a:pPr>
            <a:r>
              <a:rPr lang="ru-RU" dirty="0" smtClean="0"/>
              <a:t>1 вентиляционная система не установлена согласно ПСД (</a:t>
            </a:r>
            <a:r>
              <a:rPr lang="ru-RU" dirty="0" err="1" smtClean="0"/>
              <a:t>Аразамасское</a:t>
            </a:r>
            <a:r>
              <a:rPr lang="ru-RU" dirty="0" smtClean="0"/>
              <a:t> ЛПУ)</a:t>
            </a:r>
          </a:p>
          <a:p>
            <a:pPr marL="285967" indent="-285967" algn="just" defTabSz="915096">
              <a:buFontTx/>
              <a:buChar char="-"/>
              <a:defRPr/>
            </a:pPr>
            <a:r>
              <a:rPr lang="ru-RU" dirty="0" smtClean="0"/>
              <a:t>1 вентиляционная система смонтирована с отклонениями от ПСД (Заволжское ЛПУ)</a:t>
            </a:r>
          </a:p>
          <a:p>
            <a:pPr indent="243852" algn="just" defTabSz="915096">
              <a:defRPr/>
            </a:pPr>
            <a:r>
              <a:rPr lang="ru-RU" i="1" dirty="0" smtClean="0">
                <a:solidFill>
                  <a:prstClr val="black"/>
                </a:solidFill>
              </a:rPr>
              <a:t>К вент. системам технологических объектов отнесены системы, обслуживающие помещения категории «А» (залы нагнетателей, аккумуляторные ПЭБ, технологические помещения БПТГ, помещения ГРС), помещения с выделением паров и аэрозолей I и II класса опасности (зарядные АКБ, окрасочные), помещения с избыточными тепловыделениями (машинные залы, котельные). </a:t>
            </a:r>
          </a:p>
          <a:p>
            <a:pPr indent="243852" algn="just" defTabSz="915096">
              <a:defRPr/>
            </a:pP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6F68-C28E-4CDF-96CC-496A201A3D47}" type="slidenum">
              <a:rPr lang="ru-RU" smtClean="0">
                <a:solidFill>
                  <a:prstClr val="white"/>
                </a:solidFill>
              </a:rPr>
              <a:pPr/>
              <a:t>11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50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58825" y="436563"/>
            <a:ext cx="8885238" cy="499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08040" y="5481048"/>
            <a:ext cx="8973294" cy="402630"/>
          </a:xfrm>
        </p:spPr>
        <p:txBody>
          <a:bodyPr>
            <a:noAutofit/>
          </a:bodyPr>
          <a:lstStyle/>
          <a:p>
            <a:pPr indent="243852" defTabSz="915159">
              <a:defRPr/>
            </a:pPr>
            <a:r>
              <a:rPr lang="ru-RU" i="1" dirty="0">
                <a:solidFill>
                  <a:srgbClr val="000000"/>
                </a:solidFill>
                <a:cs typeface="Times New Roman" panose="02020603050405020304" pitchFamily="18" charset="0"/>
              </a:rPr>
              <a:t>На данном слайде представлена прогнозируемая динамика устранения дефектов на </a:t>
            </a:r>
            <a:r>
              <a:rPr lang="ru-RU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ГРС Общества.</a:t>
            </a:r>
          </a:p>
          <a:p>
            <a:pPr indent="243852" defTabSz="915159">
              <a:defRPr/>
            </a:pPr>
            <a:r>
              <a:rPr lang="ru-RU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На сегодня</a:t>
            </a:r>
            <a:r>
              <a:rPr lang="ru-RU" i="1" baseline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имеется 175 </a:t>
            </a:r>
            <a:r>
              <a:rPr lang="ru-RU" i="1" baseline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неустраненных</a:t>
            </a:r>
            <a:r>
              <a:rPr lang="ru-RU" i="1" baseline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дефектов и замечаний на оборудовании ГРС. </a:t>
            </a:r>
          </a:p>
          <a:p>
            <a:pPr indent="243852" defTabSz="915159">
              <a:defRPr/>
            </a:pPr>
            <a:r>
              <a:rPr lang="ru-RU" i="1" baseline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На конец 2019 года прогнозируется остаток 96 дефектов.</a:t>
            </a:r>
          </a:p>
          <a:p>
            <a:pPr indent="243852" defTabSz="915159">
              <a:defRPr/>
            </a:pPr>
            <a:r>
              <a:rPr lang="ru-RU" sz="1200" kern="0" dirty="0" smtClean="0">
                <a:solidFill>
                  <a:srgbClr val="1A62BA"/>
                </a:solidFill>
              </a:rPr>
              <a:t>Согласно действующих планов и программ в перспективе до 2022 г. запланировано устранение всех имеющихся дефектов оборудования ГРС.</a:t>
            </a:r>
            <a:endParaRPr lang="ru-RU" i="1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indent="243852" defTabSz="915159">
              <a:defRPr/>
            </a:pPr>
            <a:endParaRPr lang="ru-RU" i="1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indent="243852" defTabSz="915159">
              <a:defRPr/>
            </a:pPr>
            <a:r>
              <a:rPr lang="ru-RU" i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Неустраненные</a:t>
            </a:r>
            <a:r>
              <a:rPr lang="ru-RU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замечания, выявленные при аудите ТПА и вибрационном контроле</a:t>
            </a:r>
            <a:r>
              <a:rPr lang="ru-RU" i="1" baseline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ТТ ГРС отсутствуют. </a:t>
            </a:r>
            <a:endParaRPr lang="ru-RU" i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6F68-C28E-4CDF-96CC-496A201A3D47}" type="slidenum">
              <a:rPr lang="ru-RU" smtClean="0">
                <a:solidFill>
                  <a:prstClr val="white"/>
                </a:solidFill>
              </a:rPr>
              <a:pPr/>
              <a:t>12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50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6613" y="433388"/>
            <a:ext cx="8753475" cy="4924425"/>
          </a:xfrm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3899" y="5365838"/>
            <a:ext cx="8963553" cy="1431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indent="355896" algn="just"/>
            <a:r>
              <a:rPr lang="ru-RU" sz="800" dirty="0" smtClean="0"/>
              <a:t>Инженерно-технический центр с 2014 г. проводит работу по мониторингу устранения замечаний и выполнению рекомендаций по результатам диагностических обследований, проведенных на объектах Общества (включая собственные обследования и обследования подрядных организаций).</a:t>
            </a:r>
          </a:p>
          <a:p>
            <a:pPr indent="355896" algn="just"/>
            <a:r>
              <a:rPr lang="ru-RU" sz="800" dirty="0" smtClean="0"/>
              <a:t>В </a:t>
            </a:r>
            <a:r>
              <a:rPr lang="ru-RU" sz="800" dirty="0"/>
              <a:t>2016 г. </a:t>
            </a:r>
            <a:r>
              <a:rPr lang="ru-RU" sz="800" dirty="0" smtClean="0"/>
              <a:t>на корпоративном портале была </a:t>
            </a:r>
            <a:r>
              <a:rPr lang="ru-RU" sz="800" dirty="0"/>
              <a:t>введена в эксплуатацию </a:t>
            </a:r>
            <a:r>
              <a:rPr lang="ru-RU" sz="800" dirty="0" smtClean="0"/>
              <a:t>ИС </a:t>
            </a:r>
            <a:r>
              <a:rPr lang="ru-RU" sz="800" dirty="0"/>
              <a:t>"Мониторинг устранения замечаний ДО</a:t>
            </a:r>
            <a:r>
              <a:rPr lang="ru-RU" sz="800" dirty="0" smtClean="0"/>
              <a:t>". В данной системе </a:t>
            </a:r>
            <a:r>
              <a:rPr lang="ru-RU" sz="800" dirty="0"/>
              <a:t>учтены все замечания по результатам ДО (и ЭПБ) начиная с 2016 г., а также </a:t>
            </a:r>
            <a:r>
              <a:rPr lang="ru-RU" sz="800" dirty="0" err="1" smtClean="0"/>
              <a:t>неустранённые</a:t>
            </a:r>
            <a:r>
              <a:rPr lang="ru-RU" sz="800" dirty="0" smtClean="0"/>
              <a:t> </a:t>
            </a:r>
            <a:r>
              <a:rPr lang="ru-RU" sz="800" dirty="0"/>
              <a:t>замечания за более ранние периоды.</a:t>
            </a:r>
          </a:p>
          <a:p>
            <a:pPr indent="355896" algn="just"/>
            <a:r>
              <a:rPr lang="ru-RU" sz="800" dirty="0" smtClean="0"/>
              <a:t>По </a:t>
            </a:r>
            <a:r>
              <a:rPr lang="ru-RU" sz="800" dirty="0"/>
              <a:t>состоянию </a:t>
            </a:r>
            <a:r>
              <a:rPr lang="ru-RU" sz="800" dirty="0" smtClean="0"/>
              <a:t>на 21</a:t>
            </a:r>
            <a:r>
              <a:rPr lang="en-US" sz="800" dirty="0" smtClean="0"/>
              <a:t> </a:t>
            </a:r>
            <a:r>
              <a:rPr lang="ru-RU" sz="800" dirty="0" smtClean="0"/>
              <a:t>октября 2019 года в ИС "Мониторинг устранения замечаний ДО" учтено 3032 замечания и рекомендации по </a:t>
            </a:r>
            <a:r>
              <a:rPr lang="ru-RU" sz="800" dirty="0"/>
              <a:t>результатам диагностических </a:t>
            </a:r>
            <a:r>
              <a:rPr lang="ru-RU" sz="800" dirty="0" smtClean="0"/>
              <a:t>обследований, проведенных на ГРС Общества. </a:t>
            </a:r>
            <a:endParaRPr lang="ru-RU" sz="800" i="1" dirty="0"/>
          </a:p>
          <a:p>
            <a:pPr indent="355896" algn="just"/>
            <a:r>
              <a:rPr lang="ru-RU" sz="800" dirty="0" smtClean="0"/>
              <a:t>По 99 % замечаний и рекомендаций в настоящее время разработаны планы мероприятий по их устранению/применению. </a:t>
            </a:r>
          </a:p>
          <a:p>
            <a:pPr indent="355896" algn="just"/>
            <a:r>
              <a:rPr lang="ru-RU" sz="800" dirty="0" smtClean="0"/>
              <a:t>По 99 % замечанию планы мероприятий согласованы </a:t>
            </a:r>
            <a:r>
              <a:rPr lang="ru-RU" sz="800" dirty="0"/>
              <a:t>производственными </a:t>
            </a:r>
            <a:r>
              <a:rPr lang="ru-RU" sz="800" dirty="0" smtClean="0"/>
              <a:t>отделами, остальные планы проходят процедуру согласования или</a:t>
            </a:r>
            <a:r>
              <a:rPr lang="ru-RU" sz="800" baseline="0" dirty="0" smtClean="0"/>
              <a:t> доработки.</a:t>
            </a:r>
            <a:endParaRPr lang="ru-RU" sz="800" i="1" dirty="0" smtClean="0"/>
          </a:p>
          <a:p>
            <a:pPr indent="355896" algn="just"/>
            <a:r>
              <a:rPr lang="ru-RU" sz="800" dirty="0" smtClean="0"/>
              <a:t>Устранено 2394 замечаний (79 %). </a:t>
            </a:r>
          </a:p>
          <a:p>
            <a:pPr indent="355896" algn="just"/>
            <a:r>
              <a:rPr lang="ru-RU" sz="800" dirty="0" smtClean="0"/>
              <a:t>Просроченных замечаний нет.   </a:t>
            </a:r>
            <a:r>
              <a:rPr lang="ru-RU" sz="800" i="1" dirty="0" smtClean="0"/>
              <a:t>(*данные от 21.10.2019 по состоянию на 21.10.2019)</a:t>
            </a:r>
          </a:p>
          <a:p>
            <a:pPr indent="541788" algn="just"/>
            <a:endParaRPr lang="ru-RU" i="1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0100" y="436563"/>
            <a:ext cx="8843963" cy="4975225"/>
          </a:xfrm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731" y="5405441"/>
            <a:ext cx="8973967" cy="139223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indent="243852" algn="just" defTabSz="915159">
              <a:lnSpc>
                <a:spcPct val="110000"/>
              </a:lnSpc>
              <a:defRPr/>
            </a:pPr>
            <a:r>
              <a:rPr lang="ru-RU" baseline="0" dirty="0" smtClean="0"/>
              <a:t>На данном слайде представлена информация об устранении замечаний в разрезе филиалов. </a:t>
            </a:r>
          </a:p>
          <a:p>
            <a:pPr indent="243852" algn="just" defTabSz="915159">
              <a:lnSpc>
                <a:spcPct val="110000"/>
              </a:lnSpc>
              <a:defRPr/>
            </a:pPr>
            <a:r>
              <a:rPr lang="ru-RU" baseline="0" dirty="0" smtClean="0"/>
              <a:t>Наибольшее количество </a:t>
            </a:r>
            <a:r>
              <a:rPr lang="ru-RU" b="1" baseline="0" dirty="0" err="1" smtClean="0"/>
              <a:t>неустранённых</a:t>
            </a:r>
            <a:r>
              <a:rPr lang="ru-RU" baseline="0" dirty="0" smtClean="0"/>
              <a:t> замечаний в </a:t>
            </a:r>
            <a:r>
              <a:rPr lang="ru-RU" baseline="0" dirty="0" err="1" smtClean="0"/>
              <a:t>Приокском</a:t>
            </a:r>
            <a:r>
              <a:rPr lang="ru-RU" baseline="0" dirty="0" smtClean="0"/>
              <a:t>, Ивановском и </a:t>
            </a:r>
            <a:r>
              <a:rPr lang="ru-RU" baseline="0" dirty="0" err="1" smtClean="0"/>
              <a:t>Починковском</a:t>
            </a:r>
            <a:r>
              <a:rPr lang="ru-RU" baseline="0" dirty="0" smtClean="0"/>
              <a:t> ЛПУ  (122, 112 и 95 соответственно)</a:t>
            </a:r>
            <a:r>
              <a:rPr lang="en-US" baseline="0" dirty="0" smtClean="0"/>
              <a:t>;</a:t>
            </a:r>
            <a:endParaRPr lang="ru-RU" baseline="0" dirty="0" smtClean="0"/>
          </a:p>
          <a:p>
            <a:pPr indent="243852" defTabSz="915159">
              <a:lnSpc>
                <a:spcPct val="110000"/>
              </a:lnSpc>
              <a:defRPr/>
            </a:pPr>
            <a:r>
              <a:rPr lang="ru-RU" b="1" baseline="0" dirty="0" smtClean="0"/>
              <a:t>Просроченных замечаний нет. </a:t>
            </a:r>
            <a:endParaRPr lang="ru-RU" b="0" baseline="0" dirty="0" smtClean="0"/>
          </a:p>
          <a:p>
            <a:pPr indent="243852" defTabSz="915159">
              <a:lnSpc>
                <a:spcPct val="110000"/>
              </a:lnSpc>
              <a:defRPr/>
            </a:pPr>
            <a:endParaRPr lang="ru-RU" b="0" baseline="0" dirty="0" smtClean="0"/>
          </a:p>
          <a:p>
            <a:pPr indent="243852" defTabSz="915159">
              <a:lnSpc>
                <a:spcPct val="110000"/>
              </a:lnSpc>
              <a:defRPr/>
            </a:pPr>
            <a:r>
              <a:rPr lang="ru-RU" baseline="0" dirty="0" smtClean="0"/>
              <a:t>Все замечания по техническому аудиту оборудования ГРС учтены в информационной системе «АПК 3,4 уровня»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558" y="5448966"/>
            <a:ext cx="9018139" cy="134870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indent="243852" algn="just">
              <a:lnSpc>
                <a:spcPct val="110000"/>
              </a:lnSpc>
              <a:defRPr/>
            </a:pPr>
            <a:r>
              <a:rPr lang="ru-RU" dirty="0" smtClean="0"/>
              <a:t>В соответствии с используемой оценкой технического состояния оборудования Общества (в</a:t>
            </a:r>
            <a:r>
              <a:rPr lang="ru-RU" baseline="0" dirty="0" smtClean="0"/>
              <a:t> соответствии с количеством и степенью риска имеющихся дефектов</a:t>
            </a:r>
            <a:r>
              <a:rPr lang="ru-RU" dirty="0" smtClean="0"/>
              <a:t>) наиболее "узкие места" по оборудованию ГРС представляют в настоящее время дефекты сварных соединений технологических трубопроводов, замечания</a:t>
            </a:r>
            <a:r>
              <a:rPr lang="ru-RU" baseline="0" dirty="0" smtClean="0"/>
              <a:t> по вентиляционным системам и подогревателям газа на ГРС.</a:t>
            </a:r>
          </a:p>
          <a:p>
            <a:pPr indent="243852" algn="just">
              <a:lnSpc>
                <a:spcPct val="110000"/>
              </a:lnSpc>
              <a:defRPr/>
            </a:pPr>
            <a:r>
              <a:rPr lang="ru-RU" baseline="0" dirty="0" smtClean="0"/>
              <a:t>При этом дефекты с высоким риском, требующие немедленного устранения, на оборудовании ГРС</a:t>
            </a:r>
            <a:r>
              <a:rPr lang="ru-RU" dirty="0" smtClean="0"/>
              <a:t> Общества отсутствуют.</a:t>
            </a:r>
          </a:p>
          <a:p>
            <a:pPr indent="444869" algn="just">
              <a:lnSpc>
                <a:spcPct val="110000"/>
              </a:lnSpc>
              <a:defRPr/>
            </a:pPr>
            <a:endParaRPr lang="ru-RU" dirty="0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4063" y="433388"/>
            <a:ext cx="8890000" cy="5000625"/>
          </a:xfrm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60413" y="433388"/>
            <a:ext cx="8885237" cy="4997450"/>
          </a:xfrm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92664" y="5993371"/>
            <a:ext cx="7941310" cy="462716"/>
          </a:xfrm>
        </p:spPr>
        <p:txBody>
          <a:bodyPr/>
          <a:lstStyle/>
          <a:p>
            <a:pPr defTabSz="915159" eaLnBrk="0" fontAlgn="base" hangingPunct="0">
              <a:spcAft>
                <a:spcPct val="0"/>
              </a:spcAft>
              <a:defRPr/>
            </a:pPr>
            <a:endParaRPr lang="ru-RU" i="1" dirty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30034" indent="-280782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23129" indent="-224626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572381" indent="-224626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21632" indent="-224626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470884" indent="-22462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20136" indent="-22462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369388" indent="-22462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18639" indent="-22462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fld id="{292BC5B2-7FE6-4893-97CD-7F1FD08CDFDE}" type="slidenum">
              <a:rPr lang="ru-RU" altLang="ru-RU" sz="1200">
                <a:solidFill>
                  <a:prstClr val="white"/>
                </a:solidFill>
              </a:rPr>
              <a:pPr/>
              <a:t>16</a:t>
            </a:fld>
            <a:endParaRPr lang="ru-RU" altLang="ru-RU" sz="1200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Доклад окончен!</a:t>
            </a:r>
          </a:p>
          <a:p>
            <a:r>
              <a:rPr lang="ru-RU" dirty="0" smtClean="0"/>
              <a:t>Спасибо</a:t>
            </a:r>
            <a:r>
              <a:rPr lang="ru-RU" baseline="0" dirty="0" smtClean="0"/>
              <a:t> за внимание!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C7B44-A8D1-4C1F-826C-A9A2E1B572B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337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36613" y="442913"/>
            <a:ext cx="8805862" cy="4953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xfrm>
            <a:off x="766892" y="5408601"/>
            <a:ext cx="8912777" cy="7555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41345" algn="just"/>
            <a:endParaRPr lang="ru-RU" b="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337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36613" y="442913"/>
            <a:ext cx="8805862" cy="4953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xfrm>
            <a:off x="766892" y="5408601"/>
            <a:ext cx="8912777" cy="7555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41345" algn="just"/>
            <a:r>
              <a:rPr lang="ru-RU" b="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по заданию Генерального директора отделом ПОЭГРС, совместно с техническим отделом Администрации общества и ИТЦ разработана система комплексной оценки эксплуатационной надежности ГРС Общества. Для определения рейтинга эксплуатационной надежности каждой ГРС сформирован перечень из восьми направлений, подлежащих оценке. Показатели по каждому направлению складываются с определенными весовыми коэффициентами и определяется рейтинг газораспределительной станции.</a:t>
            </a:r>
          </a:p>
          <a:p>
            <a:pPr indent="441345" algn="just"/>
            <a:r>
              <a:rPr lang="ru-RU" b="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ГРС ООО «Газпром </a:t>
            </a:r>
            <a:r>
              <a:rPr lang="ru-RU" b="0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трансгаз</a:t>
            </a:r>
            <a:r>
              <a:rPr lang="ru-RU" b="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Нижний Новгород» по эксплуатационной надежности приведено на слайде, в настоящее время 73% ГРС имеют средний уровень эксплуатационной надежности.</a:t>
            </a:r>
          </a:p>
          <a:p>
            <a:pPr indent="441345" algn="just"/>
            <a:endParaRPr lang="ru-RU" b="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337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36613" y="442913"/>
            <a:ext cx="8805862" cy="4953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xfrm>
            <a:off x="766892" y="5408601"/>
            <a:ext cx="8912777" cy="7555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41345" algn="just"/>
            <a:r>
              <a:rPr lang="ru-RU" b="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2015 года в Обществе организовано проведение комплексной экспертизы промышленной безопасности ГРС, распределение объемов ЭПБ по годам, а так же перечень технических устройств ГРС, подлежащих ЭПБ в составе комплексной экспертизы приведено на слайде. В настоящее время обеспечен пятилетний цикл проведения ЭПБ ГРС.</a:t>
            </a:r>
          </a:p>
          <a:p>
            <a:pPr indent="441345" algn="just"/>
            <a:endParaRPr lang="ru-RU" b="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337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60413" y="433388"/>
            <a:ext cx="8885237" cy="4997450"/>
          </a:xfrm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92664" y="5993371"/>
            <a:ext cx="7941310" cy="462716"/>
          </a:xfrm>
        </p:spPr>
        <p:txBody>
          <a:bodyPr/>
          <a:lstStyle/>
          <a:p>
            <a:pPr defTabSz="915159" eaLnBrk="0" fontAlgn="base" hangingPunct="0">
              <a:spcAft>
                <a:spcPct val="0"/>
              </a:spcAft>
              <a:defRPr/>
            </a:pPr>
            <a:endParaRPr lang="ru-RU" i="1" dirty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30034" indent="-280782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23129" indent="-224626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572381" indent="-224626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21632" indent="-224626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470884" indent="-22462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20136" indent="-22462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369388" indent="-22462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18639" indent="-22462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fld id="{292BC5B2-7FE6-4893-97CD-7F1FD08CDFDE}" type="slidenum">
              <a:rPr lang="ru-RU" altLang="ru-RU" sz="1200">
                <a:solidFill>
                  <a:prstClr val="white"/>
                </a:solidFill>
              </a:rPr>
              <a:pPr/>
              <a:t>5</a:t>
            </a:fld>
            <a:endParaRPr lang="ru-RU" altLang="ru-RU" sz="1200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71525" y="434975"/>
            <a:ext cx="8872538" cy="499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19318" y="5430109"/>
            <a:ext cx="9011116" cy="2531236"/>
          </a:xfrm>
        </p:spPr>
        <p:txBody>
          <a:bodyPr>
            <a:noAutofit/>
          </a:bodyPr>
          <a:lstStyle/>
          <a:p>
            <a:pPr indent="243852"/>
            <a:r>
              <a:rPr lang="ru-RU" sz="800" b="0" dirty="0" smtClean="0"/>
              <a:t>По результатам  экспертизы промышленной безопасности ГРС, проведенной в 2014-2018 гг., в настоящее время</a:t>
            </a:r>
            <a:r>
              <a:rPr lang="ru-RU" sz="800" b="0" baseline="0" dirty="0" smtClean="0"/>
              <a:t> подлежат устранению 549 замечаний, из них:</a:t>
            </a:r>
          </a:p>
          <a:p>
            <a:pPr marL="171581" indent="-171581">
              <a:buFontTx/>
              <a:buChar char="-"/>
            </a:pPr>
            <a:r>
              <a:rPr lang="ru-RU" sz="800" b="0" baseline="0" dirty="0" smtClean="0"/>
              <a:t>79 сварных соединений на трубопроводах ГРС в 7 филиалах Общества;</a:t>
            </a:r>
          </a:p>
          <a:p>
            <a:pPr marL="171581" indent="-171581">
              <a:buFontTx/>
              <a:buChar char="-"/>
            </a:pPr>
            <a:r>
              <a:rPr lang="ru-RU" sz="800" i="1" dirty="0" smtClean="0"/>
              <a:t>470 замечаний – это:</a:t>
            </a:r>
            <a:r>
              <a:rPr lang="ru-RU" sz="800" b="0" i="1" baseline="0" dirty="0" smtClean="0"/>
              <a:t>  </a:t>
            </a:r>
            <a:r>
              <a:rPr lang="ru-RU" sz="800" i="1" dirty="0" smtClean="0"/>
              <a:t>нестандартный способ ответвления от газопровода;  блок или опора установлена вблизи сварного соединения; недопустимая толщина стенки элементов или ежегодный контроль толщины стенки;  не рабочие опоры; дефекты средств ЭХЗ; </a:t>
            </a:r>
            <a:r>
              <a:rPr lang="ru-RU" sz="800" i="1" dirty="0" err="1" smtClean="0"/>
              <a:t>разнотолщинность</a:t>
            </a:r>
            <a:r>
              <a:rPr lang="ru-RU" sz="800" i="1" dirty="0" smtClean="0"/>
              <a:t> элементов;  </a:t>
            </a:r>
            <a:r>
              <a:rPr lang="ru-RU" sz="800" i="1" dirty="0" err="1" smtClean="0"/>
              <a:t>вварка</a:t>
            </a:r>
            <a:r>
              <a:rPr lang="ru-RU" sz="800" i="1" dirty="0" smtClean="0"/>
              <a:t> патрубков вблизи сварных </a:t>
            </a:r>
            <a:r>
              <a:rPr lang="ru-RU" sz="800" i="1" dirty="0" err="1" smtClean="0"/>
              <a:t>швов;установка</a:t>
            </a:r>
            <a:r>
              <a:rPr lang="ru-RU" sz="800" i="1" dirty="0" smtClean="0"/>
              <a:t> навесов над узлами ГРС и др.; замечания по зданиям и сооружениям.</a:t>
            </a:r>
          </a:p>
          <a:p>
            <a:pPr indent="243852" algn="just" defTabSz="91503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800" i="1" dirty="0" smtClean="0"/>
          </a:p>
          <a:p>
            <a:pPr indent="243852" algn="just" defTabSz="91503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i="1" dirty="0" smtClean="0"/>
              <a:t>Выводы/рекомендации:</a:t>
            </a:r>
          </a:p>
          <a:p>
            <a:pPr indent="243852" algn="just" defTabSz="91503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i="1" dirty="0" smtClean="0"/>
              <a:t>1)</a:t>
            </a:r>
            <a:r>
              <a:rPr lang="ru-RU" sz="800" i="1" baseline="0" dirty="0" smtClean="0"/>
              <a:t> Проводить ЭПБ в установленные сроки</a:t>
            </a:r>
          </a:p>
          <a:p>
            <a:pPr indent="243852" algn="just" defTabSz="91503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i="1" dirty="0" smtClean="0"/>
              <a:t>2) З</a:t>
            </a:r>
            <a:r>
              <a:rPr lang="ru-RU" sz="800" i="1" baseline="0" dirty="0" smtClean="0"/>
              <a:t>амечания, выявленные по результатам ЭПБ, у</a:t>
            </a:r>
            <a:r>
              <a:rPr lang="ru-RU" sz="800" i="1" dirty="0" smtClean="0"/>
              <a:t>странять</a:t>
            </a:r>
            <a:r>
              <a:rPr lang="ru-RU" sz="800" i="1" baseline="0" dirty="0" smtClean="0"/>
              <a:t> в регламентированный период.</a:t>
            </a:r>
            <a:endParaRPr lang="ru-RU" sz="800" i="1" dirty="0" smtClean="0"/>
          </a:p>
          <a:p>
            <a:pPr indent="243852" algn="just" defTabSz="91503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800" i="1" dirty="0" smtClean="0"/>
          </a:p>
          <a:p>
            <a:pPr indent="243852" algn="just" defTabSz="91503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800" i="1" dirty="0" smtClean="0"/>
          </a:p>
          <a:p>
            <a:pPr indent="243852" algn="just" defTabSz="91503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i="1" dirty="0" smtClean="0"/>
              <a:t>При рассмотрении дефектов сварных соединений приведена оценка рисков, связанных с продолжением эксплуатации оборудования следующим образом</a:t>
            </a:r>
            <a:r>
              <a:rPr lang="en-US" sz="800" i="1" dirty="0" smtClean="0"/>
              <a:t>:</a:t>
            </a:r>
            <a:r>
              <a:rPr lang="ru-RU" sz="800" i="1" dirty="0" smtClean="0"/>
              <a:t> </a:t>
            </a:r>
          </a:p>
          <a:p>
            <a:pPr indent="243852" algn="just" defTabSz="91503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i="1" dirty="0" smtClean="0"/>
              <a:t>Высокий – если срок устранения замечания просрочен;</a:t>
            </a:r>
          </a:p>
          <a:p>
            <a:pPr indent="243852" algn="just" defTabSz="91503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i="1" dirty="0" smtClean="0"/>
              <a:t>Существенный – если замечание необходимо устранить в течение 1 года эксплуатации;</a:t>
            </a:r>
          </a:p>
          <a:p>
            <a:pPr indent="243852" algn="just" defTabSz="91503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i="1" dirty="0" smtClean="0"/>
              <a:t>Средний – если замечание необходимо устранить в срок от 1 года до 3 лет эксплуатации;</a:t>
            </a:r>
          </a:p>
          <a:p>
            <a:pPr indent="243852" algn="just" defTabSz="91503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i="1" dirty="0" smtClean="0"/>
              <a:t>Низкий – если замечание необходимо устранить в срок более 3 лет эксплуатации;</a:t>
            </a:r>
          </a:p>
          <a:p>
            <a:pPr indent="243852"/>
            <a:endParaRPr lang="ru-RU" sz="800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6F68-C28E-4CDF-96CC-496A201A3D47}" type="slidenum">
              <a:rPr lang="ru-RU" smtClean="0">
                <a:solidFill>
                  <a:prstClr val="white"/>
                </a:solidFill>
              </a:rPr>
              <a:pPr/>
              <a:t>6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50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9938" y="441325"/>
            <a:ext cx="8875712" cy="499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20120" y="5437944"/>
            <a:ext cx="8985576" cy="1359732"/>
          </a:xfrm>
        </p:spPr>
        <p:txBody>
          <a:bodyPr>
            <a:normAutofit fontScale="77500" lnSpcReduction="20000"/>
          </a:bodyPr>
          <a:lstStyle/>
          <a:p>
            <a:pPr indent="457161" defTabSz="914879">
              <a:defRPr/>
            </a:pPr>
            <a:r>
              <a:rPr lang="ru-RU" sz="1200" dirty="0" smtClean="0"/>
              <a:t>По результатам  ежегодной </a:t>
            </a:r>
            <a:r>
              <a:rPr lang="ru-RU" sz="1200" dirty="0" err="1" smtClean="0"/>
              <a:t>толщинометрии</a:t>
            </a:r>
            <a:r>
              <a:rPr lang="ru-RU" sz="1200" dirty="0" smtClean="0"/>
              <a:t>, проведенной в 2011-2019 гг., в настоящее время подлежат замене 33 отвода на трубопроводах ГРС в 9 филиалах Общества:</a:t>
            </a:r>
          </a:p>
          <a:p>
            <a:pPr indent="457161" defTabSz="914879">
              <a:defRPr/>
            </a:pPr>
            <a:r>
              <a:rPr lang="ru-RU" sz="1200" dirty="0" smtClean="0"/>
              <a:t>в 2019 году рекомендуется замена 1 отвода в Семеновском ЛПУМГ - ГРС Красные Баки;</a:t>
            </a:r>
          </a:p>
          <a:p>
            <a:pPr marL="0" marR="0" indent="457161" algn="l" defTabSz="9148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в 2021 году по скорости эрозии рекомендована замена 22 отвода в </a:t>
            </a:r>
            <a:r>
              <a:rPr lang="ru-RU" sz="1200" baseline="0" dirty="0" smtClean="0"/>
              <a:t>Пензенском ЛПУМГ (13), Заволжском ЛПУМГ (3), Чебоксарском ЛПУМГ (2), Ивановском (1), </a:t>
            </a:r>
            <a:r>
              <a:rPr lang="ru-RU" sz="1200" baseline="0" dirty="0" err="1" smtClean="0"/>
              <a:t>Приокском</a:t>
            </a:r>
            <a:r>
              <a:rPr lang="ru-RU" sz="1200" baseline="0" dirty="0" smtClean="0"/>
              <a:t> (1), </a:t>
            </a:r>
            <a:r>
              <a:rPr lang="ru-RU" sz="1200" dirty="0" smtClean="0"/>
              <a:t>Семеновском ЛПУМГ (1), </a:t>
            </a:r>
            <a:r>
              <a:rPr lang="ru-RU" sz="1200" dirty="0" err="1" smtClean="0"/>
              <a:t>Торбеевском</a:t>
            </a:r>
            <a:r>
              <a:rPr lang="ru-RU" sz="1200" dirty="0" smtClean="0"/>
              <a:t> (1)</a:t>
            </a:r>
            <a:endParaRPr lang="ru-RU" sz="1200" baseline="0" dirty="0" smtClean="0"/>
          </a:p>
          <a:p>
            <a:pPr indent="457161" defTabSz="914879">
              <a:defRPr/>
            </a:pPr>
            <a:r>
              <a:rPr lang="ru-RU" sz="1200" dirty="0" smtClean="0"/>
              <a:t>в 2022 году по скорости эрозии рекомендована замена 4 отводов в </a:t>
            </a:r>
            <a:r>
              <a:rPr lang="ru-RU" sz="1200" dirty="0" err="1" smtClean="0"/>
              <a:t>Арзамасском</a:t>
            </a:r>
            <a:r>
              <a:rPr lang="ru-RU" sz="1200" dirty="0" smtClean="0"/>
              <a:t> ЛПУМГ (2) - ГРС Выкса, Семеновском ЛПУМГ (2) – ГРС Линда.</a:t>
            </a:r>
          </a:p>
          <a:p>
            <a:pPr indent="457161" defTabSz="914879">
              <a:defRPr/>
            </a:pPr>
            <a:r>
              <a:rPr lang="ru-RU" sz="1200" dirty="0" smtClean="0"/>
              <a:t>в 2023 году по скорости эрозии рекомендована замена 1 отвода в </a:t>
            </a:r>
            <a:r>
              <a:rPr lang="ru-RU" sz="1200" dirty="0" err="1" smtClean="0"/>
              <a:t>Моркинском</a:t>
            </a:r>
            <a:r>
              <a:rPr lang="ru-RU" sz="1200" dirty="0" smtClean="0"/>
              <a:t> ЛПУМГ - ГРС Хлебниково.</a:t>
            </a:r>
          </a:p>
          <a:p>
            <a:pPr indent="457161" defTabSz="914879">
              <a:defRPr/>
            </a:pPr>
            <a:r>
              <a:rPr lang="ru-RU" sz="1200" dirty="0" smtClean="0"/>
              <a:t>в 2024 году по скорости эрозии рекомендована замена 5 отводов в Семеновском ЛПУМГ – ГРС Зарубино, ГРС Семенов, ГРС Красные Баки; Ивановском ЛПУМГ – ГРС Фурманов, ГРС Тейково</a:t>
            </a:r>
            <a:r>
              <a:rPr lang="ru-RU" sz="1200" baseline="0" dirty="0" smtClean="0"/>
              <a:t> </a:t>
            </a:r>
            <a:endParaRPr lang="ru-RU" sz="1200" dirty="0" smtClean="0"/>
          </a:p>
          <a:p>
            <a:pPr indent="457161" defTabSz="914879">
              <a:defRPr/>
            </a:pPr>
            <a:endParaRPr lang="ru-RU" sz="1200" dirty="0" smtClean="0"/>
          </a:p>
          <a:p>
            <a:pPr indent="457161" defTabSz="914879">
              <a:defRPr/>
            </a:pPr>
            <a:r>
              <a:rPr lang="ru-RU" sz="1200" dirty="0" smtClean="0"/>
              <a:t>Выводы/рекомендации:</a:t>
            </a:r>
          </a:p>
          <a:p>
            <a:pPr indent="457161" defTabSz="914879">
              <a:defRPr/>
            </a:pPr>
            <a:r>
              <a:rPr lang="ru-RU" sz="1200" dirty="0" smtClean="0"/>
              <a:t>1) Работы по </a:t>
            </a:r>
            <a:r>
              <a:rPr lang="ru-RU" sz="1200" dirty="0" err="1" smtClean="0"/>
              <a:t>толщинометрии</a:t>
            </a:r>
            <a:r>
              <a:rPr lang="ru-RU" sz="1200" dirty="0" smtClean="0"/>
              <a:t> крутоизогнутых отводов ГРС выполнять в установленные сроки.</a:t>
            </a:r>
          </a:p>
          <a:p>
            <a:pPr indent="457161" defTabSz="914879">
              <a:defRPr/>
            </a:pPr>
            <a:r>
              <a:rPr lang="ru-RU" sz="1200" dirty="0" smtClean="0"/>
              <a:t>2) При достижении толщины стенок ниже допустимых значений проводить оперативную замену элементов.</a:t>
            </a:r>
          </a:p>
          <a:p>
            <a:pPr indent="457161" defTabSz="914879" fontAlgn="base">
              <a:defRPr/>
            </a:pPr>
            <a:endParaRPr lang="ru-RU" sz="1200" dirty="0" smtClean="0"/>
          </a:p>
          <a:p>
            <a:pPr indent="457161" defTabSz="914879" fontAlgn="base">
              <a:defRPr/>
            </a:pPr>
            <a:endParaRPr lang="ru-RU" sz="1200" dirty="0" smtClean="0"/>
          </a:p>
          <a:p>
            <a:pPr indent="457161" defTabSz="914879" fontAlgn="base">
              <a:defRPr/>
            </a:pPr>
            <a:r>
              <a:rPr lang="ru-RU" sz="1200" dirty="0" smtClean="0"/>
              <a:t>Приведена оценка рисков, связанных с продолжением эксплуатации оборудования следующим образом</a:t>
            </a:r>
            <a:r>
              <a:rPr lang="en-US" sz="1200" dirty="0" smtClean="0"/>
              <a:t>:</a:t>
            </a:r>
            <a:r>
              <a:rPr lang="ru-RU" sz="1200" dirty="0" smtClean="0"/>
              <a:t> </a:t>
            </a:r>
          </a:p>
          <a:p>
            <a:pPr indent="457161" defTabSz="914879" fontAlgn="base">
              <a:defRPr/>
            </a:pPr>
            <a:r>
              <a:rPr lang="ru-RU" sz="1200" dirty="0" smtClean="0"/>
              <a:t>Высокий – если срок устранения замечания просрочен;</a:t>
            </a:r>
          </a:p>
          <a:p>
            <a:pPr indent="457161" defTabSz="914879" fontAlgn="base">
              <a:defRPr/>
            </a:pPr>
            <a:r>
              <a:rPr lang="ru-RU" sz="1200" dirty="0" smtClean="0"/>
              <a:t>Существенный – если замечание необходимо устранить в течение 1 года эксплуатации;</a:t>
            </a:r>
          </a:p>
          <a:p>
            <a:pPr indent="457161" defTabSz="914879" fontAlgn="base">
              <a:defRPr/>
            </a:pPr>
            <a:r>
              <a:rPr lang="ru-RU" sz="1200" dirty="0" smtClean="0"/>
              <a:t>Средний – если замечание необходимо устранить в срок от 1 года до 3 лет эксплуатации;</a:t>
            </a:r>
          </a:p>
          <a:p>
            <a:pPr indent="457161" defTabSz="914879" fontAlgn="base">
              <a:defRPr/>
            </a:pPr>
            <a:r>
              <a:rPr lang="ru-RU" sz="1200" dirty="0" smtClean="0"/>
              <a:t>Низкий – если замечание необходимо устранить в срок более 3 лет эксплуатации.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207550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2000" y="433388"/>
            <a:ext cx="8883650" cy="499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11882" y="5437944"/>
            <a:ext cx="8993815" cy="2222514"/>
          </a:xfrm>
        </p:spPr>
        <p:txBody>
          <a:bodyPr>
            <a:normAutofit/>
          </a:bodyPr>
          <a:lstStyle/>
          <a:p>
            <a:pPr marL="0" marR="0" indent="243852" algn="l" defTabSz="915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b="0" i="0" baseline="0" dirty="0" smtClean="0"/>
          </a:p>
          <a:p>
            <a:pPr indent="457161" defTabSz="914879">
              <a:defRPr/>
            </a:pPr>
            <a:r>
              <a:rPr lang="ru-RU" sz="800" dirty="0" smtClean="0"/>
              <a:t>Начиная с июня 2016 года на Портал Общества внесено 2205 замечаний, выявленных по результатам проведения диагностических обследований на ГРС в рамках проведения ЭПБ.</a:t>
            </a:r>
          </a:p>
          <a:p>
            <a:pPr indent="457161" defTabSz="914879">
              <a:defRPr/>
            </a:pPr>
            <a:r>
              <a:rPr lang="ru-RU" sz="800" dirty="0" smtClean="0"/>
              <a:t>Из них 242 замечания, связаны с заменой элементов с недопустимой толщиной стенки или ежегодным проведением </a:t>
            </a:r>
            <a:r>
              <a:rPr lang="ru-RU" sz="800" dirty="0" err="1" smtClean="0"/>
              <a:t>толщинометрии</a:t>
            </a:r>
            <a:r>
              <a:rPr lang="ru-RU" sz="800" dirty="0" smtClean="0"/>
              <a:t> элементов трубопроводной обвязки не проходящих по результатам расчета на полный срок ЭПБ. Согласно предоставленных справок о выполнении мероприятий из 242 замечаний 83 устранено заменой указанных элементов при проведении ремонтных работ на ГРС, 61 замечание считается выполненным по итогам проведения </a:t>
            </a:r>
            <a:r>
              <a:rPr lang="ru-RU" sz="800" dirty="0" err="1" smtClean="0"/>
              <a:t>толщинометрии</a:t>
            </a:r>
            <a:r>
              <a:rPr lang="ru-RU" sz="800" dirty="0" smtClean="0"/>
              <a:t> указанных элементов или наличию положительных заключений ЭПБ ГРС, проведенных в 2018 году.</a:t>
            </a:r>
          </a:p>
          <a:p>
            <a:pPr indent="457161" defTabSz="914879">
              <a:defRPr/>
            </a:pPr>
            <a:endParaRPr lang="ru-RU" sz="800" dirty="0" smtClean="0"/>
          </a:p>
          <a:p>
            <a:pPr indent="457161" defTabSz="914879">
              <a:lnSpc>
                <a:spcPct val="120000"/>
              </a:lnSpc>
              <a:defRPr/>
            </a:pPr>
            <a:r>
              <a:rPr lang="ru-RU" sz="800" dirty="0" smtClean="0"/>
              <a:t>Выводы/рекомендации:</a:t>
            </a:r>
          </a:p>
          <a:p>
            <a:pPr indent="457161" defTabSz="914879">
              <a:lnSpc>
                <a:spcPct val="120000"/>
              </a:lnSpc>
              <a:defRPr/>
            </a:pPr>
            <a:r>
              <a:rPr lang="ru-RU" sz="800" dirty="0" smtClean="0"/>
              <a:t>1) Не допускать нарушения сроков контроля толщины элементов.</a:t>
            </a:r>
          </a:p>
          <a:p>
            <a:pPr indent="457161" defTabSz="914879">
              <a:lnSpc>
                <a:spcPct val="120000"/>
              </a:lnSpc>
              <a:defRPr/>
            </a:pPr>
            <a:r>
              <a:rPr lang="ru-RU" sz="800" dirty="0" smtClean="0"/>
              <a:t>2) При достижении толщины стенок ниже допустимых значений проводить оперативную замену элементов.</a:t>
            </a:r>
          </a:p>
          <a:p>
            <a:pPr indent="457161" defTabSz="914879">
              <a:defRPr/>
            </a:pPr>
            <a:endParaRPr lang="ru-RU" sz="800" dirty="0" smtClean="0"/>
          </a:p>
          <a:p>
            <a:pPr indent="457161" defTabSz="914879">
              <a:defRPr/>
            </a:pPr>
            <a:r>
              <a:rPr lang="ru-RU" sz="800" dirty="0" smtClean="0"/>
              <a:t>В 2019 году запланировано к контролю толщины стенок 98 элементов, 66 элементов заменены или выдано новое заключение ЭПБ, на 30 элементов истекает срок ЭПБ.</a:t>
            </a:r>
          </a:p>
          <a:p>
            <a:pPr indent="457161" defTabSz="914879">
              <a:defRPr/>
            </a:pPr>
            <a:r>
              <a:rPr lang="ru-RU" sz="800" dirty="0" smtClean="0"/>
              <a:t>В 2020 году запланировано к контролю толщины стенок 68 элементов, на 62 элемента истекает срок ЭПБ.</a:t>
            </a:r>
          </a:p>
          <a:p>
            <a:pPr indent="457161" defTabSz="914879">
              <a:defRPr/>
            </a:pPr>
            <a:r>
              <a:rPr lang="ru-RU" sz="800" dirty="0" smtClean="0"/>
              <a:t>В 2021 году запланировано к контролю толщины стенок 6 элементов, на 3 элемента истекает срок ЭПБ.</a:t>
            </a:r>
          </a:p>
          <a:p>
            <a:pPr indent="457161" defTabSz="914879">
              <a:defRPr/>
            </a:pPr>
            <a:r>
              <a:rPr lang="ru-RU" sz="800" dirty="0" smtClean="0"/>
              <a:t>В 2022 году запланировано к контролю толщины стенок 3 элементов, на 3 элемента истекает срок ЭПБ.</a:t>
            </a:r>
          </a:p>
          <a:p>
            <a:pPr indent="243852" defTabSz="915096">
              <a:defRPr/>
            </a:pPr>
            <a:endParaRPr lang="ru-RU" sz="800" b="0" i="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6F68-C28E-4CDF-96CC-496A201A3D47}" type="slidenum">
              <a:rPr lang="ru-RU" smtClean="0">
                <a:solidFill>
                  <a:prstClr val="white"/>
                </a:solidFill>
              </a:rPr>
              <a:pPr/>
              <a:t>8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50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8350" y="433388"/>
            <a:ext cx="8877300" cy="499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11875" y="5421681"/>
            <a:ext cx="8993817" cy="1384131"/>
          </a:xfrm>
        </p:spPr>
        <p:txBody>
          <a:bodyPr>
            <a:normAutofit/>
          </a:bodyPr>
          <a:lstStyle/>
          <a:p>
            <a:pPr indent="663707" defTabSz="1328221">
              <a:defRPr/>
            </a:pPr>
            <a:r>
              <a:rPr lang="ru-RU" sz="1200" dirty="0" smtClean="0"/>
              <a:t>По результатам технического аудита 356 подогревателей газа на ГРС в 2015-2019 годах, специалистами ИТЦ выявлено 498 замечаний, из которых (на 01.10.2019) 455 замечаний устранено и 43  находятся на стадии устранения.</a:t>
            </a:r>
          </a:p>
          <a:p>
            <a:pPr indent="663707" defTabSz="1328221">
              <a:defRPr/>
            </a:pPr>
            <a:r>
              <a:rPr lang="ru-RU" sz="1200" dirty="0" smtClean="0"/>
              <a:t>Самые распространенные замечания:</a:t>
            </a:r>
          </a:p>
          <a:p>
            <a:pPr indent="663707" defTabSz="1328221">
              <a:defRPr/>
            </a:pPr>
            <a:r>
              <a:rPr lang="ru-RU" sz="1200" dirty="0" smtClean="0"/>
              <a:t>Утечка </a:t>
            </a:r>
            <a:r>
              <a:rPr lang="ru-RU" sz="1200" dirty="0" err="1" smtClean="0"/>
              <a:t>ДЭГа</a:t>
            </a:r>
            <a:r>
              <a:rPr lang="ru-RU" sz="1200" dirty="0" smtClean="0"/>
              <a:t> (уровень риска высокий);</a:t>
            </a:r>
          </a:p>
          <a:p>
            <a:pPr indent="663707" defTabSz="1328221">
              <a:defRPr/>
            </a:pPr>
            <a:r>
              <a:rPr lang="ru-RU" sz="1200" dirty="0" smtClean="0"/>
              <a:t>Отсутствует растяжка дымовой трубы, Нарушена/отсутствует теплоизоляция трубопровода, замечания по метрологии и необходимость ревизии регулирующих устройств на дымоходах и горелке (уровень риска средний);</a:t>
            </a:r>
          </a:p>
          <a:p>
            <a:pPr indent="663707" defTabSz="1328221">
              <a:defRPr/>
            </a:pPr>
            <a:r>
              <a:rPr lang="ru-RU" sz="1200" dirty="0" smtClean="0"/>
              <a:t>Низкий уровень риска – нарушение лакокрасочного покрытия, отсутствует обозначение «открыто-закрыто» на арматуре.</a:t>
            </a:r>
          </a:p>
          <a:p>
            <a:pPr indent="243852" algn="just">
              <a:defRPr/>
            </a:pP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6F68-C28E-4CDF-96CC-496A201A3D47}" type="slidenum">
              <a:rPr lang="ru-RU" smtClean="0">
                <a:solidFill>
                  <a:prstClr val="white"/>
                </a:solidFill>
              </a:rPr>
              <a:pPr/>
              <a:t>9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50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FF50-51F1-40A3-8B88-82C3DE79AE7F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50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4CFB-5906-4134-867A-8D1F67D1B563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53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43D7-862B-445A-A504-E67764ACDBA6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58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17D3-0418-4567-96A7-76799F8550B9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153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F2C4-4C15-4B42-BF06-DBE758BAF2F9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78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B9FC-638F-44E5-807B-AF8237DF19CC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05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2C4E-5264-40AD-95DD-7C08C4FEC3E9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03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2D7D-F9FB-4851-B185-5BA248C722FD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8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73B2-9DD2-4B29-A949-F18220E4993E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843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F420-DE78-4BA4-B833-E976B4C175E3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79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FFB0-7B5D-49B3-8F99-E5AAFA4BAC27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67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530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6480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950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672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754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9145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1A62BA">
                    <a:tint val="75000"/>
                  </a:srgbClr>
                </a:solidFill>
              </a:rPr>
              <a:t>&lt;#&gt;</a:t>
            </a:r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1A62BA">
                    <a:tint val="75000"/>
                  </a:srgbClr>
                </a:solidFill>
              </a:rPr>
              <a:t>Совещание  по рассмотрению результатов ПХД за 2015 год </a:t>
            </a:r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55309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9358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236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57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2610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153988" y="914400"/>
            <a:ext cx="8816975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123399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52400" y="911191"/>
            <a:ext cx="2841057" cy="36957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3144253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Содержимое 7"/>
          <p:cNvSpPr>
            <a:spLocks noGrp="1"/>
          </p:cNvSpPr>
          <p:nvPr>
            <p:ph sz="quarter" idx="17"/>
          </p:nvPr>
        </p:nvSpPr>
        <p:spPr>
          <a:xfrm>
            <a:off x="6137710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30651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3147461" y="914400"/>
            <a:ext cx="5823502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Содержимое 7"/>
          <p:cNvSpPr>
            <a:spLocks noGrp="1"/>
          </p:cNvSpPr>
          <p:nvPr>
            <p:ph sz="quarter" idx="13"/>
          </p:nvPr>
        </p:nvSpPr>
        <p:spPr>
          <a:xfrm>
            <a:off x="152400" y="912796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30627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154004" y="2175308"/>
            <a:ext cx="8824763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97710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6997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09626"/>
            <a:ext cx="9144000" cy="11465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4790" y="4772026"/>
            <a:ext cx="1487487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4772026"/>
            <a:ext cx="67691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9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6"/>
            <a:ext cx="4495800" cy="11465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6"/>
            <a:ext cx="4495800" cy="11465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4790" y="4772026"/>
            <a:ext cx="1487487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4772026"/>
            <a:ext cx="67691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4168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4790" y="4772026"/>
            <a:ext cx="1487487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4772026"/>
            <a:ext cx="67691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9145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652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5335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132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88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22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7559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1A62BA">
                    <a:tint val="75000"/>
                  </a:srgbClr>
                </a:solidFill>
              </a:rPr>
              <a:t>&lt;#&gt;</a:t>
            </a:r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1A62BA">
                    <a:tint val="75000"/>
                  </a:srgbClr>
                </a:solidFill>
              </a:rPr>
              <a:t>Совещание  по рассмотрению результатов ПХД за 2015 год </a:t>
            </a:r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612041"/>
      </p:ext>
    </p:extLst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5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808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3769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108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2865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918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7569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4168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0731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0019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1A62BA">
                    <a:tint val="75000"/>
                  </a:srgbClr>
                </a:solidFill>
              </a:rPr>
              <a:t>&lt;#&gt;</a:t>
            </a:r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1A62BA">
                    <a:tint val="75000"/>
                  </a:srgbClr>
                </a:solidFill>
              </a:rPr>
              <a:t>Совещание  по рассмотрению результатов ПХД за 2015 год </a:t>
            </a:r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661822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538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929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004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8339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endParaRPr lang="ru-RU" dirty="0"/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1551600" y="979488"/>
            <a:ext cx="7321550" cy="3622675"/>
          </a:xfrm>
        </p:spPr>
        <p:txBody>
          <a:bodyPr/>
          <a:lstStyle/>
          <a:p>
            <a:pPr lvl="0"/>
            <a:r>
              <a:rPr lang="ru-RU" dirty="0" smtClean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6625141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8235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5632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6" name="Содержимое 7"/>
          <p:cNvSpPr>
            <a:spLocks noGrp="1"/>
          </p:cNvSpPr>
          <p:nvPr>
            <p:ph sz="quarter" idx="17"/>
          </p:nvPr>
        </p:nvSpPr>
        <p:spPr>
          <a:xfrm>
            <a:off x="1549667" y="2175308"/>
            <a:ext cx="7429100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32448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3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CA5C8-243B-4AA1-AED2-CF0715BF8B4C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1A62BA">
                    <a:tint val="75000"/>
                  </a:srgbClr>
                </a:solidFill>
              </a:rPr>
              <a:t>Совещание  по рассмотрению результатов ПХД за 2015 год </a:t>
            </a:r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1A62BA">
                    <a:tint val="75000"/>
                  </a:srgbClr>
                </a:solidFill>
              </a:rPr>
              <a:t>&lt;#&gt;</a:t>
            </a:r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65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6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4738693"/>
            <a:ext cx="9144000" cy="404813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/>
            </a:p>
          </p:txBody>
        </p:sp>
        <p:sp>
          <p:nvSpPr>
            <p:cNvPr id="103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/>
            </a:p>
          </p:txBody>
        </p:sp>
        <p:sp>
          <p:nvSpPr>
            <p:cNvPr id="103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/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/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1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026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 dirty="0">
                <a:cs typeface="Arial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6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dirty="0">
                <a:cs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1036" name="Picture 16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0" y="4783500"/>
            <a:ext cx="9143999" cy="360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1" y="4783500"/>
            <a:ext cx="1380337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" name="Номер слайда 3"/>
          <p:cNvSpPr txBox="1">
            <a:spLocks/>
          </p:cNvSpPr>
          <p:nvPr userDrawn="1"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defRPr/>
            </a:pPr>
            <a:fld id="{E4274F02-7521-4F9B-A76E-13D583AC38B1}" type="slidenum">
              <a:rPr lang="ru-RU" sz="1400" b="1" smtClean="0">
                <a:solidFill>
                  <a:prstClr val="white"/>
                </a:solidFill>
                <a:latin typeface="Arial Narrow" pitchFamily="34" charset="0"/>
                <a:cs typeface="Arial" charset="0"/>
              </a:rPr>
              <a:pPr>
                <a:defRPr/>
              </a:pPr>
              <a:t>‹#›</a:t>
            </a:fld>
            <a:endParaRPr lang="ru-RU" sz="1400" b="1" dirty="0" smtClean="0">
              <a:solidFill>
                <a:prstClr val="white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1" name="Line 7"/>
          <p:cNvSpPr>
            <a:spLocks noChangeShapeType="1"/>
          </p:cNvSpPr>
          <p:nvPr userDrawn="1"/>
        </p:nvSpPr>
        <p:spPr bwMode="auto">
          <a:xfrm>
            <a:off x="1371600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9" name="Line 9"/>
          <p:cNvSpPr>
            <a:spLocks noChangeShapeType="1"/>
          </p:cNvSpPr>
          <p:nvPr userDrawn="1"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1" name="Line 15"/>
          <p:cNvSpPr>
            <a:spLocks noChangeShapeType="1"/>
          </p:cNvSpPr>
          <p:nvPr userDrawn="1"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44000" y="108000"/>
            <a:ext cx="1062000" cy="58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232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721" r:id="rId6"/>
    <p:sldLayoutId id="2147483722" r:id="rId7"/>
    <p:sldLayoutId id="2147483723" r:id="rId8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6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4738693"/>
            <a:ext cx="9144000" cy="404813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</a:endParaRP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1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026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 dirty="0">
                <a:cs typeface="Arial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6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dirty="0">
                <a:cs typeface="Arial" charset="0"/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036" name="Picture 16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25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6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4738693"/>
            <a:ext cx="9144000" cy="404813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</a:endParaRP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1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026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 dirty="0">
                <a:cs typeface="Arial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6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dirty="0">
                <a:cs typeface="Arial" charset="0"/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036" name="Picture 16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83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" y="1"/>
            <a:ext cx="1478754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2" y="4783500"/>
            <a:ext cx="9144001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1600" y="979488"/>
            <a:ext cx="7418013" cy="362267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000" y="108000"/>
            <a:ext cx="1062000" cy="58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680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</p:sldLayoutIdLst>
  <p:txStyles>
    <p:titleStyle>
      <a:lvl1pPr algn="ctr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b="1" kern="1200" baseline="0" dirty="0" smtClean="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386161" y="2079099"/>
            <a:ext cx="7753075" cy="3070225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1" y="4783500"/>
            <a:ext cx="1380337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" name="Номер слайда 3"/>
          <p:cNvSpPr txBox="1">
            <a:spLocks/>
          </p:cNvSpPr>
          <p:nvPr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defRPr/>
            </a:pPr>
            <a:fld id="{E4274F02-7521-4F9B-A76E-13D583AC38B1}" type="slidenum">
              <a:rPr lang="ru-RU" sz="1400" b="1" smtClean="0">
                <a:solidFill>
                  <a:prstClr val="white"/>
                </a:solidFill>
                <a:latin typeface="Arial Narrow" pitchFamily="34" charset="0"/>
                <a:cs typeface="Arial" charset="0"/>
              </a:rPr>
              <a:pPr>
                <a:defRPr/>
              </a:pPr>
              <a:t>‹#›</a:t>
            </a:fld>
            <a:endParaRPr lang="ru-RU" sz="1400" b="1" dirty="0" smtClean="0">
              <a:solidFill>
                <a:prstClr val="white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8"/>
            <a:ext cx="8828087" cy="11623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1371600" y="0"/>
            <a:ext cx="0" cy="5143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000" y="108000"/>
            <a:ext cx="1062000" cy="58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14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chart" Target="../charts/chart13.xml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15.xls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17.xls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18.xlsx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chart" Target="../charts/chart3.xml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chart" Target="../charts/chart5.xml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chart" Target="../charts/chart7.xml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chart" Target="../charts/chart9.xml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1551600" y="4875144"/>
            <a:ext cx="7592400" cy="184666"/>
          </a:xfrm>
        </p:spPr>
        <p:txBody>
          <a:bodyPr/>
          <a:lstStyle/>
          <a:p>
            <a:r>
              <a:rPr lang="en-US" sz="1200" dirty="0" smtClean="0"/>
              <a:t>XI </a:t>
            </a:r>
            <a:r>
              <a:rPr lang="ru-RU" sz="1200" cap="all" dirty="0" smtClean="0"/>
              <a:t>Международная научно-практическая конференция «ГРС и системы газоснабжения ПАО «Газпром»</a:t>
            </a:r>
            <a:endParaRPr lang="ru-RU" sz="1200" cap="all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551600" y="979488"/>
            <a:ext cx="6466053" cy="2272385"/>
          </a:xfrm>
        </p:spPr>
        <p:txBody>
          <a:bodyPr/>
          <a:lstStyle/>
          <a:p>
            <a:pPr lvl="0" indent="0" algn="just">
              <a:spcBef>
                <a:spcPts val="0"/>
              </a:spcBef>
              <a:spcAft>
                <a:spcPts val="600"/>
              </a:spcAft>
            </a:pPr>
            <a:r>
              <a:rPr lang="ru-RU" sz="2800" dirty="0">
                <a:solidFill>
                  <a:prstClr val="white"/>
                </a:solidFill>
              </a:rPr>
              <a:t>Оценка технического состояния ГРС</a:t>
            </a:r>
          </a:p>
          <a:p>
            <a:pPr lvl="0" indent="0" algn="ctr">
              <a:spcBef>
                <a:spcPts val="0"/>
              </a:spcBef>
              <a:spcAft>
                <a:spcPts val="600"/>
              </a:spcAft>
            </a:pPr>
            <a:r>
              <a:rPr lang="ru-RU" sz="2800" dirty="0">
                <a:solidFill>
                  <a:prstClr val="white"/>
                </a:solidFill>
              </a:rPr>
              <a:t>ООО «Газпром </a:t>
            </a:r>
            <a:r>
              <a:rPr lang="ru-RU" sz="2800" dirty="0" err="1">
                <a:solidFill>
                  <a:prstClr val="white"/>
                </a:solidFill>
              </a:rPr>
              <a:t>трансгаз</a:t>
            </a:r>
            <a:r>
              <a:rPr lang="ru-RU" sz="2800" dirty="0">
                <a:solidFill>
                  <a:prstClr val="white"/>
                </a:solidFill>
              </a:rPr>
              <a:t> Нижний Новгород»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</a:lstStyle>
          <a:p>
            <a:endParaRPr sz="24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3922" y="3239762"/>
            <a:ext cx="621836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  <a:cs typeface="Arial" charset="0"/>
              </a:rPr>
              <a:t>Пустовалов Олег </a:t>
            </a:r>
            <a:r>
              <a:rPr lang="ru-RU" sz="1600" dirty="0" smtClean="0">
                <a:solidFill>
                  <a:prstClr val="white"/>
                </a:solidFill>
                <a:latin typeface="Arial Narrow" panose="020B0606020202030204" pitchFamily="34" charset="0"/>
                <a:cs typeface="Arial" charset="0"/>
              </a:rPr>
              <a:t>Валентинович, начальник Инженерно-технического центра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white"/>
                </a:solidFill>
                <a:latin typeface="Arial Narrow" panose="020B0606020202030204" pitchFamily="34" charset="0"/>
                <a:cs typeface="Arial" charset="0"/>
              </a:rPr>
              <a:t>тел.:  (730) 2-22-19 </a:t>
            </a:r>
            <a:r>
              <a:rPr lang="en-US" sz="1600" dirty="0" smtClean="0">
                <a:solidFill>
                  <a:prstClr val="white"/>
                </a:solidFill>
                <a:latin typeface="Arial Narrow" panose="020B0606020202030204" pitchFamily="34" charset="0"/>
                <a:cs typeface="Arial" charset="0"/>
              </a:rPr>
              <a:t> e-mail:</a:t>
            </a:r>
            <a:r>
              <a:rPr lang="ru-RU" sz="1600" dirty="0" smtClean="0">
                <a:solidFill>
                  <a:prstClr val="white"/>
                </a:solidFill>
                <a:latin typeface="Arial Narrow" panose="020B0606020202030204" pitchFamily="34" charset="0"/>
                <a:cs typeface="Arial" charset="0"/>
              </a:rPr>
              <a:t>  </a:t>
            </a:r>
            <a:r>
              <a:rPr lang="en-US" sz="1600" dirty="0" smtClean="0">
                <a:solidFill>
                  <a:prstClr val="white"/>
                </a:solidFill>
                <a:latin typeface="Arial Narrow" panose="020B0606020202030204" pitchFamily="34" charset="0"/>
                <a:cs typeface="Arial" charset="0"/>
              </a:rPr>
              <a:t>Pustovalov-OV@vtg.gazprom.ru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600" dirty="0">
              <a:solidFill>
                <a:prstClr val="white"/>
              </a:solidFill>
              <a:latin typeface="Arial Narrow" panose="020B0606020202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05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8"/>
          <p:cNvSpPr txBox="1">
            <a:spLocks noChangeArrowheads="1"/>
          </p:cNvSpPr>
          <p:nvPr/>
        </p:nvSpPr>
        <p:spPr bwMode="auto">
          <a:xfrm>
            <a:off x="1697038" y="1"/>
            <a:ext cx="7446961" cy="801291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 defTabSz="457200">
              <a:spcBef>
                <a:spcPct val="0"/>
              </a:spcBef>
              <a:buNone/>
              <a:defRPr sz="2000">
                <a:solidFill>
                  <a:srgbClr val="1A62B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8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ДЕФЕКТЫ ЭЛЕКТРООБОРУДОВАНИЯ ГРС</a:t>
            </a:r>
            <a:endParaRPr lang="ru-RU" altLang="ru-RU" sz="18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978513" y="4758931"/>
            <a:ext cx="7235825" cy="37028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800" dirty="0" smtClean="0">
                <a:solidFill>
                  <a:srgbClr val="FFFFFF"/>
                </a:solidFill>
              </a:rPr>
              <a:t>Оценка </a:t>
            </a:r>
            <a:r>
              <a:rPr lang="ru-RU" altLang="ru-RU" sz="1800" dirty="0">
                <a:solidFill>
                  <a:srgbClr val="FFFFFF"/>
                </a:solidFill>
              </a:rPr>
              <a:t>технического </a:t>
            </a:r>
            <a:r>
              <a:rPr lang="ru-RU" altLang="ru-RU" sz="1800" dirty="0" smtClean="0">
                <a:solidFill>
                  <a:srgbClr val="FFFFFF"/>
                </a:solidFill>
              </a:rPr>
              <a:t>состояния объектов ГРС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47E0151-FD45-4D9D-AC48-648EFD324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7829" y="906472"/>
            <a:ext cx="18705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2000" b="1" dirty="0" smtClean="0">
                <a:solidFill>
                  <a:srgbClr val="0079C2"/>
                </a:solidFill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endParaRPr lang="ru-RU" altLang="ru-RU" sz="2000" b="1" dirty="0">
              <a:solidFill>
                <a:srgbClr val="0079C2"/>
              </a:solidFill>
              <a:latin typeface="+mn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600945781"/>
              </p:ext>
            </p:extLst>
          </p:nvPr>
        </p:nvGraphicFramePr>
        <p:xfrm>
          <a:off x="6562726" y="1311610"/>
          <a:ext cx="2424590" cy="337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1520" y="806576"/>
            <a:ext cx="8735795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1" kern="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Неустранённые</a:t>
            </a: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kern="0" dirty="0">
                <a:solidFill>
                  <a:srgbClr val="0070C0"/>
                </a:solidFill>
                <a:latin typeface="Arial Narrow" panose="020B0606020202030204" pitchFamily="34" charset="0"/>
              </a:rPr>
              <a:t>замечания по </a:t>
            </a: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электрооборудованию ГРС - </a:t>
            </a:r>
            <a:r>
              <a:rPr lang="ru-RU" sz="1600" b="1" kern="0" dirty="0">
                <a:solidFill>
                  <a:srgbClr val="0070C0"/>
                </a:solidFill>
                <a:latin typeface="Arial Narrow" panose="020B0606020202030204" pitchFamily="34" charset="0"/>
              </a:rPr>
              <a:t>5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140496378"/>
              </p:ext>
            </p:extLst>
          </p:nvPr>
        </p:nvGraphicFramePr>
        <p:xfrm>
          <a:off x="251520" y="1449071"/>
          <a:ext cx="6435715" cy="3213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241330452"/>
              </p:ext>
            </p:extLst>
          </p:nvPr>
        </p:nvGraphicFramePr>
        <p:xfrm>
          <a:off x="3491880" y="1581639"/>
          <a:ext cx="3150350" cy="2385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12109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7039" y="0"/>
            <a:ext cx="7446962" cy="789552"/>
          </a:xfrm>
        </p:spPr>
        <p:txBody>
          <a:bodyPr anchor="ctr">
            <a:normAutofit/>
          </a:bodyPr>
          <a:lstStyle/>
          <a:p>
            <a:pPr algn="l"/>
            <a:r>
              <a:rPr lang="ru-RU" sz="1800" b="1" dirty="0" smtClean="0"/>
              <a:t>ЗАМЕЧАНИЯ ПО ВЕНТИЛЯЦИОННЫМ СИСТЕМАМ ГРС</a:t>
            </a:r>
            <a:endParaRPr lang="ru-RU" sz="1800" b="1" dirty="0"/>
          </a:p>
        </p:txBody>
      </p:sp>
      <p:sp>
        <p:nvSpPr>
          <p:cNvPr id="9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978513" y="4758931"/>
            <a:ext cx="7235825" cy="37028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800" dirty="0" smtClean="0">
                <a:solidFill>
                  <a:srgbClr val="FFFFFF"/>
                </a:solidFill>
              </a:rPr>
              <a:t>Оценка </a:t>
            </a:r>
            <a:r>
              <a:rPr lang="ru-RU" altLang="ru-RU" sz="1800" dirty="0">
                <a:solidFill>
                  <a:srgbClr val="FFFFFF"/>
                </a:solidFill>
              </a:rPr>
              <a:t>технического </a:t>
            </a:r>
            <a:r>
              <a:rPr lang="ru-RU" altLang="ru-RU" sz="1800" dirty="0" smtClean="0">
                <a:solidFill>
                  <a:srgbClr val="FFFFFF"/>
                </a:solidFill>
              </a:rPr>
              <a:t>состояния объектов ГРС</a:t>
            </a: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943732180"/>
              </p:ext>
            </p:extLst>
          </p:nvPr>
        </p:nvGraphicFramePr>
        <p:xfrm>
          <a:off x="116505" y="1221601"/>
          <a:ext cx="7785865" cy="3420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61510" y="789552"/>
            <a:ext cx="8937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Вентиляционные </a:t>
            </a:r>
            <a:r>
              <a:rPr lang="ru-RU" sz="1600" b="1" kern="0" dirty="0">
                <a:solidFill>
                  <a:srgbClr val="0070C0"/>
                </a:solidFill>
                <a:latin typeface="Arial Narrow" panose="020B0606020202030204" pitchFamily="34" charset="0"/>
              </a:rPr>
              <a:t>системы </a:t>
            </a: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ГРС с </a:t>
            </a:r>
            <a:r>
              <a:rPr lang="ru-RU" sz="1600" b="1" kern="0" dirty="0">
                <a:solidFill>
                  <a:srgbClr val="0070C0"/>
                </a:solidFill>
                <a:latin typeface="Arial Narrow" panose="020B0606020202030204" pitchFamily="34" charset="0"/>
              </a:rPr>
              <a:t>замечаниями </a:t>
            </a: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в помещениях </a:t>
            </a:r>
            <a:r>
              <a:rPr lang="ru-RU" sz="1600" b="1" kern="0" dirty="0">
                <a:solidFill>
                  <a:srgbClr val="0070C0"/>
                </a:solidFill>
                <a:latin typeface="Arial Narrow" panose="020B0606020202030204" pitchFamily="34" charset="0"/>
              </a:rPr>
              <a:t>технологических </a:t>
            </a: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объектов – </a:t>
            </a:r>
            <a:r>
              <a:rPr lang="en-US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19</a:t>
            </a:r>
            <a:endParaRPr lang="ru-RU" sz="1600" b="1" kern="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3854422949"/>
              </p:ext>
            </p:extLst>
          </p:nvPr>
        </p:nvGraphicFramePr>
        <p:xfrm>
          <a:off x="6732248" y="1401331"/>
          <a:ext cx="2295255" cy="3240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2462540950"/>
              </p:ext>
            </p:extLst>
          </p:nvPr>
        </p:nvGraphicFramePr>
        <p:xfrm>
          <a:off x="2984794" y="1097329"/>
          <a:ext cx="3645404" cy="3544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18831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1697038" y="0"/>
            <a:ext cx="7446964" cy="789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ДИНАМИКА УСТРАНЕНИЯ СУЩЕСТВУЮЩИХ ДЕФЕКТОВ НА ГРС </a:t>
            </a:r>
          </a:p>
          <a:p>
            <a:pPr algn="l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ПРОГНОЗ</a:t>
            </a:r>
            <a:endParaRPr lang="ru-R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811845"/>
              </p:ext>
            </p:extLst>
          </p:nvPr>
        </p:nvGraphicFramePr>
        <p:xfrm>
          <a:off x="3175" y="1123950"/>
          <a:ext cx="9156761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4" name="Лист" r:id="rId4" imgW="10972800" imgH="2019330" progId="Excel.Sheet.12">
                  <p:embed/>
                </p:oleObj>
              </mc:Choice>
              <mc:Fallback>
                <p:oleObj name="Лист" r:id="rId4" imgW="10972800" imgH="20193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5" y="1123950"/>
                        <a:ext cx="9156761" cy="22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978513" y="4758931"/>
            <a:ext cx="7235825" cy="37028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800" dirty="0" smtClean="0"/>
              <a:t>Оценка </a:t>
            </a:r>
            <a:r>
              <a:rPr lang="ru-RU" altLang="ru-RU" sz="1800" dirty="0"/>
              <a:t>технического </a:t>
            </a:r>
            <a:r>
              <a:rPr lang="ru-RU" altLang="ru-RU" sz="1800" dirty="0" smtClean="0"/>
              <a:t>состояния объектов ГРС</a:t>
            </a:r>
          </a:p>
        </p:txBody>
      </p:sp>
    </p:spTree>
    <p:extLst>
      <p:ext uri="{BB962C8B-B14F-4D97-AF65-F5344CB8AC3E}">
        <p14:creationId xmlns:p14="http://schemas.microsoft.com/office/powerpoint/2010/main" val="110996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1939375"/>
              </p:ext>
            </p:extLst>
          </p:nvPr>
        </p:nvGraphicFramePr>
        <p:xfrm>
          <a:off x="258275" y="1446625"/>
          <a:ext cx="8659826" cy="2990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697038" y="0"/>
            <a:ext cx="7446962" cy="7895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altLang="ru-RU" sz="1800" b="1" dirty="0" smtClean="0"/>
              <a:t>УСТРАНЕНИЕ ЗАМЕЧАНИЙ И ВЫПОЛНЕНИЕ РЕКОМЕНДАЦИЙ</a:t>
            </a:r>
            <a:br>
              <a:rPr lang="ru-RU" altLang="ru-RU" sz="1800" b="1" dirty="0" smtClean="0"/>
            </a:br>
            <a:r>
              <a:rPr lang="ru-RU" altLang="ru-RU" sz="1800" dirty="0" smtClean="0"/>
              <a:t>по </a:t>
            </a:r>
            <a:r>
              <a:rPr lang="ru-RU" altLang="ru-RU" sz="1800" dirty="0"/>
              <a:t>результатам </a:t>
            </a:r>
            <a:r>
              <a:rPr lang="ru-RU" altLang="ru-RU" sz="1800" dirty="0" smtClean="0"/>
              <a:t>технического аудита и диагностических обследований ГРС</a:t>
            </a:r>
            <a:endParaRPr lang="ru-RU" sz="1800" dirty="0"/>
          </a:p>
        </p:txBody>
      </p:sp>
      <p:sp>
        <p:nvSpPr>
          <p:cNvPr id="9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003867" y="4758931"/>
            <a:ext cx="7235825" cy="37028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800" dirty="0" smtClean="0"/>
              <a:t>Оценка </a:t>
            </a:r>
            <a:r>
              <a:rPr lang="ru-RU" altLang="ru-RU" sz="1800" dirty="0"/>
              <a:t>технического </a:t>
            </a:r>
            <a:r>
              <a:rPr lang="ru-RU" altLang="ru-RU" sz="1800" dirty="0" smtClean="0"/>
              <a:t>состояния объектов ГРС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6188" y="829033"/>
            <a:ext cx="9144000" cy="300083"/>
          </a:xfrm>
          <a:prstGeom prst="rect">
            <a:avLst/>
          </a:prstGeom>
          <a:noFill/>
          <a:ln>
            <a:noFill/>
          </a:ln>
          <a:extLst/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000" kern="0">
                <a:solidFill>
                  <a:srgbClr val="206AB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600" b="1" dirty="0" smtClean="0">
                <a:latin typeface="Arial Narrow" panose="020B0606020202030204" pitchFamily="34" charset="0"/>
              </a:rPr>
              <a:t>Всего </a:t>
            </a:r>
            <a:r>
              <a:rPr lang="ru-RU" altLang="ru-RU" sz="1600" b="1" dirty="0">
                <a:latin typeface="Arial Narrow" panose="020B0606020202030204" pitchFamily="34" charset="0"/>
              </a:rPr>
              <a:t>в </a:t>
            </a:r>
            <a:r>
              <a:rPr lang="ru-RU" altLang="ru-RU" sz="1600" b="1" dirty="0" smtClean="0">
                <a:latin typeface="Arial Narrow" panose="020B0606020202030204" pitchFamily="34" charset="0"/>
              </a:rPr>
              <a:t>ИС "Мониторинг устранения замечаний ДО" замечаний по оборудованию ГРС – 3 032</a:t>
            </a:r>
            <a:endParaRPr lang="ru-RU" altLang="ru-RU" sz="1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9333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3"/>
          <p:cNvSpPr>
            <a:spLocks noChangeArrowheads="1"/>
          </p:cNvSpPr>
          <p:nvPr/>
        </p:nvSpPr>
        <p:spPr bwMode="auto">
          <a:xfrm>
            <a:off x="611190" y="195267"/>
            <a:ext cx="9215437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0" anchor="ctr"/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ru-RU" altLang="ru-RU" sz="2800" b="1" dirty="0" smtClean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697038" y="0"/>
            <a:ext cx="7446962" cy="789552"/>
          </a:xfrm>
        </p:spPr>
        <p:txBody>
          <a:bodyPr anchor="ctr">
            <a:normAutofit/>
          </a:bodyPr>
          <a:lstStyle/>
          <a:p>
            <a:pPr algn="l"/>
            <a:r>
              <a:rPr lang="ru-RU" altLang="ru-RU" sz="1800" b="1" dirty="0" smtClean="0"/>
              <a:t>УСТРАНЕНИЕ ЗАМЕЧАНИЙ И РЕКОМЕНДАЦИЙ</a:t>
            </a:r>
            <a:br>
              <a:rPr lang="ru-RU" altLang="ru-RU" sz="1800" b="1" dirty="0" smtClean="0"/>
            </a:br>
            <a:r>
              <a:rPr lang="ru-RU" altLang="ru-RU" sz="1800" b="1" dirty="0" smtClean="0"/>
              <a:t>по </a:t>
            </a:r>
            <a:r>
              <a:rPr lang="ru-RU" altLang="ru-RU" sz="1800" b="1" dirty="0"/>
              <a:t>результатам ДО </a:t>
            </a:r>
            <a:r>
              <a:rPr lang="ru-RU" altLang="ru-RU" sz="1800" b="1" dirty="0" smtClean="0"/>
              <a:t>ГРС</a:t>
            </a:r>
            <a:r>
              <a:rPr lang="ru-RU" altLang="ru-RU" sz="1800" b="1" dirty="0"/>
              <a:t> </a:t>
            </a:r>
            <a:r>
              <a:rPr lang="ru-RU" altLang="ru-RU" sz="1800" b="1" dirty="0" smtClean="0"/>
              <a:t>в </a:t>
            </a:r>
            <a:r>
              <a:rPr lang="ru-RU" altLang="ru-RU" sz="1800" b="1" dirty="0"/>
              <a:t>разрезе филиалов</a:t>
            </a:r>
            <a:endParaRPr lang="ru-RU" sz="1800" b="1" dirty="0"/>
          </a:p>
        </p:txBody>
      </p:sp>
      <p:sp>
        <p:nvSpPr>
          <p:cNvPr id="9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978513" y="4758931"/>
            <a:ext cx="7235825" cy="37028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800" dirty="0" smtClean="0"/>
              <a:t>Оценка </a:t>
            </a:r>
            <a:r>
              <a:rPr lang="ru-RU" altLang="ru-RU" sz="1800" dirty="0"/>
              <a:t>технического </a:t>
            </a:r>
            <a:r>
              <a:rPr lang="ru-RU" altLang="ru-RU" sz="1800" dirty="0" smtClean="0"/>
              <a:t>состояния объектов ГРС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900948"/>
              </p:ext>
            </p:extLst>
          </p:nvPr>
        </p:nvGraphicFramePr>
        <p:xfrm>
          <a:off x="0" y="1009502"/>
          <a:ext cx="9151970" cy="3222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6" name="Лист" r:id="rId4" imgW="17878478" imgH="6296130" progId="Excel.Sheet.12">
                  <p:embed/>
                </p:oleObj>
              </mc:Choice>
              <mc:Fallback>
                <p:oleObj name="Лист" r:id="rId4" imgW="17878478" imgH="62961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009502"/>
                        <a:ext cx="9151970" cy="3222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19082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3"/>
          <p:cNvSpPr>
            <a:spLocks noChangeArrowheads="1"/>
          </p:cNvSpPr>
          <p:nvPr/>
        </p:nvSpPr>
        <p:spPr bwMode="auto">
          <a:xfrm>
            <a:off x="611190" y="195267"/>
            <a:ext cx="9215437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0" anchor="ctr"/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ru-RU" altLang="ru-RU" sz="2800" b="1" dirty="0" smtClean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697038" y="0"/>
            <a:ext cx="7446962" cy="789552"/>
          </a:xfrm>
        </p:spPr>
        <p:txBody>
          <a:bodyPr anchor="ctr">
            <a:normAutofit/>
          </a:bodyPr>
          <a:lstStyle/>
          <a:p>
            <a:pPr algn="l"/>
            <a:r>
              <a:rPr lang="ru-RU" altLang="ru-RU" sz="1800" b="1" dirty="0" smtClean="0"/>
              <a:t>РЕЙТИНГ КРИТИЧНОСТИ ПО ВИДАМ ДЕФЕКТОВ ОБОРУДОВАНИЯ ГРС</a:t>
            </a:r>
            <a:endParaRPr lang="ru-RU" sz="1800" b="1" dirty="0"/>
          </a:p>
        </p:txBody>
      </p:sp>
      <p:sp>
        <p:nvSpPr>
          <p:cNvPr id="9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978513" y="4758931"/>
            <a:ext cx="7235825" cy="37028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800" dirty="0" smtClean="0"/>
              <a:t>Оценка </a:t>
            </a:r>
            <a:r>
              <a:rPr lang="ru-RU" altLang="ru-RU" sz="1800" dirty="0"/>
              <a:t>технического </a:t>
            </a:r>
            <a:r>
              <a:rPr lang="ru-RU" altLang="ru-RU" sz="1800" dirty="0" smtClean="0"/>
              <a:t>состояния объектов ГРС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55" y="1547050"/>
            <a:ext cx="9144000" cy="1800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794333"/>
              </p:ext>
            </p:extLst>
          </p:nvPr>
        </p:nvGraphicFramePr>
        <p:xfrm>
          <a:off x="4555" y="1394541"/>
          <a:ext cx="9109598" cy="1646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60" name="Лист" r:id="rId4" imgW="11125155" imgH="2009880" progId="Excel.Sheet.12">
                  <p:embed/>
                </p:oleObj>
              </mc:Choice>
              <mc:Fallback>
                <p:oleObj name="Лист" r:id="rId4" imgW="11125155" imgH="20098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55" y="1394541"/>
                        <a:ext cx="9109598" cy="1646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4303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97038" y="0"/>
            <a:ext cx="7446962" cy="789552"/>
          </a:xfrm>
        </p:spPr>
        <p:txBody>
          <a:bodyPr anchor="ctr">
            <a:normAutofit/>
          </a:bodyPr>
          <a:lstStyle/>
          <a:p>
            <a:pPr algn="l"/>
            <a:r>
              <a:rPr lang="ru-RU" altLang="ru-RU" sz="1800" b="1" dirty="0" smtClean="0"/>
              <a:t>ВЫВОДЫ И ПРЕДЛОЖЕНИЯ</a:t>
            </a:r>
            <a:endParaRPr lang="ru-RU" altLang="ru-RU" sz="1800" b="1" dirty="0"/>
          </a:p>
        </p:txBody>
      </p:sp>
      <p:sp>
        <p:nvSpPr>
          <p:cNvPr id="4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978513" y="4758931"/>
            <a:ext cx="7235825" cy="37028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800" dirty="0" smtClean="0"/>
              <a:t>Оценка </a:t>
            </a:r>
            <a:r>
              <a:rPr lang="ru-RU" altLang="ru-RU" sz="1800" dirty="0"/>
              <a:t>технического </a:t>
            </a:r>
            <a:r>
              <a:rPr lang="ru-RU" altLang="ru-RU" sz="1800" dirty="0" smtClean="0"/>
              <a:t>состояния объектов ГРС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3292" y="1180123"/>
            <a:ext cx="8190524" cy="3442797"/>
          </a:xfrm>
          <a:prstGeom prst="rect">
            <a:avLst/>
          </a:prstGeom>
          <a:noFill/>
        </p:spPr>
        <p:txBody>
          <a:bodyPr wrap="square" lIns="36000" tIns="36000" rIns="72000" bIns="36000">
            <a:noAutofit/>
          </a:bodyPr>
          <a:lstStyle/>
          <a:p>
            <a:pPr marL="342900" indent="-342900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AutoNum type="arabicPeriod"/>
              <a:defRPr/>
            </a:pPr>
            <a:r>
              <a:rPr lang="ru-RU" sz="1600" kern="0" dirty="0">
                <a:solidFill>
                  <a:srgbClr val="1A62BA"/>
                </a:solidFill>
                <a:latin typeface="Arial Narrow" panose="020B0606020202030204" pitchFamily="34" charset="0"/>
              </a:rPr>
              <a:t>Устранение замечаний и рекомендаций по результатам ЭПБ, ДО и технического аудита оборудования ГРС ведется в соответствии с утвержденными планами работ, устранение замечаний с нарушением сроков не допускается.</a:t>
            </a:r>
            <a:endParaRPr lang="ru-RU" sz="1600" kern="0" dirty="0" smtClean="0">
              <a:solidFill>
                <a:srgbClr val="1A62BA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ru-RU" sz="1600" kern="0" dirty="0">
                <a:solidFill>
                  <a:srgbClr val="1A62BA"/>
                </a:solidFill>
                <a:latin typeface="Arial Narrow" panose="020B0606020202030204" pitchFamily="34" charset="0"/>
              </a:rPr>
              <a:t>В Обществе обеспечен 5-летний цикл проведения комплексной ЭПБ оборудования </a:t>
            </a:r>
            <a:r>
              <a:rPr lang="ru-RU" sz="1600" kern="0" dirty="0" smtClean="0">
                <a:solidFill>
                  <a:srgbClr val="1A62BA"/>
                </a:solidFill>
                <a:latin typeface="Arial Narrow" panose="020B0606020202030204" pitchFamily="34" charset="0"/>
              </a:rPr>
              <a:t>ГРС.</a:t>
            </a:r>
          </a:p>
          <a:p>
            <a:pPr marL="342900" indent="-342900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ru-RU" sz="1600" kern="0" dirty="0">
                <a:solidFill>
                  <a:srgbClr val="1A62BA"/>
                </a:solidFill>
                <a:latin typeface="Arial Narrow" panose="020B0606020202030204" pitchFamily="34" charset="0"/>
              </a:rPr>
              <a:t>Общее количество </a:t>
            </a:r>
            <a:r>
              <a:rPr lang="ru-RU" sz="1600" kern="0" dirty="0" smtClean="0">
                <a:solidFill>
                  <a:srgbClr val="1A62BA"/>
                </a:solidFill>
                <a:latin typeface="Arial Narrow" panose="020B0606020202030204" pitchFamily="34" charset="0"/>
              </a:rPr>
              <a:t>не устранённых </a:t>
            </a:r>
            <a:r>
              <a:rPr lang="ru-RU" sz="1600" kern="0" dirty="0">
                <a:solidFill>
                  <a:srgbClr val="1A62BA"/>
                </a:solidFill>
                <a:latin typeface="Arial Narrow" panose="020B0606020202030204" pitchFamily="34" charset="0"/>
              </a:rPr>
              <a:t>дефектов по оборудованию ГРС (с учетом вновь выявленных) за период с 01.08. по 21.10.2019 г. уменьшилось на 20 ед. (10%) и составило 175 ед</a:t>
            </a:r>
            <a:r>
              <a:rPr lang="ru-RU" sz="1600" kern="0" dirty="0" smtClean="0">
                <a:solidFill>
                  <a:srgbClr val="1A62BA"/>
                </a:solidFill>
                <a:latin typeface="Arial Narrow" panose="020B0606020202030204" pitchFamily="34" charset="0"/>
              </a:rPr>
              <a:t>.</a:t>
            </a:r>
          </a:p>
          <a:p>
            <a:pPr marL="342900" indent="-342900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ru-RU" sz="1600" kern="0" dirty="0">
                <a:solidFill>
                  <a:srgbClr val="1A62BA"/>
                </a:solidFill>
                <a:latin typeface="Arial Narrow" panose="020B0606020202030204" pitchFamily="34" charset="0"/>
              </a:rPr>
              <a:t>Согласно действующих планов и программ в перспективе до 2022 г. запланировано устранение всех имеющихся дефектов оборудования ГРС</a:t>
            </a:r>
            <a:r>
              <a:rPr lang="ru-RU" sz="1600" kern="0" dirty="0" smtClean="0">
                <a:solidFill>
                  <a:srgbClr val="1A62BA"/>
                </a:solidFill>
                <a:latin typeface="Arial Narrow" panose="020B0606020202030204" pitchFamily="34" charset="0"/>
              </a:rPr>
              <a:t>. 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defRPr/>
            </a:pPr>
            <a:endParaRPr lang="ru-RU" sz="1600" kern="0" dirty="0">
              <a:solidFill>
                <a:srgbClr val="1A62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68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74050" y="1207635"/>
            <a:ext cx="4530188" cy="397108"/>
          </a:xfrm>
        </p:spPr>
        <p:txBody>
          <a:bodyPr/>
          <a:lstStyle/>
          <a:p>
            <a:r>
              <a:rPr lang="ru-RU" sz="3200" b="1" dirty="0" smtClean="0"/>
              <a:t>СПАСИБО ЗА ВНИМАНИЕ!</a:t>
            </a:r>
            <a:endParaRPr lang="ru-RU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53268" y="2310702"/>
            <a:ext cx="553333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prstClr val="white"/>
                </a:solidFill>
                <a:latin typeface="Arial Narrow" pitchFamily="34" charset="0"/>
                <a:cs typeface="Arial" charset="0"/>
              </a:rPr>
              <a:t>Пустовалов Олег Валентинович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prstClr val="white"/>
                </a:solidFill>
                <a:latin typeface="Arial Narrow" pitchFamily="34" charset="0"/>
                <a:cs typeface="Arial" charset="0"/>
              </a:rPr>
              <a:t>начальник Инженерно-технического центра – 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prstClr val="white"/>
                </a:solidFill>
                <a:latin typeface="Arial Narrow" pitchFamily="34" charset="0"/>
                <a:cs typeface="Arial" charset="0"/>
              </a:rPr>
              <a:t>филиала ООО «Газпром трансгаз Нижний Новгород»</a:t>
            </a:r>
            <a:endParaRPr lang="ru-RU" dirty="0">
              <a:solidFill>
                <a:prstClr val="white"/>
              </a:solidFill>
              <a:latin typeface="Arial Narrow" pitchFamily="34" charset="0"/>
              <a:cs typeface="Arial" charset="0"/>
            </a:endParaRP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prstClr val="white"/>
                </a:solidFill>
                <a:latin typeface="Arial Narrow" pitchFamily="34" charset="0"/>
                <a:cs typeface="Arial" charset="0"/>
              </a:rPr>
              <a:t>тел.:  </a:t>
            </a:r>
            <a:r>
              <a:rPr lang="ru-RU" dirty="0" smtClean="0">
                <a:solidFill>
                  <a:prstClr val="white"/>
                </a:solidFill>
                <a:latin typeface="Arial Narrow" pitchFamily="34" charset="0"/>
                <a:cs typeface="Arial" charset="0"/>
              </a:rPr>
              <a:t>(730) 2-22-19</a:t>
            </a:r>
            <a:endParaRPr lang="ru-RU" dirty="0">
              <a:solidFill>
                <a:prstClr val="white"/>
              </a:solidFill>
              <a:latin typeface="Arial Narrow" pitchFamily="34" charset="0"/>
              <a:cs typeface="Arial" charset="0"/>
            </a:endParaRP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prstClr val="white"/>
                </a:solidFill>
                <a:latin typeface="Arial Narrow" pitchFamily="34" charset="0"/>
                <a:cs typeface="Arial" charset="0"/>
              </a:rPr>
              <a:t>e-</a:t>
            </a:r>
            <a:r>
              <a:rPr lang="ru-RU" dirty="0" err="1" smtClean="0">
                <a:solidFill>
                  <a:prstClr val="white"/>
                </a:solidFill>
                <a:latin typeface="Arial Narrow" pitchFamily="34" charset="0"/>
                <a:cs typeface="Arial" charset="0"/>
              </a:rPr>
              <a:t>mail</a:t>
            </a:r>
            <a:r>
              <a:rPr lang="ru-RU" dirty="0" smtClean="0">
                <a:solidFill>
                  <a:prstClr val="white"/>
                </a:solidFill>
                <a:latin typeface="Arial Narrow" pitchFamily="34" charset="0"/>
                <a:cs typeface="Arial" charset="0"/>
              </a:rPr>
              <a:t>:  </a:t>
            </a:r>
            <a:r>
              <a:rPr lang="en-US" dirty="0">
                <a:solidFill>
                  <a:prstClr val="white"/>
                </a:solidFill>
                <a:latin typeface="Arial Narrow" pitchFamily="34" charset="0"/>
                <a:cs typeface="Arial" charset="0"/>
              </a:rPr>
              <a:t>Pustovalov-OV@vtg.gazprom.ru</a:t>
            </a:r>
          </a:p>
        </p:txBody>
      </p:sp>
    </p:spTree>
    <p:extLst>
      <p:ext uri="{BB962C8B-B14F-4D97-AF65-F5344CB8AC3E}">
        <p14:creationId xmlns:p14="http://schemas.microsoft.com/office/powerpoint/2010/main" val="29438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055587503"/>
              </p:ext>
            </p:extLst>
          </p:nvPr>
        </p:nvGraphicFramePr>
        <p:xfrm>
          <a:off x="71537" y="3748355"/>
          <a:ext cx="8960006" cy="1872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01238386"/>
              </p:ext>
            </p:extLst>
          </p:nvPr>
        </p:nvGraphicFramePr>
        <p:xfrm>
          <a:off x="71536" y="483951"/>
          <a:ext cx="8986663" cy="1872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100073638"/>
              </p:ext>
            </p:extLst>
          </p:nvPr>
        </p:nvGraphicFramePr>
        <p:xfrm>
          <a:off x="71537" y="1586145"/>
          <a:ext cx="8998035" cy="2014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1697038" y="0"/>
            <a:ext cx="7446962" cy="789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ЦЕЛИ И ЗАДАЧИ </a:t>
            </a:r>
            <a:endParaRPr lang="ru-R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979711" y="4758928"/>
            <a:ext cx="7235825" cy="37028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800" dirty="0" smtClean="0"/>
              <a:t>Оценка </a:t>
            </a:r>
            <a:r>
              <a:rPr lang="ru-RU" altLang="ru-RU" sz="1800" dirty="0"/>
              <a:t>технического </a:t>
            </a:r>
            <a:r>
              <a:rPr lang="ru-RU" altLang="ru-RU" sz="1800" dirty="0" smtClean="0"/>
              <a:t>состояния объектов ГРС</a:t>
            </a:r>
          </a:p>
        </p:txBody>
      </p:sp>
    </p:spTree>
    <p:extLst>
      <p:ext uri="{BB962C8B-B14F-4D97-AF65-F5344CB8AC3E}">
        <p14:creationId xmlns:p14="http://schemas.microsoft.com/office/powerpoint/2010/main" val="131981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697038" y="0"/>
            <a:ext cx="7446962" cy="789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КОМПЛЕКСНАЯ ОЦЕНКА ЭКСПЛУАТАЦИОННОЙ НАДЕЖНОСТИ ГРС</a:t>
            </a:r>
            <a:endParaRPr lang="ru-R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979711" y="4758928"/>
            <a:ext cx="7235825" cy="37028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800" dirty="0" smtClean="0"/>
              <a:t>Оценка </a:t>
            </a:r>
            <a:r>
              <a:rPr lang="ru-RU" altLang="ru-RU" sz="1800" dirty="0"/>
              <a:t>технического </a:t>
            </a:r>
            <a:r>
              <a:rPr lang="ru-RU" altLang="ru-RU" sz="1800" dirty="0" smtClean="0"/>
              <a:t>состояния объектов ГРС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4572000" y="820032"/>
            <a:ext cx="4561554" cy="3881508"/>
          </a:xfrm>
          <a:prstGeom prst="rect">
            <a:avLst/>
          </a:prstGeom>
          <a:gradFill>
            <a:gsLst>
              <a:gs pos="0">
                <a:srgbClr val="CCECFF"/>
              </a:gs>
              <a:gs pos="50000">
                <a:srgbClr val="E5F5FF"/>
              </a:gs>
              <a:gs pos="100000">
                <a:sysClr val="window" lastClr="FFFFFF">
                  <a:lumMod val="95000"/>
                </a:sysClr>
              </a:gs>
            </a:gsLst>
            <a:lin ang="10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93B8B59E-2D05-4334-9AF7-2E3E1EE5F612}"/>
              </a:ext>
            </a:extLst>
          </p:cNvPr>
          <p:cNvSpPr/>
          <p:nvPr/>
        </p:nvSpPr>
        <p:spPr bwMode="auto">
          <a:xfrm>
            <a:off x="-2541" y="2790005"/>
            <a:ext cx="4467861" cy="2858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16000" fontAlgn="base">
              <a:spcBef>
                <a:spcPct val="0"/>
              </a:spcBef>
              <a:spcAft>
                <a:spcPct val="0"/>
              </a:spcAft>
            </a:pPr>
            <a:endParaRPr lang="ru-RU" sz="1400" b="1" u="sng" kern="0" dirty="0">
              <a:solidFill>
                <a:srgbClr val="206AB7"/>
              </a:solidFill>
              <a:cs typeface="Arial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38"/>
          <a:stretch/>
        </p:blipFill>
        <p:spPr bwMode="auto">
          <a:xfrm>
            <a:off x="184415" y="3483974"/>
            <a:ext cx="4093947" cy="121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712204675"/>
              </p:ext>
            </p:extLst>
          </p:nvPr>
        </p:nvGraphicFramePr>
        <p:xfrm>
          <a:off x="4686300" y="927099"/>
          <a:ext cx="4322234" cy="3772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1201" y="1553508"/>
            <a:ext cx="4364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charset="0"/>
              </a:rPr>
              <a:t>Итоговый рейтинг надежности каждой ГРС рассчитывается с учетом следующих критериев </a:t>
            </a:r>
            <a:endParaRPr lang="ru-RU" sz="1600" dirty="0">
              <a:solidFill>
                <a:srgbClr val="0070C0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201" y="842789"/>
            <a:ext cx="4364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u="sng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charset="0"/>
              </a:rPr>
              <a:t>РАНЖИРОВАНИЕ ГРС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charset="0"/>
              </a:rPr>
              <a:t>с </a:t>
            </a:r>
            <a:r>
              <a:rPr lang="ru-RU" sz="16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charset="0"/>
              </a:rPr>
              <a:t>целью включения в план </a:t>
            </a:r>
            <a:r>
              <a:rPr lang="ru-RU" sz="16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Arial" charset="0"/>
              </a:rPr>
              <a:t>ДТОиР</a:t>
            </a:r>
            <a:endParaRPr lang="ru-RU" sz="1600" b="1" dirty="0">
              <a:solidFill>
                <a:srgbClr val="0070C0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796007081"/>
              </p:ext>
            </p:extLst>
          </p:nvPr>
        </p:nvGraphicFramePr>
        <p:xfrm>
          <a:off x="412595" y="2091463"/>
          <a:ext cx="3590693" cy="1392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5323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697038" y="0"/>
            <a:ext cx="7446962" cy="789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КОМПЛЕКСНАЯ ЭКСПЕРТИЗА ПРОМЫШЛЕННОЙ БЕЗОПАСНОСТИ ГРС</a:t>
            </a:r>
            <a:endParaRPr lang="ru-R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979711" y="4758928"/>
            <a:ext cx="7235825" cy="37028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800" dirty="0" smtClean="0"/>
              <a:t>Оценка </a:t>
            </a:r>
            <a:r>
              <a:rPr lang="ru-RU" altLang="ru-RU" sz="1800" dirty="0"/>
              <a:t>технического </a:t>
            </a:r>
            <a:r>
              <a:rPr lang="ru-RU" altLang="ru-RU" sz="1800" dirty="0" smtClean="0"/>
              <a:t>состояния объектов ГРС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4582446" y="849251"/>
            <a:ext cx="4561554" cy="3881508"/>
          </a:xfrm>
          <a:prstGeom prst="rect">
            <a:avLst/>
          </a:prstGeom>
          <a:gradFill>
            <a:gsLst>
              <a:gs pos="0">
                <a:srgbClr val="CCECFF"/>
              </a:gs>
              <a:gs pos="50000">
                <a:srgbClr val="E5F5FF"/>
              </a:gs>
              <a:gs pos="100000">
                <a:sysClr val="window" lastClr="FFFFFF">
                  <a:lumMod val="95000"/>
                </a:sysClr>
              </a:gs>
            </a:gsLst>
            <a:lin ang="10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2541" y="166830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charset="0"/>
              </a:rPr>
              <a:t>НТД: СТО </a:t>
            </a:r>
            <a:r>
              <a:rPr lang="ru-RU" sz="1600" dirty="0">
                <a:solidFill>
                  <a:srgbClr val="0070C0"/>
                </a:solidFill>
                <a:latin typeface="Arial Narrow" panose="020B0606020202030204" pitchFamily="34" charset="0"/>
                <a:cs typeface="Arial" charset="0"/>
              </a:rPr>
              <a:t>Газпром 2-2.3-1069-2016 «Положение о техническом диагностировании ГРС»</a:t>
            </a: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125112170"/>
              </p:ext>
            </p:extLst>
          </p:nvPr>
        </p:nvGraphicFramePr>
        <p:xfrm>
          <a:off x="4582445" y="849251"/>
          <a:ext cx="4499209" cy="3872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1201" y="842789"/>
            <a:ext cx="4364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u="sng" dirty="0" smtClean="0">
                <a:solidFill>
                  <a:srgbClr val="4F81BD"/>
                </a:solidFill>
                <a:latin typeface="Arial Narrow" panose="020B0606020202030204" pitchFamily="34" charset="0"/>
                <a:cs typeface="Arial" charset="0"/>
              </a:rPr>
              <a:t>ПЕРЕЧЕНЬ ТЕХНИЧЕСКИХ УСТРОЙСТВ</a:t>
            </a:r>
            <a:r>
              <a:rPr lang="ru-RU" sz="1600" b="1" dirty="0" smtClean="0">
                <a:solidFill>
                  <a:srgbClr val="4F81BD"/>
                </a:solidFill>
                <a:latin typeface="Arial Narrow" panose="020B0606020202030204" pitchFamily="34" charset="0"/>
                <a:cs typeface="Arial" charset="0"/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4F81BD"/>
                </a:solidFill>
                <a:latin typeface="Arial Narrow" panose="020B0606020202030204" pitchFamily="34" charset="0"/>
                <a:cs typeface="Arial" charset="0"/>
              </a:rPr>
              <a:t>в </a:t>
            </a:r>
            <a:r>
              <a:rPr lang="ru-RU" sz="1600" b="1" dirty="0" smtClean="0">
                <a:solidFill>
                  <a:srgbClr val="4F81BD"/>
                </a:solidFill>
                <a:latin typeface="Arial Narrow" panose="020B0606020202030204" pitchFamily="34" charset="0"/>
                <a:cs typeface="Arial" charset="0"/>
              </a:rPr>
              <a:t>составе комплексной экспертизы ГРС</a:t>
            </a:r>
            <a:endParaRPr lang="ru-RU" sz="1600" b="1" dirty="0">
              <a:solidFill>
                <a:srgbClr val="4F81BD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354325398"/>
              </p:ext>
            </p:extLst>
          </p:nvPr>
        </p:nvGraphicFramePr>
        <p:xfrm>
          <a:off x="0" y="2331668"/>
          <a:ext cx="4481245" cy="2307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97750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97038" y="0"/>
            <a:ext cx="7446962" cy="789552"/>
          </a:xfrm>
        </p:spPr>
        <p:txBody>
          <a:bodyPr anchor="ctr">
            <a:normAutofit/>
          </a:bodyPr>
          <a:lstStyle/>
          <a:p>
            <a:pPr algn="l"/>
            <a:r>
              <a:rPr lang="ru-RU" altLang="ru-RU" sz="1800" b="1" dirty="0" smtClean="0"/>
              <a:t>ДИАГНОСТИЧЕСКИЕ ОБСЛЕДОВАНИЯ И АУДИТ</a:t>
            </a:r>
            <a:br>
              <a:rPr lang="ru-RU" altLang="ru-RU" sz="1800" b="1" dirty="0" smtClean="0"/>
            </a:br>
            <a:r>
              <a:rPr lang="ru-RU" altLang="ru-RU" sz="1800" b="1" dirty="0" smtClean="0"/>
              <a:t>технического </a:t>
            </a:r>
            <a:r>
              <a:rPr lang="ru-RU" altLang="ru-RU" sz="1800" b="1" dirty="0" smtClean="0"/>
              <a:t>состояния оборудования ГРС, проводимый ИТЦ</a:t>
            </a:r>
            <a:endParaRPr lang="ru-RU" altLang="ru-RU" sz="1800" b="1" dirty="0"/>
          </a:p>
        </p:txBody>
      </p:sp>
      <p:sp>
        <p:nvSpPr>
          <p:cNvPr id="4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979711" y="4758928"/>
            <a:ext cx="7235825" cy="37028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800" dirty="0" smtClean="0"/>
              <a:t>Оценка </a:t>
            </a:r>
            <a:r>
              <a:rPr lang="ru-RU" altLang="ru-RU" sz="1800" dirty="0"/>
              <a:t>технического </a:t>
            </a:r>
            <a:r>
              <a:rPr lang="ru-RU" altLang="ru-RU" sz="1800" dirty="0" smtClean="0"/>
              <a:t>состояния объектов ГРС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711" y="962538"/>
            <a:ext cx="4848445" cy="3178151"/>
          </a:xfrm>
          <a:prstGeom prst="rect">
            <a:avLst/>
          </a:prstGeom>
          <a:noFill/>
        </p:spPr>
        <p:txBody>
          <a:bodyPr wrap="square" lIns="36000" tIns="36000" rIns="72000" bIns="36000">
            <a:noAutofit/>
          </a:bodyPr>
          <a:lstStyle/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kern="0" dirty="0">
                <a:solidFill>
                  <a:srgbClr val="1A62BA"/>
                </a:solidFill>
                <a:latin typeface="Arial Narrow" panose="020B0606020202030204" pitchFamily="34" charset="0"/>
              </a:rPr>
              <a:t>Техническое освидетельствование СРД на ГРС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kern="0" dirty="0" smtClean="0">
                <a:solidFill>
                  <a:srgbClr val="1A62BA"/>
                </a:solidFill>
                <a:latin typeface="Arial Narrow" panose="020B0606020202030204" pitchFamily="34" charset="0"/>
              </a:rPr>
              <a:t>Контроль </a:t>
            </a:r>
            <a:r>
              <a:rPr lang="ru-RU" sz="1600" kern="0" dirty="0" err="1" smtClean="0">
                <a:solidFill>
                  <a:srgbClr val="1A62BA"/>
                </a:solidFill>
                <a:latin typeface="Arial Narrow" panose="020B0606020202030204" pitchFamily="34" charset="0"/>
              </a:rPr>
              <a:t>эррозионного</a:t>
            </a:r>
            <a:r>
              <a:rPr lang="ru-RU" sz="1600" kern="0" dirty="0" smtClean="0">
                <a:solidFill>
                  <a:srgbClr val="1A62BA"/>
                </a:solidFill>
                <a:latin typeface="Arial Narrow" panose="020B0606020202030204" pitchFamily="34" charset="0"/>
              </a:rPr>
              <a:t> </a:t>
            </a:r>
            <a:r>
              <a:rPr lang="ru-RU" sz="1600" kern="0" dirty="0">
                <a:solidFill>
                  <a:srgbClr val="1A62BA"/>
                </a:solidFill>
                <a:latin typeface="Arial Narrow" panose="020B0606020202030204" pitchFamily="34" charset="0"/>
              </a:rPr>
              <a:t>износа ТТ, СДТ на ГРС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kern="0" dirty="0">
                <a:solidFill>
                  <a:srgbClr val="1A62BA"/>
                </a:solidFill>
                <a:latin typeface="Arial Narrow" panose="020B0606020202030204" pitchFamily="34" charset="0"/>
              </a:rPr>
              <a:t>Вибрационное обследование ТТ ГРС (с 2019 г.)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kern="0" dirty="0">
                <a:solidFill>
                  <a:srgbClr val="1A62BA"/>
                </a:solidFill>
                <a:latin typeface="Arial Narrow" panose="020B0606020202030204" pitchFamily="34" charset="0"/>
              </a:rPr>
              <a:t>Аудит и оценка эффективности вентиляционных систем ГРС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kern="0" dirty="0">
                <a:solidFill>
                  <a:srgbClr val="1A62BA"/>
                </a:solidFill>
                <a:latin typeface="Arial Narrow" panose="020B0606020202030204" pitchFamily="34" charset="0"/>
              </a:rPr>
              <a:t>Испытания и измерения электрооборудования </a:t>
            </a:r>
            <a:r>
              <a:rPr lang="ru-RU" sz="1600" kern="0" dirty="0" smtClean="0">
                <a:solidFill>
                  <a:srgbClr val="1A62BA"/>
                </a:solidFill>
                <a:latin typeface="Arial Narrow" panose="020B0606020202030204" pitchFamily="34" charset="0"/>
              </a:rPr>
              <a:t>ГРС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kern="0" dirty="0">
                <a:solidFill>
                  <a:srgbClr val="1A62BA"/>
                </a:solidFill>
                <a:latin typeface="Arial Narrow" panose="020B0606020202030204" pitchFamily="34" charset="0"/>
              </a:rPr>
              <a:t>Аудит технического состояния </a:t>
            </a:r>
            <a:r>
              <a:rPr lang="ru-RU" sz="1600" kern="0" dirty="0" smtClean="0">
                <a:solidFill>
                  <a:srgbClr val="1A62BA"/>
                </a:solidFill>
                <a:latin typeface="Arial Narrow" panose="020B0606020202030204" pitchFamily="34" charset="0"/>
              </a:rPr>
              <a:t>ТПА</a:t>
            </a:r>
            <a:endParaRPr lang="ru-RU" sz="1600" kern="0" dirty="0">
              <a:solidFill>
                <a:srgbClr val="1A62BA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kern="0" dirty="0" smtClean="0">
                <a:solidFill>
                  <a:srgbClr val="1A62BA"/>
                </a:solidFill>
                <a:latin typeface="Arial Narrow" panose="020B0606020202030204" pitchFamily="34" charset="0"/>
              </a:rPr>
              <a:t>Аудит </a:t>
            </a:r>
            <a:r>
              <a:rPr lang="ru-RU" sz="1600" kern="0" dirty="0">
                <a:solidFill>
                  <a:srgbClr val="1A62BA"/>
                </a:solidFill>
                <a:latin typeface="Arial Narrow" panose="020B0606020202030204" pitchFamily="34" charset="0"/>
              </a:rPr>
              <a:t>технического состояния подогревателей газа на </a:t>
            </a:r>
            <a:r>
              <a:rPr lang="ru-RU" sz="1600" kern="0" dirty="0" smtClean="0">
                <a:solidFill>
                  <a:srgbClr val="1A62BA"/>
                </a:solidFill>
                <a:latin typeface="Arial Narrow" panose="020B0606020202030204" pitchFamily="34" charset="0"/>
              </a:rPr>
              <a:t>ГРС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05" y="1444769"/>
            <a:ext cx="3579295" cy="254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96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7039" y="0"/>
            <a:ext cx="7446962" cy="789552"/>
          </a:xfrm>
        </p:spPr>
        <p:txBody>
          <a:bodyPr anchor="ctr"/>
          <a:lstStyle/>
          <a:p>
            <a:pPr algn="l"/>
            <a:r>
              <a:rPr lang="ru-RU" sz="1800" b="1" dirty="0" smtClean="0"/>
              <a:t>СВАРНЫЕ СОЕДИНЕНИЯ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требующие </a:t>
            </a:r>
            <a:r>
              <a:rPr lang="ru-RU" sz="2000" dirty="0"/>
              <a:t>ремонта по результатам </a:t>
            </a:r>
            <a:r>
              <a:rPr lang="ru-RU" sz="2000" dirty="0"/>
              <a:t> </a:t>
            </a:r>
            <a:r>
              <a:rPr lang="ru-RU" sz="2000" dirty="0" smtClean="0"/>
              <a:t>ЭПБ </a:t>
            </a:r>
            <a:r>
              <a:rPr lang="ru-RU" sz="2000" dirty="0" smtClean="0"/>
              <a:t>ГРС</a:t>
            </a:r>
            <a:endParaRPr lang="ru-RU" sz="2000" dirty="0"/>
          </a:p>
        </p:txBody>
      </p:sp>
      <p:sp>
        <p:nvSpPr>
          <p:cNvPr id="11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978513" y="4758931"/>
            <a:ext cx="7235825" cy="37028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800" dirty="0" smtClean="0">
                <a:solidFill>
                  <a:srgbClr val="FFFFFF"/>
                </a:solidFill>
              </a:rPr>
              <a:t>Оценка </a:t>
            </a:r>
            <a:r>
              <a:rPr lang="ru-RU" altLang="ru-RU" sz="1800" dirty="0">
                <a:solidFill>
                  <a:srgbClr val="FFFFFF"/>
                </a:solidFill>
              </a:rPr>
              <a:t>технического </a:t>
            </a:r>
            <a:r>
              <a:rPr lang="ru-RU" altLang="ru-RU" sz="1800" dirty="0" smtClean="0">
                <a:solidFill>
                  <a:srgbClr val="FFFFFF"/>
                </a:solidFill>
              </a:rPr>
              <a:t>состояния объектов ГРС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0974" y="819150"/>
            <a:ext cx="8963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Сварные соединения, требующие ремонта по результатам ЭПБ ГРС – 79</a:t>
            </a:r>
          </a:p>
        </p:txBody>
      </p:sp>
      <p:graphicFrame>
        <p:nvGraphicFramePr>
          <p:cNvPr id="14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8440091"/>
              </p:ext>
            </p:extLst>
          </p:nvPr>
        </p:nvGraphicFramePr>
        <p:xfrm>
          <a:off x="71503" y="1151334"/>
          <a:ext cx="7200799" cy="3513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922888920"/>
              </p:ext>
            </p:extLst>
          </p:nvPr>
        </p:nvGraphicFramePr>
        <p:xfrm>
          <a:off x="6642238" y="1356620"/>
          <a:ext cx="2349263" cy="3307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383596455"/>
              </p:ext>
            </p:extLst>
          </p:nvPr>
        </p:nvGraphicFramePr>
        <p:xfrm>
          <a:off x="3491880" y="1581639"/>
          <a:ext cx="3150350" cy="2385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15860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7039" y="0"/>
            <a:ext cx="7446964" cy="789552"/>
          </a:xfrm>
        </p:spPr>
        <p:txBody>
          <a:bodyPr anchor="ctr"/>
          <a:lstStyle/>
          <a:p>
            <a:pPr algn="l"/>
            <a:r>
              <a:rPr lang="ru-RU" sz="1800" b="1" dirty="0" smtClean="0"/>
              <a:t>ДЕФЕКТЫ ТЕХНОЛОГИЧЕСКИХ ТРУБОПРОВОДОВ ГРС</a:t>
            </a:r>
            <a:endParaRPr lang="ru-RU" sz="1800" b="1" dirty="0"/>
          </a:p>
        </p:txBody>
      </p:sp>
      <p:sp>
        <p:nvSpPr>
          <p:cNvPr id="1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978513" y="4758931"/>
            <a:ext cx="7235825" cy="37028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800" dirty="0" smtClean="0">
                <a:solidFill>
                  <a:srgbClr val="FFFFFF"/>
                </a:solidFill>
              </a:rPr>
              <a:t>Оценка </a:t>
            </a:r>
            <a:r>
              <a:rPr lang="ru-RU" altLang="ru-RU" sz="1800" dirty="0">
                <a:solidFill>
                  <a:srgbClr val="FFFFFF"/>
                </a:solidFill>
              </a:rPr>
              <a:t>технического </a:t>
            </a:r>
            <a:r>
              <a:rPr lang="ru-RU" altLang="ru-RU" sz="1800" dirty="0" smtClean="0">
                <a:solidFill>
                  <a:srgbClr val="FFFFFF"/>
                </a:solidFill>
              </a:rPr>
              <a:t>состояния объектов ГРС</a:t>
            </a:r>
          </a:p>
        </p:txBody>
      </p:sp>
      <p:graphicFrame>
        <p:nvGraphicFramePr>
          <p:cNvPr id="19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119557"/>
              </p:ext>
            </p:extLst>
          </p:nvPr>
        </p:nvGraphicFramePr>
        <p:xfrm>
          <a:off x="-12945" y="1356615"/>
          <a:ext cx="6552220" cy="3311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3348171250"/>
              </p:ext>
            </p:extLst>
          </p:nvPr>
        </p:nvGraphicFramePr>
        <p:xfrm>
          <a:off x="6642238" y="1356620"/>
          <a:ext cx="2349263" cy="3307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0" y="81915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Крутоизогнутые отводы, требующие замены по результатам ежегодной толщинометрии – 33</a:t>
            </a: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1459555622"/>
              </p:ext>
            </p:extLst>
          </p:nvPr>
        </p:nvGraphicFramePr>
        <p:xfrm>
          <a:off x="3491880" y="1581639"/>
          <a:ext cx="3150350" cy="2385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86278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7039" y="0"/>
            <a:ext cx="7446964" cy="789552"/>
          </a:xfrm>
        </p:spPr>
        <p:txBody>
          <a:bodyPr anchor="ctr"/>
          <a:lstStyle/>
          <a:p>
            <a:pPr algn="l"/>
            <a:r>
              <a:rPr lang="ru-RU" sz="1800" b="1" dirty="0" smtClean="0"/>
              <a:t>ЭЛЕМЕНТЫ ТЕХНОЛОГИЧЕСКИХ ТРУБОПРОВОДОВ ГРС,</a:t>
            </a:r>
            <a:br>
              <a:rPr lang="ru-RU" sz="1800" b="1" dirty="0" smtClean="0"/>
            </a:br>
            <a:r>
              <a:rPr lang="ru-RU" sz="1800" b="1" dirty="0" smtClean="0"/>
              <a:t>подлежащие </a:t>
            </a:r>
            <a:r>
              <a:rPr lang="ru-RU" sz="1800" b="1" dirty="0" smtClean="0"/>
              <a:t>контролю остаточного ресурса (согласно заключений ЭПБ)</a:t>
            </a:r>
            <a:endParaRPr lang="ru-RU" sz="1800" b="1" dirty="0"/>
          </a:p>
        </p:txBody>
      </p:sp>
      <p:sp>
        <p:nvSpPr>
          <p:cNvPr id="1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978513" y="4758931"/>
            <a:ext cx="7235825" cy="37028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800" dirty="0" smtClean="0">
                <a:solidFill>
                  <a:srgbClr val="FFFFFF"/>
                </a:solidFill>
              </a:rPr>
              <a:t>Оценка </a:t>
            </a:r>
            <a:r>
              <a:rPr lang="ru-RU" altLang="ru-RU" sz="1800" dirty="0">
                <a:solidFill>
                  <a:srgbClr val="FFFFFF"/>
                </a:solidFill>
              </a:rPr>
              <a:t>технического </a:t>
            </a:r>
            <a:r>
              <a:rPr lang="ru-RU" altLang="ru-RU" sz="1800" dirty="0" smtClean="0">
                <a:solidFill>
                  <a:srgbClr val="FFFFFF"/>
                </a:solidFill>
              </a:rPr>
              <a:t>состояния объектов ГРС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885684851"/>
              </p:ext>
            </p:extLst>
          </p:nvPr>
        </p:nvGraphicFramePr>
        <p:xfrm>
          <a:off x="31462" y="1300655"/>
          <a:ext cx="8410969" cy="3393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829483586"/>
              </p:ext>
            </p:extLst>
          </p:nvPr>
        </p:nvGraphicFramePr>
        <p:xfrm>
          <a:off x="6642238" y="1356620"/>
          <a:ext cx="2349263" cy="3307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0" y="81915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Всего элементов ТТ ГРС, подлежащих контролю остаточного ресурса – 98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401603240"/>
              </p:ext>
            </p:extLst>
          </p:nvPr>
        </p:nvGraphicFramePr>
        <p:xfrm>
          <a:off x="3491880" y="1392865"/>
          <a:ext cx="3150350" cy="2574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60696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7039" y="0"/>
            <a:ext cx="7446962" cy="789552"/>
          </a:xfrm>
        </p:spPr>
        <p:txBody>
          <a:bodyPr anchor="ctr"/>
          <a:lstStyle/>
          <a:p>
            <a:pPr algn="l"/>
            <a:r>
              <a:rPr lang="ru-RU" sz="1800" b="1" dirty="0" smtClean="0"/>
              <a:t>ДЕФЕКТЫ (ЗАМЕЧАНИЯ) ПО ПОДОГРЕВАТЕЛЯМ ГАЗА ГРС</a:t>
            </a:r>
            <a:endParaRPr lang="ru-RU" sz="1800" b="1" dirty="0"/>
          </a:p>
        </p:txBody>
      </p:sp>
      <p:sp>
        <p:nvSpPr>
          <p:cNvPr id="17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978513" y="4758931"/>
            <a:ext cx="7235825" cy="37028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800" dirty="0" smtClean="0">
                <a:solidFill>
                  <a:srgbClr val="FFFFFF"/>
                </a:solidFill>
              </a:rPr>
              <a:t>Оценка </a:t>
            </a:r>
            <a:r>
              <a:rPr lang="ru-RU" altLang="ru-RU" sz="1800" dirty="0">
                <a:solidFill>
                  <a:srgbClr val="FFFFFF"/>
                </a:solidFill>
              </a:rPr>
              <a:t>технического </a:t>
            </a:r>
            <a:r>
              <a:rPr lang="ru-RU" altLang="ru-RU" sz="1800" dirty="0" smtClean="0">
                <a:solidFill>
                  <a:srgbClr val="FFFFFF"/>
                </a:solidFill>
              </a:rPr>
              <a:t>состояния объектов ГРС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" y="803602"/>
            <a:ext cx="902749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Количество </a:t>
            </a:r>
            <a:r>
              <a:rPr lang="ru-RU" sz="1600" b="1" kern="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неустранённых</a:t>
            </a: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kern="0" dirty="0">
                <a:solidFill>
                  <a:srgbClr val="0070C0"/>
                </a:solidFill>
                <a:latin typeface="Arial Narrow" panose="020B0606020202030204" pitchFamily="34" charset="0"/>
              </a:rPr>
              <a:t>замечаний по подогревателям </a:t>
            </a: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газа ГРС – 43</a:t>
            </a:r>
            <a:endParaRPr lang="ru-RU" sz="1600" b="1" kern="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473107"/>
              </p:ext>
            </p:extLst>
          </p:nvPr>
        </p:nvGraphicFramePr>
        <p:xfrm>
          <a:off x="107504" y="1383618"/>
          <a:ext cx="8874986" cy="3311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79397504"/>
              </p:ext>
            </p:extLst>
          </p:nvPr>
        </p:nvGraphicFramePr>
        <p:xfrm>
          <a:off x="6687236" y="1401620"/>
          <a:ext cx="2309722" cy="3270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998694145"/>
              </p:ext>
            </p:extLst>
          </p:nvPr>
        </p:nvGraphicFramePr>
        <p:xfrm>
          <a:off x="3581890" y="1581639"/>
          <a:ext cx="3060340" cy="2385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11255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по умолчанию">
  <a:themeElements>
    <a:clrScheme name="Другое 3">
      <a:dk1>
        <a:srgbClr val="1A62B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изонт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Шаблон презентации ГТНН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Шаблон презентации ГТНН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Шаблон презентации ГТНН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Другое 3">
    <a:dk1>
      <a:srgbClr val="1A62BA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изонт">
    <a:maj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Другое 3">
    <a:dk1>
      <a:srgbClr val="1A62BA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изонт">
    <a:maj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Другое 3">
    <a:dk1>
      <a:srgbClr val="1A62BA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изонт">
    <a:maj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Другое 3">
    <a:dk1>
      <a:srgbClr val="1A62BA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изонт">
    <a:maj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Другое 3">
    <a:dk1>
      <a:srgbClr val="1A62BA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изонт">
    <a:maj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ГТНН">
    <a:dk1>
      <a:srgbClr val="000000"/>
    </a:dk1>
    <a:lt1>
      <a:srgbClr val="FFFFFF"/>
    </a:lt1>
    <a:dk2>
      <a:srgbClr val="000000"/>
    </a:dk2>
    <a:lt2>
      <a:srgbClr val="808080"/>
    </a:lt2>
    <a:accent1>
      <a:srgbClr val="00CCFF"/>
    </a:accent1>
    <a:accent2>
      <a:srgbClr val="3399FF"/>
    </a:accent2>
    <a:accent3>
      <a:srgbClr val="FFFFFF"/>
    </a:accent3>
    <a:accent4>
      <a:srgbClr val="FA9900"/>
    </a:accent4>
    <a:accent5>
      <a:srgbClr val="99CC00"/>
    </a:accent5>
    <a:accent6>
      <a:srgbClr val="003398"/>
    </a:accent6>
    <a:hlink>
      <a:srgbClr val="FFFFFF"/>
    </a:hlink>
    <a:folHlink>
      <a:srgbClr val="99CC00"/>
    </a:folHlink>
  </a:clrScheme>
  <a:fontScheme name="9_Специальное оформление">
    <a:majorFont>
      <a:latin typeface="Arial Narrow"/>
      <a:ea typeface=""/>
      <a:cs typeface=""/>
    </a:majorFont>
    <a:minorFont>
      <a:latin typeface="Arial Narrow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Другое 3">
    <a:dk1>
      <a:srgbClr val="1A62BA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изонт">
    <a:maj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Другое 3">
    <a:dk1>
      <a:srgbClr val="1A62BA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изонт">
    <a:maj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Другое 3">
    <a:dk1>
      <a:srgbClr val="1A62BA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изонт">
    <a:maj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Другое 3">
    <a:dk1>
      <a:srgbClr val="1A62BA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изонт">
    <a:maj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Другое 3">
    <a:dk1>
      <a:srgbClr val="1A62BA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изонт">
    <a:maj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Другое 3">
    <a:dk1>
      <a:srgbClr val="1A62BA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изонт">
    <a:maj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Другое 3">
    <a:dk1>
      <a:srgbClr val="1A62BA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изонт">
    <a:maj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609FD5714F3084CA97EE60A0F1CCD76" ma:contentTypeVersion="0" ma:contentTypeDescription="Создание документа." ma:contentTypeScope="" ma:versionID="71ad58e65fdd42aa73fea773824f031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a62113b34404868f36711f6203294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AD8C15-69B5-44F5-A719-02057BD5BF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B7C09B-16E7-43E3-AFDF-9A2DA59C3F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F39204A-D782-444D-85F3-3D9DD265CE7F}">
  <ds:schemaRefs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25802</TotalTime>
  <Words>2314</Words>
  <Application>Microsoft Office PowerPoint</Application>
  <PresentationFormat>Экран (16:9)</PresentationFormat>
  <Paragraphs>365</Paragraphs>
  <Slides>17</Slides>
  <Notes>17</Notes>
  <HiddenSlides>0</HiddenSlides>
  <MMClips>0</MMClips>
  <ScaleCrop>false</ScaleCrop>
  <HeadingPairs>
    <vt:vector size="6" baseType="variant"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Тема Office</vt:lpstr>
      <vt:lpstr>1_Тема по умолчанию</vt:lpstr>
      <vt:lpstr>Шаблон презентации ГТНН</vt:lpstr>
      <vt:lpstr>74_Специальное оформление</vt:lpstr>
      <vt:lpstr>1_Шаблон презентации ГТНН</vt:lpstr>
      <vt:lpstr>2_Шаблон презентации ГТНН</vt:lpstr>
      <vt:lpstr>71_Специальное оформление</vt:lpstr>
      <vt:lpstr>81_Специальное оформление</vt:lpstr>
      <vt:lpstr>Microsoft Excel Worksheet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ДИАГНОСТИЧЕСКИЕ ОБСЛЕДОВАНИЯ И АУДИТ технического состояния оборудования ГРС, проводимый ИТЦ</vt:lpstr>
      <vt:lpstr>СВАРНЫЕ СОЕДИНЕНИЯ, требующие ремонта по результатам  ЭПБ ГРС</vt:lpstr>
      <vt:lpstr>ДЕФЕКТЫ ТЕХНОЛОГИЧЕСКИХ ТРУБОПРОВОДОВ ГРС</vt:lpstr>
      <vt:lpstr>ЭЛЕМЕНТЫ ТЕХНОЛОГИЧЕСКИХ ТРУБОПРОВОДОВ ГРС, подлежащие контролю остаточного ресурса (согласно заключений ЭПБ)</vt:lpstr>
      <vt:lpstr>ДЕФЕКТЫ (ЗАМЕЧАНИЯ) ПО ПОДОГРЕВАТЕЛЯМ ГАЗА ГРС</vt:lpstr>
      <vt:lpstr>Презентация PowerPoint</vt:lpstr>
      <vt:lpstr>ЗАМЕЧАНИЯ ПО ВЕНТИЛЯЦИОННЫМ СИСТЕМАМ ГРС</vt:lpstr>
      <vt:lpstr>Презентация PowerPoint</vt:lpstr>
      <vt:lpstr>УСТРАНЕНИЕ ЗАМЕЧАНИЙ И ВЫПОЛНЕНИЕ РЕКОМЕНДАЦИЙ по результатам технического аудита и диагностических обследований ГРС</vt:lpstr>
      <vt:lpstr>УСТРАНЕНИЕ ЗАМЕЧАНИЙ И РЕКОМЕНДАЦИЙ по результатам ДО ГРС в разрезе филиалов</vt:lpstr>
      <vt:lpstr>РЕЙТИНГ КРИТИЧНОСТИ ПО ВИДАМ ДЕФЕКТОВ ОБОРУДОВАНИЯ ГРС</vt:lpstr>
      <vt:lpstr>ВЫВОДЫ И ПРЕДЛОЖЕНИЯ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Трахина Екатерина Викторовна</cp:lastModifiedBy>
  <cp:revision>2200</cp:revision>
  <cp:lastPrinted>2019-08-13T14:02:56Z</cp:lastPrinted>
  <dcterms:created xsi:type="dcterms:W3CDTF">2016-04-22T13:19:16Z</dcterms:created>
  <dcterms:modified xsi:type="dcterms:W3CDTF">2019-10-22T11:40:42Z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0x0101008609FD5714F3084CA97EE60A0F1CCD76</vt:lpwstr>
  </property>
</Properties>
</file>