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4" r:id="rId2"/>
    <p:sldId id="258" r:id="rId3"/>
    <p:sldId id="265" r:id="rId4"/>
    <p:sldId id="259" r:id="rId5"/>
    <p:sldId id="257" r:id="rId6"/>
    <p:sldId id="263" r:id="rId7"/>
    <p:sldId id="267" r:id="rId8"/>
    <p:sldId id="266" r:id="rId9"/>
    <p:sldId id="268" r:id="rId10"/>
    <p:sldId id="269" r:id="rId11"/>
    <p:sldId id="261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E41A6A3-C81F-4DE6-97EF-6EF930C50A84}">
          <p14:sldIdLst>
            <p14:sldId id="264"/>
            <p14:sldId id="258"/>
            <p14:sldId id="265"/>
            <p14:sldId id="259"/>
            <p14:sldId id="257"/>
            <p14:sldId id="263"/>
            <p14:sldId id="267"/>
            <p14:sldId id="266"/>
            <p14:sldId id="268"/>
            <p14:sldId id="269"/>
            <p14:sldId id="261"/>
            <p14:sldId id="262"/>
          </p14:sldIdLst>
        </p14:section>
        <p14:section name="подвал" id="{776DFBA4-F5E2-430F-B5A1-24D9C5EFCD9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0" autoAdjust="0"/>
    <p:restoredTop sz="86410" autoAdjust="0"/>
  </p:normalViewPr>
  <p:slideViewPr>
    <p:cSldViewPr snapToGrid="0">
      <p:cViewPr varScale="1">
        <p:scale>
          <a:sx n="66" d="100"/>
          <a:sy n="66" d="100"/>
        </p:scale>
        <p:origin x="501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454" y="2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8CAB1-FBEA-4885-96B6-C0076EB43DE2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05119-C144-4D84-937C-48B6F3AF9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123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8ECAD-74D2-5C47-A77E-60756E788E7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938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8ECAD-74D2-5C47-A77E-60756E788E7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780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8ECAD-74D2-5C47-A77E-60756E788E7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953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8ECAD-74D2-5C47-A77E-60756E788E7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604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7975" cy="3087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271D6-AB29-49A9-AD7B-A9447AB4D097}" type="slidenum">
              <a:rPr lang="ru-RU" smtClean="0"/>
              <a:pPr/>
              <a:t>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491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7975" cy="3087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271D6-AB29-49A9-AD7B-A9447AB4D097}" type="slidenum">
              <a:rPr lang="ru-RU" smtClean="0"/>
              <a:pPr/>
              <a:t>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589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05119-C144-4D84-937C-48B6F3AF9F6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346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8ECAD-74D2-5C47-A77E-60756E788E7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560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7975" cy="3087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271D6-AB29-49A9-AD7B-A9447AB4D097}" type="slidenum">
              <a:rPr lang="ru-RU" smtClean="0"/>
              <a:pPr/>
              <a:t>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534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7975" cy="3087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271D6-AB29-49A9-AD7B-A9447AB4D097}" type="slidenum">
              <a:rPr lang="ru-RU" smtClean="0"/>
              <a:pPr/>
              <a:t>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1597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7975" cy="3087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271D6-AB29-49A9-AD7B-A9447AB4D097}" type="slidenum">
              <a:rPr lang="ru-RU" smtClean="0"/>
              <a:pPr/>
              <a:t>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711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7975" cy="3087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271D6-AB29-49A9-AD7B-A9447AB4D097}" type="slidenum">
              <a:rPr lang="ru-RU" smtClean="0"/>
              <a:pPr/>
              <a:t>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248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53E8-BCE6-4609-9D18-9F015AED1A9A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EA65-3EDD-47BB-AE79-93BCC9A9A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80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53E8-BCE6-4609-9D18-9F015AED1A9A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EA65-3EDD-47BB-AE79-93BCC9A9A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32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53E8-BCE6-4609-9D18-9F015AED1A9A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EA65-3EDD-47BB-AE79-93BCC9A9A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258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21092-3C64-42BC-843A-12DDBC881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2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53E8-BCE6-4609-9D18-9F015AED1A9A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EA65-3EDD-47BB-AE79-93BCC9A9A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132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53E8-BCE6-4609-9D18-9F015AED1A9A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EA65-3EDD-47BB-AE79-93BCC9A9A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61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53E8-BCE6-4609-9D18-9F015AED1A9A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EA65-3EDD-47BB-AE79-93BCC9A9A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5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53E8-BCE6-4609-9D18-9F015AED1A9A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EA65-3EDD-47BB-AE79-93BCC9A9A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02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53E8-BCE6-4609-9D18-9F015AED1A9A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EA65-3EDD-47BB-AE79-93BCC9A9A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22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53E8-BCE6-4609-9D18-9F015AED1A9A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EA65-3EDD-47BB-AE79-93BCC9A9A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68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53E8-BCE6-4609-9D18-9F015AED1A9A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EA65-3EDD-47BB-AE79-93BCC9A9A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50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53E8-BCE6-4609-9D18-9F015AED1A9A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EA65-3EDD-47BB-AE79-93BCC9A9A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48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F53E8-BCE6-4609-9D18-9F015AED1A9A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4EA65-3EDD-47BB-AE79-93BCC9A9A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09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gazprom.ru/f/posts/75/863208/yenisei_river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954215" y="0"/>
            <a:ext cx="7189787" cy="1120776"/>
            <a:chOff x="1954213" y="0"/>
            <a:chExt cx="7189787" cy="1120776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2158512" y="0"/>
              <a:ext cx="6985488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endParaRPr lang="ru-RU" sz="24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1954823" y="1"/>
              <a:ext cx="0" cy="109061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7" name="Line 17"/>
            <p:cNvSpPr>
              <a:spLocks noChangeShapeType="1"/>
            </p:cNvSpPr>
            <p:nvPr/>
          </p:nvSpPr>
          <p:spPr bwMode="auto">
            <a:xfrm>
              <a:off x="1954823" y="1"/>
              <a:ext cx="0" cy="109061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Arial Narrow" panose="020B0606020202030204" pitchFamily="34" charset="0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1954213" y="1"/>
              <a:ext cx="7189787" cy="1120775"/>
              <a:chOff x="1954213" y="1"/>
              <a:chExt cx="7189787" cy="1120775"/>
            </a:xfrm>
          </p:grpSpPr>
          <p:sp>
            <p:nvSpPr>
              <p:cNvPr id="9" name="Rectangle 11"/>
              <p:cNvSpPr>
                <a:spLocks noChangeArrowheads="1"/>
              </p:cNvSpPr>
              <p:nvPr/>
            </p:nvSpPr>
            <p:spPr bwMode="auto">
              <a:xfrm>
                <a:off x="1979712" y="1"/>
                <a:ext cx="7164288" cy="1120775"/>
              </a:xfrm>
              <a:prstGeom prst="rect">
                <a:avLst/>
              </a:prstGeom>
              <a:solidFill>
                <a:srgbClr val="031E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 sz="24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0" name="Line 13"/>
              <p:cNvSpPr>
                <a:spLocks noChangeShapeType="1"/>
              </p:cNvSpPr>
              <p:nvPr/>
            </p:nvSpPr>
            <p:spPr bwMode="auto">
              <a:xfrm>
                <a:off x="1954213" y="6"/>
                <a:ext cx="0" cy="1090613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 dirty="0">
                  <a:latin typeface="Arial Narrow" panose="020B0606020202030204" pitchFamily="34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-2802" y="6309320"/>
            <a:ext cx="9146803" cy="548680"/>
            <a:chOff x="-2803" y="6309320"/>
            <a:chExt cx="9146803" cy="548680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-2803" y="6313487"/>
              <a:ext cx="9146803" cy="544513"/>
              <a:chOff x="-2803" y="6313487"/>
              <a:chExt cx="9158304" cy="544513"/>
            </a:xfrm>
          </p:grpSpPr>
          <p:sp>
            <p:nvSpPr>
              <p:cNvPr id="15" name="Rectangle 15"/>
              <p:cNvSpPr>
                <a:spLocks noChangeArrowheads="1"/>
              </p:cNvSpPr>
              <p:nvPr/>
            </p:nvSpPr>
            <p:spPr bwMode="auto">
              <a:xfrm>
                <a:off x="-2803" y="6318250"/>
                <a:ext cx="1959477" cy="539750"/>
              </a:xfrm>
              <a:prstGeom prst="rect">
                <a:avLst/>
              </a:prstGeom>
              <a:solidFill>
                <a:srgbClr val="00599C"/>
              </a:solidFill>
              <a:ln w="9525">
                <a:solidFill>
                  <a:srgbClr val="0066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0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6" name="Rectangle 18"/>
              <p:cNvSpPr>
                <a:spLocks noChangeArrowheads="1"/>
              </p:cNvSpPr>
              <p:nvPr/>
            </p:nvSpPr>
            <p:spPr bwMode="auto">
              <a:xfrm>
                <a:off x="1982205" y="6313487"/>
                <a:ext cx="7173296" cy="544513"/>
              </a:xfrm>
              <a:prstGeom prst="rect">
                <a:avLst/>
              </a:prstGeom>
              <a:solidFill>
                <a:srgbClr val="1487FF"/>
              </a:solidFill>
              <a:ln w="9525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Arial Narrow" panose="020B0606020202030204" pitchFamily="34" charset="0"/>
                </a:endParaRPr>
              </a:p>
            </p:txBody>
          </p:sp>
        </p:grpSp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4" y="2"/>
            <a:ext cx="1973355" cy="1126789"/>
          </a:xfrm>
          <a:prstGeom prst="rect">
            <a:avLst/>
          </a:prstGeom>
        </p:spPr>
      </p:pic>
      <p:sp>
        <p:nvSpPr>
          <p:cNvPr id="18" name="Line 13"/>
          <p:cNvSpPr>
            <a:spLocks noChangeShapeType="1"/>
          </p:cNvSpPr>
          <p:nvPr/>
        </p:nvSpPr>
        <p:spPr bwMode="auto">
          <a:xfrm flipH="1">
            <a:off x="1970180" y="-4763"/>
            <a:ext cx="1588" cy="11303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Narrow" panose="020B060602020203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" y="1121410"/>
            <a:ext cx="91440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3175" y="1131556"/>
            <a:ext cx="9140825" cy="5176509"/>
          </a:xfrm>
          <a:prstGeom prst="rect">
            <a:avLst/>
          </a:prstGeom>
          <a:solidFill>
            <a:srgbClr val="0066CC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662">
              <a:latin typeface="Arial" charset="0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auto">
          <a:xfrm>
            <a:off x="251520" y="1367010"/>
            <a:ext cx="8640961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Балтийский СПГ – первый российский завод</a:t>
            </a:r>
          </a:p>
          <a:p>
            <a:pPr algn="ctr">
              <a:defRPr/>
            </a:pPr>
            <a:endParaRPr lang="ru-R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Юрий Максимов</a:t>
            </a:r>
          </a:p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Г</a:t>
            </a: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лавный инженер – первый заместитель генерального директора ООО «Газпром СПГ Санкт-Петербург»</a:t>
            </a: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2" name="Picture 2" descr="«Газпром» построит на берегу Финского залива завод СПГ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664" y="4144108"/>
            <a:ext cx="2875085" cy="172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659" y="4144108"/>
            <a:ext cx="2426677" cy="172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http://fairway-info.com/wp-content/uploads/2006/01/gaz8346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4108"/>
            <a:ext cx="1759927" cy="172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798" y="4144108"/>
            <a:ext cx="1154723" cy="172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Номер слайда 2"/>
          <p:cNvSpPr>
            <a:spLocks noGrp="1"/>
          </p:cNvSpPr>
          <p:nvPr/>
        </p:nvSpPr>
        <p:spPr>
          <a:xfrm>
            <a:off x="7452320" y="6403180"/>
            <a:ext cx="1587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57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954215" y="0"/>
            <a:ext cx="7189787" cy="1120776"/>
            <a:chOff x="1954213" y="0"/>
            <a:chExt cx="7189787" cy="1120776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2158512" y="0"/>
              <a:ext cx="6985488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/>
              <a:endParaRPr lang="ru-RU" sz="24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" name="Line 8"/>
            <p:cNvSpPr>
              <a:spLocks noChangeShapeType="1"/>
            </p:cNvSpPr>
            <p:nvPr/>
          </p:nvSpPr>
          <p:spPr bwMode="auto">
            <a:xfrm>
              <a:off x="1954823" y="1"/>
              <a:ext cx="0" cy="109061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5" name="Line 17"/>
            <p:cNvSpPr>
              <a:spLocks noChangeShapeType="1"/>
            </p:cNvSpPr>
            <p:nvPr/>
          </p:nvSpPr>
          <p:spPr bwMode="auto">
            <a:xfrm>
              <a:off x="1954823" y="1"/>
              <a:ext cx="0" cy="109061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sz="2400" dirty="0">
                <a:latin typeface="Arial Narrow" panose="020B0606020202030204" pitchFamily="34" charset="0"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1954213" y="1"/>
              <a:ext cx="7189787" cy="1120775"/>
              <a:chOff x="1954213" y="1"/>
              <a:chExt cx="7189787" cy="1120775"/>
            </a:xfrm>
          </p:grpSpPr>
          <p:sp>
            <p:nvSpPr>
              <p:cNvPr id="7" name="Rectangle 11"/>
              <p:cNvSpPr>
                <a:spLocks noChangeArrowheads="1"/>
              </p:cNvSpPr>
              <p:nvPr/>
            </p:nvSpPr>
            <p:spPr bwMode="auto">
              <a:xfrm>
                <a:off x="1979712" y="1"/>
                <a:ext cx="7164288" cy="1120775"/>
              </a:xfrm>
              <a:prstGeom prst="rect">
                <a:avLst/>
              </a:prstGeom>
              <a:solidFill>
                <a:srgbClr val="031E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Российское Участие в проекте Балтийский СПГ</a:t>
                </a:r>
              </a:p>
              <a:p>
                <a:pPr algn="ctr">
                  <a:defRPr/>
                </a:pPr>
                <a:r>
                  <a:rPr lang="ru-RU" sz="2000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Фундамент </a:t>
                </a:r>
                <a:r>
                  <a:rPr lang="ru-RU" sz="2000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Стратегии Российского Участия</a:t>
                </a:r>
                <a:endParaRPr lang="ru-RU" sz="2000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8" name="Line 13"/>
              <p:cNvSpPr>
                <a:spLocks noChangeShapeType="1"/>
              </p:cNvSpPr>
              <p:nvPr/>
            </p:nvSpPr>
            <p:spPr bwMode="auto">
              <a:xfrm>
                <a:off x="1954213" y="6"/>
                <a:ext cx="0" cy="1090613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ru-RU" sz="2400" dirty="0">
                  <a:latin typeface="Arial Narrow" panose="020B0606020202030204" pitchFamily="34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-2802" y="6309320"/>
            <a:ext cx="9146803" cy="548680"/>
            <a:chOff x="-2803" y="6309320"/>
            <a:chExt cx="9146803" cy="54868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-2803" y="6313487"/>
              <a:ext cx="9146803" cy="544513"/>
              <a:chOff x="-2803" y="6313487"/>
              <a:chExt cx="9158304" cy="544513"/>
            </a:xfrm>
          </p:grpSpPr>
          <p:sp>
            <p:nvSpPr>
              <p:cNvPr id="13" name="Rectangle 15"/>
              <p:cNvSpPr>
                <a:spLocks noChangeArrowheads="1"/>
              </p:cNvSpPr>
              <p:nvPr/>
            </p:nvSpPr>
            <p:spPr bwMode="auto">
              <a:xfrm>
                <a:off x="-2803" y="6318250"/>
                <a:ext cx="1959477" cy="539750"/>
              </a:xfrm>
              <a:prstGeom prst="rect">
                <a:avLst/>
              </a:prstGeom>
              <a:solidFill>
                <a:srgbClr val="00599C"/>
              </a:solidFill>
              <a:ln w="9525">
                <a:solidFill>
                  <a:srgbClr val="0066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9</a:t>
                </a:r>
                <a:endParaRPr lang="ru-RU" sz="20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4" name="Rectangle 18"/>
              <p:cNvSpPr>
                <a:spLocks noChangeArrowheads="1"/>
              </p:cNvSpPr>
              <p:nvPr/>
            </p:nvSpPr>
            <p:spPr bwMode="auto">
              <a:xfrm>
                <a:off x="1982205" y="6313487"/>
                <a:ext cx="7173296" cy="544513"/>
              </a:xfrm>
              <a:prstGeom prst="rect">
                <a:avLst/>
              </a:prstGeom>
              <a:solidFill>
                <a:srgbClr val="1487FF"/>
              </a:solidFill>
              <a:ln w="9525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Arial Narrow" panose="020B0606020202030204" pitchFamily="34" charset="0"/>
                </a:endParaRPr>
              </a:p>
            </p:txBody>
          </p:sp>
        </p:grp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4" y="2"/>
            <a:ext cx="1973355" cy="11267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</a14:imgLayer>
                </a14:imgProps>
              </a:ext>
            </a:extLst>
          </a:blip>
          <a:srcRect r="11798"/>
          <a:stretch/>
        </p:blipFill>
        <p:spPr>
          <a:xfrm>
            <a:off x="0" y="1129705"/>
            <a:ext cx="1968499" cy="517961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69114" y="1129705"/>
            <a:ext cx="698548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Проектирование как рычаг по увеличению доли РУ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Стратегия применения норм проектирования, где приоритет отдается РФ нормам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Корректировка проектных решений с учетом возможностей производителей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Тесная работа с отечественными и иностранными проектными организациями</a:t>
            </a:r>
          </a:p>
          <a:p>
            <a:endParaRPr lang="ru-RU" sz="1200" dirty="0"/>
          </a:p>
          <a:p>
            <a:pPr lvl="0"/>
            <a:r>
              <a:rPr lang="ru-RU" sz="1400" dirty="0"/>
              <a:t>Использование возможностей по достижению целевых показателей </a:t>
            </a:r>
            <a:r>
              <a:rPr lang="ru-RU" sz="1400" dirty="0" smtClean="0"/>
              <a:t>РУ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Оценка </a:t>
            </a:r>
            <a:r>
              <a:rPr lang="ru-RU" sz="1200" dirty="0"/>
              <a:t>критически важного оборудования с целью определения способов увеличения </a:t>
            </a:r>
            <a:r>
              <a:rPr lang="ru-RU" sz="1200" dirty="0" smtClean="0"/>
              <a:t>РУ</a:t>
            </a:r>
            <a:endParaRPr lang="ru-RU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Определение возможностей РУ </a:t>
            </a:r>
            <a:r>
              <a:rPr lang="ru-RU" sz="1200" dirty="0" smtClean="0"/>
              <a:t>при </a:t>
            </a:r>
            <a:r>
              <a:rPr lang="ru-RU" sz="1200" dirty="0"/>
              <a:t>поставке оборудования, материалов и услуг для формирования К</a:t>
            </a:r>
            <a:r>
              <a:rPr lang="ru-RU" sz="1200" dirty="0" smtClean="0"/>
              <a:t>онтрактной Стратегии Проекта</a:t>
            </a:r>
            <a:endParaRPr lang="ru-RU" sz="1200" dirty="0"/>
          </a:p>
          <a:p>
            <a:pPr lvl="0"/>
            <a:endParaRPr lang="ru-RU" sz="1200" dirty="0" smtClean="0"/>
          </a:p>
          <a:p>
            <a:r>
              <a:rPr lang="ru-RU" sz="1400" dirty="0" smtClean="0"/>
              <a:t>Принципы контрактации и закупок, позволяющие максимизировать </a:t>
            </a:r>
            <a:r>
              <a:rPr lang="ru-RU" sz="1400" dirty="0"/>
              <a:t>РУ</a:t>
            </a:r>
            <a:endParaRPr lang="en-US" sz="14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Встраивание требований по использованию РУ в з</a:t>
            </a:r>
            <a:r>
              <a:rPr lang="ru-RU" sz="1200" dirty="0" smtClean="0"/>
              <a:t>акупочные Процедуры проекта </a:t>
            </a:r>
            <a:r>
              <a:rPr lang="ru-RU" sz="1200" dirty="0"/>
              <a:t>"Балтийский СПГ</a:t>
            </a:r>
            <a:r>
              <a:rPr lang="ru-RU" sz="1200" dirty="0" smtClean="0"/>
              <a:t>"</a:t>
            </a:r>
            <a:endParaRPr lang="ru-RU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Отслеживание соблюдения подрядчиками и поставщиками </a:t>
            </a:r>
            <a:r>
              <a:rPr lang="ru-RU" sz="1200" dirty="0" smtClean="0"/>
              <a:t>взятых </a:t>
            </a:r>
            <a:r>
              <a:rPr lang="ru-RU" sz="1200" dirty="0"/>
              <a:t>на себя обязательств по </a:t>
            </a:r>
            <a:r>
              <a:rPr lang="ru-RU" sz="1200" dirty="0" smtClean="0"/>
              <a:t>увеличению доли РУ</a:t>
            </a:r>
          </a:p>
          <a:p>
            <a:pPr lvl="0"/>
            <a:endParaRPr lang="ru-RU" sz="1200" dirty="0"/>
          </a:p>
          <a:p>
            <a:r>
              <a:rPr lang="ru-RU" sz="1400" dirty="0"/>
              <a:t>Расширение списка российских поставщиков</a:t>
            </a:r>
            <a:endParaRPr lang="en-US" sz="14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Использование опыта </a:t>
            </a:r>
            <a:r>
              <a:rPr lang="ru-RU" sz="1200" dirty="0" smtClean="0"/>
              <a:t>максимизации </a:t>
            </a:r>
            <a:r>
              <a:rPr lang="ru-RU" sz="1200" dirty="0"/>
              <a:t>увеличения РУ на других проектах для выявления препятствий </a:t>
            </a:r>
            <a:r>
              <a:rPr lang="ru-RU" sz="1200" dirty="0" smtClean="0"/>
              <a:t>повышения доли РУ</a:t>
            </a:r>
            <a:r>
              <a:rPr lang="ru-RU" sz="1200" dirty="0"/>
              <a:t>, определение мероприятий по увеличению доли российских поставщиков.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Использование базы данных российских поставщиков, </a:t>
            </a:r>
            <a:r>
              <a:rPr lang="ru-RU" sz="1200" dirty="0" smtClean="0"/>
              <a:t>находящейся </a:t>
            </a:r>
            <a:r>
              <a:rPr lang="ru-RU" sz="1200" dirty="0"/>
              <a:t>в распоряжении </a:t>
            </a:r>
            <a:r>
              <a:rPr lang="ru-RU" sz="1200" dirty="0" smtClean="0"/>
              <a:t>Акционеров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Оценка </a:t>
            </a:r>
            <a:r>
              <a:rPr lang="ru-RU" sz="1200" dirty="0"/>
              <a:t>российских поставщиков и подрядчиков на предмет их соответствия </a:t>
            </a:r>
            <a:r>
              <a:rPr lang="ru-RU" sz="1200" dirty="0" smtClean="0"/>
              <a:t>требованиям Проекта</a:t>
            </a:r>
            <a:r>
              <a:rPr lang="ru-RU" sz="1200" dirty="0"/>
              <a:t>.</a:t>
            </a:r>
          </a:p>
          <a:p>
            <a:pPr lvl="0"/>
            <a:endParaRPr lang="ru-RU" sz="1200" dirty="0" smtClean="0"/>
          </a:p>
          <a:p>
            <a:r>
              <a:rPr lang="ru-RU" sz="1400" dirty="0"/>
              <a:t>Программа по развитию технического потенциала поставщиков</a:t>
            </a:r>
            <a:endParaRPr lang="en-US" sz="14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Реализация программы по развитию технического потенциала поставщиков с целью ликвидации пробелов в </a:t>
            </a:r>
            <a:r>
              <a:rPr lang="ru-RU" sz="1200" dirty="0" smtClean="0"/>
              <a:t>части соответствия требованиям проекта</a:t>
            </a:r>
            <a:endParaRPr lang="ru-RU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Использование стратегических отношений с основными международными поставщиками с целью стимулирования создание партнерских отношений с местными предприятиями в тех категориях товаров и услуг, где возможности российских предприятий еще </a:t>
            </a:r>
            <a:r>
              <a:rPr lang="ru-RU" sz="1200" dirty="0" smtClean="0"/>
              <a:t>недостаточно развиты.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539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954215" y="0"/>
            <a:ext cx="7189787" cy="1120776"/>
            <a:chOff x="1954213" y="0"/>
            <a:chExt cx="7189787" cy="1120776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2158512" y="0"/>
              <a:ext cx="6985488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/>
              <a:endParaRPr lang="ru-RU" sz="24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" name="Line 8"/>
            <p:cNvSpPr>
              <a:spLocks noChangeShapeType="1"/>
            </p:cNvSpPr>
            <p:nvPr/>
          </p:nvSpPr>
          <p:spPr bwMode="auto">
            <a:xfrm>
              <a:off x="1954823" y="1"/>
              <a:ext cx="0" cy="109061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5" name="Line 17"/>
            <p:cNvSpPr>
              <a:spLocks noChangeShapeType="1"/>
            </p:cNvSpPr>
            <p:nvPr/>
          </p:nvSpPr>
          <p:spPr bwMode="auto">
            <a:xfrm>
              <a:off x="1954823" y="1"/>
              <a:ext cx="0" cy="109061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sz="2400" dirty="0">
                <a:latin typeface="Arial Narrow" panose="020B0606020202030204" pitchFamily="34" charset="0"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1954213" y="1"/>
              <a:ext cx="7189787" cy="1120775"/>
              <a:chOff x="1954213" y="1"/>
              <a:chExt cx="7189787" cy="1120775"/>
            </a:xfrm>
          </p:grpSpPr>
          <p:sp>
            <p:nvSpPr>
              <p:cNvPr id="7" name="Rectangle 11"/>
              <p:cNvSpPr>
                <a:spLocks noChangeArrowheads="1"/>
              </p:cNvSpPr>
              <p:nvPr/>
            </p:nvSpPr>
            <p:spPr bwMode="auto">
              <a:xfrm>
                <a:off x="1979712" y="1"/>
                <a:ext cx="7164288" cy="1120775"/>
              </a:xfrm>
              <a:prstGeom prst="rect">
                <a:avLst/>
              </a:prstGeom>
              <a:solidFill>
                <a:srgbClr val="031E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Российское Участие в проекте Балтийский СПГ</a:t>
                </a:r>
              </a:p>
              <a:p>
                <a:pPr algn="ctr">
                  <a:defRPr/>
                </a:pPr>
                <a:r>
                  <a:rPr lang="ru-RU" sz="2000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Дорожная </a:t>
                </a:r>
                <a:r>
                  <a:rPr lang="ru-RU" sz="2000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карта</a:t>
                </a:r>
                <a:endParaRPr lang="ru-RU" sz="2000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8" name="Line 13"/>
              <p:cNvSpPr>
                <a:spLocks noChangeShapeType="1"/>
              </p:cNvSpPr>
              <p:nvPr/>
            </p:nvSpPr>
            <p:spPr bwMode="auto">
              <a:xfrm>
                <a:off x="1954213" y="6"/>
                <a:ext cx="0" cy="1090613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ru-RU" sz="2400" dirty="0">
                  <a:latin typeface="Arial Narrow" panose="020B0606020202030204" pitchFamily="34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-2802" y="6309320"/>
            <a:ext cx="9146803" cy="548680"/>
            <a:chOff x="-2803" y="6309320"/>
            <a:chExt cx="9146803" cy="54868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-2803" y="6313487"/>
              <a:ext cx="9146803" cy="544513"/>
              <a:chOff x="-2803" y="6313487"/>
              <a:chExt cx="9158304" cy="544513"/>
            </a:xfrm>
          </p:grpSpPr>
          <p:sp>
            <p:nvSpPr>
              <p:cNvPr id="13" name="Rectangle 15"/>
              <p:cNvSpPr>
                <a:spLocks noChangeArrowheads="1"/>
              </p:cNvSpPr>
              <p:nvPr/>
            </p:nvSpPr>
            <p:spPr bwMode="auto">
              <a:xfrm>
                <a:off x="-2803" y="6318250"/>
                <a:ext cx="1959477" cy="539750"/>
              </a:xfrm>
              <a:prstGeom prst="rect">
                <a:avLst/>
              </a:prstGeom>
              <a:solidFill>
                <a:srgbClr val="00599C"/>
              </a:solidFill>
              <a:ln w="9525">
                <a:solidFill>
                  <a:srgbClr val="0066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11</a:t>
                </a:r>
                <a:endParaRPr lang="ru-RU" sz="20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4" name="Rectangle 18"/>
              <p:cNvSpPr>
                <a:spLocks noChangeArrowheads="1"/>
              </p:cNvSpPr>
              <p:nvPr/>
            </p:nvSpPr>
            <p:spPr bwMode="auto">
              <a:xfrm>
                <a:off x="1982205" y="6313487"/>
                <a:ext cx="7173296" cy="544513"/>
              </a:xfrm>
              <a:prstGeom prst="rect">
                <a:avLst/>
              </a:prstGeom>
              <a:solidFill>
                <a:srgbClr val="1487FF"/>
              </a:solidFill>
              <a:ln w="9525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Arial Narrow" panose="020B0606020202030204" pitchFamily="34" charset="0"/>
                </a:endParaRPr>
              </a:p>
            </p:txBody>
          </p:sp>
        </p:grp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4" y="2"/>
            <a:ext cx="1973355" cy="1126789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4ABB535-779B-D24B-8C48-6398F95FC250}"/>
              </a:ext>
            </a:extLst>
          </p:cNvPr>
          <p:cNvSpPr/>
          <p:nvPr/>
        </p:nvSpPr>
        <p:spPr>
          <a:xfrm>
            <a:off x="4664086" y="4026679"/>
            <a:ext cx="3300413" cy="1015663"/>
          </a:xfrm>
          <a:prstGeom prst="rect">
            <a:avLst/>
          </a:prstGeom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Квалификация производителей (продолжение)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Развитие производителей (продолжение)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Спецификации на оборудование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Контроль подрядчиков и производителей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D5C49B2-6BB9-544E-B357-3A9B9C472C96}"/>
              </a:ext>
            </a:extLst>
          </p:cNvPr>
          <p:cNvSpPr/>
          <p:nvPr/>
        </p:nvSpPr>
        <p:spPr>
          <a:xfrm>
            <a:off x="4659324" y="5198197"/>
            <a:ext cx="3305175" cy="461665"/>
          </a:xfrm>
          <a:prstGeom prst="rect">
            <a:avLst/>
          </a:prstGeom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Максимизация российского участия в сервисном обслуживании</a:t>
            </a:r>
          </a:p>
        </p:txBody>
      </p:sp>
      <p:sp>
        <p:nvSpPr>
          <p:cNvPr id="21" name="Прямоугольник: скругленные углы 3">
            <a:extLst>
              <a:ext uri="{FF2B5EF4-FFF2-40B4-BE49-F238E27FC236}">
                <a16:creationId xmlns:a16="http://schemas.microsoft.com/office/drawing/2014/main" id="{9026591F-7F88-8842-819F-A414E8049E9F}"/>
              </a:ext>
            </a:extLst>
          </p:cNvPr>
          <p:cNvSpPr/>
          <p:nvPr/>
        </p:nvSpPr>
        <p:spPr bwMode="auto">
          <a:xfrm>
            <a:off x="2524239" y="5283725"/>
            <a:ext cx="1914525" cy="403949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indent="0" algn="ctr" defTabSz="946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ЭКСПЛУАТАЦИЯ</a:t>
            </a:r>
          </a:p>
        </p:txBody>
      </p:sp>
      <p:sp>
        <p:nvSpPr>
          <p:cNvPr id="22" name="Прямоугольник: скругленные углы 9">
            <a:extLst>
              <a:ext uri="{FF2B5EF4-FFF2-40B4-BE49-F238E27FC236}">
                <a16:creationId xmlns:a16="http://schemas.microsoft.com/office/drawing/2014/main" id="{39D10BB1-4248-3944-B972-FEF1A926B87E}"/>
              </a:ext>
            </a:extLst>
          </p:cNvPr>
          <p:cNvSpPr/>
          <p:nvPr/>
        </p:nvSpPr>
        <p:spPr bwMode="auto">
          <a:xfrm>
            <a:off x="2524239" y="4150553"/>
            <a:ext cx="1914525" cy="403949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defTabSz="946150" fontAlgn="base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" name="Прямоугольник: скругленные углы 10">
            <a:extLst>
              <a:ext uri="{FF2B5EF4-FFF2-40B4-BE49-F238E27FC236}">
                <a16:creationId xmlns:a16="http://schemas.microsoft.com/office/drawing/2014/main" id="{292C3786-6033-3847-9FC2-4DA782656354}"/>
              </a:ext>
            </a:extLst>
          </p:cNvPr>
          <p:cNvSpPr/>
          <p:nvPr/>
        </p:nvSpPr>
        <p:spPr bwMode="auto">
          <a:xfrm>
            <a:off x="2524239" y="3017381"/>
            <a:ext cx="1914525" cy="403949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defTabSz="94615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Pre-FEED</a:t>
            </a:r>
          </a:p>
        </p:txBody>
      </p:sp>
      <p:sp>
        <p:nvSpPr>
          <p:cNvPr id="24" name="Прямоугольник: скругленные углы 11">
            <a:extLst>
              <a:ext uri="{FF2B5EF4-FFF2-40B4-BE49-F238E27FC236}">
                <a16:creationId xmlns:a16="http://schemas.microsoft.com/office/drawing/2014/main" id="{8DF245D8-1355-504F-BF42-3B47E2D539D0}"/>
              </a:ext>
            </a:extLst>
          </p:cNvPr>
          <p:cNvSpPr/>
          <p:nvPr/>
        </p:nvSpPr>
        <p:spPr bwMode="auto">
          <a:xfrm>
            <a:off x="2524239" y="1825510"/>
            <a:ext cx="1914525" cy="403949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indent="0" algn="ctr" defTabSz="946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ТЭИ</a:t>
            </a:r>
          </a:p>
        </p:txBody>
      </p:sp>
      <p:sp>
        <p:nvSpPr>
          <p:cNvPr id="25" name="Равнобедренный треугольник 12">
            <a:extLst>
              <a:ext uri="{FF2B5EF4-FFF2-40B4-BE49-F238E27FC236}">
                <a16:creationId xmlns:a16="http://schemas.microsoft.com/office/drawing/2014/main" id="{4ABC6095-0FA5-BB44-ABBE-2989A5BB728C}"/>
              </a:ext>
            </a:extLst>
          </p:cNvPr>
          <p:cNvSpPr/>
          <p:nvPr/>
        </p:nvSpPr>
        <p:spPr>
          <a:xfrm rot="10800000">
            <a:off x="2900473" y="2525704"/>
            <a:ext cx="1133478" cy="211116"/>
          </a:xfrm>
          <a:custGeom>
            <a:avLst/>
            <a:gdLst>
              <a:gd name="connsiteX0" fmla="*/ 0 w 2909461"/>
              <a:gd name="connsiteY0" fmla="*/ 536234 h 536234"/>
              <a:gd name="connsiteX1" fmla="*/ 1454731 w 2909461"/>
              <a:gd name="connsiteY1" fmla="*/ 0 h 536234"/>
              <a:gd name="connsiteX2" fmla="*/ 2909461 w 2909461"/>
              <a:gd name="connsiteY2" fmla="*/ 536234 h 536234"/>
              <a:gd name="connsiteX3" fmla="*/ 0 w 2909461"/>
              <a:gd name="connsiteY3" fmla="*/ 536234 h 536234"/>
              <a:gd name="connsiteX0" fmla="*/ 0 w 2909461"/>
              <a:gd name="connsiteY0" fmla="*/ 536234 h 536234"/>
              <a:gd name="connsiteX1" fmla="*/ 1454731 w 2909461"/>
              <a:gd name="connsiteY1" fmla="*/ 0 h 536234"/>
              <a:gd name="connsiteX2" fmla="*/ 2909461 w 2909461"/>
              <a:gd name="connsiteY2" fmla="*/ 536234 h 536234"/>
              <a:gd name="connsiteX3" fmla="*/ 1308412 w 2909461"/>
              <a:gd name="connsiteY3" fmla="*/ 532978 h 536234"/>
              <a:gd name="connsiteX4" fmla="*/ 0 w 2909461"/>
              <a:gd name="connsiteY4" fmla="*/ 536234 h 536234"/>
              <a:gd name="connsiteX0" fmla="*/ 1308412 w 2909461"/>
              <a:gd name="connsiteY0" fmla="*/ 532978 h 624418"/>
              <a:gd name="connsiteX1" fmla="*/ 0 w 2909461"/>
              <a:gd name="connsiteY1" fmla="*/ 536234 h 624418"/>
              <a:gd name="connsiteX2" fmla="*/ 1454731 w 2909461"/>
              <a:gd name="connsiteY2" fmla="*/ 0 h 624418"/>
              <a:gd name="connsiteX3" fmla="*/ 2909461 w 2909461"/>
              <a:gd name="connsiteY3" fmla="*/ 536234 h 624418"/>
              <a:gd name="connsiteX4" fmla="*/ 1399852 w 2909461"/>
              <a:gd name="connsiteY4" fmla="*/ 624418 h 624418"/>
              <a:gd name="connsiteX0" fmla="*/ 0 w 2909461"/>
              <a:gd name="connsiteY0" fmla="*/ 536234 h 624418"/>
              <a:gd name="connsiteX1" fmla="*/ 1454731 w 2909461"/>
              <a:gd name="connsiteY1" fmla="*/ 0 h 624418"/>
              <a:gd name="connsiteX2" fmla="*/ 2909461 w 2909461"/>
              <a:gd name="connsiteY2" fmla="*/ 536234 h 624418"/>
              <a:gd name="connsiteX3" fmla="*/ 1399852 w 2909461"/>
              <a:gd name="connsiteY3" fmla="*/ 624418 h 624418"/>
              <a:gd name="connsiteX0" fmla="*/ 0 w 2909461"/>
              <a:gd name="connsiteY0" fmla="*/ 536234 h 536234"/>
              <a:gd name="connsiteX1" fmla="*/ 1454731 w 2909461"/>
              <a:gd name="connsiteY1" fmla="*/ 0 h 536234"/>
              <a:gd name="connsiteX2" fmla="*/ 2909461 w 2909461"/>
              <a:gd name="connsiteY2" fmla="*/ 536234 h 53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9461" h="536234">
                <a:moveTo>
                  <a:pt x="0" y="536234"/>
                </a:moveTo>
                <a:lnTo>
                  <a:pt x="1454731" y="0"/>
                </a:lnTo>
                <a:lnTo>
                  <a:pt x="2909461" y="536234"/>
                </a:lnTo>
              </a:path>
            </a:pathLst>
          </a:custGeom>
          <a:noFill/>
          <a:ln w="9525">
            <a:solidFill>
              <a:srgbClr val="007AC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26" name="Равнобедренный треугольник 12">
            <a:extLst>
              <a:ext uri="{FF2B5EF4-FFF2-40B4-BE49-F238E27FC236}">
                <a16:creationId xmlns:a16="http://schemas.microsoft.com/office/drawing/2014/main" id="{D0FBED41-9586-3045-9D77-D130E393FDED}"/>
              </a:ext>
            </a:extLst>
          </p:cNvPr>
          <p:cNvSpPr/>
          <p:nvPr/>
        </p:nvSpPr>
        <p:spPr>
          <a:xfrm rot="10800000">
            <a:off x="2900473" y="3675493"/>
            <a:ext cx="1133478" cy="211116"/>
          </a:xfrm>
          <a:custGeom>
            <a:avLst/>
            <a:gdLst>
              <a:gd name="connsiteX0" fmla="*/ 0 w 2909461"/>
              <a:gd name="connsiteY0" fmla="*/ 536234 h 536234"/>
              <a:gd name="connsiteX1" fmla="*/ 1454731 w 2909461"/>
              <a:gd name="connsiteY1" fmla="*/ 0 h 536234"/>
              <a:gd name="connsiteX2" fmla="*/ 2909461 w 2909461"/>
              <a:gd name="connsiteY2" fmla="*/ 536234 h 536234"/>
              <a:gd name="connsiteX3" fmla="*/ 0 w 2909461"/>
              <a:gd name="connsiteY3" fmla="*/ 536234 h 536234"/>
              <a:gd name="connsiteX0" fmla="*/ 0 w 2909461"/>
              <a:gd name="connsiteY0" fmla="*/ 536234 h 536234"/>
              <a:gd name="connsiteX1" fmla="*/ 1454731 w 2909461"/>
              <a:gd name="connsiteY1" fmla="*/ 0 h 536234"/>
              <a:gd name="connsiteX2" fmla="*/ 2909461 w 2909461"/>
              <a:gd name="connsiteY2" fmla="*/ 536234 h 536234"/>
              <a:gd name="connsiteX3" fmla="*/ 1308412 w 2909461"/>
              <a:gd name="connsiteY3" fmla="*/ 532978 h 536234"/>
              <a:gd name="connsiteX4" fmla="*/ 0 w 2909461"/>
              <a:gd name="connsiteY4" fmla="*/ 536234 h 536234"/>
              <a:gd name="connsiteX0" fmla="*/ 1308412 w 2909461"/>
              <a:gd name="connsiteY0" fmla="*/ 532978 h 624418"/>
              <a:gd name="connsiteX1" fmla="*/ 0 w 2909461"/>
              <a:gd name="connsiteY1" fmla="*/ 536234 h 624418"/>
              <a:gd name="connsiteX2" fmla="*/ 1454731 w 2909461"/>
              <a:gd name="connsiteY2" fmla="*/ 0 h 624418"/>
              <a:gd name="connsiteX3" fmla="*/ 2909461 w 2909461"/>
              <a:gd name="connsiteY3" fmla="*/ 536234 h 624418"/>
              <a:gd name="connsiteX4" fmla="*/ 1399852 w 2909461"/>
              <a:gd name="connsiteY4" fmla="*/ 624418 h 624418"/>
              <a:gd name="connsiteX0" fmla="*/ 0 w 2909461"/>
              <a:gd name="connsiteY0" fmla="*/ 536234 h 624418"/>
              <a:gd name="connsiteX1" fmla="*/ 1454731 w 2909461"/>
              <a:gd name="connsiteY1" fmla="*/ 0 h 624418"/>
              <a:gd name="connsiteX2" fmla="*/ 2909461 w 2909461"/>
              <a:gd name="connsiteY2" fmla="*/ 536234 h 624418"/>
              <a:gd name="connsiteX3" fmla="*/ 1399852 w 2909461"/>
              <a:gd name="connsiteY3" fmla="*/ 624418 h 624418"/>
              <a:gd name="connsiteX0" fmla="*/ 0 w 2909461"/>
              <a:gd name="connsiteY0" fmla="*/ 536234 h 536234"/>
              <a:gd name="connsiteX1" fmla="*/ 1454731 w 2909461"/>
              <a:gd name="connsiteY1" fmla="*/ 0 h 536234"/>
              <a:gd name="connsiteX2" fmla="*/ 2909461 w 2909461"/>
              <a:gd name="connsiteY2" fmla="*/ 536234 h 53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9461" h="536234">
                <a:moveTo>
                  <a:pt x="0" y="536234"/>
                </a:moveTo>
                <a:lnTo>
                  <a:pt x="1454731" y="0"/>
                </a:lnTo>
                <a:lnTo>
                  <a:pt x="2909461" y="536234"/>
                </a:lnTo>
              </a:path>
            </a:pathLst>
          </a:custGeom>
          <a:noFill/>
          <a:ln w="9525">
            <a:solidFill>
              <a:srgbClr val="007AC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27" name="Равнобедренный треугольник 12">
            <a:extLst>
              <a:ext uri="{FF2B5EF4-FFF2-40B4-BE49-F238E27FC236}">
                <a16:creationId xmlns:a16="http://schemas.microsoft.com/office/drawing/2014/main" id="{3103BC22-27F2-714E-9950-F5DEA87EA813}"/>
              </a:ext>
            </a:extLst>
          </p:cNvPr>
          <p:cNvSpPr/>
          <p:nvPr/>
        </p:nvSpPr>
        <p:spPr>
          <a:xfrm rot="10800000">
            <a:off x="2914762" y="4813555"/>
            <a:ext cx="1133478" cy="211116"/>
          </a:xfrm>
          <a:custGeom>
            <a:avLst/>
            <a:gdLst>
              <a:gd name="connsiteX0" fmla="*/ 0 w 2909461"/>
              <a:gd name="connsiteY0" fmla="*/ 536234 h 536234"/>
              <a:gd name="connsiteX1" fmla="*/ 1454731 w 2909461"/>
              <a:gd name="connsiteY1" fmla="*/ 0 h 536234"/>
              <a:gd name="connsiteX2" fmla="*/ 2909461 w 2909461"/>
              <a:gd name="connsiteY2" fmla="*/ 536234 h 536234"/>
              <a:gd name="connsiteX3" fmla="*/ 0 w 2909461"/>
              <a:gd name="connsiteY3" fmla="*/ 536234 h 536234"/>
              <a:gd name="connsiteX0" fmla="*/ 0 w 2909461"/>
              <a:gd name="connsiteY0" fmla="*/ 536234 h 536234"/>
              <a:gd name="connsiteX1" fmla="*/ 1454731 w 2909461"/>
              <a:gd name="connsiteY1" fmla="*/ 0 h 536234"/>
              <a:gd name="connsiteX2" fmla="*/ 2909461 w 2909461"/>
              <a:gd name="connsiteY2" fmla="*/ 536234 h 536234"/>
              <a:gd name="connsiteX3" fmla="*/ 1308412 w 2909461"/>
              <a:gd name="connsiteY3" fmla="*/ 532978 h 536234"/>
              <a:gd name="connsiteX4" fmla="*/ 0 w 2909461"/>
              <a:gd name="connsiteY4" fmla="*/ 536234 h 536234"/>
              <a:gd name="connsiteX0" fmla="*/ 1308412 w 2909461"/>
              <a:gd name="connsiteY0" fmla="*/ 532978 h 624418"/>
              <a:gd name="connsiteX1" fmla="*/ 0 w 2909461"/>
              <a:gd name="connsiteY1" fmla="*/ 536234 h 624418"/>
              <a:gd name="connsiteX2" fmla="*/ 1454731 w 2909461"/>
              <a:gd name="connsiteY2" fmla="*/ 0 h 624418"/>
              <a:gd name="connsiteX3" fmla="*/ 2909461 w 2909461"/>
              <a:gd name="connsiteY3" fmla="*/ 536234 h 624418"/>
              <a:gd name="connsiteX4" fmla="*/ 1399852 w 2909461"/>
              <a:gd name="connsiteY4" fmla="*/ 624418 h 624418"/>
              <a:gd name="connsiteX0" fmla="*/ 0 w 2909461"/>
              <a:gd name="connsiteY0" fmla="*/ 536234 h 624418"/>
              <a:gd name="connsiteX1" fmla="*/ 1454731 w 2909461"/>
              <a:gd name="connsiteY1" fmla="*/ 0 h 624418"/>
              <a:gd name="connsiteX2" fmla="*/ 2909461 w 2909461"/>
              <a:gd name="connsiteY2" fmla="*/ 536234 h 624418"/>
              <a:gd name="connsiteX3" fmla="*/ 1399852 w 2909461"/>
              <a:gd name="connsiteY3" fmla="*/ 624418 h 624418"/>
              <a:gd name="connsiteX0" fmla="*/ 0 w 2909461"/>
              <a:gd name="connsiteY0" fmla="*/ 536234 h 536234"/>
              <a:gd name="connsiteX1" fmla="*/ 1454731 w 2909461"/>
              <a:gd name="connsiteY1" fmla="*/ 0 h 536234"/>
              <a:gd name="connsiteX2" fmla="*/ 2909461 w 2909461"/>
              <a:gd name="connsiteY2" fmla="*/ 536234 h 53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9461" h="536234">
                <a:moveTo>
                  <a:pt x="0" y="536234"/>
                </a:moveTo>
                <a:lnTo>
                  <a:pt x="1454731" y="0"/>
                </a:lnTo>
                <a:lnTo>
                  <a:pt x="2909461" y="536234"/>
                </a:lnTo>
              </a:path>
            </a:pathLst>
          </a:custGeom>
          <a:noFill/>
          <a:ln w="9525">
            <a:solidFill>
              <a:srgbClr val="007AC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91181E6-57E5-274C-9DD1-9F1DDED08192}"/>
              </a:ext>
            </a:extLst>
          </p:cNvPr>
          <p:cNvSpPr/>
          <p:nvPr/>
        </p:nvSpPr>
        <p:spPr>
          <a:xfrm>
            <a:off x="1181211" y="4100720"/>
            <a:ext cx="4572000" cy="5232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defTabSz="94615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FEED</a:t>
            </a:r>
            <a:endParaRPr lang="ru-RU" sz="1400" b="1" dirty="0">
              <a:solidFill>
                <a:schemeClr val="bg1"/>
              </a:solidFill>
              <a:latin typeface="Arial" charset="0"/>
            </a:endParaRPr>
          </a:p>
          <a:p>
            <a:pPr algn="ctr" defTabSz="94615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Arial" charset="0"/>
              </a:rPr>
              <a:t>Реализация</a:t>
            </a:r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F40CF52-E62D-6F47-827A-6FDBF7A79987}"/>
              </a:ext>
            </a:extLst>
          </p:cNvPr>
          <p:cNvSpPr/>
          <p:nvPr/>
        </p:nvSpPr>
        <p:spPr>
          <a:xfrm>
            <a:off x="4664086" y="1641516"/>
            <a:ext cx="4529136" cy="12003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F497D"/>
                </a:solidFill>
              </a:rPr>
              <a:t>Стратегия Российского Участия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F497D"/>
                </a:solidFill>
              </a:rPr>
              <a:t>Контрактная стратегия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F497D"/>
                </a:solidFill>
              </a:rPr>
              <a:t>Стратегия применения норм и стандартов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F497D"/>
                </a:solidFill>
              </a:rPr>
              <a:t>Перечни специального и общего оборудования, материалов и услуг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F497D"/>
                </a:solidFill>
              </a:rPr>
              <a:t>Первичная оценка производителей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30D6B2E-1CCF-014A-9889-FF59D1205F97}"/>
              </a:ext>
            </a:extLst>
          </p:cNvPr>
          <p:cNvSpPr/>
          <p:nvPr/>
        </p:nvSpPr>
        <p:spPr>
          <a:xfrm>
            <a:off x="4664086" y="2992037"/>
            <a:ext cx="4706832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F497D"/>
                </a:solidFill>
              </a:rPr>
              <a:t>План максимизации российского участия</a:t>
            </a: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1F497D"/>
                </a:solidFill>
              </a:rPr>
              <a:t>Квалификация </a:t>
            </a:r>
            <a:r>
              <a:rPr lang="ru-RU" sz="1200" dirty="0">
                <a:solidFill>
                  <a:srgbClr val="1F497D"/>
                </a:solidFill>
              </a:rPr>
              <a:t>производителей</a:t>
            </a: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F497D"/>
                </a:solidFill>
              </a:rPr>
              <a:t>Развитие производителей (Основное оборудование)</a:t>
            </a: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F497D"/>
                </a:solidFill>
              </a:rPr>
              <a:t>Требования к подрядчикам по основным работам</a:t>
            </a:r>
          </a:p>
        </p:txBody>
      </p:sp>
      <p:pic>
        <p:nvPicPr>
          <p:cNvPr id="31" name="Рисунок 30" descr="Изображение выглядит как небо, внеш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EE88E37-EF40-A74C-9588-4B6CC34FF4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3500"/>
                    </a14:imgEffect>
                    <a14:imgEffect>
                      <a14:saturation sat="80000"/>
                    </a14:imgEffect>
                  </a14:imgLayer>
                </a14:imgProps>
              </a:ext>
            </a:extLst>
          </a:blip>
          <a:srcRect l="70362" t="734" r="5141"/>
          <a:stretch>
            <a:fillRect/>
          </a:stretch>
        </p:blipFill>
        <p:spPr>
          <a:xfrm flipH="1">
            <a:off x="1" y="1135720"/>
            <a:ext cx="1970180" cy="5165067"/>
          </a:xfrm>
          <a:custGeom>
            <a:avLst/>
            <a:gdLst>
              <a:gd name="connsiteX0" fmla="*/ 1928811 w 1928811"/>
              <a:gd name="connsiteY0" fmla="*/ 0 h 5205411"/>
              <a:gd name="connsiteX1" fmla="*/ 0 w 1928811"/>
              <a:gd name="connsiteY1" fmla="*/ 0 h 5205411"/>
              <a:gd name="connsiteX2" fmla="*/ 0 w 1928811"/>
              <a:gd name="connsiteY2" fmla="*/ 5205411 h 5205411"/>
              <a:gd name="connsiteX3" fmla="*/ 1928811 w 1928811"/>
              <a:gd name="connsiteY3" fmla="*/ 5205411 h 520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8811" h="5205411">
                <a:moveTo>
                  <a:pt x="1928811" y="0"/>
                </a:moveTo>
                <a:lnTo>
                  <a:pt x="0" y="0"/>
                </a:lnTo>
                <a:lnTo>
                  <a:pt x="0" y="5205411"/>
                </a:lnTo>
                <a:lnTo>
                  <a:pt x="1928811" y="52054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3680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954215" y="0"/>
            <a:ext cx="7189787" cy="1120776"/>
            <a:chOff x="1954213" y="0"/>
            <a:chExt cx="7189787" cy="1120776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2158512" y="0"/>
              <a:ext cx="6985488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/>
              <a:endParaRPr lang="ru-RU" sz="24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" name="Line 8"/>
            <p:cNvSpPr>
              <a:spLocks noChangeShapeType="1"/>
            </p:cNvSpPr>
            <p:nvPr/>
          </p:nvSpPr>
          <p:spPr bwMode="auto">
            <a:xfrm>
              <a:off x="1954823" y="1"/>
              <a:ext cx="0" cy="109061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5" name="Line 17"/>
            <p:cNvSpPr>
              <a:spLocks noChangeShapeType="1"/>
            </p:cNvSpPr>
            <p:nvPr/>
          </p:nvSpPr>
          <p:spPr bwMode="auto">
            <a:xfrm>
              <a:off x="1954823" y="1"/>
              <a:ext cx="0" cy="109061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sz="2400" dirty="0">
                <a:latin typeface="Arial Narrow" panose="020B0606020202030204" pitchFamily="34" charset="0"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1954213" y="1"/>
              <a:ext cx="7189787" cy="1120775"/>
              <a:chOff x="1954213" y="1"/>
              <a:chExt cx="7189787" cy="1120775"/>
            </a:xfrm>
          </p:grpSpPr>
          <p:sp>
            <p:nvSpPr>
              <p:cNvPr id="7" name="Rectangle 11"/>
              <p:cNvSpPr>
                <a:spLocks noChangeArrowheads="1"/>
              </p:cNvSpPr>
              <p:nvPr/>
            </p:nvSpPr>
            <p:spPr bwMode="auto">
              <a:xfrm>
                <a:off x="1979712" y="1"/>
                <a:ext cx="7164288" cy="1120775"/>
              </a:xfrm>
              <a:prstGeom prst="rect">
                <a:avLst/>
              </a:prstGeom>
              <a:solidFill>
                <a:srgbClr val="031E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Российское Участие в проекте Балтийский СПГ</a:t>
                </a:r>
              </a:p>
              <a:p>
                <a:pPr algn="ctr">
                  <a:defRPr/>
                </a:pPr>
                <a:r>
                  <a:rPr lang="ru-RU" sz="2000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Потенциал </a:t>
                </a:r>
                <a:r>
                  <a:rPr lang="ru-RU" sz="2000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локализации оборудования, услуг </a:t>
                </a:r>
                <a:r>
                  <a:rPr lang="ru-RU" sz="2000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и </a:t>
                </a:r>
                <a:r>
                  <a:rPr lang="ru-RU" sz="2000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материалов</a:t>
                </a:r>
                <a:endParaRPr lang="ru-RU" sz="2000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8" name="Line 13"/>
              <p:cNvSpPr>
                <a:spLocks noChangeShapeType="1"/>
              </p:cNvSpPr>
              <p:nvPr/>
            </p:nvSpPr>
            <p:spPr bwMode="auto">
              <a:xfrm>
                <a:off x="1954213" y="6"/>
                <a:ext cx="0" cy="1090613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ru-RU" sz="2400" dirty="0">
                  <a:latin typeface="Arial Narrow" panose="020B0606020202030204" pitchFamily="34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-2802" y="6309320"/>
            <a:ext cx="9146803" cy="548680"/>
            <a:chOff x="-2803" y="6309320"/>
            <a:chExt cx="9146803" cy="54868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-2803" y="6313487"/>
              <a:ext cx="9146803" cy="544513"/>
              <a:chOff x="-2803" y="6313487"/>
              <a:chExt cx="9158304" cy="544513"/>
            </a:xfrm>
          </p:grpSpPr>
          <p:sp>
            <p:nvSpPr>
              <p:cNvPr id="13" name="Rectangle 15"/>
              <p:cNvSpPr>
                <a:spLocks noChangeArrowheads="1"/>
              </p:cNvSpPr>
              <p:nvPr/>
            </p:nvSpPr>
            <p:spPr bwMode="auto">
              <a:xfrm>
                <a:off x="-2803" y="6318250"/>
                <a:ext cx="1959477" cy="539750"/>
              </a:xfrm>
              <a:prstGeom prst="rect">
                <a:avLst/>
              </a:prstGeom>
              <a:solidFill>
                <a:srgbClr val="00599C"/>
              </a:solidFill>
              <a:ln w="9525">
                <a:solidFill>
                  <a:srgbClr val="0066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10</a:t>
                </a:r>
                <a:endParaRPr lang="ru-RU" sz="20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4" name="Rectangle 18"/>
              <p:cNvSpPr>
                <a:spLocks noChangeArrowheads="1"/>
              </p:cNvSpPr>
              <p:nvPr/>
            </p:nvSpPr>
            <p:spPr bwMode="auto">
              <a:xfrm>
                <a:off x="1982205" y="6313487"/>
                <a:ext cx="7173296" cy="544513"/>
              </a:xfrm>
              <a:prstGeom prst="rect">
                <a:avLst/>
              </a:prstGeom>
              <a:solidFill>
                <a:srgbClr val="1487FF"/>
              </a:solidFill>
              <a:ln w="9525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Arial Narrow" panose="020B0606020202030204" pitchFamily="34" charset="0"/>
                </a:endParaRPr>
              </a:p>
            </p:txBody>
          </p:sp>
        </p:grp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4" y="2"/>
            <a:ext cx="1973355" cy="112678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1129705"/>
            <a:ext cx="9143999" cy="51837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endParaRPr lang="ru-RU" dirty="0">
              <a:solidFill>
                <a:srgbClr val="1F497D"/>
              </a:solidFill>
            </a:endParaRPr>
          </a:p>
          <a:p>
            <a:pPr algn="ctr"/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92DDA0CD-B23D-9E4A-BC09-6305FFA8755A}"/>
              </a:ext>
            </a:extLst>
          </p:cNvPr>
          <p:cNvSpPr txBox="1"/>
          <p:nvPr/>
        </p:nvSpPr>
        <p:spPr>
          <a:xfrm>
            <a:off x="-2349" y="5697559"/>
            <a:ext cx="9234272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ru-RU" sz="1600" b="1" dirty="0">
                <a:latin typeface="+mn-lt"/>
                <a:ea typeface="+mn-ea"/>
                <a:cs typeface="+mn-cs"/>
              </a:rPr>
              <a:t>Формирование планов развития и квалификации отечественных предприятий из группы</a:t>
            </a:r>
          </a:p>
          <a:p>
            <a:pPr algn="ctr"/>
            <a:r>
              <a:rPr lang="ru-RU" sz="1600" b="1" dirty="0">
                <a:latin typeface="+mn-lt"/>
                <a:ea typeface="+mn-ea"/>
                <a:cs typeface="+mn-cs"/>
              </a:rPr>
              <a:t> специального оборудования, материалов и услуг для увеличения доли российского участия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E8B7A5E-755E-D444-B4F5-C545D3D46CCF}"/>
              </a:ext>
            </a:extLst>
          </p:cNvPr>
          <p:cNvSpPr/>
          <p:nvPr/>
        </p:nvSpPr>
        <p:spPr>
          <a:xfrm>
            <a:off x="287795" y="1713965"/>
            <a:ext cx="3050104" cy="8309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171450" indent="-171450" defTabSz="946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latin typeface="Arial" charset="0"/>
              </a:rPr>
              <a:t>Специального назначения</a:t>
            </a:r>
          </a:p>
          <a:p>
            <a:pPr marL="171450" indent="-171450" defTabSz="946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latin typeface="Arial" charset="0"/>
              </a:rPr>
              <a:t>Криогенное </a:t>
            </a:r>
            <a:endParaRPr lang="en-US" sz="1200" b="1" dirty="0">
              <a:latin typeface="Arial" charset="0"/>
            </a:endParaRPr>
          </a:p>
          <a:p>
            <a:pPr marL="171450" indent="-171450" defTabSz="946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latin typeface="Arial" charset="0"/>
              </a:rPr>
              <a:t>Лицензионное оборудование</a:t>
            </a:r>
            <a:endParaRPr lang="en-US" sz="1200" b="1" dirty="0">
              <a:latin typeface="Arial" charset="0"/>
            </a:endParaRPr>
          </a:p>
          <a:p>
            <a:pPr marL="171450" indent="-171450" defTabSz="946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latin typeface="Arial" charset="0"/>
              </a:rPr>
              <a:t>Технологическая гарантия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FD0B177D-D2E3-4048-8B70-59C168C37E6F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-1736434" y="3758388"/>
            <a:ext cx="3917825" cy="0"/>
          </a:xfrm>
          <a:prstGeom prst="line">
            <a:avLst/>
          </a:prstGeom>
          <a:solidFill>
            <a:srgbClr val="99FFCC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D7E78B5F-BD34-F84D-9E80-1B782C06688B}"/>
              </a:ext>
            </a:extLst>
          </p:cNvPr>
          <p:cNvGrpSpPr/>
          <p:nvPr/>
        </p:nvGrpSpPr>
        <p:grpSpPr>
          <a:xfrm>
            <a:off x="965510" y="3575155"/>
            <a:ext cx="1020348" cy="1178462"/>
            <a:chOff x="1028281" y="3598736"/>
            <a:chExt cx="1020348" cy="1178462"/>
          </a:xfrm>
          <a:solidFill>
            <a:srgbClr val="C00000"/>
          </a:solidFill>
        </p:grpSpPr>
        <p:sp>
          <p:nvSpPr>
            <p:cNvPr id="96" name="Полилиния 95">
              <a:extLst>
                <a:ext uri="{FF2B5EF4-FFF2-40B4-BE49-F238E27FC236}">
                  <a16:creationId xmlns:a16="http://schemas.microsoft.com/office/drawing/2014/main" id="{65A1AF51-02C5-6D4E-87E7-9CB8A303C746}"/>
                </a:ext>
              </a:extLst>
            </p:cNvPr>
            <p:cNvSpPr/>
            <p:nvPr/>
          </p:nvSpPr>
          <p:spPr>
            <a:xfrm>
              <a:off x="1028281" y="3598736"/>
              <a:ext cx="1020348" cy="1178462"/>
            </a:xfrm>
            <a:custGeom>
              <a:avLst/>
              <a:gdLst>
                <a:gd name="connsiteX0" fmla="*/ 593234 w 1185763"/>
                <a:gd name="connsiteY0" fmla="*/ 0 h 1369510"/>
                <a:gd name="connsiteX1" fmla="*/ 1185595 w 1185763"/>
                <a:gd name="connsiteY1" fmla="*/ 342000 h 1369510"/>
                <a:gd name="connsiteX2" fmla="*/ 1184706 w 1185763"/>
                <a:gd name="connsiteY2" fmla="*/ 343540 h 1369510"/>
                <a:gd name="connsiteX3" fmla="*/ 1185594 w 1185763"/>
                <a:gd name="connsiteY3" fmla="*/ 343540 h 1369510"/>
                <a:gd name="connsiteX4" fmla="*/ 1185594 w 1185763"/>
                <a:gd name="connsiteY4" fmla="*/ 1026531 h 1369510"/>
                <a:gd name="connsiteX5" fmla="*/ 1185763 w 1185763"/>
                <a:gd name="connsiteY5" fmla="*/ 1026823 h 1369510"/>
                <a:gd name="connsiteX6" fmla="*/ 1185594 w 1185763"/>
                <a:gd name="connsiteY6" fmla="*/ 1026921 h 1369510"/>
                <a:gd name="connsiteX7" fmla="*/ 1185594 w 1185763"/>
                <a:gd name="connsiteY7" fmla="*/ 1027540 h 1369510"/>
                <a:gd name="connsiteX8" fmla="*/ 1184522 w 1185763"/>
                <a:gd name="connsiteY8" fmla="*/ 1027540 h 1369510"/>
                <a:gd name="connsiteX9" fmla="*/ 596895 w 1185763"/>
                <a:gd name="connsiteY9" fmla="*/ 1366807 h 1369510"/>
                <a:gd name="connsiteX10" fmla="*/ 595409 w 1185763"/>
                <a:gd name="connsiteY10" fmla="*/ 1364233 h 1369510"/>
                <a:gd name="connsiteX11" fmla="*/ 592362 w 1185763"/>
                <a:gd name="connsiteY11" fmla="*/ 1369510 h 1369510"/>
                <a:gd name="connsiteX12" fmla="*/ 0 w 1185763"/>
                <a:gd name="connsiteY12" fmla="*/ 1027510 h 1369510"/>
                <a:gd name="connsiteX13" fmla="*/ 5221 w 1185763"/>
                <a:gd name="connsiteY13" fmla="*/ 1018467 h 1369510"/>
                <a:gd name="connsiteX14" fmla="*/ 5221 w 1185763"/>
                <a:gd name="connsiteY14" fmla="*/ 343540 h 1369510"/>
                <a:gd name="connsiteX15" fmla="*/ 6112 w 1185763"/>
                <a:gd name="connsiteY15" fmla="*/ 343540 h 1369510"/>
                <a:gd name="connsiteX16" fmla="*/ 5222 w 1185763"/>
                <a:gd name="connsiteY16" fmla="*/ 342000 h 1369510"/>
                <a:gd name="connsiteX17" fmla="*/ 591059 w 1185763"/>
                <a:gd name="connsiteY17" fmla="*/ 3767 h 136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85763" h="1369510">
                  <a:moveTo>
                    <a:pt x="593234" y="0"/>
                  </a:moveTo>
                  <a:lnTo>
                    <a:pt x="1185595" y="342000"/>
                  </a:lnTo>
                  <a:lnTo>
                    <a:pt x="1184706" y="343540"/>
                  </a:lnTo>
                  <a:lnTo>
                    <a:pt x="1185594" y="343540"/>
                  </a:lnTo>
                  <a:lnTo>
                    <a:pt x="1185594" y="1026531"/>
                  </a:lnTo>
                  <a:lnTo>
                    <a:pt x="1185763" y="1026823"/>
                  </a:lnTo>
                  <a:lnTo>
                    <a:pt x="1185594" y="1026921"/>
                  </a:lnTo>
                  <a:lnTo>
                    <a:pt x="1185594" y="1027540"/>
                  </a:lnTo>
                  <a:lnTo>
                    <a:pt x="1184522" y="1027540"/>
                  </a:lnTo>
                  <a:lnTo>
                    <a:pt x="596895" y="1366807"/>
                  </a:lnTo>
                  <a:lnTo>
                    <a:pt x="595409" y="1364233"/>
                  </a:lnTo>
                  <a:lnTo>
                    <a:pt x="592362" y="1369510"/>
                  </a:lnTo>
                  <a:lnTo>
                    <a:pt x="0" y="1027510"/>
                  </a:lnTo>
                  <a:lnTo>
                    <a:pt x="5221" y="1018467"/>
                  </a:lnTo>
                  <a:lnTo>
                    <a:pt x="5221" y="343540"/>
                  </a:lnTo>
                  <a:lnTo>
                    <a:pt x="6112" y="343540"/>
                  </a:lnTo>
                  <a:lnTo>
                    <a:pt x="5222" y="342000"/>
                  </a:lnTo>
                  <a:lnTo>
                    <a:pt x="591059" y="3767"/>
                  </a:lnTo>
                  <a:close/>
                </a:path>
              </a:pathLst>
            </a:custGeom>
            <a:grpFill/>
            <a:ln w="3175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id="{9162620D-1BD1-2846-A710-3FA78A3BF8A9}"/>
                </a:ext>
              </a:extLst>
            </p:cNvPr>
            <p:cNvSpPr/>
            <p:nvPr/>
          </p:nvSpPr>
          <p:spPr>
            <a:xfrm>
              <a:off x="1028281" y="3942839"/>
              <a:ext cx="1020348" cy="553998"/>
            </a:xfrm>
            <a:prstGeom prst="rect">
              <a:avLst/>
            </a:prstGeom>
            <a:grpFill/>
          </p:spPr>
          <p:txBody>
            <a:bodyPr wrap="square" lIns="0" rIns="0">
              <a:spAutoFit/>
            </a:bodyPr>
            <a:lstStyle/>
            <a:p>
              <a:pPr algn="ctr" defTabSz="94615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>
                  <a:solidFill>
                    <a:schemeClr val="bg1"/>
                  </a:solidFill>
                  <a:latin typeface="Arial" charset="0"/>
                </a:rPr>
                <a:t>КРИТИЧНАЯ КРИОГЕННАЯ АРМАТУРА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E518A4E7-4813-C749-9CA0-B5A193151DC8}"/>
              </a:ext>
            </a:extLst>
          </p:cNvPr>
          <p:cNvGrpSpPr/>
          <p:nvPr/>
        </p:nvGrpSpPr>
        <p:grpSpPr>
          <a:xfrm>
            <a:off x="2479678" y="3566137"/>
            <a:ext cx="1020348" cy="1178462"/>
            <a:chOff x="2100313" y="3598736"/>
            <a:chExt cx="1020348" cy="1178462"/>
          </a:xfrm>
          <a:solidFill>
            <a:srgbClr val="FFFF00"/>
          </a:solidFill>
        </p:grpSpPr>
        <p:sp>
          <p:nvSpPr>
            <p:cNvPr id="94" name="Полилиния 93">
              <a:extLst>
                <a:ext uri="{FF2B5EF4-FFF2-40B4-BE49-F238E27FC236}">
                  <a16:creationId xmlns:a16="http://schemas.microsoft.com/office/drawing/2014/main" id="{7747190B-6542-DC45-9D80-02D6A71CFFCE}"/>
                </a:ext>
              </a:extLst>
            </p:cNvPr>
            <p:cNvSpPr/>
            <p:nvPr/>
          </p:nvSpPr>
          <p:spPr>
            <a:xfrm>
              <a:off x="2100313" y="3598736"/>
              <a:ext cx="1020348" cy="1178462"/>
            </a:xfrm>
            <a:custGeom>
              <a:avLst/>
              <a:gdLst>
                <a:gd name="connsiteX0" fmla="*/ 593234 w 1185763"/>
                <a:gd name="connsiteY0" fmla="*/ 0 h 1369510"/>
                <a:gd name="connsiteX1" fmla="*/ 1185595 w 1185763"/>
                <a:gd name="connsiteY1" fmla="*/ 342000 h 1369510"/>
                <a:gd name="connsiteX2" fmla="*/ 1184706 w 1185763"/>
                <a:gd name="connsiteY2" fmla="*/ 343540 h 1369510"/>
                <a:gd name="connsiteX3" fmla="*/ 1185594 w 1185763"/>
                <a:gd name="connsiteY3" fmla="*/ 343540 h 1369510"/>
                <a:gd name="connsiteX4" fmla="*/ 1185594 w 1185763"/>
                <a:gd name="connsiteY4" fmla="*/ 1026531 h 1369510"/>
                <a:gd name="connsiteX5" fmla="*/ 1185763 w 1185763"/>
                <a:gd name="connsiteY5" fmla="*/ 1026823 h 1369510"/>
                <a:gd name="connsiteX6" fmla="*/ 1185594 w 1185763"/>
                <a:gd name="connsiteY6" fmla="*/ 1026921 h 1369510"/>
                <a:gd name="connsiteX7" fmla="*/ 1185594 w 1185763"/>
                <a:gd name="connsiteY7" fmla="*/ 1027540 h 1369510"/>
                <a:gd name="connsiteX8" fmla="*/ 1184522 w 1185763"/>
                <a:gd name="connsiteY8" fmla="*/ 1027540 h 1369510"/>
                <a:gd name="connsiteX9" fmla="*/ 596895 w 1185763"/>
                <a:gd name="connsiteY9" fmla="*/ 1366807 h 1369510"/>
                <a:gd name="connsiteX10" fmla="*/ 595409 w 1185763"/>
                <a:gd name="connsiteY10" fmla="*/ 1364233 h 1369510"/>
                <a:gd name="connsiteX11" fmla="*/ 592362 w 1185763"/>
                <a:gd name="connsiteY11" fmla="*/ 1369510 h 1369510"/>
                <a:gd name="connsiteX12" fmla="*/ 0 w 1185763"/>
                <a:gd name="connsiteY12" fmla="*/ 1027510 h 1369510"/>
                <a:gd name="connsiteX13" fmla="*/ 5221 w 1185763"/>
                <a:gd name="connsiteY13" fmla="*/ 1018467 h 1369510"/>
                <a:gd name="connsiteX14" fmla="*/ 5221 w 1185763"/>
                <a:gd name="connsiteY14" fmla="*/ 343540 h 1369510"/>
                <a:gd name="connsiteX15" fmla="*/ 6112 w 1185763"/>
                <a:gd name="connsiteY15" fmla="*/ 343540 h 1369510"/>
                <a:gd name="connsiteX16" fmla="*/ 5222 w 1185763"/>
                <a:gd name="connsiteY16" fmla="*/ 342000 h 1369510"/>
                <a:gd name="connsiteX17" fmla="*/ 591059 w 1185763"/>
                <a:gd name="connsiteY17" fmla="*/ 3767 h 136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85763" h="1369510">
                  <a:moveTo>
                    <a:pt x="593234" y="0"/>
                  </a:moveTo>
                  <a:lnTo>
                    <a:pt x="1185595" y="342000"/>
                  </a:lnTo>
                  <a:lnTo>
                    <a:pt x="1184706" y="343540"/>
                  </a:lnTo>
                  <a:lnTo>
                    <a:pt x="1185594" y="343540"/>
                  </a:lnTo>
                  <a:lnTo>
                    <a:pt x="1185594" y="1026531"/>
                  </a:lnTo>
                  <a:lnTo>
                    <a:pt x="1185763" y="1026823"/>
                  </a:lnTo>
                  <a:lnTo>
                    <a:pt x="1185594" y="1026921"/>
                  </a:lnTo>
                  <a:lnTo>
                    <a:pt x="1185594" y="1027540"/>
                  </a:lnTo>
                  <a:lnTo>
                    <a:pt x="1184522" y="1027540"/>
                  </a:lnTo>
                  <a:lnTo>
                    <a:pt x="596895" y="1366807"/>
                  </a:lnTo>
                  <a:lnTo>
                    <a:pt x="595409" y="1364233"/>
                  </a:lnTo>
                  <a:lnTo>
                    <a:pt x="592362" y="1369510"/>
                  </a:lnTo>
                  <a:lnTo>
                    <a:pt x="0" y="1027510"/>
                  </a:lnTo>
                  <a:lnTo>
                    <a:pt x="5221" y="1018467"/>
                  </a:lnTo>
                  <a:lnTo>
                    <a:pt x="5221" y="343540"/>
                  </a:lnTo>
                  <a:lnTo>
                    <a:pt x="6112" y="343540"/>
                  </a:lnTo>
                  <a:lnTo>
                    <a:pt x="5222" y="342000"/>
                  </a:lnTo>
                  <a:lnTo>
                    <a:pt x="591059" y="3767"/>
                  </a:lnTo>
                  <a:close/>
                </a:path>
              </a:pathLst>
            </a:custGeom>
            <a:grpFill/>
            <a:ln w="3175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54BD147B-91EF-1C45-BA41-0058F37D7C5D}"/>
                </a:ext>
              </a:extLst>
            </p:cNvPr>
            <p:cNvSpPr/>
            <p:nvPr/>
          </p:nvSpPr>
          <p:spPr>
            <a:xfrm>
              <a:off x="2113563" y="4012089"/>
              <a:ext cx="1007098" cy="369332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 defTabSz="94615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latin typeface="Arial" charset="0"/>
                </a:rPr>
                <a:t>КРИОГЕННЫЕ ТРУБОПРОВОДЫ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0408C641-2D1E-244D-B498-2A81463CEC0E}"/>
              </a:ext>
            </a:extLst>
          </p:cNvPr>
          <p:cNvGrpSpPr/>
          <p:nvPr/>
        </p:nvGrpSpPr>
        <p:grpSpPr>
          <a:xfrm>
            <a:off x="1499642" y="4524955"/>
            <a:ext cx="1020348" cy="1178462"/>
            <a:chOff x="1550434" y="4548536"/>
            <a:chExt cx="1020348" cy="1178462"/>
          </a:xfrm>
          <a:solidFill>
            <a:srgbClr val="C00000"/>
          </a:solidFill>
        </p:grpSpPr>
        <p:sp>
          <p:nvSpPr>
            <p:cNvPr id="92" name="Полилиния 91">
              <a:extLst>
                <a:ext uri="{FF2B5EF4-FFF2-40B4-BE49-F238E27FC236}">
                  <a16:creationId xmlns:a16="http://schemas.microsoft.com/office/drawing/2014/main" id="{7990F9D6-2F40-4041-B8F5-83E43747CC18}"/>
                </a:ext>
              </a:extLst>
            </p:cNvPr>
            <p:cNvSpPr/>
            <p:nvPr/>
          </p:nvSpPr>
          <p:spPr>
            <a:xfrm>
              <a:off x="1550434" y="4548536"/>
              <a:ext cx="1020348" cy="1178462"/>
            </a:xfrm>
            <a:custGeom>
              <a:avLst/>
              <a:gdLst>
                <a:gd name="connsiteX0" fmla="*/ 593234 w 1185763"/>
                <a:gd name="connsiteY0" fmla="*/ 0 h 1369510"/>
                <a:gd name="connsiteX1" fmla="*/ 1185595 w 1185763"/>
                <a:gd name="connsiteY1" fmla="*/ 342000 h 1369510"/>
                <a:gd name="connsiteX2" fmla="*/ 1184706 w 1185763"/>
                <a:gd name="connsiteY2" fmla="*/ 343540 h 1369510"/>
                <a:gd name="connsiteX3" fmla="*/ 1185594 w 1185763"/>
                <a:gd name="connsiteY3" fmla="*/ 343540 h 1369510"/>
                <a:gd name="connsiteX4" fmla="*/ 1185594 w 1185763"/>
                <a:gd name="connsiteY4" fmla="*/ 1026531 h 1369510"/>
                <a:gd name="connsiteX5" fmla="*/ 1185763 w 1185763"/>
                <a:gd name="connsiteY5" fmla="*/ 1026823 h 1369510"/>
                <a:gd name="connsiteX6" fmla="*/ 1185594 w 1185763"/>
                <a:gd name="connsiteY6" fmla="*/ 1026921 h 1369510"/>
                <a:gd name="connsiteX7" fmla="*/ 1185594 w 1185763"/>
                <a:gd name="connsiteY7" fmla="*/ 1027540 h 1369510"/>
                <a:gd name="connsiteX8" fmla="*/ 1184522 w 1185763"/>
                <a:gd name="connsiteY8" fmla="*/ 1027540 h 1369510"/>
                <a:gd name="connsiteX9" fmla="*/ 596895 w 1185763"/>
                <a:gd name="connsiteY9" fmla="*/ 1366807 h 1369510"/>
                <a:gd name="connsiteX10" fmla="*/ 595409 w 1185763"/>
                <a:gd name="connsiteY10" fmla="*/ 1364233 h 1369510"/>
                <a:gd name="connsiteX11" fmla="*/ 592362 w 1185763"/>
                <a:gd name="connsiteY11" fmla="*/ 1369510 h 1369510"/>
                <a:gd name="connsiteX12" fmla="*/ 0 w 1185763"/>
                <a:gd name="connsiteY12" fmla="*/ 1027510 h 1369510"/>
                <a:gd name="connsiteX13" fmla="*/ 5221 w 1185763"/>
                <a:gd name="connsiteY13" fmla="*/ 1018467 h 1369510"/>
                <a:gd name="connsiteX14" fmla="*/ 5221 w 1185763"/>
                <a:gd name="connsiteY14" fmla="*/ 343540 h 1369510"/>
                <a:gd name="connsiteX15" fmla="*/ 6112 w 1185763"/>
                <a:gd name="connsiteY15" fmla="*/ 343540 h 1369510"/>
                <a:gd name="connsiteX16" fmla="*/ 5222 w 1185763"/>
                <a:gd name="connsiteY16" fmla="*/ 342000 h 1369510"/>
                <a:gd name="connsiteX17" fmla="*/ 591059 w 1185763"/>
                <a:gd name="connsiteY17" fmla="*/ 3767 h 136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85763" h="1369510">
                  <a:moveTo>
                    <a:pt x="593234" y="0"/>
                  </a:moveTo>
                  <a:lnTo>
                    <a:pt x="1185595" y="342000"/>
                  </a:lnTo>
                  <a:lnTo>
                    <a:pt x="1184706" y="343540"/>
                  </a:lnTo>
                  <a:lnTo>
                    <a:pt x="1185594" y="343540"/>
                  </a:lnTo>
                  <a:lnTo>
                    <a:pt x="1185594" y="1026531"/>
                  </a:lnTo>
                  <a:lnTo>
                    <a:pt x="1185763" y="1026823"/>
                  </a:lnTo>
                  <a:lnTo>
                    <a:pt x="1185594" y="1026921"/>
                  </a:lnTo>
                  <a:lnTo>
                    <a:pt x="1185594" y="1027540"/>
                  </a:lnTo>
                  <a:lnTo>
                    <a:pt x="1184522" y="1027540"/>
                  </a:lnTo>
                  <a:lnTo>
                    <a:pt x="596895" y="1366807"/>
                  </a:lnTo>
                  <a:lnTo>
                    <a:pt x="595409" y="1364233"/>
                  </a:lnTo>
                  <a:lnTo>
                    <a:pt x="592362" y="1369510"/>
                  </a:lnTo>
                  <a:lnTo>
                    <a:pt x="0" y="1027510"/>
                  </a:lnTo>
                  <a:lnTo>
                    <a:pt x="5221" y="1018467"/>
                  </a:lnTo>
                  <a:lnTo>
                    <a:pt x="5221" y="343540"/>
                  </a:lnTo>
                  <a:lnTo>
                    <a:pt x="6112" y="343540"/>
                  </a:lnTo>
                  <a:lnTo>
                    <a:pt x="5222" y="342000"/>
                  </a:lnTo>
                  <a:lnTo>
                    <a:pt x="591059" y="3767"/>
                  </a:lnTo>
                  <a:close/>
                </a:path>
              </a:pathLst>
            </a:custGeom>
            <a:grpFill/>
            <a:ln w="3175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id="{8030FBFB-A97F-C84E-8781-F6BF4853777E}"/>
                </a:ext>
              </a:extLst>
            </p:cNvPr>
            <p:cNvSpPr/>
            <p:nvPr/>
          </p:nvSpPr>
          <p:spPr>
            <a:xfrm>
              <a:off x="1563684" y="5010809"/>
              <a:ext cx="1007098" cy="230832"/>
            </a:xfrm>
            <a:prstGeom prst="rect">
              <a:avLst/>
            </a:prstGeom>
            <a:grpFill/>
          </p:spPr>
          <p:txBody>
            <a:bodyPr wrap="square" lIns="0" rIns="0">
              <a:spAutoFit/>
            </a:bodyPr>
            <a:lstStyle/>
            <a:p>
              <a:pPr algn="ctr" defTabSz="94615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chemeClr val="bg1"/>
                  </a:solidFill>
                  <a:latin typeface="Arial" charset="0"/>
                </a:rPr>
                <a:t>ДЕТАНДЕРЫ</a:t>
              </a:r>
              <a:endParaRPr lang="ru-RU" sz="9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EB4720B7-7465-9949-82B2-0FDDF16DCF3B}"/>
              </a:ext>
            </a:extLst>
          </p:cNvPr>
          <p:cNvGrpSpPr/>
          <p:nvPr/>
        </p:nvGrpSpPr>
        <p:grpSpPr>
          <a:xfrm>
            <a:off x="3556458" y="3558315"/>
            <a:ext cx="1023051" cy="1178462"/>
            <a:chOff x="3626633" y="3537044"/>
            <a:chExt cx="1023051" cy="1178462"/>
          </a:xfrm>
          <a:solidFill>
            <a:srgbClr val="FFFF00"/>
          </a:solidFill>
        </p:grpSpPr>
        <p:sp>
          <p:nvSpPr>
            <p:cNvPr id="90" name="Полилиния 89">
              <a:extLst>
                <a:ext uri="{FF2B5EF4-FFF2-40B4-BE49-F238E27FC236}">
                  <a16:creationId xmlns:a16="http://schemas.microsoft.com/office/drawing/2014/main" id="{999BABD9-8979-1A4E-85A9-23EAEE970C75}"/>
                </a:ext>
              </a:extLst>
            </p:cNvPr>
            <p:cNvSpPr/>
            <p:nvPr/>
          </p:nvSpPr>
          <p:spPr>
            <a:xfrm>
              <a:off x="3629336" y="3537044"/>
              <a:ext cx="1020348" cy="1178462"/>
            </a:xfrm>
            <a:custGeom>
              <a:avLst/>
              <a:gdLst>
                <a:gd name="connsiteX0" fmla="*/ 593234 w 1185763"/>
                <a:gd name="connsiteY0" fmla="*/ 0 h 1369510"/>
                <a:gd name="connsiteX1" fmla="*/ 1185595 w 1185763"/>
                <a:gd name="connsiteY1" fmla="*/ 342000 h 1369510"/>
                <a:gd name="connsiteX2" fmla="*/ 1184706 w 1185763"/>
                <a:gd name="connsiteY2" fmla="*/ 343540 h 1369510"/>
                <a:gd name="connsiteX3" fmla="*/ 1185594 w 1185763"/>
                <a:gd name="connsiteY3" fmla="*/ 343540 h 1369510"/>
                <a:gd name="connsiteX4" fmla="*/ 1185594 w 1185763"/>
                <a:gd name="connsiteY4" fmla="*/ 1026531 h 1369510"/>
                <a:gd name="connsiteX5" fmla="*/ 1185763 w 1185763"/>
                <a:gd name="connsiteY5" fmla="*/ 1026823 h 1369510"/>
                <a:gd name="connsiteX6" fmla="*/ 1185594 w 1185763"/>
                <a:gd name="connsiteY6" fmla="*/ 1026921 h 1369510"/>
                <a:gd name="connsiteX7" fmla="*/ 1185594 w 1185763"/>
                <a:gd name="connsiteY7" fmla="*/ 1027540 h 1369510"/>
                <a:gd name="connsiteX8" fmla="*/ 1184522 w 1185763"/>
                <a:gd name="connsiteY8" fmla="*/ 1027540 h 1369510"/>
                <a:gd name="connsiteX9" fmla="*/ 596895 w 1185763"/>
                <a:gd name="connsiteY9" fmla="*/ 1366807 h 1369510"/>
                <a:gd name="connsiteX10" fmla="*/ 595409 w 1185763"/>
                <a:gd name="connsiteY10" fmla="*/ 1364233 h 1369510"/>
                <a:gd name="connsiteX11" fmla="*/ 592362 w 1185763"/>
                <a:gd name="connsiteY11" fmla="*/ 1369510 h 1369510"/>
                <a:gd name="connsiteX12" fmla="*/ 0 w 1185763"/>
                <a:gd name="connsiteY12" fmla="*/ 1027510 h 1369510"/>
                <a:gd name="connsiteX13" fmla="*/ 5221 w 1185763"/>
                <a:gd name="connsiteY13" fmla="*/ 1018467 h 1369510"/>
                <a:gd name="connsiteX14" fmla="*/ 5221 w 1185763"/>
                <a:gd name="connsiteY14" fmla="*/ 343540 h 1369510"/>
                <a:gd name="connsiteX15" fmla="*/ 6112 w 1185763"/>
                <a:gd name="connsiteY15" fmla="*/ 343540 h 1369510"/>
                <a:gd name="connsiteX16" fmla="*/ 5222 w 1185763"/>
                <a:gd name="connsiteY16" fmla="*/ 342000 h 1369510"/>
                <a:gd name="connsiteX17" fmla="*/ 591059 w 1185763"/>
                <a:gd name="connsiteY17" fmla="*/ 3767 h 136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85763" h="1369510">
                  <a:moveTo>
                    <a:pt x="593234" y="0"/>
                  </a:moveTo>
                  <a:lnTo>
                    <a:pt x="1185595" y="342000"/>
                  </a:lnTo>
                  <a:lnTo>
                    <a:pt x="1184706" y="343540"/>
                  </a:lnTo>
                  <a:lnTo>
                    <a:pt x="1185594" y="343540"/>
                  </a:lnTo>
                  <a:lnTo>
                    <a:pt x="1185594" y="1026531"/>
                  </a:lnTo>
                  <a:lnTo>
                    <a:pt x="1185763" y="1026823"/>
                  </a:lnTo>
                  <a:lnTo>
                    <a:pt x="1185594" y="1026921"/>
                  </a:lnTo>
                  <a:lnTo>
                    <a:pt x="1185594" y="1027540"/>
                  </a:lnTo>
                  <a:lnTo>
                    <a:pt x="1184522" y="1027540"/>
                  </a:lnTo>
                  <a:lnTo>
                    <a:pt x="596895" y="1366807"/>
                  </a:lnTo>
                  <a:lnTo>
                    <a:pt x="595409" y="1364233"/>
                  </a:lnTo>
                  <a:lnTo>
                    <a:pt x="592362" y="1369510"/>
                  </a:lnTo>
                  <a:lnTo>
                    <a:pt x="0" y="1027510"/>
                  </a:lnTo>
                  <a:lnTo>
                    <a:pt x="5221" y="1018467"/>
                  </a:lnTo>
                  <a:lnTo>
                    <a:pt x="5221" y="343540"/>
                  </a:lnTo>
                  <a:lnTo>
                    <a:pt x="6112" y="343540"/>
                  </a:lnTo>
                  <a:lnTo>
                    <a:pt x="5222" y="342000"/>
                  </a:lnTo>
                  <a:lnTo>
                    <a:pt x="591059" y="3767"/>
                  </a:lnTo>
                  <a:close/>
                </a:path>
              </a:pathLst>
            </a:custGeom>
            <a:grpFill/>
            <a:ln w="3175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91" name="Прямоугольник 90">
              <a:extLst>
                <a:ext uri="{FF2B5EF4-FFF2-40B4-BE49-F238E27FC236}">
                  <a16:creationId xmlns:a16="http://schemas.microsoft.com/office/drawing/2014/main" id="{DD41E5C0-50CD-8743-A62E-777B689FB01D}"/>
                </a:ext>
              </a:extLst>
            </p:cNvPr>
            <p:cNvSpPr/>
            <p:nvPr/>
          </p:nvSpPr>
          <p:spPr>
            <a:xfrm>
              <a:off x="3626633" y="4021003"/>
              <a:ext cx="1007098" cy="246221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 defTabSz="94615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>
                  <a:latin typeface="Arial" charset="0"/>
                </a:rPr>
                <a:t>СТЕНДЕРЫ 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9B066C6A-E0C9-CC42-98B8-9217449A7E06}"/>
              </a:ext>
            </a:extLst>
          </p:cNvPr>
          <p:cNvGrpSpPr/>
          <p:nvPr/>
        </p:nvGrpSpPr>
        <p:grpSpPr>
          <a:xfrm>
            <a:off x="3010200" y="4507387"/>
            <a:ext cx="1020348" cy="1178462"/>
            <a:chOff x="2622466" y="4548536"/>
            <a:chExt cx="1020348" cy="1178462"/>
          </a:xfrm>
          <a:solidFill>
            <a:srgbClr val="C00000"/>
          </a:solidFill>
        </p:grpSpPr>
        <p:sp>
          <p:nvSpPr>
            <p:cNvPr id="88" name="Полилиния 87">
              <a:extLst>
                <a:ext uri="{FF2B5EF4-FFF2-40B4-BE49-F238E27FC236}">
                  <a16:creationId xmlns:a16="http://schemas.microsoft.com/office/drawing/2014/main" id="{09FA0EAC-3A4F-894E-B18D-A3F630424F8A}"/>
                </a:ext>
              </a:extLst>
            </p:cNvPr>
            <p:cNvSpPr/>
            <p:nvPr/>
          </p:nvSpPr>
          <p:spPr>
            <a:xfrm>
              <a:off x="2622466" y="4548536"/>
              <a:ext cx="1020348" cy="1178462"/>
            </a:xfrm>
            <a:custGeom>
              <a:avLst/>
              <a:gdLst>
                <a:gd name="connsiteX0" fmla="*/ 593234 w 1185763"/>
                <a:gd name="connsiteY0" fmla="*/ 0 h 1369510"/>
                <a:gd name="connsiteX1" fmla="*/ 1185595 w 1185763"/>
                <a:gd name="connsiteY1" fmla="*/ 342000 h 1369510"/>
                <a:gd name="connsiteX2" fmla="*/ 1184706 w 1185763"/>
                <a:gd name="connsiteY2" fmla="*/ 343540 h 1369510"/>
                <a:gd name="connsiteX3" fmla="*/ 1185594 w 1185763"/>
                <a:gd name="connsiteY3" fmla="*/ 343540 h 1369510"/>
                <a:gd name="connsiteX4" fmla="*/ 1185594 w 1185763"/>
                <a:gd name="connsiteY4" fmla="*/ 1026531 h 1369510"/>
                <a:gd name="connsiteX5" fmla="*/ 1185763 w 1185763"/>
                <a:gd name="connsiteY5" fmla="*/ 1026823 h 1369510"/>
                <a:gd name="connsiteX6" fmla="*/ 1185594 w 1185763"/>
                <a:gd name="connsiteY6" fmla="*/ 1026921 h 1369510"/>
                <a:gd name="connsiteX7" fmla="*/ 1185594 w 1185763"/>
                <a:gd name="connsiteY7" fmla="*/ 1027540 h 1369510"/>
                <a:gd name="connsiteX8" fmla="*/ 1184522 w 1185763"/>
                <a:gd name="connsiteY8" fmla="*/ 1027540 h 1369510"/>
                <a:gd name="connsiteX9" fmla="*/ 596895 w 1185763"/>
                <a:gd name="connsiteY9" fmla="*/ 1366807 h 1369510"/>
                <a:gd name="connsiteX10" fmla="*/ 595409 w 1185763"/>
                <a:gd name="connsiteY10" fmla="*/ 1364233 h 1369510"/>
                <a:gd name="connsiteX11" fmla="*/ 592362 w 1185763"/>
                <a:gd name="connsiteY11" fmla="*/ 1369510 h 1369510"/>
                <a:gd name="connsiteX12" fmla="*/ 0 w 1185763"/>
                <a:gd name="connsiteY12" fmla="*/ 1027510 h 1369510"/>
                <a:gd name="connsiteX13" fmla="*/ 5221 w 1185763"/>
                <a:gd name="connsiteY13" fmla="*/ 1018467 h 1369510"/>
                <a:gd name="connsiteX14" fmla="*/ 5221 w 1185763"/>
                <a:gd name="connsiteY14" fmla="*/ 343540 h 1369510"/>
                <a:gd name="connsiteX15" fmla="*/ 6112 w 1185763"/>
                <a:gd name="connsiteY15" fmla="*/ 343540 h 1369510"/>
                <a:gd name="connsiteX16" fmla="*/ 5222 w 1185763"/>
                <a:gd name="connsiteY16" fmla="*/ 342000 h 1369510"/>
                <a:gd name="connsiteX17" fmla="*/ 591059 w 1185763"/>
                <a:gd name="connsiteY17" fmla="*/ 3767 h 136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85763" h="1369510">
                  <a:moveTo>
                    <a:pt x="593234" y="0"/>
                  </a:moveTo>
                  <a:lnTo>
                    <a:pt x="1185595" y="342000"/>
                  </a:lnTo>
                  <a:lnTo>
                    <a:pt x="1184706" y="343540"/>
                  </a:lnTo>
                  <a:lnTo>
                    <a:pt x="1185594" y="343540"/>
                  </a:lnTo>
                  <a:lnTo>
                    <a:pt x="1185594" y="1026531"/>
                  </a:lnTo>
                  <a:lnTo>
                    <a:pt x="1185763" y="1026823"/>
                  </a:lnTo>
                  <a:lnTo>
                    <a:pt x="1185594" y="1026921"/>
                  </a:lnTo>
                  <a:lnTo>
                    <a:pt x="1185594" y="1027540"/>
                  </a:lnTo>
                  <a:lnTo>
                    <a:pt x="1184522" y="1027540"/>
                  </a:lnTo>
                  <a:lnTo>
                    <a:pt x="596895" y="1366807"/>
                  </a:lnTo>
                  <a:lnTo>
                    <a:pt x="595409" y="1364233"/>
                  </a:lnTo>
                  <a:lnTo>
                    <a:pt x="592362" y="1369510"/>
                  </a:lnTo>
                  <a:lnTo>
                    <a:pt x="0" y="1027510"/>
                  </a:lnTo>
                  <a:lnTo>
                    <a:pt x="5221" y="1018467"/>
                  </a:lnTo>
                  <a:lnTo>
                    <a:pt x="5221" y="343540"/>
                  </a:lnTo>
                  <a:lnTo>
                    <a:pt x="6112" y="343540"/>
                  </a:lnTo>
                  <a:lnTo>
                    <a:pt x="5222" y="342000"/>
                  </a:lnTo>
                  <a:lnTo>
                    <a:pt x="591059" y="3767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D4617406-77A2-CF45-9BF6-2114FBFA5871}"/>
                </a:ext>
              </a:extLst>
            </p:cNvPr>
            <p:cNvSpPr/>
            <p:nvPr/>
          </p:nvSpPr>
          <p:spPr>
            <a:xfrm>
              <a:off x="2634864" y="4998044"/>
              <a:ext cx="1007450" cy="369332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 defTabSz="94615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latin typeface="Arial" charset="0"/>
                </a:rPr>
                <a:t>СИСТЕМЫ</a:t>
              </a:r>
            </a:p>
            <a:p>
              <a:pPr algn="ctr" defTabSz="94615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latin typeface="Arial" charset="0"/>
                </a:rPr>
                <a:t>УПРАВЛЕНИЯ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DEEB9FD7-20C7-D341-91C6-26AB8958A692}"/>
              </a:ext>
            </a:extLst>
          </p:cNvPr>
          <p:cNvGrpSpPr/>
          <p:nvPr/>
        </p:nvGrpSpPr>
        <p:grpSpPr>
          <a:xfrm>
            <a:off x="1499642" y="2623397"/>
            <a:ext cx="1020348" cy="1178462"/>
            <a:chOff x="1550434" y="2646978"/>
            <a:chExt cx="1020348" cy="1178462"/>
          </a:xfrm>
          <a:solidFill>
            <a:srgbClr val="C00000"/>
          </a:solidFill>
        </p:grpSpPr>
        <p:sp>
          <p:nvSpPr>
            <p:cNvPr id="86" name="Полилиния 85">
              <a:extLst>
                <a:ext uri="{FF2B5EF4-FFF2-40B4-BE49-F238E27FC236}">
                  <a16:creationId xmlns:a16="http://schemas.microsoft.com/office/drawing/2014/main" id="{951E4494-667E-BA42-B0E6-CA06525C42F0}"/>
                </a:ext>
              </a:extLst>
            </p:cNvPr>
            <p:cNvSpPr/>
            <p:nvPr/>
          </p:nvSpPr>
          <p:spPr>
            <a:xfrm>
              <a:off x="1550434" y="2646978"/>
              <a:ext cx="1020348" cy="1178462"/>
            </a:xfrm>
            <a:custGeom>
              <a:avLst/>
              <a:gdLst>
                <a:gd name="connsiteX0" fmla="*/ 593234 w 1185763"/>
                <a:gd name="connsiteY0" fmla="*/ 0 h 1369510"/>
                <a:gd name="connsiteX1" fmla="*/ 1185595 w 1185763"/>
                <a:gd name="connsiteY1" fmla="*/ 342000 h 1369510"/>
                <a:gd name="connsiteX2" fmla="*/ 1184706 w 1185763"/>
                <a:gd name="connsiteY2" fmla="*/ 343540 h 1369510"/>
                <a:gd name="connsiteX3" fmla="*/ 1185594 w 1185763"/>
                <a:gd name="connsiteY3" fmla="*/ 343540 h 1369510"/>
                <a:gd name="connsiteX4" fmla="*/ 1185594 w 1185763"/>
                <a:gd name="connsiteY4" fmla="*/ 1026531 h 1369510"/>
                <a:gd name="connsiteX5" fmla="*/ 1185763 w 1185763"/>
                <a:gd name="connsiteY5" fmla="*/ 1026823 h 1369510"/>
                <a:gd name="connsiteX6" fmla="*/ 1185594 w 1185763"/>
                <a:gd name="connsiteY6" fmla="*/ 1026921 h 1369510"/>
                <a:gd name="connsiteX7" fmla="*/ 1185594 w 1185763"/>
                <a:gd name="connsiteY7" fmla="*/ 1027540 h 1369510"/>
                <a:gd name="connsiteX8" fmla="*/ 1184522 w 1185763"/>
                <a:gd name="connsiteY8" fmla="*/ 1027540 h 1369510"/>
                <a:gd name="connsiteX9" fmla="*/ 596895 w 1185763"/>
                <a:gd name="connsiteY9" fmla="*/ 1366807 h 1369510"/>
                <a:gd name="connsiteX10" fmla="*/ 595409 w 1185763"/>
                <a:gd name="connsiteY10" fmla="*/ 1364233 h 1369510"/>
                <a:gd name="connsiteX11" fmla="*/ 592362 w 1185763"/>
                <a:gd name="connsiteY11" fmla="*/ 1369510 h 1369510"/>
                <a:gd name="connsiteX12" fmla="*/ 0 w 1185763"/>
                <a:gd name="connsiteY12" fmla="*/ 1027510 h 1369510"/>
                <a:gd name="connsiteX13" fmla="*/ 5221 w 1185763"/>
                <a:gd name="connsiteY13" fmla="*/ 1018467 h 1369510"/>
                <a:gd name="connsiteX14" fmla="*/ 5221 w 1185763"/>
                <a:gd name="connsiteY14" fmla="*/ 343540 h 1369510"/>
                <a:gd name="connsiteX15" fmla="*/ 6112 w 1185763"/>
                <a:gd name="connsiteY15" fmla="*/ 343540 h 1369510"/>
                <a:gd name="connsiteX16" fmla="*/ 5222 w 1185763"/>
                <a:gd name="connsiteY16" fmla="*/ 342000 h 1369510"/>
                <a:gd name="connsiteX17" fmla="*/ 591059 w 1185763"/>
                <a:gd name="connsiteY17" fmla="*/ 3767 h 136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85763" h="1369510">
                  <a:moveTo>
                    <a:pt x="593234" y="0"/>
                  </a:moveTo>
                  <a:lnTo>
                    <a:pt x="1185595" y="342000"/>
                  </a:lnTo>
                  <a:lnTo>
                    <a:pt x="1184706" y="343540"/>
                  </a:lnTo>
                  <a:lnTo>
                    <a:pt x="1185594" y="343540"/>
                  </a:lnTo>
                  <a:lnTo>
                    <a:pt x="1185594" y="1026531"/>
                  </a:lnTo>
                  <a:lnTo>
                    <a:pt x="1185763" y="1026823"/>
                  </a:lnTo>
                  <a:lnTo>
                    <a:pt x="1185594" y="1026921"/>
                  </a:lnTo>
                  <a:lnTo>
                    <a:pt x="1185594" y="1027540"/>
                  </a:lnTo>
                  <a:lnTo>
                    <a:pt x="1184522" y="1027540"/>
                  </a:lnTo>
                  <a:lnTo>
                    <a:pt x="596895" y="1366807"/>
                  </a:lnTo>
                  <a:lnTo>
                    <a:pt x="595409" y="1364233"/>
                  </a:lnTo>
                  <a:lnTo>
                    <a:pt x="592362" y="1369510"/>
                  </a:lnTo>
                  <a:lnTo>
                    <a:pt x="0" y="1027510"/>
                  </a:lnTo>
                  <a:lnTo>
                    <a:pt x="5221" y="1018467"/>
                  </a:lnTo>
                  <a:lnTo>
                    <a:pt x="5221" y="343540"/>
                  </a:lnTo>
                  <a:lnTo>
                    <a:pt x="6112" y="343540"/>
                  </a:lnTo>
                  <a:lnTo>
                    <a:pt x="5222" y="342000"/>
                  </a:lnTo>
                  <a:lnTo>
                    <a:pt x="591059" y="3767"/>
                  </a:lnTo>
                  <a:close/>
                </a:path>
              </a:pathLst>
            </a:custGeom>
            <a:grpFill/>
            <a:ln w="3175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id="{A631B0AB-2D05-C048-B794-452E0C881D8D}"/>
                </a:ext>
              </a:extLst>
            </p:cNvPr>
            <p:cNvSpPr/>
            <p:nvPr/>
          </p:nvSpPr>
          <p:spPr>
            <a:xfrm>
              <a:off x="1563684" y="3109251"/>
              <a:ext cx="1007098" cy="230832"/>
            </a:xfrm>
            <a:prstGeom prst="rect">
              <a:avLst/>
            </a:prstGeom>
            <a:grpFill/>
          </p:spPr>
          <p:txBody>
            <a:bodyPr wrap="square" lIns="0" rIns="0">
              <a:spAutoFit/>
            </a:bodyPr>
            <a:lstStyle/>
            <a:p>
              <a:pPr algn="ctr" defTabSz="94615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chemeClr val="bg1"/>
                  </a:solidFill>
                  <a:latin typeface="Arial" charset="0"/>
                </a:rPr>
                <a:t>КОМПРЕССОРЫ</a:t>
              </a: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7932F47-B7B2-C845-BDCF-C7D9B2D2F1BB}"/>
              </a:ext>
            </a:extLst>
          </p:cNvPr>
          <p:cNvGrpSpPr/>
          <p:nvPr/>
        </p:nvGrpSpPr>
        <p:grpSpPr>
          <a:xfrm>
            <a:off x="3009700" y="2615358"/>
            <a:ext cx="1020348" cy="1178462"/>
            <a:chOff x="2635716" y="2646978"/>
            <a:chExt cx="1020348" cy="1178462"/>
          </a:xfrm>
          <a:solidFill>
            <a:srgbClr val="FFFF00"/>
          </a:solidFill>
        </p:grpSpPr>
        <p:sp>
          <p:nvSpPr>
            <p:cNvPr id="84" name="Полилиния 83">
              <a:extLst>
                <a:ext uri="{FF2B5EF4-FFF2-40B4-BE49-F238E27FC236}">
                  <a16:creationId xmlns:a16="http://schemas.microsoft.com/office/drawing/2014/main" id="{3A0F88F4-726E-FD46-A9ED-996119D4D27A}"/>
                </a:ext>
              </a:extLst>
            </p:cNvPr>
            <p:cNvSpPr/>
            <p:nvPr/>
          </p:nvSpPr>
          <p:spPr>
            <a:xfrm>
              <a:off x="2635716" y="2646978"/>
              <a:ext cx="1020348" cy="1178462"/>
            </a:xfrm>
            <a:custGeom>
              <a:avLst/>
              <a:gdLst>
                <a:gd name="connsiteX0" fmla="*/ 593234 w 1185763"/>
                <a:gd name="connsiteY0" fmla="*/ 0 h 1369510"/>
                <a:gd name="connsiteX1" fmla="*/ 1185595 w 1185763"/>
                <a:gd name="connsiteY1" fmla="*/ 342000 h 1369510"/>
                <a:gd name="connsiteX2" fmla="*/ 1184706 w 1185763"/>
                <a:gd name="connsiteY2" fmla="*/ 343540 h 1369510"/>
                <a:gd name="connsiteX3" fmla="*/ 1185594 w 1185763"/>
                <a:gd name="connsiteY3" fmla="*/ 343540 h 1369510"/>
                <a:gd name="connsiteX4" fmla="*/ 1185594 w 1185763"/>
                <a:gd name="connsiteY4" fmla="*/ 1026531 h 1369510"/>
                <a:gd name="connsiteX5" fmla="*/ 1185763 w 1185763"/>
                <a:gd name="connsiteY5" fmla="*/ 1026823 h 1369510"/>
                <a:gd name="connsiteX6" fmla="*/ 1185594 w 1185763"/>
                <a:gd name="connsiteY6" fmla="*/ 1026921 h 1369510"/>
                <a:gd name="connsiteX7" fmla="*/ 1185594 w 1185763"/>
                <a:gd name="connsiteY7" fmla="*/ 1027540 h 1369510"/>
                <a:gd name="connsiteX8" fmla="*/ 1184522 w 1185763"/>
                <a:gd name="connsiteY8" fmla="*/ 1027540 h 1369510"/>
                <a:gd name="connsiteX9" fmla="*/ 596895 w 1185763"/>
                <a:gd name="connsiteY9" fmla="*/ 1366807 h 1369510"/>
                <a:gd name="connsiteX10" fmla="*/ 595409 w 1185763"/>
                <a:gd name="connsiteY10" fmla="*/ 1364233 h 1369510"/>
                <a:gd name="connsiteX11" fmla="*/ 592362 w 1185763"/>
                <a:gd name="connsiteY11" fmla="*/ 1369510 h 1369510"/>
                <a:gd name="connsiteX12" fmla="*/ 0 w 1185763"/>
                <a:gd name="connsiteY12" fmla="*/ 1027510 h 1369510"/>
                <a:gd name="connsiteX13" fmla="*/ 5221 w 1185763"/>
                <a:gd name="connsiteY13" fmla="*/ 1018467 h 1369510"/>
                <a:gd name="connsiteX14" fmla="*/ 5221 w 1185763"/>
                <a:gd name="connsiteY14" fmla="*/ 343540 h 1369510"/>
                <a:gd name="connsiteX15" fmla="*/ 6112 w 1185763"/>
                <a:gd name="connsiteY15" fmla="*/ 343540 h 1369510"/>
                <a:gd name="connsiteX16" fmla="*/ 5222 w 1185763"/>
                <a:gd name="connsiteY16" fmla="*/ 342000 h 1369510"/>
                <a:gd name="connsiteX17" fmla="*/ 591059 w 1185763"/>
                <a:gd name="connsiteY17" fmla="*/ 3767 h 136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85763" h="1369510">
                  <a:moveTo>
                    <a:pt x="593234" y="0"/>
                  </a:moveTo>
                  <a:lnTo>
                    <a:pt x="1185595" y="342000"/>
                  </a:lnTo>
                  <a:lnTo>
                    <a:pt x="1184706" y="343540"/>
                  </a:lnTo>
                  <a:lnTo>
                    <a:pt x="1185594" y="343540"/>
                  </a:lnTo>
                  <a:lnTo>
                    <a:pt x="1185594" y="1026531"/>
                  </a:lnTo>
                  <a:lnTo>
                    <a:pt x="1185763" y="1026823"/>
                  </a:lnTo>
                  <a:lnTo>
                    <a:pt x="1185594" y="1026921"/>
                  </a:lnTo>
                  <a:lnTo>
                    <a:pt x="1185594" y="1027540"/>
                  </a:lnTo>
                  <a:lnTo>
                    <a:pt x="1184522" y="1027540"/>
                  </a:lnTo>
                  <a:lnTo>
                    <a:pt x="596895" y="1366807"/>
                  </a:lnTo>
                  <a:lnTo>
                    <a:pt x="595409" y="1364233"/>
                  </a:lnTo>
                  <a:lnTo>
                    <a:pt x="592362" y="1369510"/>
                  </a:lnTo>
                  <a:lnTo>
                    <a:pt x="0" y="1027510"/>
                  </a:lnTo>
                  <a:lnTo>
                    <a:pt x="5221" y="1018467"/>
                  </a:lnTo>
                  <a:lnTo>
                    <a:pt x="5221" y="343540"/>
                  </a:lnTo>
                  <a:lnTo>
                    <a:pt x="6112" y="343540"/>
                  </a:lnTo>
                  <a:lnTo>
                    <a:pt x="5222" y="342000"/>
                  </a:lnTo>
                  <a:lnTo>
                    <a:pt x="591059" y="3767"/>
                  </a:lnTo>
                  <a:close/>
                </a:path>
              </a:pathLst>
            </a:custGeom>
            <a:grpFill/>
            <a:ln w="3175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FD3F4B08-F343-094D-A8A8-ADE9A9D41EFB}"/>
                </a:ext>
              </a:extLst>
            </p:cNvPr>
            <p:cNvSpPr/>
            <p:nvPr/>
          </p:nvSpPr>
          <p:spPr>
            <a:xfrm>
              <a:off x="2653690" y="3048380"/>
              <a:ext cx="1002373" cy="538609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 defTabSz="94615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>
                  <a:latin typeface="Arial" charset="0"/>
                </a:rPr>
                <a:t>Спиральный теплообменник</a:t>
              </a:r>
              <a:r>
                <a:rPr lang="ru-RU" sz="900" dirty="0">
                  <a:solidFill>
                    <a:schemeClr val="bg1"/>
                  </a:solidFill>
                  <a:latin typeface="Arial" charset="0"/>
                </a:rPr>
                <a:t> </a:t>
              </a:r>
              <a:br>
                <a:rPr lang="ru-RU" sz="900" dirty="0">
                  <a:solidFill>
                    <a:schemeClr val="bg1"/>
                  </a:solidFill>
                  <a:latin typeface="Arial" charset="0"/>
                </a:rPr>
              </a:br>
              <a:endParaRPr lang="en-US" sz="9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783D89B-BA2C-F244-B92A-40D99B980A65}"/>
              </a:ext>
            </a:extLst>
          </p:cNvPr>
          <p:cNvGrpSpPr/>
          <p:nvPr/>
        </p:nvGrpSpPr>
        <p:grpSpPr>
          <a:xfrm>
            <a:off x="420566" y="4524955"/>
            <a:ext cx="1020348" cy="1178462"/>
            <a:chOff x="466423" y="4548536"/>
            <a:chExt cx="1020348" cy="1178462"/>
          </a:xfrm>
          <a:solidFill>
            <a:srgbClr val="C00000"/>
          </a:solidFill>
        </p:grpSpPr>
        <p:sp>
          <p:nvSpPr>
            <p:cNvPr id="82" name="Полилиния 81">
              <a:extLst>
                <a:ext uri="{FF2B5EF4-FFF2-40B4-BE49-F238E27FC236}">
                  <a16:creationId xmlns:a16="http://schemas.microsoft.com/office/drawing/2014/main" id="{449F0529-83B6-484B-BC49-D3E5291700DC}"/>
                </a:ext>
              </a:extLst>
            </p:cNvPr>
            <p:cNvSpPr/>
            <p:nvPr/>
          </p:nvSpPr>
          <p:spPr>
            <a:xfrm>
              <a:off x="466423" y="4548536"/>
              <a:ext cx="1020348" cy="1178462"/>
            </a:xfrm>
            <a:custGeom>
              <a:avLst/>
              <a:gdLst>
                <a:gd name="connsiteX0" fmla="*/ 593234 w 1185763"/>
                <a:gd name="connsiteY0" fmla="*/ 0 h 1369510"/>
                <a:gd name="connsiteX1" fmla="*/ 1185595 w 1185763"/>
                <a:gd name="connsiteY1" fmla="*/ 342000 h 1369510"/>
                <a:gd name="connsiteX2" fmla="*/ 1184706 w 1185763"/>
                <a:gd name="connsiteY2" fmla="*/ 343540 h 1369510"/>
                <a:gd name="connsiteX3" fmla="*/ 1185594 w 1185763"/>
                <a:gd name="connsiteY3" fmla="*/ 343540 h 1369510"/>
                <a:gd name="connsiteX4" fmla="*/ 1185594 w 1185763"/>
                <a:gd name="connsiteY4" fmla="*/ 1026531 h 1369510"/>
                <a:gd name="connsiteX5" fmla="*/ 1185763 w 1185763"/>
                <a:gd name="connsiteY5" fmla="*/ 1026823 h 1369510"/>
                <a:gd name="connsiteX6" fmla="*/ 1185594 w 1185763"/>
                <a:gd name="connsiteY6" fmla="*/ 1026921 h 1369510"/>
                <a:gd name="connsiteX7" fmla="*/ 1185594 w 1185763"/>
                <a:gd name="connsiteY7" fmla="*/ 1027540 h 1369510"/>
                <a:gd name="connsiteX8" fmla="*/ 1184522 w 1185763"/>
                <a:gd name="connsiteY8" fmla="*/ 1027540 h 1369510"/>
                <a:gd name="connsiteX9" fmla="*/ 596895 w 1185763"/>
                <a:gd name="connsiteY9" fmla="*/ 1366807 h 1369510"/>
                <a:gd name="connsiteX10" fmla="*/ 595409 w 1185763"/>
                <a:gd name="connsiteY10" fmla="*/ 1364233 h 1369510"/>
                <a:gd name="connsiteX11" fmla="*/ 592362 w 1185763"/>
                <a:gd name="connsiteY11" fmla="*/ 1369510 h 1369510"/>
                <a:gd name="connsiteX12" fmla="*/ 0 w 1185763"/>
                <a:gd name="connsiteY12" fmla="*/ 1027510 h 1369510"/>
                <a:gd name="connsiteX13" fmla="*/ 5221 w 1185763"/>
                <a:gd name="connsiteY13" fmla="*/ 1018467 h 1369510"/>
                <a:gd name="connsiteX14" fmla="*/ 5221 w 1185763"/>
                <a:gd name="connsiteY14" fmla="*/ 343540 h 1369510"/>
                <a:gd name="connsiteX15" fmla="*/ 6112 w 1185763"/>
                <a:gd name="connsiteY15" fmla="*/ 343540 h 1369510"/>
                <a:gd name="connsiteX16" fmla="*/ 5222 w 1185763"/>
                <a:gd name="connsiteY16" fmla="*/ 342000 h 1369510"/>
                <a:gd name="connsiteX17" fmla="*/ 591059 w 1185763"/>
                <a:gd name="connsiteY17" fmla="*/ 3767 h 136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85763" h="1369510">
                  <a:moveTo>
                    <a:pt x="593234" y="0"/>
                  </a:moveTo>
                  <a:lnTo>
                    <a:pt x="1185595" y="342000"/>
                  </a:lnTo>
                  <a:lnTo>
                    <a:pt x="1184706" y="343540"/>
                  </a:lnTo>
                  <a:lnTo>
                    <a:pt x="1185594" y="343540"/>
                  </a:lnTo>
                  <a:lnTo>
                    <a:pt x="1185594" y="1026531"/>
                  </a:lnTo>
                  <a:lnTo>
                    <a:pt x="1185763" y="1026823"/>
                  </a:lnTo>
                  <a:lnTo>
                    <a:pt x="1185594" y="1026921"/>
                  </a:lnTo>
                  <a:lnTo>
                    <a:pt x="1185594" y="1027540"/>
                  </a:lnTo>
                  <a:lnTo>
                    <a:pt x="1184522" y="1027540"/>
                  </a:lnTo>
                  <a:lnTo>
                    <a:pt x="596895" y="1366807"/>
                  </a:lnTo>
                  <a:lnTo>
                    <a:pt x="595409" y="1364233"/>
                  </a:lnTo>
                  <a:lnTo>
                    <a:pt x="592362" y="1369510"/>
                  </a:lnTo>
                  <a:lnTo>
                    <a:pt x="0" y="1027510"/>
                  </a:lnTo>
                  <a:lnTo>
                    <a:pt x="5221" y="1018467"/>
                  </a:lnTo>
                  <a:lnTo>
                    <a:pt x="5221" y="343540"/>
                  </a:lnTo>
                  <a:lnTo>
                    <a:pt x="6112" y="343540"/>
                  </a:lnTo>
                  <a:lnTo>
                    <a:pt x="5222" y="342000"/>
                  </a:lnTo>
                  <a:lnTo>
                    <a:pt x="591059" y="3767"/>
                  </a:lnTo>
                  <a:close/>
                </a:path>
              </a:pathLst>
            </a:custGeom>
            <a:grpFill/>
            <a:ln w="3175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CE298EBC-F83F-8E48-951D-2B025B3078F9}"/>
                </a:ext>
              </a:extLst>
            </p:cNvPr>
            <p:cNvSpPr/>
            <p:nvPr/>
          </p:nvSpPr>
          <p:spPr>
            <a:xfrm>
              <a:off x="479673" y="4968490"/>
              <a:ext cx="1007098" cy="338554"/>
            </a:xfrm>
            <a:prstGeom prst="rect">
              <a:avLst/>
            </a:prstGeom>
            <a:grpFill/>
          </p:spPr>
          <p:txBody>
            <a:bodyPr wrap="square" lIns="0" rIns="0">
              <a:spAutoFit/>
            </a:bodyPr>
            <a:lstStyle/>
            <a:p>
              <a:pPr algn="ctr" defTabSz="94615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800" b="1" dirty="0" smtClean="0">
                  <a:solidFill>
                    <a:schemeClr val="bg1"/>
                  </a:solidFill>
                  <a:latin typeface="Arial" charset="0"/>
                </a:rPr>
                <a:t>ПРОЕКТИРОВАНИЕ</a:t>
              </a:r>
            </a:p>
            <a:p>
              <a:pPr algn="ctr" defTabSz="94615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800" b="1" dirty="0" smtClean="0">
                  <a:solidFill>
                    <a:schemeClr val="bg1"/>
                  </a:solidFill>
                  <a:latin typeface="Arial" charset="0"/>
                </a:rPr>
                <a:t>СТРОИТЕЛЬСТВО</a:t>
              </a:r>
              <a:endParaRPr lang="ru-RU" sz="8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DAC88E9F-F459-8C4C-AC05-A4B063F9206F}"/>
              </a:ext>
            </a:extLst>
          </p:cNvPr>
          <p:cNvGrpSpPr/>
          <p:nvPr/>
        </p:nvGrpSpPr>
        <p:grpSpPr>
          <a:xfrm>
            <a:off x="420566" y="2623397"/>
            <a:ext cx="1020348" cy="1178462"/>
            <a:chOff x="466423" y="2646978"/>
            <a:chExt cx="1020348" cy="1178462"/>
          </a:xfrm>
          <a:solidFill>
            <a:srgbClr val="C00000"/>
          </a:solidFill>
        </p:grpSpPr>
        <p:sp>
          <p:nvSpPr>
            <p:cNvPr id="80" name="Полилиния 79">
              <a:extLst>
                <a:ext uri="{FF2B5EF4-FFF2-40B4-BE49-F238E27FC236}">
                  <a16:creationId xmlns:a16="http://schemas.microsoft.com/office/drawing/2014/main" id="{B56B25F0-04EE-704F-99FE-17691BF87C06}"/>
                </a:ext>
              </a:extLst>
            </p:cNvPr>
            <p:cNvSpPr/>
            <p:nvPr/>
          </p:nvSpPr>
          <p:spPr>
            <a:xfrm>
              <a:off x="466423" y="2646978"/>
              <a:ext cx="1020348" cy="1178462"/>
            </a:xfrm>
            <a:custGeom>
              <a:avLst/>
              <a:gdLst>
                <a:gd name="connsiteX0" fmla="*/ 593234 w 1185763"/>
                <a:gd name="connsiteY0" fmla="*/ 0 h 1369510"/>
                <a:gd name="connsiteX1" fmla="*/ 1185595 w 1185763"/>
                <a:gd name="connsiteY1" fmla="*/ 342000 h 1369510"/>
                <a:gd name="connsiteX2" fmla="*/ 1184706 w 1185763"/>
                <a:gd name="connsiteY2" fmla="*/ 343540 h 1369510"/>
                <a:gd name="connsiteX3" fmla="*/ 1185594 w 1185763"/>
                <a:gd name="connsiteY3" fmla="*/ 343540 h 1369510"/>
                <a:gd name="connsiteX4" fmla="*/ 1185594 w 1185763"/>
                <a:gd name="connsiteY4" fmla="*/ 1026531 h 1369510"/>
                <a:gd name="connsiteX5" fmla="*/ 1185763 w 1185763"/>
                <a:gd name="connsiteY5" fmla="*/ 1026823 h 1369510"/>
                <a:gd name="connsiteX6" fmla="*/ 1185594 w 1185763"/>
                <a:gd name="connsiteY6" fmla="*/ 1026921 h 1369510"/>
                <a:gd name="connsiteX7" fmla="*/ 1185594 w 1185763"/>
                <a:gd name="connsiteY7" fmla="*/ 1027540 h 1369510"/>
                <a:gd name="connsiteX8" fmla="*/ 1184522 w 1185763"/>
                <a:gd name="connsiteY8" fmla="*/ 1027540 h 1369510"/>
                <a:gd name="connsiteX9" fmla="*/ 596895 w 1185763"/>
                <a:gd name="connsiteY9" fmla="*/ 1366807 h 1369510"/>
                <a:gd name="connsiteX10" fmla="*/ 595409 w 1185763"/>
                <a:gd name="connsiteY10" fmla="*/ 1364233 h 1369510"/>
                <a:gd name="connsiteX11" fmla="*/ 592362 w 1185763"/>
                <a:gd name="connsiteY11" fmla="*/ 1369510 h 1369510"/>
                <a:gd name="connsiteX12" fmla="*/ 0 w 1185763"/>
                <a:gd name="connsiteY12" fmla="*/ 1027510 h 1369510"/>
                <a:gd name="connsiteX13" fmla="*/ 5221 w 1185763"/>
                <a:gd name="connsiteY13" fmla="*/ 1018467 h 1369510"/>
                <a:gd name="connsiteX14" fmla="*/ 5221 w 1185763"/>
                <a:gd name="connsiteY14" fmla="*/ 343540 h 1369510"/>
                <a:gd name="connsiteX15" fmla="*/ 6112 w 1185763"/>
                <a:gd name="connsiteY15" fmla="*/ 343540 h 1369510"/>
                <a:gd name="connsiteX16" fmla="*/ 5222 w 1185763"/>
                <a:gd name="connsiteY16" fmla="*/ 342000 h 1369510"/>
                <a:gd name="connsiteX17" fmla="*/ 591059 w 1185763"/>
                <a:gd name="connsiteY17" fmla="*/ 3767 h 136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85763" h="1369510">
                  <a:moveTo>
                    <a:pt x="593234" y="0"/>
                  </a:moveTo>
                  <a:lnTo>
                    <a:pt x="1185595" y="342000"/>
                  </a:lnTo>
                  <a:lnTo>
                    <a:pt x="1184706" y="343540"/>
                  </a:lnTo>
                  <a:lnTo>
                    <a:pt x="1185594" y="343540"/>
                  </a:lnTo>
                  <a:lnTo>
                    <a:pt x="1185594" y="1026531"/>
                  </a:lnTo>
                  <a:lnTo>
                    <a:pt x="1185763" y="1026823"/>
                  </a:lnTo>
                  <a:lnTo>
                    <a:pt x="1185594" y="1026921"/>
                  </a:lnTo>
                  <a:lnTo>
                    <a:pt x="1185594" y="1027540"/>
                  </a:lnTo>
                  <a:lnTo>
                    <a:pt x="1184522" y="1027540"/>
                  </a:lnTo>
                  <a:lnTo>
                    <a:pt x="596895" y="1366807"/>
                  </a:lnTo>
                  <a:lnTo>
                    <a:pt x="595409" y="1364233"/>
                  </a:lnTo>
                  <a:lnTo>
                    <a:pt x="592362" y="1369510"/>
                  </a:lnTo>
                  <a:lnTo>
                    <a:pt x="0" y="1027510"/>
                  </a:lnTo>
                  <a:lnTo>
                    <a:pt x="5221" y="1018467"/>
                  </a:lnTo>
                  <a:lnTo>
                    <a:pt x="5221" y="343540"/>
                  </a:lnTo>
                  <a:lnTo>
                    <a:pt x="6112" y="343540"/>
                  </a:lnTo>
                  <a:lnTo>
                    <a:pt x="5222" y="342000"/>
                  </a:lnTo>
                  <a:lnTo>
                    <a:pt x="591059" y="3767"/>
                  </a:lnTo>
                  <a:close/>
                </a:path>
              </a:pathLst>
            </a:custGeom>
            <a:grpFill/>
            <a:ln w="3175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id="{8E9441D7-36EC-1249-AC27-D3F1E69F653D}"/>
                </a:ext>
              </a:extLst>
            </p:cNvPr>
            <p:cNvSpPr/>
            <p:nvPr/>
          </p:nvSpPr>
          <p:spPr>
            <a:xfrm>
              <a:off x="479673" y="3036154"/>
              <a:ext cx="1007098" cy="400110"/>
            </a:xfrm>
            <a:prstGeom prst="rect">
              <a:avLst/>
            </a:prstGeom>
            <a:grpFill/>
          </p:spPr>
          <p:txBody>
            <a:bodyPr wrap="square" lIns="0" rIns="0">
              <a:spAutoFit/>
            </a:bodyPr>
            <a:lstStyle/>
            <a:p>
              <a:pPr algn="ctr" defTabSz="94615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>
                  <a:solidFill>
                    <a:schemeClr val="bg1"/>
                  </a:solidFill>
                  <a:latin typeface="Arial" charset="0"/>
                </a:rPr>
                <a:t>Газовые турбины</a:t>
              </a:r>
            </a:p>
          </p:txBody>
        </p:sp>
      </p:grpSp>
      <p:sp>
        <p:nvSpPr>
          <p:cNvPr id="31" name="TextBox 31">
            <a:extLst>
              <a:ext uri="{FF2B5EF4-FFF2-40B4-BE49-F238E27FC236}">
                <a16:creationId xmlns:a16="http://schemas.microsoft.com/office/drawing/2014/main" id="{43DD1AFC-2BE6-D04E-B306-265ECEB0366C}"/>
              </a:ext>
            </a:extLst>
          </p:cNvPr>
          <p:cNvSpPr txBox="1"/>
          <p:nvPr/>
        </p:nvSpPr>
        <p:spPr>
          <a:xfrm>
            <a:off x="5104866" y="1391081"/>
            <a:ext cx="3961902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r"/>
            <a:r>
              <a:rPr lang="ru-RU" sz="1600" b="1" dirty="0">
                <a:solidFill>
                  <a:srgbClr val="00B050"/>
                </a:solidFill>
              </a:rPr>
              <a:t>ОБЩЕГО НАЗНАЧЕНИЯ </a:t>
            </a:r>
            <a:r>
              <a:rPr lang="ru-RU" sz="1600" dirty="0">
                <a:solidFill>
                  <a:srgbClr val="00B050"/>
                </a:solidFill>
              </a:rPr>
              <a:t>(ОТЕЧЕСТВЕННОЕ)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9C23839F-D5D4-DD48-9FB5-076C70D8E829}"/>
              </a:ext>
            </a:extLst>
          </p:cNvPr>
          <p:cNvGrpSpPr/>
          <p:nvPr/>
        </p:nvGrpSpPr>
        <p:grpSpPr>
          <a:xfrm flipH="1">
            <a:off x="5027686" y="2623397"/>
            <a:ext cx="3699815" cy="3080020"/>
            <a:chOff x="5127554" y="2646978"/>
            <a:chExt cx="3699815" cy="3080020"/>
          </a:xfrm>
          <a:solidFill>
            <a:srgbClr val="0070C0"/>
          </a:solidFill>
        </p:grpSpPr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08CF596A-811C-7F41-A97C-0194D62D9F4C}"/>
                </a:ext>
              </a:extLst>
            </p:cNvPr>
            <p:cNvGrpSpPr/>
            <p:nvPr/>
          </p:nvGrpSpPr>
          <p:grpSpPr>
            <a:xfrm>
              <a:off x="5662957" y="3598736"/>
              <a:ext cx="1020348" cy="1178462"/>
              <a:chOff x="1028281" y="3598736"/>
              <a:chExt cx="1020348" cy="1178462"/>
            </a:xfrm>
            <a:grpFill/>
          </p:grpSpPr>
          <p:sp>
            <p:nvSpPr>
              <p:cNvPr id="78" name="Полилиния 77">
                <a:extLst>
                  <a:ext uri="{FF2B5EF4-FFF2-40B4-BE49-F238E27FC236}">
                    <a16:creationId xmlns:a16="http://schemas.microsoft.com/office/drawing/2014/main" id="{F6982C69-3929-544D-8D34-9253144B35AA}"/>
                  </a:ext>
                </a:extLst>
              </p:cNvPr>
              <p:cNvSpPr/>
              <p:nvPr/>
            </p:nvSpPr>
            <p:spPr>
              <a:xfrm>
                <a:off x="1028281" y="3598736"/>
                <a:ext cx="1020348" cy="1178462"/>
              </a:xfrm>
              <a:custGeom>
                <a:avLst/>
                <a:gdLst>
                  <a:gd name="connsiteX0" fmla="*/ 593234 w 1185763"/>
                  <a:gd name="connsiteY0" fmla="*/ 0 h 1369510"/>
                  <a:gd name="connsiteX1" fmla="*/ 1185595 w 1185763"/>
                  <a:gd name="connsiteY1" fmla="*/ 342000 h 1369510"/>
                  <a:gd name="connsiteX2" fmla="*/ 1184706 w 1185763"/>
                  <a:gd name="connsiteY2" fmla="*/ 343540 h 1369510"/>
                  <a:gd name="connsiteX3" fmla="*/ 1185594 w 1185763"/>
                  <a:gd name="connsiteY3" fmla="*/ 343540 h 1369510"/>
                  <a:gd name="connsiteX4" fmla="*/ 1185594 w 1185763"/>
                  <a:gd name="connsiteY4" fmla="*/ 1026531 h 1369510"/>
                  <a:gd name="connsiteX5" fmla="*/ 1185763 w 1185763"/>
                  <a:gd name="connsiteY5" fmla="*/ 1026823 h 1369510"/>
                  <a:gd name="connsiteX6" fmla="*/ 1185594 w 1185763"/>
                  <a:gd name="connsiteY6" fmla="*/ 1026921 h 1369510"/>
                  <a:gd name="connsiteX7" fmla="*/ 1185594 w 1185763"/>
                  <a:gd name="connsiteY7" fmla="*/ 1027540 h 1369510"/>
                  <a:gd name="connsiteX8" fmla="*/ 1184522 w 1185763"/>
                  <a:gd name="connsiteY8" fmla="*/ 1027540 h 1369510"/>
                  <a:gd name="connsiteX9" fmla="*/ 596895 w 1185763"/>
                  <a:gd name="connsiteY9" fmla="*/ 1366807 h 1369510"/>
                  <a:gd name="connsiteX10" fmla="*/ 595409 w 1185763"/>
                  <a:gd name="connsiteY10" fmla="*/ 1364233 h 1369510"/>
                  <a:gd name="connsiteX11" fmla="*/ 592362 w 1185763"/>
                  <a:gd name="connsiteY11" fmla="*/ 1369510 h 1369510"/>
                  <a:gd name="connsiteX12" fmla="*/ 0 w 1185763"/>
                  <a:gd name="connsiteY12" fmla="*/ 1027510 h 1369510"/>
                  <a:gd name="connsiteX13" fmla="*/ 5221 w 1185763"/>
                  <a:gd name="connsiteY13" fmla="*/ 1018467 h 1369510"/>
                  <a:gd name="connsiteX14" fmla="*/ 5221 w 1185763"/>
                  <a:gd name="connsiteY14" fmla="*/ 343540 h 1369510"/>
                  <a:gd name="connsiteX15" fmla="*/ 6112 w 1185763"/>
                  <a:gd name="connsiteY15" fmla="*/ 343540 h 1369510"/>
                  <a:gd name="connsiteX16" fmla="*/ 5222 w 1185763"/>
                  <a:gd name="connsiteY16" fmla="*/ 342000 h 1369510"/>
                  <a:gd name="connsiteX17" fmla="*/ 591059 w 1185763"/>
                  <a:gd name="connsiteY17" fmla="*/ 3767 h 1369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85763" h="1369510">
                    <a:moveTo>
                      <a:pt x="593234" y="0"/>
                    </a:moveTo>
                    <a:lnTo>
                      <a:pt x="1185595" y="342000"/>
                    </a:lnTo>
                    <a:lnTo>
                      <a:pt x="1184706" y="343540"/>
                    </a:lnTo>
                    <a:lnTo>
                      <a:pt x="1185594" y="343540"/>
                    </a:lnTo>
                    <a:lnTo>
                      <a:pt x="1185594" y="1026531"/>
                    </a:lnTo>
                    <a:lnTo>
                      <a:pt x="1185763" y="1026823"/>
                    </a:lnTo>
                    <a:lnTo>
                      <a:pt x="1185594" y="1026921"/>
                    </a:lnTo>
                    <a:lnTo>
                      <a:pt x="1185594" y="1027540"/>
                    </a:lnTo>
                    <a:lnTo>
                      <a:pt x="1184522" y="1027540"/>
                    </a:lnTo>
                    <a:lnTo>
                      <a:pt x="596895" y="1366807"/>
                    </a:lnTo>
                    <a:lnTo>
                      <a:pt x="595409" y="1364233"/>
                    </a:lnTo>
                    <a:lnTo>
                      <a:pt x="592362" y="1369510"/>
                    </a:lnTo>
                    <a:lnTo>
                      <a:pt x="0" y="1027510"/>
                    </a:lnTo>
                    <a:lnTo>
                      <a:pt x="5221" y="1018467"/>
                    </a:lnTo>
                    <a:lnTo>
                      <a:pt x="5221" y="343540"/>
                    </a:lnTo>
                    <a:lnTo>
                      <a:pt x="6112" y="343540"/>
                    </a:lnTo>
                    <a:lnTo>
                      <a:pt x="5222" y="342000"/>
                    </a:lnTo>
                    <a:lnTo>
                      <a:pt x="591059" y="3767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Прямоугольник 78">
                <a:extLst>
                  <a:ext uri="{FF2B5EF4-FFF2-40B4-BE49-F238E27FC236}">
                    <a16:creationId xmlns:a16="http://schemas.microsoft.com/office/drawing/2014/main" id="{5E66A17B-227A-344F-85FB-1347B38BE226}"/>
                  </a:ext>
                </a:extLst>
              </p:cNvPr>
              <p:cNvSpPr/>
              <p:nvPr/>
            </p:nvSpPr>
            <p:spPr>
              <a:xfrm>
                <a:off x="1028281" y="4004428"/>
                <a:ext cx="1020348" cy="338554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 defTabSz="94615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800" b="1" dirty="0">
                    <a:solidFill>
                      <a:schemeClr val="bg1"/>
                    </a:solidFill>
                    <a:latin typeface="Arial" charset="0"/>
                  </a:rPr>
                  <a:t>ЕМКОСТНОЕ ОБОРУДОВАНИЕ</a:t>
                </a:r>
              </a:p>
            </p:txBody>
          </p:sp>
        </p:grpSp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A99F7FA1-DAEF-1A4E-A418-DBFBA4E74089}"/>
                </a:ext>
              </a:extLst>
            </p:cNvPr>
            <p:cNvGrpSpPr/>
            <p:nvPr/>
          </p:nvGrpSpPr>
          <p:grpSpPr>
            <a:xfrm>
              <a:off x="6734989" y="3598736"/>
              <a:ext cx="1020348" cy="1178462"/>
              <a:chOff x="2100313" y="3598736"/>
              <a:chExt cx="1020348" cy="1178462"/>
            </a:xfrm>
            <a:grpFill/>
          </p:grpSpPr>
          <p:sp>
            <p:nvSpPr>
              <p:cNvPr id="76" name="Полилиния 75">
                <a:extLst>
                  <a:ext uri="{FF2B5EF4-FFF2-40B4-BE49-F238E27FC236}">
                    <a16:creationId xmlns:a16="http://schemas.microsoft.com/office/drawing/2014/main" id="{D87C24B9-8FBD-054B-9636-6EDD904E4556}"/>
                  </a:ext>
                </a:extLst>
              </p:cNvPr>
              <p:cNvSpPr/>
              <p:nvPr/>
            </p:nvSpPr>
            <p:spPr>
              <a:xfrm>
                <a:off x="2100313" y="3598736"/>
                <a:ext cx="1020348" cy="1178462"/>
              </a:xfrm>
              <a:custGeom>
                <a:avLst/>
                <a:gdLst>
                  <a:gd name="connsiteX0" fmla="*/ 593234 w 1185763"/>
                  <a:gd name="connsiteY0" fmla="*/ 0 h 1369510"/>
                  <a:gd name="connsiteX1" fmla="*/ 1185595 w 1185763"/>
                  <a:gd name="connsiteY1" fmla="*/ 342000 h 1369510"/>
                  <a:gd name="connsiteX2" fmla="*/ 1184706 w 1185763"/>
                  <a:gd name="connsiteY2" fmla="*/ 343540 h 1369510"/>
                  <a:gd name="connsiteX3" fmla="*/ 1185594 w 1185763"/>
                  <a:gd name="connsiteY3" fmla="*/ 343540 h 1369510"/>
                  <a:gd name="connsiteX4" fmla="*/ 1185594 w 1185763"/>
                  <a:gd name="connsiteY4" fmla="*/ 1026531 h 1369510"/>
                  <a:gd name="connsiteX5" fmla="*/ 1185763 w 1185763"/>
                  <a:gd name="connsiteY5" fmla="*/ 1026823 h 1369510"/>
                  <a:gd name="connsiteX6" fmla="*/ 1185594 w 1185763"/>
                  <a:gd name="connsiteY6" fmla="*/ 1026921 h 1369510"/>
                  <a:gd name="connsiteX7" fmla="*/ 1185594 w 1185763"/>
                  <a:gd name="connsiteY7" fmla="*/ 1027540 h 1369510"/>
                  <a:gd name="connsiteX8" fmla="*/ 1184522 w 1185763"/>
                  <a:gd name="connsiteY8" fmla="*/ 1027540 h 1369510"/>
                  <a:gd name="connsiteX9" fmla="*/ 596895 w 1185763"/>
                  <a:gd name="connsiteY9" fmla="*/ 1366807 h 1369510"/>
                  <a:gd name="connsiteX10" fmla="*/ 595409 w 1185763"/>
                  <a:gd name="connsiteY10" fmla="*/ 1364233 h 1369510"/>
                  <a:gd name="connsiteX11" fmla="*/ 592362 w 1185763"/>
                  <a:gd name="connsiteY11" fmla="*/ 1369510 h 1369510"/>
                  <a:gd name="connsiteX12" fmla="*/ 0 w 1185763"/>
                  <a:gd name="connsiteY12" fmla="*/ 1027510 h 1369510"/>
                  <a:gd name="connsiteX13" fmla="*/ 5221 w 1185763"/>
                  <a:gd name="connsiteY13" fmla="*/ 1018467 h 1369510"/>
                  <a:gd name="connsiteX14" fmla="*/ 5221 w 1185763"/>
                  <a:gd name="connsiteY14" fmla="*/ 343540 h 1369510"/>
                  <a:gd name="connsiteX15" fmla="*/ 6112 w 1185763"/>
                  <a:gd name="connsiteY15" fmla="*/ 343540 h 1369510"/>
                  <a:gd name="connsiteX16" fmla="*/ 5222 w 1185763"/>
                  <a:gd name="connsiteY16" fmla="*/ 342000 h 1369510"/>
                  <a:gd name="connsiteX17" fmla="*/ 591059 w 1185763"/>
                  <a:gd name="connsiteY17" fmla="*/ 3767 h 1369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85763" h="1369510">
                    <a:moveTo>
                      <a:pt x="593234" y="0"/>
                    </a:moveTo>
                    <a:lnTo>
                      <a:pt x="1185595" y="342000"/>
                    </a:lnTo>
                    <a:lnTo>
                      <a:pt x="1184706" y="343540"/>
                    </a:lnTo>
                    <a:lnTo>
                      <a:pt x="1185594" y="343540"/>
                    </a:lnTo>
                    <a:lnTo>
                      <a:pt x="1185594" y="1026531"/>
                    </a:lnTo>
                    <a:lnTo>
                      <a:pt x="1185763" y="1026823"/>
                    </a:lnTo>
                    <a:lnTo>
                      <a:pt x="1185594" y="1026921"/>
                    </a:lnTo>
                    <a:lnTo>
                      <a:pt x="1185594" y="1027540"/>
                    </a:lnTo>
                    <a:lnTo>
                      <a:pt x="1184522" y="1027540"/>
                    </a:lnTo>
                    <a:lnTo>
                      <a:pt x="596895" y="1366807"/>
                    </a:lnTo>
                    <a:lnTo>
                      <a:pt x="595409" y="1364233"/>
                    </a:lnTo>
                    <a:lnTo>
                      <a:pt x="592362" y="1369510"/>
                    </a:lnTo>
                    <a:lnTo>
                      <a:pt x="0" y="1027510"/>
                    </a:lnTo>
                    <a:lnTo>
                      <a:pt x="5221" y="1018467"/>
                    </a:lnTo>
                    <a:lnTo>
                      <a:pt x="5221" y="343540"/>
                    </a:lnTo>
                    <a:lnTo>
                      <a:pt x="6112" y="343540"/>
                    </a:lnTo>
                    <a:lnTo>
                      <a:pt x="5222" y="342000"/>
                    </a:lnTo>
                    <a:lnTo>
                      <a:pt x="591059" y="3767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Прямоугольник 76">
                <a:extLst>
                  <a:ext uri="{FF2B5EF4-FFF2-40B4-BE49-F238E27FC236}">
                    <a16:creationId xmlns:a16="http://schemas.microsoft.com/office/drawing/2014/main" id="{2D77D1B4-E165-9846-A24F-B146D5B2EB67}"/>
                  </a:ext>
                </a:extLst>
              </p:cNvPr>
              <p:cNvSpPr/>
              <p:nvPr/>
            </p:nvSpPr>
            <p:spPr>
              <a:xfrm>
                <a:off x="2113563" y="4012089"/>
                <a:ext cx="1007098" cy="477054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 defTabSz="94615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800" b="1" dirty="0">
                    <a:solidFill>
                      <a:schemeClr val="bg1"/>
                    </a:solidFill>
                    <a:latin typeface="Arial" charset="0"/>
                  </a:rPr>
                  <a:t>ТЕПЛООБМЕННЫЕ АППАРАТЫ, </a:t>
                </a:r>
                <a:r>
                  <a:rPr lang="ru-RU" sz="900" b="1" dirty="0">
                    <a:solidFill>
                      <a:schemeClr val="bg1"/>
                    </a:solidFill>
                    <a:latin typeface="Arial" charset="0"/>
                  </a:rPr>
                  <a:t/>
                </a:r>
                <a:br>
                  <a:rPr lang="ru-RU" sz="900" b="1" dirty="0">
                    <a:solidFill>
                      <a:schemeClr val="bg1"/>
                    </a:solidFill>
                    <a:latin typeface="Arial" charset="0"/>
                  </a:rPr>
                </a:br>
                <a:r>
                  <a:rPr lang="ru-RU" sz="900" b="1" dirty="0">
                    <a:solidFill>
                      <a:schemeClr val="bg1"/>
                    </a:solidFill>
                    <a:latin typeface="Arial" charset="0"/>
                  </a:rPr>
                  <a:t>(</a:t>
                </a:r>
                <a:r>
                  <a:rPr lang="ru-RU" sz="800" dirty="0">
                    <a:solidFill>
                      <a:schemeClr val="bg1"/>
                    </a:solidFill>
                    <a:latin typeface="Arial" charset="0"/>
                  </a:rPr>
                  <a:t>в </a:t>
                </a:r>
                <a:r>
                  <a:rPr lang="ru-RU" sz="800" dirty="0" err="1">
                    <a:solidFill>
                      <a:schemeClr val="bg1"/>
                    </a:solidFill>
                    <a:latin typeface="Arial" charset="0"/>
                  </a:rPr>
                  <a:t>т.ч</a:t>
                </a:r>
                <a:r>
                  <a:rPr lang="ru-RU" sz="800" dirty="0">
                    <a:solidFill>
                      <a:schemeClr val="bg1"/>
                    </a:solidFill>
                    <a:latin typeface="Arial" charset="0"/>
                  </a:rPr>
                  <a:t>. спиральные)</a:t>
                </a:r>
                <a:endParaRPr lang="ru-RU" sz="900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4FEE49A7-4C65-CD49-BE42-94E3293C5EBD}"/>
                </a:ext>
              </a:extLst>
            </p:cNvPr>
            <p:cNvGrpSpPr/>
            <p:nvPr/>
          </p:nvGrpSpPr>
          <p:grpSpPr>
            <a:xfrm>
              <a:off x="6199586" y="4548536"/>
              <a:ext cx="1020348" cy="1178462"/>
              <a:chOff x="1564910" y="4548536"/>
              <a:chExt cx="1020348" cy="1178462"/>
            </a:xfrm>
            <a:grpFill/>
          </p:grpSpPr>
          <p:sp>
            <p:nvSpPr>
              <p:cNvPr id="74" name="Полилиния 73">
                <a:extLst>
                  <a:ext uri="{FF2B5EF4-FFF2-40B4-BE49-F238E27FC236}">
                    <a16:creationId xmlns:a16="http://schemas.microsoft.com/office/drawing/2014/main" id="{9565A2FA-E939-0447-A6ED-543EC8B812C0}"/>
                  </a:ext>
                </a:extLst>
              </p:cNvPr>
              <p:cNvSpPr/>
              <p:nvPr/>
            </p:nvSpPr>
            <p:spPr>
              <a:xfrm>
                <a:off x="1564910" y="4548536"/>
                <a:ext cx="1020348" cy="1178462"/>
              </a:xfrm>
              <a:custGeom>
                <a:avLst/>
                <a:gdLst>
                  <a:gd name="connsiteX0" fmla="*/ 593234 w 1185763"/>
                  <a:gd name="connsiteY0" fmla="*/ 0 h 1369510"/>
                  <a:gd name="connsiteX1" fmla="*/ 1185595 w 1185763"/>
                  <a:gd name="connsiteY1" fmla="*/ 342000 h 1369510"/>
                  <a:gd name="connsiteX2" fmla="*/ 1184706 w 1185763"/>
                  <a:gd name="connsiteY2" fmla="*/ 343540 h 1369510"/>
                  <a:gd name="connsiteX3" fmla="*/ 1185594 w 1185763"/>
                  <a:gd name="connsiteY3" fmla="*/ 343540 h 1369510"/>
                  <a:gd name="connsiteX4" fmla="*/ 1185594 w 1185763"/>
                  <a:gd name="connsiteY4" fmla="*/ 1026531 h 1369510"/>
                  <a:gd name="connsiteX5" fmla="*/ 1185763 w 1185763"/>
                  <a:gd name="connsiteY5" fmla="*/ 1026823 h 1369510"/>
                  <a:gd name="connsiteX6" fmla="*/ 1185594 w 1185763"/>
                  <a:gd name="connsiteY6" fmla="*/ 1026921 h 1369510"/>
                  <a:gd name="connsiteX7" fmla="*/ 1185594 w 1185763"/>
                  <a:gd name="connsiteY7" fmla="*/ 1027540 h 1369510"/>
                  <a:gd name="connsiteX8" fmla="*/ 1184522 w 1185763"/>
                  <a:gd name="connsiteY8" fmla="*/ 1027540 h 1369510"/>
                  <a:gd name="connsiteX9" fmla="*/ 596895 w 1185763"/>
                  <a:gd name="connsiteY9" fmla="*/ 1366807 h 1369510"/>
                  <a:gd name="connsiteX10" fmla="*/ 595409 w 1185763"/>
                  <a:gd name="connsiteY10" fmla="*/ 1364233 h 1369510"/>
                  <a:gd name="connsiteX11" fmla="*/ 592362 w 1185763"/>
                  <a:gd name="connsiteY11" fmla="*/ 1369510 h 1369510"/>
                  <a:gd name="connsiteX12" fmla="*/ 0 w 1185763"/>
                  <a:gd name="connsiteY12" fmla="*/ 1027510 h 1369510"/>
                  <a:gd name="connsiteX13" fmla="*/ 5221 w 1185763"/>
                  <a:gd name="connsiteY13" fmla="*/ 1018467 h 1369510"/>
                  <a:gd name="connsiteX14" fmla="*/ 5221 w 1185763"/>
                  <a:gd name="connsiteY14" fmla="*/ 343540 h 1369510"/>
                  <a:gd name="connsiteX15" fmla="*/ 6112 w 1185763"/>
                  <a:gd name="connsiteY15" fmla="*/ 343540 h 1369510"/>
                  <a:gd name="connsiteX16" fmla="*/ 5222 w 1185763"/>
                  <a:gd name="connsiteY16" fmla="*/ 342000 h 1369510"/>
                  <a:gd name="connsiteX17" fmla="*/ 591059 w 1185763"/>
                  <a:gd name="connsiteY17" fmla="*/ 3767 h 1369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85763" h="1369510">
                    <a:moveTo>
                      <a:pt x="593234" y="0"/>
                    </a:moveTo>
                    <a:lnTo>
                      <a:pt x="1185595" y="342000"/>
                    </a:lnTo>
                    <a:lnTo>
                      <a:pt x="1184706" y="343540"/>
                    </a:lnTo>
                    <a:lnTo>
                      <a:pt x="1185594" y="343540"/>
                    </a:lnTo>
                    <a:lnTo>
                      <a:pt x="1185594" y="1026531"/>
                    </a:lnTo>
                    <a:lnTo>
                      <a:pt x="1185763" y="1026823"/>
                    </a:lnTo>
                    <a:lnTo>
                      <a:pt x="1185594" y="1026921"/>
                    </a:lnTo>
                    <a:lnTo>
                      <a:pt x="1185594" y="1027540"/>
                    </a:lnTo>
                    <a:lnTo>
                      <a:pt x="1184522" y="1027540"/>
                    </a:lnTo>
                    <a:lnTo>
                      <a:pt x="596895" y="1366807"/>
                    </a:lnTo>
                    <a:lnTo>
                      <a:pt x="595409" y="1364233"/>
                    </a:lnTo>
                    <a:lnTo>
                      <a:pt x="592362" y="1369510"/>
                    </a:lnTo>
                    <a:lnTo>
                      <a:pt x="0" y="1027510"/>
                    </a:lnTo>
                    <a:lnTo>
                      <a:pt x="5221" y="1018467"/>
                    </a:lnTo>
                    <a:lnTo>
                      <a:pt x="5221" y="343540"/>
                    </a:lnTo>
                    <a:lnTo>
                      <a:pt x="6112" y="343540"/>
                    </a:lnTo>
                    <a:lnTo>
                      <a:pt x="5222" y="342000"/>
                    </a:lnTo>
                    <a:lnTo>
                      <a:pt x="591059" y="3767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Прямоугольник 74">
                <a:extLst>
                  <a:ext uri="{FF2B5EF4-FFF2-40B4-BE49-F238E27FC236}">
                    <a16:creationId xmlns:a16="http://schemas.microsoft.com/office/drawing/2014/main" id="{9D25D1EE-771A-1B47-B1FB-699191082959}"/>
                  </a:ext>
                </a:extLst>
              </p:cNvPr>
              <p:cNvSpPr/>
              <p:nvPr/>
            </p:nvSpPr>
            <p:spPr>
              <a:xfrm>
                <a:off x="1578160" y="4999944"/>
                <a:ext cx="1007098" cy="338554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 defTabSz="94615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770" b="1" dirty="0">
                    <a:solidFill>
                      <a:schemeClr val="bg1"/>
                    </a:solidFill>
                    <a:latin typeface="Arial" charset="0"/>
                  </a:rPr>
                  <a:t>ФИЛЬТРАЦИОННОЕ ОБОРУДОВАНИЕ</a:t>
                </a:r>
              </a:p>
            </p:txBody>
          </p:sp>
        </p:grpSp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F428BF8C-EBF8-E14F-8AA8-4F1E8206520D}"/>
                </a:ext>
              </a:extLst>
            </p:cNvPr>
            <p:cNvGrpSpPr/>
            <p:nvPr/>
          </p:nvGrpSpPr>
          <p:grpSpPr>
            <a:xfrm>
              <a:off x="7807021" y="3598736"/>
              <a:ext cx="1020348" cy="1178462"/>
              <a:chOff x="3172345" y="3598736"/>
              <a:chExt cx="1020348" cy="1178462"/>
            </a:xfrm>
            <a:grpFill/>
          </p:grpSpPr>
          <p:sp>
            <p:nvSpPr>
              <p:cNvPr id="72" name="Полилиния 71">
                <a:extLst>
                  <a:ext uri="{FF2B5EF4-FFF2-40B4-BE49-F238E27FC236}">
                    <a16:creationId xmlns:a16="http://schemas.microsoft.com/office/drawing/2014/main" id="{73DA3E64-A4DA-D643-A1D4-B82286919F69}"/>
                  </a:ext>
                </a:extLst>
              </p:cNvPr>
              <p:cNvSpPr/>
              <p:nvPr/>
            </p:nvSpPr>
            <p:spPr>
              <a:xfrm>
                <a:off x="3172345" y="3598736"/>
                <a:ext cx="1020348" cy="1178462"/>
              </a:xfrm>
              <a:custGeom>
                <a:avLst/>
                <a:gdLst>
                  <a:gd name="connsiteX0" fmla="*/ 593234 w 1185763"/>
                  <a:gd name="connsiteY0" fmla="*/ 0 h 1369510"/>
                  <a:gd name="connsiteX1" fmla="*/ 1185595 w 1185763"/>
                  <a:gd name="connsiteY1" fmla="*/ 342000 h 1369510"/>
                  <a:gd name="connsiteX2" fmla="*/ 1184706 w 1185763"/>
                  <a:gd name="connsiteY2" fmla="*/ 343540 h 1369510"/>
                  <a:gd name="connsiteX3" fmla="*/ 1185594 w 1185763"/>
                  <a:gd name="connsiteY3" fmla="*/ 343540 h 1369510"/>
                  <a:gd name="connsiteX4" fmla="*/ 1185594 w 1185763"/>
                  <a:gd name="connsiteY4" fmla="*/ 1026531 h 1369510"/>
                  <a:gd name="connsiteX5" fmla="*/ 1185763 w 1185763"/>
                  <a:gd name="connsiteY5" fmla="*/ 1026823 h 1369510"/>
                  <a:gd name="connsiteX6" fmla="*/ 1185594 w 1185763"/>
                  <a:gd name="connsiteY6" fmla="*/ 1026921 h 1369510"/>
                  <a:gd name="connsiteX7" fmla="*/ 1185594 w 1185763"/>
                  <a:gd name="connsiteY7" fmla="*/ 1027540 h 1369510"/>
                  <a:gd name="connsiteX8" fmla="*/ 1184522 w 1185763"/>
                  <a:gd name="connsiteY8" fmla="*/ 1027540 h 1369510"/>
                  <a:gd name="connsiteX9" fmla="*/ 596895 w 1185763"/>
                  <a:gd name="connsiteY9" fmla="*/ 1366807 h 1369510"/>
                  <a:gd name="connsiteX10" fmla="*/ 595409 w 1185763"/>
                  <a:gd name="connsiteY10" fmla="*/ 1364233 h 1369510"/>
                  <a:gd name="connsiteX11" fmla="*/ 592362 w 1185763"/>
                  <a:gd name="connsiteY11" fmla="*/ 1369510 h 1369510"/>
                  <a:gd name="connsiteX12" fmla="*/ 0 w 1185763"/>
                  <a:gd name="connsiteY12" fmla="*/ 1027510 h 1369510"/>
                  <a:gd name="connsiteX13" fmla="*/ 5221 w 1185763"/>
                  <a:gd name="connsiteY13" fmla="*/ 1018467 h 1369510"/>
                  <a:gd name="connsiteX14" fmla="*/ 5221 w 1185763"/>
                  <a:gd name="connsiteY14" fmla="*/ 343540 h 1369510"/>
                  <a:gd name="connsiteX15" fmla="*/ 6112 w 1185763"/>
                  <a:gd name="connsiteY15" fmla="*/ 343540 h 1369510"/>
                  <a:gd name="connsiteX16" fmla="*/ 5222 w 1185763"/>
                  <a:gd name="connsiteY16" fmla="*/ 342000 h 1369510"/>
                  <a:gd name="connsiteX17" fmla="*/ 591059 w 1185763"/>
                  <a:gd name="connsiteY17" fmla="*/ 3767 h 1369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85763" h="1369510">
                    <a:moveTo>
                      <a:pt x="593234" y="0"/>
                    </a:moveTo>
                    <a:lnTo>
                      <a:pt x="1185595" y="342000"/>
                    </a:lnTo>
                    <a:lnTo>
                      <a:pt x="1184706" y="343540"/>
                    </a:lnTo>
                    <a:lnTo>
                      <a:pt x="1185594" y="343540"/>
                    </a:lnTo>
                    <a:lnTo>
                      <a:pt x="1185594" y="1026531"/>
                    </a:lnTo>
                    <a:lnTo>
                      <a:pt x="1185763" y="1026823"/>
                    </a:lnTo>
                    <a:lnTo>
                      <a:pt x="1185594" y="1026921"/>
                    </a:lnTo>
                    <a:lnTo>
                      <a:pt x="1185594" y="1027540"/>
                    </a:lnTo>
                    <a:lnTo>
                      <a:pt x="1184522" y="1027540"/>
                    </a:lnTo>
                    <a:lnTo>
                      <a:pt x="596895" y="1366807"/>
                    </a:lnTo>
                    <a:lnTo>
                      <a:pt x="595409" y="1364233"/>
                    </a:lnTo>
                    <a:lnTo>
                      <a:pt x="592362" y="1369510"/>
                    </a:lnTo>
                    <a:lnTo>
                      <a:pt x="0" y="1027510"/>
                    </a:lnTo>
                    <a:lnTo>
                      <a:pt x="5221" y="1018467"/>
                    </a:lnTo>
                    <a:lnTo>
                      <a:pt x="5221" y="343540"/>
                    </a:lnTo>
                    <a:lnTo>
                      <a:pt x="6112" y="343540"/>
                    </a:lnTo>
                    <a:lnTo>
                      <a:pt x="5222" y="342000"/>
                    </a:lnTo>
                    <a:lnTo>
                      <a:pt x="591059" y="3767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Прямоугольник 72">
                <a:extLst>
                  <a:ext uri="{FF2B5EF4-FFF2-40B4-BE49-F238E27FC236}">
                    <a16:creationId xmlns:a16="http://schemas.microsoft.com/office/drawing/2014/main" id="{41BCBEC2-9087-7D45-994C-5ECF7CBB26B3}"/>
                  </a:ext>
                </a:extLst>
              </p:cNvPr>
              <p:cNvSpPr/>
              <p:nvPr/>
            </p:nvSpPr>
            <p:spPr>
              <a:xfrm>
                <a:off x="3185595" y="4083702"/>
                <a:ext cx="1007098" cy="246221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 defTabSz="94615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000" b="1" dirty="0">
                    <a:solidFill>
                      <a:schemeClr val="bg1"/>
                    </a:solidFill>
                    <a:latin typeface="Arial" charset="0"/>
                  </a:rPr>
                  <a:t>АРМАТУРА</a:t>
                </a:r>
              </a:p>
            </p:txBody>
          </p:sp>
        </p:grpSp>
        <p:grpSp>
          <p:nvGrpSpPr>
            <p:cNvPr id="57" name="Группа 56">
              <a:extLst>
                <a:ext uri="{FF2B5EF4-FFF2-40B4-BE49-F238E27FC236}">
                  <a16:creationId xmlns:a16="http://schemas.microsoft.com/office/drawing/2014/main" id="{D4502B91-B9C3-EC4A-BE72-3F51D3B2002E}"/>
                </a:ext>
              </a:extLst>
            </p:cNvPr>
            <p:cNvGrpSpPr/>
            <p:nvPr/>
          </p:nvGrpSpPr>
          <p:grpSpPr>
            <a:xfrm>
              <a:off x="7257142" y="4548536"/>
              <a:ext cx="1020348" cy="1178462"/>
              <a:chOff x="2622466" y="4548536"/>
              <a:chExt cx="1020348" cy="1178462"/>
            </a:xfrm>
            <a:grpFill/>
          </p:grpSpPr>
          <p:sp>
            <p:nvSpPr>
              <p:cNvPr id="70" name="Полилиния 69">
                <a:extLst>
                  <a:ext uri="{FF2B5EF4-FFF2-40B4-BE49-F238E27FC236}">
                    <a16:creationId xmlns:a16="http://schemas.microsoft.com/office/drawing/2014/main" id="{52384757-6610-4849-8136-7B5EAEFD8E56}"/>
                  </a:ext>
                </a:extLst>
              </p:cNvPr>
              <p:cNvSpPr/>
              <p:nvPr/>
            </p:nvSpPr>
            <p:spPr>
              <a:xfrm>
                <a:off x="2622466" y="4548536"/>
                <a:ext cx="1020348" cy="1178462"/>
              </a:xfrm>
              <a:custGeom>
                <a:avLst/>
                <a:gdLst>
                  <a:gd name="connsiteX0" fmla="*/ 593234 w 1185763"/>
                  <a:gd name="connsiteY0" fmla="*/ 0 h 1369510"/>
                  <a:gd name="connsiteX1" fmla="*/ 1185595 w 1185763"/>
                  <a:gd name="connsiteY1" fmla="*/ 342000 h 1369510"/>
                  <a:gd name="connsiteX2" fmla="*/ 1184706 w 1185763"/>
                  <a:gd name="connsiteY2" fmla="*/ 343540 h 1369510"/>
                  <a:gd name="connsiteX3" fmla="*/ 1185594 w 1185763"/>
                  <a:gd name="connsiteY3" fmla="*/ 343540 h 1369510"/>
                  <a:gd name="connsiteX4" fmla="*/ 1185594 w 1185763"/>
                  <a:gd name="connsiteY4" fmla="*/ 1026531 h 1369510"/>
                  <a:gd name="connsiteX5" fmla="*/ 1185763 w 1185763"/>
                  <a:gd name="connsiteY5" fmla="*/ 1026823 h 1369510"/>
                  <a:gd name="connsiteX6" fmla="*/ 1185594 w 1185763"/>
                  <a:gd name="connsiteY6" fmla="*/ 1026921 h 1369510"/>
                  <a:gd name="connsiteX7" fmla="*/ 1185594 w 1185763"/>
                  <a:gd name="connsiteY7" fmla="*/ 1027540 h 1369510"/>
                  <a:gd name="connsiteX8" fmla="*/ 1184522 w 1185763"/>
                  <a:gd name="connsiteY8" fmla="*/ 1027540 h 1369510"/>
                  <a:gd name="connsiteX9" fmla="*/ 596895 w 1185763"/>
                  <a:gd name="connsiteY9" fmla="*/ 1366807 h 1369510"/>
                  <a:gd name="connsiteX10" fmla="*/ 595409 w 1185763"/>
                  <a:gd name="connsiteY10" fmla="*/ 1364233 h 1369510"/>
                  <a:gd name="connsiteX11" fmla="*/ 592362 w 1185763"/>
                  <a:gd name="connsiteY11" fmla="*/ 1369510 h 1369510"/>
                  <a:gd name="connsiteX12" fmla="*/ 0 w 1185763"/>
                  <a:gd name="connsiteY12" fmla="*/ 1027510 h 1369510"/>
                  <a:gd name="connsiteX13" fmla="*/ 5221 w 1185763"/>
                  <a:gd name="connsiteY13" fmla="*/ 1018467 h 1369510"/>
                  <a:gd name="connsiteX14" fmla="*/ 5221 w 1185763"/>
                  <a:gd name="connsiteY14" fmla="*/ 343540 h 1369510"/>
                  <a:gd name="connsiteX15" fmla="*/ 6112 w 1185763"/>
                  <a:gd name="connsiteY15" fmla="*/ 343540 h 1369510"/>
                  <a:gd name="connsiteX16" fmla="*/ 5222 w 1185763"/>
                  <a:gd name="connsiteY16" fmla="*/ 342000 h 1369510"/>
                  <a:gd name="connsiteX17" fmla="*/ 591059 w 1185763"/>
                  <a:gd name="connsiteY17" fmla="*/ 3767 h 1369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85763" h="1369510">
                    <a:moveTo>
                      <a:pt x="593234" y="0"/>
                    </a:moveTo>
                    <a:lnTo>
                      <a:pt x="1185595" y="342000"/>
                    </a:lnTo>
                    <a:lnTo>
                      <a:pt x="1184706" y="343540"/>
                    </a:lnTo>
                    <a:lnTo>
                      <a:pt x="1185594" y="343540"/>
                    </a:lnTo>
                    <a:lnTo>
                      <a:pt x="1185594" y="1026531"/>
                    </a:lnTo>
                    <a:lnTo>
                      <a:pt x="1185763" y="1026823"/>
                    </a:lnTo>
                    <a:lnTo>
                      <a:pt x="1185594" y="1026921"/>
                    </a:lnTo>
                    <a:lnTo>
                      <a:pt x="1185594" y="1027540"/>
                    </a:lnTo>
                    <a:lnTo>
                      <a:pt x="1184522" y="1027540"/>
                    </a:lnTo>
                    <a:lnTo>
                      <a:pt x="596895" y="1366807"/>
                    </a:lnTo>
                    <a:lnTo>
                      <a:pt x="595409" y="1364233"/>
                    </a:lnTo>
                    <a:lnTo>
                      <a:pt x="592362" y="1369510"/>
                    </a:lnTo>
                    <a:lnTo>
                      <a:pt x="0" y="1027510"/>
                    </a:lnTo>
                    <a:lnTo>
                      <a:pt x="5221" y="1018467"/>
                    </a:lnTo>
                    <a:lnTo>
                      <a:pt x="5221" y="343540"/>
                    </a:lnTo>
                    <a:lnTo>
                      <a:pt x="6112" y="343540"/>
                    </a:lnTo>
                    <a:lnTo>
                      <a:pt x="5222" y="342000"/>
                    </a:lnTo>
                    <a:lnTo>
                      <a:pt x="591059" y="3767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Прямоугольник 70">
                <a:extLst>
                  <a:ext uri="{FF2B5EF4-FFF2-40B4-BE49-F238E27FC236}">
                    <a16:creationId xmlns:a16="http://schemas.microsoft.com/office/drawing/2014/main" id="{3A8C81D2-ED3F-6D4B-AAC2-66183E1A0353}"/>
                  </a:ext>
                </a:extLst>
              </p:cNvPr>
              <p:cNvSpPr/>
              <p:nvPr/>
            </p:nvSpPr>
            <p:spPr>
              <a:xfrm>
                <a:off x="2635716" y="4951205"/>
                <a:ext cx="1007098" cy="338554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 defTabSz="94615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800" b="1" dirty="0">
                    <a:solidFill>
                      <a:schemeClr val="bg1"/>
                    </a:solidFill>
                    <a:latin typeface="Arial" charset="0"/>
                  </a:rPr>
                  <a:t>СТРОИТЕЛЬНЫЕ МАТЕРИАЛЫ</a:t>
                </a:r>
              </a:p>
            </p:txBody>
          </p:sp>
        </p:grpSp>
        <p:grpSp>
          <p:nvGrpSpPr>
            <p:cNvPr id="58" name="Группа 57">
              <a:extLst>
                <a:ext uri="{FF2B5EF4-FFF2-40B4-BE49-F238E27FC236}">
                  <a16:creationId xmlns:a16="http://schemas.microsoft.com/office/drawing/2014/main" id="{81A53B28-057F-3A43-859B-08511B431353}"/>
                </a:ext>
              </a:extLst>
            </p:cNvPr>
            <p:cNvGrpSpPr/>
            <p:nvPr/>
          </p:nvGrpSpPr>
          <p:grpSpPr>
            <a:xfrm>
              <a:off x="6199586" y="2646978"/>
              <a:ext cx="1020348" cy="1178462"/>
              <a:chOff x="1564910" y="2646978"/>
              <a:chExt cx="1020348" cy="1178462"/>
            </a:xfrm>
            <a:grpFill/>
          </p:grpSpPr>
          <p:sp>
            <p:nvSpPr>
              <p:cNvPr id="68" name="Полилиния 67">
                <a:extLst>
                  <a:ext uri="{FF2B5EF4-FFF2-40B4-BE49-F238E27FC236}">
                    <a16:creationId xmlns:a16="http://schemas.microsoft.com/office/drawing/2014/main" id="{FEE8989C-C6A1-4641-81C0-C9D001E8834A}"/>
                  </a:ext>
                </a:extLst>
              </p:cNvPr>
              <p:cNvSpPr/>
              <p:nvPr/>
            </p:nvSpPr>
            <p:spPr>
              <a:xfrm>
                <a:off x="1564910" y="2646978"/>
                <a:ext cx="1020348" cy="1178462"/>
              </a:xfrm>
              <a:custGeom>
                <a:avLst/>
                <a:gdLst>
                  <a:gd name="connsiteX0" fmla="*/ 593234 w 1185763"/>
                  <a:gd name="connsiteY0" fmla="*/ 0 h 1369510"/>
                  <a:gd name="connsiteX1" fmla="*/ 1185595 w 1185763"/>
                  <a:gd name="connsiteY1" fmla="*/ 342000 h 1369510"/>
                  <a:gd name="connsiteX2" fmla="*/ 1184706 w 1185763"/>
                  <a:gd name="connsiteY2" fmla="*/ 343540 h 1369510"/>
                  <a:gd name="connsiteX3" fmla="*/ 1185594 w 1185763"/>
                  <a:gd name="connsiteY3" fmla="*/ 343540 h 1369510"/>
                  <a:gd name="connsiteX4" fmla="*/ 1185594 w 1185763"/>
                  <a:gd name="connsiteY4" fmla="*/ 1026531 h 1369510"/>
                  <a:gd name="connsiteX5" fmla="*/ 1185763 w 1185763"/>
                  <a:gd name="connsiteY5" fmla="*/ 1026823 h 1369510"/>
                  <a:gd name="connsiteX6" fmla="*/ 1185594 w 1185763"/>
                  <a:gd name="connsiteY6" fmla="*/ 1026921 h 1369510"/>
                  <a:gd name="connsiteX7" fmla="*/ 1185594 w 1185763"/>
                  <a:gd name="connsiteY7" fmla="*/ 1027540 h 1369510"/>
                  <a:gd name="connsiteX8" fmla="*/ 1184522 w 1185763"/>
                  <a:gd name="connsiteY8" fmla="*/ 1027540 h 1369510"/>
                  <a:gd name="connsiteX9" fmla="*/ 596895 w 1185763"/>
                  <a:gd name="connsiteY9" fmla="*/ 1366807 h 1369510"/>
                  <a:gd name="connsiteX10" fmla="*/ 595409 w 1185763"/>
                  <a:gd name="connsiteY10" fmla="*/ 1364233 h 1369510"/>
                  <a:gd name="connsiteX11" fmla="*/ 592362 w 1185763"/>
                  <a:gd name="connsiteY11" fmla="*/ 1369510 h 1369510"/>
                  <a:gd name="connsiteX12" fmla="*/ 0 w 1185763"/>
                  <a:gd name="connsiteY12" fmla="*/ 1027510 h 1369510"/>
                  <a:gd name="connsiteX13" fmla="*/ 5221 w 1185763"/>
                  <a:gd name="connsiteY13" fmla="*/ 1018467 h 1369510"/>
                  <a:gd name="connsiteX14" fmla="*/ 5221 w 1185763"/>
                  <a:gd name="connsiteY14" fmla="*/ 343540 h 1369510"/>
                  <a:gd name="connsiteX15" fmla="*/ 6112 w 1185763"/>
                  <a:gd name="connsiteY15" fmla="*/ 343540 h 1369510"/>
                  <a:gd name="connsiteX16" fmla="*/ 5222 w 1185763"/>
                  <a:gd name="connsiteY16" fmla="*/ 342000 h 1369510"/>
                  <a:gd name="connsiteX17" fmla="*/ 591059 w 1185763"/>
                  <a:gd name="connsiteY17" fmla="*/ 3767 h 1369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85763" h="1369510">
                    <a:moveTo>
                      <a:pt x="593234" y="0"/>
                    </a:moveTo>
                    <a:lnTo>
                      <a:pt x="1185595" y="342000"/>
                    </a:lnTo>
                    <a:lnTo>
                      <a:pt x="1184706" y="343540"/>
                    </a:lnTo>
                    <a:lnTo>
                      <a:pt x="1185594" y="343540"/>
                    </a:lnTo>
                    <a:lnTo>
                      <a:pt x="1185594" y="1026531"/>
                    </a:lnTo>
                    <a:lnTo>
                      <a:pt x="1185763" y="1026823"/>
                    </a:lnTo>
                    <a:lnTo>
                      <a:pt x="1185594" y="1026921"/>
                    </a:lnTo>
                    <a:lnTo>
                      <a:pt x="1185594" y="1027540"/>
                    </a:lnTo>
                    <a:lnTo>
                      <a:pt x="1184522" y="1027540"/>
                    </a:lnTo>
                    <a:lnTo>
                      <a:pt x="596895" y="1366807"/>
                    </a:lnTo>
                    <a:lnTo>
                      <a:pt x="595409" y="1364233"/>
                    </a:lnTo>
                    <a:lnTo>
                      <a:pt x="592362" y="1369510"/>
                    </a:lnTo>
                    <a:lnTo>
                      <a:pt x="0" y="1027510"/>
                    </a:lnTo>
                    <a:lnTo>
                      <a:pt x="5221" y="1018467"/>
                    </a:lnTo>
                    <a:lnTo>
                      <a:pt x="5221" y="343540"/>
                    </a:lnTo>
                    <a:lnTo>
                      <a:pt x="6112" y="343540"/>
                    </a:lnTo>
                    <a:lnTo>
                      <a:pt x="5222" y="342000"/>
                    </a:lnTo>
                    <a:lnTo>
                      <a:pt x="591059" y="3767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Прямоугольник 68">
                <a:extLst>
                  <a:ext uri="{FF2B5EF4-FFF2-40B4-BE49-F238E27FC236}">
                    <a16:creationId xmlns:a16="http://schemas.microsoft.com/office/drawing/2014/main" id="{02A3BCF2-8C7C-EE49-8D58-936641F22C27}"/>
                  </a:ext>
                </a:extLst>
              </p:cNvPr>
              <p:cNvSpPr/>
              <p:nvPr/>
            </p:nvSpPr>
            <p:spPr>
              <a:xfrm>
                <a:off x="1578160" y="3074598"/>
                <a:ext cx="1007098" cy="369332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 defTabSz="94615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900" b="1" dirty="0">
                    <a:solidFill>
                      <a:schemeClr val="bg1"/>
                    </a:solidFill>
                    <a:latin typeface="Arial" charset="0"/>
                  </a:rPr>
                  <a:t>КОЛОННОЕ ОБОРУДОВАНИЕ</a:t>
                </a:r>
              </a:p>
            </p:txBody>
          </p:sp>
        </p:grpSp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9BD68181-8E73-5743-A1D9-86096C95E734}"/>
                </a:ext>
              </a:extLst>
            </p:cNvPr>
            <p:cNvGrpSpPr/>
            <p:nvPr/>
          </p:nvGrpSpPr>
          <p:grpSpPr>
            <a:xfrm>
              <a:off x="7270392" y="2646978"/>
              <a:ext cx="1020348" cy="1178462"/>
              <a:chOff x="2635716" y="2646978"/>
              <a:chExt cx="1020348" cy="1178462"/>
            </a:xfrm>
            <a:grpFill/>
          </p:grpSpPr>
          <p:sp>
            <p:nvSpPr>
              <p:cNvPr id="66" name="Полилиния 65">
                <a:extLst>
                  <a:ext uri="{FF2B5EF4-FFF2-40B4-BE49-F238E27FC236}">
                    <a16:creationId xmlns:a16="http://schemas.microsoft.com/office/drawing/2014/main" id="{B9AF018A-7712-F04E-BF98-925D07C24462}"/>
                  </a:ext>
                </a:extLst>
              </p:cNvPr>
              <p:cNvSpPr/>
              <p:nvPr/>
            </p:nvSpPr>
            <p:spPr>
              <a:xfrm>
                <a:off x="2635716" y="2646978"/>
                <a:ext cx="1020348" cy="1178462"/>
              </a:xfrm>
              <a:custGeom>
                <a:avLst/>
                <a:gdLst>
                  <a:gd name="connsiteX0" fmla="*/ 593234 w 1185763"/>
                  <a:gd name="connsiteY0" fmla="*/ 0 h 1369510"/>
                  <a:gd name="connsiteX1" fmla="*/ 1185595 w 1185763"/>
                  <a:gd name="connsiteY1" fmla="*/ 342000 h 1369510"/>
                  <a:gd name="connsiteX2" fmla="*/ 1184706 w 1185763"/>
                  <a:gd name="connsiteY2" fmla="*/ 343540 h 1369510"/>
                  <a:gd name="connsiteX3" fmla="*/ 1185594 w 1185763"/>
                  <a:gd name="connsiteY3" fmla="*/ 343540 h 1369510"/>
                  <a:gd name="connsiteX4" fmla="*/ 1185594 w 1185763"/>
                  <a:gd name="connsiteY4" fmla="*/ 1026531 h 1369510"/>
                  <a:gd name="connsiteX5" fmla="*/ 1185763 w 1185763"/>
                  <a:gd name="connsiteY5" fmla="*/ 1026823 h 1369510"/>
                  <a:gd name="connsiteX6" fmla="*/ 1185594 w 1185763"/>
                  <a:gd name="connsiteY6" fmla="*/ 1026921 h 1369510"/>
                  <a:gd name="connsiteX7" fmla="*/ 1185594 w 1185763"/>
                  <a:gd name="connsiteY7" fmla="*/ 1027540 h 1369510"/>
                  <a:gd name="connsiteX8" fmla="*/ 1184522 w 1185763"/>
                  <a:gd name="connsiteY8" fmla="*/ 1027540 h 1369510"/>
                  <a:gd name="connsiteX9" fmla="*/ 596895 w 1185763"/>
                  <a:gd name="connsiteY9" fmla="*/ 1366807 h 1369510"/>
                  <a:gd name="connsiteX10" fmla="*/ 595409 w 1185763"/>
                  <a:gd name="connsiteY10" fmla="*/ 1364233 h 1369510"/>
                  <a:gd name="connsiteX11" fmla="*/ 592362 w 1185763"/>
                  <a:gd name="connsiteY11" fmla="*/ 1369510 h 1369510"/>
                  <a:gd name="connsiteX12" fmla="*/ 0 w 1185763"/>
                  <a:gd name="connsiteY12" fmla="*/ 1027510 h 1369510"/>
                  <a:gd name="connsiteX13" fmla="*/ 5221 w 1185763"/>
                  <a:gd name="connsiteY13" fmla="*/ 1018467 h 1369510"/>
                  <a:gd name="connsiteX14" fmla="*/ 5221 w 1185763"/>
                  <a:gd name="connsiteY14" fmla="*/ 343540 h 1369510"/>
                  <a:gd name="connsiteX15" fmla="*/ 6112 w 1185763"/>
                  <a:gd name="connsiteY15" fmla="*/ 343540 h 1369510"/>
                  <a:gd name="connsiteX16" fmla="*/ 5222 w 1185763"/>
                  <a:gd name="connsiteY16" fmla="*/ 342000 h 1369510"/>
                  <a:gd name="connsiteX17" fmla="*/ 591059 w 1185763"/>
                  <a:gd name="connsiteY17" fmla="*/ 3767 h 1369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85763" h="1369510">
                    <a:moveTo>
                      <a:pt x="593234" y="0"/>
                    </a:moveTo>
                    <a:lnTo>
                      <a:pt x="1185595" y="342000"/>
                    </a:lnTo>
                    <a:lnTo>
                      <a:pt x="1184706" y="343540"/>
                    </a:lnTo>
                    <a:lnTo>
                      <a:pt x="1185594" y="343540"/>
                    </a:lnTo>
                    <a:lnTo>
                      <a:pt x="1185594" y="1026531"/>
                    </a:lnTo>
                    <a:lnTo>
                      <a:pt x="1185763" y="1026823"/>
                    </a:lnTo>
                    <a:lnTo>
                      <a:pt x="1185594" y="1026921"/>
                    </a:lnTo>
                    <a:lnTo>
                      <a:pt x="1185594" y="1027540"/>
                    </a:lnTo>
                    <a:lnTo>
                      <a:pt x="1184522" y="1027540"/>
                    </a:lnTo>
                    <a:lnTo>
                      <a:pt x="596895" y="1366807"/>
                    </a:lnTo>
                    <a:lnTo>
                      <a:pt x="595409" y="1364233"/>
                    </a:lnTo>
                    <a:lnTo>
                      <a:pt x="592362" y="1369510"/>
                    </a:lnTo>
                    <a:lnTo>
                      <a:pt x="0" y="1027510"/>
                    </a:lnTo>
                    <a:lnTo>
                      <a:pt x="5221" y="1018467"/>
                    </a:lnTo>
                    <a:lnTo>
                      <a:pt x="5221" y="343540"/>
                    </a:lnTo>
                    <a:lnTo>
                      <a:pt x="6112" y="343540"/>
                    </a:lnTo>
                    <a:lnTo>
                      <a:pt x="5222" y="342000"/>
                    </a:lnTo>
                    <a:lnTo>
                      <a:pt x="591059" y="3767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Прямоугольник 66">
                <a:extLst>
                  <a:ext uri="{FF2B5EF4-FFF2-40B4-BE49-F238E27FC236}">
                    <a16:creationId xmlns:a16="http://schemas.microsoft.com/office/drawing/2014/main" id="{B0D6F72B-8E95-0848-B477-C86016762478}"/>
                  </a:ext>
                </a:extLst>
              </p:cNvPr>
              <p:cNvSpPr/>
              <p:nvPr/>
            </p:nvSpPr>
            <p:spPr>
              <a:xfrm>
                <a:off x="2639440" y="3000619"/>
                <a:ext cx="1007098" cy="461665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 defTabSz="94615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800" b="1" dirty="0">
                    <a:solidFill>
                      <a:schemeClr val="bg1"/>
                    </a:solidFill>
                    <a:latin typeface="Arial" charset="0"/>
                  </a:rPr>
                  <a:t>РЕГУЛИРУЮЩАЯ </a:t>
                </a:r>
                <a:br>
                  <a:rPr lang="ru-RU" sz="800" b="1" dirty="0">
                    <a:solidFill>
                      <a:schemeClr val="bg1"/>
                    </a:solidFill>
                    <a:latin typeface="Arial" charset="0"/>
                  </a:rPr>
                </a:br>
                <a:r>
                  <a:rPr lang="ru-RU" sz="800" b="1" dirty="0">
                    <a:solidFill>
                      <a:schemeClr val="bg1"/>
                    </a:solidFill>
                    <a:latin typeface="Arial" charset="0"/>
                  </a:rPr>
                  <a:t>И ЗАПОРНАЯ АРМАТУРА</a:t>
                </a:r>
              </a:p>
            </p:txBody>
          </p:sp>
        </p:grpSp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6A0B5C31-6850-FB47-AC20-B21A0C6E6D19}"/>
                </a:ext>
              </a:extLst>
            </p:cNvPr>
            <p:cNvGrpSpPr/>
            <p:nvPr/>
          </p:nvGrpSpPr>
          <p:grpSpPr>
            <a:xfrm>
              <a:off x="5127554" y="4548536"/>
              <a:ext cx="1020348" cy="1178462"/>
              <a:chOff x="492878" y="4548536"/>
              <a:chExt cx="1020348" cy="1178462"/>
            </a:xfrm>
            <a:grpFill/>
          </p:grpSpPr>
          <p:sp>
            <p:nvSpPr>
              <p:cNvPr id="64" name="Полилиния 63">
                <a:extLst>
                  <a:ext uri="{FF2B5EF4-FFF2-40B4-BE49-F238E27FC236}">
                    <a16:creationId xmlns:a16="http://schemas.microsoft.com/office/drawing/2014/main" id="{8B5A8B73-FE35-124E-B11D-FB621A25071B}"/>
                  </a:ext>
                </a:extLst>
              </p:cNvPr>
              <p:cNvSpPr/>
              <p:nvPr/>
            </p:nvSpPr>
            <p:spPr>
              <a:xfrm>
                <a:off x="492878" y="4548536"/>
                <a:ext cx="1020348" cy="1178462"/>
              </a:xfrm>
              <a:custGeom>
                <a:avLst/>
                <a:gdLst>
                  <a:gd name="connsiteX0" fmla="*/ 593234 w 1185763"/>
                  <a:gd name="connsiteY0" fmla="*/ 0 h 1369510"/>
                  <a:gd name="connsiteX1" fmla="*/ 1185595 w 1185763"/>
                  <a:gd name="connsiteY1" fmla="*/ 342000 h 1369510"/>
                  <a:gd name="connsiteX2" fmla="*/ 1184706 w 1185763"/>
                  <a:gd name="connsiteY2" fmla="*/ 343540 h 1369510"/>
                  <a:gd name="connsiteX3" fmla="*/ 1185594 w 1185763"/>
                  <a:gd name="connsiteY3" fmla="*/ 343540 h 1369510"/>
                  <a:gd name="connsiteX4" fmla="*/ 1185594 w 1185763"/>
                  <a:gd name="connsiteY4" fmla="*/ 1026531 h 1369510"/>
                  <a:gd name="connsiteX5" fmla="*/ 1185763 w 1185763"/>
                  <a:gd name="connsiteY5" fmla="*/ 1026823 h 1369510"/>
                  <a:gd name="connsiteX6" fmla="*/ 1185594 w 1185763"/>
                  <a:gd name="connsiteY6" fmla="*/ 1026921 h 1369510"/>
                  <a:gd name="connsiteX7" fmla="*/ 1185594 w 1185763"/>
                  <a:gd name="connsiteY7" fmla="*/ 1027540 h 1369510"/>
                  <a:gd name="connsiteX8" fmla="*/ 1184522 w 1185763"/>
                  <a:gd name="connsiteY8" fmla="*/ 1027540 h 1369510"/>
                  <a:gd name="connsiteX9" fmla="*/ 596895 w 1185763"/>
                  <a:gd name="connsiteY9" fmla="*/ 1366807 h 1369510"/>
                  <a:gd name="connsiteX10" fmla="*/ 595409 w 1185763"/>
                  <a:gd name="connsiteY10" fmla="*/ 1364233 h 1369510"/>
                  <a:gd name="connsiteX11" fmla="*/ 592362 w 1185763"/>
                  <a:gd name="connsiteY11" fmla="*/ 1369510 h 1369510"/>
                  <a:gd name="connsiteX12" fmla="*/ 0 w 1185763"/>
                  <a:gd name="connsiteY12" fmla="*/ 1027510 h 1369510"/>
                  <a:gd name="connsiteX13" fmla="*/ 5221 w 1185763"/>
                  <a:gd name="connsiteY13" fmla="*/ 1018467 h 1369510"/>
                  <a:gd name="connsiteX14" fmla="*/ 5221 w 1185763"/>
                  <a:gd name="connsiteY14" fmla="*/ 343540 h 1369510"/>
                  <a:gd name="connsiteX15" fmla="*/ 6112 w 1185763"/>
                  <a:gd name="connsiteY15" fmla="*/ 343540 h 1369510"/>
                  <a:gd name="connsiteX16" fmla="*/ 5222 w 1185763"/>
                  <a:gd name="connsiteY16" fmla="*/ 342000 h 1369510"/>
                  <a:gd name="connsiteX17" fmla="*/ 591059 w 1185763"/>
                  <a:gd name="connsiteY17" fmla="*/ 3767 h 1369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85763" h="1369510">
                    <a:moveTo>
                      <a:pt x="593234" y="0"/>
                    </a:moveTo>
                    <a:lnTo>
                      <a:pt x="1185595" y="342000"/>
                    </a:lnTo>
                    <a:lnTo>
                      <a:pt x="1184706" y="343540"/>
                    </a:lnTo>
                    <a:lnTo>
                      <a:pt x="1185594" y="343540"/>
                    </a:lnTo>
                    <a:lnTo>
                      <a:pt x="1185594" y="1026531"/>
                    </a:lnTo>
                    <a:lnTo>
                      <a:pt x="1185763" y="1026823"/>
                    </a:lnTo>
                    <a:lnTo>
                      <a:pt x="1185594" y="1026921"/>
                    </a:lnTo>
                    <a:lnTo>
                      <a:pt x="1185594" y="1027540"/>
                    </a:lnTo>
                    <a:lnTo>
                      <a:pt x="1184522" y="1027540"/>
                    </a:lnTo>
                    <a:lnTo>
                      <a:pt x="596895" y="1366807"/>
                    </a:lnTo>
                    <a:lnTo>
                      <a:pt x="595409" y="1364233"/>
                    </a:lnTo>
                    <a:lnTo>
                      <a:pt x="592362" y="1369510"/>
                    </a:lnTo>
                    <a:lnTo>
                      <a:pt x="0" y="1027510"/>
                    </a:lnTo>
                    <a:lnTo>
                      <a:pt x="5221" y="1018467"/>
                    </a:lnTo>
                    <a:lnTo>
                      <a:pt x="5221" y="343540"/>
                    </a:lnTo>
                    <a:lnTo>
                      <a:pt x="6112" y="343540"/>
                    </a:lnTo>
                    <a:lnTo>
                      <a:pt x="5222" y="342000"/>
                    </a:lnTo>
                    <a:lnTo>
                      <a:pt x="591059" y="3767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Прямоугольник 64">
                <a:extLst>
                  <a:ext uri="{FF2B5EF4-FFF2-40B4-BE49-F238E27FC236}">
                    <a16:creationId xmlns:a16="http://schemas.microsoft.com/office/drawing/2014/main" id="{5518FFC9-04F2-FC4F-9809-96A5A6B38188}"/>
                  </a:ext>
                </a:extLst>
              </p:cNvPr>
              <p:cNvSpPr/>
              <p:nvPr/>
            </p:nvSpPr>
            <p:spPr>
              <a:xfrm>
                <a:off x="506128" y="4874652"/>
                <a:ext cx="1007098" cy="461665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 defTabSz="94615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800" b="1" dirty="0">
                    <a:solidFill>
                      <a:schemeClr val="bg1"/>
                    </a:solidFill>
                    <a:latin typeface="Arial" charset="0"/>
                  </a:rPr>
                  <a:t>ЭЛЕКТРО-ТЕХНИЧЕСКИЕ УСТРОЙСТВА</a:t>
                </a:r>
              </a:p>
            </p:txBody>
          </p:sp>
        </p:grpSp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C5E7B719-E1B4-AA4B-BC37-80B97F7CDE46}"/>
                </a:ext>
              </a:extLst>
            </p:cNvPr>
            <p:cNvGrpSpPr/>
            <p:nvPr/>
          </p:nvGrpSpPr>
          <p:grpSpPr>
            <a:xfrm>
              <a:off x="5127554" y="2646978"/>
              <a:ext cx="1020348" cy="1178462"/>
              <a:chOff x="492878" y="2646978"/>
              <a:chExt cx="1020348" cy="1178462"/>
            </a:xfrm>
            <a:grpFill/>
          </p:grpSpPr>
          <p:sp>
            <p:nvSpPr>
              <p:cNvPr id="62" name="Полилиния 61">
                <a:extLst>
                  <a:ext uri="{FF2B5EF4-FFF2-40B4-BE49-F238E27FC236}">
                    <a16:creationId xmlns:a16="http://schemas.microsoft.com/office/drawing/2014/main" id="{A1AFC66E-4BC5-E843-87F4-8C22773F3469}"/>
                  </a:ext>
                </a:extLst>
              </p:cNvPr>
              <p:cNvSpPr/>
              <p:nvPr/>
            </p:nvSpPr>
            <p:spPr>
              <a:xfrm>
                <a:off x="492878" y="2646978"/>
                <a:ext cx="1020348" cy="1178462"/>
              </a:xfrm>
              <a:custGeom>
                <a:avLst/>
                <a:gdLst>
                  <a:gd name="connsiteX0" fmla="*/ 593234 w 1185763"/>
                  <a:gd name="connsiteY0" fmla="*/ 0 h 1369510"/>
                  <a:gd name="connsiteX1" fmla="*/ 1185595 w 1185763"/>
                  <a:gd name="connsiteY1" fmla="*/ 342000 h 1369510"/>
                  <a:gd name="connsiteX2" fmla="*/ 1184706 w 1185763"/>
                  <a:gd name="connsiteY2" fmla="*/ 343540 h 1369510"/>
                  <a:gd name="connsiteX3" fmla="*/ 1185594 w 1185763"/>
                  <a:gd name="connsiteY3" fmla="*/ 343540 h 1369510"/>
                  <a:gd name="connsiteX4" fmla="*/ 1185594 w 1185763"/>
                  <a:gd name="connsiteY4" fmla="*/ 1026531 h 1369510"/>
                  <a:gd name="connsiteX5" fmla="*/ 1185763 w 1185763"/>
                  <a:gd name="connsiteY5" fmla="*/ 1026823 h 1369510"/>
                  <a:gd name="connsiteX6" fmla="*/ 1185594 w 1185763"/>
                  <a:gd name="connsiteY6" fmla="*/ 1026921 h 1369510"/>
                  <a:gd name="connsiteX7" fmla="*/ 1185594 w 1185763"/>
                  <a:gd name="connsiteY7" fmla="*/ 1027540 h 1369510"/>
                  <a:gd name="connsiteX8" fmla="*/ 1184522 w 1185763"/>
                  <a:gd name="connsiteY8" fmla="*/ 1027540 h 1369510"/>
                  <a:gd name="connsiteX9" fmla="*/ 596895 w 1185763"/>
                  <a:gd name="connsiteY9" fmla="*/ 1366807 h 1369510"/>
                  <a:gd name="connsiteX10" fmla="*/ 595409 w 1185763"/>
                  <a:gd name="connsiteY10" fmla="*/ 1364233 h 1369510"/>
                  <a:gd name="connsiteX11" fmla="*/ 592362 w 1185763"/>
                  <a:gd name="connsiteY11" fmla="*/ 1369510 h 1369510"/>
                  <a:gd name="connsiteX12" fmla="*/ 0 w 1185763"/>
                  <a:gd name="connsiteY12" fmla="*/ 1027510 h 1369510"/>
                  <a:gd name="connsiteX13" fmla="*/ 5221 w 1185763"/>
                  <a:gd name="connsiteY13" fmla="*/ 1018467 h 1369510"/>
                  <a:gd name="connsiteX14" fmla="*/ 5221 w 1185763"/>
                  <a:gd name="connsiteY14" fmla="*/ 343540 h 1369510"/>
                  <a:gd name="connsiteX15" fmla="*/ 6112 w 1185763"/>
                  <a:gd name="connsiteY15" fmla="*/ 343540 h 1369510"/>
                  <a:gd name="connsiteX16" fmla="*/ 5222 w 1185763"/>
                  <a:gd name="connsiteY16" fmla="*/ 342000 h 1369510"/>
                  <a:gd name="connsiteX17" fmla="*/ 591059 w 1185763"/>
                  <a:gd name="connsiteY17" fmla="*/ 3767 h 1369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85763" h="1369510">
                    <a:moveTo>
                      <a:pt x="593234" y="0"/>
                    </a:moveTo>
                    <a:lnTo>
                      <a:pt x="1185595" y="342000"/>
                    </a:lnTo>
                    <a:lnTo>
                      <a:pt x="1184706" y="343540"/>
                    </a:lnTo>
                    <a:lnTo>
                      <a:pt x="1185594" y="343540"/>
                    </a:lnTo>
                    <a:lnTo>
                      <a:pt x="1185594" y="1026531"/>
                    </a:lnTo>
                    <a:lnTo>
                      <a:pt x="1185763" y="1026823"/>
                    </a:lnTo>
                    <a:lnTo>
                      <a:pt x="1185594" y="1026921"/>
                    </a:lnTo>
                    <a:lnTo>
                      <a:pt x="1185594" y="1027540"/>
                    </a:lnTo>
                    <a:lnTo>
                      <a:pt x="1184522" y="1027540"/>
                    </a:lnTo>
                    <a:lnTo>
                      <a:pt x="596895" y="1366807"/>
                    </a:lnTo>
                    <a:lnTo>
                      <a:pt x="595409" y="1364233"/>
                    </a:lnTo>
                    <a:lnTo>
                      <a:pt x="592362" y="1369510"/>
                    </a:lnTo>
                    <a:lnTo>
                      <a:pt x="0" y="1027510"/>
                    </a:lnTo>
                    <a:lnTo>
                      <a:pt x="5221" y="1018467"/>
                    </a:lnTo>
                    <a:lnTo>
                      <a:pt x="5221" y="343540"/>
                    </a:lnTo>
                    <a:lnTo>
                      <a:pt x="6112" y="343540"/>
                    </a:lnTo>
                    <a:lnTo>
                      <a:pt x="5222" y="342000"/>
                    </a:lnTo>
                    <a:lnTo>
                      <a:pt x="591059" y="3767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Прямоугольник 62">
                <a:extLst>
                  <a:ext uri="{FF2B5EF4-FFF2-40B4-BE49-F238E27FC236}">
                    <a16:creationId xmlns:a16="http://schemas.microsoft.com/office/drawing/2014/main" id="{7D503449-B309-FD49-A1CE-901254EE94A2}"/>
                  </a:ext>
                </a:extLst>
              </p:cNvPr>
              <p:cNvSpPr/>
              <p:nvPr/>
            </p:nvSpPr>
            <p:spPr>
              <a:xfrm>
                <a:off x="506128" y="3109251"/>
                <a:ext cx="1007098" cy="246221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 defTabSz="94615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000" b="1" dirty="0">
                    <a:solidFill>
                      <a:schemeClr val="bg1"/>
                    </a:solidFill>
                    <a:latin typeface="Arial" charset="0"/>
                  </a:rPr>
                  <a:t>ОБЩЕСТРОЙ</a:t>
                </a:r>
              </a:p>
            </p:txBody>
          </p:sp>
        </p:grpSp>
      </p:grp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4B99FFF3-F30D-504C-8881-BFCB44AC3952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000817" y="3758389"/>
            <a:ext cx="3917825" cy="0"/>
          </a:xfrm>
          <a:prstGeom prst="line">
            <a:avLst/>
          </a:prstGeom>
          <a:solidFill>
            <a:srgbClr val="99FFCC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4" name="Равнобедренный треугольник 12">
            <a:extLst>
              <a:ext uri="{FF2B5EF4-FFF2-40B4-BE49-F238E27FC236}">
                <a16:creationId xmlns:a16="http://schemas.microsoft.com/office/drawing/2014/main" id="{106697A7-257E-7849-95E9-88D874AC05A4}"/>
              </a:ext>
            </a:extLst>
          </p:cNvPr>
          <p:cNvSpPr/>
          <p:nvPr/>
        </p:nvSpPr>
        <p:spPr>
          <a:xfrm rot="5400000">
            <a:off x="5098611" y="3158896"/>
            <a:ext cx="498103" cy="141773"/>
          </a:xfrm>
          <a:custGeom>
            <a:avLst/>
            <a:gdLst>
              <a:gd name="connsiteX0" fmla="*/ 0 w 2909461"/>
              <a:gd name="connsiteY0" fmla="*/ 536234 h 536234"/>
              <a:gd name="connsiteX1" fmla="*/ 1454731 w 2909461"/>
              <a:gd name="connsiteY1" fmla="*/ 0 h 536234"/>
              <a:gd name="connsiteX2" fmla="*/ 2909461 w 2909461"/>
              <a:gd name="connsiteY2" fmla="*/ 536234 h 536234"/>
              <a:gd name="connsiteX3" fmla="*/ 0 w 2909461"/>
              <a:gd name="connsiteY3" fmla="*/ 536234 h 536234"/>
              <a:gd name="connsiteX0" fmla="*/ 0 w 2909461"/>
              <a:gd name="connsiteY0" fmla="*/ 536234 h 536234"/>
              <a:gd name="connsiteX1" fmla="*/ 1454731 w 2909461"/>
              <a:gd name="connsiteY1" fmla="*/ 0 h 536234"/>
              <a:gd name="connsiteX2" fmla="*/ 2909461 w 2909461"/>
              <a:gd name="connsiteY2" fmla="*/ 536234 h 536234"/>
              <a:gd name="connsiteX3" fmla="*/ 1308412 w 2909461"/>
              <a:gd name="connsiteY3" fmla="*/ 532978 h 536234"/>
              <a:gd name="connsiteX4" fmla="*/ 0 w 2909461"/>
              <a:gd name="connsiteY4" fmla="*/ 536234 h 536234"/>
              <a:gd name="connsiteX0" fmla="*/ 1308412 w 2909461"/>
              <a:gd name="connsiteY0" fmla="*/ 532978 h 624418"/>
              <a:gd name="connsiteX1" fmla="*/ 0 w 2909461"/>
              <a:gd name="connsiteY1" fmla="*/ 536234 h 624418"/>
              <a:gd name="connsiteX2" fmla="*/ 1454731 w 2909461"/>
              <a:gd name="connsiteY2" fmla="*/ 0 h 624418"/>
              <a:gd name="connsiteX3" fmla="*/ 2909461 w 2909461"/>
              <a:gd name="connsiteY3" fmla="*/ 536234 h 624418"/>
              <a:gd name="connsiteX4" fmla="*/ 1399852 w 2909461"/>
              <a:gd name="connsiteY4" fmla="*/ 624418 h 624418"/>
              <a:gd name="connsiteX0" fmla="*/ 0 w 2909461"/>
              <a:gd name="connsiteY0" fmla="*/ 536234 h 624418"/>
              <a:gd name="connsiteX1" fmla="*/ 1454731 w 2909461"/>
              <a:gd name="connsiteY1" fmla="*/ 0 h 624418"/>
              <a:gd name="connsiteX2" fmla="*/ 2909461 w 2909461"/>
              <a:gd name="connsiteY2" fmla="*/ 536234 h 624418"/>
              <a:gd name="connsiteX3" fmla="*/ 1399852 w 2909461"/>
              <a:gd name="connsiteY3" fmla="*/ 624418 h 624418"/>
              <a:gd name="connsiteX0" fmla="*/ 0 w 2909461"/>
              <a:gd name="connsiteY0" fmla="*/ 536234 h 536234"/>
              <a:gd name="connsiteX1" fmla="*/ 1454731 w 2909461"/>
              <a:gd name="connsiteY1" fmla="*/ 0 h 536234"/>
              <a:gd name="connsiteX2" fmla="*/ 2909461 w 2909461"/>
              <a:gd name="connsiteY2" fmla="*/ 536234 h 53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9461" h="536234">
                <a:moveTo>
                  <a:pt x="0" y="536234"/>
                </a:moveTo>
                <a:lnTo>
                  <a:pt x="1454731" y="0"/>
                </a:lnTo>
                <a:lnTo>
                  <a:pt x="2909461" y="536234"/>
                </a:lnTo>
              </a:path>
            </a:pathLst>
          </a:custGeom>
          <a:noFill/>
          <a:ln w="9525">
            <a:solidFill>
              <a:srgbClr val="007AC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35" name="Равнобедренный треугольник 12">
            <a:extLst>
              <a:ext uri="{FF2B5EF4-FFF2-40B4-BE49-F238E27FC236}">
                <a16:creationId xmlns:a16="http://schemas.microsoft.com/office/drawing/2014/main" id="{2D9D8FB9-6054-E84D-8DB6-7255F531AEAC}"/>
              </a:ext>
            </a:extLst>
          </p:cNvPr>
          <p:cNvSpPr/>
          <p:nvPr/>
        </p:nvSpPr>
        <p:spPr>
          <a:xfrm rot="5400000">
            <a:off x="2545218" y="3144794"/>
            <a:ext cx="498103" cy="141773"/>
          </a:xfrm>
          <a:custGeom>
            <a:avLst/>
            <a:gdLst>
              <a:gd name="connsiteX0" fmla="*/ 0 w 2909461"/>
              <a:gd name="connsiteY0" fmla="*/ 536234 h 536234"/>
              <a:gd name="connsiteX1" fmla="*/ 1454731 w 2909461"/>
              <a:gd name="connsiteY1" fmla="*/ 0 h 536234"/>
              <a:gd name="connsiteX2" fmla="*/ 2909461 w 2909461"/>
              <a:gd name="connsiteY2" fmla="*/ 536234 h 536234"/>
              <a:gd name="connsiteX3" fmla="*/ 0 w 2909461"/>
              <a:gd name="connsiteY3" fmla="*/ 536234 h 536234"/>
              <a:gd name="connsiteX0" fmla="*/ 0 w 2909461"/>
              <a:gd name="connsiteY0" fmla="*/ 536234 h 536234"/>
              <a:gd name="connsiteX1" fmla="*/ 1454731 w 2909461"/>
              <a:gd name="connsiteY1" fmla="*/ 0 h 536234"/>
              <a:gd name="connsiteX2" fmla="*/ 2909461 w 2909461"/>
              <a:gd name="connsiteY2" fmla="*/ 536234 h 536234"/>
              <a:gd name="connsiteX3" fmla="*/ 1308412 w 2909461"/>
              <a:gd name="connsiteY3" fmla="*/ 532978 h 536234"/>
              <a:gd name="connsiteX4" fmla="*/ 0 w 2909461"/>
              <a:gd name="connsiteY4" fmla="*/ 536234 h 536234"/>
              <a:gd name="connsiteX0" fmla="*/ 1308412 w 2909461"/>
              <a:gd name="connsiteY0" fmla="*/ 532978 h 624418"/>
              <a:gd name="connsiteX1" fmla="*/ 0 w 2909461"/>
              <a:gd name="connsiteY1" fmla="*/ 536234 h 624418"/>
              <a:gd name="connsiteX2" fmla="*/ 1454731 w 2909461"/>
              <a:gd name="connsiteY2" fmla="*/ 0 h 624418"/>
              <a:gd name="connsiteX3" fmla="*/ 2909461 w 2909461"/>
              <a:gd name="connsiteY3" fmla="*/ 536234 h 624418"/>
              <a:gd name="connsiteX4" fmla="*/ 1399852 w 2909461"/>
              <a:gd name="connsiteY4" fmla="*/ 624418 h 624418"/>
              <a:gd name="connsiteX0" fmla="*/ 0 w 2909461"/>
              <a:gd name="connsiteY0" fmla="*/ 536234 h 624418"/>
              <a:gd name="connsiteX1" fmla="*/ 1454731 w 2909461"/>
              <a:gd name="connsiteY1" fmla="*/ 0 h 624418"/>
              <a:gd name="connsiteX2" fmla="*/ 2909461 w 2909461"/>
              <a:gd name="connsiteY2" fmla="*/ 536234 h 624418"/>
              <a:gd name="connsiteX3" fmla="*/ 1399852 w 2909461"/>
              <a:gd name="connsiteY3" fmla="*/ 624418 h 624418"/>
              <a:gd name="connsiteX0" fmla="*/ 0 w 2909461"/>
              <a:gd name="connsiteY0" fmla="*/ 536234 h 536234"/>
              <a:gd name="connsiteX1" fmla="*/ 1454731 w 2909461"/>
              <a:gd name="connsiteY1" fmla="*/ 0 h 536234"/>
              <a:gd name="connsiteX2" fmla="*/ 2909461 w 2909461"/>
              <a:gd name="connsiteY2" fmla="*/ 536234 h 53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9461" h="536234">
                <a:moveTo>
                  <a:pt x="0" y="536234"/>
                </a:moveTo>
                <a:lnTo>
                  <a:pt x="1454731" y="0"/>
                </a:lnTo>
                <a:lnTo>
                  <a:pt x="2909461" y="536234"/>
                </a:lnTo>
              </a:path>
            </a:pathLst>
          </a:custGeom>
          <a:noFill/>
          <a:ln w="952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36" name="Равнобедренный треугольник 12">
            <a:extLst>
              <a:ext uri="{FF2B5EF4-FFF2-40B4-BE49-F238E27FC236}">
                <a16:creationId xmlns:a16="http://schemas.microsoft.com/office/drawing/2014/main" id="{01CE1940-ED88-E94C-BDBC-130E6E4E2A91}"/>
              </a:ext>
            </a:extLst>
          </p:cNvPr>
          <p:cNvSpPr/>
          <p:nvPr/>
        </p:nvSpPr>
        <p:spPr>
          <a:xfrm rot="5400000">
            <a:off x="5098611" y="5067317"/>
            <a:ext cx="498103" cy="141773"/>
          </a:xfrm>
          <a:custGeom>
            <a:avLst/>
            <a:gdLst>
              <a:gd name="connsiteX0" fmla="*/ 0 w 2909461"/>
              <a:gd name="connsiteY0" fmla="*/ 536234 h 536234"/>
              <a:gd name="connsiteX1" fmla="*/ 1454731 w 2909461"/>
              <a:gd name="connsiteY1" fmla="*/ 0 h 536234"/>
              <a:gd name="connsiteX2" fmla="*/ 2909461 w 2909461"/>
              <a:gd name="connsiteY2" fmla="*/ 536234 h 536234"/>
              <a:gd name="connsiteX3" fmla="*/ 0 w 2909461"/>
              <a:gd name="connsiteY3" fmla="*/ 536234 h 536234"/>
              <a:gd name="connsiteX0" fmla="*/ 0 w 2909461"/>
              <a:gd name="connsiteY0" fmla="*/ 536234 h 536234"/>
              <a:gd name="connsiteX1" fmla="*/ 1454731 w 2909461"/>
              <a:gd name="connsiteY1" fmla="*/ 0 h 536234"/>
              <a:gd name="connsiteX2" fmla="*/ 2909461 w 2909461"/>
              <a:gd name="connsiteY2" fmla="*/ 536234 h 536234"/>
              <a:gd name="connsiteX3" fmla="*/ 1308412 w 2909461"/>
              <a:gd name="connsiteY3" fmla="*/ 532978 h 536234"/>
              <a:gd name="connsiteX4" fmla="*/ 0 w 2909461"/>
              <a:gd name="connsiteY4" fmla="*/ 536234 h 536234"/>
              <a:gd name="connsiteX0" fmla="*/ 1308412 w 2909461"/>
              <a:gd name="connsiteY0" fmla="*/ 532978 h 624418"/>
              <a:gd name="connsiteX1" fmla="*/ 0 w 2909461"/>
              <a:gd name="connsiteY1" fmla="*/ 536234 h 624418"/>
              <a:gd name="connsiteX2" fmla="*/ 1454731 w 2909461"/>
              <a:gd name="connsiteY2" fmla="*/ 0 h 624418"/>
              <a:gd name="connsiteX3" fmla="*/ 2909461 w 2909461"/>
              <a:gd name="connsiteY3" fmla="*/ 536234 h 624418"/>
              <a:gd name="connsiteX4" fmla="*/ 1399852 w 2909461"/>
              <a:gd name="connsiteY4" fmla="*/ 624418 h 624418"/>
              <a:gd name="connsiteX0" fmla="*/ 0 w 2909461"/>
              <a:gd name="connsiteY0" fmla="*/ 536234 h 624418"/>
              <a:gd name="connsiteX1" fmla="*/ 1454731 w 2909461"/>
              <a:gd name="connsiteY1" fmla="*/ 0 h 624418"/>
              <a:gd name="connsiteX2" fmla="*/ 2909461 w 2909461"/>
              <a:gd name="connsiteY2" fmla="*/ 536234 h 624418"/>
              <a:gd name="connsiteX3" fmla="*/ 1399852 w 2909461"/>
              <a:gd name="connsiteY3" fmla="*/ 624418 h 624418"/>
              <a:gd name="connsiteX0" fmla="*/ 0 w 2909461"/>
              <a:gd name="connsiteY0" fmla="*/ 536234 h 536234"/>
              <a:gd name="connsiteX1" fmla="*/ 1454731 w 2909461"/>
              <a:gd name="connsiteY1" fmla="*/ 0 h 536234"/>
              <a:gd name="connsiteX2" fmla="*/ 2909461 w 2909461"/>
              <a:gd name="connsiteY2" fmla="*/ 536234 h 53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9461" h="536234">
                <a:moveTo>
                  <a:pt x="0" y="536234"/>
                </a:moveTo>
                <a:lnTo>
                  <a:pt x="1454731" y="0"/>
                </a:lnTo>
                <a:lnTo>
                  <a:pt x="2909461" y="536234"/>
                </a:lnTo>
              </a:path>
            </a:pathLst>
          </a:custGeom>
          <a:noFill/>
          <a:ln w="9525">
            <a:solidFill>
              <a:srgbClr val="007AC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37" name="Равнобедренный треугольник 12">
            <a:extLst>
              <a:ext uri="{FF2B5EF4-FFF2-40B4-BE49-F238E27FC236}">
                <a16:creationId xmlns:a16="http://schemas.microsoft.com/office/drawing/2014/main" id="{9E7250D5-D4F0-6242-A4DE-6767984882F8}"/>
              </a:ext>
            </a:extLst>
          </p:cNvPr>
          <p:cNvSpPr/>
          <p:nvPr/>
        </p:nvSpPr>
        <p:spPr>
          <a:xfrm rot="5400000">
            <a:off x="2014866" y="4090900"/>
            <a:ext cx="498103" cy="141773"/>
          </a:xfrm>
          <a:custGeom>
            <a:avLst/>
            <a:gdLst>
              <a:gd name="connsiteX0" fmla="*/ 0 w 2909461"/>
              <a:gd name="connsiteY0" fmla="*/ 536234 h 536234"/>
              <a:gd name="connsiteX1" fmla="*/ 1454731 w 2909461"/>
              <a:gd name="connsiteY1" fmla="*/ 0 h 536234"/>
              <a:gd name="connsiteX2" fmla="*/ 2909461 w 2909461"/>
              <a:gd name="connsiteY2" fmla="*/ 536234 h 536234"/>
              <a:gd name="connsiteX3" fmla="*/ 0 w 2909461"/>
              <a:gd name="connsiteY3" fmla="*/ 536234 h 536234"/>
              <a:gd name="connsiteX0" fmla="*/ 0 w 2909461"/>
              <a:gd name="connsiteY0" fmla="*/ 536234 h 536234"/>
              <a:gd name="connsiteX1" fmla="*/ 1454731 w 2909461"/>
              <a:gd name="connsiteY1" fmla="*/ 0 h 536234"/>
              <a:gd name="connsiteX2" fmla="*/ 2909461 w 2909461"/>
              <a:gd name="connsiteY2" fmla="*/ 536234 h 536234"/>
              <a:gd name="connsiteX3" fmla="*/ 1308412 w 2909461"/>
              <a:gd name="connsiteY3" fmla="*/ 532978 h 536234"/>
              <a:gd name="connsiteX4" fmla="*/ 0 w 2909461"/>
              <a:gd name="connsiteY4" fmla="*/ 536234 h 536234"/>
              <a:gd name="connsiteX0" fmla="*/ 1308412 w 2909461"/>
              <a:gd name="connsiteY0" fmla="*/ 532978 h 624418"/>
              <a:gd name="connsiteX1" fmla="*/ 0 w 2909461"/>
              <a:gd name="connsiteY1" fmla="*/ 536234 h 624418"/>
              <a:gd name="connsiteX2" fmla="*/ 1454731 w 2909461"/>
              <a:gd name="connsiteY2" fmla="*/ 0 h 624418"/>
              <a:gd name="connsiteX3" fmla="*/ 2909461 w 2909461"/>
              <a:gd name="connsiteY3" fmla="*/ 536234 h 624418"/>
              <a:gd name="connsiteX4" fmla="*/ 1399852 w 2909461"/>
              <a:gd name="connsiteY4" fmla="*/ 624418 h 624418"/>
              <a:gd name="connsiteX0" fmla="*/ 0 w 2909461"/>
              <a:gd name="connsiteY0" fmla="*/ 536234 h 624418"/>
              <a:gd name="connsiteX1" fmla="*/ 1454731 w 2909461"/>
              <a:gd name="connsiteY1" fmla="*/ 0 h 624418"/>
              <a:gd name="connsiteX2" fmla="*/ 2909461 w 2909461"/>
              <a:gd name="connsiteY2" fmla="*/ 536234 h 624418"/>
              <a:gd name="connsiteX3" fmla="*/ 1399852 w 2909461"/>
              <a:gd name="connsiteY3" fmla="*/ 624418 h 624418"/>
              <a:gd name="connsiteX0" fmla="*/ 0 w 2909461"/>
              <a:gd name="connsiteY0" fmla="*/ 536234 h 536234"/>
              <a:gd name="connsiteX1" fmla="*/ 1454731 w 2909461"/>
              <a:gd name="connsiteY1" fmla="*/ 0 h 536234"/>
              <a:gd name="connsiteX2" fmla="*/ 2909461 w 2909461"/>
              <a:gd name="connsiteY2" fmla="*/ 536234 h 53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9461" h="536234">
                <a:moveTo>
                  <a:pt x="0" y="536234"/>
                </a:moveTo>
                <a:lnTo>
                  <a:pt x="1454731" y="0"/>
                </a:lnTo>
                <a:lnTo>
                  <a:pt x="2909461" y="536234"/>
                </a:lnTo>
              </a:path>
            </a:pathLst>
          </a:custGeom>
          <a:noFill/>
          <a:ln w="952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38" name="Полилиния: фигура 128">
            <a:extLst>
              <a:ext uri="{FF2B5EF4-FFF2-40B4-BE49-F238E27FC236}">
                <a16:creationId xmlns:a16="http://schemas.microsoft.com/office/drawing/2014/main" id="{BA1D58F1-149C-0849-8A3B-3D7C7A357D88}"/>
              </a:ext>
            </a:extLst>
          </p:cNvPr>
          <p:cNvSpPr/>
          <p:nvPr/>
        </p:nvSpPr>
        <p:spPr>
          <a:xfrm flipH="1">
            <a:off x="8476010" y="3591819"/>
            <a:ext cx="470469" cy="1132458"/>
          </a:xfrm>
          <a:custGeom>
            <a:avLst/>
            <a:gdLst>
              <a:gd name="connsiteX0" fmla="*/ 0 w 470469"/>
              <a:gd name="connsiteY0" fmla="*/ 0 h 1132458"/>
              <a:gd name="connsiteX1" fmla="*/ 0 w 470469"/>
              <a:gd name="connsiteY1" fmla="*/ 1132458 h 1132458"/>
              <a:gd name="connsiteX2" fmla="*/ 469401 w 470469"/>
              <a:gd name="connsiteY2" fmla="*/ 861448 h 1132458"/>
              <a:gd name="connsiteX3" fmla="*/ 470324 w 470469"/>
              <a:gd name="connsiteY3" fmla="*/ 861448 h 1132458"/>
              <a:gd name="connsiteX4" fmla="*/ 470324 w 470469"/>
              <a:gd name="connsiteY4" fmla="*/ 860916 h 1132458"/>
              <a:gd name="connsiteX5" fmla="*/ 470469 w 470469"/>
              <a:gd name="connsiteY5" fmla="*/ 860831 h 1132458"/>
              <a:gd name="connsiteX6" fmla="*/ 470324 w 470469"/>
              <a:gd name="connsiteY6" fmla="*/ 860580 h 1132458"/>
              <a:gd name="connsiteX7" fmla="*/ 470324 w 470469"/>
              <a:gd name="connsiteY7" fmla="*/ 272867 h 1132458"/>
              <a:gd name="connsiteX8" fmla="*/ 469560 w 470469"/>
              <a:gd name="connsiteY8" fmla="*/ 272867 h 1132458"/>
              <a:gd name="connsiteX9" fmla="*/ 470325 w 470469"/>
              <a:gd name="connsiteY9" fmla="*/ 271542 h 113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0469" h="1132458">
                <a:moveTo>
                  <a:pt x="0" y="0"/>
                </a:moveTo>
                <a:lnTo>
                  <a:pt x="0" y="1132458"/>
                </a:lnTo>
                <a:lnTo>
                  <a:pt x="469401" y="861448"/>
                </a:lnTo>
                <a:lnTo>
                  <a:pt x="470324" y="861448"/>
                </a:lnTo>
                <a:lnTo>
                  <a:pt x="470324" y="860916"/>
                </a:lnTo>
                <a:lnTo>
                  <a:pt x="470469" y="860831"/>
                </a:lnTo>
                <a:lnTo>
                  <a:pt x="470324" y="860580"/>
                </a:lnTo>
                <a:lnTo>
                  <a:pt x="470324" y="272867"/>
                </a:lnTo>
                <a:lnTo>
                  <a:pt x="469560" y="272867"/>
                </a:lnTo>
                <a:lnTo>
                  <a:pt x="470325" y="271542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9" name="Полилиния: фигура 129">
            <a:extLst>
              <a:ext uri="{FF2B5EF4-FFF2-40B4-BE49-F238E27FC236}">
                <a16:creationId xmlns:a16="http://schemas.microsoft.com/office/drawing/2014/main" id="{F4259FC8-EE35-CE48-8027-688D8FF4DAD5}"/>
              </a:ext>
            </a:extLst>
          </p:cNvPr>
          <p:cNvSpPr/>
          <p:nvPr/>
        </p:nvSpPr>
        <p:spPr>
          <a:xfrm>
            <a:off x="219472" y="3591819"/>
            <a:ext cx="470469" cy="1132458"/>
          </a:xfrm>
          <a:custGeom>
            <a:avLst/>
            <a:gdLst>
              <a:gd name="connsiteX0" fmla="*/ 0 w 470469"/>
              <a:gd name="connsiteY0" fmla="*/ 0 h 1132458"/>
              <a:gd name="connsiteX1" fmla="*/ 0 w 470469"/>
              <a:gd name="connsiteY1" fmla="*/ 1132458 h 1132458"/>
              <a:gd name="connsiteX2" fmla="*/ 469401 w 470469"/>
              <a:gd name="connsiteY2" fmla="*/ 861448 h 1132458"/>
              <a:gd name="connsiteX3" fmla="*/ 470324 w 470469"/>
              <a:gd name="connsiteY3" fmla="*/ 861448 h 1132458"/>
              <a:gd name="connsiteX4" fmla="*/ 470324 w 470469"/>
              <a:gd name="connsiteY4" fmla="*/ 860916 h 1132458"/>
              <a:gd name="connsiteX5" fmla="*/ 470469 w 470469"/>
              <a:gd name="connsiteY5" fmla="*/ 860831 h 1132458"/>
              <a:gd name="connsiteX6" fmla="*/ 470324 w 470469"/>
              <a:gd name="connsiteY6" fmla="*/ 860580 h 1132458"/>
              <a:gd name="connsiteX7" fmla="*/ 470324 w 470469"/>
              <a:gd name="connsiteY7" fmla="*/ 272867 h 1132458"/>
              <a:gd name="connsiteX8" fmla="*/ 469560 w 470469"/>
              <a:gd name="connsiteY8" fmla="*/ 272867 h 1132458"/>
              <a:gd name="connsiteX9" fmla="*/ 470325 w 470469"/>
              <a:gd name="connsiteY9" fmla="*/ 271542 h 113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0469" h="1132458">
                <a:moveTo>
                  <a:pt x="0" y="0"/>
                </a:moveTo>
                <a:lnTo>
                  <a:pt x="0" y="1132458"/>
                </a:lnTo>
                <a:lnTo>
                  <a:pt x="469401" y="861448"/>
                </a:lnTo>
                <a:lnTo>
                  <a:pt x="470324" y="861448"/>
                </a:lnTo>
                <a:lnTo>
                  <a:pt x="470324" y="860916"/>
                </a:lnTo>
                <a:lnTo>
                  <a:pt x="470469" y="860831"/>
                </a:lnTo>
                <a:lnTo>
                  <a:pt x="470324" y="860580"/>
                </a:lnTo>
                <a:lnTo>
                  <a:pt x="470324" y="272867"/>
                </a:lnTo>
                <a:lnTo>
                  <a:pt x="469560" y="272867"/>
                </a:lnTo>
                <a:lnTo>
                  <a:pt x="470325" y="271542"/>
                </a:lnTo>
                <a:close/>
              </a:path>
            </a:pathLst>
          </a:custGeom>
          <a:solidFill>
            <a:srgbClr val="C00000"/>
          </a:solidFill>
          <a:ln w="31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82BA2164-1A92-3A42-8DFF-694FA79D5501}"/>
              </a:ext>
            </a:extLst>
          </p:cNvPr>
          <p:cNvSpPr/>
          <p:nvPr/>
        </p:nvSpPr>
        <p:spPr>
          <a:xfrm>
            <a:off x="5564315" y="1721262"/>
            <a:ext cx="3050104" cy="8309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r" defTabSz="94615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atin typeface="Arial" charset="0"/>
              </a:rPr>
              <a:t>Сервисные центры</a:t>
            </a:r>
          </a:p>
          <a:p>
            <a:pPr algn="r" defTabSz="94615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atin typeface="Arial" charset="0"/>
              </a:rPr>
              <a:t>Права на конструкторскую документацию (лицензия) </a:t>
            </a:r>
            <a:endParaRPr lang="en-US" sz="1200" b="1" dirty="0">
              <a:latin typeface="Arial" charset="0"/>
            </a:endParaRPr>
          </a:p>
          <a:p>
            <a:pPr algn="r" defTabSz="94615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err="1">
                <a:latin typeface="Arial" charset="0"/>
              </a:rPr>
              <a:t>Интергазсерт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3EDC0209-9E51-5445-ABF2-7DF93ABE1DE5}"/>
              </a:ext>
            </a:extLst>
          </p:cNvPr>
          <p:cNvSpPr/>
          <p:nvPr/>
        </p:nvSpPr>
        <p:spPr bwMode="auto">
          <a:xfrm>
            <a:off x="8627669" y="1843975"/>
            <a:ext cx="54000" cy="54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indent="0" algn="ctr" defTabSz="946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677A4250-653F-3647-9FBB-A56F48C4553C}"/>
              </a:ext>
            </a:extLst>
          </p:cNvPr>
          <p:cNvSpPr/>
          <p:nvPr/>
        </p:nvSpPr>
        <p:spPr bwMode="auto">
          <a:xfrm>
            <a:off x="8627669" y="2021008"/>
            <a:ext cx="54000" cy="54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indent="0" algn="ctr" defTabSz="946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B3838BF3-ECAC-7049-A8C2-54D95ECCA8D8}"/>
              </a:ext>
            </a:extLst>
          </p:cNvPr>
          <p:cNvSpPr/>
          <p:nvPr/>
        </p:nvSpPr>
        <p:spPr bwMode="auto">
          <a:xfrm>
            <a:off x="8616605" y="2401750"/>
            <a:ext cx="54000" cy="54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indent="0" algn="ctr" defTabSz="946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4" name="Равнобедренный треугольник 12">
            <a:extLst>
              <a:ext uri="{FF2B5EF4-FFF2-40B4-BE49-F238E27FC236}">
                <a16:creationId xmlns:a16="http://schemas.microsoft.com/office/drawing/2014/main" id="{20CDC9C3-4993-9749-B2D2-12891ABBBDF6}"/>
              </a:ext>
            </a:extLst>
          </p:cNvPr>
          <p:cNvSpPr/>
          <p:nvPr/>
        </p:nvSpPr>
        <p:spPr>
          <a:xfrm rot="5400000">
            <a:off x="2517427" y="5043299"/>
            <a:ext cx="498103" cy="141773"/>
          </a:xfrm>
          <a:custGeom>
            <a:avLst/>
            <a:gdLst>
              <a:gd name="connsiteX0" fmla="*/ 0 w 2909461"/>
              <a:gd name="connsiteY0" fmla="*/ 536234 h 536234"/>
              <a:gd name="connsiteX1" fmla="*/ 1454731 w 2909461"/>
              <a:gd name="connsiteY1" fmla="*/ 0 h 536234"/>
              <a:gd name="connsiteX2" fmla="*/ 2909461 w 2909461"/>
              <a:gd name="connsiteY2" fmla="*/ 536234 h 536234"/>
              <a:gd name="connsiteX3" fmla="*/ 0 w 2909461"/>
              <a:gd name="connsiteY3" fmla="*/ 536234 h 536234"/>
              <a:gd name="connsiteX0" fmla="*/ 0 w 2909461"/>
              <a:gd name="connsiteY0" fmla="*/ 536234 h 536234"/>
              <a:gd name="connsiteX1" fmla="*/ 1454731 w 2909461"/>
              <a:gd name="connsiteY1" fmla="*/ 0 h 536234"/>
              <a:gd name="connsiteX2" fmla="*/ 2909461 w 2909461"/>
              <a:gd name="connsiteY2" fmla="*/ 536234 h 536234"/>
              <a:gd name="connsiteX3" fmla="*/ 1308412 w 2909461"/>
              <a:gd name="connsiteY3" fmla="*/ 532978 h 536234"/>
              <a:gd name="connsiteX4" fmla="*/ 0 w 2909461"/>
              <a:gd name="connsiteY4" fmla="*/ 536234 h 536234"/>
              <a:gd name="connsiteX0" fmla="*/ 1308412 w 2909461"/>
              <a:gd name="connsiteY0" fmla="*/ 532978 h 624418"/>
              <a:gd name="connsiteX1" fmla="*/ 0 w 2909461"/>
              <a:gd name="connsiteY1" fmla="*/ 536234 h 624418"/>
              <a:gd name="connsiteX2" fmla="*/ 1454731 w 2909461"/>
              <a:gd name="connsiteY2" fmla="*/ 0 h 624418"/>
              <a:gd name="connsiteX3" fmla="*/ 2909461 w 2909461"/>
              <a:gd name="connsiteY3" fmla="*/ 536234 h 624418"/>
              <a:gd name="connsiteX4" fmla="*/ 1399852 w 2909461"/>
              <a:gd name="connsiteY4" fmla="*/ 624418 h 624418"/>
              <a:gd name="connsiteX0" fmla="*/ 0 w 2909461"/>
              <a:gd name="connsiteY0" fmla="*/ 536234 h 624418"/>
              <a:gd name="connsiteX1" fmla="*/ 1454731 w 2909461"/>
              <a:gd name="connsiteY1" fmla="*/ 0 h 624418"/>
              <a:gd name="connsiteX2" fmla="*/ 2909461 w 2909461"/>
              <a:gd name="connsiteY2" fmla="*/ 536234 h 624418"/>
              <a:gd name="connsiteX3" fmla="*/ 1399852 w 2909461"/>
              <a:gd name="connsiteY3" fmla="*/ 624418 h 624418"/>
              <a:gd name="connsiteX0" fmla="*/ 0 w 2909461"/>
              <a:gd name="connsiteY0" fmla="*/ 536234 h 536234"/>
              <a:gd name="connsiteX1" fmla="*/ 1454731 w 2909461"/>
              <a:gd name="connsiteY1" fmla="*/ 0 h 536234"/>
              <a:gd name="connsiteX2" fmla="*/ 2909461 w 2909461"/>
              <a:gd name="connsiteY2" fmla="*/ 536234 h 53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9461" h="536234">
                <a:moveTo>
                  <a:pt x="0" y="536234"/>
                </a:moveTo>
                <a:lnTo>
                  <a:pt x="1454731" y="0"/>
                </a:lnTo>
                <a:lnTo>
                  <a:pt x="2909461" y="536234"/>
                </a:lnTo>
              </a:path>
            </a:pathLst>
          </a:custGeom>
          <a:noFill/>
          <a:ln w="952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45" name="Равнобедренный треугольник 12">
            <a:extLst>
              <a:ext uri="{FF2B5EF4-FFF2-40B4-BE49-F238E27FC236}">
                <a16:creationId xmlns:a16="http://schemas.microsoft.com/office/drawing/2014/main" id="{3B49AC25-39EC-044C-A825-4A0D15341E04}"/>
              </a:ext>
            </a:extLst>
          </p:cNvPr>
          <p:cNvSpPr/>
          <p:nvPr/>
        </p:nvSpPr>
        <p:spPr>
          <a:xfrm rot="5400000">
            <a:off x="4565609" y="4059801"/>
            <a:ext cx="498103" cy="141773"/>
          </a:xfrm>
          <a:custGeom>
            <a:avLst/>
            <a:gdLst>
              <a:gd name="connsiteX0" fmla="*/ 0 w 2909461"/>
              <a:gd name="connsiteY0" fmla="*/ 536234 h 536234"/>
              <a:gd name="connsiteX1" fmla="*/ 1454731 w 2909461"/>
              <a:gd name="connsiteY1" fmla="*/ 0 h 536234"/>
              <a:gd name="connsiteX2" fmla="*/ 2909461 w 2909461"/>
              <a:gd name="connsiteY2" fmla="*/ 536234 h 536234"/>
              <a:gd name="connsiteX3" fmla="*/ 0 w 2909461"/>
              <a:gd name="connsiteY3" fmla="*/ 536234 h 536234"/>
              <a:gd name="connsiteX0" fmla="*/ 0 w 2909461"/>
              <a:gd name="connsiteY0" fmla="*/ 536234 h 536234"/>
              <a:gd name="connsiteX1" fmla="*/ 1454731 w 2909461"/>
              <a:gd name="connsiteY1" fmla="*/ 0 h 536234"/>
              <a:gd name="connsiteX2" fmla="*/ 2909461 w 2909461"/>
              <a:gd name="connsiteY2" fmla="*/ 536234 h 536234"/>
              <a:gd name="connsiteX3" fmla="*/ 1308412 w 2909461"/>
              <a:gd name="connsiteY3" fmla="*/ 532978 h 536234"/>
              <a:gd name="connsiteX4" fmla="*/ 0 w 2909461"/>
              <a:gd name="connsiteY4" fmla="*/ 536234 h 536234"/>
              <a:gd name="connsiteX0" fmla="*/ 1308412 w 2909461"/>
              <a:gd name="connsiteY0" fmla="*/ 532978 h 624418"/>
              <a:gd name="connsiteX1" fmla="*/ 0 w 2909461"/>
              <a:gd name="connsiteY1" fmla="*/ 536234 h 624418"/>
              <a:gd name="connsiteX2" fmla="*/ 1454731 w 2909461"/>
              <a:gd name="connsiteY2" fmla="*/ 0 h 624418"/>
              <a:gd name="connsiteX3" fmla="*/ 2909461 w 2909461"/>
              <a:gd name="connsiteY3" fmla="*/ 536234 h 624418"/>
              <a:gd name="connsiteX4" fmla="*/ 1399852 w 2909461"/>
              <a:gd name="connsiteY4" fmla="*/ 624418 h 624418"/>
              <a:gd name="connsiteX0" fmla="*/ 0 w 2909461"/>
              <a:gd name="connsiteY0" fmla="*/ 536234 h 624418"/>
              <a:gd name="connsiteX1" fmla="*/ 1454731 w 2909461"/>
              <a:gd name="connsiteY1" fmla="*/ 0 h 624418"/>
              <a:gd name="connsiteX2" fmla="*/ 2909461 w 2909461"/>
              <a:gd name="connsiteY2" fmla="*/ 536234 h 624418"/>
              <a:gd name="connsiteX3" fmla="*/ 1399852 w 2909461"/>
              <a:gd name="connsiteY3" fmla="*/ 624418 h 624418"/>
              <a:gd name="connsiteX0" fmla="*/ 0 w 2909461"/>
              <a:gd name="connsiteY0" fmla="*/ 536234 h 536234"/>
              <a:gd name="connsiteX1" fmla="*/ 1454731 w 2909461"/>
              <a:gd name="connsiteY1" fmla="*/ 0 h 536234"/>
              <a:gd name="connsiteX2" fmla="*/ 2909461 w 2909461"/>
              <a:gd name="connsiteY2" fmla="*/ 536234 h 53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9461" h="536234">
                <a:moveTo>
                  <a:pt x="0" y="536234"/>
                </a:moveTo>
                <a:lnTo>
                  <a:pt x="1454731" y="0"/>
                </a:lnTo>
                <a:lnTo>
                  <a:pt x="2909461" y="536234"/>
                </a:lnTo>
              </a:path>
            </a:pathLst>
          </a:custGeom>
          <a:noFill/>
          <a:ln w="9525">
            <a:solidFill>
              <a:srgbClr val="007AC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E6E14943-8090-5043-B207-25185557B41A}"/>
              </a:ext>
            </a:extLst>
          </p:cNvPr>
          <p:cNvGrpSpPr/>
          <p:nvPr/>
        </p:nvGrpSpPr>
        <p:grpSpPr>
          <a:xfrm>
            <a:off x="4107260" y="2631996"/>
            <a:ext cx="1032568" cy="1178462"/>
            <a:chOff x="2635716" y="2646978"/>
            <a:chExt cx="1032568" cy="1178462"/>
          </a:xfrm>
          <a:solidFill>
            <a:srgbClr val="FFFF00"/>
          </a:solidFill>
        </p:grpSpPr>
        <p:sp>
          <p:nvSpPr>
            <p:cNvPr id="51" name="Полилиния 50">
              <a:extLst>
                <a:ext uri="{FF2B5EF4-FFF2-40B4-BE49-F238E27FC236}">
                  <a16:creationId xmlns:a16="http://schemas.microsoft.com/office/drawing/2014/main" id="{E5AEE234-A681-8640-B17E-9894628BE0C8}"/>
                </a:ext>
              </a:extLst>
            </p:cNvPr>
            <p:cNvSpPr/>
            <p:nvPr/>
          </p:nvSpPr>
          <p:spPr>
            <a:xfrm>
              <a:off x="2635716" y="2646978"/>
              <a:ext cx="1020348" cy="1178462"/>
            </a:xfrm>
            <a:custGeom>
              <a:avLst/>
              <a:gdLst>
                <a:gd name="connsiteX0" fmla="*/ 593234 w 1185763"/>
                <a:gd name="connsiteY0" fmla="*/ 0 h 1369510"/>
                <a:gd name="connsiteX1" fmla="*/ 1185595 w 1185763"/>
                <a:gd name="connsiteY1" fmla="*/ 342000 h 1369510"/>
                <a:gd name="connsiteX2" fmla="*/ 1184706 w 1185763"/>
                <a:gd name="connsiteY2" fmla="*/ 343540 h 1369510"/>
                <a:gd name="connsiteX3" fmla="*/ 1185594 w 1185763"/>
                <a:gd name="connsiteY3" fmla="*/ 343540 h 1369510"/>
                <a:gd name="connsiteX4" fmla="*/ 1185594 w 1185763"/>
                <a:gd name="connsiteY4" fmla="*/ 1026531 h 1369510"/>
                <a:gd name="connsiteX5" fmla="*/ 1185763 w 1185763"/>
                <a:gd name="connsiteY5" fmla="*/ 1026823 h 1369510"/>
                <a:gd name="connsiteX6" fmla="*/ 1185594 w 1185763"/>
                <a:gd name="connsiteY6" fmla="*/ 1026921 h 1369510"/>
                <a:gd name="connsiteX7" fmla="*/ 1185594 w 1185763"/>
                <a:gd name="connsiteY7" fmla="*/ 1027540 h 1369510"/>
                <a:gd name="connsiteX8" fmla="*/ 1184522 w 1185763"/>
                <a:gd name="connsiteY8" fmla="*/ 1027540 h 1369510"/>
                <a:gd name="connsiteX9" fmla="*/ 596895 w 1185763"/>
                <a:gd name="connsiteY9" fmla="*/ 1366807 h 1369510"/>
                <a:gd name="connsiteX10" fmla="*/ 595409 w 1185763"/>
                <a:gd name="connsiteY10" fmla="*/ 1364233 h 1369510"/>
                <a:gd name="connsiteX11" fmla="*/ 592362 w 1185763"/>
                <a:gd name="connsiteY11" fmla="*/ 1369510 h 1369510"/>
                <a:gd name="connsiteX12" fmla="*/ 0 w 1185763"/>
                <a:gd name="connsiteY12" fmla="*/ 1027510 h 1369510"/>
                <a:gd name="connsiteX13" fmla="*/ 5221 w 1185763"/>
                <a:gd name="connsiteY13" fmla="*/ 1018467 h 1369510"/>
                <a:gd name="connsiteX14" fmla="*/ 5221 w 1185763"/>
                <a:gd name="connsiteY14" fmla="*/ 343540 h 1369510"/>
                <a:gd name="connsiteX15" fmla="*/ 6112 w 1185763"/>
                <a:gd name="connsiteY15" fmla="*/ 343540 h 1369510"/>
                <a:gd name="connsiteX16" fmla="*/ 5222 w 1185763"/>
                <a:gd name="connsiteY16" fmla="*/ 342000 h 1369510"/>
                <a:gd name="connsiteX17" fmla="*/ 591059 w 1185763"/>
                <a:gd name="connsiteY17" fmla="*/ 3767 h 136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85763" h="1369510">
                  <a:moveTo>
                    <a:pt x="593234" y="0"/>
                  </a:moveTo>
                  <a:lnTo>
                    <a:pt x="1185595" y="342000"/>
                  </a:lnTo>
                  <a:lnTo>
                    <a:pt x="1184706" y="343540"/>
                  </a:lnTo>
                  <a:lnTo>
                    <a:pt x="1185594" y="343540"/>
                  </a:lnTo>
                  <a:lnTo>
                    <a:pt x="1185594" y="1026531"/>
                  </a:lnTo>
                  <a:lnTo>
                    <a:pt x="1185763" y="1026823"/>
                  </a:lnTo>
                  <a:lnTo>
                    <a:pt x="1185594" y="1026921"/>
                  </a:lnTo>
                  <a:lnTo>
                    <a:pt x="1185594" y="1027540"/>
                  </a:lnTo>
                  <a:lnTo>
                    <a:pt x="1184522" y="1027540"/>
                  </a:lnTo>
                  <a:lnTo>
                    <a:pt x="596895" y="1366807"/>
                  </a:lnTo>
                  <a:lnTo>
                    <a:pt x="595409" y="1364233"/>
                  </a:lnTo>
                  <a:lnTo>
                    <a:pt x="592362" y="1369510"/>
                  </a:lnTo>
                  <a:lnTo>
                    <a:pt x="0" y="1027510"/>
                  </a:lnTo>
                  <a:lnTo>
                    <a:pt x="5221" y="1018467"/>
                  </a:lnTo>
                  <a:lnTo>
                    <a:pt x="5221" y="343540"/>
                  </a:lnTo>
                  <a:lnTo>
                    <a:pt x="6112" y="343540"/>
                  </a:lnTo>
                  <a:lnTo>
                    <a:pt x="5222" y="342000"/>
                  </a:lnTo>
                  <a:lnTo>
                    <a:pt x="591059" y="3767"/>
                  </a:lnTo>
                  <a:close/>
                </a:path>
              </a:pathLst>
            </a:custGeom>
            <a:grpFill/>
            <a:ln w="3175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0BB793E6-F2B5-574C-8857-605062ED87C3}"/>
                </a:ext>
              </a:extLst>
            </p:cNvPr>
            <p:cNvSpPr/>
            <p:nvPr/>
          </p:nvSpPr>
          <p:spPr>
            <a:xfrm>
              <a:off x="2665911" y="3116418"/>
              <a:ext cx="1002373" cy="246221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 defTabSz="94615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latin typeface="Arial" charset="0"/>
                </a:rPr>
                <a:t>Ni 9%</a:t>
              </a:r>
              <a:endParaRPr lang="en-US" sz="9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4A9EA30-8A7F-274F-A8D0-361338FC15B9}"/>
              </a:ext>
            </a:extLst>
          </p:cNvPr>
          <p:cNvGrpSpPr/>
          <p:nvPr/>
        </p:nvGrpSpPr>
        <p:grpSpPr>
          <a:xfrm>
            <a:off x="4092163" y="4502057"/>
            <a:ext cx="1032568" cy="1178462"/>
            <a:chOff x="2635716" y="2646978"/>
            <a:chExt cx="1032568" cy="1178462"/>
          </a:xfrm>
          <a:solidFill>
            <a:srgbClr val="FFFF00"/>
          </a:solidFill>
        </p:grpSpPr>
        <p:sp>
          <p:nvSpPr>
            <p:cNvPr id="49" name="Полилиния 48">
              <a:extLst>
                <a:ext uri="{FF2B5EF4-FFF2-40B4-BE49-F238E27FC236}">
                  <a16:creationId xmlns:a16="http://schemas.microsoft.com/office/drawing/2014/main" id="{13476EA9-FBAA-0145-A26C-850BA8E5FC97}"/>
                </a:ext>
              </a:extLst>
            </p:cNvPr>
            <p:cNvSpPr/>
            <p:nvPr/>
          </p:nvSpPr>
          <p:spPr>
            <a:xfrm>
              <a:off x="2635716" y="2646978"/>
              <a:ext cx="1020348" cy="1178462"/>
            </a:xfrm>
            <a:custGeom>
              <a:avLst/>
              <a:gdLst>
                <a:gd name="connsiteX0" fmla="*/ 593234 w 1185763"/>
                <a:gd name="connsiteY0" fmla="*/ 0 h 1369510"/>
                <a:gd name="connsiteX1" fmla="*/ 1185595 w 1185763"/>
                <a:gd name="connsiteY1" fmla="*/ 342000 h 1369510"/>
                <a:gd name="connsiteX2" fmla="*/ 1184706 w 1185763"/>
                <a:gd name="connsiteY2" fmla="*/ 343540 h 1369510"/>
                <a:gd name="connsiteX3" fmla="*/ 1185594 w 1185763"/>
                <a:gd name="connsiteY3" fmla="*/ 343540 h 1369510"/>
                <a:gd name="connsiteX4" fmla="*/ 1185594 w 1185763"/>
                <a:gd name="connsiteY4" fmla="*/ 1026531 h 1369510"/>
                <a:gd name="connsiteX5" fmla="*/ 1185763 w 1185763"/>
                <a:gd name="connsiteY5" fmla="*/ 1026823 h 1369510"/>
                <a:gd name="connsiteX6" fmla="*/ 1185594 w 1185763"/>
                <a:gd name="connsiteY6" fmla="*/ 1026921 h 1369510"/>
                <a:gd name="connsiteX7" fmla="*/ 1185594 w 1185763"/>
                <a:gd name="connsiteY7" fmla="*/ 1027540 h 1369510"/>
                <a:gd name="connsiteX8" fmla="*/ 1184522 w 1185763"/>
                <a:gd name="connsiteY8" fmla="*/ 1027540 h 1369510"/>
                <a:gd name="connsiteX9" fmla="*/ 596895 w 1185763"/>
                <a:gd name="connsiteY9" fmla="*/ 1366807 h 1369510"/>
                <a:gd name="connsiteX10" fmla="*/ 595409 w 1185763"/>
                <a:gd name="connsiteY10" fmla="*/ 1364233 h 1369510"/>
                <a:gd name="connsiteX11" fmla="*/ 592362 w 1185763"/>
                <a:gd name="connsiteY11" fmla="*/ 1369510 h 1369510"/>
                <a:gd name="connsiteX12" fmla="*/ 0 w 1185763"/>
                <a:gd name="connsiteY12" fmla="*/ 1027510 h 1369510"/>
                <a:gd name="connsiteX13" fmla="*/ 5221 w 1185763"/>
                <a:gd name="connsiteY13" fmla="*/ 1018467 h 1369510"/>
                <a:gd name="connsiteX14" fmla="*/ 5221 w 1185763"/>
                <a:gd name="connsiteY14" fmla="*/ 343540 h 1369510"/>
                <a:gd name="connsiteX15" fmla="*/ 6112 w 1185763"/>
                <a:gd name="connsiteY15" fmla="*/ 343540 h 1369510"/>
                <a:gd name="connsiteX16" fmla="*/ 5222 w 1185763"/>
                <a:gd name="connsiteY16" fmla="*/ 342000 h 1369510"/>
                <a:gd name="connsiteX17" fmla="*/ 591059 w 1185763"/>
                <a:gd name="connsiteY17" fmla="*/ 3767 h 136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85763" h="1369510">
                  <a:moveTo>
                    <a:pt x="593234" y="0"/>
                  </a:moveTo>
                  <a:lnTo>
                    <a:pt x="1185595" y="342000"/>
                  </a:lnTo>
                  <a:lnTo>
                    <a:pt x="1184706" y="343540"/>
                  </a:lnTo>
                  <a:lnTo>
                    <a:pt x="1185594" y="343540"/>
                  </a:lnTo>
                  <a:lnTo>
                    <a:pt x="1185594" y="1026531"/>
                  </a:lnTo>
                  <a:lnTo>
                    <a:pt x="1185763" y="1026823"/>
                  </a:lnTo>
                  <a:lnTo>
                    <a:pt x="1185594" y="1026921"/>
                  </a:lnTo>
                  <a:lnTo>
                    <a:pt x="1185594" y="1027540"/>
                  </a:lnTo>
                  <a:lnTo>
                    <a:pt x="1184522" y="1027540"/>
                  </a:lnTo>
                  <a:lnTo>
                    <a:pt x="596895" y="1366807"/>
                  </a:lnTo>
                  <a:lnTo>
                    <a:pt x="595409" y="1364233"/>
                  </a:lnTo>
                  <a:lnTo>
                    <a:pt x="592362" y="1369510"/>
                  </a:lnTo>
                  <a:lnTo>
                    <a:pt x="0" y="1027510"/>
                  </a:lnTo>
                  <a:lnTo>
                    <a:pt x="5221" y="1018467"/>
                  </a:lnTo>
                  <a:lnTo>
                    <a:pt x="5221" y="343540"/>
                  </a:lnTo>
                  <a:lnTo>
                    <a:pt x="6112" y="343540"/>
                  </a:lnTo>
                  <a:lnTo>
                    <a:pt x="5222" y="342000"/>
                  </a:lnTo>
                  <a:lnTo>
                    <a:pt x="591059" y="3767"/>
                  </a:lnTo>
                  <a:close/>
                </a:path>
              </a:pathLst>
            </a:custGeom>
            <a:grpFill/>
            <a:ln w="3175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3552AA90-0BC7-8849-8560-24B5A681B71F}"/>
                </a:ext>
              </a:extLst>
            </p:cNvPr>
            <p:cNvSpPr/>
            <p:nvPr/>
          </p:nvSpPr>
          <p:spPr>
            <a:xfrm>
              <a:off x="2665911" y="3116418"/>
              <a:ext cx="1002373" cy="400110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 defTabSz="94615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>
                  <a:latin typeface="Arial" charset="0"/>
                </a:rPr>
                <a:t>КРИОГЕННЫЕ НАСОСЫ</a:t>
              </a:r>
              <a:endParaRPr lang="en-US" sz="900" dirty="0">
                <a:latin typeface="Arial" charset="0"/>
              </a:endParaRPr>
            </a:p>
          </p:txBody>
        </p:sp>
      </p:grpSp>
      <p:sp>
        <p:nvSpPr>
          <p:cNvPr id="48" name="TextBox 79">
            <a:extLst>
              <a:ext uri="{FF2B5EF4-FFF2-40B4-BE49-F238E27FC236}">
                <a16:creationId xmlns:a16="http://schemas.microsoft.com/office/drawing/2014/main" id="{F0DDE7EA-4921-FB4B-8562-A8CAD6721C83}"/>
              </a:ext>
            </a:extLst>
          </p:cNvPr>
          <p:cNvSpPr txBox="1"/>
          <p:nvPr/>
        </p:nvSpPr>
        <p:spPr>
          <a:xfrm>
            <a:off x="2818610" y="1386648"/>
            <a:ext cx="2467645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ru-RU" sz="1600" b="1" dirty="0">
                <a:solidFill>
                  <a:srgbClr val="002060"/>
                </a:solidFill>
              </a:rPr>
              <a:t>ПОТЕНЦИАЛ УВЕЛИЧЕНИЯ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РОССИЙСКОГО УЧАСТИЯ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D5D9DAF-85DE-D34E-8A94-BBE6444D1877}"/>
              </a:ext>
            </a:extLst>
          </p:cNvPr>
          <p:cNvSpPr txBox="1"/>
          <p:nvPr/>
        </p:nvSpPr>
        <p:spPr>
          <a:xfrm>
            <a:off x="90661" y="1414662"/>
            <a:ext cx="3552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СПЕЦИАЛЬНОЕ </a:t>
            </a:r>
            <a:r>
              <a:rPr lang="ru-RU" sz="1600" dirty="0">
                <a:solidFill>
                  <a:srgbClr val="C00000"/>
                </a:solidFill>
              </a:rPr>
              <a:t>(ИМПОРТНОЕ)</a:t>
            </a:r>
          </a:p>
        </p:txBody>
      </p:sp>
    </p:spTree>
    <p:extLst>
      <p:ext uri="{BB962C8B-B14F-4D97-AF65-F5344CB8AC3E}">
        <p14:creationId xmlns:p14="http://schemas.microsoft.com/office/powerpoint/2010/main" val="258469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Группа 65"/>
          <p:cNvGrpSpPr/>
          <p:nvPr/>
        </p:nvGrpSpPr>
        <p:grpSpPr>
          <a:xfrm>
            <a:off x="1954215" y="0"/>
            <a:ext cx="7189787" cy="1120776"/>
            <a:chOff x="1954213" y="0"/>
            <a:chExt cx="7189787" cy="1120776"/>
          </a:xfrm>
        </p:grpSpPr>
        <p:sp>
          <p:nvSpPr>
            <p:cNvPr id="68" name="Rectangle 2"/>
            <p:cNvSpPr>
              <a:spLocks noChangeArrowheads="1"/>
            </p:cNvSpPr>
            <p:nvPr/>
          </p:nvSpPr>
          <p:spPr bwMode="auto">
            <a:xfrm>
              <a:off x="2158512" y="0"/>
              <a:ext cx="6985488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endParaRPr lang="ru-RU" sz="24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9" name="Line 8"/>
            <p:cNvSpPr>
              <a:spLocks noChangeShapeType="1"/>
            </p:cNvSpPr>
            <p:nvPr/>
          </p:nvSpPr>
          <p:spPr bwMode="auto">
            <a:xfrm>
              <a:off x="1954823" y="1"/>
              <a:ext cx="0" cy="109061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70" name="Line 17"/>
            <p:cNvSpPr>
              <a:spLocks noChangeShapeType="1"/>
            </p:cNvSpPr>
            <p:nvPr/>
          </p:nvSpPr>
          <p:spPr bwMode="auto">
            <a:xfrm>
              <a:off x="1954823" y="1"/>
              <a:ext cx="0" cy="109061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Arial Narrow" panose="020B0606020202030204" pitchFamily="34" charset="0"/>
              </a:endParaRPr>
            </a:p>
          </p:txBody>
        </p:sp>
        <p:grpSp>
          <p:nvGrpSpPr>
            <p:cNvPr id="71" name="Группа 70"/>
            <p:cNvGrpSpPr/>
            <p:nvPr/>
          </p:nvGrpSpPr>
          <p:grpSpPr>
            <a:xfrm>
              <a:off x="1954213" y="1"/>
              <a:ext cx="7189787" cy="1120775"/>
              <a:chOff x="1954213" y="1"/>
              <a:chExt cx="7189787" cy="1120775"/>
            </a:xfrm>
          </p:grpSpPr>
          <p:sp>
            <p:nvSpPr>
              <p:cNvPr id="72" name="Rectangle 11"/>
              <p:cNvSpPr>
                <a:spLocks noChangeArrowheads="1"/>
              </p:cNvSpPr>
              <p:nvPr/>
            </p:nvSpPr>
            <p:spPr bwMode="auto">
              <a:xfrm>
                <a:off x="1979712" y="1"/>
                <a:ext cx="7164288" cy="1120775"/>
              </a:xfrm>
              <a:prstGeom prst="rect">
                <a:avLst/>
              </a:prstGeom>
              <a:solidFill>
                <a:srgbClr val="031E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 sz="24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74" name="Line 13"/>
              <p:cNvSpPr>
                <a:spLocks noChangeShapeType="1"/>
              </p:cNvSpPr>
              <p:nvPr/>
            </p:nvSpPr>
            <p:spPr bwMode="auto">
              <a:xfrm>
                <a:off x="1954213" y="6"/>
                <a:ext cx="0" cy="1090613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 dirty="0">
                  <a:latin typeface="Arial Narrow" panose="020B0606020202030204" pitchFamily="34" charset="0"/>
                </a:endParaRPr>
              </a:p>
            </p:txBody>
          </p:sp>
        </p:grpSp>
      </p:grpSp>
      <p:grpSp>
        <p:nvGrpSpPr>
          <p:cNvPr id="76" name="Группа 75"/>
          <p:cNvGrpSpPr/>
          <p:nvPr/>
        </p:nvGrpSpPr>
        <p:grpSpPr>
          <a:xfrm>
            <a:off x="9898" y="6309320"/>
            <a:ext cx="9146803" cy="548680"/>
            <a:chOff x="-2803" y="6309320"/>
            <a:chExt cx="9146803" cy="548680"/>
          </a:xfrm>
        </p:grpSpPr>
        <p:grpSp>
          <p:nvGrpSpPr>
            <p:cNvPr id="77" name="Группа 76"/>
            <p:cNvGrpSpPr/>
            <p:nvPr/>
          </p:nvGrpSpPr>
          <p:grpSpPr>
            <a:xfrm>
              <a:off x="-2803" y="6313487"/>
              <a:ext cx="9146803" cy="544513"/>
              <a:chOff x="-2803" y="6313487"/>
              <a:chExt cx="9158304" cy="544513"/>
            </a:xfrm>
          </p:grpSpPr>
          <p:sp>
            <p:nvSpPr>
              <p:cNvPr id="81" name="Rectangle 15"/>
              <p:cNvSpPr>
                <a:spLocks noChangeArrowheads="1"/>
              </p:cNvSpPr>
              <p:nvPr/>
            </p:nvSpPr>
            <p:spPr bwMode="auto">
              <a:xfrm>
                <a:off x="-2803" y="6318250"/>
                <a:ext cx="1959477" cy="539750"/>
              </a:xfrm>
              <a:prstGeom prst="rect">
                <a:avLst/>
              </a:prstGeom>
              <a:solidFill>
                <a:srgbClr val="00599C"/>
              </a:solidFill>
              <a:ln w="9525">
                <a:solidFill>
                  <a:srgbClr val="0066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1</a:t>
                </a:r>
                <a:endParaRPr lang="ru-RU" sz="20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82" name="Rectangle 18"/>
              <p:cNvSpPr>
                <a:spLocks noChangeArrowheads="1"/>
              </p:cNvSpPr>
              <p:nvPr/>
            </p:nvSpPr>
            <p:spPr bwMode="auto">
              <a:xfrm>
                <a:off x="1982205" y="6313487"/>
                <a:ext cx="7173296" cy="544513"/>
              </a:xfrm>
              <a:prstGeom prst="rect">
                <a:avLst/>
              </a:prstGeom>
              <a:solidFill>
                <a:srgbClr val="1487FF"/>
              </a:solidFill>
              <a:ln w="9525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Arial Narrow" panose="020B0606020202030204" pitchFamily="34" charset="0"/>
                </a:endParaRPr>
              </a:p>
            </p:txBody>
          </p:sp>
        </p:grpSp>
        <p:cxnSp>
          <p:nvCxnSpPr>
            <p:cNvPr id="78" name="Прямая соединительная линия 77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4" y="2"/>
            <a:ext cx="1973355" cy="1126789"/>
          </a:xfrm>
          <a:prstGeom prst="rect">
            <a:avLst/>
          </a:prstGeom>
        </p:spPr>
      </p:pic>
      <p:sp>
        <p:nvSpPr>
          <p:cNvPr id="58" name="Line 13"/>
          <p:cNvSpPr>
            <a:spLocks noChangeShapeType="1"/>
          </p:cNvSpPr>
          <p:nvPr/>
        </p:nvSpPr>
        <p:spPr bwMode="auto">
          <a:xfrm flipH="1">
            <a:off x="1970180" y="-4763"/>
            <a:ext cx="1588" cy="11303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Narrow" panose="020B0606020202030204" pitchFamily="34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1" y="1121410"/>
            <a:ext cx="91440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979712" y="332656"/>
            <a:ext cx="7164288" cy="493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План доклада</a:t>
            </a: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5" name="Номер слайда 2"/>
          <p:cNvSpPr>
            <a:spLocks noGrp="1"/>
          </p:cNvSpPr>
          <p:nvPr/>
        </p:nvSpPr>
        <p:spPr>
          <a:xfrm>
            <a:off x="7452320" y="6403180"/>
            <a:ext cx="1587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337" y="1416825"/>
            <a:ext cx="891157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Вступление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Ключевые факты о крупнотоннажном СПГ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Основные блоки завода СПГ</a:t>
            </a:r>
          </a:p>
          <a:p>
            <a:pPr marL="342900" indent="-342900">
              <a:buFontTx/>
              <a:buAutoNum type="arabicPeriod"/>
            </a:pPr>
            <a:r>
              <a:rPr lang="ru-RU" sz="2800" dirty="0"/>
              <a:t>Параметры проекта Балтийский СПГ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Конкурентные преимущества проекта Балтийский СПГ</a:t>
            </a:r>
          </a:p>
          <a:p>
            <a:pPr marL="342900" indent="-342900">
              <a:buAutoNum type="arabicPeriod"/>
            </a:pPr>
            <a:r>
              <a:rPr lang="ru-RU" sz="2800" dirty="0" err="1"/>
              <a:t>Импортозамещение</a:t>
            </a:r>
            <a:r>
              <a:rPr lang="ru-RU" sz="2800" dirty="0"/>
              <a:t> на крупнотоннажных заводах СПГ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Российское Участие </a:t>
            </a:r>
            <a:r>
              <a:rPr lang="ru-RU" sz="2800" dirty="0" smtClean="0"/>
              <a:t>в проекте Балтийский СПГ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76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Группа 65"/>
          <p:cNvGrpSpPr/>
          <p:nvPr/>
        </p:nvGrpSpPr>
        <p:grpSpPr>
          <a:xfrm>
            <a:off x="1954215" y="0"/>
            <a:ext cx="7189787" cy="1120776"/>
            <a:chOff x="1954213" y="0"/>
            <a:chExt cx="7189787" cy="1120776"/>
          </a:xfrm>
        </p:grpSpPr>
        <p:sp>
          <p:nvSpPr>
            <p:cNvPr id="68" name="Rectangle 2"/>
            <p:cNvSpPr>
              <a:spLocks noChangeArrowheads="1"/>
            </p:cNvSpPr>
            <p:nvPr/>
          </p:nvSpPr>
          <p:spPr bwMode="auto">
            <a:xfrm>
              <a:off x="2158512" y="0"/>
              <a:ext cx="6985488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endParaRPr lang="ru-RU" sz="24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9" name="Line 8"/>
            <p:cNvSpPr>
              <a:spLocks noChangeShapeType="1"/>
            </p:cNvSpPr>
            <p:nvPr/>
          </p:nvSpPr>
          <p:spPr bwMode="auto">
            <a:xfrm>
              <a:off x="1954823" y="1"/>
              <a:ext cx="0" cy="109061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70" name="Line 17"/>
            <p:cNvSpPr>
              <a:spLocks noChangeShapeType="1"/>
            </p:cNvSpPr>
            <p:nvPr/>
          </p:nvSpPr>
          <p:spPr bwMode="auto">
            <a:xfrm>
              <a:off x="1954823" y="1"/>
              <a:ext cx="0" cy="109061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Arial Narrow" panose="020B0606020202030204" pitchFamily="34" charset="0"/>
              </a:endParaRPr>
            </a:p>
          </p:txBody>
        </p:sp>
        <p:grpSp>
          <p:nvGrpSpPr>
            <p:cNvPr id="71" name="Группа 70"/>
            <p:cNvGrpSpPr/>
            <p:nvPr/>
          </p:nvGrpSpPr>
          <p:grpSpPr>
            <a:xfrm>
              <a:off x="1954213" y="1"/>
              <a:ext cx="7189787" cy="1120775"/>
              <a:chOff x="1954213" y="1"/>
              <a:chExt cx="7189787" cy="1120775"/>
            </a:xfrm>
          </p:grpSpPr>
          <p:sp>
            <p:nvSpPr>
              <p:cNvPr id="72" name="Rectangle 11"/>
              <p:cNvSpPr>
                <a:spLocks noChangeArrowheads="1"/>
              </p:cNvSpPr>
              <p:nvPr/>
            </p:nvSpPr>
            <p:spPr bwMode="auto">
              <a:xfrm>
                <a:off x="1979712" y="1"/>
                <a:ext cx="7164288" cy="1120775"/>
              </a:xfrm>
              <a:prstGeom prst="rect">
                <a:avLst/>
              </a:prstGeom>
              <a:solidFill>
                <a:srgbClr val="031E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 sz="24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74" name="Line 13"/>
              <p:cNvSpPr>
                <a:spLocks noChangeShapeType="1"/>
              </p:cNvSpPr>
              <p:nvPr/>
            </p:nvSpPr>
            <p:spPr bwMode="auto">
              <a:xfrm>
                <a:off x="1954213" y="6"/>
                <a:ext cx="0" cy="1090613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 dirty="0">
                  <a:latin typeface="Arial Narrow" panose="020B0606020202030204" pitchFamily="34" charset="0"/>
                </a:endParaRPr>
              </a:p>
            </p:txBody>
          </p:sp>
        </p:grpSp>
      </p:grpSp>
      <p:grpSp>
        <p:nvGrpSpPr>
          <p:cNvPr id="76" name="Группа 75"/>
          <p:cNvGrpSpPr/>
          <p:nvPr/>
        </p:nvGrpSpPr>
        <p:grpSpPr>
          <a:xfrm>
            <a:off x="9898" y="6309320"/>
            <a:ext cx="9146803" cy="548680"/>
            <a:chOff x="-2803" y="6309320"/>
            <a:chExt cx="9146803" cy="548680"/>
          </a:xfrm>
        </p:grpSpPr>
        <p:grpSp>
          <p:nvGrpSpPr>
            <p:cNvPr id="77" name="Группа 76"/>
            <p:cNvGrpSpPr/>
            <p:nvPr/>
          </p:nvGrpSpPr>
          <p:grpSpPr>
            <a:xfrm>
              <a:off x="-2803" y="6313487"/>
              <a:ext cx="9146803" cy="544513"/>
              <a:chOff x="-2803" y="6313487"/>
              <a:chExt cx="9158304" cy="544513"/>
            </a:xfrm>
          </p:grpSpPr>
          <p:sp>
            <p:nvSpPr>
              <p:cNvPr id="81" name="Rectangle 15"/>
              <p:cNvSpPr>
                <a:spLocks noChangeArrowheads="1"/>
              </p:cNvSpPr>
              <p:nvPr/>
            </p:nvSpPr>
            <p:spPr bwMode="auto">
              <a:xfrm>
                <a:off x="-2803" y="6318250"/>
                <a:ext cx="1959477" cy="539750"/>
              </a:xfrm>
              <a:prstGeom prst="rect">
                <a:avLst/>
              </a:prstGeom>
              <a:solidFill>
                <a:srgbClr val="00599C"/>
              </a:solidFill>
              <a:ln w="9525">
                <a:solidFill>
                  <a:srgbClr val="0066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0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2</a:t>
                </a:r>
              </a:p>
            </p:txBody>
          </p:sp>
          <p:sp>
            <p:nvSpPr>
              <p:cNvPr id="82" name="Rectangle 18"/>
              <p:cNvSpPr>
                <a:spLocks noChangeArrowheads="1"/>
              </p:cNvSpPr>
              <p:nvPr/>
            </p:nvSpPr>
            <p:spPr bwMode="auto">
              <a:xfrm>
                <a:off x="1982205" y="6313487"/>
                <a:ext cx="7173296" cy="544513"/>
              </a:xfrm>
              <a:prstGeom prst="rect">
                <a:avLst/>
              </a:prstGeom>
              <a:solidFill>
                <a:srgbClr val="1487FF"/>
              </a:solidFill>
              <a:ln w="9525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Arial Narrow" panose="020B0606020202030204" pitchFamily="34" charset="0"/>
                </a:endParaRPr>
              </a:p>
            </p:txBody>
          </p:sp>
        </p:grpSp>
        <p:cxnSp>
          <p:nvCxnSpPr>
            <p:cNvPr id="78" name="Прямая соединительная линия 77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4" y="2"/>
            <a:ext cx="1973355" cy="1126789"/>
          </a:xfrm>
          <a:prstGeom prst="rect">
            <a:avLst/>
          </a:prstGeom>
        </p:spPr>
      </p:pic>
      <p:sp>
        <p:nvSpPr>
          <p:cNvPr id="58" name="Line 13"/>
          <p:cNvSpPr>
            <a:spLocks noChangeShapeType="1"/>
          </p:cNvSpPr>
          <p:nvPr/>
        </p:nvSpPr>
        <p:spPr bwMode="auto">
          <a:xfrm flipH="1">
            <a:off x="1970180" y="-4763"/>
            <a:ext cx="1588" cy="11303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Narrow" panose="020B0606020202030204" pitchFamily="34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1" y="1121410"/>
            <a:ext cx="91440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979712" y="332656"/>
            <a:ext cx="7164288" cy="493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sz="2400" dirty="0">
                <a:solidFill>
                  <a:schemeClr val="bg1"/>
                </a:solidFill>
                <a:latin typeface="Arial Narrow" pitchFamily="34" charset="0"/>
              </a:rPr>
              <a:t>Ключевые факты о крупнотоннажном </a:t>
            </a: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производстве СПГ</a:t>
            </a:r>
            <a:endParaRPr lang="ru-RU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5" name="Номер слайда 2"/>
          <p:cNvSpPr>
            <a:spLocks noGrp="1"/>
          </p:cNvSpPr>
          <p:nvPr/>
        </p:nvSpPr>
        <p:spPr>
          <a:xfrm>
            <a:off x="7452320" y="6403180"/>
            <a:ext cx="1587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6914" y="1158651"/>
            <a:ext cx="717708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Завод </a:t>
            </a:r>
            <a:r>
              <a:rPr lang="ru-RU" dirty="0" smtClean="0"/>
              <a:t>СПГ – это выгодно</a:t>
            </a:r>
          </a:p>
          <a:p>
            <a:r>
              <a:rPr lang="ru-RU" sz="1400" dirty="0" smtClean="0"/>
              <a:t>Несмотря</a:t>
            </a:r>
            <a:r>
              <a:rPr lang="ru-RU" dirty="0" smtClean="0"/>
              <a:t> </a:t>
            </a:r>
            <a:r>
              <a:rPr lang="ru-RU" sz="1400" dirty="0" smtClean="0"/>
              <a:t>на высокий уровень затрат, возврат инвестиций происходит задолго до истечения срока службы крупнотоннажного завода СПГ</a:t>
            </a:r>
          </a:p>
          <a:p>
            <a:endParaRPr lang="ru-RU" sz="1400" dirty="0" smtClean="0"/>
          </a:p>
          <a:p>
            <a:pPr lvl="0"/>
            <a:r>
              <a:rPr lang="ru-RU" dirty="0">
                <a:solidFill>
                  <a:prstClr val="black"/>
                </a:solidFill>
              </a:rPr>
              <a:t>Завод СПГ – это дорого</a:t>
            </a: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Капитальные затраты на типичный крупнотоннажный завод СПГ исчисляются многими миллиардами долларов </a:t>
            </a:r>
            <a:r>
              <a:rPr lang="ru-RU" sz="1400" dirty="0" smtClean="0">
                <a:solidFill>
                  <a:prstClr val="black"/>
                </a:solidFill>
              </a:rPr>
              <a:t>США</a:t>
            </a:r>
            <a:endParaRPr lang="ru-RU" sz="1400" dirty="0" smtClean="0"/>
          </a:p>
          <a:p>
            <a:endParaRPr lang="ru-RU" sz="1400" dirty="0"/>
          </a:p>
          <a:p>
            <a:r>
              <a:rPr lang="ru-RU" dirty="0" smtClean="0"/>
              <a:t>Завод СПГ – это надёжно</a:t>
            </a:r>
          </a:p>
          <a:p>
            <a:r>
              <a:rPr lang="ru-RU" sz="1400" dirty="0" smtClean="0"/>
              <a:t>Чтобы обеспечить возврат инвестиций производство СПГ проектируется на эксплуатационную готовность, обычно более 8000 часов в год</a:t>
            </a:r>
          </a:p>
          <a:p>
            <a:endParaRPr lang="ru-RU" sz="1400" dirty="0" smtClean="0"/>
          </a:p>
          <a:p>
            <a:r>
              <a:rPr lang="ru-RU" dirty="0" smtClean="0"/>
              <a:t>Завод СПГ – это мощно</a:t>
            </a:r>
          </a:p>
          <a:p>
            <a:r>
              <a:rPr lang="ru-RU" sz="1200" dirty="0" smtClean="0"/>
              <a:t>Большинство параметров крупнотоннажных заводов фигурируют с приставками мега- или кило-, это миллиарды кубометров газа, миллионы тонн продукции, мегаватты энергии и т.д.</a:t>
            </a:r>
          </a:p>
          <a:p>
            <a:endParaRPr lang="ru-RU" sz="1600" dirty="0"/>
          </a:p>
          <a:p>
            <a:r>
              <a:rPr lang="ru-RU" dirty="0" smtClean="0"/>
              <a:t>и… Завод СПГ – это импорт</a:t>
            </a:r>
          </a:p>
          <a:p>
            <a:r>
              <a:rPr lang="ru-RU" sz="1200" dirty="0" smtClean="0"/>
              <a:t>Пул потенциальных подрядчиков для реализации проектов СПГ ограничен несколькими подрядчиками мирового уровня, которые обычно объединяются в консорциум, основное технологическое оборудование выпускают хорошо известные на рынке международные компании</a:t>
            </a: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6292" r="3326"/>
          <a:stretch/>
        </p:blipFill>
        <p:spPr>
          <a:xfrm>
            <a:off x="9898" y="1120776"/>
            <a:ext cx="1957016" cy="517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3763" y="1026964"/>
            <a:ext cx="9091886" cy="3789514"/>
            <a:chOff x="-229913" y="1121410"/>
            <a:chExt cx="9144001" cy="4091771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-229913" y="1121410"/>
              <a:ext cx="914400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Прямоугольник 14"/>
            <p:cNvSpPr/>
            <p:nvPr/>
          </p:nvSpPr>
          <p:spPr>
            <a:xfrm>
              <a:off x="-106523" y="2708630"/>
              <a:ext cx="1031515" cy="59218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3231" tIns="33231" rIns="33231" bIns="33231" rtlCol="0" anchor="ctr"/>
            <a:lstStyle/>
            <a:p>
              <a:pPr algn="ctr"/>
              <a:r>
                <a:rPr lang="ru-RU" sz="831" dirty="0">
                  <a:latin typeface="Arial Narrow" panose="020B0606020202030204" pitchFamily="34" charset="0"/>
                </a:rPr>
                <a:t>Приемные сооружения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-110816" y="3480087"/>
              <a:ext cx="1035808" cy="59218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3231" tIns="33231" rIns="33231" bIns="33231" rtlCol="0" anchor="ctr"/>
            <a:lstStyle/>
            <a:p>
              <a:pPr algn="ctr"/>
              <a:r>
                <a:rPr lang="ru-RU" sz="831" dirty="0">
                  <a:latin typeface="Arial Narrow" panose="020B0606020202030204" pitchFamily="34" charset="0"/>
                </a:rPr>
                <a:t>Блочная установка </a:t>
              </a:r>
              <a:r>
                <a:rPr lang="ru-RU" sz="831" dirty="0" err="1">
                  <a:latin typeface="Arial Narrow" panose="020B0606020202030204" pitchFamily="34" charset="0"/>
                </a:rPr>
                <a:t>газоизмерительной</a:t>
              </a:r>
              <a:r>
                <a:rPr lang="ru-RU" sz="831" dirty="0">
                  <a:latin typeface="Arial Narrow" panose="020B0606020202030204" pitchFamily="34" charset="0"/>
                </a:rPr>
                <a:t> станции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462646" y="3131832"/>
              <a:ext cx="1119712" cy="60869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3231" tIns="33231" rIns="33231" bIns="33231" rtlCol="0" anchor="ctr"/>
            <a:lstStyle/>
            <a:p>
              <a:pPr algn="ctr"/>
              <a:r>
                <a:rPr lang="ru-RU" sz="831" dirty="0">
                  <a:latin typeface="Arial Narrow" panose="020B0606020202030204" pitchFamily="34" charset="0"/>
                </a:rPr>
                <a:t>Узел удаления метанола</a:t>
              </a:r>
              <a:r>
                <a:rPr lang="en-US" sz="831" dirty="0">
                  <a:latin typeface="Arial Narrow" panose="020B0606020202030204" pitchFamily="34" charset="0"/>
                </a:rPr>
                <a:t> (CH</a:t>
              </a:r>
              <a:r>
                <a:rPr lang="en-US" sz="646" dirty="0">
                  <a:latin typeface="Arial Narrow" panose="020B0606020202030204" pitchFamily="34" charset="0"/>
                </a:rPr>
                <a:t>3</a:t>
              </a:r>
              <a:r>
                <a:rPr lang="en-US" sz="831" dirty="0">
                  <a:latin typeface="Arial Narrow" panose="020B0606020202030204" pitchFamily="34" charset="0"/>
                </a:rPr>
                <a:t>OH)</a:t>
              </a:r>
              <a:r>
                <a:rPr lang="ru-RU" sz="831" dirty="0">
                  <a:latin typeface="Arial Narrow" panose="020B0606020202030204" pitchFamily="34" charset="0"/>
                </a:rPr>
                <a:t> и кислых газов</a:t>
              </a:r>
              <a:r>
                <a:rPr lang="en-US" sz="831" dirty="0">
                  <a:latin typeface="Arial Narrow" panose="020B0606020202030204" pitchFamily="34" charset="0"/>
                </a:rPr>
                <a:t> (H</a:t>
              </a:r>
              <a:r>
                <a:rPr lang="en-US" sz="646" dirty="0">
                  <a:latin typeface="Arial Narrow" panose="020B0606020202030204" pitchFamily="34" charset="0"/>
                </a:rPr>
                <a:t>2</a:t>
              </a:r>
              <a:r>
                <a:rPr lang="en-US" sz="831" dirty="0">
                  <a:latin typeface="Arial Narrow" panose="020B0606020202030204" pitchFamily="34" charset="0"/>
                </a:rPr>
                <a:t>S, CO</a:t>
              </a:r>
              <a:r>
                <a:rPr lang="en-US" sz="646" dirty="0">
                  <a:latin typeface="Arial Narrow" panose="020B0606020202030204" pitchFamily="34" charset="0"/>
                </a:rPr>
                <a:t>2</a:t>
              </a:r>
              <a:r>
                <a:rPr lang="en-US" sz="831" dirty="0">
                  <a:latin typeface="Arial Narrow" panose="020B0606020202030204" pitchFamily="34" charset="0"/>
                </a:rPr>
                <a:t>)</a:t>
              </a:r>
              <a:endParaRPr lang="ru-RU" sz="831" dirty="0">
                <a:latin typeface="Arial Narrow" panose="020B0606020202030204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705419" y="3137827"/>
              <a:ext cx="1119712" cy="59454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3231" tIns="33231" rIns="33231" bIns="33231" rtlCol="0" anchor="ctr"/>
            <a:lstStyle/>
            <a:p>
              <a:pPr algn="ctr"/>
              <a:r>
                <a:rPr lang="ru-RU" sz="831" dirty="0">
                  <a:latin typeface="Arial Narrow" panose="020B0606020202030204" pitchFamily="34" charset="0"/>
                </a:rPr>
                <a:t>Узел осушки </a:t>
              </a:r>
              <a:br>
                <a:rPr lang="ru-RU" sz="831" dirty="0">
                  <a:latin typeface="Arial Narrow" panose="020B0606020202030204" pitchFamily="34" charset="0"/>
                </a:rPr>
              </a:br>
              <a:r>
                <a:rPr lang="ru-RU" sz="831" dirty="0">
                  <a:latin typeface="Arial Narrow" panose="020B0606020202030204" pitchFamily="34" charset="0"/>
                </a:rPr>
                <a:t>природного</a:t>
              </a:r>
              <a:r>
                <a:rPr lang="en-US" sz="831" dirty="0">
                  <a:latin typeface="Arial Narrow" panose="020B0606020202030204" pitchFamily="34" charset="0"/>
                </a:rPr>
                <a:t> </a:t>
              </a:r>
              <a:r>
                <a:rPr lang="ru-RU" sz="831" dirty="0">
                  <a:latin typeface="Arial Narrow" panose="020B0606020202030204" pitchFamily="34" charset="0"/>
                </a:rPr>
                <a:t>газа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211605" y="3131832"/>
              <a:ext cx="1119712" cy="60869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3231" tIns="33231" rIns="33231" bIns="33231" rtlCol="0" anchor="ctr"/>
            <a:lstStyle/>
            <a:p>
              <a:pPr algn="ctr"/>
              <a:r>
                <a:rPr lang="ru-RU" sz="831" dirty="0">
                  <a:latin typeface="Arial Narrow" panose="020B0606020202030204" pitchFamily="34" charset="0"/>
                </a:rPr>
                <a:t>Узел удаления ртути (</a:t>
              </a:r>
              <a:r>
                <a:rPr lang="en-US" sz="831" dirty="0">
                  <a:latin typeface="Arial Narrow" panose="020B0606020202030204" pitchFamily="34" charset="0"/>
                </a:rPr>
                <a:t>Hg</a:t>
              </a:r>
              <a:r>
                <a:rPr lang="ru-RU" sz="831" dirty="0">
                  <a:latin typeface="Arial Narrow" panose="020B0606020202030204" pitchFamily="34" charset="0"/>
                </a:rPr>
                <a:t>)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956460" y="3137827"/>
              <a:ext cx="1119712" cy="59454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3231" tIns="33231" rIns="33231" bIns="33231" rtlCol="0" anchor="ctr"/>
            <a:lstStyle/>
            <a:p>
              <a:pPr algn="ctr"/>
              <a:r>
                <a:rPr lang="ru-RU" sz="831" dirty="0">
                  <a:latin typeface="Arial Narrow" panose="020B0606020202030204" pitchFamily="34" charset="0"/>
                </a:rPr>
                <a:t>Узел удаления тяжёлых углеводородов (С</a:t>
              </a:r>
              <a:r>
                <a:rPr lang="ru-RU" sz="646" dirty="0">
                  <a:latin typeface="Arial Narrow" panose="020B0606020202030204" pitchFamily="34" charset="0"/>
                </a:rPr>
                <a:t>5</a:t>
              </a:r>
              <a:r>
                <a:rPr lang="ru-RU" sz="831" dirty="0">
                  <a:latin typeface="Arial Narrow" panose="020B0606020202030204" pitchFamily="34" charset="0"/>
                </a:rPr>
                <a:t>+)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323162" y="3436179"/>
              <a:ext cx="1123302" cy="59670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3231" tIns="33231" rIns="33231" bIns="33231" rtlCol="0" anchor="ctr"/>
            <a:lstStyle/>
            <a:p>
              <a:pPr algn="ctr"/>
              <a:r>
                <a:rPr lang="ru-RU" sz="831" dirty="0">
                  <a:latin typeface="Arial Narrow" panose="020B0606020202030204" pitchFamily="34" charset="0"/>
                </a:rPr>
                <a:t>Вторая технологическая линия сжижения природного газа 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7810533" y="1925052"/>
              <a:ext cx="814057" cy="5967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3231" tIns="33231" rIns="33231" bIns="33231" rtlCol="0" anchor="ctr"/>
            <a:lstStyle/>
            <a:p>
              <a:pPr algn="ctr"/>
              <a:r>
                <a:rPr lang="ru-RU" sz="831" dirty="0">
                  <a:latin typeface="Arial Narrow" panose="020B0606020202030204" pitchFamily="34" charset="0"/>
                </a:rPr>
                <a:t>Система отгрузки </a:t>
              </a:r>
              <a:r>
                <a:rPr lang="ru-RU" sz="831" dirty="0" smtClean="0">
                  <a:latin typeface="Arial Narrow" panose="020B0606020202030204" pitchFamily="34" charset="0"/>
                </a:rPr>
                <a:t>СПГ</a:t>
              </a:r>
              <a:endParaRPr lang="ru-RU" sz="831" dirty="0">
                <a:latin typeface="Arial Narrow" panose="020B0606020202030204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923899" y="4616477"/>
              <a:ext cx="1140295" cy="59670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3231" tIns="33231" rIns="33231" bIns="33231" rtlCol="0" anchor="ctr"/>
            <a:lstStyle/>
            <a:p>
              <a:pPr algn="ctr"/>
              <a:r>
                <a:rPr lang="ru-RU" sz="831" dirty="0">
                  <a:latin typeface="Arial Narrow" panose="020B0606020202030204" pitchFamily="34" charset="0"/>
                </a:rPr>
                <a:t>Установка стабилизации газового конденсата (СГК)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7810533" y="2728934"/>
              <a:ext cx="814057" cy="60957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3231" tIns="33231" rIns="33231" bIns="33231" rtlCol="0" anchor="ctr"/>
            <a:lstStyle/>
            <a:p>
              <a:pPr algn="ctr"/>
              <a:r>
                <a:rPr lang="ru-RU" sz="831" dirty="0">
                  <a:latin typeface="Arial Narrow" panose="020B0606020202030204" pitchFamily="34" charset="0"/>
                </a:rPr>
                <a:t>Система хранения СПГ</a:t>
              </a: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7817645" y="3521319"/>
              <a:ext cx="806946" cy="58014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3231" tIns="33231" rIns="33231" bIns="33231" rtlCol="0" anchor="ctr"/>
            <a:lstStyle/>
            <a:p>
              <a:pPr algn="ctr"/>
              <a:r>
                <a:rPr lang="ru-RU" sz="831" dirty="0">
                  <a:latin typeface="Arial Narrow" panose="020B0606020202030204" pitchFamily="34" charset="0"/>
                </a:rPr>
                <a:t>Система отгрузки СПГ в автотранспорт</a:t>
              </a:r>
            </a:p>
          </p:txBody>
        </p:sp>
      </p:grpSp>
      <p:sp>
        <p:nvSpPr>
          <p:cNvPr id="85" name="Прямоугольник 84"/>
          <p:cNvSpPr/>
          <p:nvPr/>
        </p:nvSpPr>
        <p:spPr>
          <a:xfrm>
            <a:off x="3637255" y="4274274"/>
            <a:ext cx="1133796" cy="5526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3231" tIns="33231" rIns="33231" bIns="33231" rtlCol="0" anchor="ctr"/>
          <a:lstStyle/>
          <a:p>
            <a:pPr algn="ctr"/>
            <a:r>
              <a:rPr lang="ru-RU" sz="831" dirty="0">
                <a:latin typeface="Arial Narrow" panose="020B0606020202030204" pitchFamily="34" charset="0"/>
              </a:rPr>
              <a:t>Резервуарный парк хранения и отгрузки СГК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6547007" y="4263852"/>
            <a:ext cx="1119382" cy="5526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3231" tIns="33231" rIns="33231" bIns="33231" rtlCol="0" anchor="ctr"/>
          <a:lstStyle/>
          <a:p>
            <a:pPr algn="ctr"/>
            <a:r>
              <a:rPr lang="ru-RU" sz="831" dirty="0">
                <a:latin typeface="Arial Narrow" panose="020B0606020202030204" pitchFamily="34" charset="0"/>
              </a:rPr>
              <a:t>Блок подпитки хладагента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104643" y="2406165"/>
            <a:ext cx="1143911" cy="1493643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ln w="3175"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1388388" y="2406166"/>
            <a:ext cx="4978273" cy="150045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ln w="3175">
                <a:solidFill>
                  <a:schemeClr val="tx1"/>
                </a:solidFill>
              </a:ln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6549490" y="2618116"/>
            <a:ext cx="1116900" cy="5526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3231" tIns="33231" rIns="33231" bIns="33231" rtlCol="0" anchor="ctr"/>
          <a:lstStyle/>
          <a:p>
            <a:pPr algn="ctr"/>
            <a:r>
              <a:rPr lang="ru-RU" sz="831" dirty="0">
                <a:latin typeface="Arial Narrow" panose="020B0606020202030204" pitchFamily="34" charset="0"/>
              </a:rPr>
              <a:t>Первая технологическая линия сжижения природного газа 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6479693" y="2406166"/>
            <a:ext cx="1282816" cy="150045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ln w="3175">
                <a:solidFill>
                  <a:schemeClr val="tx1"/>
                </a:solidFill>
              </a:ln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7960534" y="1656153"/>
            <a:ext cx="944914" cy="2250462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ln w="3175">
                <a:solidFill>
                  <a:schemeClr val="tx1"/>
                </a:solidFill>
              </a:ln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98" name="Стрелка вверх 97"/>
          <p:cNvSpPr/>
          <p:nvPr/>
        </p:nvSpPr>
        <p:spPr>
          <a:xfrm flipV="1">
            <a:off x="526910" y="1774279"/>
            <a:ext cx="277647" cy="498401"/>
          </a:xfrm>
          <a:prstGeom prst="upArrow">
            <a:avLst/>
          </a:prstGeom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latin typeface="Arial Narrow" panose="020B060602020203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-107242" y="1338382"/>
            <a:ext cx="1567680" cy="40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15" dirty="0" smtClean="0">
                <a:latin typeface="Arial Narrow" panose="020B0606020202030204" pitchFamily="34" charset="0"/>
              </a:rPr>
              <a:t>ПГ из магистрального газопровода</a:t>
            </a:r>
          </a:p>
        </p:txBody>
      </p:sp>
      <p:sp>
        <p:nvSpPr>
          <p:cNvPr id="100" name="Штриховая стрелка вправо 99"/>
          <p:cNvSpPr/>
          <p:nvPr/>
        </p:nvSpPr>
        <p:spPr>
          <a:xfrm>
            <a:off x="1221351" y="3058748"/>
            <a:ext cx="206375" cy="139288"/>
          </a:xfrm>
          <a:prstGeom prst="stripedRightArrow">
            <a:avLst/>
          </a:prstGeom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latin typeface="Arial Narrow" panose="020B0606020202030204" pitchFamily="34" charset="0"/>
            </a:endParaRPr>
          </a:p>
        </p:txBody>
      </p:sp>
      <p:cxnSp>
        <p:nvCxnSpPr>
          <p:cNvPr id="107" name="Прямая со стрелкой 106"/>
          <p:cNvCxnSpPr>
            <a:stCxn id="15" idx="2"/>
            <a:endCxn id="16" idx="0"/>
          </p:cNvCxnSpPr>
          <p:nvPr/>
        </p:nvCxnSpPr>
        <p:spPr>
          <a:xfrm flipH="1">
            <a:off x="667133" y="3045377"/>
            <a:ext cx="2134" cy="16603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>
            <a:stCxn id="20" idx="3"/>
            <a:endCxn id="18" idx="1"/>
          </p:cNvCxnSpPr>
          <p:nvPr/>
        </p:nvCxnSpPr>
        <p:spPr>
          <a:xfrm>
            <a:off x="2580395" y="3170743"/>
            <a:ext cx="130580" cy="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>
            <a:stCxn id="18" idx="3"/>
            <a:endCxn id="19" idx="1"/>
          </p:cNvCxnSpPr>
          <p:nvPr/>
        </p:nvCxnSpPr>
        <p:spPr>
          <a:xfrm flipV="1">
            <a:off x="3824306" y="3169742"/>
            <a:ext cx="122360" cy="100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>
            <a:stCxn id="19" idx="3"/>
            <a:endCxn id="24" idx="1"/>
          </p:cNvCxnSpPr>
          <p:nvPr/>
        </p:nvCxnSpPr>
        <p:spPr>
          <a:xfrm>
            <a:off x="5059997" y="3169742"/>
            <a:ext cx="130580" cy="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Штриховая стрелка вправо 136"/>
          <p:cNvSpPr/>
          <p:nvPr/>
        </p:nvSpPr>
        <p:spPr>
          <a:xfrm rot="10800000">
            <a:off x="4780050" y="4466791"/>
            <a:ext cx="332345" cy="179197"/>
          </a:xfrm>
          <a:prstGeom prst="stripedRightArrow">
            <a:avLst/>
          </a:prstGeom>
          <a:solidFill>
            <a:schemeClr val="accent1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latin typeface="Arial Narrow" panose="020B0606020202030204" pitchFamily="34" charset="0"/>
            </a:endParaRPr>
          </a:p>
        </p:txBody>
      </p:sp>
      <p:sp>
        <p:nvSpPr>
          <p:cNvPr id="138" name="Штриховая стрелка вправо 137"/>
          <p:cNvSpPr/>
          <p:nvPr/>
        </p:nvSpPr>
        <p:spPr>
          <a:xfrm>
            <a:off x="6303908" y="2730693"/>
            <a:ext cx="214001" cy="139288"/>
          </a:xfrm>
          <a:prstGeom prst="stripedRightArrow">
            <a:avLst/>
          </a:prstGeom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latin typeface="Arial Narrow" panose="020B0606020202030204" pitchFamily="34" charset="0"/>
            </a:endParaRPr>
          </a:p>
        </p:txBody>
      </p:sp>
      <p:sp>
        <p:nvSpPr>
          <p:cNvPr id="139" name="Штриховая стрелка вправо 138"/>
          <p:cNvSpPr/>
          <p:nvPr/>
        </p:nvSpPr>
        <p:spPr>
          <a:xfrm>
            <a:off x="6295266" y="3450917"/>
            <a:ext cx="206375" cy="139288"/>
          </a:xfrm>
          <a:prstGeom prst="stripedRightArrow">
            <a:avLst/>
          </a:prstGeom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latin typeface="Arial Narrow" panose="020B0606020202030204" pitchFamily="34" charset="0"/>
            </a:endParaRPr>
          </a:p>
        </p:txBody>
      </p:sp>
      <p:sp>
        <p:nvSpPr>
          <p:cNvPr id="140" name="Штриховая стрелка вправо 139"/>
          <p:cNvSpPr/>
          <p:nvPr/>
        </p:nvSpPr>
        <p:spPr>
          <a:xfrm>
            <a:off x="7744556" y="3093989"/>
            <a:ext cx="233012" cy="139288"/>
          </a:xfrm>
          <a:prstGeom prst="stripedRightArrow">
            <a:avLst/>
          </a:prstGeom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latin typeface="Arial Narrow" panose="020B0606020202030204" pitchFamily="34" charset="0"/>
            </a:endParaRPr>
          </a:p>
        </p:txBody>
      </p:sp>
      <p:cxnSp>
        <p:nvCxnSpPr>
          <p:cNvPr id="141" name="Прямая со стрелкой 140"/>
          <p:cNvCxnSpPr>
            <a:stCxn id="49" idx="2"/>
            <a:endCxn id="59" idx="0"/>
          </p:cNvCxnSpPr>
          <p:nvPr/>
        </p:nvCxnSpPr>
        <p:spPr>
          <a:xfrm>
            <a:off x="8433094" y="3080284"/>
            <a:ext cx="3536" cy="16930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>
            <a:stCxn id="49" idx="0"/>
            <a:endCxn id="27" idx="2"/>
          </p:cNvCxnSpPr>
          <p:nvPr/>
        </p:nvCxnSpPr>
        <p:spPr>
          <a:xfrm flipV="1">
            <a:off x="8433093" y="2323868"/>
            <a:ext cx="0" cy="19187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Штриховая стрелка вправо 146"/>
          <p:cNvSpPr/>
          <p:nvPr/>
        </p:nvSpPr>
        <p:spPr>
          <a:xfrm rot="16200000" flipV="1">
            <a:off x="6946428" y="4011656"/>
            <a:ext cx="324945" cy="126585"/>
          </a:xfrm>
          <a:prstGeom prst="stripedRightArrow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latin typeface="Arial Narrow" panose="020B0606020202030204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2750224" y="1885705"/>
            <a:ext cx="2270523" cy="43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8" u="sng" dirty="0">
                <a:latin typeface="Arial Narrow" panose="020B0606020202030204" pitchFamily="34" charset="0"/>
              </a:rPr>
              <a:t>БЛОК ПОДГОТОВКИ ПРИРОДНОГО ГАЗА К СЖИЖЕНИЮ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104643" y="4003278"/>
            <a:ext cx="1143911" cy="603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8" u="sng" dirty="0">
                <a:latin typeface="Arial Narrow" panose="020B0606020202030204" pitchFamily="34" charset="0"/>
              </a:rPr>
              <a:t>БЛОК ПРИЕМА ПРИРОДНОГО ГАЗА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6366661" y="1765984"/>
            <a:ext cx="1282694" cy="603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8" u="sng" dirty="0">
                <a:latin typeface="Arial Narrow" panose="020B0606020202030204" pitchFamily="34" charset="0"/>
              </a:rPr>
              <a:t>БЛОК СЖИЖЕНИЯ ПРИРОДНОГО ГАЗА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7868165" y="1036472"/>
            <a:ext cx="1089808" cy="603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8" u="sng" dirty="0">
                <a:latin typeface="Arial Narrow" panose="020B0606020202030204" pitchFamily="34" charset="0"/>
              </a:rPr>
              <a:t>БЛОК ХРАНЕНИЯ И ОТГРУЗКИ СПГ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8079340" y="4263852"/>
            <a:ext cx="809418" cy="5526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3231" tIns="33231" rIns="33231" bIns="33231" rtlCol="0" anchor="ctr"/>
          <a:lstStyle/>
          <a:p>
            <a:pPr algn="ctr"/>
            <a:r>
              <a:rPr lang="ru-RU" sz="831" dirty="0">
                <a:latin typeface="Arial Narrow" panose="020B0606020202030204" pitchFamily="34" charset="0"/>
              </a:rPr>
              <a:t>Блок </a:t>
            </a:r>
            <a:r>
              <a:rPr lang="ru-RU" sz="831" dirty="0" err="1">
                <a:latin typeface="Arial Narrow" panose="020B0606020202030204" pitchFamily="34" charset="0"/>
              </a:rPr>
              <a:t>компримирования</a:t>
            </a:r>
            <a:r>
              <a:rPr lang="ru-RU" sz="831" dirty="0">
                <a:latin typeface="Arial Narrow" panose="020B0606020202030204" pitchFamily="34" charset="0"/>
              </a:rPr>
              <a:t> </a:t>
            </a:r>
            <a:r>
              <a:rPr lang="ru-RU" sz="831" dirty="0" err="1">
                <a:latin typeface="Arial Narrow" panose="020B0606020202030204" pitchFamily="34" charset="0"/>
              </a:rPr>
              <a:t>отпарного</a:t>
            </a:r>
            <a:r>
              <a:rPr lang="ru-RU" sz="831" dirty="0">
                <a:latin typeface="Arial Narrow" panose="020B0606020202030204" pitchFamily="34" charset="0"/>
              </a:rPr>
              <a:t> газа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 flipH="1" flipV="1">
            <a:off x="8886191" y="4550587"/>
            <a:ext cx="202395" cy="1758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847632" y="2795267"/>
            <a:ext cx="191396" cy="27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V="1">
            <a:off x="9032034" y="2795266"/>
            <a:ext cx="6994" cy="1757079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V="1">
            <a:off x="8980370" y="3514330"/>
            <a:ext cx="9827" cy="103801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8847631" y="3516969"/>
            <a:ext cx="142566" cy="126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H="1" flipV="1">
            <a:off x="7892181" y="4102452"/>
            <a:ext cx="2360" cy="409041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flipV="1">
            <a:off x="7894541" y="4511493"/>
            <a:ext cx="184805" cy="98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 flipV="1">
            <a:off x="3877524" y="3301588"/>
            <a:ext cx="0" cy="794881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/>
          <p:nvPr/>
        </p:nvCxnSpPr>
        <p:spPr>
          <a:xfrm rot="5400000" flipH="1" flipV="1">
            <a:off x="3806314" y="3267597"/>
            <a:ext cx="147091" cy="3515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 flipV="1">
            <a:off x="4502144" y="3590205"/>
            <a:ext cx="1187" cy="41071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/>
          <p:nvPr/>
        </p:nvCxnSpPr>
        <p:spPr>
          <a:xfrm rot="5400000" flipH="1" flipV="1">
            <a:off x="4430357" y="3527685"/>
            <a:ext cx="147091" cy="3515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 rot="60000" flipH="1" flipV="1">
            <a:off x="7953766" y="4003658"/>
            <a:ext cx="8150" cy="443555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 flipV="1">
            <a:off x="7960534" y="4449176"/>
            <a:ext cx="112131" cy="772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 rot="-360000" flipH="1" flipV="1">
            <a:off x="7676308" y="4589266"/>
            <a:ext cx="399598" cy="43854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Штриховая стрелка вправо 126"/>
          <p:cNvSpPr/>
          <p:nvPr/>
        </p:nvSpPr>
        <p:spPr>
          <a:xfrm rot="5400000">
            <a:off x="5368741" y="3779612"/>
            <a:ext cx="736424" cy="179197"/>
          </a:xfrm>
          <a:prstGeom prst="stripedRightArrow">
            <a:avLst/>
          </a:prstGeom>
          <a:solidFill>
            <a:schemeClr val="accent1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latin typeface="Arial Narrow" panose="020B0606020202030204" pitchFamily="34" charset="0"/>
            </a:endParaRPr>
          </a:p>
        </p:txBody>
      </p:sp>
      <p:cxnSp>
        <p:nvCxnSpPr>
          <p:cNvPr id="142" name="Прямая соединительная линия 141"/>
          <p:cNvCxnSpPr/>
          <p:nvPr/>
        </p:nvCxnSpPr>
        <p:spPr>
          <a:xfrm>
            <a:off x="4502145" y="3999566"/>
            <a:ext cx="1149355" cy="2581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flipV="1">
            <a:off x="3877524" y="4096469"/>
            <a:ext cx="1769830" cy="4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/>
          <p:nvPr/>
        </p:nvCxnSpPr>
        <p:spPr>
          <a:xfrm>
            <a:off x="5814700" y="4000697"/>
            <a:ext cx="1230907" cy="2581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/>
          <p:cNvCxnSpPr/>
          <p:nvPr/>
        </p:nvCxnSpPr>
        <p:spPr>
          <a:xfrm>
            <a:off x="7172194" y="4000226"/>
            <a:ext cx="785646" cy="1761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единительная линия 167"/>
          <p:cNvCxnSpPr/>
          <p:nvPr/>
        </p:nvCxnSpPr>
        <p:spPr>
          <a:xfrm>
            <a:off x="5814700" y="4097734"/>
            <a:ext cx="1230907" cy="1482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единительная линия 169"/>
          <p:cNvCxnSpPr/>
          <p:nvPr/>
        </p:nvCxnSpPr>
        <p:spPr>
          <a:xfrm flipV="1">
            <a:off x="7185689" y="4094762"/>
            <a:ext cx="708852" cy="4453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/>
          <p:cNvCxnSpPr/>
          <p:nvPr/>
        </p:nvCxnSpPr>
        <p:spPr>
          <a:xfrm flipV="1">
            <a:off x="9080864" y="2046046"/>
            <a:ext cx="11219" cy="2500145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я соединительная линия 175"/>
          <p:cNvCxnSpPr/>
          <p:nvPr/>
        </p:nvCxnSpPr>
        <p:spPr>
          <a:xfrm flipV="1">
            <a:off x="8840637" y="2047555"/>
            <a:ext cx="251446" cy="3491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1844106" y="4280602"/>
            <a:ext cx="1119382" cy="5526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3231" tIns="33231" rIns="33231" bIns="33231" rtlCol="0" anchor="ctr"/>
          <a:lstStyle/>
          <a:p>
            <a:pPr algn="ctr" defTabSz="844083"/>
            <a:r>
              <a:rPr lang="ru-RU" sz="831" dirty="0">
                <a:solidFill>
                  <a:prstClr val="black"/>
                </a:solidFill>
                <a:latin typeface="Arial Narrow" panose="020B0606020202030204" pitchFamily="34" charset="0"/>
              </a:rPr>
              <a:t>Вспомогательные сооружения (факел, воздух </a:t>
            </a:r>
            <a:r>
              <a:rPr lang="ru-RU" sz="831" dirty="0" err="1">
                <a:solidFill>
                  <a:prstClr val="black"/>
                </a:solidFill>
                <a:latin typeface="Arial Narrow" panose="020B0606020202030204" pitchFamily="34" charset="0"/>
              </a:rPr>
              <a:t>КИПиА</a:t>
            </a:r>
            <a:r>
              <a:rPr lang="ru-RU" sz="831" dirty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ru-RU" sz="831" dirty="0" err="1">
                <a:solidFill>
                  <a:prstClr val="black"/>
                </a:solidFill>
                <a:latin typeface="Arial Narrow" panose="020B0606020202030204" pitchFamily="34" charset="0"/>
              </a:rPr>
              <a:t>взот</a:t>
            </a:r>
            <a:r>
              <a:rPr lang="ru-RU" sz="831" dirty="0">
                <a:solidFill>
                  <a:prstClr val="black"/>
                </a:solidFill>
                <a:latin typeface="Arial Narrow" panose="020B0606020202030204" pitchFamily="34" charset="0"/>
              </a:rPr>
              <a:t> и т.д.)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</a:extLst>
          </a:blip>
          <a:srcRect t="28874" b="14646"/>
          <a:stretch/>
        </p:blipFill>
        <p:spPr>
          <a:xfrm>
            <a:off x="0" y="4991099"/>
            <a:ext cx="9144000" cy="1329523"/>
          </a:xfrm>
          <a:prstGeom prst="rect">
            <a:avLst/>
          </a:prstGeom>
        </p:spPr>
      </p:pic>
      <p:grpSp>
        <p:nvGrpSpPr>
          <p:cNvPr id="76" name="Группа 75"/>
          <p:cNvGrpSpPr/>
          <p:nvPr/>
        </p:nvGrpSpPr>
        <p:grpSpPr>
          <a:xfrm>
            <a:off x="1954215" y="0"/>
            <a:ext cx="7189787" cy="1120776"/>
            <a:chOff x="1954213" y="0"/>
            <a:chExt cx="7189787" cy="1120776"/>
          </a:xfrm>
        </p:grpSpPr>
        <p:sp>
          <p:nvSpPr>
            <p:cNvPr id="77" name="Rectangle 2"/>
            <p:cNvSpPr>
              <a:spLocks noChangeArrowheads="1"/>
            </p:cNvSpPr>
            <p:nvPr/>
          </p:nvSpPr>
          <p:spPr bwMode="auto">
            <a:xfrm>
              <a:off x="2158512" y="0"/>
              <a:ext cx="6985488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endParaRPr lang="ru-RU" sz="24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8" name="Line 8"/>
            <p:cNvSpPr>
              <a:spLocks noChangeShapeType="1"/>
            </p:cNvSpPr>
            <p:nvPr/>
          </p:nvSpPr>
          <p:spPr bwMode="auto">
            <a:xfrm>
              <a:off x="1954823" y="1"/>
              <a:ext cx="0" cy="109061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79" name="Line 17"/>
            <p:cNvSpPr>
              <a:spLocks noChangeShapeType="1"/>
            </p:cNvSpPr>
            <p:nvPr/>
          </p:nvSpPr>
          <p:spPr bwMode="auto">
            <a:xfrm>
              <a:off x="1954823" y="1"/>
              <a:ext cx="0" cy="109061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Arial Narrow" panose="020B0606020202030204" pitchFamily="34" charset="0"/>
              </a:endParaRPr>
            </a:p>
          </p:txBody>
        </p:sp>
        <p:grpSp>
          <p:nvGrpSpPr>
            <p:cNvPr id="80" name="Группа 79"/>
            <p:cNvGrpSpPr/>
            <p:nvPr/>
          </p:nvGrpSpPr>
          <p:grpSpPr>
            <a:xfrm>
              <a:off x="1954213" y="1"/>
              <a:ext cx="7189787" cy="1120775"/>
              <a:chOff x="1954213" y="1"/>
              <a:chExt cx="7189787" cy="1120775"/>
            </a:xfrm>
          </p:grpSpPr>
          <p:sp>
            <p:nvSpPr>
              <p:cNvPr id="81" name="Rectangle 11"/>
              <p:cNvSpPr>
                <a:spLocks noChangeArrowheads="1"/>
              </p:cNvSpPr>
              <p:nvPr/>
            </p:nvSpPr>
            <p:spPr bwMode="auto">
              <a:xfrm>
                <a:off x="1979712" y="1"/>
                <a:ext cx="7164288" cy="1120775"/>
              </a:xfrm>
              <a:prstGeom prst="rect">
                <a:avLst/>
              </a:prstGeom>
              <a:solidFill>
                <a:srgbClr val="031E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 sz="24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82" name="Line 13"/>
              <p:cNvSpPr>
                <a:spLocks noChangeShapeType="1"/>
              </p:cNvSpPr>
              <p:nvPr/>
            </p:nvSpPr>
            <p:spPr bwMode="auto">
              <a:xfrm>
                <a:off x="1954213" y="6"/>
                <a:ext cx="0" cy="1090613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 dirty="0">
                  <a:latin typeface="Arial Narrow" panose="020B0606020202030204" pitchFamily="34" charset="0"/>
                </a:endParaRPr>
              </a:p>
            </p:txBody>
          </p:sp>
        </p:grp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4" y="2"/>
            <a:ext cx="1973355" cy="1126789"/>
          </a:xfrm>
          <a:prstGeom prst="rect">
            <a:avLst/>
          </a:prstGeom>
        </p:spPr>
      </p:pic>
      <p:sp>
        <p:nvSpPr>
          <p:cNvPr id="84" name="Line 13"/>
          <p:cNvSpPr>
            <a:spLocks noChangeShapeType="1"/>
          </p:cNvSpPr>
          <p:nvPr/>
        </p:nvSpPr>
        <p:spPr bwMode="auto">
          <a:xfrm flipH="1">
            <a:off x="1970180" y="-4763"/>
            <a:ext cx="1588" cy="11303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Narrow" panose="020B0606020202030204" pitchFamily="34" charset="0"/>
            </a:endParaRP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>
            <a:off x="1" y="1121410"/>
            <a:ext cx="91440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1979712" y="332656"/>
            <a:ext cx="7164288" cy="493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sz="2400" dirty="0">
                <a:solidFill>
                  <a:schemeClr val="bg1"/>
                </a:solidFill>
                <a:latin typeface="Arial Narrow" pitchFamily="34" charset="0"/>
              </a:rPr>
              <a:t>Ключевые факты о крупнотоннажном </a:t>
            </a: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производстве СПГ</a:t>
            </a:r>
            <a:endParaRPr lang="ru-RU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90" name="Группа 89"/>
          <p:cNvGrpSpPr/>
          <p:nvPr/>
        </p:nvGrpSpPr>
        <p:grpSpPr>
          <a:xfrm>
            <a:off x="9898" y="6309320"/>
            <a:ext cx="9146803" cy="548680"/>
            <a:chOff x="-2803" y="6309320"/>
            <a:chExt cx="9146803" cy="548680"/>
          </a:xfrm>
        </p:grpSpPr>
        <p:grpSp>
          <p:nvGrpSpPr>
            <p:cNvPr id="91" name="Группа 90"/>
            <p:cNvGrpSpPr/>
            <p:nvPr/>
          </p:nvGrpSpPr>
          <p:grpSpPr>
            <a:xfrm>
              <a:off x="-2803" y="6313487"/>
              <a:ext cx="9146803" cy="544513"/>
              <a:chOff x="-2803" y="6313487"/>
              <a:chExt cx="9158304" cy="544513"/>
            </a:xfrm>
          </p:grpSpPr>
          <p:sp>
            <p:nvSpPr>
              <p:cNvPr id="94" name="Rectangle 15"/>
              <p:cNvSpPr>
                <a:spLocks noChangeArrowheads="1"/>
              </p:cNvSpPr>
              <p:nvPr/>
            </p:nvSpPr>
            <p:spPr bwMode="auto">
              <a:xfrm>
                <a:off x="-2803" y="6318250"/>
                <a:ext cx="1959477" cy="539750"/>
              </a:xfrm>
              <a:prstGeom prst="rect">
                <a:avLst/>
              </a:prstGeom>
              <a:solidFill>
                <a:srgbClr val="00599C"/>
              </a:solidFill>
              <a:ln w="9525">
                <a:solidFill>
                  <a:srgbClr val="0066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3</a:t>
                </a:r>
                <a:endParaRPr lang="ru-RU" sz="20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96" name="Rectangle 18"/>
              <p:cNvSpPr>
                <a:spLocks noChangeArrowheads="1"/>
              </p:cNvSpPr>
              <p:nvPr/>
            </p:nvSpPr>
            <p:spPr bwMode="auto">
              <a:xfrm>
                <a:off x="1982205" y="6313487"/>
                <a:ext cx="7173296" cy="544513"/>
              </a:xfrm>
              <a:prstGeom prst="rect">
                <a:avLst/>
              </a:prstGeom>
              <a:solidFill>
                <a:srgbClr val="1487FF"/>
              </a:solidFill>
              <a:ln w="9525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Arial Narrow" panose="020B0606020202030204" pitchFamily="34" charset="0"/>
                </a:endParaRPr>
              </a:p>
            </p:txBody>
          </p:sp>
        </p:grpSp>
        <p:cxnSp>
          <p:nvCxnSpPr>
            <p:cNvPr id="92" name="Прямая соединительная линия 91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Номер слайда 2"/>
          <p:cNvSpPr>
            <a:spLocks noGrp="1"/>
          </p:cNvSpPr>
          <p:nvPr/>
        </p:nvSpPr>
        <p:spPr>
          <a:xfrm>
            <a:off x="7452320" y="6403180"/>
            <a:ext cx="1587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80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Группа 53"/>
          <p:cNvGrpSpPr/>
          <p:nvPr/>
        </p:nvGrpSpPr>
        <p:grpSpPr>
          <a:xfrm>
            <a:off x="1954215" y="0"/>
            <a:ext cx="7189787" cy="1120776"/>
            <a:chOff x="1954213" y="0"/>
            <a:chExt cx="7189787" cy="1120776"/>
          </a:xfrm>
        </p:grpSpPr>
        <p:sp>
          <p:nvSpPr>
            <p:cNvPr id="55" name="Rectangle 2"/>
            <p:cNvSpPr>
              <a:spLocks noChangeArrowheads="1"/>
            </p:cNvSpPr>
            <p:nvPr/>
          </p:nvSpPr>
          <p:spPr bwMode="auto">
            <a:xfrm>
              <a:off x="2158512" y="0"/>
              <a:ext cx="6985488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/>
              <a:endParaRPr lang="ru-RU" sz="24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6" name="Line 8"/>
            <p:cNvSpPr>
              <a:spLocks noChangeShapeType="1"/>
            </p:cNvSpPr>
            <p:nvPr/>
          </p:nvSpPr>
          <p:spPr bwMode="auto">
            <a:xfrm>
              <a:off x="1954823" y="1"/>
              <a:ext cx="0" cy="109061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57" name="Line 17"/>
            <p:cNvSpPr>
              <a:spLocks noChangeShapeType="1"/>
            </p:cNvSpPr>
            <p:nvPr/>
          </p:nvSpPr>
          <p:spPr bwMode="auto">
            <a:xfrm>
              <a:off x="1954823" y="1"/>
              <a:ext cx="0" cy="109061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sz="2400" dirty="0">
                <a:latin typeface="Arial Narrow" panose="020B0606020202030204" pitchFamily="34" charset="0"/>
              </a:endParaRPr>
            </a:p>
          </p:txBody>
        </p:sp>
        <p:grpSp>
          <p:nvGrpSpPr>
            <p:cNvPr id="58" name="Группа 57"/>
            <p:cNvGrpSpPr/>
            <p:nvPr/>
          </p:nvGrpSpPr>
          <p:grpSpPr>
            <a:xfrm>
              <a:off x="1954213" y="1"/>
              <a:ext cx="7189787" cy="1120775"/>
              <a:chOff x="1954213" y="1"/>
              <a:chExt cx="7189787" cy="1120775"/>
            </a:xfrm>
          </p:grpSpPr>
          <p:sp>
            <p:nvSpPr>
              <p:cNvPr id="59" name="Rectangle 11"/>
              <p:cNvSpPr>
                <a:spLocks noChangeArrowheads="1"/>
              </p:cNvSpPr>
              <p:nvPr/>
            </p:nvSpPr>
            <p:spPr bwMode="auto">
              <a:xfrm>
                <a:off x="1979712" y="1"/>
                <a:ext cx="7164288" cy="1120775"/>
              </a:xfrm>
              <a:prstGeom prst="rect">
                <a:avLst/>
              </a:prstGeom>
              <a:solidFill>
                <a:srgbClr val="031E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Параметры проекта Балтийский СПГ</a:t>
                </a:r>
              </a:p>
            </p:txBody>
          </p:sp>
          <p:sp>
            <p:nvSpPr>
              <p:cNvPr id="60" name="Line 13"/>
              <p:cNvSpPr>
                <a:spLocks noChangeShapeType="1"/>
              </p:cNvSpPr>
              <p:nvPr/>
            </p:nvSpPr>
            <p:spPr bwMode="auto">
              <a:xfrm>
                <a:off x="1954213" y="6"/>
                <a:ext cx="0" cy="1090613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ru-RU" sz="2400" dirty="0">
                  <a:latin typeface="Arial Narrow" panose="020B0606020202030204" pitchFamily="34" charset="0"/>
                </a:endParaRPr>
              </a:p>
            </p:txBody>
          </p:sp>
        </p:grpSp>
      </p:grpSp>
      <p:grpSp>
        <p:nvGrpSpPr>
          <p:cNvPr id="61" name="Группа 60"/>
          <p:cNvGrpSpPr/>
          <p:nvPr/>
        </p:nvGrpSpPr>
        <p:grpSpPr>
          <a:xfrm>
            <a:off x="1" y="6309320"/>
            <a:ext cx="9144000" cy="548680"/>
            <a:chOff x="0" y="6309320"/>
            <a:chExt cx="9144000" cy="548680"/>
          </a:xfrm>
        </p:grpSpPr>
        <p:sp>
          <p:nvSpPr>
            <p:cNvPr id="66" name="Rectangle 18"/>
            <p:cNvSpPr>
              <a:spLocks noChangeArrowheads="1"/>
            </p:cNvSpPr>
            <p:nvPr/>
          </p:nvSpPr>
          <p:spPr bwMode="auto">
            <a:xfrm>
              <a:off x="1979712" y="6313487"/>
              <a:ext cx="7164288" cy="544513"/>
            </a:xfrm>
            <a:prstGeom prst="rect">
              <a:avLst/>
            </a:prstGeom>
            <a:solidFill>
              <a:srgbClr val="1487FF"/>
            </a:solidFill>
            <a:ln w="9525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Arial Narrow" panose="020B0606020202030204" pitchFamily="34" charset="0"/>
              </a:endParaRPr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4" y="2"/>
            <a:ext cx="1973355" cy="1126789"/>
          </a:xfrm>
          <a:prstGeom prst="rect">
            <a:avLst/>
          </a:prstGeom>
        </p:spPr>
      </p:pic>
      <p:sp>
        <p:nvSpPr>
          <p:cNvPr id="68" name="Line 13"/>
          <p:cNvSpPr>
            <a:spLocks noChangeShapeType="1"/>
          </p:cNvSpPr>
          <p:nvPr/>
        </p:nvSpPr>
        <p:spPr bwMode="auto">
          <a:xfrm flipH="1">
            <a:off x="1970180" y="-4763"/>
            <a:ext cx="1588" cy="11303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Narrow" panose="020B0606020202030204" pitchFamily="34" charset="0"/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1" y="1121410"/>
            <a:ext cx="91440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1979712" y="332656"/>
            <a:ext cx="7164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187624" y="1188041"/>
            <a:ext cx="6959449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>
                <a:srgbClr val="003366"/>
              </a:buClr>
            </a:pPr>
            <a:endParaRPr lang="en-US" sz="16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03" name="Номер слайда 2"/>
          <p:cNvSpPr>
            <a:spLocks noGrp="1"/>
          </p:cNvSpPr>
          <p:nvPr/>
        </p:nvSpPr>
        <p:spPr>
          <a:xfrm>
            <a:off x="7452320" y="6403180"/>
            <a:ext cx="1587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5" name="Rectangle 15"/>
          <p:cNvSpPr>
            <a:spLocks noChangeArrowheads="1"/>
          </p:cNvSpPr>
          <p:nvPr/>
        </p:nvSpPr>
        <p:spPr bwMode="auto">
          <a:xfrm>
            <a:off x="9898" y="6318250"/>
            <a:ext cx="1944927" cy="539750"/>
          </a:xfrm>
          <a:prstGeom prst="rect">
            <a:avLst/>
          </a:prstGeom>
          <a:solidFill>
            <a:srgbClr val="00599C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519" y="1245255"/>
            <a:ext cx="5126391" cy="4929421"/>
          </a:xfrm>
          <a:prstGeom prst="rect">
            <a:avLst/>
          </a:prstGeom>
          <a:effectLst>
            <a:glow rad="1270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371" y="3044531"/>
            <a:ext cx="115487" cy="118135"/>
          </a:xfrm>
          <a:prstGeom prst="rect">
            <a:avLst/>
          </a:prstGeom>
          <a:effectLst>
            <a:outerShdw blurRad="25400" algn="ctr" rotWithShape="0">
              <a:srgbClr val="FF0000"/>
            </a:outerShdw>
          </a:effectLst>
        </p:spPr>
      </p:pic>
      <p:sp>
        <p:nvSpPr>
          <p:cNvPr id="50" name="Скругленный прямоугольник 49"/>
          <p:cNvSpPr/>
          <p:nvPr/>
        </p:nvSpPr>
        <p:spPr>
          <a:xfrm>
            <a:off x="5569644" y="2622483"/>
            <a:ext cx="576063" cy="720080"/>
          </a:xfrm>
          <a:prstGeom prst="roundRect">
            <a:avLst>
              <a:gd name="adj" fmla="val 3725"/>
            </a:avLst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542" y="1432016"/>
            <a:ext cx="559979" cy="826637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4383813" y="1235725"/>
            <a:ext cx="3631570" cy="892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300" b="1" dirty="0">
                <a:solidFill>
                  <a:schemeClr val="tx1"/>
                </a:solidFill>
                <a:latin typeface="Arial Narrow" panose="020B0606020202030204" pitchFamily="34" charset="0"/>
              </a:rPr>
              <a:t>Решением ПАО «Газпром» определено место размещения площадки строительства завода по </a:t>
            </a:r>
            <a:r>
              <a:rPr lang="ru-RU" sz="13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</a:t>
            </a:r>
            <a:r>
              <a:rPr lang="en-US" sz="13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роекту</a:t>
            </a:r>
            <a:r>
              <a:rPr lang="en-US" sz="13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300" b="1" dirty="0">
                <a:solidFill>
                  <a:schemeClr val="tx1"/>
                </a:solidFill>
                <a:latin typeface="Arial Narrow" panose="020B0606020202030204" pitchFamily="34" charset="0"/>
              </a:rPr>
              <a:t>«Балтийский СПГ» - район морского порта Усть-Луга в Ленинградской области</a:t>
            </a:r>
            <a:r>
              <a:rPr lang="en-US" sz="13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en-US" sz="13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5" name="Выноска 1 64"/>
          <p:cNvSpPr/>
          <p:nvPr/>
        </p:nvSpPr>
        <p:spPr>
          <a:xfrm>
            <a:off x="4987235" y="3556705"/>
            <a:ext cx="499096" cy="146319"/>
          </a:xfrm>
          <a:prstGeom prst="borderCallout1">
            <a:avLst>
              <a:gd name="adj1" fmla="val 378"/>
              <a:gd name="adj2" fmla="val 21237"/>
              <a:gd name="adj3" fmla="val -107962"/>
              <a:gd name="adj4" fmla="val -22865"/>
            </a:avLst>
          </a:prstGeom>
          <a:solidFill>
            <a:schemeClr val="lt1">
              <a:alpha val="0"/>
            </a:schemeClr>
          </a:solidFill>
          <a:ln w="6350">
            <a:noFill/>
            <a:tailEnd type="stealt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rgbClr val="FF0000"/>
                </a:solidFill>
                <a:latin typeface="Arial Narrow" panose="020B0606020202030204" pitchFamily="34" charset="0"/>
              </a:rPr>
              <a:t>Усть-Луга</a:t>
            </a:r>
          </a:p>
          <a:p>
            <a:pPr algn="ctr"/>
            <a:r>
              <a:rPr lang="en-US" sz="600" b="1" dirty="0">
                <a:solidFill>
                  <a:srgbClr val="FF0000"/>
                </a:solidFill>
                <a:latin typeface="Arial Narrow" panose="020B0606020202030204" pitchFamily="34" charset="0"/>
              </a:rPr>
              <a:t>Ust-Luga</a:t>
            </a:r>
          </a:p>
        </p:txBody>
      </p:sp>
      <p:sp>
        <p:nvSpPr>
          <p:cNvPr id="71" name="Выноска 1 70"/>
          <p:cNvSpPr/>
          <p:nvPr/>
        </p:nvSpPr>
        <p:spPr>
          <a:xfrm>
            <a:off x="3961625" y="4773574"/>
            <a:ext cx="761355" cy="392839"/>
          </a:xfrm>
          <a:prstGeom prst="borderCallout1">
            <a:avLst>
              <a:gd name="adj1" fmla="val 31243"/>
              <a:gd name="adj2" fmla="val 268"/>
              <a:gd name="adj3" fmla="val 67442"/>
              <a:gd name="adj4" fmla="val -46591"/>
            </a:avLst>
          </a:prstGeom>
          <a:solidFill>
            <a:schemeClr val="lt1">
              <a:alpha val="0"/>
            </a:schemeClr>
          </a:solidFill>
          <a:ln w="6350">
            <a:noFill/>
            <a:tailEnd type="stealt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rgbClr val="FF0000"/>
                </a:solidFill>
                <a:latin typeface="Arial Narrow" panose="020B0606020202030204" pitchFamily="34" charset="0"/>
              </a:rPr>
              <a:t>Государственная граница</a:t>
            </a:r>
          </a:p>
          <a:p>
            <a:pPr algn="ctr"/>
            <a:r>
              <a:rPr lang="en-US" sz="600" b="1" dirty="0">
                <a:solidFill>
                  <a:srgbClr val="FF0000"/>
                </a:solidFill>
                <a:latin typeface="Arial Narrow" panose="020B0606020202030204" pitchFamily="34" charset="0"/>
              </a:rPr>
              <a:t>State boundary</a:t>
            </a: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4236138" y="3191811"/>
            <a:ext cx="684851" cy="324664"/>
          </a:xfrm>
          <a:prstGeom prst="roundRect">
            <a:avLst>
              <a:gd name="adj" fmla="val 7587"/>
            </a:avLst>
          </a:prstGeom>
          <a:solidFill>
            <a:schemeClr val="lt1">
              <a:alpha val="0"/>
            </a:schemeClr>
          </a:solidFill>
          <a:ln w="6350">
            <a:noFill/>
            <a:tailEnd type="stealt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rgbClr val="FF0000"/>
                </a:solidFill>
                <a:latin typeface="Arial Narrow" panose="020B0606020202030204" pitchFamily="34" charset="0"/>
              </a:rPr>
              <a:t>полуостров Кургальский</a:t>
            </a:r>
          </a:p>
          <a:p>
            <a:pPr algn="ctr"/>
            <a:r>
              <a:rPr lang="en-US" sz="600" b="1" dirty="0">
                <a:solidFill>
                  <a:srgbClr val="FF0000"/>
                </a:solidFill>
                <a:latin typeface="Arial Narrow" panose="020B0606020202030204" pitchFamily="34" charset="0"/>
              </a:rPr>
              <a:t>Kurgalsky</a:t>
            </a:r>
          </a:p>
          <a:p>
            <a:pPr algn="ctr"/>
            <a:r>
              <a:rPr lang="en-US" sz="600" b="1" dirty="0">
                <a:solidFill>
                  <a:srgbClr val="FF0000"/>
                </a:solidFill>
                <a:latin typeface="Arial Narrow" panose="020B0606020202030204" pitchFamily="34" charset="0"/>
              </a:rPr>
              <a:t>Peninsula</a:t>
            </a:r>
          </a:p>
        </p:txBody>
      </p:sp>
      <p:sp>
        <p:nvSpPr>
          <p:cNvPr id="100" name="Выноска 1 99"/>
          <p:cNvSpPr/>
          <p:nvPr/>
        </p:nvSpPr>
        <p:spPr>
          <a:xfrm>
            <a:off x="6649762" y="4079736"/>
            <a:ext cx="714691" cy="288032"/>
          </a:xfrm>
          <a:prstGeom prst="borderCallout1">
            <a:avLst>
              <a:gd name="adj1" fmla="val -725"/>
              <a:gd name="adj2" fmla="val 15017"/>
              <a:gd name="adj3" fmla="val -93632"/>
              <a:gd name="adj4" fmla="val -39302"/>
            </a:avLst>
          </a:prstGeom>
          <a:solidFill>
            <a:schemeClr val="lt1">
              <a:alpha val="0"/>
            </a:schemeClr>
          </a:solidFill>
          <a:ln w="6350">
            <a:noFill/>
            <a:tailEnd type="stealt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rgbClr val="FF0000"/>
                </a:solidFill>
              </a:rPr>
              <a:t>Котлы</a:t>
            </a:r>
          </a:p>
          <a:p>
            <a:pPr algn="ctr"/>
            <a:r>
              <a:rPr lang="en-US" sz="600" b="1" dirty="0">
                <a:solidFill>
                  <a:srgbClr val="FF0000"/>
                </a:solidFill>
              </a:rPr>
              <a:t>Kotly</a:t>
            </a:r>
          </a:p>
        </p:txBody>
      </p:sp>
      <p:sp>
        <p:nvSpPr>
          <p:cNvPr id="101" name="Выноска 1 100"/>
          <p:cNvSpPr/>
          <p:nvPr/>
        </p:nvSpPr>
        <p:spPr>
          <a:xfrm>
            <a:off x="5510502" y="2718284"/>
            <a:ext cx="714691" cy="288032"/>
          </a:xfrm>
          <a:prstGeom prst="borderCallout1">
            <a:avLst>
              <a:gd name="adj1" fmla="val -725"/>
              <a:gd name="adj2" fmla="val 85208"/>
              <a:gd name="adj3" fmla="val -67177"/>
              <a:gd name="adj4" fmla="val 135732"/>
            </a:avLst>
          </a:prstGeom>
          <a:solidFill>
            <a:schemeClr val="lt1">
              <a:alpha val="0"/>
            </a:schemeClr>
          </a:solidFill>
          <a:ln w="6350">
            <a:noFill/>
            <a:tailEnd type="stealt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rgbClr val="0000FF"/>
                </a:solidFill>
                <a:latin typeface="Arial Narrow" panose="020B0606020202030204" pitchFamily="34" charset="0"/>
              </a:rPr>
              <a:t>Завод </a:t>
            </a:r>
            <a:r>
              <a:rPr lang="en-US" sz="9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СПГ</a:t>
            </a:r>
            <a:endParaRPr lang="en-US" sz="9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102" name="Выноска 1 101"/>
          <p:cNvSpPr/>
          <p:nvPr/>
        </p:nvSpPr>
        <p:spPr>
          <a:xfrm>
            <a:off x="5569642" y="5863585"/>
            <a:ext cx="714691" cy="311091"/>
          </a:xfrm>
          <a:prstGeom prst="borderCallout1">
            <a:avLst>
              <a:gd name="adj1" fmla="val 70926"/>
              <a:gd name="adj2" fmla="val -975"/>
              <a:gd name="adj3" fmla="val 161001"/>
              <a:gd name="adj4" fmla="val -61959"/>
            </a:avLst>
          </a:prstGeom>
          <a:solidFill>
            <a:schemeClr val="lt1">
              <a:alpha val="0"/>
            </a:schemeClr>
          </a:solidFill>
          <a:ln w="6350">
            <a:noFill/>
            <a:tailEnd type="stealt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600" b="1" dirty="0">
                <a:solidFill>
                  <a:srgbClr val="FF0000"/>
                </a:solidFill>
                <a:latin typeface="Arial Narrow" panose="020B0606020202030204" pitchFamily="34" charset="0"/>
              </a:rPr>
              <a:t>Кингисепп</a:t>
            </a:r>
          </a:p>
          <a:p>
            <a:pPr algn="r"/>
            <a:r>
              <a:rPr lang="en-US" sz="600" b="1" dirty="0">
                <a:solidFill>
                  <a:srgbClr val="FF0000"/>
                </a:solidFill>
                <a:latin typeface="Arial Narrow" panose="020B0606020202030204" pitchFamily="34" charset="0"/>
              </a:rPr>
              <a:t>Kingisepp</a:t>
            </a:r>
          </a:p>
        </p:txBody>
      </p:sp>
      <p:sp>
        <p:nvSpPr>
          <p:cNvPr id="104" name="Полилиния 103"/>
          <p:cNvSpPr/>
          <p:nvPr/>
        </p:nvSpPr>
        <p:spPr>
          <a:xfrm>
            <a:off x="4272103" y="5148130"/>
            <a:ext cx="648884" cy="1019175"/>
          </a:xfrm>
          <a:custGeom>
            <a:avLst/>
            <a:gdLst>
              <a:gd name="connsiteX0" fmla="*/ 519112 w 648884"/>
              <a:gd name="connsiteY0" fmla="*/ 1019175 h 1019175"/>
              <a:gd name="connsiteX1" fmla="*/ 585787 w 648884"/>
              <a:gd name="connsiteY1" fmla="*/ 952500 h 1019175"/>
              <a:gd name="connsiteX2" fmla="*/ 585787 w 648884"/>
              <a:gd name="connsiteY2" fmla="*/ 919163 h 1019175"/>
              <a:gd name="connsiteX3" fmla="*/ 619125 w 648884"/>
              <a:gd name="connsiteY3" fmla="*/ 871538 h 1019175"/>
              <a:gd name="connsiteX4" fmla="*/ 609600 w 648884"/>
              <a:gd name="connsiteY4" fmla="*/ 838200 h 1019175"/>
              <a:gd name="connsiteX5" fmla="*/ 638175 w 648884"/>
              <a:gd name="connsiteY5" fmla="*/ 809625 h 1019175"/>
              <a:gd name="connsiteX6" fmla="*/ 642937 w 648884"/>
              <a:gd name="connsiteY6" fmla="*/ 771525 h 1019175"/>
              <a:gd name="connsiteX7" fmla="*/ 647700 w 648884"/>
              <a:gd name="connsiteY7" fmla="*/ 704850 h 1019175"/>
              <a:gd name="connsiteX8" fmla="*/ 619125 w 648884"/>
              <a:gd name="connsiteY8" fmla="*/ 633413 h 1019175"/>
              <a:gd name="connsiteX9" fmla="*/ 585787 w 648884"/>
              <a:gd name="connsiteY9" fmla="*/ 552450 h 1019175"/>
              <a:gd name="connsiteX10" fmla="*/ 519112 w 648884"/>
              <a:gd name="connsiteY10" fmla="*/ 509588 h 1019175"/>
              <a:gd name="connsiteX11" fmla="*/ 495300 w 648884"/>
              <a:gd name="connsiteY11" fmla="*/ 471488 h 1019175"/>
              <a:gd name="connsiteX12" fmla="*/ 400050 w 648884"/>
              <a:gd name="connsiteY12" fmla="*/ 419100 h 1019175"/>
              <a:gd name="connsiteX13" fmla="*/ 361950 w 648884"/>
              <a:gd name="connsiteY13" fmla="*/ 338138 h 1019175"/>
              <a:gd name="connsiteX14" fmla="*/ 309562 w 648884"/>
              <a:gd name="connsiteY14" fmla="*/ 242888 h 1019175"/>
              <a:gd name="connsiteX15" fmla="*/ 242887 w 648884"/>
              <a:gd name="connsiteY15" fmla="*/ 166688 h 1019175"/>
              <a:gd name="connsiteX16" fmla="*/ 138112 w 648884"/>
              <a:gd name="connsiteY16" fmla="*/ 104775 h 1019175"/>
              <a:gd name="connsiteX17" fmla="*/ 42862 w 648884"/>
              <a:gd name="connsiteY17" fmla="*/ 80963 h 1019175"/>
              <a:gd name="connsiteX18" fmla="*/ 19050 w 648884"/>
              <a:gd name="connsiteY18" fmla="*/ 14288 h 1019175"/>
              <a:gd name="connsiteX19" fmla="*/ 0 w 648884"/>
              <a:gd name="connsiteY19" fmla="*/ 0 h 101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48884" h="1019175">
                <a:moveTo>
                  <a:pt x="519112" y="1019175"/>
                </a:moveTo>
                <a:cubicBezTo>
                  <a:pt x="546893" y="994172"/>
                  <a:pt x="574675" y="969169"/>
                  <a:pt x="585787" y="952500"/>
                </a:cubicBezTo>
                <a:cubicBezTo>
                  <a:pt x="596899" y="935831"/>
                  <a:pt x="580231" y="932657"/>
                  <a:pt x="585787" y="919163"/>
                </a:cubicBezTo>
                <a:cubicBezTo>
                  <a:pt x="591343" y="905669"/>
                  <a:pt x="615156" y="885032"/>
                  <a:pt x="619125" y="871538"/>
                </a:cubicBezTo>
                <a:cubicBezTo>
                  <a:pt x="623094" y="858044"/>
                  <a:pt x="606425" y="848519"/>
                  <a:pt x="609600" y="838200"/>
                </a:cubicBezTo>
                <a:cubicBezTo>
                  <a:pt x="612775" y="827881"/>
                  <a:pt x="632619" y="820737"/>
                  <a:pt x="638175" y="809625"/>
                </a:cubicBezTo>
                <a:cubicBezTo>
                  <a:pt x="643731" y="798512"/>
                  <a:pt x="641350" y="788987"/>
                  <a:pt x="642937" y="771525"/>
                </a:cubicBezTo>
                <a:cubicBezTo>
                  <a:pt x="644524" y="754063"/>
                  <a:pt x="651669" y="727869"/>
                  <a:pt x="647700" y="704850"/>
                </a:cubicBezTo>
                <a:cubicBezTo>
                  <a:pt x="643731" y="681831"/>
                  <a:pt x="629444" y="658813"/>
                  <a:pt x="619125" y="633413"/>
                </a:cubicBezTo>
                <a:cubicBezTo>
                  <a:pt x="608806" y="608013"/>
                  <a:pt x="602456" y="573088"/>
                  <a:pt x="585787" y="552450"/>
                </a:cubicBezTo>
                <a:cubicBezTo>
                  <a:pt x="569118" y="531812"/>
                  <a:pt x="534193" y="523082"/>
                  <a:pt x="519112" y="509588"/>
                </a:cubicBezTo>
                <a:cubicBezTo>
                  <a:pt x="504031" y="496094"/>
                  <a:pt x="515144" y="486569"/>
                  <a:pt x="495300" y="471488"/>
                </a:cubicBezTo>
                <a:cubicBezTo>
                  <a:pt x="475456" y="456407"/>
                  <a:pt x="422275" y="441325"/>
                  <a:pt x="400050" y="419100"/>
                </a:cubicBezTo>
                <a:cubicBezTo>
                  <a:pt x="377825" y="396875"/>
                  <a:pt x="377031" y="367507"/>
                  <a:pt x="361950" y="338138"/>
                </a:cubicBezTo>
                <a:cubicBezTo>
                  <a:pt x="346869" y="308769"/>
                  <a:pt x="329406" y="271463"/>
                  <a:pt x="309562" y="242888"/>
                </a:cubicBezTo>
                <a:cubicBezTo>
                  <a:pt x="289718" y="214313"/>
                  <a:pt x="271462" y="189707"/>
                  <a:pt x="242887" y="166688"/>
                </a:cubicBezTo>
                <a:cubicBezTo>
                  <a:pt x="214312" y="143669"/>
                  <a:pt x="171449" y="119062"/>
                  <a:pt x="138112" y="104775"/>
                </a:cubicBezTo>
                <a:cubicBezTo>
                  <a:pt x="104775" y="90488"/>
                  <a:pt x="62706" y="96044"/>
                  <a:pt x="42862" y="80963"/>
                </a:cubicBezTo>
                <a:cubicBezTo>
                  <a:pt x="23018" y="65882"/>
                  <a:pt x="26194" y="27782"/>
                  <a:pt x="19050" y="14288"/>
                </a:cubicBezTo>
                <a:cubicBezTo>
                  <a:pt x="11906" y="794"/>
                  <a:pt x="5953" y="397"/>
                  <a:pt x="0" y="0"/>
                </a:cubicBezTo>
              </a:path>
            </a:pathLst>
          </a:custGeom>
          <a:noFill/>
          <a:ln w="15875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6" name="Выноска 1 105"/>
          <p:cNvSpPr/>
          <p:nvPr/>
        </p:nvSpPr>
        <p:spPr>
          <a:xfrm>
            <a:off x="7926994" y="1614371"/>
            <a:ext cx="666980" cy="288032"/>
          </a:xfrm>
          <a:prstGeom prst="borderCallout1">
            <a:avLst>
              <a:gd name="adj1" fmla="val -1276"/>
              <a:gd name="adj2" fmla="val 68838"/>
              <a:gd name="adj3" fmla="val -202209"/>
              <a:gd name="adj4" fmla="val 125741"/>
            </a:avLst>
          </a:prstGeom>
          <a:solidFill>
            <a:schemeClr val="lt1">
              <a:alpha val="0"/>
            </a:schemeClr>
          </a:solidFill>
          <a:ln w="6350">
            <a:noFill/>
            <a:tailEnd type="stealt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solidFill>
                  <a:srgbClr val="FF0000"/>
                </a:solidFill>
                <a:latin typeface="Arial Narrow" panose="020B0606020202030204" pitchFamily="34" charset="0"/>
              </a:rPr>
              <a:t>Сосновый Бор</a:t>
            </a:r>
          </a:p>
          <a:p>
            <a:pPr algn="ctr"/>
            <a:r>
              <a:rPr lang="en-US" sz="600" b="1" dirty="0">
                <a:solidFill>
                  <a:srgbClr val="FF0000"/>
                </a:solidFill>
                <a:latin typeface="Arial Narrow" panose="020B0606020202030204" pitchFamily="34" charset="0"/>
              </a:rPr>
              <a:t>Sosnovy Bor</a:t>
            </a:r>
            <a:endParaRPr lang="ru-RU" sz="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980" y="1235725"/>
            <a:ext cx="35065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линии сжижения по 6,5 млн. тонн СПГ/ год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Рабочее давление главного криогенного теплообменника 98 бар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Воздушное охлаждение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Механический привод компрессоров хладагента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</a:t>
            </a:r>
            <a:r>
              <a:rPr lang="ru-RU" sz="16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ГТД привода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компрессоров хладагента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Собственная генерация электроэнергии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90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Группа 65"/>
          <p:cNvGrpSpPr/>
          <p:nvPr/>
        </p:nvGrpSpPr>
        <p:grpSpPr>
          <a:xfrm>
            <a:off x="1954215" y="0"/>
            <a:ext cx="7189787" cy="1120776"/>
            <a:chOff x="1954213" y="0"/>
            <a:chExt cx="7189787" cy="1120776"/>
          </a:xfrm>
        </p:grpSpPr>
        <p:sp>
          <p:nvSpPr>
            <p:cNvPr id="68" name="Rectangle 2"/>
            <p:cNvSpPr>
              <a:spLocks noChangeArrowheads="1"/>
            </p:cNvSpPr>
            <p:nvPr/>
          </p:nvSpPr>
          <p:spPr bwMode="auto">
            <a:xfrm>
              <a:off x="2158512" y="0"/>
              <a:ext cx="6985488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endParaRPr lang="ru-RU" sz="24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9" name="Line 8"/>
            <p:cNvSpPr>
              <a:spLocks noChangeShapeType="1"/>
            </p:cNvSpPr>
            <p:nvPr/>
          </p:nvSpPr>
          <p:spPr bwMode="auto">
            <a:xfrm>
              <a:off x="1954823" y="1"/>
              <a:ext cx="0" cy="109061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70" name="Line 17"/>
            <p:cNvSpPr>
              <a:spLocks noChangeShapeType="1"/>
            </p:cNvSpPr>
            <p:nvPr/>
          </p:nvSpPr>
          <p:spPr bwMode="auto">
            <a:xfrm>
              <a:off x="1954823" y="1"/>
              <a:ext cx="0" cy="109061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Arial Narrow" panose="020B0606020202030204" pitchFamily="34" charset="0"/>
              </a:endParaRPr>
            </a:p>
          </p:txBody>
        </p:sp>
        <p:grpSp>
          <p:nvGrpSpPr>
            <p:cNvPr id="71" name="Группа 70"/>
            <p:cNvGrpSpPr/>
            <p:nvPr/>
          </p:nvGrpSpPr>
          <p:grpSpPr>
            <a:xfrm>
              <a:off x="1954213" y="1"/>
              <a:ext cx="7189787" cy="1120775"/>
              <a:chOff x="1954213" y="1"/>
              <a:chExt cx="7189787" cy="1120775"/>
            </a:xfrm>
          </p:grpSpPr>
          <p:sp>
            <p:nvSpPr>
              <p:cNvPr id="72" name="Rectangle 11"/>
              <p:cNvSpPr>
                <a:spLocks noChangeArrowheads="1"/>
              </p:cNvSpPr>
              <p:nvPr/>
            </p:nvSpPr>
            <p:spPr bwMode="auto">
              <a:xfrm>
                <a:off x="1979712" y="1"/>
                <a:ext cx="7164288" cy="1120775"/>
              </a:xfrm>
              <a:prstGeom prst="rect">
                <a:avLst/>
              </a:prstGeom>
              <a:solidFill>
                <a:srgbClr val="031E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 sz="24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74" name="Line 13"/>
              <p:cNvSpPr>
                <a:spLocks noChangeShapeType="1"/>
              </p:cNvSpPr>
              <p:nvPr/>
            </p:nvSpPr>
            <p:spPr bwMode="auto">
              <a:xfrm>
                <a:off x="1954213" y="6"/>
                <a:ext cx="0" cy="1090613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 dirty="0">
                  <a:latin typeface="Arial Narrow" panose="020B0606020202030204" pitchFamily="34" charset="0"/>
                </a:endParaRPr>
              </a:p>
            </p:txBody>
          </p:sp>
        </p:grpSp>
      </p:grpSp>
      <p:grpSp>
        <p:nvGrpSpPr>
          <p:cNvPr id="76" name="Группа 75"/>
          <p:cNvGrpSpPr/>
          <p:nvPr/>
        </p:nvGrpSpPr>
        <p:grpSpPr>
          <a:xfrm>
            <a:off x="9898" y="6309320"/>
            <a:ext cx="9146803" cy="548680"/>
            <a:chOff x="-2803" y="6309320"/>
            <a:chExt cx="9146803" cy="548680"/>
          </a:xfrm>
        </p:grpSpPr>
        <p:grpSp>
          <p:nvGrpSpPr>
            <p:cNvPr id="77" name="Группа 76"/>
            <p:cNvGrpSpPr/>
            <p:nvPr/>
          </p:nvGrpSpPr>
          <p:grpSpPr>
            <a:xfrm>
              <a:off x="-2803" y="6313487"/>
              <a:ext cx="9146803" cy="544513"/>
              <a:chOff x="-2803" y="6313487"/>
              <a:chExt cx="9158304" cy="544513"/>
            </a:xfrm>
          </p:grpSpPr>
          <p:sp>
            <p:nvSpPr>
              <p:cNvPr id="81" name="Rectangle 15"/>
              <p:cNvSpPr>
                <a:spLocks noChangeArrowheads="1"/>
              </p:cNvSpPr>
              <p:nvPr/>
            </p:nvSpPr>
            <p:spPr bwMode="auto">
              <a:xfrm>
                <a:off x="-2803" y="6318250"/>
                <a:ext cx="1959477" cy="539750"/>
              </a:xfrm>
              <a:prstGeom prst="rect">
                <a:avLst/>
              </a:prstGeom>
              <a:solidFill>
                <a:srgbClr val="00599C"/>
              </a:solidFill>
              <a:ln w="9525">
                <a:solidFill>
                  <a:srgbClr val="0066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5</a:t>
                </a:r>
                <a:endParaRPr lang="ru-RU" sz="20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82" name="Rectangle 18"/>
              <p:cNvSpPr>
                <a:spLocks noChangeArrowheads="1"/>
              </p:cNvSpPr>
              <p:nvPr/>
            </p:nvSpPr>
            <p:spPr bwMode="auto">
              <a:xfrm>
                <a:off x="1982205" y="6313487"/>
                <a:ext cx="7173296" cy="544513"/>
              </a:xfrm>
              <a:prstGeom prst="rect">
                <a:avLst/>
              </a:prstGeom>
              <a:solidFill>
                <a:srgbClr val="1487FF"/>
              </a:solidFill>
              <a:ln w="9525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Arial Narrow" panose="020B0606020202030204" pitchFamily="34" charset="0"/>
                </a:endParaRPr>
              </a:p>
            </p:txBody>
          </p:sp>
        </p:grpSp>
        <p:cxnSp>
          <p:nvCxnSpPr>
            <p:cNvPr id="78" name="Прямая соединительная линия 77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4" y="2"/>
            <a:ext cx="1973355" cy="1126789"/>
          </a:xfrm>
          <a:prstGeom prst="rect">
            <a:avLst/>
          </a:prstGeom>
        </p:spPr>
      </p:pic>
      <p:sp>
        <p:nvSpPr>
          <p:cNvPr id="58" name="Line 13"/>
          <p:cNvSpPr>
            <a:spLocks noChangeShapeType="1"/>
          </p:cNvSpPr>
          <p:nvPr/>
        </p:nvSpPr>
        <p:spPr bwMode="auto">
          <a:xfrm flipH="1">
            <a:off x="1970180" y="-4763"/>
            <a:ext cx="1588" cy="11303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Narrow" panose="020B0606020202030204" pitchFamily="34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1" y="1121410"/>
            <a:ext cx="91440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979712" y="332656"/>
            <a:ext cx="716428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sz="2400" dirty="0">
                <a:solidFill>
                  <a:schemeClr val="bg1"/>
                </a:solidFill>
                <a:latin typeface="Arial Narrow" pitchFamily="34" charset="0"/>
              </a:rPr>
              <a:t>Конкурентные преимущества проекта Балтийский СПГ</a:t>
            </a: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873767"/>
              </p:ext>
            </p:extLst>
          </p:nvPr>
        </p:nvGraphicFramePr>
        <p:xfrm>
          <a:off x="1992412" y="1397001"/>
          <a:ext cx="6900067" cy="431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9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24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Гарантия поставок сырьевого газа </a:t>
                      </a:r>
                      <a:r>
                        <a:rPr lang="en-US" sz="1200" b="1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5F1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Долгосрочный контракт на поставку газа с ПАО «Газпром»</a:t>
                      </a:r>
                      <a:endParaRPr lang="en-US" sz="1200" b="0" kern="120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</a:t>
                      </a:r>
                      <a:r>
                        <a:rPr lang="ru-RU" sz="1200" b="0" kern="1200" baseline="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рисков по поставке сырьевого газа и присоединение трубопровода завода к ГТС РФ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Параллельное</a:t>
                      </a:r>
                      <a:r>
                        <a:rPr lang="ru-RU" sz="1200" b="0" kern="1200" baseline="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развитие ПАО «Газпром» д</a:t>
                      </a:r>
                      <a:r>
                        <a:rPr lang="ru-RU" sz="12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обычи</a:t>
                      </a:r>
                      <a:r>
                        <a:rPr lang="ru-RU" sz="1200" b="0" kern="1200" baseline="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и трубопроводной инфраструктуры под нужды завода</a:t>
                      </a:r>
                      <a:endParaRPr lang="en-US" sz="1200" b="0" kern="120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Удобное местоположение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5F1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Балтийский</a:t>
                      </a:r>
                      <a:r>
                        <a:rPr lang="ru-RU" sz="1200" b="0" kern="1200" baseline="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СПГ</a:t>
                      </a:r>
                      <a:r>
                        <a:rPr lang="en-US" sz="12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находится</a:t>
                      </a:r>
                      <a:r>
                        <a:rPr lang="ru-RU" sz="1200" b="0" kern="1200" baseline="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рядом с морским портом Усть-Луга, имеющим развитую транспортную и энергетическую инфраструктуру, включая железнодорожное сообщение</a:t>
                      </a:r>
                      <a:endParaRPr lang="ru-RU" sz="1200" b="0" kern="120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Возможность</a:t>
                      </a:r>
                      <a:r>
                        <a:rPr lang="ru-RU" sz="1200" b="0" kern="1200" baseline="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найма высококвалифицированного персонала в регионе </a:t>
                      </a:r>
                      <a:endParaRPr lang="en-US" sz="1200" b="0" kern="120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Развитый</a:t>
                      </a:r>
                      <a:r>
                        <a:rPr lang="ru-RU" sz="1200" b="0" kern="1200" baseline="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регион с точки зрения доступа к строительным материалам</a:t>
                      </a:r>
                      <a:endParaRPr lang="en-US" sz="1200" b="0" kern="120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211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Привлекательные</a:t>
                      </a:r>
                      <a:r>
                        <a:rPr lang="en-US" sz="1200" b="1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торговые</a:t>
                      </a:r>
                      <a:r>
                        <a:rPr lang="en-US" sz="1200" b="1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возможности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5F1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Удобное</a:t>
                      </a:r>
                      <a:r>
                        <a:rPr lang="ru-RU" sz="1200" b="0" kern="1200" baseline="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расположение завода СПГ относительно потенциальных рынков сбыта СПГ, включая малые рынки и бункеровку</a:t>
                      </a:r>
                      <a:endParaRPr lang="en-US" sz="1200" b="0" kern="120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894"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Потенциал</a:t>
                      </a:r>
                      <a:r>
                        <a:rPr lang="en-US" sz="1200" b="1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для дальнейшего развития 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5F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 algn="l" defTabSz="914400" rtl="0" eaLnBrk="1" latinLnBrk="0" hangingPunct="1">
                        <a:spcBef>
                          <a:spcPts val="300"/>
                        </a:spcBef>
                        <a:buClr>
                          <a:srgbClr val="003366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ru-RU" sz="12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Предусмотрено расширение производства СПГ до </a:t>
                      </a:r>
                      <a:r>
                        <a:rPr lang="en-US" sz="12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2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-я</a:t>
                      </a:r>
                      <a:r>
                        <a:rPr lang="ru-RU" sz="1200" b="0" kern="1200" baseline="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технологическая линия</a:t>
                      </a:r>
                      <a:endParaRPr lang="en-US" sz="1200" b="0" kern="120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39" name="Прямая соединительная линия 38"/>
          <p:cNvCxnSpPr/>
          <p:nvPr/>
        </p:nvCxnSpPr>
        <p:spPr bwMode="auto">
          <a:xfrm>
            <a:off x="1981928" y="3869184"/>
            <a:ext cx="6858231" cy="0"/>
          </a:xfrm>
          <a:prstGeom prst="line">
            <a:avLst/>
          </a:prstGeom>
          <a:solidFill>
            <a:srgbClr val="99FFCC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0" name="Прямая соединительная линия 39"/>
          <p:cNvCxnSpPr/>
          <p:nvPr/>
        </p:nvCxnSpPr>
        <p:spPr bwMode="auto">
          <a:xfrm>
            <a:off x="1981940" y="2628280"/>
            <a:ext cx="6858275" cy="0"/>
          </a:xfrm>
          <a:prstGeom prst="line">
            <a:avLst/>
          </a:prstGeom>
          <a:solidFill>
            <a:srgbClr val="99FFCC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" name="Прямая соединительная линия 40"/>
          <p:cNvCxnSpPr/>
          <p:nvPr/>
        </p:nvCxnSpPr>
        <p:spPr bwMode="auto">
          <a:xfrm>
            <a:off x="1983463" y="5719529"/>
            <a:ext cx="6864160" cy="0"/>
          </a:xfrm>
          <a:prstGeom prst="line">
            <a:avLst/>
          </a:prstGeom>
          <a:solidFill>
            <a:srgbClr val="99FFCC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2" name="Прямая соединительная линия 41"/>
          <p:cNvCxnSpPr/>
          <p:nvPr/>
        </p:nvCxnSpPr>
        <p:spPr bwMode="auto">
          <a:xfrm>
            <a:off x="1983463" y="4987404"/>
            <a:ext cx="6864160" cy="0"/>
          </a:xfrm>
          <a:prstGeom prst="line">
            <a:avLst/>
          </a:prstGeom>
          <a:solidFill>
            <a:srgbClr val="99FFCC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5" name="Номер слайда 2"/>
          <p:cNvSpPr>
            <a:spLocks noGrp="1"/>
          </p:cNvSpPr>
          <p:nvPr/>
        </p:nvSpPr>
        <p:spPr>
          <a:xfrm>
            <a:off x="7452320" y="6403180"/>
            <a:ext cx="1587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9155" t="517" r="4486"/>
          <a:stretch/>
        </p:blipFill>
        <p:spPr>
          <a:xfrm>
            <a:off x="8310" y="1123950"/>
            <a:ext cx="1971054" cy="517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4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Группа 65"/>
          <p:cNvGrpSpPr/>
          <p:nvPr/>
        </p:nvGrpSpPr>
        <p:grpSpPr>
          <a:xfrm>
            <a:off x="1954215" y="0"/>
            <a:ext cx="7189787" cy="1120776"/>
            <a:chOff x="1954213" y="0"/>
            <a:chExt cx="7189787" cy="1120776"/>
          </a:xfrm>
        </p:grpSpPr>
        <p:sp>
          <p:nvSpPr>
            <p:cNvPr id="68" name="Rectangle 2"/>
            <p:cNvSpPr>
              <a:spLocks noChangeArrowheads="1"/>
            </p:cNvSpPr>
            <p:nvPr/>
          </p:nvSpPr>
          <p:spPr bwMode="auto">
            <a:xfrm>
              <a:off x="2158512" y="0"/>
              <a:ext cx="6985488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endParaRPr lang="ru-RU" sz="24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9" name="Line 8"/>
            <p:cNvSpPr>
              <a:spLocks noChangeShapeType="1"/>
            </p:cNvSpPr>
            <p:nvPr/>
          </p:nvSpPr>
          <p:spPr bwMode="auto">
            <a:xfrm>
              <a:off x="1954823" y="1"/>
              <a:ext cx="0" cy="109061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70" name="Line 17"/>
            <p:cNvSpPr>
              <a:spLocks noChangeShapeType="1"/>
            </p:cNvSpPr>
            <p:nvPr/>
          </p:nvSpPr>
          <p:spPr bwMode="auto">
            <a:xfrm>
              <a:off x="1954823" y="1"/>
              <a:ext cx="0" cy="109061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Arial Narrow" panose="020B0606020202030204" pitchFamily="34" charset="0"/>
              </a:endParaRPr>
            </a:p>
          </p:txBody>
        </p:sp>
        <p:grpSp>
          <p:nvGrpSpPr>
            <p:cNvPr id="71" name="Группа 70"/>
            <p:cNvGrpSpPr/>
            <p:nvPr/>
          </p:nvGrpSpPr>
          <p:grpSpPr>
            <a:xfrm>
              <a:off x="1954213" y="1"/>
              <a:ext cx="7189787" cy="1120775"/>
              <a:chOff x="1954213" y="1"/>
              <a:chExt cx="7189787" cy="1120775"/>
            </a:xfrm>
          </p:grpSpPr>
          <p:sp>
            <p:nvSpPr>
              <p:cNvPr id="72" name="Rectangle 11"/>
              <p:cNvSpPr>
                <a:spLocks noChangeArrowheads="1"/>
              </p:cNvSpPr>
              <p:nvPr/>
            </p:nvSpPr>
            <p:spPr bwMode="auto">
              <a:xfrm>
                <a:off x="1979712" y="1"/>
                <a:ext cx="7164288" cy="1120775"/>
              </a:xfrm>
              <a:prstGeom prst="rect">
                <a:avLst/>
              </a:prstGeom>
              <a:solidFill>
                <a:srgbClr val="031E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 sz="24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74" name="Line 13"/>
              <p:cNvSpPr>
                <a:spLocks noChangeShapeType="1"/>
              </p:cNvSpPr>
              <p:nvPr/>
            </p:nvSpPr>
            <p:spPr bwMode="auto">
              <a:xfrm>
                <a:off x="1954213" y="6"/>
                <a:ext cx="0" cy="1090613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 dirty="0">
                  <a:latin typeface="Arial Narrow" panose="020B0606020202030204" pitchFamily="34" charset="0"/>
                </a:endParaRPr>
              </a:p>
            </p:txBody>
          </p:sp>
        </p:grpSp>
      </p:grpSp>
      <p:grpSp>
        <p:nvGrpSpPr>
          <p:cNvPr id="76" name="Группа 75"/>
          <p:cNvGrpSpPr/>
          <p:nvPr/>
        </p:nvGrpSpPr>
        <p:grpSpPr>
          <a:xfrm>
            <a:off x="9898" y="6309320"/>
            <a:ext cx="9146803" cy="548680"/>
            <a:chOff x="-2803" y="6309320"/>
            <a:chExt cx="9146803" cy="548680"/>
          </a:xfrm>
        </p:grpSpPr>
        <p:grpSp>
          <p:nvGrpSpPr>
            <p:cNvPr id="77" name="Группа 76"/>
            <p:cNvGrpSpPr/>
            <p:nvPr/>
          </p:nvGrpSpPr>
          <p:grpSpPr>
            <a:xfrm>
              <a:off x="-2803" y="6313487"/>
              <a:ext cx="9146803" cy="544513"/>
              <a:chOff x="-2803" y="6313487"/>
              <a:chExt cx="9158304" cy="544513"/>
            </a:xfrm>
          </p:grpSpPr>
          <p:sp>
            <p:nvSpPr>
              <p:cNvPr id="81" name="Rectangle 15"/>
              <p:cNvSpPr>
                <a:spLocks noChangeArrowheads="1"/>
              </p:cNvSpPr>
              <p:nvPr/>
            </p:nvSpPr>
            <p:spPr bwMode="auto">
              <a:xfrm>
                <a:off x="-2803" y="6318250"/>
                <a:ext cx="1959477" cy="539750"/>
              </a:xfrm>
              <a:prstGeom prst="rect">
                <a:avLst/>
              </a:prstGeom>
              <a:solidFill>
                <a:srgbClr val="00599C"/>
              </a:solidFill>
              <a:ln w="9525">
                <a:solidFill>
                  <a:srgbClr val="0066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6</a:t>
                </a:r>
                <a:endParaRPr lang="ru-RU" sz="20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82" name="Rectangle 18"/>
              <p:cNvSpPr>
                <a:spLocks noChangeArrowheads="1"/>
              </p:cNvSpPr>
              <p:nvPr/>
            </p:nvSpPr>
            <p:spPr bwMode="auto">
              <a:xfrm>
                <a:off x="1982205" y="6313487"/>
                <a:ext cx="7173296" cy="544513"/>
              </a:xfrm>
              <a:prstGeom prst="rect">
                <a:avLst/>
              </a:prstGeom>
              <a:solidFill>
                <a:srgbClr val="1487FF"/>
              </a:solidFill>
              <a:ln w="9525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Arial Narrow" panose="020B0606020202030204" pitchFamily="34" charset="0"/>
                </a:endParaRPr>
              </a:p>
            </p:txBody>
          </p:sp>
        </p:grpSp>
        <p:cxnSp>
          <p:nvCxnSpPr>
            <p:cNvPr id="78" name="Прямая соединительная линия 77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4" y="2"/>
            <a:ext cx="1973355" cy="1126789"/>
          </a:xfrm>
          <a:prstGeom prst="rect">
            <a:avLst/>
          </a:prstGeom>
        </p:spPr>
      </p:pic>
      <p:sp>
        <p:nvSpPr>
          <p:cNvPr id="58" name="Line 13"/>
          <p:cNvSpPr>
            <a:spLocks noChangeShapeType="1"/>
          </p:cNvSpPr>
          <p:nvPr/>
        </p:nvSpPr>
        <p:spPr bwMode="auto">
          <a:xfrm flipH="1">
            <a:off x="1970180" y="-4763"/>
            <a:ext cx="1588" cy="11303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Narrow" panose="020B0606020202030204" pitchFamily="34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1" y="1121410"/>
            <a:ext cx="91440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979712" y="332656"/>
            <a:ext cx="716428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sz="2400" dirty="0" err="1" smtClean="0">
                <a:solidFill>
                  <a:schemeClr val="bg1"/>
                </a:solidFill>
                <a:latin typeface="Arial Narrow" pitchFamily="34" charset="0"/>
              </a:rPr>
              <a:t>Импортозамещение</a:t>
            </a: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 на крупнотоннажных </a:t>
            </a: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завод</a:t>
            </a: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ах</a:t>
            </a: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Arial Narrow" pitchFamily="34" charset="0"/>
              </a:rPr>
              <a:t>СПГ</a:t>
            </a:r>
          </a:p>
        </p:txBody>
      </p:sp>
      <p:sp>
        <p:nvSpPr>
          <p:cNvPr id="25" name="Номер слайда 2"/>
          <p:cNvSpPr>
            <a:spLocks noGrp="1"/>
          </p:cNvSpPr>
          <p:nvPr/>
        </p:nvSpPr>
        <p:spPr>
          <a:xfrm>
            <a:off x="7452320" y="6403180"/>
            <a:ext cx="1587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66557" y="1752368"/>
            <a:ext cx="6514442" cy="777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7930277" y="1952169"/>
            <a:ext cx="644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</a:t>
            </a:r>
            <a:r>
              <a:rPr lang="ru-RU" sz="1600" dirty="0" smtClean="0"/>
              <a:t>0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49342" y="1143886"/>
            <a:ext cx="6990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Российское </a:t>
            </a:r>
            <a:r>
              <a:rPr lang="ru-RU" b="1" dirty="0" smtClean="0">
                <a:solidFill>
                  <a:srgbClr val="FF0000"/>
                </a:solidFill>
              </a:rPr>
              <a:t>Участие в проектах крупнотоннажных заводов СПГ в РФ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66557" y="1949485"/>
            <a:ext cx="2947129" cy="390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0" name="TextBox 29"/>
          <p:cNvSpPr txBox="1"/>
          <p:nvPr/>
        </p:nvSpPr>
        <p:spPr>
          <a:xfrm>
            <a:off x="4649285" y="1578783"/>
            <a:ext cx="64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~</a:t>
            </a:r>
            <a:r>
              <a:rPr lang="ru-RU" sz="1600" dirty="0" smtClean="0"/>
              <a:t>50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15" name="Левая фигурная скобка 14"/>
          <p:cNvSpPr/>
          <p:nvPr/>
        </p:nvSpPr>
        <p:spPr>
          <a:xfrm rot="16200000">
            <a:off x="3371540" y="1029871"/>
            <a:ext cx="337163" cy="29471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6" name="TextBox 15"/>
          <p:cNvSpPr txBox="1"/>
          <p:nvPr/>
        </p:nvSpPr>
        <p:spPr>
          <a:xfrm>
            <a:off x="2741505" y="2645247"/>
            <a:ext cx="1597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Реализованные </a:t>
            </a:r>
          </a:p>
          <a:p>
            <a:pPr algn="ctr"/>
            <a:r>
              <a:rPr lang="ru-RU" sz="1600" dirty="0" smtClean="0"/>
              <a:t>Проекты СПГ</a:t>
            </a:r>
            <a:endParaRPr lang="ru-RU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6481453" y="2613343"/>
            <a:ext cx="1247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Балтийский </a:t>
            </a:r>
          </a:p>
          <a:p>
            <a:pPr algn="ctr"/>
            <a:r>
              <a:rPr lang="ru-RU" sz="1600" dirty="0" smtClean="0"/>
              <a:t>СПГ</a:t>
            </a:r>
            <a:endParaRPr lang="ru-RU" sz="16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5013686" y="1949484"/>
            <a:ext cx="1137286" cy="3901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0" name="Левая фигурная скобка 39"/>
          <p:cNvSpPr/>
          <p:nvPr/>
        </p:nvSpPr>
        <p:spPr>
          <a:xfrm rot="16200000">
            <a:off x="5420035" y="1908912"/>
            <a:ext cx="324587" cy="113728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1" name="TextBox 40"/>
          <p:cNvSpPr txBox="1"/>
          <p:nvPr/>
        </p:nvSpPr>
        <p:spPr>
          <a:xfrm>
            <a:off x="5816144" y="1610221"/>
            <a:ext cx="64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~</a:t>
            </a:r>
            <a:r>
              <a:rPr lang="ru-RU" sz="1600" dirty="0" smtClean="0"/>
              <a:t>65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39303" y="2608712"/>
            <a:ext cx="2686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Н</a:t>
            </a:r>
            <a:r>
              <a:rPr lang="ru-RU" sz="1600" dirty="0" smtClean="0"/>
              <a:t>овые </a:t>
            </a:r>
            <a:endParaRPr lang="ru-RU" sz="1600" dirty="0" smtClean="0"/>
          </a:p>
          <a:p>
            <a:pPr algn="ctr"/>
            <a:r>
              <a:rPr lang="ru-RU" sz="1600" dirty="0" smtClean="0"/>
              <a:t>Проекты </a:t>
            </a:r>
            <a:r>
              <a:rPr lang="ru-RU" sz="1600" dirty="0" smtClean="0"/>
              <a:t>СПГ </a:t>
            </a:r>
            <a:endParaRPr lang="ru-RU" sz="16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618601" y="1944687"/>
            <a:ext cx="951155" cy="390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4" name="TextBox 43"/>
          <p:cNvSpPr txBox="1"/>
          <p:nvPr/>
        </p:nvSpPr>
        <p:spPr>
          <a:xfrm>
            <a:off x="6399188" y="1610221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70</a:t>
            </a:r>
            <a:r>
              <a:rPr lang="en-US" sz="1600" b="1" dirty="0" smtClean="0"/>
              <a:t>%</a:t>
            </a:r>
            <a:endParaRPr lang="ru-RU" sz="16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301845" y="1629223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85</a:t>
            </a:r>
            <a:r>
              <a:rPr lang="en-US" sz="1600" b="1" dirty="0" smtClean="0"/>
              <a:t>%</a:t>
            </a:r>
            <a:endParaRPr lang="ru-RU" sz="1600" b="1" dirty="0"/>
          </a:p>
        </p:txBody>
      </p:sp>
      <p:sp>
        <p:nvSpPr>
          <p:cNvPr id="46" name="Левая фигурная скобка 45"/>
          <p:cNvSpPr/>
          <p:nvPr/>
        </p:nvSpPr>
        <p:spPr>
          <a:xfrm rot="16200000">
            <a:off x="6933601" y="2003692"/>
            <a:ext cx="324587" cy="9477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" name="TextBox 3"/>
          <p:cNvSpPr txBox="1"/>
          <p:nvPr/>
        </p:nvSpPr>
        <p:spPr>
          <a:xfrm>
            <a:off x="1992412" y="3197851"/>
            <a:ext cx="704749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Основные ограничения:</a:t>
            </a:r>
          </a:p>
          <a:p>
            <a:endParaRPr lang="ru-RU" sz="1600" b="1" dirty="0" smtClean="0"/>
          </a:p>
          <a:p>
            <a:pPr marL="285750" indent="-285750" algn="just">
              <a:buFont typeface="Calibri" panose="020F0502020204030204" pitchFamily="34" charset="0"/>
              <a:buChar char="—"/>
            </a:pPr>
            <a:r>
              <a:rPr lang="ru-RU" sz="1400" dirty="0" smtClean="0"/>
              <a:t>Требования лицензиаров на поставку своего или «проверенного» оборудования (т.н. критическое оборудование – компрессоры, теплообменники, газовые турбины, криогенная арматура, система хранения и т.д.), обычно увязанные с гарантией на технологический процесс</a:t>
            </a:r>
          </a:p>
          <a:p>
            <a:pPr marL="285750" indent="-285750" algn="just">
              <a:buFont typeface="Calibri" panose="020F0502020204030204" pitchFamily="34" charset="0"/>
              <a:buChar char="—"/>
            </a:pPr>
            <a:endParaRPr lang="ru-RU" sz="1400" dirty="0" smtClean="0"/>
          </a:p>
          <a:p>
            <a:pPr marL="285750" indent="-285750" algn="just">
              <a:buFont typeface="Calibri" panose="020F0502020204030204" pitchFamily="34" charset="0"/>
              <a:buChar char="—"/>
            </a:pPr>
            <a:r>
              <a:rPr lang="ru-RU" sz="1400" dirty="0"/>
              <a:t>Методология реализации проектов СПГ ЕРС-подрядчиками, предполагающая работу </a:t>
            </a:r>
            <a:r>
              <a:rPr lang="ru-RU" sz="1400" dirty="0" smtClean="0"/>
              <a:t>по </a:t>
            </a:r>
            <a:r>
              <a:rPr lang="ru-RU" sz="1400" dirty="0"/>
              <a:t>глобальным спискам поставщиков, сжатые сроки, твердая цена и т.д.</a:t>
            </a:r>
          </a:p>
          <a:p>
            <a:pPr marL="285750" indent="-285750" algn="just">
              <a:buFont typeface="Calibri" panose="020F0502020204030204" pitchFamily="34" charset="0"/>
              <a:buChar char="—"/>
            </a:pPr>
            <a:endParaRPr lang="ru-RU" sz="1400" dirty="0"/>
          </a:p>
          <a:p>
            <a:pPr marL="285750" indent="-285750" algn="just">
              <a:buFont typeface="Calibri" panose="020F0502020204030204" pitchFamily="34" charset="0"/>
              <a:buChar char="—"/>
            </a:pPr>
            <a:r>
              <a:rPr lang="ru-RU" sz="1400" dirty="0" smtClean="0"/>
              <a:t>Риски получения проектного финансирования, которые возникают из-за неуверенности кредиторов в «новых» (для них) проектных решениях и оборудовании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059873" y="1954621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0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16519" r="30355"/>
          <a:stretch/>
        </p:blipFill>
        <p:spPr>
          <a:xfrm>
            <a:off x="13779" y="1124923"/>
            <a:ext cx="1956735" cy="517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4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Группа 65"/>
          <p:cNvGrpSpPr/>
          <p:nvPr/>
        </p:nvGrpSpPr>
        <p:grpSpPr>
          <a:xfrm>
            <a:off x="1954215" y="0"/>
            <a:ext cx="7189787" cy="1120776"/>
            <a:chOff x="1954213" y="0"/>
            <a:chExt cx="7189787" cy="1120776"/>
          </a:xfrm>
        </p:grpSpPr>
        <p:sp>
          <p:nvSpPr>
            <p:cNvPr id="68" name="Rectangle 2"/>
            <p:cNvSpPr>
              <a:spLocks noChangeArrowheads="1"/>
            </p:cNvSpPr>
            <p:nvPr/>
          </p:nvSpPr>
          <p:spPr bwMode="auto">
            <a:xfrm>
              <a:off x="2158512" y="0"/>
              <a:ext cx="6985488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endParaRPr lang="ru-RU" sz="24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9" name="Line 8"/>
            <p:cNvSpPr>
              <a:spLocks noChangeShapeType="1"/>
            </p:cNvSpPr>
            <p:nvPr/>
          </p:nvSpPr>
          <p:spPr bwMode="auto">
            <a:xfrm>
              <a:off x="1954823" y="1"/>
              <a:ext cx="0" cy="109061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70" name="Line 17"/>
            <p:cNvSpPr>
              <a:spLocks noChangeShapeType="1"/>
            </p:cNvSpPr>
            <p:nvPr/>
          </p:nvSpPr>
          <p:spPr bwMode="auto">
            <a:xfrm>
              <a:off x="1954823" y="1"/>
              <a:ext cx="0" cy="109061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Arial Narrow" panose="020B0606020202030204" pitchFamily="34" charset="0"/>
              </a:endParaRPr>
            </a:p>
          </p:txBody>
        </p:sp>
        <p:grpSp>
          <p:nvGrpSpPr>
            <p:cNvPr id="71" name="Группа 70"/>
            <p:cNvGrpSpPr/>
            <p:nvPr/>
          </p:nvGrpSpPr>
          <p:grpSpPr>
            <a:xfrm>
              <a:off x="1954213" y="1"/>
              <a:ext cx="7189787" cy="1120775"/>
              <a:chOff x="1954213" y="1"/>
              <a:chExt cx="7189787" cy="1120775"/>
            </a:xfrm>
          </p:grpSpPr>
          <p:sp>
            <p:nvSpPr>
              <p:cNvPr id="72" name="Rectangle 11"/>
              <p:cNvSpPr>
                <a:spLocks noChangeArrowheads="1"/>
              </p:cNvSpPr>
              <p:nvPr/>
            </p:nvSpPr>
            <p:spPr bwMode="auto">
              <a:xfrm>
                <a:off x="1979712" y="1"/>
                <a:ext cx="7164288" cy="1120775"/>
              </a:xfrm>
              <a:prstGeom prst="rect">
                <a:avLst/>
              </a:prstGeom>
              <a:solidFill>
                <a:srgbClr val="031E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 sz="24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74" name="Line 13"/>
              <p:cNvSpPr>
                <a:spLocks noChangeShapeType="1"/>
              </p:cNvSpPr>
              <p:nvPr/>
            </p:nvSpPr>
            <p:spPr bwMode="auto">
              <a:xfrm>
                <a:off x="1954213" y="6"/>
                <a:ext cx="0" cy="1090613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 dirty="0">
                  <a:latin typeface="Arial Narrow" panose="020B0606020202030204" pitchFamily="34" charset="0"/>
                </a:endParaRPr>
              </a:p>
            </p:txBody>
          </p:sp>
        </p:grpSp>
      </p:grpSp>
      <p:grpSp>
        <p:nvGrpSpPr>
          <p:cNvPr id="76" name="Группа 75"/>
          <p:cNvGrpSpPr/>
          <p:nvPr/>
        </p:nvGrpSpPr>
        <p:grpSpPr>
          <a:xfrm>
            <a:off x="9898" y="6309320"/>
            <a:ext cx="9146803" cy="548680"/>
            <a:chOff x="-2803" y="6309320"/>
            <a:chExt cx="9146803" cy="548680"/>
          </a:xfrm>
        </p:grpSpPr>
        <p:grpSp>
          <p:nvGrpSpPr>
            <p:cNvPr id="77" name="Группа 76"/>
            <p:cNvGrpSpPr/>
            <p:nvPr/>
          </p:nvGrpSpPr>
          <p:grpSpPr>
            <a:xfrm>
              <a:off x="-2803" y="6313487"/>
              <a:ext cx="9146803" cy="544513"/>
              <a:chOff x="-2803" y="6313487"/>
              <a:chExt cx="9158304" cy="544513"/>
            </a:xfrm>
          </p:grpSpPr>
          <p:sp>
            <p:nvSpPr>
              <p:cNvPr id="81" name="Rectangle 15"/>
              <p:cNvSpPr>
                <a:spLocks noChangeArrowheads="1"/>
              </p:cNvSpPr>
              <p:nvPr/>
            </p:nvSpPr>
            <p:spPr bwMode="auto">
              <a:xfrm>
                <a:off x="-2803" y="6318250"/>
                <a:ext cx="1959477" cy="539750"/>
              </a:xfrm>
              <a:prstGeom prst="rect">
                <a:avLst/>
              </a:prstGeom>
              <a:solidFill>
                <a:srgbClr val="00599C"/>
              </a:solidFill>
              <a:ln w="9525">
                <a:solidFill>
                  <a:srgbClr val="0066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7</a:t>
                </a:r>
                <a:endParaRPr lang="ru-RU" sz="20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82" name="Rectangle 18"/>
              <p:cNvSpPr>
                <a:spLocks noChangeArrowheads="1"/>
              </p:cNvSpPr>
              <p:nvPr/>
            </p:nvSpPr>
            <p:spPr bwMode="auto">
              <a:xfrm>
                <a:off x="1982205" y="6313487"/>
                <a:ext cx="7173296" cy="544513"/>
              </a:xfrm>
              <a:prstGeom prst="rect">
                <a:avLst/>
              </a:prstGeom>
              <a:solidFill>
                <a:srgbClr val="1487FF"/>
              </a:solidFill>
              <a:ln w="9525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Arial Narrow" panose="020B0606020202030204" pitchFamily="34" charset="0"/>
                </a:endParaRPr>
              </a:p>
            </p:txBody>
          </p:sp>
        </p:grpSp>
        <p:cxnSp>
          <p:nvCxnSpPr>
            <p:cNvPr id="78" name="Прямая соединительная линия 77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4" y="2"/>
            <a:ext cx="1973355" cy="1126789"/>
          </a:xfrm>
          <a:prstGeom prst="rect">
            <a:avLst/>
          </a:prstGeom>
        </p:spPr>
      </p:pic>
      <p:sp>
        <p:nvSpPr>
          <p:cNvPr id="58" name="Line 13"/>
          <p:cNvSpPr>
            <a:spLocks noChangeShapeType="1"/>
          </p:cNvSpPr>
          <p:nvPr/>
        </p:nvSpPr>
        <p:spPr bwMode="auto">
          <a:xfrm flipH="1">
            <a:off x="1970180" y="-4763"/>
            <a:ext cx="1588" cy="11303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Narrow" panose="020B0606020202030204" pitchFamily="34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1" y="1121410"/>
            <a:ext cx="91440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979712" y="332656"/>
            <a:ext cx="7164288" cy="493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sz="2400" dirty="0" err="1">
                <a:solidFill>
                  <a:schemeClr val="bg1"/>
                </a:solidFill>
                <a:latin typeface="Arial Narrow" pitchFamily="34" charset="0"/>
              </a:rPr>
              <a:t>Импортозамещение</a:t>
            </a:r>
            <a:r>
              <a:rPr lang="ru-RU" sz="2400" dirty="0">
                <a:solidFill>
                  <a:schemeClr val="bg1"/>
                </a:solidFill>
                <a:latin typeface="Arial Narrow" pitchFamily="34" charset="0"/>
              </a:rPr>
              <a:t> на крупнотоннажных заводах СПГ</a:t>
            </a:r>
            <a:endParaRPr lang="ru-RU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5" name="Номер слайда 2"/>
          <p:cNvSpPr>
            <a:spLocks noGrp="1"/>
          </p:cNvSpPr>
          <p:nvPr/>
        </p:nvSpPr>
        <p:spPr>
          <a:xfrm>
            <a:off x="7452320" y="6403180"/>
            <a:ext cx="1587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2648" y="1757583"/>
            <a:ext cx="883726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что влияют Нормы проектирования: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Спецификации</a:t>
            </a:r>
            <a:r>
              <a:rPr lang="ru-RU" sz="1400" dirty="0"/>
              <a:t> </a:t>
            </a:r>
            <a:r>
              <a:rPr lang="ru-RU" sz="1400" dirty="0" smtClean="0"/>
              <a:t>построенные на международных нормах и соответствующие им оборудование произвести в РФ сложно,</a:t>
            </a:r>
            <a:r>
              <a:rPr lang="en-US" sz="1400" dirty="0" smtClean="0"/>
              <a:t> </a:t>
            </a:r>
            <a:r>
              <a:rPr lang="ru-RU" sz="1400" dirty="0" smtClean="0"/>
              <a:t>дорого, долго (выбрать любые два из трех), в то</a:t>
            </a:r>
            <a:r>
              <a:rPr lang="en-US" sz="1400" dirty="0" smtClean="0"/>
              <a:t> </a:t>
            </a:r>
            <a:r>
              <a:rPr lang="ru-RU" sz="1400" dirty="0" smtClean="0"/>
              <a:t>же время провести испытания оборудования, </a:t>
            </a:r>
            <a:r>
              <a:rPr lang="ru-RU" sz="1400" dirty="0" smtClean="0"/>
              <a:t>например, </a:t>
            </a:r>
            <a:r>
              <a:rPr lang="ru-RU" sz="1400" dirty="0" smtClean="0"/>
              <a:t>по </a:t>
            </a:r>
            <a:r>
              <a:rPr lang="en-US" sz="1400" dirty="0" smtClean="0"/>
              <a:t>API </a:t>
            </a:r>
            <a:r>
              <a:rPr lang="ru-RU" sz="1400" dirty="0" smtClean="0"/>
              <a:t>часто вообще невозможно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Материалы соответствующие </a:t>
            </a:r>
            <a:r>
              <a:rPr lang="en-US" sz="1400" dirty="0" smtClean="0"/>
              <a:t>ASME, ASTM </a:t>
            </a:r>
            <a:r>
              <a:rPr lang="ru-RU" sz="1400" dirty="0" smtClean="0"/>
              <a:t>и т.д. в РФ обычно недоступны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Иностранные нормы по промышленной пожарной безопасности часто прямо противоречат нормам РФ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Интеграция проектных решений иностранных проектных организаций и отечественных вызывает много проблем, начиная с языкового барьера, когда обсуждение банальных вопросов из-за трудностей перевода затягивается на долгие часы и заканчивая просто разной «школой» проектирования, когда проектировщики не понимают логику друг друга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r>
              <a:rPr lang="ru-RU" sz="1600" dirty="0" smtClean="0"/>
              <a:t>Обычно всегда требуется существенная переработка проектных решений и их адаптация под требования РФ, например, под ППРФ №87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54215" y="1188618"/>
            <a:ext cx="6120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Почему нельзя «просто» построить Российский Завод СПГ?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6648" y="1512672"/>
            <a:ext cx="825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Все крупнотоннажные заводы СПГ спроектированы на международных нормах</a:t>
            </a:r>
            <a:endParaRPr lang="ru-RU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17401" y="4741684"/>
            <a:ext cx="813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Российский завод СПГ следует сразу проектировать по отечественным нормам</a:t>
            </a:r>
            <a:endParaRPr lang="ru-RU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</a14:imgLayer>
                </a14:imgProps>
              </a:ext>
            </a:extLst>
          </a:blip>
          <a:srcRect t="10298" b="18845"/>
          <a:stretch/>
        </p:blipFill>
        <p:spPr>
          <a:xfrm>
            <a:off x="9898" y="5070293"/>
            <a:ext cx="9134102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Группа 65"/>
          <p:cNvGrpSpPr/>
          <p:nvPr/>
        </p:nvGrpSpPr>
        <p:grpSpPr>
          <a:xfrm>
            <a:off x="1954215" y="0"/>
            <a:ext cx="7189787" cy="1120776"/>
            <a:chOff x="1954213" y="0"/>
            <a:chExt cx="7189787" cy="1120776"/>
          </a:xfrm>
        </p:grpSpPr>
        <p:sp>
          <p:nvSpPr>
            <p:cNvPr id="68" name="Rectangle 2"/>
            <p:cNvSpPr>
              <a:spLocks noChangeArrowheads="1"/>
            </p:cNvSpPr>
            <p:nvPr/>
          </p:nvSpPr>
          <p:spPr bwMode="auto">
            <a:xfrm>
              <a:off x="2158512" y="0"/>
              <a:ext cx="6985488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endParaRPr lang="ru-RU" sz="24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9" name="Line 8"/>
            <p:cNvSpPr>
              <a:spLocks noChangeShapeType="1"/>
            </p:cNvSpPr>
            <p:nvPr/>
          </p:nvSpPr>
          <p:spPr bwMode="auto">
            <a:xfrm>
              <a:off x="1954823" y="1"/>
              <a:ext cx="0" cy="109061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70" name="Line 17"/>
            <p:cNvSpPr>
              <a:spLocks noChangeShapeType="1"/>
            </p:cNvSpPr>
            <p:nvPr/>
          </p:nvSpPr>
          <p:spPr bwMode="auto">
            <a:xfrm>
              <a:off x="1954823" y="1"/>
              <a:ext cx="0" cy="109061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Arial Narrow" panose="020B0606020202030204" pitchFamily="34" charset="0"/>
              </a:endParaRPr>
            </a:p>
          </p:txBody>
        </p:sp>
        <p:grpSp>
          <p:nvGrpSpPr>
            <p:cNvPr id="71" name="Группа 70"/>
            <p:cNvGrpSpPr/>
            <p:nvPr/>
          </p:nvGrpSpPr>
          <p:grpSpPr>
            <a:xfrm>
              <a:off x="1954213" y="1"/>
              <a:ext cx="7189787" cy="1120775"/>
              <a:chOff x="1954213" y="1"/>
              <a:chExt cx="7189787" cy="1120775"/>
            </a:xfrm>
          </p:grpSpPr>
          <p:sp>
            <p:nvSpPr>
              <p:cNvPr id="72" name="Rectangle 11"/>
              <p:cNvSpPr>
                <a:spLocks noChangeArrowheads="1"/>
              </p:cNvSpPr>
              <p:nvPr/>
            </p:nvSpPr>
            <p:spPr bwMode="auto">
              <a:xfrm>
                <a:off x="1979712" y="1"/>
                <a:ext cx="7164288" cy="1120775"/>
              </a:xfrm>
              <a:prstGeom prst="rect">
                <a:avLst/>
              </a:prstGeom>
              <a:solidFill>
                <a:srgbClr val="031E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 sz="24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74" name="Line 13"/>
              <p:cNvSpPr>
                <a:spLocks noChangeShapeType="1"/>
              </p:cNvSpPr>
              <p:nvPr/>
            </p:nvSpPr>
            <p:spPr bwMode="auto">
              <a:xfrm>
                <a:off x="1954213" y="6"/>
                <a:ext cx="0" cy="1090613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 dirty="0">
                  <a:latin typeface="Arial Narrow" panose="020B0606020202030204" pitchFamily="34" charset="0"/>
                </a:endParaRPr>
              </a:p>
            </p:txBody>
          </p:sp>
        </p:grpSp>
      </p:grpSp>
      <p:grpSp>
        <p:nvGrpSpPr>
          <p:cNvPr id="76" name="Группа 75"/>
          <p:cNvGrpSpPr/>
          <p:nvPr/>
        </p:nvGrpSpPr>
        <p:grpSpPr>
          <a:xfrm>
            <a:off x="9898" y="6309320"/>
            <a:ext cx="9146803" cy="548680"/>
            <a:chOff x="-2803" y="6309320"/>
            <a:chExt cx="9146803" cy="548680"/>
          </a:xfrm>
        </p:grpSpPr>
        <p:grpSp>
          <p:nvGrpSpPr>
            <p:cNvPr id="77" name="Группа 76"/>
            <p:cNvGrpSpPr/>
            <p:nvPr/>
          </p:nvGrpSpPr>
          <p:grpSpPr>
            <a:xfrm>
              <a:off x="-2803" y="6313487"/>
              <a:ext cx="9146803" cy="544513"/>
              <a:chOff x="-2803" y="6313487"/>
              <a:chExt cx="9158304" cy="544513"/>
            </a:xfrm>
          </p:grpSpPr>
          <p:sp>
            <p:nvSpPr>
              <p:cNvPr id="81" name="Rectangle 15"/>
              <p:cNvSpPr>
                <a:spLocks noChangeArrowheads="1"/>
              </p:cNvSpPr>
              <p:nvPr/>
            </p:nvSpPr>
            <p:spPr bwMode="auto">
              <a:xfrm>
                <a:off x="-2803" y="6318250"/>
                <a:ext cx="1959477" cy="539750"/>
              </a:xfrm>
              <a:prstGeom prst="rect">
                <a:avLst/>
              </a:prstGeom>
              <a:solidFill>
                <a:srgbClr val="00599C"/>
              </a:solidFill>
              <a:ln w="9525">
                <a:solidFill>
                  <a:srgbClr val="0066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8</a:t>
                </a:r>
                <a:endParaRPr lang="ru-RU" sz="20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82" name="Rectangle 18"/>
              <p:cNvSpPr>
                <a:spLocks noChangeArrowheads="1"/>
              </p:cNvSpPr>
              <p:nvPr/>
            </p:nvSpPr>
            <p:spPr bwMode="auto">
              <a:xfrm>
                <a:off x="1982205" y="6313487"/>
                <a:ext cx="7173296" cy="544513"/>
              </a:xfrm>
              <a:prstGeom prst="rect">
                <a:avLst/>
              </a:prstGeom>
              <a:solidFill>
                <a:srgbClr val="1487FF"/>
              </a:solidFill>
              <a:ln w="9525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Arial Narrow" panose="020B0606020202030204" pitchFamily="34" charset="0"/>
                </a:endParaRPr>
              </a:p>
            </p:txBody>
          </p:sp>
        </p:grpSp>
        <p:cxnSp>
          <p:nvCxnSpPr>
            <p:cNvPr id="78" name="Прямая соединительная линия 77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4" y="2"/>
            <a:ext cx="1973355" cy="1126789"/>
          </a:xfrm>
          <a:prstGeom prst="rect">
            <a:avLst/>
          </a:prstGeom>
        </p:spPr>
      </p:pic>
      <p:sp>
        <p:nvSpPr>
          <p:cNvPr id="58" name="Line 13"/>
          <p:cNvSpPr>
            <a:spLocks noChangeShapeType="1"/>
          </p:cNvSpPr>
          <p:nvPr/>
        </p:nvSpPr>
        <p:spPr bwMode="auto">
          <a:xfrm flipH="1">
            <a:off x="1970180" y="-4763"/>
            <a:ext cx="1588" cy="11303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Narrow" panose="020B0606020202030204" pitchFamily="34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1" y="1121410"/>
            <a:ext cx="91440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979712" y="332656"/>
            <a:ext cx="7164288" cy="493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sz="2400" dirty="0" err="1">
                <a:solidFill>
                  <a:schemeClr val="bg1"/>
                </a:solidFill>
                <a:latin typeface="Arial Narrow" pitchFamily="34" charset="0"/>
              </a:rPr>
              <a:t>Импортозамещение</a:t>
            </a:r>
            <a:r>
              <a:rPr lang="ru-RU" sz="2400" dirty="0">
                <a:solidFill>
                  <a:schemeClr val="bg1"/>
                </a:solidFill>
                <a:latin typeface="Arial Narrow" pitchFamily="34" charset="0"/>
              </a:rPr>
              <a:t> на крупнотоннажных заводах СПГ</a:t>
            </a:r>
            <a:endParaRPr lang="ru-RU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5" name="Номер слайда 2"/>
          <p:cNvSpPr>
            <a:spLocks noGrp="1"/>
          </p:cNvSpPr>
          <p:nvPr/>
        </p:nvSpPr>
        <p:spPr>
          <a:xfrm>
            <a:off x="7452320" y="6403180"/>
            <a:ext cx="1587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92412" y="1777555"/>
            <a:ext cx="715158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—"/>
            </a:pPr>
            <a:r>
              <a:rPr lang="ru-RU" sz="1600" dirty="0" smtClean="0"/>
              <a:t>Обеспечить наличие Российской технологии крупнотоннажного СПГ </a:t>
            </a:r>
          </a:p>
          <a:p>
            <a:pPr marL="285750" indent="-285750">
              <a:buFont typeface="Calibri" panose="020F0502020204030204" pitchFamily="34" charset="0"/>
              <a:buChar char="—"/>
            </a:pPr>
            <a:endParaRPr lang="ru-RU" sz="1600" dirty="0" smtClean="0"/>
          </a:p>
          <a:p>
            <a:pPr marL="285750" indent="-285750">
              <a:buFont typeface="Calibri" panose="020F0502020204030204" pitchFamily="34" charset="0"/>
              <a:buChar char="—"/>
            </a:pPr>
            <a:r>
              <a:rPr lang="ru-RU" sz="1600" dirty="0" smtClean="0"/>
              <a:t>Обеспечить </a:t>
            </a:r>
            <a:r>
              <a:rPr lang="ru-RU" sz="1600" dirty="0" smtClean="0"/>
              <a:t>проектирование Завода СПГ на базе НТД РФ</a:t>
            </a:r>
          </a:p>
          <a:p>
            <a:pPr marL="285750" indent="-285750">
              <a:buFont typeface="Calibri" panose="020F0502020204030204" pitchFamily="34" charset="0"/>
              <a:buChar char="—"/>
            </a:pPr>
            <a:endParaRPr lang="ru-RU" sz="1600" dirty="0" smtClean="0"/>
          </a:p>
          <a:p>
            <a:pPr marL="285750" indent="-285750">
              <a:buFont typeface="Calibri" panose="020F0502020204030204" pitchFamily="34" charset="0"/>
              <a:buChar char="—"/>
            </a:pPr>
            <a:r>
              <a:rPr lang="ru-RU" sz="1600" dirty="0" smtClean="0"/>
              <a:t>Обеспечить подтверждение для иностранных участников проекта и кредиторов жизнеспособности российских проектных решений</a:t>
            </a:r>
          </a:p>
          <a:p>
            <a:pPr marL="285750" indent="-285750">
              <a:buFont typeface="Calibri" panose="020F0502020204030204" pitchFamily="34" charset="0"/>
              <a:buChar char="—"/>
            </a:pPr>
            <a:endParaRPr lang="ru-RU" sz="1600" dirty="0"/>
          </a:p>
          <a:p>
            <a:pPr marL="285750" indent="-285750">
              <a:buFont typeface="Calibri" panose="020F0502020204030204" pitchFamily="34" charset="0"/>
              <a:buChar char="—"/>
            </a:pPr>
            <a:r>
              <a:rPr lang="ru-RU" sz="1600" dirty="0" smtClean="0"/>
              <a:t>Обеспечить комфортные условия российским проектировщикам и поставщикам для участия в проекте</a:t>
            </a:r>
          </a:p>
          <a:p>
            <a:pPr marL="285750" indent="-285750">
              <a:buFont typeface="Calibri" panose="020F0502020204030204" pitchFamily="34" charset="0"/>
              <a:buChar char="—"/>
            </a:pPr>
            <a:endParaRPr lang="ru-RU" sz="1600" dirty="0" smtClean="0"/>
          </a:p>
          <a:p>
            <a:pPr marL="285750" indent="-285750">
              <a:buFont typeface="Calibri" panose="020F0502020204030204" pitchFamily="34" charset="0"/>
              <a:buChar char="—"/>
            </a:pPr>
            <a:r>
              <a:rPr lang="ru-RU" sz="1600" dirty="0" smtClean="0"/>
              <a:t>Выработать прозрачный механизм оценки уровня локализации и обеспечить постоянный мониторинг показателей локализации</a:t>
            </a:r>
          </a:p>
          <a:p>
            <a:pPr marL="285750" indent="-285750">
              <a:buFont typeface="Calibri" panose="020F0502020204030204" pitchFamily="34" charset="0"/>
              <a:buChar char="—"/>
            </a:pPr>
            <a:endParaRPr lang="ru-RU" sz="1600" dirty="0"/>
          </a:p>
          <a:p>
            <a:pPr marL="285750" indent="-285750">
              <a:buFont typeface="Calibri" panose="020F0502020204030204" pitchFamily="34" charset="0"/>
              <a:buChar char="—"/>
            </a:pPr>
            <a:r>
              <a:rPr lang="ru-RU" sz="1600" dirty="0" smtClean="0"/>
              <a:t>Создать условия для ЕРС-подрядчика, когда он заинтересован в повышении локализации</a:t>
            </a:r>
            <a:endParaRPr lang="en-US" sz="1600" dirty="0" smtClean="0"/>
          </a:p>
          <a:p>
            <a:pPr marL="285750" indent="-285750">
              <a:buFont typeface="Calibri" panose="020F0502020204030204" pitchFamily="34" charset="0"/>
              <a:buChar char="—"/>
            </a:pPr>
            <a:endParaRPr lang="en-US" sz="1600" dirty="0"/>
          </a:p>
          <a:p>
            <a:pPr marL="285750" indent="-285750">
              <a:buFont typeface="Calibri" panose="020F0502020204030204" pitchFamily="34" charset="0"/>
              <a:buChar char="—"/>
            </a:pPr>
            <a:r>
              <a:rPr lang="ru-RU" sz="1600" dirty="0" smtClean="0"/>
              <a:t>Привлечь механизмы государственной поддержки производителей посредствам кластерных проектов</a:t>
            </a:r>
          </a:p>
          <a:p>
            <a:endParaRPr lang="ru-RU" sz="16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2779715" y="1264182"/>
            <a:ext cx="3970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ак построить Российский Завод СПГ?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5080"/>
          <a:stretch/>
        </p:blipFill>
        <p:spPr>
          <a:xfrm>
            <a:off x="6349" y="1131153"/>
            <a:ext cx="1957529" cy="517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5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2127</TotalTime>
  <Words>1274</Words>
  <Application>Microsoft Office PowerPoint</Application>
  <PresentationFormat>Экран (4:3)</PresentationFormat>
  <Paragraphs>237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Мойся Константин Александрович</dc:creator>
  <cp:lastModifiedBy>Мойся Константин Александрович</cp:lastModifiedBy>
  <cp:revision>53</cp:revision>
  <dcterms:created xsi:type="dcterms:W3CDTF">2018-09-25T15:24:43Z</dcterms:created>
  <dcterms:modified xsi:type="dcterms:W3CDTF">2018-09-28T12:38:24Z</dcterms:modified>
</cp:coreProperties>
</file>