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  <p:sldMasterId id="2147483676" r:id="rId3"/>
  </p:sldMasterIdLst>
  <p:notesMasterIdLst>
    <p:notesMasterId r:id="rId9"/>
  </p:notesMasterIdLst>
  <p:sldIdLst>
    <p:sldId id="256" r:id="rId4"/>
    <p:sldId id="282" r:id="rId5"/>
    <p:sldId id="284" r:id="rId6"/>
    <p:sldId id="287" r:id="rId7"/>
    <p:sldId id="257" r:id="rId8"/>
  </p:sldIdLst>
  <p:sldSz cx="9144000" cy="5143500" type="screen16x9"/>
  <p:notesSz cx="6797675" cy="9928225"/>
  <p:defaultTextStyle>
    <a:defPPr>
      <a:defRPr lang="ru-RU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0">
          <p15:clr>
            <a:srgbClr val="A4A3A4"/>
          </p15:clr>
        </p15:guide>
        <p15:guide id="2" pos="1223">
          <p15:clr>
            <a:srgbClr val="A4A3A4"/>
          </p15:clr>
        </p15:guide>
        <p15:guide id="3" pos="55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9EEB"/>
    <a:srgbClr val="FFFF00"/>
    <a:srgbClr val="5CB4CC"/>
    <a:srgbClr val="3CA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5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90" y="90"/>
      </p:cViewPr>
      <p:guideLst>
        <p:guide orient="horz" pos="1430"/>
        <p:guide pos="1223"/>
        <p:guide pos="55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6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66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31.12.2012</c:v>
                </c:pt>
                <c:pt idx="1">
                  <c:v>31.12.2013</c:v>
                </c:pt>
                <c:pt idx="2">
                  <c:v>31.12.2014</c:v>
                </c:pt>
                <c:pt idx="3">
                  <c:v>31.12.2015</c:v>
                </c:pt>
                <c:pt idx="4">
                  <c:v>01.07.2016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</c:v>
                </c:pt>
                <c:pt idx="1">
                  <c:v>58</c:v>
                </c:pt>
                <c:pt idx="2">
                  <c:v>84</c:v>
                </c:pt>
                <c:pt idx="3">
                  <c:v>104</c:v>
                </c:pt>
                <c:pt idx="4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A1-479F-B4B4-36EFC75BC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430784"/>
        <c:axId val="81453056"/>
      </c:barChart>
      <c:catAx>
        <c:axId val="81430784"/>
        <c:scaling>
          <c:orientation val="minMax"/>
        </c:scaling>
        <c:delete val="0"/>
        <c:axPos val="b"/>
        <c:numFmt formatCode="dd/mm/yyyy" sourceLinked="0"/>
        <c:majorTickMark val="out"/>
        <c:minorTickMark val="none"/>
        <c:tickLblPos val="nextTo"/>
        <c:txPr>
          <a:bodyPr/>
          <a:lstStyle/>
          <a:p>
            <a:pPr>
              <a:defRPr sz="1200" b="1" baseline="0">
                <a:latin typeface="Arial Narrow" panose="020B0606020202030204" pitchFamily="34" charset="0"/>
              </a:defRPr>
            </a:pPr>
            <a:endParaRPr lang="ru-RU"/>
          </a:p>
        </c:txPr>
        <c:crossAx val="81453056"/>
        <c:crosses val="autoZero"/>
        <c:auto val="1"/>
        <c:lblAlgn val="ctr"/>
        <c:lblOffset val="100"/>
        <c:noMultiLvlLbl val="0"/>
      </c:catAx>
      <c:valAx>
        <c:axId val="81453056"/>
        <c:scaling>
          <c:orientation val="minMax"/>
          <c:max val="13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anose="020B0606020202030204" pitchFamily="34" charset="0"/>
              </a:defRPr>
            </a:pPr>
            <a:endParaRPr lang="ru-RU"/>
          </a:p>
        </c:txPr>
        <c:crossAx val="81430784"/>
        <c:crosses val="autoZero"/>
        <c:crossBetween val="between"/>
        <c:majorUnit val="50"/>
        <c:minorUnit val="20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F4A52-6979-4F01-952C-F0EA8E3B5747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29976-3A09-43ED-B87C-954A23F5E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891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04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489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18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12" name="Rectangle 14"/>
          <p:cNvSpPr>
            <a:spLocks noChangeArrowheads="1"/>
          </p:cNvSpPr>
          <p:nvPr userDrawn="1"/>
        </p:nvSpPr>
        <p:spPr bwMode="auto">
          <a:xfrm>
            <a:off x="1953586" y="1"/>
            <a:ext cx="7190415" cy="711321"/>
          </a:xfrm>
          <a:prstGeom prst="rect">
            <a:avLst/>
          </a:prstGeom>
          <a:solidFill>
            <a:srgbClr val="3399FF"/>
          </a:solidFill>
          <a:ln w="1905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ln>
                <a:noFill/>
              </a:ln>
            </a:endParaRPr>
          </a:p>
        </p:txBody>
      </p:sp>
      <p:sp>
        <p:nvSpPr>
          <p:cNvPr id="10" name="Line 34"/>
          <p:cNvSpPr>
            <a:spLocks noChangeShapeType="1"/>
          </p:cNvSpPr>
          <p:nvPr userDrawn="1"/>
        </p:nvSpPr>
        <p:spPr bwMode="auto">
          <a:xfrm>
            <a:off x="0" y="4550538"/>
            <a:ext cx="9144000" cy="0"/>
          </a:xfrm>
          <a:prstGeom prst="line">
            <a:avLst/>
          </a:prstGeom>
          <a:noFill/>
          <a:ln w="57150" cmpd="dbl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lvl="0"/>
            <a:endParaRPr lang="ru-RU"/>
          </a:p>
        </p:txBody>
      </p:sp>
      <p:sp>
        <p:nvSpPr>
          <p:cNvPr id="13" name="Line 15"/>
          <p:cNvSpPr>
            <a:spLocks noChangeShapeType="1"/>
          </p:cNvSpPr>
          <p:nvPr userDrawn="1"/>
        </p:nvSpPr>
        <p:spPr bwMode="auto">
          <a:xfrm>
            <a:off x="1937238" y="1"/>
            <a:ext cx="0" cy="702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Line 33"/>
          <p:cNvSpPr>
            <a:spLocks noChangeShapeType="1"/>
          </p:cNvSpPr>
          <p:nvPr userDrawn="1"/>
        </p:nvSpPr>
        <p:spPr bwMode="auto">
          <a:xfrm>
            <a:off x="-5758" y="712317"/>
            <a:ext cx="9180000" cy="0"/>
          </a:xfrm>
          <a:prstGeom prst="line">
            <a:avLst/>
          </a:prstGeom>
          <a:noFill/>
          <a:ln w="57150" cmpd="dbl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53075" y="68704"/>
            <a:ext cx="1623762" cy="672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ctr"/>
          <a:lstStyle>
            <a:lvl1pPr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800" dirty="0" smtClean="0">
                <a:solidFill>
                  <a:schemeClr val="bg1"/>
                </a:solidFill>
                <a:latin typeface="Arial Narrow" panose="020B0506020202030204" pitchFamily="34" charset="0"/>
              </a:rPr>
              <a:t>Логотип</a:t>
            </a:r>
          </a:p>
        </p:txBody>
      </p:sp>
      <p:sp>
        <p:nvSpPr>
          <p:cNvPr id="17" name="Rectangle 9"/>
          <p:cNvSpPr>
            <a:spLocks noChangeArrowheads="1"/>
          </p:cNvSpPr>
          <p:nvPr userDrawn="1"/>
        </p:nvSpPr>
        <p:spPr bwMode="auto">
          <a:xfrm>
            <a:off x="0" y="4572001"/>
            <a:ext cx="9144000" cy="571501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72348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1928185" y="-2884"/>
            <a:ext cx="7215815" cy="743809"/>
          </a:xfrm>
          <a:prstGeom prst="rect">
            <a:avLst/>
          </a:prstGeom>
          <a:solidFill>
            <a:srgbClr val="3399FF"/>
          </a:solidFill>
          <a:ln w="1905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" y="21080"/>
            <a:ext cx="1941513" cy="719845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0" rIns="0" bIns="0" anchor="ctr"/>
          <a:lstStyle>
            <a:lvl1pPr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dirty="0" smtClean="0">
                <a:solidFill>
                  <a:schemeClr val="tx2"/>
                </a:solidFill>
                <a:latin typeface="a_AlgeriusRough" panose="04040705040A02020702" pitchFamily="82" charset="-52"/>
              </a:rPr>
              <a:t>Логотип</a:t>
            </a: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0" y="4572001"/>
            <a:ext cx="9144000" cy="571501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86219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54" y="86917"/>
            <a:ext cx="1595804" cy="63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3"/>
          <p:cNvSpPr>
            <a:spLocks noChangeArrowheads="1"/>
          </p:cNvSpPr>
          <p:nvPr userDrawn="1"/>
        </p:nvSpPr>
        <p:spPr bwMode="auto">
          <a:xfrm>
            <a:off x="2" y="1"/>
            <a:ext cx="1937238" cy="70200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2800" dirty="0" smtClean="0">
              <a:solidFill>
                <a:schemeClr val="bg1"/>
              </a:solidFill>
              <a:latin typeface="Arial Narrow" panose="020B0506020202030204" pitchFamily="34" charset="0"/>
            </a:endParaRPr>
          </a:p>
        </p:txBody>
      </p:sp>
      <p:sp>
        <p:nvSpPr>
          <p:cNvPr id="13" name="Line 15"/>
          <p:cNvSpPr>
            <a:spLocks noChangeShapeType="1"/>
          </p:cNvSpPr>
          <p:nvPr userDrawn="1"/>
        </p:nvSpPr>
        <p:spPr bwMode="auto">
          <a:xfrm>
            <a:off x="1937238" y="1"/>
            <a:ext cx="0" cy="80962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Line 33"/>
          <p:cNvSpPr>
            <a:spLocks noChangeShapeType="1"/>
          </p:cNvSpPr>
          <p:nvPr userDrawn="1"/>
        </p:nvSpPr>
        <p:spPr bwMode="auto">
          <a:xfrm>
            <a:off x="0" y="80962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7" name="Rectangle 13"/>
          <p:cNvSpPr>
            <a:spLocks noChangeArrowheads="1"/>
          </p:cNvSpPr>
          <p:nvPr userDrawn="1"/>
        </p:nvSpPr>
        <p:spPr bwMode="auto">
          <a:xfrm>
            <a:off x="153075" y="68706"/>
            <a:ext cx="1623762" cy="4473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ctr"/>
          <a:lstStyle>
            <a:lvl1pPr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800" dirty="0" smtClean="0">
                <a:solidFill>
                  <a:schemeClr val="bg1"/>
                </a:solidFill>
                <a:latin typeface="Arial Narrow" panose="020B0506020202030204" pitchFamily="34" charset="0"/>
              </a:rPr>
              <a:t>Логотип</a:t>
            </a:r>
          </a:p>
        </p:txBody>
      </p:sp>
      <p:sp>
        <p:nvSpPr>
          <p:cNvPr id="18" name="Rectangle 9"/>
          <p:cNvSpPr>
            <a:spLocks noChangeArrowheads="1"/>
          </p:cNvSpPr>
          <p:nvPr userDrawn="1"/>
        </p:nvSpPr>
        <p:spPr bwMode="auto">
          <a:xfrm>
            <a:off x="0" y="4572001"/>
            <a:ext cx="9144000" cy="571501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20" name="Rectangle 14"/>
          <p:cNvSpPr>
            <a:spLocks noChangeArrowheads="1"/>
          </p:cNvSpPr>
          <p:nvPr userDrawn="1"/>
        </p:nvSpPr>
        <p:spPr bwMode="auto">
          <a:xfrm>
            <a:off x="1953586" y="1"/>
            <a:ext cx="7190415" cy="711321"/>
          </a:xfrm>
          <a:prstGeom prst="rect">
            <a:avLst/>
          </a:prstGeom>
          <a:solidFill>
            <a:srgbClr val="3399FF"/>
          </a:solidFill>
          <a:ln w="1905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84213" eaLnBrk="0" hangingPunct="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ln>
                <a:noFill/>
              </a:ln>
            </a:endParaRPr>
          </a:p>
        </p:txBody>
      </p:sp>
      <p:sp>
        <p:nvSpPr>
          <p:cNvPr id="21" name="Line 15"/>
          <p:cNvSpPr>
            <a:spLocks noChangeShapeType="1"/>
          </p:cNvSpPr>
          <p:nvPr userDrawn="1"/>
        </p:nvSpPr>
        <p:spPr bwMode="auto">
          <a:xfrm>
            <a:off x="1937238" y="1"/>
            <a:ext cx="0" cy="702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88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 idx="4294967295"/>
          </p:nvPr>
        </p:nvSpPr>
        <p:spPr>
          <a:xfrm>
            <a:off x="1931990" y="1369096"/>
            <a:ext cx="6459535" cy="1564932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  <a:latin typeface="Arial Narrow" pitchFamily="34" charset="0"/>
              </a:rPr>
              <a:t>Повышение конкурентоспособности отечественного технологического оборудования для газовой отрасли: роль отраслевых объединений</a:t>
            </a:r>
            <a:endParaRPr lang="ru-RU" sz="28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4294967295"/>
          </p:nvPr>
        </p:nvSpPr>
        <p:spPr>
          <a:xfrm>
            <a:off x="1895476" y="3514726"/>
            <a:ext cx="6635750" cy="93723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Arial Narrow" panose="020B0506020202030204" pitchFamily="34" charset="0"/>
              </a:rPr>
              <a:t>Исполнительный директор 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Arial Narrow" panose="020B0506020202030204" pitchFamily="34" charset="0"/>
              </a:rPr>
              <a:t>Ассоциации производителей оборудования «Новые технологии газовой отрасли»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506020202030204" pitchFamily="34" charset="0"/>
              </a:rPr>
              <a:t>Р.Е. </a:t>
            </a:r>
            <a:r>
              <a:rPr lang="ru-RU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506020202030204" pitchFamily="34" charset="0"/>
              </a:rPr>
              <a:t>Горюхин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506020202030204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1504950" cy="74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490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36750" y="0"/>
            <a:ext cx="7207250" cy="74295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ru-RU" sz="2200" dirty="0">
                <a:solidFill>
                  <a:schemeClr val="bg1"/>
                </a:solidFill>
                <a:latin typeface="Arial Narrow" panose="020B0506020202030204" pitchFamily="34" charset="0"/>
              </a:rPr>
              <a:t>Количество членов Ассоциации </a:t>
            </a:r>
            <a:br>
              <a:rPr lang="ru-RU" sz="2200" dirty="0">
                <a:solidFill>
                  <a:schemeClr val="bg1"/>
                </a:solidFill>
                <a:latin typeface="Arial Narrow" panose="020B0506020202030204" pitchFamily="34" charset="0"/>
              </a:rPr>
            </a:br>
            <a:r>
              <a:rPr lang="ru-RU" sz="2200" dirty="0">
                <a:solidFill>
                  <a:schemeClr val="bg1"/>
                </a:solidFill>
                <a:latin typeface="Arial Narrow" panose="020B0506020202030204" pitchFamily="34" charset="0"/>
              </a:rPr>
              <a:t>в </a:t>
            </a:r>
            <a:r>
              <a:rPr lang="ru-RU" sz="2200" dirty="0" smtClean="0">
                <a:solidFill>
                  <a:schemeClr val="bg1"/>
                </a:solidFill>
                <a:latin typeface="Arial Narrow" panose="020B0506020202030204" pitchFamily="34" charset="0"/>
              </a:rPr>
              <a:t>2012-2016 </a:t>
            </a:r>
            <a:r>
              <a:rPr lang="ru-RU" sz="2200" dirty="0">
                <a:solidFill>
                  <a:schemeClr val="bg1"/>
                </a:solidFill>
                <a:latin typeface="Arial Narrow" panose="020B0506020202030204" pitchFamily="34" charset="0"/>
              </a:rPr>
              <a:t>гг. </a:t>
            </a:r>
          </a:p>
        </p:txBody>
      </p:sp>
      <p:graphicFrame>
        <p:nvGraphicFramePr>
          <p:cNvPr id="3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509870"/>
              </p:ext>
            </p:extLst>
          </p:nvPr>
        </p:nvGraphicFramePr>
        <p:xfrm>
          <a:off x="266701" y="847726"/>
          <a:ext cx="8683336" cy="366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" y="1"/>
            <a:ext cx="1638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532813" y="4692695"/>
            <a:ext cx="468312" cy="325346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1</a:t>
            </a:r>
            <a:endParaRPr lang="ru-RU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4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41513" y="1"/>
            <a:ext cx="7207250" cy="728713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ru-RU" sz="2200" dirty="0">
                <a:solidFill>
                  <a:schemeClr val="bg1"/>
                </a:solidFill>
                <a:latin typeface="Arial Narrow" panose="020B0506020202030204" pitchFamily="34" charset="0"/>
              </a:rPr>
              <a:t>Результаты </a:t>
            </a:r>
            <a:r>
              <a:rPr lang="ru-RU" sz="2200" dirty="0" smtClean="0">
                <a:solidFill>
                  <a:schemeClr val="bg1"/>
                </a:solidFill>
                <a:latin typeface="Arial Narrow" panose="020B0506020202030204" pitchFamily="34" charset="0"/>
              </a:rPr>
              <a:t>работы </a:t>
            </a:r>
            <a:r>
              <a:rPr lang="ru-RU" sz="2200" dirty="0">
                <a:solidFill>
                  <a:schemeClr val="bg1"/>
                </a:solidFill>
                <a:latin typeface="Arial Narrow" panose="020B0506020202030204" pitchFamily="34" charset="0"/>
              </a:rPr>
              <a:t>по замещению импортных МТР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" y="1"/>
            <a:ext cx="1638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 bwMode="auto">
          <a:xfrm>
            <a:off x="107504" y="1564894"/>
            <a:ext cx="2635696" cy="97154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«ДКС </a:t>
            </a:r>
            <a:r>
              <a:rPr lang="ru-RU" sz="1100" b="1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сеноманской</a:t>
            </a:r>
            <a:r>
              <a:rPr lang="ru-RU" sz="11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залежи Песцовой площади </a:t>
            </a:r>
            <a:r>
              <a:rPr lang="ru-RU" sz="1100" b="1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Уренгойского</a:t>
            </a:r>
            <a:r>
              <a:rPr lang="ru-RU" sz="11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НГКГМ»</a:t>
            </a:r>
          </a:p>
          <a:p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Замена производителя шаровых кранов 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Franz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Schuck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Gmbh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(Германия) на ООО «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Самараволгомаш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 (г. Самара)</a:t>
            </a: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3020383" y="1564894"/>
            <a:ext cx="2728433" cy="121919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1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«Строительство </a:t>
            </a:r>
            <a:r>
              <a:rPr lang="ru-RU" sz="1100" b="1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Шатровского</a:t>
            </a:r>
            <a:r>
              <a:rPr lang="ru-RU" sz="11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ПХГ»</a:t>
            </a:r>
            <a:br>
              <a:rPr lang="ru-RU" sz="11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Замена импортных шаровых кранов производства RMA 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Pipeline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Equipment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(Германия) на аналог отечественного производства – краны шаровые 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ООО 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«РМА Рус» (Елабуга, 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Татарстан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6143386" y="1564893"/>
            <a:ext cx="2895600" cy="145806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1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«Система магистральных газопроводов Ухта – Торжок» II нитка (Ямал)» 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Замена шаровых кранов производства 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Valvitalia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(Италия) и 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Itag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Valves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(Германия), на продукцию производства 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АО«Тяжпромарматура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», ОАО «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Волгограднефтемаш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 и ОАО «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Пензтяжпромарматура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6171722" y="3046830"/>
            <a:ext cx="2895601" cy="132760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</a:t>
            </a:r>
            <a:r>
              <a:rPr lang="ru-RU" sz="11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Расширение завода по подготовке конденсата к транспорту - II очередь» 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проработана замена запорно-регулирующих клапанов и 1 регулятора давления производства фирмы </a:t>
            </a:r>
            <a:r>
              <a:rPr lang="ru-RU" sz="11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Samson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AG (Германия) на 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аналоги оборудования производства </a:t>
            </a:r>
            <a:b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АО 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«Руст-95» (г. Санкт-Петербург)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43386" y="758844"/>
            <a:ext cx="2847976" cy="581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ООО «Газпром инвест»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20383" y="758845"/>
            <a:ext cx="2728433" cy="581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ООО «Газпром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центрремонт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»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7504" y="758845"/>
            <a:ext cx="2728433" cy="581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ООО «Газпром добыча Уренгой»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939" y="2896895"/>
            <a:ext cx="2366485" cy="1627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Рисунок 12" descr="IMG_225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74555"/>
            <a:ext cx="2466426" cy="184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Рисунок 13" descr="Фото 084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458" y="2886722"/>
            <a:ext cx="1367481" cy="164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Стрелка вниз 18"/>
          <p:cNvSpPr/>
          <p:nvPr/>
        </p:nvSpPr>
        <p:spPr>
          <a:xfrm>
            <a:off x="1245332" y="1339869"/>
            <a:ext cx="360040" cy="225025"/>
          </a:xfrm>
          <a:prstGeom prst="down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204579" y="1363500"/>
            <a:ext cx="360040" cy="225025"/>
          </a:xfrm>
          <a:prstGeom prst="down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7411166" y="1368081"/>
            <a:ext cx="360040" cy="225025"/>
          </a:xfrm>
          <a:prstGeom prst="down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8532813" y="4692695"/>
            <a:ext cx="468312" cy="325346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2</a:t>
            </a:r>
            <a:endParaRPr lang="ru-RU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46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41513" y="1"/>
            <a:ext cx="7207250" cy="728713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ru-RU" sz="2200" dirty="0" smtClean="0">
                <a:solidFill>
                  <a:schemeClr val="bg1"/>
                </a:solidFill>
                <a:latin typeface="Arial Narrow" panose="020B0506020202030204" pitchFamily="34" charset="0"/>
              </a:rPr>
              <a:t>Совершенствование системы добровольной сертификации</a:t>
            </a:r>
            <a:endParaRPr lang="ru-RU" sz="2200" dirty="0">
              <a:solidFill>
                <a:schemeClr val="bg1"/>
              </a:solidFill>
              <a:latin typeface="Arial Narrow" panose="020B0506020202030204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" y="1"/>
            <a:ext cx="1638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temp\Doc1.files\image0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1130497"/>
            <a:ext cx="2279101" cy="316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651" y="857251"/>
            <a:ext cx="6477000" cy="3713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8532813" y="4692695"/>
            <a:ext cx="468312" cy="325346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5</a:t>
            </a:r>
            <a:endParaRPr lang="ru-RU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46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>
          <a:xfrm>
            <a:off x="1937242" y="2311326"/>
            <a:ext cx="6541313" cy="520853"/>
          </a:xfrm>
          <a:prstGeom prst="rect">
            <a:avLst/>
          </a:prstGeom>
        </p:spPr>
        <p:txBody>
          <a:bodyPr/>
          <a:lstStyle>
            <a:lvl1pPr algn="ctr" defTabSz="779252" rtl="0" eaLnBrk="1" latinLnBrk="0" hangingPunct="1">
              <a:spcBef>
                <a:spcPct val="0"/>
              </a:spcBef>
              <a:buNone/>
              <a:defRPr sz="3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Благодарю за внимание</a:t>
            </a:r>
            <a:endParaRPr lang="ru-RU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1504950" cy="74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6"/>
          <p:cNvSpPr txBox="1">
            <a:spLocks/>
          </p:cNvSpPr>
          <p:nvPr/>
        </p:nvSpPr>
        <p:spPr>
          <a:xfrm>
            <a:off x="1895476" y="3514726"/>
            <a:ext cx="6635750" cy="93723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506020202030204" pitchFamily="34" charset="0"/>
                <a:ea typeface="+mn-ea"/>
                <a:cs typeface="+mn-cs"/>
              </a:rPr>
              <a:t>Исполнительный директор </a:t>
            </a:r>
          </a:p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506020202030204" pitchFamily="34" charset="0"/>
                <a:ea typeface="+mn-ea"/>
                <a:cs typeface="+mn-cs"/>
              </a:rPr>
              <a:t>Ассоциации производителей оборудования «Новые технологии газовой отрасли»</a:t>
            </a:r>
          </a:p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506020202030204" pitchFamily="34" charset="0"/>
                <a:ea typeface="+mn-ea"/>
                <a:cs typeface="+mn-cs"/>
              </a:rPr>
              <a:t>Р.Е. Горюхин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5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69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тМ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ГтМ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ГтМ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165</Words>
  <Application>Microsoft Office PowerPoint</Application>
  <PresentationFormat>Экран (16:9)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a_AlgeriusRough</vt:lpstr>
      <vt:lpstr>Arial</vt:lpstr>
      <vt:lpstr>Arial Narrow</vt:lpstr>
      <vt:lpstr>Calibri</vt:lpstr>
      <vt:lpstr>ГтМ</vt:lpstr>
      <vt:lpstr>2_ГтМ</vt:lpstr>
      <vt:lpstr>1_ГтМ</vt:lpstr>
      <vt:lpstr>Повышение конкурентоспособности отечественного технологического оборудования для газовой отрасли: роль отраслевых объединений</vt:lpstr>
      <vt:lpstr>Количество членов Ассоциации  в 2012-2016 гг. </vt:lpstr>
      <vt:lpstr>Результаты работы по замещению импортных МТР</vt:lpstr>
      <vt:lpstr>Совершенствование системы добровольной сертификации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Putova</dc:creator>
  <cp:lastModifiedBy>ssd1</cp:lastModifiedBy>
  <cp:revision>95</cp:revision>
  <cp:lastPrinted>2016-04-29T11:54:14Z</cp:lastPrinted>
  <dcterms:created xsi:type="dcterms:W3CDTF">2014-06-16T05:55:04Z</dcterms:created>
  <dcterms:modified xsi:type="dcterms:W3CDTF">2016-10-05T06:01:49Z</dcterms:modified>
</cp:coreProperties>
</file>