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7"/>
  </p:notesMasterIdLst>
  <p:sldIdLst>
    <p:sldId id="574" r:id="rId2"/>
    <p:sldId id="658" r:id="rId3"/>
    <p:sldId id="659" r:id="rId4"/>
    <p:sldId id="484" r:id="rId5"/>
    <p:sldId id="561" r:id="rId6"/>
    <p:sldId id="584" r:id="rId7"/>
    <p:sldId id="585" r:id="rId8"/>
    <p:sldId id="615" r:id="rId9"/>
    <p:sldId id="638" r:id="rId10"/>
    <p:sldId id="579" r:id="rId11"/>
    <p:sldId id="608" r:id="rId12"/>
    <p:sldId id="618" r:id="rId13"/>
    <p:sldId id="620" r:id="rId14"/>
    <p:sldId id="621" r:id="rId15"/>
    <p:sldId id="534" r:id="rId16"/>
    <p:sldId id="664" r:id="rId17"/>
    <p:sldId id="636" r:id="rId18"/>
    <p:sldId id="661" r:id="rId19"/>
    <p:sldId id="663" r:id="rId20"/>
    <p:sldId id="662" r:id="rId21"/>
    <p:sldId id="668" r:id="rId22"/>
    <p:sldId id="665" r:id="rId23"/>
    <p:sldId id="572" r:id="rId24"/>
    <p:sldId id="666" r:id="rId25"/>
    <p:sldId id="667" r:id="rId26"/>
    <p:sldId id="660" r:id="rId27"/>
    <p:sldId id="560" r:id="rId28"/>
    <p:sldId id="539" r:id="rId29"/>
    <p:sldId id="573" r:id="rId30"/>
    <p:sldId id="563" r:id="rId31"/>
    <p:sldId id="533" r:id="rId32"/>
    <p:sldId id="483" r:id="rId33"/>
    <p:sldId id="482" r:id="rId34"/>
    <p:sldId id="583" r:id="rId35"/>
    <p:sldId id="480" r:id="rId36"/>
  </p:sldIdLst>
  <p:sldSz cx="10693400" cy="7561263"/>
  <p:notesSz cx="9945688" cy="6858000"/>
  <p:defaultTextStyle>
    <a:defPPr>
      <a:defRPr lang="ru-RU"/>
    </a:defPPr>
    <a:lvl1pPr marL="0" algn="l" defTabSz="99516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497581" algn="l" defTabSz="99516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995163" algn="l" defTabSz="99516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492744" algn="l" defTabSz="99516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1990326" algn="l" defTabSz="99516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487908" algn="l" defTabSz="99516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2985489" algn="l" defTabSz="99516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483072" algn="l" defTabSz="99516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3980654" algn="l" defTabSz="99516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imarev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61861E"/>
    <a:srgbClr val="800000"/>
    <a:srgbClr val="009900"/>
    <a:srgbClr val="783232"/>
    <a:srgbClr val="CC3300"/>
    <a:srgbClr val="666699"/>
    <a:srgbClr val="336699"/>
    <a:srgbClr val="006666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0" autoAdjust="0"/>
    <p:restoredTop sz="97589" autoAdjust="0"/>
  </p:normalViewPr>
  <p:slideViewPr>
    <p:cSldViewPr>
      <p:cViewPr>
        <p:scale>
          <a:sx n="40" d="100"/>
          <a:sy n="40" d="100"/>
        </p:scale>
        <p:origin x="-1330" y="-195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18" d="100"/>
          <a:sy n="118" d="100"/>
        </p:scale>
        <p:origin x="-2028" y="-96"/>
      </p:cViewPr>
      <p:guideLst>
        <p:guide orient="horz" pos="2160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image" Target="../media/image81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000">
                <a:latin typeface="Myriad Pro Light" pitchFamily="34" charset="0"/>
              </a:defRPr>
            </a:pPr>
            <a:r>
              <a:rPr lang="ru-RU" sz="1000">
                <a:latin typeface="Myriad Pro Light" pitchFamily="34" charset="0"/>
              </a:rPr>
              <a:t>Сметная стоимость строительства 1 км трубопровода в скальных грунтах (при уклоне от 20 до 35 гр.)</a:t>
            </a:r>
          </a:p>
        </c:rich>
      </c:tx>
      <c:layout>
        <c:manualLayout>
          <c:xMode val="edge"/>
          <c:yMode val="edge"/>
          <c:x val="0.23655971641643123"/>
          <c:y val="9.754093623684299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2580067638591442E-2"/>
          <c:y val="9.1388144041724836E-2"/>
          <c:w val="0.90750924189481885"/>
          <c:h val="0.796203390335902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'[Итог!!!! .xlsx]вариант 3!!!!'!$B$16</c:f>
              <c:strCache>
                <c:ptCount val="1"/>
                <c:pt idx="0">
                  <c:v>ЗУБ-композит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'[Итог!!!! .xlsx]вариант 3!!!!'!$C$15:$J$15</c:f>
              <c:strCache>
                <c:ptCount val="8"/>
                <c:pt idx="0">
                  <c:v>DN150</c:v>
                </c:pt>
                <c:pt idx="1">
                  <c:v>DN200</c:v>
                </c:pt>
                <c:pt idx="2">
                  <c:v>DN300</c:v>
                </c:pt>
                <c:pt idx="3">
                  <c:v>DN500</c:v>
                </c:pt>
                <c:pt idx="4">
                  <c:v>DN700</c:v>
                </c:pt>
                <c:pt idx="5">
                  <c:v>DN1000</c:v>
                </c:pt>
                <c:pt idx="6">
                  <c:v>DN1200</c:v>
                </c:pt>
                <c:pt idx="7">
                  <c:v>DN1400</c:v>
                </c:pt>
              </c:strCache>
            </c:strRef>
          </c:cat>
          <c:val>
            <c:numRef>
              <c:f>'[Итог!!!! .xlsx]вариант 3!!!!'!$C$16:$J$16</c:f>
              <c:numCache>
                <c:formatCode>#,##0</c:formatCode>
                <c:ptCount val="8"/>
                <c:pt idx="0">
                  <c:v>2372.63</c:v>
                </c:pt>
                <c:pt idx="1">
                  <c:v>3052.33</c:v>
                </c:pt>
                <c:pt idx="2">
                  <c:v>3600.933</c:v>
                </c:pt>
                <c:pt idx="3">
                  <c:v>5129.17</c:v>
                </c:pt>
                <c:pt idx="4">
                  <c:v>6405.5</c:v>
                </c:pt>
                <c:pt idx="5">
                  <c:v>9736.85</c:v>
                </c:pt>
                <c:pt idx="6">
                  <c:v>11250.07</c:v>
                </c:pt>
                <c:pt idx="7">
                  <c:v>12859.96</c:v>
                </c:pt>
              </c:numCache>
            </c:numRef>
          </c:val>
        </c:ser>
        <c:ser>
          <c:idx val="1"/>
          <c:order val="1"/>
          <c:tx>
            <c:strRef>
              <c:f>'[Итог!!!! .xlsx]вариант 3!!!!'!$B$17</c:f>
              <c:strCache>
                <c:ptCount val="1"/>
                <c:pt idx="0">
                  <c:v>Геоматрицы+песок+футеровка</c:v>
                </c:pt>
              </c:strCache>
            </c:strRef>
          </c:tx>
          <c:spPr>
            <a:solidFill>
              <a:srgbClr val="FF8181"/>
            </a:solidFill>
          </c:spPr>
          <c:invertIfNegative val="0"/>
          <c:cat>
            <c:strRef>
              <c:f>'[Итог!!!! .xlsx]вариант 3!!!!'!$C$15:$J$15</c:f>
              <c:strCache>
                <c:ptCount val="8"/>
                <c:pt idx="0">
                  <c:v>DN150</c:v>
                </c:pt>
                <c:pt idx="1">
                  <c:v>DN200</c:v>
                </c:pt>
                <c:pt idx="2">
                  <c:v>DN300</c:v>
                </c:pt>
                <c:pt idx="3">
                  <c:v>DN500</c:v>
                </c:pt>
                <c:pt idx="4">
                  <c:v>DN700</c:v>
                </c:pt>
                <c:pt idx="5">
                  <c:v>DN1000</c:v>
                </c:pt>
                <c:pt idx="6">
                  <c:v>DN1200</c:v>
                </c:pt>
                <c:pt idx="7">
                  <c:v>DN1400</c:v>
                </c:pt>
              </c:strCache>
            </c:strRef>
          </c:cat>
          <c:val>
            <c:numRef>
              <c:f>'[Итог!!!! .xlsx]вариант 3!!!!'!$C$17:$J$17</c:f>
              <c:numCache>
                <c:formatCode>#,##0</c:formatCode>
                <c:ptCount val="8"/>
                <c:pt idx="0">
                  <c:v>3932.75</c:v>
                </c:pt>
                <c:pt idx="1">
                  <c:v>4379.33</c:v>
                </c:pt>
                <c:pt idx="2">
                  <c:v>5169.53</c:v>
                </c:pt>
                <c:pt idx="3">
                  <c:v>7068.22</c:v>
                </c:pt>
                <c:pt idx="4">
                  <c:v>8702.7000000000007</c:v>
                </c:pt>
                <c:pt idx="5">
                  <c:v>14588.84</c:v>
                </c:pt>
                <c:pt idx="6">
                  <c:v>19285.18</c:v>
                </c:pt>
                <c:pt idx="7">
                  <c:v>24695.21</c:v>
                </c:pt>
              </c:numCache>
            </c:numRef>
          </c:val>
        </c:ser>
        <c:ser>
          <c:idx val="2"/>
          <c:order val="2"/>
          <c:tx>
            <c:strRef>
              <c:f>'[Итог!!!! .xlsx]вариант 3!!!!'!$B$18</c:f>
              <c:strCache>
                <c:ptCount val="1"/>
                <c:pt idx="0">
                  <c:v>Мешки+футеровка</c:v>
                </c:pt>
              </c:strCache>
            </c:strRef>
          </c:tx>
          <c:spPr>
            <a:solidFill>
              <a:srgbClr val="43AEFF"/>
            </a:solidFill>
          </c:spPr>
          <c:invertIfNegative val="0"/>
          <c:cat>
            <c:strRef>
              <c:f>'[Итог!!!! .xlsx]вариант 3!!!!'!$C$15:$J$15</c:f>
              <c:strCache>
                <c:ptCount val="8"/>
                <c:pt idx="0">
                  <c:v>DN150</c:v>
                </c:pt>
                <c:pt idx="1">
                  <c:v>DN200</c:v>
                </c:pt>
                <c:pt idx="2">
                  <c:v>DN300</c:v>
                </c:pt>
                <c:pt idx="3">
                  <c:v>DN500</c:v>
                </c:pt>
                <c:pt idx="4">
                  <c:v>DN700</c:v>
                </c:pt>
                <c:pt idx="5">
                  <c:v>DN1000</c:v>
                </c:pt>
                <c:pt idx="6">
                  <c:v>DN1200</c:v>
                </c:pt>
                <c:pt idx="7">
                  <c:v>DN1400</c:v>
                </c:pt>
              </c:strCache>
            </c:strRef>
          </c:cat>
          <c:val>
            <c:numRef>
              <c:f>'[Итог!!!! .xlsx]вариант 3!!!!'!$C$18:$J$18</c:f>
              <c:numCache>
                <c:formatCode>#,##0</c:formatCode>
                <c:ptCount val="8"/>
                <c:pt idx="0">
                  <c:v>3697.53</c:v>
                </c:pt>
                <c:pt idx="1">
                  <c:v>4153.38</c:v>
                </c:pt>
                <c:pt idx="2">
                  <c:v>4928.01</c:v>
                </c:pt>
                <c:pt idx="3">
                  <c:v>6611.26</c:v>
                </c:pt>
                <c:pt idx="4">
                  <c:v>7829.68</c:v>
                </c:pt>
                <c:pt idx="5">
                  <c:v>13448.9</c:v>
                </c:pt>
                <c:pt idx="6">
                  <c:v>16451.14</c:v>
                </c:pt>
                <c:pt idx="7">
                  <c:v>23313.3</c:v>
                </c:pt>
              </c:numCache>
            </c:numRef>
          </c:val>
        </c:ser>
        <c:ser>
          <c:idx val="3"/>
          <c:order val="3"/>
          <c:tx>
            <c:strRef>
              <c:f>'[Итог!!!! .xlsx]вариант 3!!!!'!$B$19</c:f>
              <c:strCache>
                <c:ptCount val="1"/>
                <c:pt idx="0">
                  <c:v>Мешки+футеровка+дробление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cat>
            <c:strRef>
              <c:f>'[Итог!!!! .xlsx]вариант 3!!!!'!$C$15:$J$15</c:f>
              <c:strCache>
                <c:ptCount val="8"/>
                <c:pt idx="0">
                  <c:v>DN150</c:v>
                </c:pt>
                <c:pt idx="1">
                  <c:v>DN200</c:v>
                </c:pt>
                <c:pt idx="2">
                  <c:v>DN300</c:v>
                </c:pt>
                <c:pt idx="3">
                  <c:v>DN500</c:v>
                </c:pt>
                <c:pt idx="4">
                  <c:v>DN700</c:v>
                </c:pt>
                <c:pt idx="5">
                  <c:v>DN1000</c:v>
                </c:pt>
                <c:pt idx="6">
                  <c:v>DN1200</c:v>
                </c:pt>
                <c:pt idx="7">
                  <c:v>DN1400</c:v>
                </c:pt>
              </c:strCache>
            </c:strRef>
          </c:cat>
          <c:val>
            <c:numRef>
              <c:f>'[Итог!!!! .xlsx]вариант 3!!!!'!$C$19:$J$19</c:f>
              <c:numCache>
                <c:formatCode>#,##0</c:formatCode>
                <c:ptCount val="8"/>
                <c:pt idx="0">
                  <c:v>2939.63</c:v>
                </c:pt>
                <c:pt idx="1">
                  <c:v>3166.82</c:v>
                </c:pt>
                <c:pt idx="2">
                  <c:v>3681.01</c:v>
                </c:pt>
                <c:pt idx="3">
                  <c:v>5152.09</c:v>
                </c:pt>
                <c:pt idx="4">
                  <c:v>6647.75</c:v>
                </c:pt>
                <c:pt idx="5">
                  <c:v>10086.1</c:v>
                </c:pt>
                <c:pt idx="6">
                  <c:v>13336.52</c:v>
                </c:pt>
                <c:pt idx="7">
                  <c:v>16318.77</c:v>
                </c:pt>
              </c:numCache>
            </c:numRef>
          </c:val>
        </c:ser>
        <c:ser>
          <c:idx val="4"/>
          <c:order val="4"/>
          <c:tx>
            <c:strRef>
              <c:f>'[Итог!!!! .xlsx]вариант 3!!!!'!$B$20</c:f>
              <c:strCache>
                <c:ptCount val="1"/>
                <c:pt idx="0">
                  <c:v>Геоматрицы+футеровка+дробление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'[Итог!!!! .xlsx]вариант 3!!!!'!$C$15:$J$15</c:f>
              <c:strCache>
                <c:ptCount val="8"/>
                <c:pt idx="0">
                  <c:v>DN150</c:v>
                </c:pt>
                <c:pt idx="1">
                  <c:v>DN200</c:v>
                </c:pt>
                <c:pt idx="2">
                  <c:v>DN300</c:v>
                </c:pt>
                <c:pt idx="3">
                  <c:v>DN500</c:v>
                </c:pt>
                <c:pt idx="4">
                  <c:v>DN700</c:v>
                </c:pt>
                <c:pt idx="5">
                  <c:v>DN1000</c:v>
                </c:pt>
                <c:pt idx="6">
                  <c:v>DN1200</c:v>
                </c:pt>
                <c:pt idx="7">
                  <c:v>DN1400</c:v>
                </c:pt>
              </c:strCache>
            </c:strRef>
          </c:cat>
          <c:val>
            <c:numRef>
              <c:f>'[Итог!!!! .xlsx]вариант 3!!!!'!$C$20:$J$20</c:f>
              <c:numCache>
                <c:formatCode>#,##0</c:formatCode>
                <c:ptCount val="8"/>
                <c:pt idx="0">
                  <c:v>3346.11</c:v>
                </c:pt>
                <c:pt idx="1">
                  <c:v>3573.3</c:v>
                </c:pt>
                <c:pt idx="2">
                  <c:v>4087.52</c:v>
                </c:pt>
                <c:pt idx="3">
                  <c:v>5558.57</c:v>
                </c:pt>
                <c:pt idx="4">
                  <c:v>7054.23</c:v>
                </c:pt>
                <c:pt idx="5">
                  <c:v>10658.2</c:v>
                </c:pt>
                <c:pt idx="6">
                  <c:v>14024.17</c:v>
                </c:pt>
                <c:pt idx="7">
                  <c:v>17121.98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9193344"/>
        <c:axId val="459203328"/>
      </c:barChart>
      <c:catAx>
        <c:axId val="45919334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459203328"/>
        <c:crosses val="autoZero"/>
        <c:auto val="1"/>
        <c:lblAlgn val="ctr"/>
        <c:lblOffset val="100"/>
        <c:noMultiLvlLbl val="0"/>
      </c:catAx>
      <c:valAx>
        <c:axId val="45920332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459193344"/>
        <c:crosses val="autoZero"/>
        <c:crossBetween val="between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</c:spPr>
    </c:plotArea>
    <c:legend>
      <c:legendPos val="r"/>
      <c:layout>
        <c:manualLayout>
          <c:xMode val="edge"/>
          <c:yMode val="edge"/>
          <c:x val="9.6310516325609219E-2"/>
          <c:y val="0.24342735145738972"/>
          <c:w val="0.28523308115897278"/>
          <c:h val="0.38976224005594989"/>
        </c:manualLayout>
      </c:layout>
      <c:overlay val="0"/>
      <c:spPr>
        <a:noFill/>
        <a:effectLst>
          <a:glow rad="101600">
            <a:schemeClr val="tx2">
              <a:lumMod val="40000"/>
              <a:lumOff val="60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9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70C0"/>
                </a:solidFill>
              </a:defRPr>
            </a:pPr>
            <a:r>
              <a:rPr lang="ru-RU" sz="1200" dirty="0" smtClean="0">
                <a:solidFill>
                  <a:srgbClr val="0070C0"/>
                </a:solidFill>
              </a:rPr>
              <a:t>Сравнительная стоимость прокладки трубопровода в кожухе и с покрытием ЗУБ-Композит</a:t>
            </a:r>
            <a:endParaRPr lang="ru-RU" sz="1200" dirty="0">
              <a:solidFill>
                <a:srgbClr val="0070C0"/>
              </a:solidFill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556459795765087"/>
          <c:y val="0.17798204785568006"/>
          <c:w val="0.84443540204234901"/>
          <c:h val="0.60731534109752228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</c:dPt>
          <c:cat>
            <c:strRef>
              <c:f>Лист1!$D$32:$D$33</c:f>
              <c:strCache>
                <c:ptCount val="2"/>
                <c:pt idx="0">
                  <c:v>Прокладка т/п со стальным кожухом</c:v>
                </c:pt>
                <c:pt idx="1">
                  <c:v>Прокладка с покрытием ЗУБ-Композит</c:v>
                </c:pt>
              </c:strCache>
            </c:strRef>
          </c:cat>
          <c:val>
            <c:numRef>
              <c:f>Лист1!$E$32:$E$33</c:f>
              <c:numCache>
                <c:formatCode>#,##0</c:formatCode>
                <c:ptCount val="2"/>
                <c:pt idx="0">
                  <c:v>11007630</c:v>
                </c:pt>
                <c:pt idx="1">
                  <c:v>5262424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8982144"/>
        <c:axId val="459123712"/>
        <c:axId val="0"/>
      </c:bar3DChart>
      <c:catAx>
        <c:axId val="458982144"/>
        <c:scaling>
          <c:orientation val="minMax"/>
        </c:scaling>
        <c:delete val="0"/>
        <c:axPos val="b"/>
        <c:majorTickMark val="none"/>
        <c:minorTickMark val="none"/>
        <c:tickLblPos val="nextTo"/>
        <c:crossAx val="459123712"/>
        <c:crosses val="autoZero"/>
        <c:auto val="1"/>
        <c:lblAlgn val="ctr"/>
        <c:lblOffset val="100"/>
        <c:noMultiLvlLbl val="0"/>
      </c:catAx>
      <c:valAx>
        <c:axId val="459123712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crossAx val="458982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ru-RU" sz="1200" b="0">
                <a:latin typeface="Calibri" panose="020F0502020204030204" pitchFamily="34" charset="0"/>
              </a:rPr>
              <a:t>Стоимость работ и материалов по защите трубопровода, руб/п.м.</a:t>
            </a:r>
          </a:p>
        </c:rich>
      </c:tx>
      <c:layout>
        <c:manualLayout>
          <c:xMode val="edge"/>
          <c:yMode val="edge"/>
          <c:x val="4.6940581724779822E-2"/>
          <c:y val="2.1111893033075299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Лист1!$D$11</c:f>
              <c:strCache>
                <c:ptCount val="1"/>
                <c:pt idx="0">
                  <c:v>Стоимость материалов 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</c:dPt>
          <c:cat>
            <c:strRef>
              <c:f>Лист1!$E$10:$J$10</c:f>
              <c:strCache>
                <c:ptCount val="6"/>
                <c:pt idx="0">
                  <c:v>Ø1420 с полимерным профилем</c:v>
                </c:pt>
                <c:pt idx="1">
                  <c:v>Ø1420 с покрытием ЗУБ</c:v>
                </c:pt>
                <c:pt idx="2">
                  <c:v>Ø1220 с полимерным профилем</c:v>
                </c:pt>
                <c:pt idx="3">
                  <c:v>Ø1220 с покрытием ЗУБ</c:v>
                </c:pt>
                <c:pt idx="4">
                  <c:v>Ø1020 с полимерным профилем</c:v>
                </c:pt>
                <c:pt idx="5">
                  <c:v>Ø1020 с покрытием ЗУБ</c:v>
                </c:pt>
              </c:strCache>
            </c:strRef>
          </c:cat>
          <c:val>
            <c:numRef>
              <c:f>Лист1!$E$11:$J$11</c:f>
              <c:numCache>
                <c:formatCode>General</c:formatCode>
                <c:ptCount val="6"/>
                <c:pt idx="0">
                  <c:v>40320</c:v>
                </c:pt>
                <c:pt idx="1">
                  <c:v>9500</c:v>
                </c:pt>
                <c:pt idx="2">
                  <c:v>34650</c:v>
                </c:pt>
                <c:pt idx="3">
                  <c:v>8600</c:v>
                </c:pt>
                <c:pt idx="4">
                  <c:v>28980</c:v>
                </c:pt>
                <c:pt idx="5">
                  <c:v>7900</c:v>
                </c:pt>
              </c:numCache>
            </c:numRef>
          </c:val>
        </c:ser>
        <c:ser>
          <c:idx val="1"/>
          <c:order val="1"/>
          <c:tx>
            <c:strRef>
              <c:f>Лист1!$D$12</c:f>
              <c:strCache>
                <c:ptCount val="1"/>
                <c:pt idx="0">
                  <c:v>Стоимость работ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C000"/>
              </a:solidFill>
            </c:spPr>
          </c:dPt>
          <c:cat>
            <c:strRef>
              <c:f>Лист1!$E$10:$J$10</c:f>
              <c:strCache>
                <c:ptCount val="6"/>
                <c:pt idx="0">
                  <c:v>Ø1420 с полимерным профилем</c:v>
                </c:pt>
                <c:pt idx="1">
                  <c:v>Ø1420 с покрытием ЗУБ</c:v>
                </c:pt>
                <c:pt idx="2">
                  <c:v>Ø1220 с полимерным профилем</c:v>
                </c:pt>
                <c:pt idx="3">
                  <c:v>Ø1220 с покрытием ЗУБ</c:v>
                </c:pt>
                <c:pt idx="4">
                  <c:v>Ø1020 с полимерным профилем</c:v>
                </c:pt>
                <c:pt idx="5">
                  <c:v>Ø1020 с покрытием ЗУБ</c:v>
                </c:pt>
              </c:strCache>
            </c:strRef>
          </c:cat>
          <c:val>
            <c:numRef>
              <c:f>Лист1!$E$12:$J$12</c:f>
              <c:numCache>
                <c:formatCode>General</c:formatCode>
                <c:ptCount val="6"/>
                <c:pt idx="0">
                  <c:v>4600</c:v>
                </c:pt>
                <c:pt idx="1">
                  <c:v>650</c:v>
                </c:pt>
                <c:pt idx="2">
                  <c:v>3800</c:v>
                </c:pt>
                <c:pt idx="3">
                  <c:v>570</c:v>
                </c:pt>
                <c:pt idx="4">
                  <c:v>2950</c:v>
                </c:pt>
                <c:pt idx="5">
                  <c:v>490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61093120"/>
        <c:axId val="461099008"/>
        <c:axId val="0"/>
      </c:bar3DChart>
      <c:catAx>
        <c:axId val="461093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61099008"/>
        <c:crosses val="autoZero"/>
        <c:auto val="1"/>
        <c:lblAlgn val="ctr"/>
        <c:lblOffset val="100"/>
        <c:noMultiLvlLbl val="0"/>
      </c:catAx>
      <c:valAx>
        <c:axId val="461099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461093120"/>
        <c:crosses val="autoZero"/>
        <c:crossBetween val="between"/>
      </c:valAx>
      <c:dTable>
        <c:showHorzBorder val="1"/>
        <c:showVertBorder val="1"/>
        <c:showOutline val="1"/>
        <c:showKeys val="0"/>
        <c:txPr>
          <a:bodyPr/>
          <a:lstStyle/>
          <a:p>
            <a:pPr rtl="0">
              <a:defRPr sz="800"/>
            </a:pPr>
            <a:endParaRPr lang="ru-RU"/>
          </a:p>
        </c:txPr>
      </c:dTable>
    </c:plotArea>
    <c:plotVisOnly val="1"/>
    <c:dispBlanksAs val="gap"/>
    <c:showDLblsOverMax val="0"/>
  </c:chart>
  <c:spPr>
    <a:solidFill>
      <a:schemeClr val="accent3">
        <a:lumMod val="20000"/>
        <a:lumOff val="80000"/>
      </a:schemeClr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85972563609725E-2"/>
          <c:y val="0.1403441208225629"/>
          <c:w val="0.91864511077636524"/>
          <c:h val="0.76808817271181362"/>
        </c:manualLayout>
      </c:layout>
      <c:bar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4"/>
            <c:invertIfNegative val="0"/>
            <c:bubble3D val="0"/>
            <c:spPr>
              <a:solidFill>
                <a:srgbClr val="996633"/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dPt>
            <c:idx val="5"/>
            <c:invertIfNegative val="0"/>
            <c:bubble3D val="0"/>
            <c:spPr>
              <a:solidFill>
                <a:srgbClr val="993300"/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</c:dPt>
          <c:cat>
            <c:strRef>
              <c:f>Лист1!$F$6:$F$11</c:f>
              <c:strCache>
                <c:ptCount val="6"/>
                <c:pt idx="0">
                  <c:v>АКП 3СПЭ исп. ВУС</c:v>
                </c:pt>
                <c:pt idx="1">
                  <c:v>АКП 3СПП</c:v>
                </c:pt>
                <c:pt idx="2">
                  <c:v>АКП исп.Н + 3УБ-Композит</c:v>
                </c:pt>
                <c:pt idx="3">
                  <c:v>АКП 3СПЭ исп. ВУС + ЭХЗ 1</c:v>
                </c:pt>
                <c:pt idx="4">
                  <c:v>АКП 3СПЭ исп. ВУС + ЭХЗ 2</c:v>
                </c:pt>
                <c:pt idx="5">
                  <c:v>АКП 3СПЭ исп. ВУС + ЭХЗ 3</c:v>
                </c:pt>
              </c:strCache>
            </c:strRef>
          </c:cat>
          <c:val>
            <c:numRef>
              <c:f>Лист1!$G$6:$G$11</c:f>
              <c:numCache>
                <c:formatCode>#,##0.00</c:formatCode>
                <c:ptCount val="6"/>
                <c:pt idx="0">
                  <c:v>5</c:v>
                </c:pt>
                <c:pt idx="1">
                  <c:v>6</c:v>
                </c:pt>
                <c:pt idx="2">
                  <c:v>13</c:v>
                </c:pt>
                <c:pt idx="3">
                  <c:v>26.176470588235293</c:v>
                </c:pt>
                <c:pt idx="4">
                  <c:v>25</c:v>
                </c:pt>
                <c:pt idx="5">
                  <c:v>30.882352941176471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388096"/>
        <c:axId val="126389632"/>
      </c:barChart>
      <c:catAx>
        <c:axId val="1263880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ru-RU"/>
          </a:p>
        </c:txPr>
        <c:crossAx val="126389632"/>
        <c:crosses val="autoZero"/>
        <c:auto val="1"/>
        <c:lblAlgn val="ctr"/>
        <c:lblOffset val="100"/>
        <c:noMultiLvlLbl val="0"/>
      </c:catAx>
      <c:valAx>
        <c:axId val="12638963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/>
                  <a:t>тыс.</a:t>
                </a:r>
                <a:r>
                  <a:rPr lang="ru-RU" baseline="0"/>
                  <a:t> руб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"/>
              <c:y val="7.0297254553415636E-2"/>
            </c:manualLayout>
          </c:layout>
          <c:overlay val="0"/>
        </c:title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ru-RU"/>
          </a:p>
        </c:txPr>
        <c:crossAx val="126388096"/>
        <c:crosses val="autoZero"/>
        <c:crossBetween val="between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4164" y="0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ABBC6F-1A86-43C8-8479-9D7B286CC71F}" type="datetimeFigureOut">
              <a:rPr lang="ru-RU" smtClean="0"/>
              <a:pPr/>
              <a:t>25.04.2017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54363" y="514350"/>
            <a:ext cx="3636962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569" y="3257550"/>
            <a:ext cx="795655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4164" y="6513513"/>
            <a:ext cx="4309798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B85AC-EB51-45E7-B79D-1FC48FAD8B9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18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1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581" algn="l" defTabSz="9951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163" algn="l" defTabSz="9951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2744" algn="l" defTabSz="9951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326" algn="l" defTabSz="9951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7908" algn="l" defTabSz="9951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5489" algn="l" defTabSz="9951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072" algn="l" defTabSz="9951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0654" algn="l" defTabSz="99516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809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54363" y="514350"/>
            <a:ext cx="3636962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54363" y="514350"/>
            <a:ext cx="3636962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54363" y="514350"/>
            <a:ext cx="3636962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23743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0528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154363" y="514350"/>
            <a:ext cx="3636962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54363" y="514350"/>
            <a:ext cx="3636962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54363" y="514350"/>
            <a:ext cx="3636962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B85AC-EB51-45E7-B79D-1FC48FAD8B95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909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54363" y="514350"/>
            <a:ext cx="3636962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E25F0-2832-43AF-88ED-F1D19AC64C8D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712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672113"/>
            <a:ext cx="9089390" cy="4704786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9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5460912"/>
            <a:ext cx="7485380" cy="1344225"/>
          </a:xfrm>
        </p:spPr>
        <p:txBody>
          <a:bodyPr>
            <a:normAutofit/>
          </a:bodyPr>
          <a:lstStyle>
            <a:lvl1pPr marL="0" indent="0" algn="ctr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4BA-C875-4AD0-80D4-4FE84F3039F3}" type="datetimeFigureOut">
              <a:rPr lang="ru-RU" smtClean="0"/>
              <a:pPr/>
              <a:t>25.04.2017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13D973-265F-4AFA-9DEB-E3EF13566E0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4BA-C875-4AD0-80D4-4FE84F3039F3}" type="datetimeFigureOut">
              <a:rPr lang="ru-RU" smtClean="0"/>
              <a:pPr/>
              <a:t>25.04.2017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3D973-265F-4AFA-9DEB-E3EF13566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4BA-C875-4AD0-80D4-4FE84F3039F3}" type="datetimeFigureOut">
              <a:rPr lang="ru-RU" smtClean="0"/>
              <a:pPr/>
              <a:t>25.04.2017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3D973-265F-4AFA-9DEB-E3EF13566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4BA-C875-4AD0-80D4-4FE84F3039F3}" type="datetimeFigureOut">
              <a:rPr lang="ru-RU" smtClean="0"/>
              <a:pPr/>
              <a:t>25.04.2017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3D973-265F-4AFA-9DEB-E3EF13566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05" y="1512253"/>
            <a:ext cx="9089390" cy="2761961"/>
          </a:xfrm>
        </p:spPr>
        <p:txBody>
          <a:bodyPr anchor="b"/>
          <a:lstStyle>
            <a:lvl1pPr algn="ctr" defTabSz="104305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5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705" y="4486000"/>
            <a:ext cx="9089390" cy="1247958"/>
          </a:xfrm>
        </p:spPr>
        <p:txBody>
          <a:bodyPr anchor="t"/>
          <a:lstStyle>
            <a:lvl1pPr marL="0" indent="0" algn="ctr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4BA-C875-4AD0-80D4-4FE84F3039F3}" type="datetimeFigureOut">
              <a:rPr lang="ru-RU" smtClean="0"/>
              <a:pPr/>
              <a:t>25.04.2017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3D973-265F-4AFA-9DEB-E3EF13566E0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5257588" y="4326723"/>
            <a:ext cx="99136" cy="934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491507" y="4326723"/>
            <a:ext cx="99136" cy="934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024785" y="4326723"/>
            <a:ext cx="99136" cy="934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27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4BA-C875-4AD0-80D4-4FE84F3039F3}" type="datetimeFigureOut">
              <a:rPr lang="ru-RU" smtClean="0"/>
              <a:pPr/>
              <a:t>25.04.2017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3D973-265F-4AFA-9DEB-E3EF13566E0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27736" y="1764294"/>
            <a:ext cx="4726483" cy="499043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4724775" cy="672112"/>
          </a:xfrm>
        </p:spPr>
        <p:txBody>
          <a:bodyPr anchor="b">
            <a:noAutofit/>
          </a:bodyPr>
          <a:lstStyle>
            <a:lvl1pPr marL="0" indent="0" algn="ctr">
              <a:buNone/>
              <a:defRPr sz="2700" b="0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5812" y="1764295"/>
            <a:ext cx="4726631" cy="672112"/>
          </a:xfrm>
        </p:spPr>
        <p:txBody>
          <a:bodyPr anchor="b">
            <a:noAutofit/>
          </a:bodyPr>
          <a:lstStyle>
            <a:lvl1pPr marL="0" indent="0" algn="ctr">
              <a:buNone/>
              <a:defRPr sz="2700" b="0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4BA-C875-4AD0-80D4-4FE84F3039F3}" type="datetimeFigureOut">
              <a:rPr lang="ru-RU" smtClean="0"/>
              <a:pPr/>
              <a:t>25.04.2017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3D973-265F-4AFA-9DEB-E3EF13566E0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534670" y="2439767"/>
            <a:ext cx="4726483" cy="431496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464327" y="2439768"/>
            <a:ext cx="4726483" cy="43144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4BA-C875-4AD0-80D4-4FE84F3039F3}" type="datetimeFigureOut">
              <a:rPr lang="ru-RU" smtClean="0"/>
              <a:pPr/>
              <a:t>25.04.2017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3D973-265F-4AFA-9DEB-E3EF13566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4BA-C875-4AD0-80D4-4FE84F3039F3}" type="datetimeFigureOut">
              <a:rPr lang="ru-RU" smtClean="0"/>
              <a:pPr/>
              <a:t>25.04.2017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3D973-265F-4AFA-9DEB-E3EF13566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011" y="294049"/>
            <a:ext cx="3518055" cy="2310386"/>
          </a:xfrm>
        </p:spPr>
        <p:txBody>
          <a:bodyPr anchor="b"/>
          <a:lstStyle>
            <a:lvl1pPr algn="ctr">
              <a:lnSpc>
                <a:spcPct val="100000"/>
              </a:lnSpc>
              <a:defRPr sz="32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991" y="301051"/>
            <a:ext cx="5842384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08011" y="2688449"/>
            <a:ext cx="3518055" cy="40659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8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4BA-C875-4AD0-80D4-4FE84F3039F3}" type="datetimeFigureOut">
              <a:rPr lang="ru-RU" smtClean="0"/>
              <a:pPr/>
              <a:t>25.04.2017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3D973-265F-4AFA-9DEB-E3EF13566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171" y="252042"/>
            <a:ext cx="6679661" cy="987165"/>
          </a:xfrm>
        </p:spPr>
        <p:txBody>
          <a:bodyPr anchor="b"/>
          <a:lstStyle>
            <a:lvl1pPr algn="ctr">
              <a:lnSpc>
                <a:spcPct val="100000"/>
              </a:lnSpc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63670" y="1260210"/>
            <a:ext cx="7080663" cy="5006712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64171" y="6406070"/>
            <a:ext cx="6679661" cy="58809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3A4BA-C875-4AD0-80D4-4FE84F3039F3}" type="datetimeFigureOut">
              <a:rPr lang="ru-RU" smtClean="0"/>
              <a:pPr/>
              <a:t>25.04.2017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3D973-265F-4AFA-9DEB-E3EF13566E0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670" y="0"/>
            <a:ext cx="9624060" cy="1764295"/>
          </a:xfrm>
          <a:prstGeom prst="rect">
            <a:avLst/>
          </a:prstGeom>
        </p:spPr>
        <p:txBody>
          <a:bodyPr vert="horz" lIns="104306" tIns="52153" rIns="104306" bIns="52153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41581" y="7008171"/>
            <a:ext cx="2439432" cy="402567"/>
          </a:xfrm>
          <a:prstGeom prst="rect">
            <a:avLst/>
          </a:prstGeom>
        </p:spPr>
        <p:txBody>
          <a:bodyPr vert="horz" lIns="104306" tIns="52153" rIns="52153" bIns="52153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473A4BA-C875-4AD0-80D4-4FE84F3039F3}" type="datetimeFigureOut">
              <a:rPr lang="ru-RU" smtClean="0"/>
              <a:pPr/>
              <a:t>25.04.2017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70857" y="7008171"/>
            <a:ext cx="3330549" cy="402567"/>
          </a:xfrm>
          <a:prstGeom prst="rect">
            <a:avLst/>
          </a:prstGeom>
        </p:spPr>
        <p:txBody>
          <a:bodyPr vert="horz" lIns="52153" tIns="52153" rIns="104306" bIns="52153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90889" y="7008171"/>
            <a:ext cx="657199" cy="402567"/>
          </a:xfrm>
          <a:prstGeom prst="rect">
            <a:avLst/>
          </a:prstGeom>
        </p:spPr>
        <p:txBody>
          <a:bodyPr vert="horz" lIns="31292" tIns="52153" rIns="52153" bIns="52153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C13D973-265F-4AFA-9DEB-E3EF13566E0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Oval 6"/>
          <p:cNvSpPr/>
          <p:nvPr/>
        </p:nvSpPr>
        <p:spPr>
          <a:xfrm>
            <a:off x="9890881" y="7165872"/>
            <a:ext cx="99136" cy="934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marL="0" algn="ctr" defTabSz="1043056" rtl="0" eaLnBrk="1" latinLnBrk="0" hangingPunct="1"/>
            <a:endParaRPr lang="en-US" sz="21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65553" y="7165872"/>
            <a:ext cx="99136" cy="934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1043056" rtl="0" eaLnBrk="1" latinLnBrk="0" hangingPunct="1">
        <a:lnSpc>
          <a:spcPts val="6616"/>
        </a:lnSpc>
        <a:spcBef>
          <a:spcPct val="0"/>
        </a:spcBef>
        <a:buNone/>
        <a:defRPr sz="62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Courier New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Courier New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Courier New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Courier New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tiff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chart" Target="../charts/chart3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10" Type="http://schemas.openxmlformats.org/officeDocument/2006/relationships/image" Target="../media/image106.pn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jpeg"/><Relationship Id="rId18" Type="http://schemas.openxmlformats.org/officeDocument/2006/relationships/image" Target="../media/image125.jpeg"/><Relationship Id="rId3" Type="http://schemas.openxmlformats.org/officeDocument/2006/relationships/image" Target="../media/image110.jpeg"/><Relationship Id="rId21" Type="http://schemas.microsoft.com/office/2007/relationships/hdphoto" Target="../media/hdphoto8.wdp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17" Type="http://schemas.openxmlformats.org/officeDocument/2006/relationships/image" Target="../media/image124.png"/><Relationship Id="rId25" Type="http://schemas.openxmlformats.org/officeDocument/2006/relationships/image" Target="../media/image131.jpe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23.jpe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24" Type="http://schemas.openxmlformats.org/officeDocument/2006/relationships/image" Target="../media/image130.png"/><Relationship Id="rId5" Type="http://schemas.openxmlformats.org/officeDocument/2006/relationships/image" Target="../media/image112.jpeg"/><Relationship Id="rId15" Type="http://schemas.openxmlformats.org/officeDocument/2006/relationships/image" Target="../media/image122.jpeg"/><Relationship Id="rId23" Type="http://schemas.openxmlformats.org/officeDocument/2006/relationships/image" Target="../media/image129.png"/><Relationship Id="rId10" Type="http://schemas.openxmlformats.org/officeDocument/2006/relationships/image" Target="../media/image117.png"/><Relationship Id="rId19" Type="http://schemas.openxmlformats.org/officeDocument/2006/relationships/image" Target="../media/image126.jpeg"/><Relationship Id="rId4" Type="http://schemas.openxmlformats.org/officeDocument/2006/relationships/image" Target="../media/image111.jpeg"/><Relationship Id="rId9" Type="http://schemas.openxmlformats.org/officeDocument/2006/relationships/image" Target="../media/image116.png"/><Relationship Id="rId14" Type="http://schemas.openxmlformats.org/officeDocument/2006/relationships/image" Target="../media/image121.jpeg"/><Relationship Id="rId22" Type="http://schemas.openxmlformats.org/officeDocument/2006/relationships/image" Target="../media/image12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2.jpeg"/><Relationship Id="rId18" Type="http://schemas.openxmlformats.org/officeDocument/2006/relationships/image" Target="../media/image147.jpeg"/><Relationship Id="rId3" Type="http://schemas.openxmlformats.org/officeDocument/2006/relationships/image" Target="../media/image132.jpeg"/><Relationship Id="rId7" Type="http://schemas.openxmlformats.org/officeDocument/2006/relationships/image" Target="../media/image136.png"/><Relationship Id="rId12" Type="http://schemas.openxmlformats.org/officeDocument/2006/relationships/image" Target="../media/image141.jpeg"/><Relationship Id="rId17" Type="http://schemas.openxmlformats.org/officeDocument/2006/relationships/image" Target="../media/image146.jpe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45.jpeg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40.jpeg"/><Relationship Id="rId5" Type="http://schemas.openxmlformats.org/officeDocument/2006/relationships/image" Target="../media/image134.png"/><Relationship Id="rId15" Type="http://schemas.openxmlformats.org/officeDocument/2006/relationships/image" Target="../media/image144.jpeg"/><Relationship Id="rId10" Type="http://schemas.openxmlformats.org/officeDocument/2006/relationships/image" Target="../media/image139.jpeg"/><Relationship Id="rId19" Type="http://schemas.openxmlformats.org/officeDocument/2006/relationships/image" Target="../media/image148.png"/><Relationship Id="rId4" Type="http://schemas.openxmlformats.org/officeDocument/2006/relationships/image" Target="../media/image133.png"/><Relationship Id="rId9" Type="http://schemas.openxmlformats.org/officeDocument/2006/relationships/image" Target="../media/image138.jpeg"/><Relationship Id="rId14" Type="http://schemas.openxmlformats.org/officeDocument/2006/relationships/image" Target="../media/image14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50.jpeg"/><Relationship Id="rId7" Type="http://schemas.openxmlformats.org/officeDocument/2006/relationships/image" Target="../media/image152.jpeg"/><Relationship Id="rId12" Type="http://schemas.openxmlformats.org/officeDocument/2006/relationships/image" Target="../media/image1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54.jpeg"/><Relationship Id="rId5" Type="http://schemas.microsoft.com/office/2007/relationships/hdphoto" Target="../media/hdphoto9.wdp"/><Relationship Id="rId10" Type="http://schemas.openxmlformats.org/officeDocument/2006/relationships/image" Target="../media/image153.gif"/><Relationship Id="rId4" Type="http://schemas.openxmlformats.org/officeDocument/2006/relationships/image" Target="../media/image151.jpeg"/><Relationship Id="rId9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13" Type="http://schemas.openxmlformats.org/officeDocument/2006/relationships/image" Target="../media/image169.jpeg"/><Relationship Id="rId18" Type="http://schemas.openxmlformats.org/officeDocument/2006/relationships/image" Target="../media/image174.png"/><Relationship Id="rId3" Type="http://schemas.openxmlformats.org/officeDocument/2006/relationships/image" Target="../media/image153.gif"/><Relationship Id="rId7" Type="http://schemas.openxmlformats.org/officeDocument/2006/relationships/image" Target="../media/image165.jpeg"/><Relationship Id="rId12" Type="http://schemas.openxmlformats.org/officeDocument/2006/relationships/image" Target="../media/image136.png"/><Relationship Id="rId17" Type="http://schemas.openxmlformats.org/officeDocument/2006/relationships/image" Target="../media/image173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jpeg"/><Relationship Id="rId11" Type="http://schemas.openxmlformats.org/officeDocument/2006/relationships/image" Target="../media/image168.jpeg"/><Relationship Id="rId5" Type="http://schemas.openxmlformats.org/officeDocument/2006/relationships/image" Target="../media/image163.gif"/><Relationship Id="rId15" Type="http://schemas.openxmlformats.org/officeDocument/2006/relationships/image" Target="../media/image171.png"/><Relationship Id="rId10" Type="http://schemas.openxmlformats.org/officeDocument/2006/relationships/image" Target="../media/image167.jpeg"/><Relationship Id="rId4" Type="http://schemas.openxmlformats.org/officeDocument/2006/relationships/image" Target="../media/image132.jpeg"/><Relationship Id="rId9" Type="http://schemas.openxmlformats.org/officeDocument/2006/relationships/image" Target="../media/image88.png"/><Relationship Id="rId14" Type="http://schemas.openxmlformats.org/officeDocument/2006/relationships/image" Target="../media/image1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openxmlformats.org/officeDocument/2006/relationships/image" Target="../media/image4.png"/><Relationship Id="rId4" Type="http://schemas.openxmlformats.org/officeDocument/2006/relationships/image" Target="../media/image1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5.png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752382" cy="715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-4390" y="5732081"/>
            <a:ext cx="10697789" cy="1838707"/>
            <a:chOff x="1" y="5190309"/>
            <a:chExt cx="9144000" cy="1667691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5190309"/>
              <a:ext cx="9144000" cy="1667691"/>
            </a:xfrm>
            <a:prstGeom prst="rect">
              <a:avLst/>
            </a:prstGeom>
          </p:spPr>
        </p:pic>
        <p:sp>
          <p:nvSpPr>
            <p:cNvPr id="18" name="Заголовок 1"/>
            <p:cNvSpPr txBox="1">
              <a:spLocks/>
            </p:cNvSpPr>
            <p:nvPr/>
          </p:nvSpPr>
          <p:spPr>
            <a:xfrm>
              <a:off x="3836480" y="5515115"/>
              <a:ext cx="5229143" cy="11203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endPara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202" y="6731449"/>
            <a:ext cx="900186" cy="7231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" y="-10633"/>
            <a:ext cx="10752382" cy="396000"/>
          </a:xfrm>
          <a:prstGeom prst="rect">
            <a:avLst/>
          </a:prstGeom>
          <a:solidFill>
            <a:srgbClr val="0070C0"/>
          </a:solidFill>
          <a:ln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СНИЖЕНИЕ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СТОИМОСТИ ●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СОКРАЩЕНИЕ СРОКОВ </a:t>
            </a: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СТРОИТЕЛЬСТВА ●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ПОВЫШЕНИЕ БЕЗОПАСНОСТИ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50556" y="6137845"/>
            <a:ext cx="6542062" cy="1127069"/>
          </a:xfrm>
          <a:prstGeom prst="rect">
            <a:avLst/>
          </a:prstGeom>
          <a:noFill/>
          <a:ln>
            <a:noFill/>
          </a:ln>
          <a:effectLst>
            <a:outerShdw blurRad="203200" sx="30000" sy="3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ЗАЩИТНЫЕ КОМПОЗИТНЫЕ ПОКРЫТИЯ</a:t>
            </a:r>
          </a:p>
          <a:p>
            <a:pPr algn="r"/>
            <a:r>
              <a:rPr lang="ru-RU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НА ОСНОВЕ НАНОМОДИФИЦИРОВАННЫХ СМЕСЕЙ.</a:t>
            </a:r>
          </a:p>
          <a:p>
            <a:pPr algn="r"/>
            <a:r>
              <a:rPr lang="ru-RU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ЭФФЕКТИВНОСТЬ РАБОТЫ СИСТЕМ ЭХЗ.</a:t>
            </a:r>
            <a:endParaRPr lang="ru-RU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523" y="3542819"/>
            <a:ext cx="3004076" cy="2520280"/>
          </a:xfrm>
          <a:prstGeom prst="rect">
            <a:avLst/>
          </a:prstGeom>
          <a:noFill/>
          <a:ln>
            <a:noFill/>
          </a:ln>
          <a:effectLst>
            <a:glow rad="241300">
              <a:srgbClr val="FF0000">
                <a:alpha val="73000"/>
              </a:srgb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РОССИЙСКАЯ ТЕХНОЛОГИЯ</a:t>
            </a:r>
          </a:p>
          <a:p>
            <a:pPr algn="ctr"/>
            <a:r>
              <a:rPr lang="ru-RU" sz="115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ЗУБ</a:t>
            </a:r>
            <a:r>
              <a:rPr lang="ru-RU" sz="8800" b="1" spc="150" baseline="3000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®</a:t>
            </a:r>
            <a:endParaRPr lang="ru-RU" sz="11500" b="1" spc="150" baseline="3000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G:\Разные картинки\ЛОГОтипы logo\Роснано\Роснано блоком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23" y="6721372"/>
            <a:ext cx="1026721" cy="786259"/>
          </a:xfrm>
          <a:prstGeom prst="rect">
            <a:avLst/>
          </a:prstGeom>
          <a:noFill/>
          <a:effectLst>
            <a:glow rad="381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25680" y="6242341"/>
            <a:ext cx="2952328" cy="487645"/>
          </a:xfrm>
          <a:prstGeom prst="rect">
            <a:avLst/>
          </a:prstGeom>
          <a:noFill/>
          <a:ln>
            <a:noFill/>
          </a:ln>
          <a:effectLst>
            <a:outerShdw blurRad="203200" sx="30000" sy="3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СОВМЕСТНЫЙ ПРОЕКТ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86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120800"/>
              </p:ext>
            </p:extLst>
          </p:nvPr>
        </p:nvGraphicFramePr>
        <p:xfrm>
          <a:off x="306140" y="664860"/>
          <a:ext cx="4536504" cy="341883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536504"/>
              </a:tblGrid>
              <a:tr h="286955">
                <a:tc>
                  <a:txBody>
                    <a:bodyPr/>
                    <a:lstStyle/>
                    <a:p>
                      <a:pPr marL="108000" marR="0" lvl="0" indent="0" algn="ctr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kern="12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ИСПЫТАНИЯ</a:t>
                      </a:r>
                      <a:endParaRPr lang="ru-RU" sz="18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mbria Math" pitchFamily="18" charset="0"/>
                        <a:cs typeface="Calibri" panose="020F0502020204030204" pitchFamily="34" charset="0"/>
                      </a:endParaRPr>
                    </a:p>
                  </a:txBody>
                  <a:tcPr marL="4698" marR="4698" marT="4698" marB="0" anchor="ctr"/>
                </a:tc>
              </a:tr>
              <a:tr h="377756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Динамический удар </a:t>
                      </a:r>
                      <a:r>
                        <a:rPr lang="ru-RU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(600 кг с высоты 1</a:t>
                      </a:r>
                      <a:r>
                        <a:rPr lang="ru-RU" sz="140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метр</a:t>
                      </a:r>
                      <a:r>
                        <a:rPr lang="ru-RU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ru-RU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5кДж</a:t>
                      </a:r>
                      <a:r>
                        <a:rPr lang="en-US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ru-RU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ru-RU" sz="1400" b="0" u="none" strike="noStrike" kern="1200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mbria Math" pitchFamily="18" charset="0"/>
                        <a:cs typeface="Calibri" panose="020F0502020204030204" pitchFamily="34" charset="0"/>
                      </a:endParaRPr>
                    </a:p>
                  </a:txBody>
                  <a:tcPr marL="4698" marR="4698" marT="4698" marB="0" anchor="ctr"/>
                </a:tc>
              </a:tr>
              <a:tr h="377756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Продольный</a:t>
                      </a:r>
                      <a:r>
                        <a:rPr lang="ru-RU" sz="160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сдвиг </a:t>
                      </a:r>
                      <a:r>
                        <a:rPr lang="ru-RU" sz="140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(усилие 4000 тн</a:t>
                      </a:r>
                      <a:r>
                        <a:rPr lang="en-US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 трубу </a:t>
                      </a:r>
                      <a:r>
                        <a:rPr lang="en-US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ru-RU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0,45кПа</a:t>
                      </a:r>
                      <a:r>
                        <a:rPr lang="en-US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ru-RU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ru-RU" sz="1400" b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mbria Math" pitchFamily="18" charset="0"/>
                        <a:cs typeface="Calibri" panose="020F0502020204030204" pitchFamily="34" charset="0"/>
                      </a:endParaRPr>
                    </a:p>
                  </a:txBody>
                  <a:tcPr marL="4698" marR="4698" marT="4698" marB="0" anchor="ctr"/>
                </a:tc>
              </a:tr>
              <a:tr h="377756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Упругий изгиб </a:t>
                      </a:r>
                      <a:r>
                        <a:rPr lang="ru-RU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(соответствие</a:t>
                      </a:r>
                      <a:r>
                        <a:rPr lang="ru-RU" sz="140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нормативу</a:t>
                      </a:r>
                      <a:r>
                        <a:rPr lang="ru-RU" sz="140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≥</a:t>
                      </a:r>
                      <a:r>
                        <a:rPr lang="ru-RU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 </a:t>
                      </a:r>
                      <a:r>
                        <a:rPr lang="en-US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ru-RU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тр)</a:t>
                      </a:r>
                      <a:endParaRPr lang="ru-RU" sz="1400" b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mbria Math" pitchFamily="18" charset="0"/>
                        <a:cs typeface="Calibri" panose="020F0502020204030204" pitchFamily="34" charset="0"/>
                      </a:endParaRPr>
                    </a:p>
                  </a:txBody>
                  <a:tcPr marL="4698" marR="4698" marT="4698" marB="0" anchor="ctr"/>
                </a:tc>
              </a:tr>
              <a:tr h="488739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Продольное</a:t>
                      </a:r>
                      <a:r>
                        <a:rPr lang="ru-RU" sz="160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врезание </a:t>
                      </a:r>
                      <a:r>
                        <a:rPr lang="ru-RU" sz="1400" u="none" strike="noStrike" kern="12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(15 м плети трубы, включая стык) </a:t>
                      </a:r>
                      <a:r>
                        <a:rPr lang="ru-RU" sz="140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 индентора с нагрузкой по 350 кг)</a:t>
                      </a:r>
                      <a:endParaRPr lang="ru-RU" sz="1400" b="0" u="none" strike="noStrike" kern="1200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mbria Math" pitchFamily="18" charset="0"/>
                        <a:cs typeface="Calibri" panose="020F0502020204030204" pitchFamily="34" charset="0"/>
                      </a:endParaRPr>
                    </a:p>
                  </a:txBody>
                  <a:tcPr marL="4698" marR="4698" marT="4698" marB="0" anchor="ctr"/>
                </a:tc>
              </a:tr>
              <a:tr h="488739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Прокол (точечный) защитного покрытия</a:t>
                      </a:r>
                    </a:p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(нагрузка на </a:t>
                      </a:r>
                      <a:r>
                        <a:rPr lang="ru-RU" sz="1400" u="none" strike="noStrike" kern="1200" dirty="0" err="1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индентор</a:t>
                      </a:r>
                      <a:r>
                        <a:rPr lang="ru-RU" sz="1400" u="none" strike="noStrike" kern="120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u="none" strike="noStrike" kern="120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17 000</a:t>
                      </a:r>
                      <a:r>
                        <a:rPr lang="ru-RU" sz="1400" u="none" strike="noStrike" kern="1200" baseline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кг</a:t>
                      </a:r>
                      <a:r>
                        <a:rPr lang="en-US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ru-RU" sz="1400" b="0" u="none" strike="noStrike" kern="1200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mbria Math" pitchFamily="18" charset="0"/>
                        <a:cs typeface="Calibri" panose="020F0502020204030204" pitchFamily="34" charset="0"/>
                      </a:endParaRPr>
                    </a:p>
                  </a:txBody>
                  <a:tcPr marL="4698" marR="4698" marT="4698" marB="0" anchor="ctr"/>
                </a:tc>
              </a:tr>
              <a:tr h="862086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РЕЗУЛЬТАТ. </a:t>
                      </a:r>
                      <a:r>
                        <a:rPr lang="ru-RU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</a:t>
                      </a:r>
                      <a:r>
                        <a:rPr lang="ru-RU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арушения целостности</a:t>
                      </a:r>
                      <a:r>
                        <a:rPr lang="ru-RU" sz="140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40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антикоррозионного покрытия и стальной трубы отсутствуют</a:t>
                      </a:r>
                      <a:endParaRPr lang="ru-RU" sz="1400" b="1" u="none" strike="noStrike" kern="1200" dirty="0" smtClean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mbria Math" pitchFamily="18" charset="0"/>
                        <a:cs typeface="Calibri" panose="020F0502020204030204" pitchFamily="34" charset="0"/>
                      </a:endParaRPr>
                    </a:p>
                  </a:txBody>
                  <a:tcPr marL="4698" marR="4698" marT="4698" marB="0" anchor="ctr"/>
                </a:tc>
              </a:tr>
            </a:tbl>
          </a:graphicData>
        </a:graphic>
      </p:graphicFrame>
      <p:pic>
        <p:nvPicPr>
          <p:cNvPr id="18" name="Picture 3" descr="C:\Users\Plavin\Desktop\иСПЫТАНИЯ\Удар\DSC_0170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985" y="756295"/>
            <a:ext cx="2516181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071" y="756295"/>
            <a:ext cx="2516181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984" y="2700511"/>
            <a:ext cx="2516181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071" y="2735187"/>
            <a:ext cx="2516181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083" y="4644727"/>
            <a:ext cx="2516181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071" y="4644727"/>
            <a:ext cx="2516181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106920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КОМПЛЕКСНЫЕ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ПРОМЫШЛЕННЫЕ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ИСПЫТАНИЯ КОНСТРУКЦИИ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4379" y="0"/>
            <a:ext cx="2480759" cy="382817"/>
          </a:xfrm>
          <a:prstGeom prst="roundRect">
            <a:avLst/>
          </a:prstGeom>
          <a:solidFill>
            <a:srgbClr val="99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1800" dirty="0"/>
              <a:t>ЗУБ-КОМПОЗИТ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7164302"/>
            <a:ext cx="10693400" cy="396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СООТВЕТСТВИЕ ТРЕБОВАНИЯМИ ПАО «ГАЗПРОМ» </a:t>
            </a:r>
          </a:p>
        </p:txBody>
      </p:sp>
      <p:pic>
        <p:nvPicPr>
          <p:cNvPr id="12" name="Удар_композит_уменьш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6140" y="4140671"/>
            <a:ext cx="4536504" cy="2601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2377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2000" cy="71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5868863"/>
            <a:ext cx="10692000" cy="1694724"/>
            <a:chOff x="0" y="5868863"/>
            <a:chExt cx="10692000" cy="169472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8863"/>
              <a:ext cx="10692000" cy="1694724"/>
            </a:xfrm>
            <a:prstGeom prst="rect">
              <a:avLst/>
            </a:prstGeom>
          </p:spPr>
        </p:pic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770636" y="6097071"/>
              <a:ext cx="5842584" cy="142572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ru-RU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ПРИМЕНЕНИЕ ТРУБ С ПОКРЫТИЕМ</a:t>
              </a:r>
            </a:p>
            <a:p>
              <a:pPr algn="r"/>
              <a:r>
                <a:rPr lang="ru-RU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ЗУБ</a:t>
              </a:r>
              <a:r>
                <a:rPr lang="en-US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lang="ru-RU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КОМПОЗИТ В РАЗЛИЧНЫХ </a:t>
              </a:r>
            </a:p>
            <a:p>
              <a:pPr algn="r"/>
              <a:r>
                <a:rPr lang="ru-RU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УСЛОВИЯХ СТРОИТЕЛЬСТВА</a:t>
              </a:r>
              <a:endPara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98540" y="6588943"/>
            <a:ext cx="2987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ТЕХНИЧЕСКИЕ РЕШЕНИЯ И ПРЕИМУЩЕСТВА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219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404951"/>
              </p:ext>
            </p:extLst>
          </p:nvPr>
        </p:nvGraphicFramePr>
        <p:xfrm>
          <a:off x="4338588" y="504000"/>
          <a:ext cx="6192688" cy="247713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192688"/>
              </a:tblGrid>
              <a:tr h="387094">
                <a:tc>
                  <a:txBody>
                    <a:bodyPr/>
                    <a:lstStyle/>
                    <a:p>
                      <a:pPr marL="108000" algn="ctr"/>
                      <a:r>
                        <a:rPr lang="ru-RU" sz="1600" dirty="0" smtClean="0">
                          <a:latin typeface="Calibri" pitchFamily="34" charset="0"/>
                          <a:cs typeface="Calibri" pitchFamily="34" charset="0"/>
                        </a:rPr>
                        <a:t>КЛЮЧЕВЫЕ ПРЕИМУЩЕСТВА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29450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ОТСУТСТВИЕ ЗАТРАТ НА ГРУНТЫ ПОДСЫПКИ-</a:t>
                      </a:r>
                      <a:r>
                        <a:rPr lang="ru-RU" sz="1200" u="none" strike="noStrik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ПРИСЫПКИ И ДРОБ</a:t>
                      </a:r>
                      <a:r>
                        <a:rPr lang="ru-RU" sz="120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ЛЕНИЕ СКАЛЬНЫХ ГРУНТОВ</a:t>
                      </a:r>
                      <a:endParaRPr lang="ru-RU" sz="1200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mbria Math" pitchFamily="18" charset="0"/>
                        <a:cs typeface="Calibri" pitchFamily="34" charset="0"/>
                      </a:endParaRPr>
                    </a:p>
                  </a:txBody>
                  <a:tcPr marL="4698" marR="4698" marT="4698" marB="0" anchor="ctr"/>
                </a:tc>
              </a:tr>
              <a:tr h="429450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ОТСУТСТВИЕ ЗАТРАТ НА РЕМОНТ АКП</a:t>
                      </a:r>
                      <a:r>
                        <a:rPr lang="ru-RU" sz="1200" u="none" strike="noStrik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 И РЕМОНТ ТРУБ ПОСЛЕ ТРАНСПОРТИРОВКИ</a:t>
                      </a:r>
                      <a:endParaRPr lang="ru-RU" sz="1200" u="none" strike="noStrike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mbria Math" pitchFamily="18" charset="0"/>
                        <a:cs typeface="Calibri" pitchFamily="34" charset="0"/>
                      </a:endParaRPr>
                    </a:p>
                  </a:txBody>
                  <a:tcPr marL="4698" marR="4698" marT="4698" marB="0" anchor="ctr"/>
                </a:tc>
              </a:tr>
              <a:tr h="432495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ОБЕСПЕЧИВАЕТСЯ  СГИБАЕМОСТЬ КОНСТРУКЦИИ ПО ТРЕБОВАНИЯМ СП 36.13330.2012</a:t>
                      </a:r>
                    </a:p>
                  </a:txBody>
                  <a:tcPr marL="4698" marR="4698" marT="4698" marB="0" anchor="ctr"/>
                </a:tc>
              </a:tr>
              <a:tr h="348600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ПРИМЕНЕНИЕ В ЛЮБЫХ СТРОИТЕЛЬНЫХ И КЛИМАТИЧЕСКИХ УСЛОВИЯХ</a:t>
                      </a:r>
                    </a:p>
                  </a:txBody>
                  <a:tcPr marL="4698" marR="4698" marT="4698" marB="0" anchor="ctr"/>
                </a:tc>
              </a:tr>
              <a:tr h="450047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СОВМЕСТИМОСТЬ С СИСТЕМАМИ ЭХЗ</a:t>
                      </a:r>
                    </a:p>
                  </a:txBody>
                  <a:tcPr marL="4698" marR="4698" marT="4698" marB="0" anchor="ctr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846621"/>
              </p:ext>
            </p:extLst>
          </p:nvPr>
        </p:nvGraphicFramePr>
        <p:xfrm>
          <a:off x="90309" y="5508823"/>
          <a:ext cx="10511382" cy="15841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9126"/>
                <a:gridCol w="8362256"/>
              </a:tblGrid>
              <a:tr h="31618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ОСОБЫЕ УСЛОВИЯ</a:t>
                      </a:r>
                      <a:endParaRPr lang="ru-RU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ФАКТОРЫ</a:t>
                      </a:r>
                      <a:r>
                        <a:rPr lang="ru-RU" sz="12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МЕХАНИЧЕСКИХ ВОЗДЕЙСТВИЙ</a:t>
                      </a:r>
                      <a:endParaRPr lang="ru-RU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16188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ГОРИСТАЯ МЕСТНОСТЬ</a:t>
                      </a:r>
                      <a:endParaRPr lang="ru-RU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Удары 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и сдавливания в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траншеях с обнажением скальных пород и при засыпке траншей крупнокусковой породой</a:t>
                      </a:r>
                      <a:endParaRPr lang="ru-RU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16188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КРУТЫЕ СКЛОНЫ ≥20-35</a:t>
                      </a:r>
                      <a:r>
                        <a:rPr lang="ru-RU" sz="1200" b="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</a:t>
                      </a:r>
                      <a:endParaRPr lang="ru-RU" sz="1200" b="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УФ-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излучение, абразивный грунт, коррозионное воздействие на участках обнажения т/п при в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ымывании песчаной подушки</a:t>
                      </a:r>
                      <a:endParaRPr lang="ru-RU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16188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УЧАСТКИ ПРОТАСКИВАНИЯ</a:t>
                      </a:r>
                      <a:endParaRPr lang="ru-RU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Абразивные повреждения на труднодоступных участках при строительстве методом протаскивания</a:t>
                      </a:r>
                      <a:endParaRPr lang="ru-RU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19423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УЗКИЕ ПОЛОСЫ ОТВОДА</a:t>
                      </a:r>
                      <a:endParaRPr lang="ru-RU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Проблемы, связанные с шириной полосы отвода: или слишком дорого, или мешает растительность или другие причины </a:t>
                      </a:r>
                      <a:endParaRPr lang="ru-RU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0" y="-13183"/>
            <a:ext cx="10692000" cy="396000"/>
          </a:xfrm>
          <a:prstGeom prst="rect">
            <a:avLst/>
          </a:prstGeom>
          <a:solidFill>
            <a:srgbClr val="0070C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                                    ПРОКЛАДКА ТРУБОПРОВОДОВ В ГОРНЫХ УСЛОВИЯХ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25" y="540270"/>
            <a:ext cx="3728527" cy="2448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-14379" y="0"/>
            <a:ext cx="2480759" cy="382817"/>
          </a:xfrm>
          <a:prstGeom prst="roundRect">
            <a:avLst/>
          </a:prstGeom>
          <a:solidFill>
            <a:srgbClr val="78323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1800" dirty="0"/>
              <a:t>ЗУБ-КОМПОЗИТ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81727" y="2743346"/>
            <a:ext cx="1305525" cy="237791"/>
          </a:xfrm>
          <a:prstGeom prst="roundRect">
            <a:avLst/>
          </a:prstGeom>
          <a:solidFill>
            <a:srgbClr val="78323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1200" dirty="0"/>
              <a:t>ЗУБ-КОМПОЗИТ</a:t>
            </a:r>
          </a:p>
        </p:txBody>
      </p:sp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2501324"/>
              </p:ext>
            </p:extLst>
          </p:nvPr>
        </p:nvGraphicFramePr>
        <p:xfrm>
          <a:off x="162124" y="3105342"/>
          <a:ext cx="10348924" cy="1834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5" name="Picture 2" descr="http://ngi8.ru/sites/default/files/_plogo/03_GazPrIn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5" y="4971363"/>
            <a:ext cx="792088" cy="38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458268" y="4971363"/>
            <a:ext cx="8613889" cy="428490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r>
              <a:rPr lang="ru-RU" sz="105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ТЭС систем защиты трубопроводов в горных условиях подготовлены ДОАО «Газпроектинжиниринг» по поручению Департамента 308 ПАО «Газпром» с учетом </a:t>
            </a:r>
            <a:r>
              <a:rPr lang="ru-RU" sz="105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требований СТО Газпром 2-2.1-206-2008 </a:t>
            </a:r>
            <a:r>
              <a:rPr lang="ru-RU" sz="105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«Сооружение </a:t>
            </a:r>
            <a:r>
              <a:rPr lang="ru-RU" sz="105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газопроводов в горных </a:t>
            </a:r>
            <a:r>
              <a:rPr lang="ru-RU" sz="105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условиях».</a:t>
            </a:r>
            <a:endParaRPr lang="ru-RU" sz="105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82604" y="3569053"/>
            <a:ext cx="2871694" cy="369332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+mj-lt"/>
              </a:rPr>
              <a:t>Экономия 24-33%</a:t>
            </a:r>
            <a:endParaRPr lang="ru-RU" sz="1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7179973"/>
            <a:ext cx="10716434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ГАРАНТИРОВАННАЯ ЗАЩИТА ОТ ВСЕХ ВИДОВ ВОЗДЕЙСТВИЙ</a:t>
            </a: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657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830488"/>
              </p:ext>
            </p:extLst>
          </p:nvPr>
        </p:nvGraphicFramePr>
        <p:xfrm>
          <a:off x="5850756" y="562857"/>
          <a:ext cx="4680520" cy="357881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680520"/>
              </a:tblGrid>
              <a:tr h="398538">
                <a:tc>
                  <a:txBody>
                    <a:bodyPr/>
                    <a:lstStyle/>
                    <a:p>
                      <a:pPr marL="108000" algn="ctr"/>
                      <a:r>
                        <a:rPr lang="ru-RU" sz="1600" dirty="0" smtClean="0">
                          <a:latin typeface="Calibri" pitchFamily="34" charset="0"/>
                          <a:cs typeface="Calibri" pitchFamily="34" charset="0"/>
                        </a:rPr>
                        <a:t>КЛЮЧЕВЫЕ ПРЕИМУЩЕСТВА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66535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ГАРАНТИРОВАННАЯ ЗАЩИТА АКП ТРУБ И СТЫКОВ</a:t>
                      </a:r>
                    </a:p>
                  </a:txBody>
                  <a:tcPr marL="4698" marR="4698" marT="4698" marB="0" anchor="ctr"/>
                </a:tc>
              </a:tr>
              <a:tr h="285672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НИЗКИЙ УДЕЛЬНЫЙ ВЕС ПОКРЫТИЯ</a:t>
                      </a:r>
                      <a:endParaRPr lang="ru-RU" sz="1200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mbria Math" pitchFamily="18" charset="0"/>
                        <a:cs typeface="Calibri" pitchFamily="34" charset="0"/>
                      </a:endParaRPr>
                    </a:p>
                  </a:txBody>
                  <a:tcPr marL="4698" marR="4698" marT="4698" marB="0" anchor="ctr"/>
                </a:tc>
              </a:tr>
              <a:tr h="284095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СНИЖЕНИЕ ЗАТРАТ НА БАЛЛАСТИРОВКУ ВОДОЙ</a:t>
                      </a:r>
                    </a:p>
                  </a:txBody>
                  <a:tcPr marL="4698" marR="4698" marT="4698" marB="0" anchor="ctr"/>
                </a:tc>
              </a:tr>
              <a:tr h="284095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ВОЗМОЖНОСТЬ ИСКЛЮЧЕНИЯ КОЖУХА ДЛЯ ЗАЩИТЫ</a:t>
                      </a:r>
                    </a:p>
                  </a:txBody>
                  <a:tcPr marL="4698" marR="4698" marT="4698" marB="0" anchor="ctr"/>
                </a:tc>
              </a:tr>
              <a:tr h="284095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ИСКЛЮЧЕНИЕ ПОЛИМЕРНЫХ МУФТ ДЛЯ ЗАЩИТЫ СТЫКОВ</a:t>
                      </a:r>
                    </a:p>
                  </a:txBody>
                  <a:tcPr marL="4698" marR="4698" marT="4698" marB="0" anchor="ctr"/>
                </a:tc>
              </a:tr>
              <a:tr h="563073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ВОЗМОЖНОСТЬ ПРИМЕНЕНИЯ АНТИКОРРОЗИОННОГО ПОКРЫТИЯ ОБЫЧНОГО ТИПА ВМЕСТО УСИЛЕННОГО</a:t>
                      </a:r>
                    </a:p>
                  </a:txBody>
                  <a:tcPr marL="4698" marR="4698" marT="4698" marB="0" anchor="ctr"/>
                </a:tc>
              </a:tr>
              <a:tr h="310992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ВОЗМОЖНОСТЬ НАНЕСЕНИЯ ПОКРЫТИЯ НА ОТВОДЫ</a:t>
                      </a:r>
                    </a:p>
                  </a:txBody>
                  <a:tcPr marL="4698" marR="4698" marT="4698" marB="0" anchor="ctr"/>
                </a:tc>
              </a:tr>
              <a:tr h="389346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СОКРАЩЕНИЕ СРОКОВ СТРОИТЕЛЬСТВА</a:t>
                      </a:r>
                    </a:p>
                  </a:txBody>
                  <a:tcPr marL="4698" marR="4698" marT="4698" marB="0" anchor="ctr"/>
                </a:tc>
              </a:tr>
              <a:tr h="412369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СНИЖЕНИЕ СТОИМОСТИ СТРОИТЕЛЬСТВА</a:t>
                      </a:r>
                    </a:p>
                  </a:txBody>
                  <a:tcPr marL="4698" marR="4698" marT="4698" marB="0" anchor="ctr"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-21277" y="-15790"/>
            <a:ext cx="10714677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spcAft>
                <a:spcPts val="1000"/>
              </a:spcAft>
              <a:defRPr sz="2400" b="1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smtClean="0">
                <a:cs typeface="Calibri" panose="020F0502020204030204" pitchFamily="34" charset="0"/>
              </a:rPr>
              <a:t>                                            ПРОКЛАДКА ТРУБОПРОВОДОВ БЕСТРАНШЕЙНЫМ МЕТОДОМ (ГНБ, ННБ) </a:t>
            </a:r>
            <a:endParaRPr lang="ru-RU" sz="2000" dirty="0">
              <a:cs typeface="Calibri" panose="020F050202020403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374028"/>
              </p:ext>
            </p:extLst>
          </p:nvPr>
        </p:nvGraphicFramePr>
        <p:xfrm>
          <a:off x="234132" y="4307275"/>
          <a:ext cx="10308616" cy="27857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78911"/>
                <a:gridCol w="1850265"/>
                <a:gridCol w="1762156"/>
                <a:gridCol w="2290804"/>
                <a:gridCol w="2026480"/>
              </a:tblGrid>
              <a:tr h="58458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libri" panose="020F0502020204030204" pitchFamily="34" charset="0"/>
                        </a:rPr>
                        <a:t>КРИТЕРИИ СРАВНЕНИЯ</a:t>
                      </a:r>
                      <a:endParaRPr lang="ru-RU" sz="140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libri" panose="020F0502020204030204" pitchFamily="34" charset="0"/>
                        </a:rPr>
                        <a:t>ПОКРЫТИЕ ЗУБ</a:t>
                      </a:r>
                      <a:endParaRPr lang="ru-RU" sz="140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libri" panose="020F0502020204030204" pitchFamily="34" charset="0"/>
                        </a:rPr>
                        <a:t>ФУТЛЯР (КОЖУХ)</a:t>
                      </a:r>
                      <a:endParaRPr lang="ru-RU" sz="140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libri" panose="020F0502020204030204" pitchFamily="34" charset="0"/>
                        </a:rPr>
                        <a:t>ПОЛИПРОПИЛЕНОВАЯ</a:t>
                      </a:r>
                      <a:r>
                        <a:rPr lang="ru-RU" sz="1400" b="1" baseline="0" dirty="0" smtClean="0">
                          <a:latin typeface="Calibri" panose="020F0502020204030204" pitchFamily="34" charset="0"/>
                        </a:rPr>
                        <a:t> ИЗОЛЯЦИЯ</a:t>
                      </a:r>
                      <a:endParaRPr lang="ru-RU" sz="140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 dirty="0" smtClean="0">
                          <a:latin typeface="Calibri" panose="020F0502020204030204" pitchFamily="34" charset="0"/>
                        </a:rPr>
                        <a:t>УСИЛЕННАЯ (ВУС)</a:t>
                      </a:r>
                    </a:p>
                    <a:p>
                      <a:pPr algn="ctr"/>
                      <a:r>
                        <a:rPr lang="ru-RU" sz="1400" b="1" dirty="0" smtClean="0">
                          <a:latin typeface="Calibri" panose="020F0502020204030204" pitchFamily="34" charset="0"/>
                        </a:rPr>
                        <a:t> ПЭ ИЗОЛЯЦИЯ</a:t>
                      </a:r>
                      <a:endParaRPr lang="ru-RU" sz="1400" b="1" dirty="0">
                        <a:latin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05833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Calibri" panose="020F0502020204030204" pitchFamily="34" charset="0"/>
                        </a:rPr>
                        <a:t>СТОИМОСТЬ</a:t>
                      </a:r>
                      <a:endParaRPr lang="ru-RU" sz="11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Calibri" panose="020F0502020204030204" pitchFamily="34" charset="0"/>
                        </a:rPr>
                        <a:t>НИЗКАЯ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800000"/>
                          </a:solidFill>
                          <a:latin typeface="Calibri" panose="020F0502020204030204" pitchFamily="34" charset="0"/>
                        </a:rPr>
                        <a:t>ОЧЕНЬ  ВЫСОКАЯ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800000"/>
                          </a:solidFill>
                          <a:latin typeface="Calibri" panose="020F0502020204030204" pitchFamily="34" charset="0"/>
                        </a:rPr>
                        <a:t>ВЫСОКАЯ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800000"/>
                          </a:solidFill>
                          <a:latin typeface="Calibri" panose="020F0502020204030204" pitchFamily="34" charset="0"/>
                        </a:rPr>
                        <a:t>ВЫСОКАЯ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53155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Calibri" panose="020F0502020204030204" pitchFamily="34" charset="0"/>
                        </a:rPr>
                        <a:t>ОГРАНИЧЕННИЯ ПО ГРУНТАМ</a:t>
                      </a:r>
                      <a:endParaRPr lang="ru-RU" sz="11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Calibri" panose="020F0502020204030204" pitchFamily="34" charset="0"/>
                        </a:rPr>
                        <a:t>ОТСУТСТВУЮТ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Calibri" panose="020F0502020204030204" pitchFamily="34" charset="0"/>
                        </a:rPr>
                        <a:t>ОТСУТСТВУЮТ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800000"/>
                          </a:solidFill>
                          <a:latin typeface="Calibri" panose="020F0502020204030204" pitchFamily="34" charset="0"/>
                        </a:rPr>
                        <a:t>ИМЕЕТСЯ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800000"/>
                          </a:solidFill>
                          <a:latin typeface="Calibri" panose="020F0502020204030204" pitchFamily="34" charset="0"/>
                        </a:rPr>
                        <a:t>ИМЕЕТСЯ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406192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Calibri" panose="020F0502020204030204" pitchFamily="34" charset="0"/>
                        </a:rPr>
                        <a:t>ТРУДОЕМКОСТЬ</a:t>
                      </a:r>
                      <a:endParaRPr lang="ru-RU" sz="11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Calibri" panose="020F0502020204030204" pitchFamily="34" charset="0"/>
                        </a:rPr>
                        <a:t>НИЗКАЯ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800000"/>
                          </a:solidFill>
                          <a:latin typeface="Calibri" panose="020F0502020204030204" pitchFamily="34" charset="0"/>
                        </a:rPr>
                        <a:t>ВЫСОКАЯ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Calibri" panose="020F0502020204030204" pitchFamily="34" charset="0"/>
                        </a:rPr>
                        <a:t>НИЗКАЯ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Calibri" panose="020F0502020204030204" pitchFamily="34" charset="0"/>
                        </a:rPr>
                        <a:t>НИЗКАЯ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28806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Calibri" panose="020F0502020204030204" pitchFamily="34" charset="0"/>
                        </a:rPr>
                        <a:t>НАДЕЖНОСТЬ</a:t>
                      </a:r>
                      <a:endParaRPr lang="ru-RU" sz="11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Calibri" panose="020F0502020204030204" pitchFamily="34" charset="0"/>
                        </a:rPr>
                        <a:t>ВЫСОКАЯ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Calibri" panose="020F0502020204030204" pitchFamily="34" charset="0"/>
                        </a:rPr>
                        <a:t>ВЫСОКАЯ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800000"/>
                          </a:solidFill>
                          <a:latin typeface="Calibri" panose="020F0502020204030204" pitchFamily="34" charset="0"/>
                        </a:rPr>
                        <a:t>НИЗКАЯ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800000"/>
                          </a:solidFill>
                          <a:latin typeface="Calibri" panose="020F0502020204030204" pitchFamily="34" charset="0"/>
                        </a:rPr>
                        <a:t>НИЗКАЯ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28806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Calibri" panose="020F0502020204030204" pitchFamily="34" charset="0"/>
                        </a:rPr>
                        <a:t>ПРИМЕНЕНИЕ</a:t>
                      </a:r>
                      <a:r>
                        <a:rPr lang="ru-RU" sz="1100" b="1" baseline="0" dirty="0" smtClean="0">
                          <a:latin typeface="Calibri" panose="020F0502020204030204" pitchFamily="34" charset="0"/>
                        </a:rPr>
                        <a:t> МЕТОДА КРИВЫХ</a:t>
                      </a:r>
                      <a:endParaRPr lang="ru-RU" sz="11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Calibri" panose="020F0502020204030204" pitchFamily="34" charset="0"/>
                        </a:rPr>
                        <a:t>ВОЗМОЖНО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800000"/>
                          </a:solidFill>
                          <a:latin typeface="Calibri" panose="020F0502020204030204" pitchFamily="34" charset="0"/>
                        </a:rPr>
                        <a:t>НЕВОЗМОЖНО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800000"/>
                          </a:solidFill>
                          <a:latin typeface="Calibri" panose="020F0502020204030204" pitchFamily="34" charset="0"/>
                        </a:rPr>
                        <a:t>ВОЗМОЖНО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Calibri" panose="020F0502020204030204" pitchFamily="34" charset="0"/>
                        </a:rPr>
                        <a:t>ВОЗМОЖНО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78351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Calibri" panose="020F0502020204030204" pitchFamily="34" charset="0"/>
                        </a:rPr>
                        <a:t>БАЛЛАСТИРОВКИ  В СКВАЖИНЕ</a:t>
                      </a:r>
                      <a:endParaRPr lang="ru-RU" sz="1100" b="1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Calibri" panose="020F0502020204030204" pitchFamily="34" charset="0"/>
                        </a:rPr>
                        <a:t>МОЖНО ИСКЛЮЧИТЬ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9900"/>
                          </a:solidFill>
                          <a:latin typeface="Calibri" panose="020F0502020204030204" pitchFamily="34" charset="0"/>
                        </a:rPr>
                        <a:t>ИСКЛЮЧЕНО</a:t>
                      </a:r>
                      <a:endParaRPr lang="ru-RU" sz="1200" b="1" dirty="0">
                        <a:solidFill>
                          <a:srgbClr val="0099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800000"/>
                          </a:solidFill>
                          <a:latin typeface="Calibri" panose="020F0502020204030204" pitchFamily="34" charset="0"/>
                        </a:rPr>
                        <a:t>ИМЕЕТСЯ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800000"/>
                          </a:solidFill>
                          <a:latin typeface="Calibri" panose="020F0502020204030204" pitchFamily="34" charset="0"/>
                        </a:rPr>
                        <a:t>ИМЕЕТСЯ</a:t>
                      </a:r>
                      <a:endParaRPr lang="ru-RU" sz="1200" b="1" dirty="0">
                        <a:solidFill>
                          <a:srgbClr val="8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0" y="7164207"/>
            <a:ext cx="10716434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ГАРАНТИРОВАННАЯ ЗАЩИТА ТРУБОПРОВОДА ПРИ СТРОИТЕЛЬСТВЕ МЕТОДОМ ГНБ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99" y="540271"/>
            <a:ext cx="5527941" cy="3601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5012" y="-10633"/>
            <a:ext cx="2480759" cy="382817"/>
          </a:xfrm>
          <a:prstGeom prst="roundRect">
            <a:avLst/>
          </a:prstGeom>
          <a:solidFill>
            <a:srgbClr val="78323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1800" dirty="0"/>
              <a:t>ЗУБ-КОМПОЗИТ</a:t>
            </a:r>
          </a:p>
        </p:txBody>
      </p:sp>
    </p:spTree>
    <p:extLst>
      <p:ext uri="{BB962C8B-B14F-4D97-AF65-F5344CB8AC3E}">
        <p14:creationId xmlns:p14="http://schemas.microsoft.com/office/powerpoint/2010/main" val="2529167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06934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defTabSz="1088328" eaLnBrk="0" fontAlgn="base" hangingPunct="0">
              <a:spcBef>
                <a:spcPct val="0"/>
              </a:spcBef>
              <a:spcAft>
                <a:spcPct val="0"/>
              </a:spcAft>
              <a:tabLst>
                <a:tab pos="8185093" algn="l"/>
              </a:tabLst>
            </a:pPr>
            <a:r>
              <a:rPr lang="ru-RU" sz="2000" b="1" kern="0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itchFamily="34" charset="0"/>
              </a:rPr>
              <a:t>                                       ПРИМЕНЕНИЕ ЗУБ-КОМПОЗИТ ПРИ СТРОИТЕЛЬСТВЕ МЕТОДОМ ГНБ</a:t>
            </a:r>
            <a:endParaRPr lang="ru-RU" sz="2000" b="1" kern="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8" y="629308"/>
            <a:ext cx="3816424" cy="2431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 descr="C:\Users\Александр\Desktop\Отзыв ИнжЭнергоСтрой_Страница_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636" y="644012"/>
            <a:ext cx="1758491" cy="2452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02" b="754"/>
          <a:stretch/>
        </p:blipFill>
        <p:spPr bwMode="auto">
          <a:xfrm rot="5400000">
            <a:off x="5739251" y="2372101"/>
            <a:ext cx="3608266" cy="5545498"/>
          </a:xfrm>
          <a:prstGeom prst="rect">
            <a:avLst/>
          </a:prstGeom>
          <a:noFill/>
          <a:ln w="6350">
            <a:solidFill>
              <a:schemeClr val="accent1">
                <a:shade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68" y="623022"/>
            <a:ext cx="3457266" cy="247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657616448"/>
              </p:ext>
            </p:extLst>
          </p:nvPr>
        </p:nvGraphicFramePr>
        <p:xfrm>
          <a:off x="339660" y="3340718"/>
          <a:ext cx="4430976" cy="3392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042444" y="3986389"/>
            <a:ext cx="1584176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j-lt"/>
              </a:rPr>
              <a:t>Экономия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105%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6" name="Picture 2" descr="http://ss-ps.com/upload/medialibrary/594/5949fc363179e98bed9c330fe38c2b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44" y="623022"/>
            <a:ext cx="1331208" cy="56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ss-ps.com/upload/medialibrary/594/5949fc363179e98bed9c330fe38c2b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926" y="609265"/>
            <a:ext cx="1331208" cy="56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7174840"/>
            <a:ext cx="10716434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СОКРАЩЕНИЕ СТОИМОСТИ  И СРОКОВ  СТРОИТЕЛЬСТВА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25012" y="-10633"/>
            <a:ext cx="2480759" cy="382817"/>
          </a:xfrm>
          <a:prstGeom prst="roundRect">
            <a:avLst/>
          </a:prstGeom>
          <a:solidFill>
            <a:srgbClr val="80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1800" dirty="0"/>
              <a:t>ЗУБ-КОМПОЗИТ</a:t>
            </a:r>
          </a:p>
        </p:txBody>
      </p:sp>
    </p:spTree>
    <p:extLst>
      <p:ext uri="{BB962C8B-B14F-4D97-AF65-F5344CB8AC3E}">
        <p14:creationId xmlns:p14="http://schemas.microsoft.com/office/powerpoint/2010/main" val="1941251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06934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defTabSz="1088328" eaLnBrk="0" fontAlgn="base" hangingPunct="0">
              <a:spcBef>
                <a:spcPct val="0"/>
              </a:spcBef>
              <a:spcAft>
                <a:spcPct val="0"/>
              </a:spcAft>
              <a:tabLst>
                <a:tab pos="8185093" algn="l"/>
              </a:tabLst>
            </a:pPr>
            <a:r>
              <a:rPr lang="ru-RU" sz="2000" b="1" kern="0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itchFamily="34" charset="0"/>
              </a:rPr>
              <a:t>                                           ПРИМЕНЕНИЕ В КАЧЕСТВЕ ФУТЕРОВКИ ПОД КОЛЬЦЕВЫЕ УТЯЖЕЛИТЕЛИ</a:t>
            </a:r>
            <a:endParaRPr lang="ru-RU" sz="2000" b="1" kern="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570836" y="3204567"/>
            <a:ext cx="3924436" cy="3672408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Отсутствие 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</a:rPr>
              <a:t>дополнительных </a:t>
            </a: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работ и затрат 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</a:rPr>
              <a:t>на ремонт </a:t>
            </a: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АКП покрытия 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</a:rPr>
              <a:t>после транспортировки трубных </a:t>
            </a: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секций, перевалки, 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</a:rPr>
              <a:t>при складировании и </a:t>
            </a: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хранении 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Отсутствие 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</a:rPr>
              <a:t>вспомогательных работ и материалов для выполнения работ по футеровке трубопровода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</a:rPr>
              <a:t>Сокращение сроков выполнения работ по балластировке трубопровода 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Снижение 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</a:rPr>
              <a:t>доли ручного труда, риска травматизма, повышение культуры производства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</a:rPr>
              <a:t>Повышение качества работ по защите трубопровода от </a:t>
            </a: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повреждений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Рисунок 14" descr="http://www.gazpromss.ru/data/goodscatalog/goods/36/main.jpg#catalog-popu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1" y="673056"/>
            <a:ext cx="2942661" cy="213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D:\00 МОИ ДОКУМЕНТЫ\СОРТИРОВКА\ФОТО\Мосводоканал\IMG_55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762" y="684287"/>
            <a:ext cx="3001050" cy="213813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75041629"/>
              </p:ext>
            </p:extLst>
          </p:nvPr>
        </p:nvGraphicFramePr>
        <p:xfrm>
          <a:off x="47380" y="3267635"/>
          <a:ext cx="6236970" cy="3609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Picture 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13625" r="8325" b="23286"/>
          <a:stretch/>
        </p:blipFill>
        <p:spPr bwMode="auto">
          <a:xfrm>
            <a:off x="4482604" y="568435"/>
            <a:ext cx="6209396" cy="3644244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6570836" y="572751"/>
            <a:ext cx="2664296" cy="504056"/>
          </a:xfrm>
          <a:prstGeom prst="wedgeRoundRectCallout">
            <a:avLst>
              <a:gd name="adj1" fmla="val -38622"/>
              <a:gd name="adj2" fmla="val 265005"/>
              <a:gd name="adj3" fmla="val 16667"/>
            </a:avLst>
          </a:prstGeom>
          <a:noFill/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ЗАЩИТА + БАЛЛАСТ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7185473"/>
            <a:ext cx="10716434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СОКРАЩЕНИЕ СТОИМОСТИ СТРОИТЕЛЬСТВА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4379" y="0"/>
            <a:ext cx="2480759" cy="382817"/>
          </a:xfrm>
          <a:prstGeom prst="roundRect">
            <a:avLst/>
          </a:prstGeom>
          <a:solidFill>
            <a:srgbClr val="80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1800" dirty="0"/>
              <a:t>ЗУБ-КОМПОЗИТ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4132" y="2822425"/>
            <a:ext cx="2880320" cy="31013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Профиль «Нефтегаз»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53762" y="2822425"/>
            <a:ext cx="2880320" cy="31013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Покрытие ЗУБ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5558" y="3848988"/>
            <a:ext cx="234122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+mj-lt"/>
              </a:rPr>
              <a:t>Экономия 400%</a:t>
            </a:r>
            <a:endParaRPr lang="ru-RU" sz="1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7683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7"/>
            <a:ext cx="10693400" cy="756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5868863"/>
            <a:ext cx="10692000" cy="1694724"/>
            <a:chOff x="0" y="5868863"/>
            <a:chExt cx="10692000" cy="169472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8863"/>
              <a:ext cx="10692000" cy="1694724"/>
            </a:xfrm>
            <a:prstGeom prst="rect">
              <a:avLst/>
            </a:prstGeom>
          </p:spPr>
        </p:pic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698628" y="6119209"/>
              <a:ext cx="5842584" cy="134288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ru-RU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ОЦЕНКА ЭФФЕКТИВНОСТИ РАБОТЫ ЭЛЕКТРОХИМИЧЕСКОЙ ЗАЩИТЫ ТРУБ С ПОКРЫТИЕМ ЗУБ</a:t>
              </a:r>
              <a:endPara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90116" y="6516935"/>
            <a:ext cx="3275952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ИССЛЕДОВАНИЯ </a:t>
            </a:r>
          </a:p>
          <a:p>
            <a:pPr>
              <a:spcAft>
                <a:spcPts val="1000"/>
              </a:spcAft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ООО «ГАЗПРОМ ВНИИГАЗ»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81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7177409"/>
            <a:ext cx="10692000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ИСПЫТАНИЯ ПРОВЕДЕНЫ В СООТВЕТСТВИИ С ПОРУЧЕНИЕМ ООО «ГАЗПРОМ ТРАНСГАЗ УХТА»</a:t>
            </a: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06934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ОЦЕНКА ЭФЕКТИВНОСТИ РАБОТЫ ЭХЗ ТРУБОПРОВОДА С ПОКРЫТИЕМ ЗУБ-КОМПОЗИТ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9" r="1190"/>
          <a:stretch/>
        </p:blipFill>
        <p:spPr bwMode="auto">
          <a:xfrm>
            <a:off x="162124" y="610121"/>
            <a:ext cx="4176464" cy="6409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54612" y="610121"/>
            <a:ext cx="58326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ПРОЕКТ </a:t>
            </a:r>
          </a:p>
          <a:p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«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Газопровод Вологда-Череповец – (МГ Вологда-Череповец (1 нитка) Ду700). Капитальный ремонт основной нитки подводного перехода через р. Шексна, км 131,3 Шекснинского ЛПУМГ».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554612" y="2298066"/>
            <a:ext cx="5985048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Труба Ду700 х 18 мм. Протяженность перехода 890 м.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Метод строительства – наклонно-направленное бурение.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Заказчик – ООО «Газпром 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трансгаз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Ухта»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Проектная организации – ООО «</a:t>
            </a:r>
            <a:r>
              <a:rPr lang="ru-RU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Севзапгазпроект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»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554612" y="3786677"/>
            <a:ext cx="5985048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800" b="1" dirty="0" smtClean="0">
                <a:solidFill>
                  <a:srgbClr val="0070C0"/>
                </a:solidFill>
                <a:latin typeface="Calibri" pitchFamily="34" charset="0"/>
              </a:rPr>
              <a:t>ЦЕЛЬ ПРОВЕДЕНИЯ ИСПЫТАНИЙ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1800" dirty="0" smtClean="0">
                <a:solidFill>
                  <a:srgbClr val="0070C0"/>
                </a:solidFill>
                <a:latin typeface="Calibri" pitchFamily="34" charset="0"/>
              </a:rPr>
              <a:t>Оценка электрических характеристик покрытия и их изменений в средах, имитирующих эксплуатационные условия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1800" dirty="0" smtClean="0">
                <a:solidFill>
                  <a:srgbClr val="0070C0"/>
                </a:solidFill>
                <a:latin typeface="Calibri" pitchFamily="34" charset="0"/>
              </a:rPr>
              <a:t>Оценка влияния цементно-песчаного покрытия ЗУБ-Композит на эффективность электрохимической защиты трубопроводов с покрытием ЗУБ-Композит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1800" dirty="0" smtClean="0">
                <a:solidFill>
                  <a:srgbClr val="0070C0"/>
                </a:solidFill>
                <a:latin typeface="Calibri" pitchFamily="34" charset="0"/>
              </a:rPr>
              <a:t>Оценка влияния заделки стыка скальным листом на эффективность работы ЭХЗ</a:t>
            </a:r>
            <a:endParaRPr lang="ru-RU" sz="1800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778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7161643"/>
            <a:ext cx="10692000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7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ТРУБЫ С ПОКРЫТИЕМ ЗУБ-КОМПОЗИТ ОБЕСПЕЧИВАЮТ ЭФФЕКТИВНОСТЬ РАБОТЫ КАТОДНОЙ ПОЛЯРИЗАЦИИ</a:t>
            </a:r>
            <a:endParaRPr lang="ru-RU" sz="17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06934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ОЦЕНКА ЭФЕКТИВНОСТИ РАБОТЫ ЭХЗ ТРУБОПРОВОДА С ПОКРЫТИЕМ ЗУБ-КОМПОЗИТ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748" y="3132559"/>
            <a:ext cx="4752528" cy="31826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4076" y="1313051"/>
            <a:ext cx="965916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ru-RU" sz="2000" b="1" dirty="0" smtClean="0">
                <a:solidFill>
                  <a:srgbClr val="990000"/>
                </a:solidFill>
                <a:latin typeface="Calibri" pitchFamily="34" charset="0"/>
              </a:rPr>
              <a:t>РЕЗУЛЬТАТЫ ИСПЫТАНИЙ</a:t>
            </a:r>
            <a:endParaRPr lang="en-US" sz="2000" b="1" dirty="0" smtClean="0">
              <a:solidFill>
                <a:srgbClr val="990000"/>
              </a:solidFill>
              <a:latin typeface="Calibri" pitchFamily="34" charset="0"/>
            </a:endParaRPr>
          </a:p>
          <a:p>
            <a:pPr indent="457200" algn="just"/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Результаты исследования в средах, имитирующих эксплуатационные условия, показывают что для имитаторов дефектов в изоляции (ИДИ), расположенных под покрытием ЗУБ-Композит с стальной оболочкой, </a:t>
            </a:r>
            <a:r>
              <a:rPr lang="ru-RU" sz="1800" b="1" dirty="0" smtClean="0">
                <a:solidFill>
                  <a:srgbClr val="990000"/>
                </a:solidFill>
                <a:latin typeface="Calibri" pitchFamily="34" charset="0"/>
              </a:rPr>
              <a:t>обеспечивается необходимая катодная поляризация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при любом удалении ИДИ от края покрытия ЗУБ-Композит, вплоть до середины трубы.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2" y="3132559"/>
            <a:ext cx="5385488" cy="3179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Вика\Desktop\VNIIGA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6" y="656236"/>
            <a:ext cx="1048760" cy="584480"/>
          </a:xfrm>
          <a:prstGeom prst="rect">
            <a:avLst/>
          </a:prstGeom>
          <a:noFill/>
          <a:effectLst>
            <a:glow rad="228600">
              <a:schemeClr val="bg1">
                <a:alpha val="81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465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7161643"/>
            <a:ext cx="10692000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ПОКРЫТИЕ ЗУБ-КОМПОЗИТ НЕ ПРЕПЯТСТВУЕТ ЭФФЕКТИВНОЙ РАБОТЕ ЭХЗ</a:t>
            </a: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06934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ОЦЕНКА ЭФЕКТИВНОСТИ РАБОТЫ ЭХЗ ТРУБОПРОВОДА С ПОКРЫТИЕМ ЗУБ-КОМПОЗИТ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847" y="540271"/>
            <a:ext cx="6164306" cy="3810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0221" y="4500711"/>
            <a:ext cx="94330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600" b="1" dirty="0" smtClean="0">
                <a:solidFill>
                  <a:srgbClr val="990000"/>
                </a:solidFill>
                <a:latin typeface="Calibri" pitchFamily="34" charset="0"/>
              </a:rPr>
              <a:t>ВЫВОДЫ (заключение</a:t>
            </a: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Электропроводность цементно-песчаного композитного покрытия ЗУБ-Композит в моделируемых эксплуатационных условиях </a:t>
            </a:r>
            <a:r>
              <a:rPr lang="ru-RU" sz="1600" b="1" dirty="0" smtClean="0">
                <a:solidFill>
                  <a:srgbClr val="990000"/>
                </a:solidFill>
                <a:latin typeface="Calibri" pitchFamily="34" charset="0"/>
              </a:rPr>
              <a:t>соответствует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электропроводности бетонных покрытий</a:t>
            </a: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Цементно-песчаное композитное покрытие </a:t>
            </a:r>
            <a:r>
              <a:rPr lang="ru-RU" sz="1600" b="1" dirty="0" smtClean="0">
                <a:solidFill>
                  <a:srgbClr val="990000"/>
                </a:solidFill>
                <a:latin typeface="Calibri" pitchFamily="34" charset="0"/>
              </a:rPr>
              <a:t>ЗУБ-Композит не препятствует прохождению тока ЭХЗ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при возникновении сквозного повреждения основного защитного покрытия труб на этапах строительства и эксплуатации трубопровода</a:t>
            </a: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Заделка скальным листом зоны сварного стыка труб, выполняемая в соответствии с И 044-061-15 «Инструкцией по заделке стыковых соединений стальных труб и отводов с покрытием ЗУБ-Композит скальным и оцинкованным листом» </a:t>
            </a:r>
            <a:r>
              <a:rPr lang="ru-RU" sz="1600" b="1" dirty="0" smtClean="0">
                <a:solidFill>
                  <a:srgbClr val="990000"/>
                </a:solidFill>
                <a:latin typeface="Calibri" pitchFamily="34" charset="0"/>
              </a:rPr>
              <a:t>не снижает эффективность работы ЭХЗ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трубопроводов, выполненных из труб с покрытием ЗУБ-Композит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pic>
        <p:nvPicPr>
          <p:cNvPr id="6" name="Picture 2" descr="C:\Users\Вика\Desktop\VNIIGAZ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8" y="811506"/>
            <a:ext cx="1048760" cy="584480"/>
          </a:xfrm>
          <a:prstGeom prst="rect">
            <a:avLst/>
          </a:prstGeom>
          <a:noFill/>
          <a:effectLst>
            <a:glow rad="228600">
              <a:schemeClr val="bg1">
                <a:alpha val="81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27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lavin\YandexDisk\01 МОИ ДОКУМЕНТЫ\03 ПИАР И РЕКЛАМА\ВАСИЛЬЧЕНКО\Новая папка\5_1_Балластное покрытие в оцинкованной оболочке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57"/>
          <a:stretch/>
        </p:blipFill>
        <p:spPr bwMode="auto">
          <a:xfrm>
            <a:off x="3566266" y="2381794"/>
            <a:ext cx="3065613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Выноска 1 (граница и черта) 34"/>
          <p:cNvSpPr/>
          <p:nvPr/>
        </p:nvSpPr>
        <p:spPr>
          <a:xfrm>
            <a:off x="6584302" y="2833136"/>
            <a:ext cx="994646" cy="773604"/>
          </a:xfrm>
          <a:prstGeom prst="accentBorderCallout1">
            <a:avLst>
              <a:gd name="adj1" fmla="val 48168"/>
              <a:gd name="adj2" fmla="val 101947"/>
              <a:gd name="adj3" fmla="val 30599"/>
              <a:gd name="adj4" fmla="val 199731"/>
            </a:avLst>
          </a:prstGeom>
          <a:solidFill>
            <a:schemeClr val="bg1"/>
          </a:solidFill>
          <a:ln w="3175">
            <a:solidFill>
              <a:srgbClr val="555F6E"/>
            </a:solidFill>
            <a:tailEnd type="oval"/>
          </a:ln>
          <a:effectLst>
            <a:glow rad="25400">
              <a:schemeClr val="bg1">
                <a:lumMod val="95000"/>
                <a:alpha val="32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Бетонная смесь с  арматурным каркасом. Плотность</a:t>
            </a:r>
            <a:r>
              <a:rPr lang="ru-RU" sz="9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2600-2800  кг/м</a:t>
            </a:r>
            <a:r>
              <a:rPr lang="ru-RU" sz="900" b="1" baseline="30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ru-RU" sz="900" dirty="0">
              <a:solidFill>
                <a:srgbClr val="555F6E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Picture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6" b="13305"/>
          <a:stretch/>
        </p:blipFill>
        <p:spPr bwMode="auto">
          <a:xfrm>
            <a:off x="6694034" y="2429255"/>
            <a:ext cx="3816000" cy="28800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7171168"/>
            <a:ext cx="10716434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ЗАЩИТНЫЕ  </a:t>
            </a: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КОМПОЗИТНЫЕ, УТЯЖЕЛЯЮЩИЕ БЕТОННЫЕ И КОМПЛЕКСНЫЕ ЗАЩИТНЫЕ ПОКРЫТИЯ</a:t>
            </a: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0"/>
            <a:ext cx="10693400" cy="36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БАЗОВЫЕ КОНСТРУКЦИИ ЗУБ</a:t>
            </a: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®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62482" y="1516297"/>
            <a:ext cx="3003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ЗАЩИТА ОТ МЕХАНИЧЕСКИХ ВОЗДЕЙСТВИЙ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88431" y="1502288"/>
            <a:ext cx="271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ЗАЩИТА,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Б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АЛЛАСТИРОВКА,</a:t>
            </a:r>
          </a:p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ОБЕСПЕЧЕНИЕ УСТОЙЧИВОСТИ 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5245" y="878703"/>
            <a:ext cx="2311257" cy="374571"/>
          </a:xfrm>
          <a:prstGeom prst="roundRect">
            <a:avLst/>
          </a:prstGeom>
          <a:solidFill>
            <a:srgbClr val="78323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1800" dirty="0"/>
              <a:t>ЗУБ-КОМПОЗИТ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13684" y="878703"/>
            <a:ext cx="2311257" cy="374571"/>
          </a:xfrm>
          <a:prstGeom prst="roundRect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1800" dirty="0"/>
              <a:t>ЗУБ-БАЛЛАСТ</a:t>
            </a:r>
          </a:p>
        </p:txBody>
      </p:sp>
      <p:sp>
        <p:nvSpPr>
          <p:cNvPr id="42" name="Выноска 1 (граница и черта) 41"/>
          <p:cNvSpPr/>
          <p:nvPr/>
        </p:nvSpPr>
        <p:spPr>
          <a:xfrm>
            <a:off x="3384969" y="3228017"/>
            <a:ext cx="1028828" cy="974301"/>
          </a:xfrm>
          <a:prstGeom prst="accentBorderCallout1">
            <a:avLst>
              <a:gd name="adj1" fmla="val 48168"/>
              <a:gd name="adj2" fmla="val 101947"/>
              <a:gd name="adj3" fmla="val -6022"/>
              <a:gd name="adj4" fmla="val 217158"/>
            </a:avLst>
          </a:prstGeom>
          <a:solidFill>
            <a:schemeClr val="bg1"/>
          </a:solidFill>
          <a:ln w="3175">
            <a:solidFill>
              <a:srgbClr val="555F6E"/>
            </a:solidFill>
            <a:tailEnd type="oval"/>
          </a:ln>
          <a:effectLst>
            <a:glow rad="25400">
              <a:schemeClr val="bg1">
                <a:lumMod val="95000"/>
                <a:alpha val="32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Утяжеляющая бетонная смесь с  арматурным каркасом. Плотность</a:t>
            </a:r>
            <a:r>
              <a:rPr lang="ru-RU" sz="9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2600-3400  кг/м</a:t>
            </a:r>
            <a:r>
              <a:rPr lang="ru-RU" sz="900" b="1" baseline="30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ru-RU" sz="900" dirty="0">
              <a:solidFill>
                <a:srgbClr val="555F6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Выноска 1 (граница и черта) 42"/>
          <p:cNvSpPr/>
          <p:nvPr/>
        </p:nvSpPr>
        <p:spPr>
          <a:xfrm>
            <a:off x="3377288" y="4726402"/>
            <a:ext cx="1033307" cy="330811"/>
          </a:xfrm>
          <a:prstGeom prst="accentBorderCallout1">
            <a:avLst>
              <a:gd name="adj1" fmla="val 47064"/>
              <a:gd name="adj2" fmla="val 102059"/>
              <a:gd name="adj3" fmla="val -131516"/>
              <a:gd name="adj4" fmla="val 194459"/>
            </a:avLst>
          </a:prstGeom>
          <a:solidFill>
            <a:schemeClr val="bg1"/>
          </a:solidFill>
          <a:ln w="3175">
            <a:solidFill>
              <a:srgbClr val="555F6E"/>
            </a:solidFill>
            <a:tailEnd type="oval"/>
          </a:ln>
          <a:effectLst>
            <a:glow rad="25400">
              <a:schemeClr val="bg1">
                <a:lumMod val="95000"/>
                <a:alpha val="32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Стальная труба</a:t>
            </a:r>
          </a:p>
        </p:txBody>
      </p:sp>
      <p:sp>
        <p:nvSpPr>
          <p:cNvPr id="44" name="Выноска 1 (граница и черта) 43"/>
          <p:cNvSpPr/>
          <p:nvPr/>
        </p:nvSpPr>
        <p:spPr>
          <a:xfrm>
            <a:off x="3377289" y="4267656"/>
            <a:ext cx="1033307" cy="391516"/>
          </a:xfrm>
          <a:prstGeom prst="accentBorderCallout1">
            <a:avLst>
              <a:gd name="adj1" fmla="val 50420"/>
              <a:gd name="adj2" fmla="val 101582"/>
              <a:gd name="adj3" fmla="val -111676"/>
              <a:gd name="adj4" fmla="val 223446"/>
            </a:avLst>
          </a:prstGeom>
          <a:solidFill>
            <a:schemeClr val="bg1"/>
          </a:solidFill>
          <a:ln w="3175">
            <a:solidFill>
              <a:srgbClr val="555F6E"/>
            </a:solidFill>
            <a:tailEnd type="oval"/>
          </a:ln>
          <a:effectLst>
            <a:glow rad="25400">
              <a:schemeClr val="bg1">
                <a:lumMod val="95000"/>
                <a:alpha val="32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Антикоррозионное </a:t>
            </a:r>
            <a:r>
              <a:rPr lang="ru-RU" sz="900" dirty="0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покрытие</a:t>
            </a:r>
            <a:r>
              <a:rPr lang="en-US" sz="900" dirty="0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900" dirty="0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трубы</a:t>
            </a:r>
            <a:endParaRPr lang="ru-RU" sz="900" dirty="0">
              <a:solidFill>
                <a:srgbClr val="555F6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Выноска 1 (граница и черта) 25"/>
          <p:cNvSpPr/>
          <p:nvPr/>
        </p:nvSpPr>
        <p:spPr>
          <a:xfrm>
            <a:off x="3377289" y="2372622"/>
            <a:ext cx="1033307" cy="802230"/>
          </a:xfrm>
          <a:prstGeom prst="accentBorderCallout1">
            <a:avLst>
              <a:gd name="adj1" fmla="val 35745"/>
              <a:gd name="adj2" fmla="val 101686"/>
              <a:gd name="adj3" fmla="val 47250"/>
              <a:gd name="adj4" fmla="val 226119"/>
            </a:avLst>
          </a:prstGeom>
          <a:solidFill>
            <a:schemeClr val="bg1"/>
          </a:solidFill>
          <a:ln w="3175">
            <a:solidFill>
              <a:srgbClr val="555F6E"/>
            </a:solidFill>
            <a:tailEnd type="oval"/>
          </a:ln>
          <a:effectLst>
            <a:glow rad="25400">
              <a:schemeClr val="bg1">
                <a:lumMod val="95000"/>
                <a:alpha val="32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Защитная оболочка (оцинкованная сталь, </a:t>
            </a:r>
            <a:r>
              <a:rPr lang="ru-RU" sz="900" dirty="0" err="1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металло</a:t>
            </a:r>
            <a:r>
              <a:rPr lang="ru-RU" sz="900" dirty="0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-полимер)</a:t>
            </a:r>
            <a:endParaRPr lang="ru-RU" sz="900" dirty="0">
              <a:solidFill>
                <a:srgbClr val="555F6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Выноска 1 (граница и черта) 47"/>
          <p:cNvSpPr/>
          <p:nvPr/>
        </p:nvSpPr>
        <p:spPr>
          <a:xfrm>
            <a:off x="3369607" y="5117347"/>
            <a:ext cx="1037787" cy="409814"/>
          </a:xfrm>
          <a:prstGeom prst="accentBorderCallout1">
            <a:avLst>
              <a:gd name="adj1" fmla="val 32672"/>
              <a:gd name="adj2" fmla="val 102704"/>
              <a:gd name="adj3" fmla="val -149380"/>
              <a:gd name="adj4" fmla="val 234857"/>
            </a:avLst>
          </a:prstGeom>
          <a:solidFill>
            <a:schemeClr val="bg1"/>
          </a:solidFill>
          <a:ln w="3175">
            <a:solidFill>
              <a:srgbClr val="00508C"/>
            </a:solidFill>
            <a:tailEnd type="oval"/>
          </a:ln>
          <a:effectLst>
            <a:glow rad="25400">
              <a:schemeClr val="bg1">
                <a:lumMod val="95000"/>
                <a:alpha val="32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Толщина покрытия:</a:t>
            </a:r>
          </a:p>
          <a:p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40 - 150 мм</a:t>
            </a:r>
            <a:endParaRPr lang="ru-RU" sz="9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147" name="Picture 3" descr="C:\Users\Plavin\YandexDisk\01 МОИ ДОКУМЕНТЫ\03 ПИАР И РЕКЛАМА\ВАСИЛЬЧЕНКО\Новая папка\6_3_Трёхслойное полиэтиленовое АКП и защитное композитное покрытие в 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7"/>
          <a:stretch/>
        </p:blipFill>
        <p:spPr bwMode="auto">
          <a:xfrm>
            <a:off x="306138" y="2377024"/>
            <a:ext cx="306348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Выноска 1 (граница и черта) 35"/>
          <p:cNvSpPr/>
          <p:nvPr/>
        </p:nvSpPr>
        <p:spPr>
          <a:xfrm>
            <a:off x="6568940" y="4755545"/>
            <a:ext cx="998976" cy="271415"/>
          </a:xfrm>
          <a:prstGeom prst="accentBorderCallout1">
            <a:avLst>
              <a:gd name="adj1" fmla="val 47064"/>
              <a:gd name="adj2" fmla="val 102059"/>
              <a:gd name="adj3" fmla="val -115553"/>
              <a:gd name="adj4" fmla="val 198787"/>
            </a:avLst>
          </a:prstGeom>
          <a:solidFill>
            <a:schemeClr val="bg1"/>
          </a:solidFill>
          <a:ln w="3175">
            <a:solidFill>
              <a:srgbClr val="555F6E"/>
            </a:solidFill>
            <a:tailEnd type="oval"/>
          </a:ln>
          <a:effectLst>
            <a:glow rad="25400">
              <a:schemeClr val="bg1">
                <a:lumMod val="95000"/>
                <a:alpha val="32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Стальная труба</a:t>
            </a:r>
          </a:p>
        </p:txBody>
      </p:sp>
      <p:sp>
        <p:nvSpPr>
          <p:cNvPr id="39" name="Выноска 1 (граница и черта) 38"/>
          <p:cNvSpPr/>
          <p:nvPr/>
        </p:nvSpPr>
        <p:spPr>
          <a:xfrm>
            <a:off x="6576622" y="4313545"/>
            <a:ext cx="998976" cy="391516"/>
          </a:xfrm>
          <a:prstGeom prst="accentBorderCallout1">
            <a:avLst>
              <a:gd name="adj1" fmla="val 50420"/>
              <a:gd name="adj2" fmla="val 101582"/>
              <a:gd name="adj3" fmla="val -92665"/>
              <a:gd name="adj4" fmla="val 231851"/>
            </a:avLst>
          </a:prstGeom>
          <a:solidFill>
            <a:schemeClr val="bg1"/>
          </a:solidFill>
          <a:ln w="3175">
            <a:solidFill>
              <a:srgbClr val="555F6E"/>
            </a:solidFill>
            <a:tailEnd type="oval"/>
          </a:ln>
          <a:effectLst>
            <a:glow rad="25400">
              <a:schemeClr val="bg1">
                <a:lumMod val="95000"/>
                <a:alpha val="32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Антикоррозионное </a:t>
            </a:r>
            <a:r>
              <a:rPr lang="ru-RU" sz="900" dirty="0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покрытие</a:t>
            </a:r>
            <a:r>
              <a:rPr lang="en-US" sz="900" dirty="0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900" dirty="0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трубы</a:t>
            </a:r>
            <a:endParaRPr lang="ru-RU" sz="900" dirty="0">
              <a:solidFill>
                <a:srgbClr val="555F6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Выноска 1 (граница и черта) 39"/>
          <p:cNvSpPr/>
          <p:nvPr/>
        </p:nvSpPr>
        <p:spPr>
          <a:xfrm>
            <a:off x="6576622" y="2381794"/>
            <a:ext cx="1273962" cy="391943"/>
          </a:xfrm>
          <a:prstGeom prst="accentBorderCallout1">
            <a:avLst>
              <a:gd name="adj1" fmla="val 35745"/>
              <a:gd name="adj2" fmla="val 101686"/>
              <a:gd name="adj3" fmla="val 98358"/>
              <a:gd name="adj4" fmla="val 213828"/>
            </a:avLst>
          </a:prstGeom>
          <a:solidFill>
            <a:schemeClr val="bg1"/>
          </a:solidFill>
          <a:ln w="3175">
            <a:solidFill>
              <a:srgbClr val="555F6E"/>
            </a:solidFill>
            <a:tailEnd type="oval"/>
          </a:ln>
          <a:effectLst>
            <a:glow rad="25400">
              <a:schemeClr val="bg1">
                <a:lumMod val="95000"/>
                <a:alpha val="32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Защитная оболочка (оцинкованная сталь)</a:t>
            </a:r>
            <a:endParaRPr lang="ru-RU" sz="900" dirty="0">
              <a:solidFill>
                <a:srgbClr val="555F6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Выноска 1 (граница и черта) 40"/>
          <p:cNvSpPr/>
          <p:nvPr/>
        </p:nvSpPr>
        <p:spPr>
          <a:xfrm>
            <a:off x="6568941" y="5073951"/>
            <a:ext cx="1008227" cy="453209"/>
          </a:xfrm>
          <a:prstGeom prst="accentBorderCallout1">
            <a:avLst>
              <a:gd name="adj1" fmla="val 32672"/>
              <a:gd name="adj2" fmla="val 102704"/>
              <a:gd name="adj3" fmla="val -84490"/>
              <a:gd name="adj4" fmla="val 257754"/>
            </a:avLst>
          </a:prstGeom>
          <a:solidFill>
            <a:schemeClr val="bg1"/>
          </a:solidFill>
          <a:ln w="3175">
            <a:solidFill>
              <a:srgbClr val="00508C"/>
            </a:solidFill>
            <a:tailEnd type="oval"/>
          </a:ln>
          <a:effectLst>
            <a:glow rad="25400">
              <a:schemeClr val="bg1">
                <a:lumMod val="95000"/>
                <a:alpha val="32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Толщина покрытия:</a:t>
            </a:r>
          </a:p>
          <a:p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40 - 350 мм</a:t>
            </a:r>
            <a:endParaRPr lang="ru-RU" sz="9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Выноска 1 (граница и черта) 44"/>
          <p:cNvSpPr/>
          <p:nvPr/>
        </p:nvSpPr>
        <p:spPr>
          <a:xfrm>
            <a:off x="6598060" y="3672635"/>
            <a:ext cx="982483" cy="595021"/>
          </a:xfrm>
          <a:prstGeom prst="accentBorderCallout1">
            <a:avLst>
              <a:gd name="adj1" fmla="val 52163"/>
              <a:gd name="adj2" fmla="val 101540"/>
              <a:gd name="adj3" fmla="val -23200"/>
              <a:gd name="adj4" fmla="val 229744"/>
            </a:avLst>
          </a:prstGeom>
          <a:solidFill>
            <a:schemeClr val="bg1"/>
          </a:solidFill>
          <a:ln w="3175">
            <a:solidFill>
              <a:srgbClr val="555F6E"/>
            </a:solidFill>
            <a:tailEnd type="oval"/>
          </a:ln>
          <a:effectLst>
            <a:glow rad="25400">
              <a:schemeClr val="bg1">
                <a:lumMod val="95000"/>
                <a:alpha val="32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Композитная </a:t>
            </a:r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смесь</a:t>
            </a:r>
          </a:p>
          <a:p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с </a:t>
            </a:r>
            <a:r>
              <a:rPr lang="ru-RU" sz="9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полимерной </a:t>
            </a:r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фиброй</a:t>
            </a:r>
            <a:endParaRPr lang="ru-RU" sz="900" b="1" baseline="30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40400" y="878703"/>
            <a:ext cx="2311257" cy="37457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ru-RU" sz="1800" dirty="0" smtClean="0"/>
              <a:t>ЗУБ-ФУТЛЯР</a:t>
            </a:r>
            <a:endParaRPr lang="ru-RU" sz="1800" dirty="0"/>
          </a:p>
        </p:txBody>
      </p:sp>
      <p:sp>
        <p:nvSpPr>
          <p:cNvPr id="51" name="TextBox 50"/>
          <p:cNvSpPr txBox="1"/>
          <p:nvPr/>
        </p:nvSpPr>
        <p:spPr>
          <a:xfrm>
            <a:off x="7213603" y="1516297"/>
            <a:ext cx="329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ЗАЩИТА ОТ НАГРУЗОК, ОБЕСПЕЧЕНИЕ КОЛЬЦЕВОЙ ПРОЧНОСТИ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99948" y="5940871"/>
            <a:ext cx="271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Calibri" pitchFamily="34" charset="0"/>
              </a:rPr>
              <a:t>РАСЧЕТ ПРОТИВ ВСПЛЫТИЯ И НА  УСТОЙЧИВОСТЬ </a:t>
            </a:r>
            <a:endParaRPr lang="ru-RU" sz="14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793496" y="5941686"/>
            <a:ext cx="2716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Calibri" pitchFamily="34" charset="0"/>
              </a:rPr>
              <a:t>РАСЧЕТ НА КОЛЬЦЕВУЮ ПРОЧНОСТЬ</a:t>
            </a:r>
            <a:endParaRPr lang="ru-RU" sz="14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1273" y="5940871"/>
            <a:ext cx="3198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Calibri" pitchFamily="34" charset="0"/>
              </a:rPr>
              <a:t>РАСЧЕТ БАЛЛАСТИРОВКИ В СКВАЖИНЕ И РАСЧЕТ ТЯГОВОГО УСИЛИЯ</a:t>
            </a:r>
            <a:endParaRPr lang="ru-RU" sz="14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9" name="Выноска 1 (граница и черта) 28"/>
          <p:cNvSpPr/>
          <p:nvPr/>
        </p:nvSpPr>
        <p:spPr>
          <a:xfrm>
            <a:off x="171272" y="3047402"/>
            <a:ext cx="991168" cy="889344"/>
          </a:xfrm>
          <a:prstGeom prst="accentBorderCallout1">
            <a:avLst>
              <a:gd name="adj1" fmla="val 52163"/>
              <a:gd name="adj2" fmla="val 101540"/>
              <a:gd name="adj3" fmla="val 79259"/>
              <a:gd name="adj4" fmla="val 273906"/>
            </a:avLst>
          </a:prstGeom>
          <a:solidFill>
            <a:schemeClr val="bg1"/>
          </a:solidFill>
          <a:ln w="3175">
            <a:solidFill>
              <a:srgbClr val="555F6E"/>
            </a:solidFill>
            <a:tailEnd type="oval"/>
          </a:ln>
          <a:effectLst>
            <a:glow rad="25400">
              <a:schemeClr val="bg1">
                <a:lumMod val="95000"/>
                <a:alpha val="32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Композитная </a:t>
            </a:r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смесь</a:t>
            </a:r>
          </a:p>
          <a:p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с </a:t>
            </a:r>
            <a:r>
              <a:rPr lang="ru-RU" sz="9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полимерной </a:t>
            </a:r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фиброй</a:t>
            </a:r>
          </a:p>
          <a:p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Плотность </a:t>
            </a:r>
          </a:p>
          <a:p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2200  кг/м</a:t>
            </a:r>
            <a:r>
              <a:rPr lang="ru-RU" sz="900" b="1" baseline="30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ru-RU" sz="900" b="1" baseline="30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Выноска 1 (граница и черта) 29"/>
          <p:cNvSpPr/>
          <p:nvPr/>
        </p:nvSpPr>
        <p:spPr>
          <a:xfrm>
            <a:off x="171273" y="4470970"/>
            <a:ext cx="991169" cy="324000"/>
          </a:xfrm>
          <a:prstGeom prst="accentBorderCallout1">
            <a:avLst>
              <a:gd name="adj1" fmla="val 51781"/>
              <a:gd name="adj2" fmla="val 102207"/>
              <a:gd name="adj3" fmla="val -15998"/>
              <a:gd name="adj4" fmla="val 194494"/>
            </a:avLst>
          </a:prstGeom>
          <a:solidFill>
            <a:schemeClr val="bg1"/>
          </a:solidFill>
          <a:ln w="3175">
            <a:solidFill>
              <a:srgbClr val="555F6E"/>
            </a:solidFill>
            <a:tailEnd type="oval"/>
          </a:ln>
          <a:effectLst>
            <a:glow rad="25400">
              <a:schemeClr val="bg1">
                <a:lumMod val="95000"/>
                <a:alpha val="32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Стальная труба</a:t>
            </a:r>
          </a:p>
        </p:txBody>
      </p:sp>
      <p:sp>
        <p:nvSpPr>
          <p:cNvPr id="31" name="Выноска 1 (граница и черта) 30"/>
          <p:cNvSpPr/>
          <p:nvPr/>
        </p:nvSpPr>
        <p:spPr>
          <a:xfrm>
            <a:off x="171274" y="4011177"/>
            <a:ext cx="998964" cy="406628"/>
          </a:xfrm>
          <a:prstGeom prst="accentBorderCallout1">
            <a:avLst>
              <a:gd name="adj1" fmla="val 48263"/>
              <a:gd name="adj2" fmla="val 102127"/>
              <a:gd name="adj3" fmla="val 26613"/>
              <a:gd name="adj4" fmla="val 223385"/>
            </a:avLst>
          </a:prstGeom>
          <a:solidFill>
            <a:schemeClr val="bg1"/>
          </a:solidFill>
          <a:ln w="3175">
            <a:solidFill>
              <a:srgbClr val="555F6E"/>
            </a:solidFill>
            <a:tailEnd type="oval"/>
          </a:ln>
          <a:effectLst>
            <a:glow rad="25400">
              <a:schemeClr val="bg1">
                <a:lumMod val="95000"/>
                <a:alpha val="32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Антикоррозионное </a:t>
            </a:r>
            <a:r>
              <a:rPr lang="ru-RU" sz="900" dirty="0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покрытие трубы</a:t>
            </a:r>
            <a:endParaRPr lang="ru-RU" sz="900" dirty="0">
              <a:solidFill>
                <a:srgbClr val="555F6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Выноска 1 (граница и черта) 46"/>
          <p:cNvSpPr/>
          <p:nvPr/>
        </p:nvSpPr>
        <p:spPr>
          <a:xfrm>
            <a:off x="171274" y="4849865"/>
            <a:ext cx="998964" cy="435961"/>
          </a:xfrm>
          <a:prstGeom prst="accentBorderCallout1">
            <a:avLst>
              <a:gd name="adj1" fmla="val 32672"/>
              <a:gd name="adj2" fmla="val 102704"/>
              <a:gd name="adj3" fmla="val -78179"/>
              <a:gd name="adj4" fmla="val 231848"/>
            </a:avLst>
          </a:prstGeom>
          <a:solidFill>
            <a:schemeClr val="bg1"/>
          </a:solidFill>
          <a:ln w="3175">
            <a:solidFill>
              <a:srgbClr val="00508C"/>
            </a:solidFill>
            <a:tailEnd type="oval"/>
          </a:ln>
          <a:effectLst>
            <a:glow rad="25400">
              <a:schemeClr val="bg1">
                <a:lumMod val="95000"/>
                <a:alpha val="32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Толщина покрытия:</a:t>
            </a:r>
          </a:p>
          <a:p>
            <a:r>
              <a:rPr lang="ru-RU" sz="9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20-150 мм</a:t>
            </a:r>
            <a:endParaRPr lang="ru-RU" sz="9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Выноска 1 (граница и черта) 53"/>
          <p:cNvSpPr/>
          <p:nvPr/>
        </p:nvSpPr>
        <p:spPr>
          <a:xfrm>
            <a:off x="171273" y="2372622"/>
            <a:ext cx="998963" cy="612000"/>
          </a:xfrm>
          <a:prstGeom prst="accentBorderCallout1">
            <a:avLst>
              <a:gd name="adj1" fmla="val 53609"/>
              <a:gd name="adj2" fmla="val 101029"/>
              <a:gd name="adj3" fmla="val 117793"/>
              <a:gd name="adj4" fmla="val 239018"/>
            </a:avLst>
          </a:prstGeom>
          <a:solidFill>
            <a:schemeClr val="bg1"/>
          </a:solidFill>
          <a:ln w="3175">
            <a:solidFill>
              <a:srgbClr val="555F6E"/>
            </a:solidFill>
            <a:tailEnd type="oval"/>
          </a:ln>
          <a:effectLst>
            <a:glow rad="25400">
              <a:schemeClr val="bg1">
                <a:lumMod val="95000"/>
                <a:alpha val="32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Защитная оболочка</a:t>
            </a:r>
          </a:p>
          <a:p>
            <a:r>
              <a:rPr lang="ru-RU" sz="900" dirty="0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(оцинкованная сталь)</a:t>
            </a:r>
            <a:endParaRPr lang="ru-RU" sz="900" dirty="0">
              <a:solidFill>
                <a:srgbClr val="555F6E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8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7161643"/>
            <a:ext cx="10692000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СОЧЕТАНИЕ ПОКРЫТИЯ ЗУБ И СИСТЕМ МОНИТОРИНГА ПОВЫШАЕТ УРОВЕНЬ БЕЗОПАСНОСТИ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06934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ВАРИАНТЫ СИСТЕМ ЭЛЕКТРОХИМИЧЕСКОЙ ЗАЩИТЫ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2516" y="468263"/>
            <a:ext cx="103607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/>
            <a:r>
              <a:rPr lang="en-US" sz="1400" b="1" dirty="0">
                <a:latin typeface="Calibri" pitchFamily="34" charset="0"/>
              </a:rPr>
              <a:t>I</a:t>
            </a:r>
            <a:r>
              <a:rPr lang="ru-RU" sz="1400" b="1" dirty="0">
                <a:latin typeface="Calibri" pitchFamily="34" charset="0"/>
              </a:rPr>
              <a:t> вариант: ПЭКЗ-ТСТ-300-48-C-У1 с аккумуляторными батареями </a:t>
            </a:r>
            <a:endParaRPr lang="ru-RU" sz="1400" dirty="0">
              <a:latin typeface="Calibri" pitchFamily="34" charset="0"/>
            </a:endParaRPr>
          </a:p>
          <a:p>
            <a:pPr marL="542925"/>
            <a:r>
              <a:rPr lang="ru-RU" sz="1400" b="1" dirty="0">
                <a:latin typeface="Calibri" pitchFamily="34" charset="0"/>
              </a:rPr>
              <a:t>(далее ПЭКЗ с АКБ)</a:t>
            </a:r>
            <a:endParaRPr lang="ru-RU" sz="1400" dirty="0">
              <a:latin typeface="Calibri" pitchFamily="34" charset="0"/>
            </a:endParaRPr>
          </a:p>
          <a:p>
            <a:pPr marL="542925"/>
            <a:r>
              <a:rPr lang="ru-RU" sz="1400" b="1" dirty="0">
                <a:latin typeface="Calibri" pitchFamily="34" charset="0"/>
              </a:rPr>
              <a:t> </a:t>
            </a:r>
            <a:r>
              <a:rPr lang="ru-RU" sz="1400" b="1" u="sng" dirty="0" smtClean="0">
                <a:latin typeface="Calibri" pitchFamily="34" charset="0"/>
              </a:rPr>
              <a:t>Состав</a:t>
            </a:r>
            <a:r>
              <a:rPr lang="ru-RU" sz="1400" dirty="0">
                <a:latin typeface="Calibri" pitchFamily="34" charset="0"/>
              </a:rPr>
              <a:t>: </a:t>
            </a:r>
            <a:endParaRPr lang="ru-RU" sz="1400" dirty="0" smtClean="0">
              <a:latin typeface="Calibri" pitchFamily="34" charset="0"/>
            </a:endParaRPr>
          </a:p>
          <a:p>
            <a:pPr marL="542925"/>
            <a:r>
              <a:rPr lang="ru-RU" sz="1400" dirty="0" smtClean="0">
                <a:latin typeface="Calibri" pitchFamily="34" charset="0"/>
              </a:rPr>
              <a:t>1. </a:t>
            </a:r>
            <a:r>
              <a:rPr lang="ru-RU" sz="1400" dirty="0">
                <a:latin typeface="Calibri" pitchFamily="34" charset="0"/>
              </a:rPr>
              <a:t>ПЭКЗ-ТСТ-300-48-C-У1</a:t>
            </a:r>
          </a:p>
          <a:p>
            <a:pPr marL="542925"/>
            <a:r>
              <a:rPr lang="ru-RU" sz="1400" dirty="0">
                <a:latin typeface="Calibri" pitchFamily="34" charset="0"/>
              </a:rPr>
              <a:t>2. 16 аккумуляторов </a:t>
            </a:r>
            <a:r>
              <a:rPr lang="en-US" sz="1400" dirty="0">
                <a:latin typeface="Calibri" pitchFamily="34" charset="0"/>
              </a:rPr>
              <a:t>Solar S </a:t>
            </a:r>
            <a:r>
              <a:rPr lang="ru-RU" sz="1400" dirty="0">
                <a:latin typeface="Calibri" pitchFamily="34" charset="0"/>
              </a:rPr>
              <a:t>(12В/230Ач)</a:t>
            </a:r>
          </a:p>
          <a:p>
            <a:pPr marL="542925"/>
            <a:r>
              <a:rPr lang="ru-RU" sz="1400" dirty="0">
                <a:latin typeface="Calibri" pitchFamily="34" charset="0"/>
              </a:rPr>
              <a:t>3. ЩЗИП-М84/22-IP30-УХЛ4</a:t>
            </a:r>
          </a:p>
          <a:p>
            <a:pPr marL="542925"/>
            <a:r>
              <a:rPr lang="ru-RU" sz="1400" dirty="0">
                <a:latin typeface="Calibri" pitchFamily="34" charset="0"/>
              </a:rPr>
              <a:t>4. </a:t>
            </a:r>
            <a:r>
              <a:rPr lang="ru-RU" sz="1400" dirty="0" err="1">
                <a:latin typeface="Calibri" pitchFamily="34" charset="0"/>
              </a:rPr>
              <a:t>Бензогенератор</a:t>
            </a:r>
            <a:endParaRPr lang="ru-RU" sz="1400" dirty="0">
              <a:latin typeface="Calibri" pitchFamily="34" charset="0"/>
            </a:endParaRPr>
          </a:p>
          <a:p>
            <a:pPr marL="542925"/>
            <a:r>
              <a:rPr lang="ru-RU" sz="1400" dirty="0">
                <a:latin typeface="Calibri" pitchFamily="34" charset="0"/>
              </a:rPr>
              <a:t>5. Устройство зарядное</a:t>
            </a:r>
          </a:p>
          <a:p>
            <a:pPr marL="542925"/>
            <a:r>
              <a:rPr lang="ru-RU" sz="1400" dirty="0">
                <a:latin typeface="Calibri" pitchFamily="34" charset="0"/>
              </a:rPr>
              <a:t>6. Электрод сравнения</a:t>
            </a:r>
          </a:p>
          <a:p>
            <a:pPr marL="542925"/>
            <a:r>
              <a:rPr lang="ru-RU" sz="1400" dirty="0">
                <a:latin typeface="Calibri" pitchFamily="34" charset="0"/>
              </a:rPr>
              <a:t> </a:t>
            </a:r>
            <a:r>
              <a:rPr lang="ru-RU" sz="1400" b="1" dirty="0" smtClean="0">
                <a:latin typeface="Calibri" pitchFamily="34" charset="0"/>
              </a:rPr>
              <a:t>Ориентировочная </a:t>
            </a:r>
            <a:r>
              <a:rPr lang="ru-RU" sz="1400" b="1" dirty="0">
                <a:latin typeface="Calibri" pitchFamily="34" charset="0"/>
              </a:rPr>
              <a:t>стоимость: 2 300 000,00 рублей</a:t>
            </a:r>
            <a:r>
              <a:rPr lang="ru-RU" sz="1400" b="1" dirty="0" smtClean="0">
                <a:latin typeface="Calibri" pitchFamily="34" charset="0"/>
              </a:rPr>
              <a:t>.</a:t>
            </a:r>
            <a:r>
              <a:rPr lang="ru-RU" sz="1400" b="1" dirty="0">
                <a:latin typeface="Calibri" pitchFamily="34" charset="0"/>
              </a:rPr>
              <a:t> </a:t>
            </a:r>
            <a:endParaRPr lang="ru-RU" sz="1400" dirty="0">
              <a:latin typeface="Calibri" pitchFamily="34" charset="0"/>
            </a:endParaRPr>
          </a:p>
        </p:txBody>
      </p:sp>
      <p:pic>
        <p:nvPicPr>
          <p:cNvPr id="8" name="Picture 2" descr="Стойка с ПЭКЗ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0876" y="405085"/>
            <a:ext cx="432048" cy="2007394"/>
          </a:xfrm>
          <a:prstGeom prst="rect">
            <a:avLst/>
          </a:prstGeom>
          <a:noFill/>
          <a:extLst/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12" y="630708"/>
            <a:ext cx="1393503" cy="18137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229671" y="2781707"/>
            <a:ext cx="53467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II</a:t>
            </a:r>
            <a:r>
              <a:rPr lang="ru-RU" sz="1400" b="1" dirty="0">
                <a:latin typeface="Calibri" pitchFamily="34" charset="0"/>
              </a:rPr>
              <a:t> вариант: ПЭКЗ-ТСТ-300-48-C-У1 с автономными источниками электроснабжение от возобновляемых источников </a:t>
            </a:r>
            <a:endParaRPr lang="ru-RU" sz="1400" b="1" dirty="0" smtClean="0">
              <a:latin typeface="Calibri" pitchFamily="34" charset="0"/>
            </a:endParaRPr>
          </a:p>
          <a:p>
            <a:r>
              <a:rPr lang="ru-RU" sz="1400" b="1" u="sng" dirty="0" smtClean="0">
                <a:latin typeface="Calibri" pitchFamily="34" charset="0"/>
              </a:rPr>
              <a:t>Состав</a:t>
            </a:r>
            <a:r>
              <a:rPr lang="ru-RU" sz="1400" dirty="0">
                <a:latin typeface="Calibri" pitchFamily="34" charset="0"/>
              </a:rPr>
              <a:t>: </a:t>
            </a:r>
            <a:endParaRPr lang="ru-RU" sz="1400" dirty="0" smtClean="0">
              <a:latin typeface="Calibri" pitchFamily="34" charset="0"/>
            </a:endParaRPr>
          </a:p>
          <a:p>
            <a:r>
              <a:rPr lang="ru-RU" sz="1400" dirty="0" smtClean="0">
                <a:latin typeface="Calibri" pitchFamily="34" charset="0"/>
              </a:rPr>
              <a:t>1</a:t>
            </a:r>
            <a:r>
              <a:rPr lang="ru-RU" sz="1400" dirty="0">
                <a:latin typeface="Calibri" pitchFamily="34" charset="0"/>
              </a:rPr>
              <a:t>. ПЭКЗ-ТСТ-300-48-C-У1</a:t>
            </a:r>
          </a:p>
          <a:p>
            <a:r>
              <a:rPr lang="ru-RU" sz="1400" dirty="0">
                <a:latin typeface="Calibri" pitchFamily="34" charset="0"/>
              </a:rPr>
              <a:t>2. Модули солнечных батарей ФЭ Mоно-200-24В – 4 шт.;</a:t>
            </a:r>
          </a:p>
          <a:p>
            <a:r>
              <a:rPr lang="ru-RU" sz="1400" dirty="0">
                <a:latin typeface="Calibri" pitchFamily="34" charset="0"/>
              </a:rPr>
              <a:t>3. Ферма </a:t>
            </a:r>
            <a:r>
              <a:rPr lang="ru-RU" sz="1400" dirty="0" smtClean="0">
                <a:latin typeface="Calibri" pitchFamily="34" charset="0"/>
              </a:rPr>
              <a:t>и контроллер для </a:t>
            </a:r>
            <a:r>
              <a:rPr lang="ru-RU" sz="1400" dirty="0">
                <a:latin typeface="Calibri" pitchFamily="34" charset="0"/>
              </a:rPr>
              <a:t>солнечных панелей;</a:t>
            </a:r>
          </a:p>
          <a:p>
            <a:r>
              <a:rPr lang="ru-RU" sz="1400" dirty="0" smtClean="0">
                <a:latin typeface="Calibri" pitchFamily="34" charset="0"/>
              </a:rPr>
              <a:t>5</a:t>
            </a:r>
            <a:r>
              <a:rPr lang="ru-RU" sz="1400" dirty="0">
                <a:latin typeface="Calibri" pitchFamily="34" charset="0"/>
              </a:rPr>
              <a:t>. Топливные ячейки (</a:t>
            </a:r>
            <a:r>
              <a:rPr lang="ru-RU" sz="1400" dirty="0" err="1">
                <a:latin typeface="Calibri" pitchFamily="34" charset="0"/>
              </a:rPr>
              <a:t>термобокс</a:t>
            </a:r>
            <a:r>
              <a:rPr lang="ru-RU" sz="1400" dirty="0">
                <a:latin typeface="Calibri" pitchFamily="34" charset="0"/>
              </a:rPr>
              <a:t> + 2 аккумулятора + 2 канистры)</a:t>
            </a:r>
          </a:p>
          <a:p>
            <a:r>
              <a:rPr lang="ru-RU" sz="1400" dirty="0">
                <a:latin typeface="Calibri" pitchFamily="34" charset="0"/>
              </a:rPr>
              <a:t>6. ЩЗИП-М84/22-IP30-УХЛ4</a:t>
            </a:r>
          </a:p>
          <a:p>
            <a:r>
              <a:rPr lang="ru-RU" sz="1400" dirty="0">
                <a:latin typeface="Calibri" pitchFamily="34" charset="0"/>
              </a:rPr>
              <a:t>7. Электрод сравнения</a:t>
            </a:r>
          </a:p>
          <a:p>
            <a:r>
              <a:rPr lang="ru-RU" sz="1400" dirty="0">
                <a:latin typeface="Calibri" pitchFamily="34" charset="0"/>
              </a:rPr>
              <a:t> </a:t>
            </a:r>
            <a:r>
              <a:rPr lang="ru-RU" sz="1400" b="1" dirty="0" smtClean="0">
                <a:latin typeface="Calibri" pitchFamily="34" charset="0"/>
              </a:rPr>
              <a:t>Ориентировочная </a:t>
            </a:r>
            <a:r>
              <a:rPr lang="ru-RU" sz="1400" b="1" dirty="0">
                <a:latin typeface="Calibri" pitchFamily="34" charset="0"/>
              </a:rPr>
              <a:t>стоимость: 5 600 000,00 рублей</a:t>
            </a:r>
            <a:endParaRPr lang="ru-RU" sz="1400" dirty="0">
              <a:latin typeface="Calibri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250" y="2891555"/>
            <a:ext cx="950193" cy="2049972"/>
          </a:xfrm>
          <a:prstGeom prst="rect">
            <a:avLst/>
          </a:prstGeom>
          <a:noFill/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84" y="3270520"/>
            <a:ext cx="1247742" cy="1566679"/>
          </a:xfrm>
          <a:prstGeom prst="rect">
            <a:avLst/>
          </a:prstGeom>
          <a:noFill/>
        </p:spPr>
      </p:pic>
      <p:pic>
        <p:nvPicPr>
          <p:cNvPr id="13" name="Рисунок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94" y="2891556"/>
            <a:ext cx="1006797" cy="2049971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63202" y="468263"/>
            <a:ext cx="10513168" cy="2246769"/>
          </a:xfrm>
          <a:prstGeom prst="roundRect">
            <a:avLst>
              <a:gd name="adj" fmla="val 17091"/>
            </a:avLst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42516" y="2793158"/>
            <a:ext cx="10333854" cy="2246769"/>
          </a:xfrm>
          <a:prstGeom prst="roundRect">
            <a:avLst>
              <a:gd name="adj" fmla="val 17091"/>
            </a:avLst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31043" y="5173277"/>
            <a:ext cx="53467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III</a:t>
            </a:r>
            <a:r>
              <a:rPr lang="ru-RU" sz="1400" b="1" dirty="0">
                <a:latin typeface="Calibri" pitchFamily="34" charset="0"/>
              </a:rPr>
              <a:t> вариант: ПЭКЗ-ТСТ-300-48-C-У1 с подключением питания от воздушных линий электроснабжения (далее ПЭКЗ от ВЛ).</a:t>
            </a:r>
            <a:endParaRPr lang="ru-RU" sz="1400" dirty="0">
              <a:latin typeface="Calibri" pitchFamily="34" charset="0"/>
            </a:endParaRPr>
          </a:p>
          <a:p>
            <a:r>
              <a:rPr lang="ru-RU" sz="1400" b="1" dirty="0">
                <a:latin typeface="Calibri" pitchFamily="34" charset="0"/>
              </a:rPr>
              <a:t> </a:t>
            </a:r>
            <a:r>
              <a:rPr lang="ru-RU" sz="1400" b="1" u="sng" dirty="0" smtClean="0">
                <a:latin typeface="Calibri" pitchFamily="34" charset="0"/>
              </a:rPr>
              <a:t>Состав</a:t>
            </a:r>
            <a:r>
              <a:rPr lang="ru-RU" sz="1400" dirty="0">
                <a:latin typeface="Calibri" pitchFamily="34" charset="0"/>
              </a:rPr>
              <a:t>: </a:t>
            </a:r>
            <a:endParaRPr lang="ru-RU" sz="1400" dirty="0" smtClean="0">
              <a:latin typeface="Calibri" pitchFamily="34" charset="0"/>
            </a:endParaRPr>
          </a:p>
          <a:p>
            <a:r>
              <a:rPr lang="ru-RU" sz="1400" dirty="0" smtClean="0">
                <a:latin typeface="Calibri" pitchFamily="34" charset="0"/>
              </a:rPr>
              <a:t>1</a:t>
            </a:r>
            <a:r>
              <a:rPr lang="ru-RU" sz="1400" dirty="0">
                <a:latin typeface="Calibri" pitchFamily="34" charset="0"/>
              </a:rPr>
              <a:t>. ПЭКЗ-ТСТ-300-48-C-У1 в стойке КИП</a:t>
            </a:r>
          </a:p>
          <a:p>
            <a:r>
              <a:rPr lang="ru-RU" sz="1400" dirty="0">
                <a:latin typeface="Calibri" pitchFamily="34" charset="0"/>
              </a:rPr>
              <a:t>2. Трансформатор 220/24 – 0,4 </a:t>
            </a:r>
          </a:p>
          <a:p>
            <a:r>
              <a:rPr lang="ru-RU" sz="1400" dirty="0">
                <a:latin typeface="Calibri" pitchFamily="34" charset="0"/>
              </a:rPr>
              <a:t>3. ЩЗИП-М84/22-IP30-УХЛ4</a:t>
            </a:r>
          </a:p>
          <a:p>
            <a:r>
              <a:rPr lang="ru-RU" sz="1400" dirty="0">
                <a:latin typeface="Calibri" pitchFamily="34" charset="0"/>
              </a:rPr>
              <a:t>4. Электрод сравнения</a:t>
            </a:r>
          </a:p>
          <a:p>
            <a:r>
              <a:rPr lang="ru-RU" sz="1400" dirty="0">
                <a:latin typeface="Calibri" pitchFamily="34" charset="0"/>
              </a:rPr>
              <a:t> </a:t>
            </a:r>
            <a:r>
              <a:rPr lang="ru-RU" sz="1400" b="1" dirty="0" smtClean="0">
                <a:latin typeface="Calibri" pitchFamily="34" charset="0"/>
              </a:rPr>
              <a:t>Ориентировочная </a:t>
            </a:r>
            <a:r>
              <a:rPr lang="ru-RU" sz="1400" b="1" dirty="0">
                <a:latin typeface="Calibri" pitchFamily="34" charset="0"/>
              </a:rPr>
              <a:t>стоимость: 540 000,00 рублей.</a:t>
            </a:r>
            <a:r>
              <a:rPr lang="ru-RU" sz="1400" dirty="0">
                <a:latin typeface="Calibri" pitchFamily="34" charset="0"/>
              </a:rPr>
              <a:t>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42515" y="5173277"/>
            <a:ext cx="10333855" cy="1910691"/>
          </a:xfrm>
          <a:prstGeom prst="roundRect">
            <a:avLst>
              <a:gd name="adj" fmla="val 17091"/>
            </a:avLst>
          </a:prstGeom>
          <a:noFill/>
          <a:ln w="63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/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615" y="5267516"/>
            <a:ext cx="1380570" cy="1627403"/>
          </a:xfrm>
          <a:prstGeom prst="rect">
            <a:avLst/>
          </a:prstGeom>
          <a:noFill/>
        </p:spPr>
      </p:pic>
      <p:pic>
        <p:nvPicPr>
          <p:cNvPr id="22" name="Picture 2" descr="Стойка с ПЭКЗ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052" y="5267516"/>
            <a:ext cx="398780" cy="1745869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052653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7171168"/>
            <a:ext cx="10692000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ПРОТЯЖЕННОСТЬ ПЕРЕХОДА МЕТОДОМ ННБ – 850 МЕТРОВ (РЕКА ВЫМЬ)</a:t>
            </a: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06934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РАСЧЕТ ЗАТРАТ НА КОМПЕНСИРУЮЩУЮ ЭХЗ ПО ВАРИАНТАМ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398853"/>
              </p:ext>
            </p:extLst>
          </p:nvPr>
        </p:nvGraphicFramePr>
        <p:xfrm>
          <a:off x="306140" y="1058865"/>
          <a:ext cx="10225135" cy="5982526"/>
        </p:xfrm>
        <a:graphic>
          <a:graphicData uri="http://schemas.openxmlformats.org/drawingml/2006/table">
            <a:tbl>
              <a:tblPr/>
              <a:tblGrid>
                <a:gridCol w="1008112"/>
                <a:gridCol w="1296144"/>
                <a:gridCol w="4522928"/>
                <a:gridCol w="545947"/>
                <a:gridCol w="568695"/>
                <a:gridCol w="537417"/>
                <a:gridCol w="571538"/>
                <a:gridCol w="526283"/>
                <a:gridCol w="648071"/>
              </a:tblGrid>
              <a:tr h="646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Название реки и км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Наименование варианта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Наименование затрат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Ст-ть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СМР, тыс. руб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С-ть МЦП, тыс. руб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Ст-ть Салават, тыс. руб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Ст-ть оборуд., тыс. руб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Экспл. затраты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Итого, тыс. руб</a:t>
                      </a:r>
                      <a:b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без НДС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306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р.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Вымь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км 1311,8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(необходимо электропитание анода с двух сторон)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 </a:t>
                      </a:r>
                      <a:b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ПЭКЗ с электропитанием от аккумуляторных батарей 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ПЭКЗ с АКБ*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42,92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3 944,31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3 987,23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комплектов запасных АКБ (замена 1 АКБ:  1 раз в 5 лет, на весь период эксплуатации 6 АКБ в расчете на 1 ПЭКЗ)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5 342,52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5 342,52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7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б/бокс "Антик". 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39,38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7 892,04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7 931,42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ж/б основания под б/бокс.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595,36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12,83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608,19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0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Эксплуатационные затраты на замену 12 АКБ (выезд бригады  на автомобиле бортовом на 1 сутки в составе бригады: 1 водитель + 2 рабочих 5 разряда для замены 1 АКБ за 1 день)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sng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172,20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172,20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20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Итого по варианту </a:t>
                      </a:r>
                      <a:r>
                        <a:rPr lang="en-US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18 041,55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271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II</a:t>
                      </a:r>
                      <a:b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ПЭКЗ  с подключением электропитания от воздушных линий электроснабжения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Две ВЛЗ 10кВ L=1100 м и L=1350 м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1 311,42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11 472,01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12 783,43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0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Две КТП/С-1,25/10/0,23 на опоре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3 713,63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8,79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3 722,41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ПЭКЗ от ВЛ***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2,00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926,05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928,05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0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Итого по варианту </a:t>
                      </a:r>
                      <a:r>
                        <a:rPr lang="en-US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II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17 433,90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3319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III</a:t>
                      </a:r>
                      <a:b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ПЭКЗ с электропитанием от возобновляемых источников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ПЭКЗ с электропитанием от возобновляемых источников**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59,10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9 603,53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9 662,63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комплекта топливных ячеек на весь период эксплуатации (замена 4 раза в год: на 30 лет 4*30=120 шт. на 1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компл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.)</a:t>
                      </a:r>
                      <a:b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итого 240 шт.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9 600,00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9 600,00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7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Эксплуатационные затраты на замену топливных ячеек - 240 шт. (выезд бригады  на автомобиле бортовом на 1 сутки в составе бригады: 1 водитель + 2 рабочих 5 разряда для замены 1 топливной ячейки за 1 день)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3 444,00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3 444,00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Итого по варианту </a:t>
                      </a:r>
                      <a:r>
                        <a:rPr lang="en-US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III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/>
                        </a:rPr>
                        <a:t>22 706,63</a:t>
                      </a:r>
                    </a:p>
                  </a:txBody>
                  <a:tcPr marL="7213" marR="7213" marT="72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06140" y="468263"/>
            <a:ext cx="10225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Calibri" pitchFamily="34" charset="0"/>
              </a:rPr>
              <a:t>Варианты электроснабжения оборудования для усиления ЭХЗ на подводных переходах </a:t>
            </a:r>
          </a:p>
          <a:p>
            <a:pPr algn="ctr"/>
            <a:r>
              <a:rPr lang="ru-RU" sz="1400" b="1" dirty="0">
                <a:latin typeface="Calibri" pitchFamily="34" charset="0"/>
              </a:rPr>
              <a:t>построенных по объекту "Система магистральных газопроводов  Ухта-Торжок (1 очередь)"</a:t>
            </a:r>
          </a:p>
        </p:txBody>
      </p:sp>
    </p:spTree>
    <p:extLst>
      <p:ext uri="{BB962C8B-B14F-4D97-AF65-F5344CB8AC3E}">
        <p14:creationId xmlns:p14="http://schemas.microsoft.com/office/powerpoint/2010/main" val="1342660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7171168"/>
            <a:ext cx="10692000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ЗАЩИТНОЕ ПОКРЫТИЕ ЗУБ-КОМПОЗИТ ОБЕСПЕЧИВАЕТ НАИБОЛЬШУЮ ЭФФЕКТИВНОСТЬ</a:t>
            </a: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06934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УДЕЛЬНЫЕ ПОКАЗАТЕЛИ СТОИМОСТИ ВАРИАНТОВ ЗАЩИТЫ ТРУБОПРОВОДА (НА 1 МЕТР)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7264117"/>
              </p:ext>
            </p:extLst>
          </p:nvPr>
        </p:nvGraphicFramePr>
        <p:xfrm>
          <a:off x="522164" y="684287"/>
          <a:ext cx="9937104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Овал 1"/>
          <p:cNvSpPr/>
          <p:nvPr/>
        </p:nvSpPr>
        <p:spPr>
          <a:xfrm>
            <a:off x="3618508" y="684287"/>
            <a:ext cx="7344816" cy="6372920"/>
          </a:xfrm>
          <a:prstGeom prst="ellipse">
            <a:avLst/>
          </a:prstGeom>
          <a:noFill/>
          <a:ln w="635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114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2000" cy="71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5868863"/>
            <a:ext cx="10692000" cy="1694724"/>
            <a:chOff x="0" y="5868863"/>
            <a:chExt cx="10692000" cy="169472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8863"/>
              <a:ext cx="10692000" cy="1694724"/>
            </a:xfrm>
            <a:prstGeom prst="rect">
              <a:avLst/>
            </a:prstGeom>
          </p:spPr>
        </p:pic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698628" y="6220702"/>
              <a:ext cx="5842584" cy="134288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ru-RU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ИНЖИНИРИРИНГОВЫЙ ЦЕНТР</a:t>
              </a:r>
            </a:p>
            <a:p>
              <a:pPr algn="r"/>
              <a:r>
                <a:rPr lang="ru-RU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ООО «БТ СВАП»</a:t>
              </a:r>
              <a:endPara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71109" y="6588943"/>
            <a:ext cx="2627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МОДИФИЦИРОВАННЫЕ ТЕХНИЧЕСКИЕРЕШЕНИЯ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042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7172276"/>
            <a:ext cx="10692000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РАЗРАБОТКА АДАПТИРОВАННЫХ ПРОЕКТНЫХ РЕШЕНИЙ</a:t>
            </a: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06934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ИНЖИНИРИНГОВЫЙ ЦЕНТР СВАП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3452" y="658613"/>
            <a:ext cx="4539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 smtClean="0">
                <a:latin typeface="Calibri" pitchFamily="34" charset="0"/>
              </a:rPr>
              <a:t>ЦЕЛЬ СОЗДАНИЯ ИНЖИНИРИНГОВОГО ЦЕНТРА СВАП ИНЖИНИРИНГ – </a:t>
            </a:r>
          </a:p>
          <a:p>
            <a:pPr>
              <a:lnSpc>
                <a:spcPct val="120000"/>
              </a:lnSpc>
            </a:pPr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</a:rPr>
              <a:t>РАЗРАБОТКА ТЕХНИЧЕСКИХ РЕШЕНИЙ С МАКСИМАЛЬНОЙ АДАПТАЦИЕЙ К ТЕХНИЧЕСКИМ ТРЕБОВАНИЯМИ ПРОЕКТОВ</a:t>
            </a:r>
            <a:endParaRPr lang="ru-RU" sz="16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7" y="2920100"/>
            <a:ext cx="6408712" cy="394017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506179" y="6379856"/>
            <a:ext cx="1800000" cy="57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85725" cap="rnd" cmpd="thickThin">
            <a:solidFill>
              <a:schemeClr val="accent6">
                <a:lumMod val="40000"/>
                <a:lumOff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ПОВЫШЕНИЕ НАДЕЖНОСТИ</a:t>
            </a:r>
            <a:endParaRPr lang="ru-RU" sz="1400" b="1" dirty="0">
              <a:solidFill>
                <a:srgbClr val="555F6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97427" y="6379856"/>
            <a:ext cx="1800000" cy="57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85725" cap="rnd" cmpd="thickThin">
            <a:solidFill>
              <a:schemeClr val="accent6">
                <a:lumMod val="40000"/>
                <a:lumOff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СОКРАЩЕНИЕ СРОКОВ</a:t>
            </a:r>
            <a:endParaRPr lang="ru-RU" sz="1400" b="1" dirty="0">
              <a:solidFill>
                <a:srgbClr val="555F6E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88675" y="6379856"/>
            <a:ext cx="1800000" cy="57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85725" cap="rnd" cmpd="thickThin">
            <a:solidFill>
              <a:schemeClr val="accent6">
                <a:lumMod val="40000"/>
                <a:lumOff val="60000"/>
              </a:schemeClr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СНИЖЕНИЕ</a:t>
            </a:r>
          </a:p>
          <a:p>
            <a:pPr algn="ctr"/>
            <a:r>
              <a:rPr lang="ru-RU" sz="1400" b="1" dirty="0" smtClean="0">
                <a:solidFill>
                  <a:srgbClr val="555F6E"/>
                </a:solidFill>
                <a:latin typeface="Calibri" pitchFamily="34" charset="0"/>
                <a:cs typeface="Calibri" pitchFamily="34" charset="0"/>
              </a:rPr>
              <a:t>СТОИМОСТИ</a:t>
            </a:r>
            <a:endParaRPr lang="ru-RU" sz="1400" b="1" dirty="0">
              <a:solidFill>
                <a:srgbClr val="555F6E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10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360" y="588510"/>
            <a:ext cx="2238631" cy="1450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360" y="2106735"/>
            <a:ext cx="2238631" cy="1582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2105-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359" y="3780631"/>
            <a:ext cx="2238631" cy="1490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\\192.168.22.125\Data\СВАП\СВАП ИНЖИНИРИНГ\ПРОЕКТЫ\Полимерные и композитные трубопроводы\2014 09 12 Испытания Волжанин\IMG_35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358" y="5385753"/>
            <a:ext cx="2238631" cy="1538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4" y="853763"/>
            <a:ext cx="875111" cy="7456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833346" y="1641993"/>
            <a:ext cx="1056175" cy="230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4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rgbClr val="555F6E"/>
                </a:solidFill>
                <a:latin typeface="Cambria" pitchFamily="18" charset="0"/>
                <a:cs typeface="Arial" pitchFamily="34" charset="0"/>
              </a:rPr>
              <a:t>ИНЖИНИРИНГ</a:t>
            </a:r>
            <a:endParaRPr lang="ru-RU" sz="900" dirty="0">
              <a:solidFill>
                <a:srgbClr val="555F6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172" y="2541740"/>
            <a:ext cx="698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Calibri" pitchFamily="34" charset="0"/>
              </a:rPr>
              <a:t>ОСНОВОПОЛАГАЮЩИЕ ПРИНЦИПЫ РАЗРАБОТКИ ТЕХНИЧЕСКИХ РЕШЕНИЙ</a:t>
            </a:r>
            <a:endParaRPr lang="ru-RU" sz="1600" b="1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917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7161643"/>
            <a:ext cx="10692000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КЛЮЧЕВЫЕ ПРЕИМУЩЕСТВА И ОСОБЕННОСТИ РОССИЙСКОЙ ТЕХНОЛОГИИ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06934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СРАВНЕНИЕ ТЕХНОЛОГИЧЕСКИХ ВОЗМОЖНОСТЕЙ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664450"/>
              </p:ext>
            </p:extLst>
          </p:nvPr>
        </p:nvGraphicFramePr>
        <p:xfrm>
          <a:off x="413453" y="684287"/>
          <a:ext cx="9865094" cy="4694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869351"/>
                <a:gridCol w="1944216"/>
                <a:gridCol w="2051527"/>
              </a:tblGrid>
              <a:tr h="67279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libri" pitchFamily="34" charset="0"/>
                        </a:rPr>
                        <a:t>ТЕХНОЛОГИЧЕСКИЕ ВОЗМОЖНОСТИ</a:t>
                      </a:r>
                      <a:endParaRPr lang="ru-RU" sz="180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libri" pitchFamily="34" charset="0"/>
                        </a:rPr>
                        <a:t>РОССИЙСКАЯ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Calibri" pitchFamily="34" charset="0"/>
                        </a:rPr>
                        <a:t>ТЕХНОЛОГИЯ</a:t>
                      </a:r>
                      <a:r>
                        <a:rPr lang="ru-RU" sz="1800" baseline="0" dirty="0" smtClean="0">
                          <a:latin typeface="Calibri" pitchFamily="34" charset="0"/>
                        </a:rPr>
                        <a:t> ЗУБ</a:t>
                      </a:r>
                      <a:endParaRPr lang="ru-RU" sz="180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libri" pitchFamily="34" charset="0"/>
                        </a:rPr>
                        <a:t>АНАЛОГИЧНЫЕ ЗАРУБЕЖНЫЕ</a:t>
                      </a:r>
                      <a:r>
                        <a:rPr lang="ru-RU" sz="1800" baseline="0" dirty="0" smtClean="0">
                          <a:latin typeface="Calibri" pitchFamily="34" charset="0"/>
                        </a:rPr>
                        <a:t> ТЕХНОЛОГИИ</a:t>
                      </a:r>
                      <a:endParaRPr lang="ru-RU" sz="180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marL="0" algn="l" defTabSz="1043056" rtl="0" eaLnBrk="1" latinLnBrk="0" hangingPunct="1"/>
                      <a:r>
                        <a:rPr lang="ru-RU" sz="1900" b="1" kern="1200" dirty="0" smtClean="0">
                          <a:solidFill>
                            <a:srgbClr val="00407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Нанесение покрытий на линейные трубы</a:t>
                      </a:r>
                      <a:endParaRPr lang="ru-RU" sz="1900" b="1" kern="1200" dirty="0">
                        <a:solidFill>
                          <a:srgbClr val="004070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043056" rtl="0" eaLnBrk="1" latinLnBrk="0" hangingPunct="1"/>
                      <a:endParaRPr lang="ru-RU" sz="1900" b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043056" rtl="0" eaLnBrk="1" latinLnBrk="0" hangingPunct="1"/>
                      <a:endParaRPr lang="ru-RU" sz="1900" b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rgbClr val="004070"/>
                          </a:solidFill>
                          <a:latin typeface="Calibri" pitchFamily="34" charset="0"/>
                        </a:rPr>
                        <a:t>Нанесение покрытий на детали трубопроводов</a:t>
                      </a:r>
                      <a:endParaRPr lang="ru-RU" sz="1900" b="1" dirty="0">
                        <a:solidFill>
                          <a:srgbClr val="004070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9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900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540000"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rgbClr val="004070"/>
                          </a:solidFill>
                          <a:latin typeface="Calibri" pitchFamily="34" charset="0"/>
                        </a:rPr>
                        <a:t>Нанесение покрытия на теплоизолированные трубы</a:t>
                      </a:r>
                      <a:endParaRPr lang="ru-RU" sz="1900" b="1" dirty="0">
                        <a:solidFill>
                          <a:srgbClr val="00407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900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900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rgbClr val="004070"/>
                          </a:solidFill>
                          <a:latin typeface="Calibri" pitchFamily="34" charset="0"/>
                        </a:rPr>
                        <a:t>Нанесение покрытия на полимерные</a:t>
                      </a:r>
                      <a:r>
                        <a:rPr lang="ru-RU" sz="1900" b="1" baseline="0" dirty="0" smtClean="0">
                          <a:solidFill>
                            <a:srgbClr val="004070"/>
                          </a:solidFill>
                          <a:latin typeface="Calibri" pitchFamily="34" charset="0"/>
                        </a:rPr>
                        <a:t> трубы</a:t>
                      </a:r>
                      <a:endParaRPr lang="ru-RU" sz="1900" b="1" dirty="0">
                        <a:solidFill>
                          <a:srgbClr val="004070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9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900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540000">
                <a:tc>
                  <a:txBody>
                    <a:bodyPr/>
                    <a:lstStyle/>
                    <a:p>
                      <a:r>
                        <a:rPr lang="ru-RU" sz="1900" b="1" dirty="0" smtClean="0">
                          <a:solidFill>
                            <a:srgbClr val="004070"/>
                          </a:solidFill>
                          <a:latin typeface="Calibri" pitchFamily="34" charset="0"/>
                        </a:rPr>
                        <a:t>Установка кабель-каналов</a:t>
                      </a:r>
                      <a:endParaRPr lang="ru-RU" sz="1900" b="1" dirty="0">
                        <a:solidFill>
                          <a:srgbClr val="004070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043056" rtl="0" eaLnBrk="1" latinLnBrk="0" hangingPunct="1"/>
                      <a:endParaRPr lang="ru-RU" sz="1900" b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043056" rtl="0" eaLnBrk="1" latinLnBrk="0" hangingPunct="1"/>
                      <a:endParaRPr lang="ru-RU" sz="1900" b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 marL="0" algn="l" defTabSz="1043056" rtl="0" eaLnBrk="1" latinLnBrk="0" hangingPunct="1"/>
                      <a:r>
                        <a:rPr lang="ru-RU" sz="1900" b="1" dirty="0" smtClean="0">
                          <a:solidFill>
                            <a:srgbClr val="004070"/>
                          </a:solidFill>
                          <a:latin typeface="Calibri" pitchFamily="34" charset="0"/>
                        </a:rPr>
                        <a:t>Установка систем</a:t>
                      </a:r>
                      <a:r>
                        <a:rPr lang="ru-RU" sz="1900" b="1" baseline="0" dirty="0" smtClean="0">
                          <a:solidFill>
                            <a:srgbClr val="004070"/>
                          </a:solidFill>
                          <a:latin typeface="Calibri" pitchFamily="34" charset="0"/>
                        </a:rPr>
                        <a:t> ЭХЗ и </a:t>
                      </a:r>
                      <a:r>
                        <a:rPr lang="ru-RU" sz="1900" b="1" kern="1200" dirty="0" smtClean="0">
                          <a:solidFill>
                            <a:srgbClr val="00407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мониторинга</a:t>
                      </a:r>
                      <a:endParaRPr lang="ru-RU" sz="1900" b="1" kern="1200" dirty="0">
                        <a:solidFill>
                          <a:srgbClr val="004070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900" b="1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900" b="1" dirty="0">
                        <a:latin typeface="Calibri" pitchFamily="34" charset="0"/>
                      </a:endParaRPr>
                    </a:p>
                  </a:txBody>
                  <a:tcPr anchor="ctr"/>
                </a:tc>
              </a:tr>
              <a:tr h="540000">
                <a:tc>
                  <a:txBody>
                    <a:bodyPr/>
                    <a:lstStyle/>
                    <a:p>
                      <a:pPr marL="0" algn="l" defTabSz="1043056" rtl="0" eaLnBrk="1" latinLnBrk="0" hangingPunct="1"/>
                      <a:r>
                        <a:rPr lang="ru-RU" sz="1900" b="1" kern="1200" dirty="0" smtClean="0">
                          <a:solidFill>
                            <a:srgbClr val="004070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Мобильный комплекс круглогодичного производства</a:t>
                      </a:r>
                      <a:endParaRPr lang="ru-RU" sz="1900" b="1" kern="1200" dirty="0">
                        <a:solidFill>
                          <a:srgbClr val="004070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043056" rtl="0" eaLnBrk="1" latinLnBrk="0" hangingPunct="1"/>
                      <a:endParaRPr lang="ru-RU" sz="1900" b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1043056" rtl="0" eaLnBrk="1" latinLnBrk="0" hangingPunct="1"/>
                      <a:endParaRPr lang="ru-RU" sz="1900" b="1" kern="1200" dirty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254335" y="3318966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7" name="Picture 2" descr="D:\00 МОИ ДОКУМЕНТЫ\ВАСИЛЬЧЕНКО\tube20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50" y="5528867"/>
            <a:ext cx="1879130" cy="140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549" y="5528867"/>
            <a:ext cx="1879130" cy="1409348"/>
          </a:xfrm>
          <a:prstGeom prst="rect">
            <a:avLst/>
          </a:prstGeom>
        </p:spPr>
      </p:pic>
      <p:pic>
        <p:nvPicPr>
          <p:cNvPr id="39" name="Picture 3" descr="D:\МОИ ДОКУМЕНТЫ\03 ПИАР И РЕКЛАМА\ВАСИЛЬЧЕНКО\tube77.5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5" y="5421255"/>
            <a:ext cx="1908000" cy="135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066" y="5474005"/>
            <a:ext cx="1724763" cy="129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 descr="D:\00 МОИ ДОКУМЕНТЫ\ВАСИЛЬЧЕНКО\tube36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342" y="5267120"/>
            <a:ext cx="2338494" cy="175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6930876" y="1631800"/>
            <a:ext cx="10441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ru-RU" sz="3500" b="1" dirty="0" smtClean="0">
                <a:solidFill>
                  <a:srgbClr val="004070"/>
                </a:solidFill>
                <a:latin typeface="Calibri" pitchFamily="34" charset="0"/>
              </a:rPr>
              <a:t>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3500" b="1" dirty="0">
                <a:solidFill>
                  <a:srgbClr val="004070"/>
                </a:solidFill>
                <a:latin typeface="Calibri" pitchFamily="34" charset="0"/>
              </a:rPr>
              <a:t> </a:t>
            </a:r>
            <a:endParaRPr lang="ru-RU" sz="3500" b="1" dirty="0" smtClean="0">
              <a:solidFill>
                <a:srgbClr val="004070"/>
              </a:solidFill>
              <a:latin typeface="Calibri" pitchFamily="34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ru-RU" sz="3500" b="1" dirty="0">
                <a:solidFill>
                  <a:srgbClr val="004070"/>
                </a:solidFill>
                <a:latin typeface="Calibri" pitchFamily="34" charset="0"/>
              </a:rPr>
              <a:t> </a:t>
            </a:r>
            <a:endParaRPr lang="ru-RU" sz="3500" b="1" dirty="0" smtClean="0">
              <a:solidFill>
                <a:srgbClr val="004070"/>
              </a:solidFill>
              <a:latin typeface="Calibri" pitchFamily="34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ru-RU" sz="3500" b="1" dirty="0">
                <a:solidFill>
                  <a:srgbClr val="004070"/>
                </a:solidFill>
                <a:latin typeface="Calibri" pitchFamily="34" charset="0"/>
              </a:rPr>
              <a:t> </a:t>
            </a:r>
            <a:endParaRPr lang="ru-RU" sz="3500" b="1" dirty="0" smtClean="0">
              <a:solidFill>
                <a:srgbClr val="004070"/>
              </a:solidFill>
              <a:latin typeface="Calibri" pitchFamily="34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ru-RU" sz="3500" b="1" dirty="0">
                <a:solidFill>
                  <a:srgbClr val="004070"/>
                </a:solidFill>
                <a:latin typeface="Calibri" pitchFamily="34" charset="0"/>
              </a:rPr>
              <a:t> </a:t>
            </a:r>
            <a:endParaRPr lang="ru-RU" sz="3500" b="1" dirty="0" smtClean="0">
              <a:solidFill>
                <a:srgbClr val="004070"/>
              </a:solidFill>
              <a:latin typeface="Calibri" pitchFamily="34" charset="0"/>
            </a:endParaRPr>
          </a:p>
          <a:p>
            <a:pPr marL="571500" indent="-571500">
              <a:buFont typeface="Wingdings" pitchFamily="2" charset="2"/>
              <a:buChar char="ü"/>
            </a:pPr>
            <a:r>
              <a:rPr lang="ru-RU" sz="3500" b="1" dirty="0">
                <a:solidFill>
                  <a:srgbClr val="004070"/>
                </a:solidFill>
                <a:latin typeface="Calibri" pitchFamily="34" charset="0"/>
              </a:rPr>
              <a:t>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3500" b="1" dirty="0" smtClean="0">
                <a:solidFill>
                  <a:srgbClr val="00407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947100" y="1644835"/>
            <a:ext cx="10441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ü"/>
            </a:pPr>
            <a:r>
              <a:rPr lang="ru-RU" sz="3500" b="1" dirty="0" smtClean="0">
                <a:solidFill>
                  <a:srgbClr val="004070"/>
                </a:solidFill>
                <a:latin typeface="Calibri" pitchFamily="34" charset="0"/>
              </a:rPr>
              <a:t> </a:t>
            </a:r>
          </a:p>
          <a:p>
            <a:r>
              <a:rPr lang="ru-RU" sz="3500" b="1" dirty="0">
                <a:solidFill>
                  <a:srgbClr val="004070"/>
                </a:solidFill>
                <a:latin typeface="Calibri" pitchFamily="34" charset="0"/>
              </a:rPr>
              <a:t> </a:t>
            </a:r>
            <a:endParaRPr lang="ru-RU" sz="3500" b="1" dirty="0" smtClean="0">
              <a:solidFill>
                <a:srgbClr val="004070"/>
              </a:solidFill>
              <a:latin typeface="Calibri" pitchFamily="34" charset="0"/>
            </a:endParaRPr>
          </a:p>
          <a:p>
            <a:r>
              <a:rPr lang="ru-RU" sz="3500" b="1" dirty="0">
                <a:solidFill>
                  <a:srgbClr val="004070"/>
                </a:solidFill>
                <a:latin typeface="Calibri" pitchFamily="34" charset="0"/>
              </a:rPr>
              <a:t> </a:t>
            </a:r>
            <a:endParaRPr lang="ru-RU" sz="3500" b="1" dirty="0" smtClean="0">
              <a:solidFill>
                <a:srgbClr val="004070"/>
              </a:solidFill>
              <a:latin typeface="Calibri" pitchFamily="34" charset="0"/>
            </a:endParaRPr>
          </a:p>
          <a:p>
            <a:r>
              <a:rPr lang="ru-RU" sz="3500" b="1" dirty="0">
                <a:solidFill>
                  <a:srgbClr val="004070"/>
                </a:solidFill>
                <a:latin typeface="Calibri" pitchFamily="34" charset="0"/>
              </a:rPr>
              <a:t> </a:t>
            </a:r>
            <a:endParaRPr lang="ru-RU" sz="3500" b="1" dirty="0" smtClean="0">
              <a:solidFill>
                <a:srgbClr val="004070"/>
              </a:solidFill>
              <a:latin typeface="Calibri" pitchFamily="34" charset="0"/>
            </a:endParaRPr>
          </a:p>
          <a:p>
            <a:r>
              <a:rPr lang="ru-RU" sz="3500" b="1" dirty="0" smtClean="0">
                <a:solidFill>
                  <a:srgbClr val="004070"/>
                </a:solidFill>
                <a:latin typeface="Calibri" pitchFamily="34" charset="0"/>
              </a:rPr>
              <a:t>  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ru-RU" sz="3500" b="1" dirty="0" smtClean="0">
                <a:solidFill>
                  <a:srgbClr val="004070"/>
                </a:solidFill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4765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Рекламные материалы\2016 10 Системы мониторинга\ЗУБ распределённый датч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551" y="2131428"/>
            <a:ext cx="3600000" cy="208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Рекламные материалы\2016 10 Системы мониторинга\ЗУБ НД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668" y="4889726"/>
            <a:ext cx="3600000" cy="208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7161643"/>
            <a:ext cx="10692000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СОЧЕТАНИЕ ПОКРЫТИЯ ЗУБ И СИСТЕМ МОНИТОРИНГА ПОВЫШАЕТ УРОВЕНЬ БЕЗОПАСНОСТИ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06934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УСТАНОВКА СИСТЕМ МОНИТОРИНГА ПОД БЕТОННОЕ ПОКРЫТИЕ ЗУБ 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54335" y="3318966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Выноска 1 2"/>
          <p:cNvSpPr/>
          <p:nvPr/>
        </p:nvSpPr>
        <p:spPr>
          <a:xfrm>
            <a:off x="8595551" y="1218788"/>
            <a:ext cx="1689415" cy="432047"/>
          </a:xfrm>
          <a:prstGeom prst="borderCallout1">
            <a:avLst>
              <a:gd name="adj1" fmla="val 52245"/>
              <a:gd name="adj2" fmla="val 1167"/>
              <a:gd name="adj3" fmla="val 291592"/>
              <a:gd name="adj4" fmla="val -42275"/>
            </a:avLst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Протяженный датчик после монтажа </a:t>
            </a: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Выноска 1 14"/>
          <p:cNvSpPr/>
          <p:nvPr/>
        </p:nvSpPr>
        <p:spPr>
          <a:xfrm>
            <a:off x="8929334" y="4255328"/>
            <a:ext cx="1618527" cy="260118"/>
          </a:xfrm>
          <a:prstGeom prst="borderCallout1">
            <a:avLst>
              <a:gd name="adj1" fmla="val 102736"/>
              <a:gd name="adj2" fmla="val 410"/>
              <a:gd name="adj3" fmla="val 440448"/>
              <a:gd name="adj4" fmla="val -57921"/>
            </a:avLst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Точечный датчик НДС</a:t>
            </a: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Выноска 1 17"/>
          <p:cNvSpPr/>
          <p:nvPr/>
        </p:nvSpPr>
        <p:spPr>
          <a:xfrm>
            <a:off x="8929333" y="4546353"/>
            <a:ext cx="1618527" cy="381235"/>
          </a:xfrm>
          <a:prstGeom prst="borderCallout1">
            <a:avLst>
              <a:gd name="adj1" fmla="val 50159"/>
              <a:gd name="adj2" fmla="val -1607"/>
              <a:gd name="adj3" fmla="val 296316"/>
              <a:gd name="adj4" fmla="val -31775"/>
            </a:avLst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Гидроизоляционная защита стыка</a:t>
            </a: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Выноска 1 21"/>
          <p:cNvSpPr/>
          <p:nvPr/>
        </p:nvSpPr>
        <p:spPr>
          <a:xfrm>
            <a:off x="8595551" y="1754062"/>
            <a:ext cx="1689416" cy="432047"/>
          </a:xfrm>
          <a:prstGeom prst="borderCallout1">
            <a:avLst>
              <a:gd name="adj1" fmla="val 51426"/>
              <a:gd name="adj2" fmla="val -2117"/>
              <a:gd name="adj3" fmla="val 421551"/>
              <a:gd name="adj4" fmla="val -38846"/>
            </a:avLst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glow rad="101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Протяженный датчик в состоянии поставки</a:t>
            </a:r>
            <a:endParaRPr lang="ru-RU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30199" y="3585076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8" y="2985316"/>
            <a:ext cx="6419299" cy="1509328"/>
          </a:xfrm>
          <a:prstGeom prst="rect">
            <a:avLst/>
          </a:prstGeom>
          <a:noFill/>
          <a:ln w="31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4" y="5150265"/>
            <a:ext cx="6399643" cy="1666458"/>
          </a:xfrm>
          <a:prstGeom prst="rect">
            <a:avLst/>
          </a:prstGeom>
          <a:noFill/>
          <a:ln w="31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" y="900311"/>
            <a:ext cx="6403453" cy="1561442"/>
          </a:xfrm>
          <a:prstGeom prst="rect">
            <a:avLst/>
          </a:prstGeom>
          <a:noFill/>
          <a:ln w="31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70244" y="567751"/>
            <a:ext cx="3384376" cy="2880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МОНИТОРИНГ УТЕЧЕК ЖИДКОСТИ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6225" y="2634711"/>
            <a:ext cx="2834211" cy="2880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МОНИТОРИНГ УТЕЧЕК ГАЗА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51324" y="4772323"/>
            <a:ext cx="6414253" cy="2880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МОНИТОРИНГ ПРОЕКТНОГО ПОЛОЖЕНИЯ, НДС, МЕХАНИЧЕСКИХ ВОЗДЕЙСТВИЙ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52667" y="612279"/>
            <a:ext cx="3542883" cy="50405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ТЕХНИЧЕСКИЕ РЕШЕНИЯ С ПРИМЕНЕНИЕМ ТЕХНОЛОГИИ ЗУБ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84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7164932"/>
            <a:ext cx="10692000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МОНИТОРИНГ НАПРЯЖЕННО-ДЕФОРМИРОВАННОГО СОСТОЯНИЯ ТРУБОПРОВОДА</a:t>
            </a: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06934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МОНИТОРИНГ ГАЗОПРОВОДА «УРЕНГОЙ-НОВОПСКОВ» (КУЙБЫШЕВСКОЕ </a:t>
            </a: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ВОДОХРАНИЛИЩЕ)</a:t>
            </a: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54335" y="3318966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Picture 3" descr="C:\Workhard\Рабочий стол\Видео, фото\Тольятти\Camera\IMG_20151021_111605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73" y="3155116"/>
            <a:ext cx="2653386" cy="370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s.aristov\Desktop\Новая папка\foto\IMG_3641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73" y="488308"/>
            <a:ext cx="2653386" cy="250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s.aristov\Desktop\Новая папка\foto\IMG_3669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051" y="4639564"/>
            <a:ext cx="2038881" cy="238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45" y="488307"/>
            <a:ext cx="7551566" cy="4151257"/>
          </a:xfrm>
          <a:prstGeom prst="rect">
            <a:avLst/>
          </a:prstGeom>
          <a:noFill/>
        </p:spPr>
      </p:pic>
      <p:pic>
        <p:nvPicPr>
          <p:cNvPr id="14" name="Picture 5" descr="C:\Users\s.aristov\Desktop\Новая папка\Р Газпром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45" y="4715766"/>
            <a:ext cx="1656184" cy="2357230"/>
          </a:xfrm>
          <a:prstGeom prst="rect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54" y="4658348"/>
            <a:ext cx="1686491" cy="2412268"/>
          </a:xfrm>
          <a:prstGeom prst="rect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C:\Users\s.aristov\Desktop\Новая папка\Тольятти письмо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644" y="4698027"/>
            <a:ext cx="1698097" cy="2372589"/>
          </a:xfrm>
          <a:prstGeom prst="rect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reklamaperm.ru/wp-content/uploads/2015/04/orgenergogaz-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172" y="516883"/>
            <a:ext cx="958760" cy="958760"/>
          </a:xfrm>
          <a:prstGeom prst="rect">
            <a:avLst/>
          </a:prstGeom>
          <a:solidFill>
            <a:schemeClr val="bg1"/>
          </a:solidFill>
          <a:ln w="3492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575010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0" y="7172276"/>
            <a:ext cx="10692000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ПРОКЛАДКА ЛИНИЙ ВОЛС МЕТОДОМ ПРОДУВКИ ДО 3 КМ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06934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УСТАНОВКА КАБЕЛЕЙ СВЯЗИ ПОД БЕТОННОЕ ПОКРЫТИЕ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54335" y="4977714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5" y="776557"/>
            <a:ext cx="5623299" cy="2500018"/>
          </a:xfrm>
          <a:prstGeom prst="rect">
            <a:avLst/>
          </a:prstGeom>
        </p:spPr>
      </p:pic>
      <p:pic>
        <p:nvPicPr>
          <p:cNvPr id="1032" name="Picture 8" descr="http://refleader.ru/files/2/b47b847b690c72d9cf8cf5c6c1733910.html_files/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92" y="3400358"/>
            <a:ext cx="7056784" cy="255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45649" y="756295"/>
            <a:ext cx="4219214" cy="252028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 </a:t>
            </a:r>
            <a:r>
              <a:rPr lang="ru-RU" sz="1800" b="1" u="sng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36.13330.2012</a:t>
            </a:r>
          </a:p>
          <a:p>
            <a:pPr marL="177800"/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15.15 «…В 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особых случаях, с соответствующим обоснованием, допускается укладка </a:t>
            </a: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кабеля связи 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одной траншее с трубопроводом, а также </a:t>
            </a:r>
            <a: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укладка кабеля связи </a:t>
            </a:r>
            <a:r>
              <a:rPr lang="ru-RU" sz="1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непосредственно на </a:t>
            </a:r>
            <a:r>
              <a:rPr lang="ru-RU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сплошном бетонном покрытии трубопровода 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или внутри сплошного </a:t>
            </a: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бетонного покрытия </a:t>
            </a:r>
            <a:r>
              <a:rPr lang="ru-RU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специальных кабель-каналах.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02484" y="6156895"/>
            <a:ext cx="4219214" cy="573107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algn="ctr"/>
            <a:r>
              <a:rPr lang="ru-RU" sz="14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Апробированная технология задувки кабеля в кабель-канал</a:t>
            </a:r>
            <a:endParaRPr lang="ru-RU" sz="14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952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" y="13771"/>
            <a:ext cx="10692000" cy="712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400" y="5886777"/>
            <a:ext cx="10692000" cy="1694724"/>
            <a:chOff x="0" y="5868863"/>
            <a:chExt cx="10567557" cy="169472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8863"/>
              <a:ext cx="10567557" cy="1694724"/>
            </a:xfrm>
            <a:prstGeom prst="rect">
              <a:avLst/>
            </a:prstGeom>
          </p:spPr>
        </p:pic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467425" y="6121501"/>
              <a:ext cx="5842584" cy="134288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ru-RU" sz="28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ЗАЩИТНЫЕ КОМПОЗИТНЫЕ И УТЯЖЕЛЯЮЩИЕ БЕТОННЫЕ</a:t>
              </a:r>
            </a:p>
            <a:p>
              <a:pPr algn="r"/>
              <a:r>
                <a:rPr lang="ru-RU" sz="28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ПОКРЫТИЯ</a:t>
              </a:r>
              <a:r>
                <a:rPr lang="en-US" sz="28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 </a:t>
              </a:r>
              <a:r>
                <a:rPr lang="ru-RU" sz="28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ТРУБОПРОВОДОВ</a:t>
              </a:r>
              <a:endParaRPr lang="ru-RU" sz="28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234132" y="6590431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ПРОЕКТНЫЙ ОПЫТ И ОБЩИЕ СВЕДЕНИЯ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221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/>
          <p:cNvSpPr/>
          <p:nvPr/>
        </p:nvSpPr>
        <p:spPr>
          <a:xfrm>
            <a:off x="7972237" y="437261"/>
            <a:ext cx="2693348" cy="66590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2783465" y="437261"/>
            <a:ext cx="5188772" cy="66590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0117" y="433941"/>
            <a:ext cx="2693348" cy="66590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-13183"/>
            <a:ext cx="106920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ТИПОВЫЕ УЧАСТКИ </a:t>
            </a: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ТРУБОПРОВОДОВ </a:t>
            </a: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ДЛЯ ПРИМЕНЕНИЯ </a:t>
            </a: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ПОКРЫТИЙ ЗУБ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939502" y="2610405"/>
            <a:ext cx="27015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05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СВЕРХНОРМАТИВНЫЕ ЗОНЫ СБЛИЖЕНИЯ</a:t>
            </a:r>
            <a:endParaRPr lang="ru-RU" sz="1050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Cambria Math" pitchFamily="18" charset="0"/>
              <a:cs typeface="Calibri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72430" y="2626318"/>
            <a:ext cx="24482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ПОДВОДНЫЕ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 ПЕРЕХОДЫ (ГНБ)</a:t>
            </a:r>
          </a:p>
        </p:txBody>
      </p:sp>
      <p:pic>
        <p:nvPicPr>
          <p:cNvPr id="7" name="Picture 3" descr="C:\Users\Plavin\Desktop\1333454038foto1_big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63" y="5043881"/>
            <a:ext cx="2376000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festival.1september.ru/articles/604513/presentation/51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289" y="5049551"/>
            <a:ext cx="2376000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2894153" y="6732743"/>
            <a:ext cx="24482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МНОГОЛЕТНИЕ МЕРЗЛЫЕ ГРУНТЫ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005553" y="6732743"/>
            <a:ext cx="25694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ДОРОГИ БЕЗ ПОКРЫТИЙ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Cambria Math" pitchFamily="18" charset="0"/>
              <a:cs typeface="Calibri" pitchFamily="34" charset="0"/>
            </a:endParaRPr>
          </a:p>
        </p:txBody>
      </p:sp>
      <p:pic>
        <p:nvPicPr>
          <p:cNvPr id="1040" name="Picture 1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6" y="910676"/>
            <a:ext cx="2376000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http://www.energo-ss.designb2b.ru/files/project_4036/projects/1381757532_9_mini2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63" y="900982"/>
            <a:ext cx="2376000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30486" y="6755127"/>
            <a:ext cx="24482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ФУТЕРОВКА ПО УТЯЖЕЛИТЕЛИ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894153" y="4662366"/>
            <a:ext cx="24482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ОБВОДНЕННАЯ МЕСТНОСТЬ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402815" y="2626318"/>
            <a:ext cx="25694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МОРСКИЕ ШЕЛЬФЫ</a:t>
            </a:r>
            <a:endParaRPr lang="ru-RU" sz="1100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Cambria Math" pitchFamily="18" charset="0"/>
              <a:cs typeface="Calibri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894153" y="2626318"/>
            <a:ext cx="24482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ПОДВОДНЫЕ ПЕРЕХОДЫ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463389" y="4662366"/>
            <a:ext cx="24482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ЗАБОЛОЧЕННАЯ МЕСТНОСТЬ</a:t>
            </a:r>
          </a:p>
        </p:txBody>
      </p:sp>
      <p:pic>
        <p:nvPicPr>
          <p:cNvPr id="33" name="Picture 3"/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0289" y="2956790"/>
            <a:ext cx="2376000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Picture 4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25" y="2956790"/>
            <a:ext cx="2376000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289" y="910676"/>
            <a:ext cx="2376000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D:\00 МОИ ДОКУМЕНТЫ\ПРЕЗЕНТАЦИИ ОАО МТЗК\Фото для презентаций\Фото для презентаций\gazoprovod.jpg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25" y="910676"/>
            <a:ext cx="2376000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Скругленный прямоугольник 49"/>
          <p:cNvSpPr/>
          <p:nvPr/>
        </p:nvSpPr>
        <p:spPr>
          <a:xfrm>
            <a:off x="193033" y="540271"/>
            <a:ext cx="2391533" cy="267113"/>
          </a:xfrm>
          <a:prstGeom prst="roundRect">
            <a:avLst/>
          </a:prstGeom>
          <a:solidFill>
            <a:srgbClr val="78323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ЗУБ-КОМПОЗИТ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0" y="7180693"/>
            <a:ext cx="10716434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ШИРОКИЙ СПЕКТР ПРИМЕНЕНИЯ ПОКРЫТИЯ ЗУБ ДЛЯ ЗАЩИТЫ И БАЛЛАСТИРОВКИ ТРУБОПРОВОДОВ</a:t>
            </a: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883747" y="540271"/>
            <a:ext cx="5006648" cy="267113"/>
          </a:xfrm>
          <a:prstGeom prst="roundRect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ЗУБ-БАЛЛАСТ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Picture 2" descr="http://caspianbarrel.org/wp-content/uploads/Baki-Supsa.jpg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2" y="2918315"/>
            <a:ext cx="2376000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81941" y="4637804"/>
            <a:ext cx="27015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76313" eaLnBrk="0" hangingPunct="0">
              <a:defRPr/>
            </a:pPr>
            <a:r>
              <a:rPr lang="ru-RU" sz="105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ГОРЫ, СКАЛЬНЫЕ, КАМЕНИСТЫЕ ГРУНТЫ</a:t>
            </a:r>
          </a:p>
        </p:txBody>
      </p:sp>
      <p:pic>
        <p:nvPicPr>
          <p:cNvPr id="7170" name="Picture 2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589" y="2969759"/>
            <a:ext cx="2376000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7958601" y="4662366"/>
            <a:ext cx="27015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05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ПЕРЕХОДЫ ВЗАМЕН КОЖУХОВ</a:t>
            </a:r>
            <a:endParaRPr lang="ru-RU" sz="1050" b="1" dirty="0">
              <a:solidFill>
                <a:schemeClr val="accent6">
                  <a:lumMod val="75000"/>
                </a:schemeClr>
              </a:solidFill>
              <a:latin typeface="Calibri" pitchFamily="34" charset="0"/>
              <a:ea typeface="Cambria Math" pitchFamily="18" charset="0"/>
              <a:cs typeface="Calibri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8086056" y="539404"/>
            <a:ext cx="2391533" cy="26711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ЗУБ-ФУТЛЯР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2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389" y="5049551"/>
            <a:ext cx="2376000" cy="16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5427253" y="6732743"/>
            <a:ext cx="24482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СЛОНЧАКОВЫЕ БОЛОТА (СОРЫ)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t="16504" r="8295" b="21059"/>
          <a:stretch/>
        </p:blipFill>
        <p:spPr bwMode="auto">
          <a:xfrm>
            <a:off x="244702" y="5043881"/>
            <a:ext cx="2434056" cy="1620000"/>
          </a:xfrm>
          <a:prstGeom prst="rect">
            <a:avLst/>
          </a:prstGeom>
          <a:blipFill>
            <a:blip r:embed="rId15"/>
            <a:tile tx="0" ty="0" sx="100000" sy="100000" flip="none" algn="tl"/>
          </a:blipFill>
          <a:extLst/>
        </p:spPr>
      </p:pic>
    </p:spTree>
    <p:extLst>
      <p:ext uri="{BB962C8B-B14F-4D97-AF65-F5344CB8AC3E}">
        <p14:creationId xmlns:p14="http://schemas.microsoft.com/office/powerpoint/2010/main" val="3968653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0693400" cy="39696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1900" b="1" dirty="0">
                <a:solidFill>
                  <a:prstClr val="white"/>
                </a:solidFill>
                <a:latin typeface="Calibri" panose="020F0502020204030204" pitchFamily="34" charset="0"/>
              </a:rPr>
              <a:t>ПРОЕКТНЫЙ ОПЫТ ПРИМЕНЕНИЯ ТРУБ С ПОКРЫТИЕМ ЗУБ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7164302"/>
            <a:ext cx="10693400" cy="396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ТРУБЫ С ПОКРЫТИЕМ ЗУБ В ПРОЕКТАХ ФЕДЕРАЛЬНОГО И МЕЖДУНАРОДНОГО УРОВНЯ</a:t>
            </a:r>
          </a:p>
        </p:txBody>
      </p:sp>
      <p:pic>
        <p:nvPicPr>
          <p:cNvPr id="4" name="Рисунок 3" descr="29 Варандей 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93"/>
          <a:stretch/>
        </p:blipFill>
        <p:spPr>
          <a:xfrm>
            <a:off x="295066" y="482664"/>
            <a:ext cx="1720176" cy="1204477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44 Байдара.jpg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" b="-1"/>
          <a:stretch/>
        </p:blipFill>
        <p:spPr>
          <a:xfrm>
            <a:off x="306270" y="1807034"/>
            <a:ext cx="1698568" cy="1203522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____________.jp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39" y="3122628"/>
            <a:ext cx="1698568" cy="1204477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40 Сахалин.jp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39" y="4481358"/>
            <a:ext cx="1698568" cy="1204477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 descr="IMG_7998.JP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39" y="5828105"/>
            <a:ext cx="1698568" cy="1204477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4716" y="6761472"/>
            <a:ext cx="584984" cy="26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978328" y="502979"/>
            <a:ext cx="2586038" cy="93632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104306" tIns="52153" rIns="104306" bIns="52153">
            <a:spAutoFit/>
          </a:bodyPr>
          <a:lstStyle/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ТРУБОПРОВОД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ВАРАНДЕЙСКОГО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НЕФТЕНАЛИВНОГО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ТЕРМИНАЛА</a:t>
            </a:r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/>
            </a:r>
            <a:b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</a:br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ОАО «ЛУКОЙЛ»	                    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2005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78328" y="1812804"/>
            <a:ext cx="2586038" cy="7978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МАГИСТРАЛЬНЫЙ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ГАЗОПРОВОД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БОВАНЕНКОВО-УХТА</a:t>
            </a:r>
            <a:b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</a:br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ОАО «ГАЗПРОМ»	                      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2008-2011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78327" y="3122629"/>
            <a:ext cx="2661539" cy="7978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МАГИСТРАЛЬНЫЙ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ГАЗОПРОВОД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ДЖУБГА-ЛАЗАРЕВСКОЕ-СОЧИ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ОАО «ГАЗПРОМ»	                              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2010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978328" y="4472145"/>
            <a:ext cx="2586038" cy="7978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МАГИСТРАЛЬНЫЙ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ГАЗОПРОВОД САХАЛИН-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ХАБАРОВСК-ВЛАДИВОСТОК</a:t>
            </a:r>
            <a:endParaRPr lang="ru-RU" sz="900" dirty="0">
              <a:latin typeface="Calibri" pitchFamily="34" charset="0"/>
              <a:ea typeface="Cambria Math" pitchFamily="18" charset="0"/>
              <a:cs typeface="Calibri" pitchFamily="34" charset="0"/>
            </a:endParaRP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ОАО «ГАЗПРОМ»	                             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2010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87286" y="5904371"/>
            <a:ext cx="2586038" cy="1074821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НЕФТЕГАЗОПРОВОДЫ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МЕСТОРОЖДЕНИЯ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ФИЛАНОВСКОГО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(ОАО ЛУКОЙЛ) 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SAIPEM (ИТАЛИЯ), 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BUMI ARMADA (МАЛАЙЗИЯ)   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2012-2013</a:t>
            </a:r>
          </a:p>
        </p:txBody>
      </p:sp>
      <p:pic>
        <p:nvPicPr>
          <p:cNvPr id="17" name="Picture 6" descr="C:\Users\Дмитрий\Documents\Бланки и ЛОГОТИПЫ\Разные логотипы для презентаций СВАП\SIPEM\сайпем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139" y="5850156"/>
            <a:ext cx="810447" cy="264373"/>
          </a:xfrm>
          <a:prstGeom prst="rect">
            <a:avLst/>
          </a:prstGeom>
          <a:noFill/>
          <a:effectLst>
            <a:glow rad="1016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Дмитрий\Documents\Бланки и ЛОГОТИПЫ\Разные логотипы для презентаций СВАП\LUK oil\lukoil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3560" y="5878978"/>
            <a:ext cx="841681" cy="184858"/>
          </a:xfrm>
          <a:prstGeom prst="rect">
            <a:avLst/>
          </a:prstGeom>
          <a:noFill/>
          <a:effectLst>
            <a:glow rad="1016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Дмитрий\Documents\Бланки и ЛОГОТИПЫ\Разные логотипы для презентаций СВАП\LUK oil\lukoil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2302" y="527276"/>
            <a:ext cx="708790" cy="155672"/>
          </a:xfrm>
          <a:prstGeom prst="rect">
            <a:avLst/>
          </a:prstGeom>
          <a:noFill/>
          <a:effectLst>
            <a:glow rad="1016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37 Цна 3.JPG"/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723" y="502978"/>
            <a:ext cx="1698568" cy="1204477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 descr="37 Шексна.jpg"/>
          <p:cNvPicPr>
            <a:picLocks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723" y="1812803"/>
            <a:ext cx="1698568" cy="1204477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 descr="Монтаж бет.трубы 2.jp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723" y="3122628"/>
            <a:ext cx="1698568" cy="1204477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 descr="IMG_6300.JPG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64"/>
          <a:stretch/>
        </p:blipFill>
        <p:spPr>
          <a:xfrm>
            <a:off x="3746723" y="4472145"/>
            <a:ext cx="1698567" cy="1204477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 descr="IMG_2932.JPG"/>
          <p:cNvPicPr>
            <a:picLocks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723" y="5821662"/>
            <a:ext cx="1698568" cy="1204477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6" descr="http://im7-tub-ru.yandex.net/i?id=38923573-44-73&amp;n=21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6724" y="3122629"/>
            <a:ext cx="348721" cy="34729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9" name="Прямоугольник 28"/>
          <p:cNvSpPr/>
          <p:nvPr/>
        </p:nvSpPr>
        <p:spPr>
          <a:xfrm>
            <a:off x="5385534" y="502979"/>
            <a:ext cx="2586038" cy="6593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ПОДВОДНЫЙ ПЕРЕХОД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ЧЕРЕЗ РЕКУ ЦНА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ОАО «ГАЗПРОМ»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2006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385534" y="1812804"/>
            <a:ext cx="2586038" cy="6593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ГАЗОПРОВОД В РАЙОНЕ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р. ШЕКСНА 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ОАО «ГАЗПРОМ»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2006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385535" y="3122629"/>
            <a:ext cx="2081466" cy="7978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ПРОДУКТОПРОВОД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ПУРОВСКИЙ  ЗПК - ТОБОЛЬСКНЕФТЕХИМ 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ОАО «СИБУР» 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2013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385534" y="4472145"/>
            <a:ext cx="2586038" cy="7978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ПОДВОДНЫЙ ПЕРЕХОД ГО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СЫЗРАНЬ-УЛЬЯНОВСК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КУЙБЫШЕВСКОЕ ВДХР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ОАО «ГАЗПРОМ»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2012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385534" y="5937664"/>
            <a:ext cx="2586038" cy="7978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ГАЗОПРОВОД БТК КИРИНСКОГО МЕСТОРОЖДЕНИЯ (САХАЛИН)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ПЕРЕХОД ЧЕРЕЗ РЕКУ ВАЗИ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ОАО «ГАЗПРОМ»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2012</a:t>
            </a:r>
          </a:p>
        </p:txBody>
      </p:sp>
      <p:pic>
        <p:nvPicPr>
          <p:cNvPr id="37" name="Picture 5" descr="C:\Users\Дмитрий\Documents\Бланки и ЛОГОТИПЫ\Разные логотипы для презентаций СВАП\Газпром\ГАЗПРОМ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1942" y="1875714"/>
            <a:ext cx="564780" cy="273201"/>
          </a:xfrm>
          <a:prstGeom prst="rect">
            <a:avLst/>
          </a:prstGeom>
          <a:noFill/>
          <a:effectLst>
            <a:glow rad="1016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:\Users\Дмитрий\Desktop\IMG_2785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4152" y="1806637"/>
            <a:ext cx="1915453" cy="1203919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9095292" y="514585"/>
            <a:ext cx="1861887" cy="7978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ГАЗОПРОВОД УРЕНГОЙ-НОВОПСКОВ ЧЕРЕЗ КУЙБЫШЕВСКОЕ ВДХР.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ПАО «ГАЗПРОМ» 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20</a:t>
            </a:r>
            <a:r>
              <a:rPr lang="en-GB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15</a:t>
            </a:r>
            <a:endParaRPr lang="ru-RU" sz="900" dirty="0">
              <a:latin typeface="Calibri" pitchFamily="34" charset="0"/>
              <a:ea typeface="Cambria Math" pitchFamily="18" charset="0"/>
              <a:cs typeface="Calibri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095292" y="1824410"/>
            <a:ext cx="1861887" cy="7978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ГАЗОПРОВОДЫ ОТ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МАГИСТРАЛЬНЫХ ДО НИЖНЕТУРИНСКОЙ ГРЭС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ТГК9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2014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9095293" y="3134235"/>
            <a:ext cx="2314481" cy="1074821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НЕФТЕПРОВОД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АРКТИЧЕСКОГО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ТЕРМИНАЛА ъ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НОВОПОРТОВСКОГО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МЕСТОРОЖДЕНИЯ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ОАО «ГАЗПРОМ НЕФТЬ»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2014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9095293" y="4483752"/>
            <a:ext cx="2042925" cy="6593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ГАЗОПРОВОД МАЙКОП-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САМУРСКАЯ-СОЧИ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ОАО «ГАЗПРОМ» 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2012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9095293" y="5853387"/>
            <a:ext cx="2314481" cy="797822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НЕФТЕПРОВОД</a:t>
            </a:r>
            <a:r>
              <a:rPr lang="en-GB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 </a:t>
            </a:r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-</a:t>
            </a:r>
            <a:r>
              <a:rPr lang="en-GB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 </a:t>
            </a:r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ОТВОД  </a:t>
            </a:r>
            <a:endParaRPr lang="en-GB" sz="900" b="1" dirty="0">
              <a:latin typeface="Calibri" pitchFamily="34" charset="0"/>
              <a:ea typeface="Cambria Math" pitchFamily="18" charset="0"/>
              <a:cs typeface="Calibri" pitchFamily="34" charset="0"/>
            </a:endParaRP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г. ПРИМОРСК – </a:t>
            </a:r>
          </a:p>
          <a:p>
            <a:r>
              <a:rPr lang="ru-RU" sz="900" b="1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ПОРТ ВЫСОЦК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ОАО «ЛУКОЙЛ»</a:t>
            </a:r>
          </a:p>
          <a:p>
            <a:r>
              <a:rPr lang="ru-RU" sz="900" dirty="0">
                <a:latin typeface="Calibri" pitchFamily="34" charset="0"/>
                <a:ea typeface="Cambria Math" pitchFamily="18" charset="0"/>
                <a:cs typeface="Calibri" pitchFamily="34" charset="0"/>
              </a:rPr>
              <a:t>2015</a:t>
            </a:r>
          </a:p>
        </p:txBody>
      </p:sp>
      <p:pic>
        <p:nvPicPr>
          <p:cNvPr id="44" name="Picture 2" descr="C:\Users\Дмитрий\Desktop\Новый порт02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4372" y="3122628"/>
            <a:ext cx="1915453" cy="1203919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C:\Users\Дмитрий\Desktop\IMG_8951.jp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0669" y="4481358"/>
            <a:ext cx="1915453" cy="1203919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780" y="5829153"/>
            <a:ext cx="1916341" cy="1204477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" descr="C:\Users\Дмитрий\Documents\Бланки и ЛОГОТИПЫ\Разные логотипы для презентаций СВАП\LUK oil\lukoil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407" y="5814487"/>
            <a:ext cx="799595" cy="175615"/>
          </a:xfrm>
          <a:prstGeom prst="rect">
            <a:avLst/>
          </a:prstGeom>
          <a:noFill/>
          <a:effectLst>
            <a:glow rad="1016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25" y="1790961"/>
            <a:ext cx="557896" cy="525982"/>
          </a:xfrm>
          <a:prstGeom prst="rect">
            <a:avLst/>
          </a:prstGeom>
          <a:noFill/>
          <a:effectLst>
            <a:glow rad="25400">
              <a:schemeClr val="bg1">
                <a:lumMod val="50000"/>
                <a:alpha val="64000"/>
              </a:schemeClr>
            </a:glow>
          </a:effectLst>
        </p:spPr>
      </p:pic>
      <p:pic>
        <p:nvPicPr>
          <p:cNvPr id="55" name="Picture 5" descr="C:\Users\Дмитрий\Documents\Бланки и ЛОГОТИПЫ\Разные логотипы для презентаций СВАП\Газпром\ГАЗПРОМ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6383" y="4486254"/>
            <a:ext cx="564780" cy="273201"/>
          </a:xfrm>
          <a:prstGeom prst="rect">
            <a:avLst/>
          </a:prstGeom>
          <a:noFill/>
          <a:effectLst>
            <a:glow rad="1016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" descr="C:\Users\Дмитрий\Documents\Бланки и ЛОГОТИПЫ\Разные логотипы для презентаций СВАП\Газпром\ГАЗПРОМ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2642" y="3159676"/>
            <a:ext cx="564780" cy="273201"/>
          </a:xfrm>
          <a:prstGeom prst="rect">
            <a:avLst/>
          </a:prstGeom>
          <a:noFill/>
          <a:effectLst>
            <a:glow rad="1016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" descr="C:\Users\Дмитрий\Documents\Бланки и ЛОГОТИПЫ\Разные логотипы для презентаций СВАП\Газпром\ГАЗПРОМ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2643" y="1861973"/>
            <a:ext cx="564780" cy="273201"/>
          </a:xfrm>
          <a:prstGeom prst="rect">
            <a:avLst/>
          </a:prstGeom>
          <a:noFill/>
          <a:effectLst>
            <a:glow rad="1016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C:\Users\Дмитрий\Documents\Бланки и ЛОГОТИПЫ\Разные логотипы для презентаций СВАП\Газпром\ГАЗПРОМ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5228" y="4486255"/>
            <a:ext cx="564780" cy="273201"/>
          </a:xfrm>
          <a:prstGeom prst="rect">
            <a:avLst/>
          </a:prstGeom>
          <a:noFill/>
          <a:effectLst>
            <a:glow rad="1016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" descr="C:\Users\Дмитрий\Documents\Бланки и ЛОГОТИПЫ\Разные логотипы для презентаций СВАП\Газпром\ГАЗПРОМ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1031" y="5828106"/>
            <a:ext cx="564780" cy="273201"/>
          </a:xfrm>
          <a:prstGeom prst="rect">
            <a:avLst/>
          </a:prstGeom>
          <a:noFill/>
          <a:effectLst>
            <a:glow rad="1016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" descr="C:\Users\Дмитрий\Documents\Бланки и ЛОГОТИПЫ\Разные логотипы для презентаций СВАП\Газпром\ГАЗПРОМ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6269" y="4445270"/>
            <a:ext cx="564780" cy="273201"/>
          </a:xfrm>
          <a:prstGeom prst="rect">
            <a:avLst/>
          </a:prstGeom>
          <a:noFill/>
          <a:effectLst>
            <a:glow rad="1016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5" descr="C:\Users\Дмитрий\Documents\Бланки и ЛОГОТИПЫ\Разные логотипы для презентаций СВАП\Газпром\ГАЗПРОМ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0754" y="595790"/>
            <a:ext cx="564780" cy="273201"/>
          </a:xfrm>
          <a:prstGeom prst="rect">
            <a:avLst/>
          </a:prstGeom>
          <a:noFill/>
          <a:effectLst>
            <a:glow rad="1016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Логотип Газпром нефть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227" y="3120372"/>
            <a:ext cx="635781" cy="288798"/>
          </a:xfrm>
          <a:prstGeom prst="rect">
            <a:avLst/>
          </a:prstGeom>
          <a:noFill/>
          <a:effectLst>
            <a:glow rad="1270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51" y="482665"/>
            <a:ext cx="1921969" cy="1224791"/>
          </a:xfrm>
          <a:prstGeom prst="rect">
            <a:avLst/>
          </a:prstGeom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" descr="C:\Users\Дмитрий\Documents\Бланки и ЛОГОТИПЫ\Разные логотипы для презентаций СВАП\Газпром\ГАЗПРОМ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5228" y="493512"/>
            <a:ext cx="564780" cy="273201"/>
          </a:xfrm>
          <a:prstGeom prst="rect">
            <a:avLst/>
          </a:prstGeom>
          <a:noFill/>
          <a:effectLst>
            <a:glow rad="1016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220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http://im7-tub-ru.yandex.net/i?id=38923573-44-73&amp;n=2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70" y="3792579"/>
            <a:ext cx="642942" cy="679164"/>
          </a:xfrm>
          <a:prstGeom prst="rect">
            <a:avLst/>
          </a:prstGeom>
          <a:noFill/>
        </p:spPr>
      </p:pic>
      <p:pic>
        <p:nvPicPr>
          <p:cNvPr id="22" name="Picture 4" descr="C:\Users\Дмитрий\Documents\Бланки и ЛОГОТИПЫ\Разные логотипы для презентаций СВАП\LUK oil\lukoil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841" y="3066687"/>
            <a:ext cx="1408071" cy="328019"/>
          </a:xfrm>
          <a:prstGeom prst="rect">
            <a:avLst/>
          </a:prstGeom>
          <a:noFill/>
          <a:effectLst>
            <a:glow rad="1016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Дмитрий\Documents\Бланки и ЛОГОТИПЫ\Разные логотипы для презентаций СВАП\SIPEM\сайпем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87" y="3394706"/>
            <a:ext cx="1456648" cy="504000"/>
          </a:xfrm>
          <a:prstGeom prst="rect">
            <a:avLst/>
          </a:prstGeom>
          <a:noFill/>
          <a:effectLst>
            <a:glow rad="1016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Svap\Desktop\ba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8673" y="2985193"/>
            <a:ext cx="2015999" cy="701215"/>
          </a:xfrm>
          <a:prstGeom prst="rect">
            <a:avLst/>
          </a:prstGeom>
          <a:noFill/>
          <a:effectLst>
            <a:glow rad="114300">
              <a:schemeClr val="bg1">
                <a:alpha val="8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img1.job.ru/fe/upload/employer/logo/v/_/n/t/v_ntf8lycuaqo6pljraihq2-compan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452" y="2985193"/>
            <a:ext cx="2003227" cy="420678"/>
          </a:xfrm>
          <a:prstGeom prst="rect">
            <a:avLst/>
          </a:prstGeom>
          <a:noFill/>
          <a:effectLst>
            <a:glow rad="114300">
              <a:schemeClr val="bg1">
                <a:alpha val="8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860" y="2944786"/>
            <a:ext cx="1187779" cy="555025"/>
          </a:xfrm>
          <a:prstGeom prst="rect">
            <a:avLst/>
          </a:prstGeom>
          <a:noFill/>
          <a:effectLst>
            <a:glow rad="114300">
              <a:schemeClr val="bg1">
                <a:alpha val="8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599985" y="3800415"/>
            <a:ext cx="9493430" cy="3096344"/>
            <a:chOff x="594172" y="4140671"/>
            <a:chExt cx="9493430" cy="3096344"/>
          </a:xfrm>
        </p:grpSpPr>
        <p:pic>
          <p:nvPicPr>
            <p:cNvPr id="5" name="Picture 2" descr="C:\Users\Plavin\Desktop\Милан\33670-LT-SA-MZ-0252 Record of Achievement_Страница_1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0064" y="4575802"/>
              <a:ext cx="1631170" cy="23011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6" name="Picture 3" descr="C:\Users\Plavin\Desktop\Милан\33670-LT-SA-MZ-0252 Record of Achievement_Страница_2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9553" y="4986537"/>
              <a:ext cx="1485763" cy="22504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Picture 2" descr="C:\Users\Дмитрий\Desktop\1fc2bf53d952be6f2a1af7f5c71f0fdf.JP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3635" y="4472417"/>
              <a:ext cx="1599978" cy="226054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Рисунок 22" descr="Отзыв Запсибтрансгаз.jp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61932" y="4961226"/>
              <a:ext cx="1577260" cy="22315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511" y="4354858"/>
              <a:ext cx="1631204" cy="230609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118" y="4140671"/>
              <a:ext cx="1673484" cy="236784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172" y="5118674"/>
              <a:ext cx="1497573" cy="21183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9" name="Picture 2" descr="C:\Users\Дмитрий\Desktop\b7ee0d35ffeef54a8ae1efd0deafc351.jpg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7034" y="4889207"/>
              <a:ext cx="1628768" cy="23035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Рисунок 28" descr="261354207.jpg"/>
          <p:cNvPicPr>
            <a:picLocks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59848" y="641603"/>
            <a:ext cx="3060000" cy="19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4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64672" y="641603"/>
            <a:ext cx="3060000" cy="19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 descr="C:\Users\Вика\Desktop\МРТС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66" y="3311725"/>
            <a:ext cx="1134774" cy="1134774"/>
          </a:xfrm>
          <a:prstGeom prst="rect">
            <a:avLst/>
          </a:prstGeom>
          <a:noFill/>
          <a:effectLst>
            <a:glow rad="114300">
              <a:schemeClr val="bg1">
                <a:alpha val="8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0" y="0"/>
            <a:ext cx="10693400" cy="44616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 defTabSz="1088328" eaLnBrk="0" fontAlgn="base" hangingPunct="0">
              <a:spcBef>
                <a:spcPct val="0"/>
              </a:spcBef>
              <a:spcAft>
                <a:spcPct val="0"/>
              </a:spcAft>
              <a:tabLst>
                <a:tab pos="8185093" algn="l"/>
              </a:tabLst>
            </a:pPr>
            <a:r>
              <a:rPr lang="ru-RU" sz="2000" b="1" kern="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itchFamily="34" charset="0"/>
              </a:rPr>
              <a:t>РЕКОМЕНДАЦИИ И ОТЗЫВЫ КРУПНЫХ ОТРАСЛЕВЫХ ЗАКАЗЧИКОВ</a:t>
            </a:r>
          </a:p>
        </p:txBody>
      </p:sp>
      <p:pic>
        <p:nvPicPr>
          <p:cNvPr id="26" name="Рисунок 25" descr="irc_5687.jpg"/>
          <p:cNvPicPr>
            <a:picLocks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999" y="641603"/>
            <a:ext cx="3060000" cy="19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0" y="7164302"/>
            <a:ext cx="10693400" cy="396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БОЛЬШОЙ ОПЫТ УЧАСТИЯ В ПРОЕКТАХ ФЕДЕРАЛЬНОГО И МЕЖДУНАРОДНОГО УРОВНЯ</a:t>
            </a:r>
          </a:p>
        </p:txBody>
      </p:sp>
    </p:spTree>
    <p:extLst>
      <p:ext uri="{BB962C8B-B14F-4D97-AF65-F5344CB8AC3E}">
        <p14:creationId xmlns:p14="http://schemas.microsoft.com/office/powerpoint/2010/main" val="3768514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9" y="767576"/>
            <a:ext cx="3449089" cy="2345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0693400" cy="43204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УЧАСТИЕ  В  ПРОЕКТАХ  ФЕДЕРАЛЬНОГО  УРОВНЯ </a:t>
            </a: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2015-2016 гг.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787" y="811562"/>
            <a:ext cx="3575086" cy="2345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54" y="1055607"/>
            <a:ext cx="2076491" cy="17693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18057" y="811562"/>
            <a:ext cx="3300451" cy="576064"/>
          </a:xfrm>
          <a:prstGeom prst="roundRect">
            <a:avLst/>
          </a:prstGeom>
          <a:noFill/>
          <a:ln>
            <a:noFill/>
          </a:ln>
          <a:effectLst>
            <a:glow rad="685800">
              <a:schemeClr val="bg2">
                <a:lumMod val="50000"/>
                <a:alpha val="97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Стадион в г.Волгоград. Поставка специального бетона . Монолитные работы.</a:t>
            </a:r>
            <a:endParaRPr lang="ru-RU" sz="12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34087" y="964181"/>
            <a:ext cx="3300451" cy="576064"/>
          </a:xfrm>
          <a:prstGeom prst="roundRect">
            <a:avLst/>
          </a:prstGeom>
          <a:noFill/>
          <a:ln>
            <a:noFill/>
          </a:ln>
          <a:effectLst>
            <a:glow rad="685800">
              <a:schemeClr val="bg2">
                <a:lumMod val="50000"/>
                <a:alpha val="97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Стадион в г.Волгоград. Поставка специального бетона . Монолитные работы.</a:t>
            </a:r>
            <a:endParaRPr lang="ru-RU" sz="12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http://svap.pro/wp-content/uploads/Novoport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19" y="3994619"/>
            <a:ext cx="3449089" cy="2240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99953" y="4007914"/>
            <a:ext cx="3077349" cy="576064"/>
          </a:xfrm>
          <a:prstGeom prst="roundRect">
            <a:avLst/>
          </a:prstGeom>
          <a:noFill/>
          <a:ln>
            <a:noFill/>
          </a:ln>
          <a:effectLst>
            <a:glow rad="685800">
              <a:schemeClr val="bg2">
                <a:lumMod val="50000"/>
                <a:alpha val="97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Локальное производство для Проекта Новый порт. Мыс Каменный . Обская губа.</a:t>
            </a:r>
            <a:endParaRPr lang="ru-RU" sz="12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Рисунок 14" descr="IMG_7998.JP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251" y="3981489"/>
            <a:ext cx="2977609" cy="2253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3786183" y="5658849"/>
            <a:ext cx="3000677" cy="576064"/>
          </a:xfrm>
          <a:prstGeom prst="roundRect">
            <a:avLst/>
          </a:prstGeom>
          <a:noFill/>
          <a:ln>
            <a:noFill/>
          </a:ln>
          <a:effectLst>
            <a:glow rad="685800">
              <a:schemeClr val="bg2">
                <a:lumMod val="50000"/>
                <a:alpha val="97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Трубная продукция для проекта </a:t>
            </a:r>
            <a:r>
              <a:rPr lang="ru-RU" sz="1200" i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им.В.Филановского</a:t>
            </a:r>
            <a:r>
              <a:rPr lang="ru-RU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. Каспийское море.</a:t>
            </a:r>
            <a:endParaRPr lang="ru-RU" sz="12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60837" y="2959093"/>
            <a:ext cx="1370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555F6E"/>
                </a:solidFill>
                <a:latin typeface="Cambria" pitchFamily="18" charset="0"/>
                <a:cs typeface="Arial" pitchFamily="34" charset="0"/>
              </a:rPr>
              <a:t>www.svap.pro</a:t>
            </a:r>
            <a:endParaRPr lang="ru-RU" sz="1400" dirty="0">
              <a:solidFill>
                <a:srgbClr val="555F6E"/>
              </a:solidFill>
            </a:endParaRPr>
          </a:p>
        </p:txBody>
      </p:sp>
      <p:pic>
        <p:nvPicPr>
          <p:cNvPr id="18" name="Picture 2" descr="http://img1.job.ru/fe/upload/employer/logo/v/_/n/t/v_ntf8lycuaqo6pljraihq2-compan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68" y="3197574"/>
            <a:ext cx="2003227" cy="4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1.job.ru/fe/upload/employer/logo/v/_/n/t/v_ntf8lycuaqo6pljraihq2-compan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716" y="3266870"/>
            <a:ext cx="2003227" cy="4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1.job.ru/fe/upload/employer/logo/v/_/n/t/v_ntf8lycuaqo6pljraihq2-compan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68" y="6331328"/>
            <a:ext cx="2003227" cy="4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rusbusiness.org/u/29669/ml/640x480/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08" y="6331328"/>
            <a:ext cx="1217293" cy="317637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61" r="19161"/>
          <a:stretch/>
        </p:blipFill>
        <p:spPr bwMode="auto">
          <a:xfrm>
            <a:off x="6351636" y="3994619"/>
            <a:ext cx="4106538" cy="2240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yacht-club-spb.ru/sites/default/files/logo_polnoe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81" y="6331328"/>
            <a:ext cx="2232298" cy="4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7131517" y="4007914"/>
            <a:ext cx="3300451" cy="576064"/>
          </a:xfrm>
          <a:prstGeom prst="roundRect">
            <a:avLst/>
          </a:prstGeom>
          <a:noFill/>
          <a:ln>
            <a:noFill/>
          </a:ln>
          <a:effectLst>
            <a:glow rad="685800">
              <a:schemeClr val="bg2">
                <a:lumMod val="50000"/>
                <a:alpha val="97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Локальное производство по нанесению АКП на сваи для моста Кубань-Крым</a:t>
            </a:r>
            <a:endParaRPr lang="ru-RU" sz="1200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7164302"/>
            <a:ext cx="10693400" cy="396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БОЛЬШОЙ ОПЫТ УЧАСТИЯ В ПРОЕКТАХ ФЕДЕРАЛЬНОГО И МЕЖДУНАРОДНОГО УРОВНЯ</a:t>
            </a:r>
          </a:p>
        </p:txBody>
      </p:sp>
    </p:spTree>
    <p:extLst>
      <p:ext uri="{BB962C8B-B14F-4D97-AF65-F5344CB8AC3E}">
        <p14:creationId xmlns:p14="http://schemas.microsoft.com/office/powerpoint/2010/main" val="673721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00" y="3190"/>
            <a:ext cx="10692000" cy="36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МЕЖДУНАРОДНЫЙ ТЕХНИЧЕСКИЙ ФОРУМ «БЕЗОПАСНОСТЬ ТРУБОПРОВОДОВ»</a:t>
            </a:r>
          </a:p>
        </p:txBody>
      </p:sp>
      <p:pic>
        <p:nvPicPr>
          <p:cNvPr id="6148" name="Picture 4" descr="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79" y="2559112"/>
            <a:ext cx="2696375" cy="17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580" y="635446"/>
            <a:ext cx="2773562" cy="184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14652" y="616212"/>
            <a:ext cx="2960799" cy="192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51" y="2547712"/>
            <a:ext cx="2960799" cy="180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G 38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6" y="1332359"/>
            <a:ext cx="476161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C:\Users\Plavin\AppData\Local\Microsoft\Windows\Temporary Internet Files\Content.Word\Bez_trub_footer.pn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073" y="6536562"/>
            <a:ext cx="8848654" cy="84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78148" y="4572719"/>
            <a:ext cx="10081120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Ежегодно с 2013 г.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в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городе Астрахань проходит Международный технический Форум «Безопасность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трубопроводов: проектирование, строительство, эксплуатация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».  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В программе Форума выступления участников с докладами по актуальным вопросам промышленной и экологической безопасности трубопроводного транспорта, комплексной защиты и безопасности трубопроводных систем, обсуждения и обмен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мнениями,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демонстрация современных технологий и инновационного оборудования для защиты трубопроводов, испытаний материалов и систем антикоррозионной, теплоизоляционной и механической защиты трубопроводов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.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2" descr="http://astr24.ru/com_logo/1421304508logo1_bi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796" y="6604583"/>
            <a:ext cx="1236238" cy="7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76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4090" y="-25975"/>
            <a:ext cx="10692000" cy="43204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ОБЩИЕ СВЕДЕНИЯ О </a:t>
            </a: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ПРОИЗВОДСТВЕННОМ </a:t>
            </a: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ОБЪЕДИНЕНИИ  СВАП</a:t>
            </a:r>
          </a:p>
        </p:txBody>
      </p:sp>
      <p:pic>
        <p:nvPicPr>
          <p:cNvPr id="11" name="Picture 2" descr="http://rusbusiness.org/u/29669/ml/640x480/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3" y="5419900"/>
            <a:ext cx="1217293" cy="317637"/>
          </a:xfrm>
          <a:prstGeom prst="rect">
            <a:avLst/>
          </a:prstGeom>
          <a:noFill/>
        </p:spPr>
      </p:pic>
      <p:pic>
        <p:nvPicPr>
          <p:cNvPr id="13" name="Picture 6" descr="http://im7-tub-ru.yandex.net/i?id=38923573-44-73&amp;n=2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02" y="6175339"/>
            <a:ext cx="642942" cy="679164"/>
          </a:xfrm>
          <a:prstGeom prst="rect">
            <a:avLst/>
          </a:prstGeom>
          <a:noFill/>
        </p:spPr>
      </p:pic>
      <p:pic>
        <p:nvPicPr>
          <p:cNvPr id="14" name="Picture 4" descr="http://content.foto.mail.ru/mail/msea/_animated/i-23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436" y="6037570"/>
            <a:ext cx="1231546" cy="808051"/>
          </a:xfrm>
          <a:prstGeom prst="rect">
            <a:avLst/>
          </a:prstGeom>
          <a:noFill/>
        </p:spPr>
      </p:pic>
      <p:pic>
        <p:nvPicPr>
          <p:cNvPr id="16" name="Picture 2" descr="http://www.whorse.ru/UPLOAD/user/image/partners/tmkrus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88" y="3820346"/>
            <a:ext cx="1091825" cy="422385"/>
          </a:xfrm>
          <a:prstGeom prst="rect">
            <a:avLst/>
          </a:prstGeom>
          <a:noFill/>
        </p:spPr>
      </p:pic>
      <p:pic>
        <p:nvPicPr>
          <p:cNvPr id="19" name="Picture 6" descr="http://ekb.asiamh.ru/upload/iblock/0bb/0bb4e9f972734e39bca72e45ed0abc3d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59" y="3020621"/>
            <a:ext cx="838087" cy="615994"/>
          </a:xfrm>
          <a:prstGeom prst="rect">
            <a:avLst/>
          </a:prstGeom>
          <a:noFill/>
        </p:spPr>
      </p:pic>
      <p:pic>
        <p:nvPicPr>
          <p:cNvPr id="21" name="Picture 2" descr="C:\Users\User\Desktop\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199" y="6049756"/>
            <a:ext cx="1313652" cy="630553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2137548" y="594276"/>
            <a:ext cx="64169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ООО </a:t>
            </a:r>
            <a:r>
              <a:rPr lang="ru-RU" sz="2800" b="1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«БТ СВАП» ОСНОВАНО </a:t>
            </a:r>
            <a:r>
              <a:rPr lang="ru-RU" sz="2800" b="1" dirty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в </a:t>
            </a:r>
            <a:r>
              <a:rPr lang="ru-RU" sz="2800" b="1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2007 г. </a:t>
            </a:r>
          </a:p>
          <a:p>
            <a:r>
              <a:rPr lang="ru-RU" sz="2800" b="1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МОСКВА - АСТРАХАНЬ, РФ</a:t>
            </a:r>
            <a:endParaRPr lang="ru-RU" sz="2800" b="1" dirty="0">
              <a:solidFill>
                <a:srgbClr val="555F6E"/>
              </a:solidFill>
              <a:latin typeface="Calibri" pitchFamily="34" charset="0"/>
              <a:ea typeface="Cambria Math" pitchFamily="18" charset="0"/>
              <a:cs typeface="Calibri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1" y="474649"/>
            <a:ext cx="1320098" cy="11248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519589" y="1637810"/>
            <a:ext cx="14053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555F6E"/>
                </a:solidFill>
                <a:latin typeface="Cambria" pitchFamily="18" charset="0"/>
                <a:cs typeface="Arial" pitchFamily="34" charset="0"/>
              </a:rPr>
              <a:t>www.svap.pro</a:t>
            </a:r>
            <a:endParaRPr lang="ru-RU" sz="1200" dirty="0">
              <a:solidFill>
                <a:srgbClr val="555F6E"/>
              </a:solidFill>
            </a:endParaRPr>
          </a:p>
        </p:txBody>
      </p:sp>
      <p:pic>
        <p:nvPicPr>
          <p:cNvPr id="31" name="Рисунок 30" descr="Panalpina World Transport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477" y="6441596"/>
            <a:ext cx="1980000" cy="34880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Прямоугольник 26"/>
          <p:cNvSpPr/>
          <p:nvPr/>
        </p:nvSpPr>
        <p:spPr>
          <a:xfrm>
            <a:off x="2178348" y="3106281"/>
            <a:ext cx="79930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C00000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НАПРАВЛЕНИЯ ДЕЯТЕЛЬНОСТИ: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НАНЕСЕНИЕ АНТИКОРРОЗИОННЫХ, ТЕПЛОИЗОЛЯЦИОННЫХ, УТЯЖЕЛЯЮЩИХ БЕТОННЫХ И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 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ЗАЩИТНЫХ КОМПОЗИТНЫХ ПОКРЫТИЙ ТРУБ И ТРУБОДЕТАЛЕЙ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КОМПЛЕКСНЫЕ ИНЖИНИРИНГОВЫЕ УСЛУГИ ШИРОКОГО СПЕКТРА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ПРОИЗВОДСТВО СПЕЦИАЛЬНЫХ ОСОБО ПРОЧНЫХ И ТЯЖЕЛЫХ БЕТОНОВ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ПРОИЗВОДСТВО МЕТАЛЛОКОНСТРУКЦИЙ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ПРОЕКТИРОВАНИЕ, СТРОИТЕЛЬСТВО ЗДАНИЙ И СООРУЖЕНИЙ, КОМПЛЕКСНОЕ МАТЕРИАЛЬНО-ТЕХНИЧЕСКОЕ ОБЕСПЕЧЕНИЕ  (ЕРС-КОНТРАКТЫ)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ЛОГИСТИЧЕСКИЕ УСЛУГИ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178348" y="1692399"/>
            <a:ext cx="79930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ОФИСЫ И ПРОИЗВОДСТВЕННЫЕ КОМПЛЕКСЫ КОМПАНИИ: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2060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г</a:t>
            </a:r>
            <a:r>
              <a:rPr lang="ru-RU" sz="1400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. </a:t>
            </a:r>
            <a:r>
              <a:rPr lang="ru-RU" sz="1400" dirty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МОСКВА - ГОЛОВНОЙ ОФИС КОМПАНИИ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г. </a:t>
            </a:r>
            <a:r>
              <a:rPr lang="ru-RU" sz="1400" dirty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АСТРАХАНЬ – ПРОИЗВОДСТВЕННО-ЛОГИСТИЧЕСКИЙ КОМПЛЕКС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г. </a:t>
            </a:r>
            <a:r>
              <a:rPr lang="ru-RU" sz="1400" dirty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ОРЕХОВО-ЗУЕВО - ПРОИЗВОДСТВЕННО-ЛОГИСТИЧЕСКИЙ КОМПЛЕКС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г. </a:t>
            </a:r>
            <a:r>
              <a:rPr lang="ru-RU" sz="1400" dirty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ВОЛГОГРАД – ПРОИЗВОДСТВЕННЫЙ КОМПЛЕКС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г. </a:t>
            </a:r>
            <a:r>
              <a:rPr lang="ru-RU" sz="1400" dirty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НИЖНИЙ НОВГОРОД – ПРОИЗВОДСТВЕННЫЙ КОМПЛЕКС</a:t>
            </a:r>
            <a:endParaRPr lang="ru-RU" sz="1800" dirty="0">
              <a:solidFill>
                <a:srgbClr val="555F6E"/>
              </a:solidFill>
              <a:latin typeface="Calibri" pitchFamily="34" charset="0"/>
              <a:ea typeface="Cambria Math" pitchFamily="18" charset="0"/>
              <a:cs typeface="Calibri" pitchFamily="34" charset="0"/>
            </a:endParaRPr>
          </a:p>
        </p:txBody>
      </p:sp>
      <p:pic>
        <p:nvPicPr>
          <p:cNvPr id="1026" name="Picture 2" descr="C:\Users\Дмитрий\Documents\Бланки и ЛОГОТИПЫ\АКМАЛЬКО ИНЖИНИРИНГ\logo_AE_mai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68" y="5412548"/>
            <a:ext cx="1908175" cy="42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465" y="5000845"/>
            <a:ext cx="875111" cy="7456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Прямоугольник 33"/>
          <p:cNvSpPr/>
          <p:nvPr/>
        </p:nvSpPr>
        <p:spPr>
          <a:xfrm>
            <a:off x="5383353" y="5789075"/>
            <a:ext cx="932271" cy="2154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4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555F6E"/>
                </a:solidFill>
                <a:latin typeface="Cambria" pitchFamily="18" charset="0"/>
                <a:cs typeface="Arial" pitchFamily="34" charset="0"/>
              </a:rPr>
              <a:t>ИНЖИНИРИНГ</a:t>
            </a:r>
            <a:endParaRPr lang="ru-RU" sz="800" dirty="0">
              <a:solidFill>
                <a:srgbClr val="555F6E"/>
              </a:solidFill>
            </a:endParaRPr>
          </a:p>
        </p:txBody>
      </p:sp>
      <p:pic>
        <p:nvPicPr>
          <p:cNvPr id="35" name="Picture 2" descr="http://img1.job.ru/fe/upload/employer/logo/v/_/n/t/v_ntf8lycuaqo6pljraihq2-company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769" y="4991870"/>
            <a:ext cx="2003227" cy="4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yacht-spb-test.sastasoft.ru/sites/default/files/logo_polnoe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355" y="5696724"/>
            <a:ext cx="1798486" cy="3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0" y="7164302"/>
            <a:ext cx="10693400" cy="396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ШИРОКИЙ СПЕКТР ПАРТНЕРСКИХ И ДЕЛОВЫХ СВЯЗЕЙ</a:t>
            </a:r>
          </a:p>
        </p:txBody>
      </p:sp>
      <p:pic>
        <p:nvPicPr>
          <p:cNvPr id="3074" name="Picture 2" descr="D:\YandexDisk\YandexDisk\05 ОБМЕН\ЛОГОтипы logo\Газпром\ГАЗПРОМ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55" y="4917369"/>
            <a:ext cx="1391567" cy="75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YandexDisk\YandexDisk\05 ОБМЕН\ЛОГОтипы logo\Bumiarmada\bumiarmada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996" y="6049756"/>
            <a:ext cx="1438160" cy="69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YandexDisk\YandexDisk\05 ОБМЕН\ЛОГОтипы logo\Транснефть\transneft_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5" y="4561215"/>
            <a:ext cx="1696101" cy="72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YandexDisk\YandexDisk\05 ОБМЕН\ЛОГОтипы logo\SIPEM\сайпем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8" y="5948759"/>
            <a:ext cx="1309709" cy="45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YandexDisk\YandexDisk\05 ОБМЕН\ЛОГОтипы logo\ОМК\logo-omk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5" y="2238538"/>
            <a:ext cx="808078" cy="83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341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400"/>
            <a:ext cx="10692000" cy="65241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2" y="5724848"/>
            <a:ext cx="10692000" cy="1836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80" y="6296138"/>
            <a:ext cx="1106210" cy="9425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073480" y="7238720"/>
            <a:ext cx="11801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555F6E"/>
                </a:solidFill>
                <a:latin typeface="Cambria" pitchFamily="18" charset="0"/>
                <a:cs typeface="Arial" pitchFamily="34" charset="0"/>
              </a:rPr>
              <a:t>www.svap.pro</a:t>
            </a:r>
            <a:endParaRPr lang="ru-RU" sz="1200" dirty="0">
              <a:solidFill>
                <a:srgbClr val="555F6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6" y="396255"/>
            <a:ext cx="6327661" cy="209398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390363" y="6024647"/>
            <a:ext cx="5195212" cy="96572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ЗАЩИТНЫЕ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КОМПОЗИТНЫЕ И УТЯЖЕЛЯЮЩИЕ БЕТОННЫЕ 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algn="r"/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ПОКРЫТИЯ ТРУБОПРОВОДОВ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498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F:\Исходники фото-видео 2015\2015 02 Труба ЗУБ Сталь оцинковка 377 мм Приморск Высоцк\IMG_513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2000" cy="653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0" y="5868863"/>
            <a:ext cx="10692000" cy="1694724"/>
            <a:chOff x="0" y="5868863"/>
            <a:chExt cx="10692000" cy="169472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68863"/>
              <a:ext cx="10692000" cy="1694724"/>
            </a:xfrm>
            <a:prstGeom prst="rect">
              <a:avLst/>
            </a:prstGeom>
          </p:spPr>
        </p:pic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4698628" y="6119209"/>
              <a:ext cx="5842584" cy="134288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ru-RU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ПРОИЗВОДСТВО ЗАЩИТНЫХ КОМПОЗИТНЫХ И УТЯЖЕЛЯЮЩИХ</a:t>
              </a:r>
              <a:r>
                <a:rPr lang="en-US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БЕТОННЫХ ПОКРЫТИЙ</a:t>
              </a:r>
              <a:r>
                <a:rPr lang="en-US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ru-RU" sz="24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ЗУБ</a:t>
              </a:r>
              <a:endParaRPr lang="ru-RU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98540" y="6462385"/>
            <a:ext cx="3635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ТЕХНОЛОГИЯ             ОСОБЕННОСТИ         ДОКУМЕНТАЦИЯ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358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0359" y="2984641"/>
            <a:ext cx="3967597" cy="2975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33" y="-86873"/>
            <a:ext cx="4359276" cy="3082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23" y="102516"/>
            <a:ext cx="4513212" cy="319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4793" y="-307436"/>
            <a:ext cx="4337314" cy="325298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934939" y="2397183"/>
            <a:ext cx="5507728" cy="185328"/>
            <a:chOff x="2466304" y="1512000"/>
            <a:chExt cx="5507728" cy="185328"/>
          </a:xfrm>
        </p:grpSpPr>
        <p:sp>
          <p:nvSpPr>
            <p:cNvPr id="26" name="Нашивка 25"/>
            <p:cNvSpPr/>
            <p:nvPr/>
          </p:nvSpPr>
          <p:spPr>
            <a:xfrm>
              <a:off x="2466304" y="1512000"/>
              <a:ext cx="288032" cy="185328"/>
            </a:xfrm>
            <a:prstGeom prst="chevron">
              <a:avLst/>
            </a:prstGeom>
            <a:solidFill>
              <a:schemeClr val="bg1"/>
            </a:solidFill>
            <a:ln w="25400">
              <a:solidFill>
                <a:srgbClr val="555F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7" name="Нашивка 26"/>
            <p:cNvSpPr/>
            <p:nvPr/>
          </p:nvSpPr>
          <p:spPr>
            <a:xfrm>
              <a:off x="5076000" y="1512000"/>
              <a:ext cx="288032" cy="185328"/>
            </a:xfrm>
            <a:prstGeom prst="chevron">
              <a:avLst/>
            </a:prstGeom>
            <a:solidFill>
              <a:schemeClr val="bg1"/>
            </a:solidFill>
            <a:ln w="25400">
              <a:solidFill>
                <a:srgbClr val="555F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8" name="Нашивка 27"/>
            <p:cNvSpPr/>
            <p:nvPr/>
          </p:nvSpPr>
          <p:spPr>
            <a:xfrm>
              <a:off x="7686000" y="1512000"/>
              <a:ext cx="288032" cy="185328"/>
            </a:xfrm>
            <a:prstGeom prst="chevron">
              <a:avLst/>
            </a:prstGeom>
            <a:solidFill>
              <a:schemeClr val="bg1"/>
            </a:solidFill>
            <a:ln w="25400">
              <a:solidFill>
                <a:srgbClr val="555F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1" y="0"/>
            <a:ext cx="106920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ТЕХНОЛОГИЧЕСКАЯ СХЕМА  ПРОИЗВОДСТВА ТРУБ С ПОКРЫТИЕМ ЗУБ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0644" y="594058"/>
            <a:ext cx="1659985" cy="388944"/>
          </a:xfrm>
          <a:prstGeom prst="roundRect">
            <a:avLst/>
          </a:prstGeom>
          <a:solidFill>
            <a:srgbClr val="6B853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104306" tIns="52153" rIns="104306" bIns="52153" rtlCol="0" anchor="ctr" anchorCtr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alibri" pitchFamily="34" charset="0"/>
              </a:rPr>
              <a:t>ЗУБ-БАЛЛАСТ</a:t>
            </a:r>
            <a:endParaRPr lang="ru-RU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56267" y="3683593"/>
            <a:ext cx="1778672" cy="388944"/>
          </a:xfrm>
          <a:prstGeom prst="roundRect">
            <a:avLst/>
          </a:prstGeom>
          <a:solidFill>
            <a:srgbClr val="78323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104306" tIns="52153" rIns="104306" bIns="52153" rtlCol="0" anchor="ctr" anchorCtr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ru-RU" sz="1600" dirty="0" smtClean="0"/>
              <a:t>ЗУБ-КОМПОЗИТ</a:t>
            </a:r>
            <a:endParaRPr lang="ru-RU" sz="16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0" y="7164302"/>
            <a:ext cx="10693400" cy="396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    </a:t>
            </a:r>
            <a:r>
              <a:rPr lang="ru-RU" sz="18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ТЕХНОЛОГИЯ ЗАЩИЩЕНА 32-МЯ РОССИЙСКИМИ И МЕЖДУНАРОДНЫМИ ПАТЕНТАМИ </a:t>
            </a: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40644" y="2626734"/>
            <a:ext cx="2718196" cy="1028654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ru-RU" sz="1500" dirty="0">
                <a:latin typeface="Calibri" panose="020F0502020204030204" pitchFamily="34" charset="0"/>
              </a:rPr>
              <a:t>ТРУБА С НАНЕСЕННЫМ АНТИКОРРОЗИОННЫМ ИЛИ ТЕПЛОИЗОЛЯЦИОННЫМ ПОКРЫТИЕМ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46633" y="2626734"/>
            <a:ext cx="2700067" cy="1028654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ru-RU" sz="1500" dirty="0">
                <a:latin typeface="Calibri" panose="020F0502020204030204" pitchFamily="34" charset="0"/>
              </a:rPr>
              <a:t>НАВИВКА ОБОЛОЧКИ ИЗ ОЦИНКОВАННОЙ ЛЕНТЫ, УСТАНОВКА ЦЕНТРАТОРОВ И АРМАТУРНОГО КАРКАСА 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60369" y="2626734"/>
            <a:ext cx="2952232" cy="1028654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ru-RU" sz="1500" dirty="0">
                <a:latin typeface="Calibri" panose="020F0502020204030204" pitchFamily="34" charset="0"/>
              </a:rPr>
              <a:t>СБОРКА КОНСТРУКЦИИ ТИПА «ТРУБА В ТРУБЕ», УСТАНОВКА СПЕЦИАЛЬНЫХ ЗАГЛУШЕК, ЗАКАЧКА БЕТОННОЙ СМЕСИ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350792" y="2626734"/>
            <a:ext cx="2048469" cy="1028654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spAutoFit/>
          </a:bodyPr>
          <a:lstStyle/>
          <a:p>
            <a:pPr algn="ctr"/>
            <a:r>
              <a:rPr lang="ru-RU" sz="1500" dirty="0">
                <a:latin typeface="Calibri" panose="020F0502020204030204" pitchFamily="34" charset="0"/>
              </a:rPr>
              <a:t>НАБОР ПРОЧНОСТИ, СНЯТИЕ ЗАГЛУШЕК. ТРУБА С ПОКРЫТИЕМ ЗУБ ГОТОВА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937" y="127817"/>
            <a:ext cx="4231192" cy="299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9435" y="3081206"/>
            <a:ext cx="3859200" cy="28944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630" y="3002132"/>
            <a:ext cx="4107597" cy="308069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1933" y="3081206"/>
            <a:ext cx="3859200" cy="2894400"/>
          </a:xfrm>
          <a:prstGeom prst="rect">
            <a:avLst/>
          </a:prstGeom>
        </p:spPr>
      </p:pic>
      <p:grpSp>
        <p:nvGrpSpPr>
          <p:cNvPr id="39" name="Группа 38"/>
          <p:cNvGrpSpPr/>
          <p:nvPr/>
        </p:nvGrpSpPr>
        <p:grpSpPr>
          <a:xfrm>
            <a:off x="2261163" y="5225950"/>
            <a:ext cx="5507728" cy="185328"/>
            <a:chOff x="2466304" y="1512000"/>
            <a:chExt cx="5507728" cy="185328"/>
          </a:xfrm>
        </p:grpSpPr>
        <p:sp>
          <p:nvSpPr>
            <p:cNvPr id="45" name="Нашивка 44"/>
            <p:cNvSpPr/>
            <p:nvPr/>
          </p:nvSpPr>
          <p:spPr>
            <a:xfrm>
              <a:off x="2466304" y="1512000"/>
              <a:ext cx="288032" cy="185328"/>
            </a:xfrm>
            <a:prstGeom prst="chevron">
              <a:avLst/>
            </a:prstGeom>
            <a:solidFill>
              <a:schemeClr val="bg1"/>
            </a:solidFill>
            <a:ln w="25400">
              <a:solidFill>
                <a:srgbClr val="555F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6" name="Нашивка 45"/>
            <p:cNvSpPr/>
            <p:nvPr/>
          </p:nvSpPr>
          <p:spPr>
            <a:xfrm>
              <a:off x="5076000" y="1512000"/>
              <a:ext cx="288032" cy="185328"/>
            </a:xfrm>
            <a:prstGeom prst="chevron">
              <a:avLst/>
            </a:prstGeom>
            <a:solidFill>
              <a:schemeClr val="bg1"/>
            </a:solidFill>
            <a:ln w="25400">
              <a:solidFill>
                <a:srgbClr val="555F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8" name="Нашивка 47"/>
            <p:cNvSpPr/>
            <p:nvPr/>
          </p:nvSpPr>
          <p:spPr>
            <a:xfrm>
              <a:off x="7686000" y="1512000"/>
              <a:ext cx="288032" cy="185328"/>
            </a:xfrm>
            <a:prstGeom prst="chevron">
              <a:avLst/>
            </a:prstGeom>
            <a:solidFill>
              <a:schemeClr val="bg1"/>
            </a:solidFill>
            <a:ln w="25400">
              <a:solidFill>
                <a:srgbClr val="555F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51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828169"/>
              </p:ext>
            </p:extLst>
          </p:nvPr>
        </p:nvGraphicFramePr>
        <p:xfrm>
          <a:off x="439673" y="5580831"/>
          <a:ext cx="9865096" cy="136815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256584"/>
                <a:gridCol w="4608512"/>
              </a:tblGrid>
              <a:tr h="271487">
                <a:tc gridSpan="2">
                  <a:txBody>
                    <a:bodyPr/>
                    <a:lstStyle/>
                    <a:p>
                      <a:pPr marL="108000" marR="0" lvl="0" indent="0" algn="ctr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ОСОБЕННОСТИ КОНСТРУКЦИИ</a:t>
                      </a:r>
                    </a:p>
                  </a:txBody>
                  <a:tcPr marL="4698" marR="4698" marT="4698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u="none" strike="noStrike" kern="1200" dirty="0" smtClean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mbria Math" pitchFamily="18" charset="0"/>
                        <a:cs typeface="Calibri" pitchFamily="34" charset="0"/>
                      </a:endParaRPr>
                    </a:p>
                  </a:txBody>
                  <a:tcPr marL="4698" marR="4698" marT="4698" marB="0" anchor="ctr">
                    <a:solidFill>
                      <a:schemeClr val="bg1"/>
                    </a:solidFill>
                  </a:tcPr>
                </a:tc>
              </a:tr>
              <a:tr h="268558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ДИАМЕТР ТРУБ 159-202</a:t>
                      </a:r>
                      <a:r>
                        <a:rPr lang="en-US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0</a:t>
                      </a:r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 ММ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mbria Math" pitchFamily="18" charset="0"/>
                        <a:cs typeface="Calibri" pitchFamily="34" charset="0"/>
                      </a:endParaRPr>
                    </a:p>
                  </a:txBody>
                  <a:tcPr marL="4698" marR="4698" marT="4698" marB="0" anchor="ctr"/>
                </a:tc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ТОЛЩИНА ПОКРЫТИЯ 15-250 ММ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mbria Math" pitchFamily="18" charset="0"/>
                        <a:cs typeface="Calibri" pitchFamily="34" charset="0"/>
                      </a:endParaRPr>
                    </a:p>
                  </a:txBody>
                  <a:tcPr marL="4698" marR="4698" marT="4698" marB="0" anchor="ctr"/>
                </a:tc>
              </a:tr>
              <a:tr h="275892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НЕТ НЕОБХОДИМОСТИ В ПРОПАРИВАНИИ ПОКРЫТИЯ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mbria Math" pitchFamily="18" charset="0"/>
                        <a:cs typeface="Calibri" pitchFamily="34" charset="0"/>
                      </a:endParaRPr>
                    </a:p>
                  </a:txBody>
                  <a:tcPr marL="4698" marR="4698" marT="4698" marB="0" anchor="ctr"/>
                </a:tc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НИЗКИЙ УРОВЕНЬ ВЛАГОНАСЫЩЕНИЯ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mbria Math" pitchFamily="18" charset="0"/>
                        <a:cs typeface="Calibri" pitchFamily="34" charset="0"/>
                      </a:endParaRPr>
                    </a:p>
                  </a:txBody>
                  <a:tcPr marL="4698" marR="4698" marT="4698" marB="0" anchor="ctr"/>
                </a:tc>
              </a:tr>
              <a:tr h="268558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КРУГЛОГОДИЧНОЕ ПРОИЗВОДСТВО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mbria Math" pitchFamily="18" charset="0"/>
                        <a:cs typeface="Calibri" pitchFamily="34" charset="0"/>
                      </a:endParaRPr>
                    </a:p>
                  </a:txBody>
                  <a:tcPr marL="4698" marR="4698" marT="4698" marB="0" anchor="ctr"/>
                </a:tc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ГАРАНТИЙИНЫЙ СРОК ЭКСПЛУАТАЦИИ 50 ЛЕТ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mbria Math" pitchFamily="18" charset="0"/>
                        <a:cs typeface="Calibri" pitchFamily="34" charset="0"/>
                      </a:endParaRPr>
                    </a:p>
                  </a:txBody>
                  <a:tcPr marL="4698" marR="4698" marT="4698" marB="0" anchor="ctr"/>
                </a:tc>
              </a:tr>
              <a:tr h="283657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УСИЛЕНИЕ</a:t>
                      </a:r>
                      <a:r>
                        <a:rPr lang="ru-RU" sz="1200" b="1" u="none" strike="noStrik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 ПРОЧНОСТИ ЗА СЧЕТ НАЛИЧИЯ ОБОЛОЧКИ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mbria Math" pitchFamily="18" charset="0"/>
                        <a:cs typeface="Calibri" pitchFamily="34" charset="0"/>
                      </a:endParaRPr>
                    </a:p>
                  </a:txBody>
                  <a:tcPr marL="4698" marR="4698" marT="4698" marB="0" anchor="ctr"/>
                </a:tc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ЭКОЛОГИЧЕСКАЯ</a:t>
                      </a:r>
                      <a:r>
                        <a:rPr lang="ru-RU" sz="1200" b="1" u="none" strike="noStrik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itchFamily="34" charset="0"/>
                          <a:ea typeface="Cambria Math" pitchFamily="18" charset="0"/>
                          <a:cs typeface="Calibri" pitchFamily="34" charset="0"/>
                        </a:rPr>
                        <a:t> БЕЗОПАСНОСТЬ КОНСТРУКЦИИ</a:t>
                      </a:r>
                      <a:endParaRPr lang="ru-RU" sz="1200" b="1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itchFamily="34" charset="0"/>
                        <a:ea typeface="Cambria Math" pitchFamily="18" charset="0"/>
                        <a:cs typeface="Calibri" pitchFamily="34" charset="0"/>
                      </a:endParaRPr>
                    </a:p>
                  </a:txBody>
                  <a:tcPr marL="4698" marR="4698" marT="469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72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06920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МНОГОФУНКЦИОНАЛЬНАЯ  СТАЛЬНАЯ  ОЦИНКОВАННАЯ  ОБОЛОЧКА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0996" y="5148983"/>
            <a:ext cx="2400000" cy="1800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37729" y="900311"/>
            <a:ext cx="5434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ВИДЫ КОНСТРУКЦИЙ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Calibri" pitchFamily="34" charset="0"/>
              <a:ea typeface="Cambria Math" pitchFamily="18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9945" y="1404367"/>
            <a:ext cx="5240771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Конструкция оболочки с наружным фальцевым замком:</a:t>
            </a:r>
            <a:endParaRPr lang="ru-RU" sz="1700" b="1" dirty="0">
              <a:solidFill>
                <a:srgbClr val="555F6E"/>
              </a:solidFill>
              <a:latin typeface="Calibri" pitchFamily="34" charset="0"/>
              <a:ea typeface="Cambria Math" pitchFamily="18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700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для обеспечения повышенного сцепления с механизмами и грунтами при строительстве и эксплуатации</a:t>
            </a:r>
            <a:endParaRPr lang="ru-RU" sz="1700" dirty="0">
              <a:solidFill>
                <a:srgbClr val="555F6E"/>
              </a:solidFill>
              <a:latin typeface="Calibri" pitchFamily="34" charset="0"/>
              <a:ea typeface="Cambria Math" pitchFamily="18" charset="0"/>
              <a:cs typeface="Calibri" pitchFamily="34" charset="0"/>
            </a:endParaRPr>
          </a:p>
          <a:p>
            <a:r>
              <a:rPr lang="ru-RU" sz="1700" b="1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Конструкция оболочки с дополнительным ребром жесткости (зигом):</a:t>
            </a:r>
            <a:endParaRPr lang="ru-RU" sz="1700" b="1" dirty="0">
              <a:solidFill>
                <a:srgbClr val="555F6E"/>
              </a:solidFill>
              <a:latin typeface="Calibri" pitchFamily="34" charset="0"/>
              <a:ea typeface="Cambria Math" pitchFamily="18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700" dirty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д</a:t>
            </a:r>
            <a:r>
              <a:rPr lang="ru-RU" sz="1700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ля </a:t>
            </a:r>
            <a:r>
              <a:rPr lang="ru-RU" sz="1700" dirty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увеличения </a:t>
            </a:r>
            <a:r>
              <a:rPr lang="ru-RU" sz="1700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конструктивной прочности и несущей способности конструкции</a:t>
            </a:r>
          </a:p>
          <a:p>
            <a:r>
              <a:rPr lang="ru-RU" sz="1700" b="1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Конструкция оболочки с внутренним фальцевым замком: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700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для увеличения подвижности и гибкости конструкции при протаскивании и упругом изгибе трубопровода</a:t>
            </a:r>
          </a:p>
          <a:p>
            <a:r>
              <a:rPr lang="ru-RU" sz="1700" b="1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Конструкция оболочки с внутренним фальцевым замком и с полимерным покрытием: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700" dirty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д</a:t>
            </a:r>
            <a:r>
              <a:rPr lang="ru-RU" sz="1700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ля применения конструкции в особо охраняемых природных зонах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700" dirty="0" smtClean="0">
                <a:solidFill>
                  <a:srgbClr val="555F6E"/>
                </a:solidFill>
                <a:latin typeface="Calibri" pitchFamily="34" charset="0"/>
                <a:ea typeface="Cambria Math" pitchFamily="18" charset="0"/>
                <a:cs typeface="Calibri" pitchFamily="34" charset="0"/>
              </a:rPr>
              <a:t>для увеличения стойкости конструкции к агрессивным средам</a:t>
            </a:r>
            <a:endParaRPr lang="ru-RU" sz="1700" dirty="0">
              <a:solidFill>
                <a:srgbClr val="555F6E"/>
              </a:solidFill>
              <a:latin typeface="Calibri" pitchFamily="34" charset="0"/>
              <a:ea typeface="Cambria Math" pitchFamily="18" charset="0"/>
              <a:cs typeface="Calibri" pitchFamily="34" charset="0"/>
            </a:endParaRPr>
          </a:p>
          <a:p>
            <a:endParaRPr lang="ru-RU" sz="1700" dirty="0" smtClean="0">
              <a:solidFill>
                <a:srgbClr val="555F6E"/>
              </a:solidFill>
              <a:latin typeface="Calibri" pitchFamily="34" charset="0"/>
              <a:ea typeface="Cambria Math" pitchFamily="18" charset="0"/>
              <a:cs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724" y="5085662"/>
            <a:ext cx="2880000" cy="17193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044" y="1080000"/>
            <a:ext cx="2880000" cy="17193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000" y="3240000"/>
            <a:ext cx="2880000" cy="17193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600" y="1260351"/>
            <a:ext cx="2400000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600" y="3204000"/>
            <a:ext cx="2400000" cy="1800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0" y="7178467"/>
            <a:ext cx="10692000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МЕТАЛЛИЧЕСКАЯ ОБОЛОЧКА – НЕОТЪЕМЛЕМАЯ ЧАСТЬ КОНСТРУКЦИИ ЗУБ</a:t>
            </a:r>
          </a:p>
        </p:txBody>
      </p:sp>
    </p:spTree>
    <p:extLst>
      <p:ext uri="{BB962C8B-B14F-4D97-AF65-F5344CB8AC3E}">
        <p14:creationId xmlns:p14="http://schemas.microsoft.com/office/powerpoint/2010/main" val="2755259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-530"/>
            <a:ext cx="106920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ОБЕСПЕЧЕНИЕ СГИБАЕМОСТИ КОНСТРУКЦИИ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7173518"/>
            <a:ext cx="10692000" cy="39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ОБЕСПЕЧЕНИЕ НОРМАТИВНОГО РАДИУСА УПРУГОГО ИЗГИБА 1000 И 1200 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D</a:t>
            </a:r>
            <a:r>
              <a:rPr lang="ru-RU" sz="1800" b="1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тр</a:t>
            </a:r>
          </a:p>
        </p:txBody>
      </p:sp>
      <p:pic>
        <p:nvPicPr>
          <p:cNvPr id="17" name="Рисунок 16" descr="C:\Users\Александр\Desktop\Транснефть\Перегиб ЗУБ-Композит_вариант 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r="-4494"/>
          <a:stretch/>
        </p:blipFill>
        <p:spPr bwMode="auto">
          <a:xfrm>
            <a:off x="19461" y="848982"/>
            <a:ext cx="7632000" cy="5797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4" descr="http://tadgikov.net/images/stroymat/01_fi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01483" y="4140671"/>
            <a:ext cx="3700900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 descr="IMG_7248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1483" y="1260351"/>
            <a:ext cx="3730146" cy="2294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3682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3114916" y="1798243"/>
            <a:ext cx="4176000" cy="19083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автоматизированный  процесс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3307" y="481211"/>
            <a:ext cx="3425514" cy="12241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Особо  чистый  процесс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44081" y="769243"/>
            <a:ext cx="1656184" cy="79208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Диспергирование</a:t>
            </a:r>
            <a:endParaRPr 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3631" y="1946895"/>
            <a:ext cx="1656184" cy="39604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Дозирование</a:t>
            </a:r>
            <a:endParaRPr 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22007" y="2472968"/>
            <a:ext cx="1656184" cy="42428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Гомогенизация</a:t>
            </a:r>
            <a:endParaRPr 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95880" y="2993851"/>
            <a:ext cx="1656184" cy="39604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Смешивание</a:t>
            </a:r>
            <a:endParaRPr lang="ru-R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Соединительная линия уступом 3"/>
          <p:cNvCxnSpPr>
            <a:endCxn id="5" idx="0"/>
          </p:cNvCxnSpPr>
          <p:nvPr/>
        </p:nvCxnSpPr>
        <p:spPr>
          <a:xfrm rot="16200000" flipH="1">
            <a:off x="3665032" y="1520203"/>
            <a:ext cx="461923" cy="391460"/>
          </a:xfrm>
          <a:prstGeom prst="bentConnector3">
            <a:avLst>
              <a:gd name="adj1" fmla="val -65474"/>
            </a:avLst>
          </a:prstGeom>
          <a:ln w="19050">
            <a:solidFill>
              <a:srgbClr val="555F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ная линия уступом 12"/>
          <p:cNvCxnSpPr>
            <a:stCxn id="5" idx="3"/>
            <a:endCxn id="7" idx="0"/>
          </p:cNvCxnSpPr>
          <p:nvPr/>
        </p:nvCxnSpPr>
        <p:spPr>
          <a:xfrm>
            <a:off x="4919815" y="2144917"/>
            <a:ext cx="230284" cy="328051"/>
          </a:xfrm>
          <a:prstGeom prst="bentConnector2">
            <a:avLst/>
          </a:prstGeom>
          <a:ln w="19050">
            <a:solidFill>
              <a:srgbClr val="555F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>
            <a:stCxn id="7" idx="3"/>
            <a:endCxn id="8" idx="0"/>
          </p:cNvCxnSpPr>
          <p:nvPr/>
        </p:nvCxnSpPr>
        <p:spPr>
          <a:xfrm>
            <a:off x="5978191" y="2685113"/>
            <a:ext cx="345781" cy="308738"/>
          </a:xfrm>
          <a:prstGeom prst="bentConnector2">
            <a:avLst/>
          </a:prstGeom>
          <a:ln w="19050">
            <a:solidFill>
              <a:srgbClr val="555F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4588707" y="4187481"/>
            <a:ext cx="2827174" cy="1901597"/>
          </a:xfrm>
          <a:prstGeom prst="roundRect">
            <a:avLst/>
          </a:prstGeom>
          <a:noFill/>
          <a:ln w="412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Наномодифицированная  смесь  </a:t>
            </a:r>
          </a:p>
          <a:p>
            <a:pPr algn="ctr"/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ЗУБ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Прямая со стрелкой 22"/>
          <p:cNvCxnSpPr>
            <a:endCxn id="2" idx="1"/>
          </p:cNvCxnSpPr>
          <p:nvPr/>
        </p:nvCxnSpPr>
        <p:spPr>
          <a:xfrm>
            <a:off x="306141" y="1161121"/>
            <a:ext cx="1737940" cy="4166"/>
          </a:xfrm>
          <a:prstGeom prst="straightConnector1">
            <a:avLst/>
          </a:prstGeom>
          <a:ln w="19050">
            <a:solidFill>
              <a:srgbClr val="555F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41" idx="3"/>
          </p:cNvCxnSpPr>
          <p:nvPr/>
        </p:nvCxnSpPr>
        <p:spPr>
          <a:xfrm flipV="1">
            <a:off x="2044081" y="2144917"/>
            <a:ext cx="1219550" cy="1"/>
          </a:xfrm>
          <a:prstGeom prst="straightConnector1">
            <a:avLst/>
          </a:prstGeom>
          <a:ln w="19050">
            <a:solidFill>
              <a:srgbClr val="555F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39" idx="3"/>
            <a:endCxn id="7" idx="1"/>
          </p:cNvCxnSpPr>
          <p:nvPr/>
        </p:nvCxnSpPr>
        <p:spPr>
          <a:xfrm>
            <a:off x="2070015" y="2670587"/>
            <a:ext cx="2251992" cy="14526"/>
          </a:xfrm>
          <a:prstGeom prst="straightConnector1">
            <a:avLst/>
          </a:prstGeom>
          <a:ln w="19050">
            <a:solidFill>
              <a:srgbClr val="555F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40" idx="3"/>
            <a:endCxn id="8" idx="1"/>
          </p:cNvCxnSpPr>
          <p:nvPr/>
        </p:nvCxnSpPr>
        <p:spPr>
          <a:xfrm flipV="1">
            <a:off x="2966430" y="3191874"/>
            <a:ext cx="2529450" cy="4744"/>
          </a:xfrm>
          <a:prstGeom prst="straightConnector1">
            <a:avLst/>
          </a:prstGeom>
          <a:ln w="19050">
            <a:solidFill>
              <a:srgbClr val="555F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8" idx="2"/>
          </p:cNvCxnSpPr>
          <p:nvPr/>
        </p:nvCxnSpPr>
        <p:spPr>
          <a:xfrm>
            <a:off x="6323972" y="3389896"/>
            <a:ext cx="0" cy="805185"/>
          </a:xfrm>
          <a:prstGeom prst="straightConnector1">
            <a:avLst/>
          </a:prstGeom>
          <a:ln w="19050">
            <a:solidFill>
              <a:srgbClr val="555F6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TextBox 4100"/>
          <p:cNvSpPr txBox="1"/>
          <p:nvPr/>
        </p:nvSpPr>
        <p:spPr>
          <a:xfrm>
            <a:off x="1631743" y="3247417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66015" y="2500239"/>
            <a:ext cx="1404000" cy="3406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Вода затворения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62430" y="3026270"/>
            <a:ext cx="2304000" cy="3406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Цемент, инертные материалы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66181" y="1974570"/>
            <a:ext cx="1377900" cy="3406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Пластификатор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52954" y="769243"/>
            <a:ext cx="1175217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Нано-модификатор</a:t>
            </a:r>
            <a:endParaRPr lang="en-US" sz="12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Tuball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0"/>
            <a:ext cx="10692000" cy="39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ИННОВАЦИОННАЯ  ТЕХНОЛОГИЯ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ПРОИЗВОДСТВА НАНОМОДИФИЦИРОВАННЫХ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СМЕСЕЙ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740947"/>
              </p:ext>
            </p:extLst>
          </p:nvPr>
        </p:nvGraphicFramePr>
        <p:xfrm>
          <a:off x="7507723" y="1008137"/>
          <a:ext cx="2959375" cy="266429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959375"/>
              </a:tblGrid>
              <a:tr h="523574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 Math" pitchFamily="18" charset="0"/>
                          <a:cs typeface="Calibri" panose="020F0502020204030204" pitchFamily="34" charset="0"/>
                        </a:rPr>
                        <a:t>УВЕЛИЧЕНИЕ ПРОЧНОСТИ 10%</a:t>
                      </a:r>
                      <a:endParaRPr lang="ru-RU" sz="1400" b="0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 Math" pitchFamily="18" charset="0"/>
                        <a:cs typeface="Calibri" panose="020F0502020204030204" pitchFamily="34" charset="0"/>
                      </a:endParaRPr>
                    </a:p>
                  </a:txBody>
                  <a:tcPr marL="4698" marR="4698" marT="4698" marB="0" anchor="ctr">
                    <a:solidFill>
                      <a:schemeClr val="bg1"/>
                    </a:solidFill>
                  </a:tcPr>
                </a:tc>
              </a:tr>
              <a:tr h="581748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 Math" pitchFamily="18" charset="0"/>
                          <a:cs typeface="Calibri" panose="020F0502020204030204" pitchFamily="34" charset="0"/>
                        </a:rPr>
                        <a:t>ПОВЫШЕНИЕ ПРОИЗВОДИТЕЛЬНОСТИ 15%</a:t>
                      </a:r>
                      <a:endParaRPr lang="ru-RU" sz="1400" b="0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 Math" pitchFamily="18" charset="0"/>
                        <a:cs typeface="Calibri" panose="020F0502020204030204" pitchFamily="34" charset="0"/>
                      </a:endParaRPr>
                    </a:p>
                  </a:txBody>
                  <a:tcPr marL="4698" marR="4698" marT="4698" marB="0" anchor="ctr">
                    <a:solidFill>
                      <a:schemeClr val="bg1"/>
                    </a:solidFill>
                  </a:tcPr>
                </a:tc>
              </a:tr>
              <a:tr h="581748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 Math" pitchFamily="18" charset="0"/>
                          <a:cs typeface="Calibri" panose="020F0502020204030204" pitchFamily="34" charset="0"/>
                        </a:rPr>
                        <a:t>УМЕНЬШЕНИЕ ТОЛЩИНЫ ПОКРЫТИЯ ДО 10</a:t>
                      </a:r>
                      <a:r>
                        <a:rPr lang="ru-RU" sz="1400" b="0" u="none" strike="noStrike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 Math" pitchFamily="18" charset="0"/>
                          <a:cs typeface="Calibri" panose="020F0502020204030204" pitchFamily="34" charset="0"/>
                        </a:rPr>
                        <a:t> ММ</a:t>
                      </a:r>
                      <a:endParaRPr lang="ru-RU" sz="1400" b="0" u="none" strike="noStrike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mbria Math" pitchFamily="18" charset="0"/>
                        <a:cs typeface="Calibri" panose="020F0502020204030204" pitchFamily="34" charset="0"/>
                      </a:endParaRPr>
                    </a:p>
                  </a:txBody>
                  <a:tcPr marL="4698" marR="4698" marT="4698" marB="0" anchor="ctr"/>
                </a:tc>
              </a:tr>
              <a:tr h="488613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 Math" pitchFamily="18" charset="0"/>
                          <a:cs typeface="Calibri" panose="020F0502020204030204" pitchFamily="34" charset="0"/>
                        </a:rPr>
                        <a:t>РОССИЙСКИЕ ТЕХНОЛОГИИ</a:t>
                      </a:r>
                    </a:p>
                  </a:txBody>
                  <a:tcPr marL="4698" marR="4698" marT="4698" marB="0" anchor="ctr"/>
                </a:tc>
              </a:tr>
              <a:tr h="488613">
                <a:tc>
                  <a:txBody>
                    <a:bodyPr/>
                    <a:lstStyle/>
                    <a:p>
                      <a:pPr marL="108000" marR="0" lvl="0" indent="0" algn="l" defTabSz="1043056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mbria Math" pitchFamily="18" charset="0"/>
                          <a:cs typeface="Calibri" panose="020F0502020204030204" pitchFamily="34" charset="0"/>
                        </a:rPr>
                        <a:t>РОССИЙСКИЕ МАТЕРИАЛЫ</a:t>
                      </a:r>
                    </a:p>
                  </a:txBody>
                  <a:tcPr marL="4698" marR="4698" marT="4698" marB="0" anchor="ctr"/>
                </a:tc>
              </a:tr>
            </a:tbl>
          </a:graphicData>
        </a:graphic>
      </p:graphicFrame>
      <p:sp>
        <p:nvSpPr>
          <p:cNvPr id="33" name="Прямоугольник 32"/>
          <p:cNvSpPr/>
          <p:nvPr/>
        </p:nvSpPr>
        <p:spPr>
          <a:xfrm>
            <a:off x="0" y="7129958"/>
            <a:ext cx="10692000" cy="432048"/>
          </a:xfrm>
          <a:prstGeom prst="rect">
            <a:avLst/>
          </a:prstGeom>
          <a:solidFill>
            <a:srgbClr val="555F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СЕРТИФИЦИРОВАННАЯ ТЕХНОЛОГИЯ ЗУБ С ПРИМЕНЕНИЕМ НАНОМОДИФИЦИРОВАННЫХ МАТЕРИАЛОВ</a:t>
            </a:r>
            <a:endParaRPr lang="ru-RU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" descr="C:\Users\Вика\Desktop\OCSiAl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348" y="890709"/>
            <a:ext cx="1117962" cy="513657"/>
          </a:xfrm>
          <a:prstGeom prst="rect">
            <a:avLst/>
          </a:prstGeom>
          <a:noFill/>
          <a:effectLst>
            <a:glow rad="381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:\Разные картинки\ЛОГОтипы logo\Роснано\Роснано блоко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07" y="618757"/>
            <a:ext cx="1131127" cy="866213"/>
          </a:xfrm>
          <a:prstGeom prst="rect">
            <a:avLst/>
          </a:prstGeom>
          <a:noFill/>
          <a:effectLst>
            <a:glow rad="381000">
              <a:schemeClr val="bg1">
                <a:alpha val="7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395" y="3840504"/>
            <a:ext cx="2580031" cy="2381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742" y="4187481"/>
            <a:ext cx="1116000" cy="111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5" y="4023631"/>
            <a:ext cx="1626347" cy="2299495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586" y="4023632"/>
            <a:ext cx="1500235" cy="2312652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http://sk.ru/cfs-file.ashx/__key/communityserver-components-userfiles/00-00-05-78-20/nan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05" y="3706596"/>
            <a:ext cx="1369299" cy="741032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441789" y="6422072"/>
            <a:ext cx="9772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b="1" dirty="0" smtClean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ПОКРЫТИЯ ЗУБ-КОМПОЗИТ И ЗУБ-БАЛЛАСТ ВКЛЮЧЕНЫ В РЕЕСТР ИННОВАЦИОННОЙ НАНОТЕХНОЛОГИЧЕСКОЙ ПРОДУКЦИИ ПАО «ГАЗПРОМ»</a:t>
            </a:r>
            <a:endParaRPr lang="ru-RU" sz="1800" dirty="0">
              <a:solidFill>
                <a:srgbClr val="99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889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0693400" cy="39696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19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НОРМАТИВНАЯ ДОКУМЕНТАЦИЯ ПАО «ГАЗПРОМ» ПО ПРИМЕНЕНИЮ ОБЕТОНИРОВАННЫХ ТРУБ</a:t>
            </a:r>
            <a:endParaRPr lang="ru-RU" sz="19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7164302"/>
            <a:ext cx="10693400" cy="396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r>
              <a:rPr lang="ru-RU" sz="18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ТЕХНИЧЕСКИЕ УСЛОВИЯ СВАП ВНЕСЕНЫ В РЕЕСТ ТРУБНОЙ ПРОДУКЦИИ ПАО «ГАЗПРОМ»</a:t>
            </a:r>
            <a:endParaRPr lang="ru-RU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524" y="553988"/>
            <a:ext cx="2016224" cy="2870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СТО Газпром 2-3.7-050-2006 Морской стандарт DNV-OS-F10. Подводные трубопроводные систем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6691" y="1989305"/>
            <a:ext cx="1997741" cy="2879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61" y="507157"/>
            <a:ext cx="1929967" cy="28068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36" y="3938364"/>
            <a:ext cx="1983328" cy="3046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12" y="4216340"/>
            <a:ext cx="1995392" cy="2825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99011" y="605085"/>
            <a:ext cx="53467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СТО ГАЗПРОМ 2-2.2.-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334-2013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«Ремонт и строительство магистральных  газопроводов в обводненной и заболоченной местности, на подводных переходах с применением обетонированных труб»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37724" y="2861146"/>
            <a:ext cx="2857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СТО ГАЗПРОМ 2-3.7-050-2006 «Морской стандарт DNV-OS-F101. Подводные трубопроводные системы»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618780" y="5414923"/>
            <a:ext cx="3744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ВРЕМЕННЫЕ ТЕХНИЧЕСКИЕ ТРЕБОВАНИЯ к защитным бетонным покрытиям труб и соединительных деталей трубопроводов. Утверждены Департаментом 308 ПАО «Газпром»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mbria Math" pitchFamily="18" charset="0"/>
              <a:cs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29046" y="3385343"/>
            <a:ext cx="2610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Технические условия в Реестре трубной продукции ПАО «Газпром»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mbria Math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962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13270</TotalTime>
  <Words>2589</Words>
  <Application>Microsoft Office PowerPoint</Application>
  <PresentationFormat>Произвольный</PresentationFormat>
  <Paragraphs>584</Paragraphs>
  <Slides>35</Slides>
  <Notes>35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Исполнительная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user</cp:lastModifiedBy>
  <cp:revision>929</cp:revision>
  <cp:lastPrinted>2015-02-17T11:17:38Z</cp:lastPrinted>
  <dcterms:created xsi:type="dcterms:W3CDTF">2015-02-10T12:41:42Z</dcterms:created>
  <dcterms:modified xsi:type="dcterms:W3CDTF">2017-04-25T09:02:13Z</dcterms:modified>
</cp:coreProperties>
</file>