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sldIdLst>
    <p:sldId id="259" r:id="rId2"/>
    <p:sldId id="257" r:id="rId3"/>
    <p:sldId id="268" r:id="rId4"/>
    <p:sldId id="307" r:id="rId5"/>
    <p:sldId id="286" r:id="rId6"/>
    <p:sldId id="302" r:id="rId7"/>
    <p:sldId id="321" r:id="rId8"/>
    <p:sldId id="322" r:id="rId9"/>
    <p:sldId id="323" r:id="rId10"/>
    <p:sldId id="312" r:id="rId11"/>
    <p:sldId id="297" r:id="rId12"/>
    <p:sldId id="305" r:id="rId13"/>
    <p:sldId id="299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B2"/>
    <a:srgbClr val="BFD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5" autoAdjust="0"/>
    <p:restoredTop sz="96586" autoAdjust="0"/>
  </p:normalViewPr>
  <p:slideViewPr>
    <p:cSldViewPr snapToGrid="0">
      <p:cViewPr>
        <p:scale>
          <a:sx n="116" d="100"/>
          <a:sy n="116" d="100"/>
        </p:scale>
        <p:origin x="-612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5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Построенные суда под класс РС (всего)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0"/>
                  <c:y val="-1.2865400157504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0400923920493208E-17"/>
                  <c:y val="-1.2865400157504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080184784098642E-16"/>
                  <c:y val="-1.8011560220506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2.0584640252007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543848018900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7AB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71</c:v>
                </c:pt>
                <c:pt idx="2">
                  <c:v>66</c:v>
                </c:pt>
                <c:pt idx="3">
                  <c:v>66</c:v>
                </c:pt>
                <c:pt idx="4">
                  <c:v>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170624"/>
        <c:axId val="60172160"/>
        <c:axId val="60037760"/>
      </c:bar3DChart>
      <c:catAx>
        <c:axId val="6017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rgbClr val="007AB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72160"/>
        <c:crosses val="autoZero"/>
        <c:auto val="1"/>
        <c:lblAlgn val="ctr"/>
        <c:lblOffset val="100"/>
        <c:noMultiLvlLbl val="0"/>
      </c:catAx>
      <c:valAx>
        <c:axId val="6017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7AB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70624"/>
        <c:crosses val="autoZero"/>
        <c:crossBetween val="between"/>
      </c:valAx>
      <c:serAx>
        <c:axId val="60037760"/>
        <c:scaling>
          <c:orientation val="minMax"/>
        </c:scaling>
        <c:delete val="1"/>
        <c:axPos val="b"/>
        <c:majorTickMark val="none"/>
        <c:minorTickMark val="none"/>
        <c:tickLblPos val="nextTo"/>
        <c:crossAx val="6017216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7AB2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231782970135284E-2"/>
          <c:y val="0.20207198599937176"/>
          <c:w val="0.90831948326515133"/>
          <c:h val="0.698436882147643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Построенные суда под класс РС (всего)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5.8496546631036485E-3"/>
                  <c:y val="-0.206843562955752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997697754024323E-3"/>
                  <c:y val="-0.25714992903353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997697754023968E-3"/>
                  <c:y val="-0.2778394976322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7031515206415274E-3"/>
                  <c:y val="-0.275266366427091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8997697754024323E-3"/>
                  <c:y val="-0.27615900744649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7494244385060089E-3"/>
                  <c:y val="-0.30745602221587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8496546631035774E-3"/>
                  <c:y val="-0.31785333888948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34032846242243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9498848877012162E-3"/>
                  <c:y val="-0.34290132073211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8997697754024323E-3"/>
                  <c:y val="-0.369732128554497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7AB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79</c:v>
                </c:pt>
                <c:pt idx="1">
                  <c:v>114</c:v>
                </c:pt>
                <c:pt idx="2">
                  <c:v>120</c:v>
                </c:pt>
                <c:pt idx="3">
                  <c:v>122</c:v>
                </c:pt>
                <c:pt idx="4">
                  <c:v>118</c:v>
                </c:pt>
                <c:pt idx="5">
                  <c:v>137</c:v>
                </c:pt>
                <c:pt idx="6">
                  <c:v>150</c:v>
                </c:pt>
                <c:pt idx="7">
                  <c:v>155</c:v>
                </c:pt>
                <c:pt idx="8">
                  <c:v>153</c:v>
                </c:pt>
                <c:pt idx="9">
                  <c:v>172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526976"/>
        <c:axId val="60528512"/>
        <c:axId val="0"/>
      </c:bar3DChart>
      <c:catAx>
        <c:axId val="6052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rgbClr val="007AB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528512"/>
        <c:crosses val="autoZero"/>
        <c:auto val="1"/>
        <c:lblAlgn val="ctr"/>
        <c:lblOffset val="100"/>
        <c:noMultiLvlLbl val="0"/>
      </c:catAx>
      <c:valAx>
        <c:axId val="6052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7AB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52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7AB2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A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0" dirty="0">
                <a:solidFill>
                  <a:srgbClr val="007AB2"/>
                </a:solidFill>
                <a:latin typeface="+mn-lt"/>
                <a:cs typeface="Arial" panose="020B0604020202020204" pitchFamily="34" charset="0"/>
              </a:rPr>
              <a:t>Количество инспекторов </a:t>
            </a:r>
            <a:r>
              <a:rPr lang="ru-RU" sz="1200" b="0" i="0" dirty="0" smtClean="0">
                <a:solidFill>
                  <a:srgbClr val="007AB2"/>
                </a:solidFill>
                <a:latin typeface="+mn-lt"/>
                <a:cs typeface="Arial" panose="020B0604020202020204" pitchFamily="34" charset="0"/>
              </a:rPr>
              <a:t>РС</a:t>
            </a:r>
            <a:r>
              <a:rPr lang="en-US" sz="1200" b="0" i="0" dirty="0" smtClean="0">
                <a:solidFill>
                  <a:srgbClr val="007AB2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sz="1200" b="0" i="0" dirty="0" smtClean="0">
              <a:solidFill>
                <a:srgbClr val="007AB2"/>
              </a:solidFill>
              <a:latin typeface="+mn-lt"/>
              <a:cs typeface="Arial" panose="020B0604020202020204" pitchFamily="34" charset="0"/>
            </a:endParaRPr>
          </a:p>
          <a:p>
            <a:pPr>
              <a:defRPr sz="1200" b="0" i="0" u="none" strike="noStrike" kern="1200" baseline="0">
                <a:solidFill>
                  <a:srgbClr val="007A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i="0" dirty="0" smtClean="0">
                <a:solidFill>
                  <a:srgbClr val="007AB2"/>
                </a:solidFill>
                <a:latin typeface="+mn-lt"/>
                <a:cs typeface="Arial" panose="020B0604020202020204" pitchFamily="34" charset="0"/>
              </a:rPr>
              <a:t>в </a:t>
            </a:r>
            <a:r>
              <a:rPr lang="ru-RU" sz="1200" b="0" i="0" dirty="0">
                <a:solidFill>
                  <a:srgbClr val="007AB2"/>
                </a:solidFill>
                <a:latin typeface="+mn-lt"/>
                <a:cs typeface="Arial" panose="020B0604020202020204" pitchFamily="34" charset="0"/>
              </a:rPr>
              <a:t>России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инспекторов РС в России</c:v>
                </c:pt>
              </c:strCache>
            </c:strRef>
          </c:tx>
          <c:spPr>
            <a:solidFill>
              <a:schemeClr val="accent1">
                <a:shade val="80000"/>
                <a:satMod val="150000"/>
              </a:schemeClr>
            </a:solidFill>
            <a:ln>
              <a:noFill/>
            </a:ln>
            <a:effectLst>
              <a:outerShdw blurRad="44450" dist="1397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prstMaterial="flat">
              <a:bevelT w="12700" h="25400" prst="coolSlant"/>
            </a:sp3d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2014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594</c:v>
                </c:pt>
                <c:pt idx="1">
                  <c:v>605</c:v>
                </c:pt>
                <c:pt idx="2">
                  <c:v>633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600320"/>
        <c:axId val="60601856"/>
        <c:axId val="0"/>
      </c:bar3DChart>
      <c:catAx>
        <c:axId val="6060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601856"/>
        <c:crosses val="autoZero"/>
        <c:auto val="1"/>
        <c:lblAlgn val="ctr"/>
        <c:lblOffset val="100"/>
        <c:noMultiLvlLbl val="0"/>
      </c:catAx>
      <c:valAx>
        <c:axId val="6060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60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A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0" dirty="0" smtClean="0">
                <a:solidFill>
                  <a:srgbClr val="007AB2"/>
                </a:solidFill>
                <a:latin typeface="+mn-lt"/>
                <a:cs typeface="Arial" panose="020B0604020202020204" pitchFamily="34" charset="0"/>
              </a:rPr>
              <a:t>Количество</a:t>
            </a:r>
            <a:r>
              <a:rPr lang="ru-RU" sz="1200" b="0" baseline="0" dirty="0" smtClean="0">
                <a:solidFill>
                  <a:srgbClr val="007AB2"/>
                </a:solidFill>
                <a:latin typeface="+mn-lt"/>
                <a:cs typeface="Arial" panose="020B0604020202020204" pitchFamily="34" charset="0"/>
              </a:rPr>
              <a:t> инспекторов РС по специализациям (сравнение 2009 и 2018 гг.)</a:t>
            </a:r>
            <a:endParaRPr lang="ru-RU" sz="1200" b="0" dirty="0">
              <a:solidFill>
                <a:srgbClr val="007AB2"/>
              </a:solidFill>
              <a:latin typeface="+mn-lt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770966637511424"/>
          <c:y val="2.18320192864402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>
                <a:shade val="80000"/>
                <a:satMod val="150000"/>
              </a:schemeClr>
            </a:solidFill>
            <a:ln>
              <a:noFill/>
            </a:ln>
            <a:effectLst>
              <a:outerShdw blurRad="44450" dist="1397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prstMaterial="flat">
              <a:bevelT w="12700" h="25400" prst="coolSlant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Корпусник</c:v>
                </c:pt>
                <c:pt idx="1">
                  <c:v>Механик</c:v>
                </c:pt>
                <c:pt idx="2">
                  <c:v>Электромеханик</c:v>
                </c:pt>
                <c:pt idx="3">
                  <c:v>Радиоинженер / инсп.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636</c:v>
                </c:pt>
                <c:pt idx="1">
                  <c:v>634</c:v>
                </c:pt>
                <c:pt idx="2">
                  <c:v>533</c:v>
                </c:pt>
                <c:pt idx="3">
                  <c:v>278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shade val="80000"/>
                <a:satMod val="150000"/>
              </a:schemeClr>
            </a:solidFill>
            <a:ln>
              <a:noFill/>
            </a:ln>
            <a:effectLst>
              <a:outerShdw blurRad="44450" dist="1397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prstMaterial="flat">
              <a:bevelT w="12700" h="25400" prst="coolSlant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Корпусник</c:v>
                </c:pt>
                <c:pt idx="1">
                  <c:v>Механик</c:v>
                </c:pt>
                <c:pt idx="2">
                  <c:v>Электромеханик</c:v>
                </c:pt>
                <c:pt idx="3">
                  <c:v>Радиоинженер / инсп.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627</c:v>
                </c:pt>
                <c:pt idx="1">
                  <c:v>657</c:v>
                </c:pt>
                <c:pt idx="2">
                  <c:v>564</c:v>
                </c:pt>
                <c:pt idx="3">
                  <c:v>421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145664"/>
        <c:axId val="64147456"/>
        <c:axId val="0"/>
      </c:bar3DChart>
      <c:catAx>
        <c:axId val="6414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47456"/>
        <c:crosses val="autoZero"/>
        <c:auto val="1"/>
        <c:lblAlgn val="ctr"/>
        <c:lblOffset val="100"/>
        <c:noMultiLvlLbl val="0"/>
      </c:catAx>
      <c:valAx>
        <c:axId val="6414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4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2E955-F75D-4664-AA9A-CB2100672B32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29B3A-0D07-4951-B665-825227F88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2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9B3A-0D07-4951-B665-825227F883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81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9B3A-0D07-4951-B665-825227F883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0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9B3A-0D07-4951-B665-825227F8831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669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9B3A-0D07-4951-B665-825227F8831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227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9B3A-0D07-4951-B665-825227F8831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7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D8F-5093-474F-94AE-9A13326AFD61}" type="datetime1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3CFD-4983-4483-B8DE-337B3004E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28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A82D-73DD-4789-9EDB-FD7758177CAB}" type="datetime1">
              <a:rPr lang="ru-RU" smtClean="0"/>
              <a:t>02.10.2018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3CFD-4983-4483-B8DE-337B3004E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77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0B02-1E5D-47DB-8551-56CE90BD5EFA}" type="datetime1">
              <a:rPr lang="ru-RU" smtClean="0"/>
              <a:t>02.10.2018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3CFD-4983-4483-B8DE-337B3004E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46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FB6F-6B7F-4FDB-9B10-C0BCB2092AEA}" type="datetime1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3CFD-4983-4483-B8DE-337B3004E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0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AC06-4738-406F-A941-C6B1962E46A5}" type="datetime1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3CFD-4983-4483-B8DE-337B3004E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9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78EE-1249-4BB7-9C43-C4C43AF0D425}" type="datetime1">
              <a:rPr lang="ru-RU" smtClean="0"/>
              <a:t>02.10.2018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3CFD-4983-4483-B8DE-337B3004E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8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0B08-9A6C-4A28-835F-4EC1CB9834D2}" type="datetime1">
              <a:rPr lang="ru-RU" smtClean="0"/>
              <a:t>02.10.2018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3CFD-4983-4483-B8DE-337B3004E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44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F776-1FD0-472E-B331-B0AEA1AFEDB3}" type="datetime1">
              <a:rPr lang="ru-RU" smtClean="0"/>
              <a:t>02.10.2018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3CFD-4983-4483-B8DE-337B3004E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47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8EB8-16BD-4CBC-943B-26B62ED9703E}" type="datetime1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3CFD-4983-4483-B8DE-337B3004E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4869-8979-4786-A00F-CB2DF51D15F5}" type="datetime1">
              <a:rPr lang="ru-RU" smtClean="0"/>
              <a:t>02.10.2018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3CFD-4983-4483-B8DE-337B3004E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1072-B29D-4EA7-AA96-C30515CB7D97}" type="datetime1">
              <a:rPr lang="ru-RU" smtClean="0"/>
              <a:t>02.10.2018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3CFD-4983-4483-B8DE-337B3004E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0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653BBC-7FEC-437A-A1F3-F0123328D597}" type="datetime1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8EB3CFD-4983-4483-B8DE-337B3004E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84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png"/><Relationship Id="rId7" Type="http://schemas.openxmlformats.org/officeDocument/2006/relationships/image" Target="../media/image3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2.gif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3.jpe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gi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gi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93" y="0"/>
            <a:ext cx="8562708" cy="1154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391715"/>
            <a:ext cx="12192000" cy="2799419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7AB2"/>
                </a:solidFill>
              </a:rPr>
              <a:t>Нормативная база РС </a:t>
            </a:r>
            <a:r>
              <a:rPr lang="ru-RU" sz="4000" dirty="0" smtClean="0">
                <a:solidFill>
                  <a:srgbClr val="007AB2"/>
                </a:solidFill>
              </a:rPr>
              <a:t/>
            </a:r>
            <a:br>
              <a:rPr lang="ru-RU" sz="4000" dirty="0" smtClean="0">
                <a:solidFill>
                  <a:srgbClr val="007AB2"/>
                </a:solidFill>
              </a:rPr>
            </a:br>
            <a:r>
              <a:rPr lang="ru-RU" sz="4000" dirty="0" smtClean="0">
                <a:solidFill>
                  <a:srgbClr val="007AB2"/>
                </a:solidFill>
              </a:rPr>
              <a:t>для </a:t>
            </a:r>
            <a:r>
              <a:rPr lang="ru-RU" sz="4000" dirty="0">
                <a:solidFill>
                  <a:srgbClr val="007AB2"/>
                </a:solidFill>
              </a:rPr>
              <a:t>освоения морских нефтегазовых месторождений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6909" y="4813302"/>
            <a:ext cx="5875091" cy="601129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ru-RU" sz="1800" dirty="0" smtClean="0">
                <a:solidFill>
                  <a:srgbClr val="007AB2"/>
                </a:solidFill>
              </a:rPr>
              <a:t>Георгий Николаевич Бедрик</a:t>
            </a:r>
          </a:p>
          <a:p>
            <a:pPr>
              <a:lnSpc>
                <a:spcPct val="50000"/>
              </a:lnSpc>
            </a:pPr>
            <a:r>
              <a:rPr lang="ru-RU" sz="1800" dirty="0" smtClean="0">
                <a:solidFill>
                  <a:srgbClr val="007AB2"/>
                </a:solidFill>
              </a:rPr>
              <a:t>Начальник Управления </a:t>
            </a:r>
            <a:r>
              <a:rPr lang="ru-RU" sz="1800" dirty="0">
                <a:solidFill>
                  <a:srgbClr val="007AB2"/>
                </a:solidFill>
              </a:rPr>
              <a:t>планирования </a:t>
            </a:r>
            <a:r>
              <a:rPr lang="ru-RU" sz="1800" dirty="0" smtClean="0">
                <a:solidFill>
                  <a:srgbClr val="007AB2"/>
                </a:solidFill>
              </a:rPr>
              <a:t>и </a:t>
            </a:r>
            <a:r>
              <a:rPr lang="ru-RU" sz="1800" dirty="0">
                <a:solidFill>
                  <a:srgbClr val="007AB2"/>
                </a:solidFill>
              </a:rPr>
              <a:t>маркетинга РС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21733" y="6036596"/>
            <a:ext cx="11531599" cy="6006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ru-RU" dirty="0" smtClean="0">
                <a:solidFill>
                  <a:srgbClr val="007AB2"/>
                </a:solidFill>
              </a:rPr>
              <a:t>Санкт-Петербург</a:t>
            </a:r>
          </a:p>
          <a:p>
            <a:pPr algn="ctr">
              <a:lnSpc>
                <a:spcPct val="50000"/>
              </a:lnSpc>
            </a:pPr>
            <a:r>
              <a:rPr lang="en-US" dirty="0" smtClean="0">
                <a:solidFill>
                  <a:srgbClr val="007AB2"/>
                </a:solidFill>
              </a:rPr>
              <a:t>2-5</a:t>
            </a:r>
            <a:r>
              <a:rPr lang="ru-RU" dirty="0" smtClean="0">
                <a:solidFill>
                  <a:srgbClr val="007AB2"/>
                </a:solidFill>
              </a:rPr>
              <a:t> октября 2018 г.</a:t>
            </a:r>
            <a:endParaRPr lang="ru-RU" dirty="0">
              <a:solidFill>
                <a:srgbClr val="007AB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47" y="379429"/>
            <a:ext cx="2238998" cy="3960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2" y="212882"/>
            <a:ext cx="827786" cy="82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3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93" y="0"/>
            <a:ext cx="8562708" cy="11542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3" cy="6858000"/>
          </a:xfrm>
          <a:prstGeom prst="rect">
            <a:avLst/>
          </a:prstGeom>
        </p:spPr>
      </p:pic>
      <p:sp>
        <p:nvSpPr>
          <p:cNvPr id="25" name="Заголовок 6"/>
          <p:cNvSpPr>
            <a:spLocks noGrp="1"/>
          </p:cNvSpPr>
          <p:nvPr>
            <p:ph type="title"/>
          </p:nvPr>
        </p:nvSpPr>
        <p:spPr>
          <a:xfrm>
            <a:off x="252918" y="1123837"/>
            <a:ext cx="11583481" cy="1162163"/>
          </a:xfrm>
        </p:spPr>
        <p:txBody>
          <a:bodyPr/>
          <a:lstStyle/>
          <a:p>
            <a:r>
              <a:rPr lang="ru-RU" dirty="0" smtClean="0">
                <a:solidFill>
                  <a:srgbClr val="007AB2"/>
                </a:solidFill>
              </a:rPr>
              <a:t>Ледовые классы</a:t>
            </a:r>
            <a:endParaRPr lang="ru-RU" dirty="0">
              <a:solidFill>
                <a:srgbClr val="007AB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3CFD-4983-4483-B8DE-337B3004E625}" type="slidenum">
              <a:rPr lang="ru-RU" smtClean="0"/>
              <a:t>10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47" y="379429"/>
            <a:ext cx="2238998" cy="396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2" y="212882"/>
            <a:ext cx="827786" cy="827786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949586" y="5165234"/>
            <a:ext cx="1533159" cy="1297172"/>
          </a:xfrm>
          <a:prstGeom prst="rightArrow">
            <a:avLst>
              <a:gd name="adj1" fmla="val 66667"/>
              <a:gd name="adj2" fmla="val 4262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Icebreaker6         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Icebreaker7</a:t>
            </a:r>
          </a:p>
          <a:p>
            <a:pPr lvl="0"/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Icebreaker8</a:t>
            </a:r>
          </a:p>
          <a:p>
            <a:pPr lvl="0"/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Icebreaker9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65934" y="5844640"/>
            <a:ext cx="1307805" cy="512031"/>
            <a:chOff x="2041450" y="5609673"/>
            <a:chExt cx="1307805" cy="512031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041450" y="5609673"/>
              <a:ext cx="1307805" cy="512031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5" descr="ледокол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58680" y="5671889"/>
              <a:ext cx="1073343" cy="366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2565932" y="5233702"/>
            <a:ext cx="1307805" cy="512031"/>
            <a:chOff x="2041451" y="4880344"/>
            <a:chExt cx="1307805" cy="51203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41451" y="4880344"/>
              <a:ext cx="1307805" cy="51203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4814" y="4880344"/>
              <a:ext cx="1141255" cy="431150"/>
            </a:xfrm>
            <a:prstGeom prst="rect">
              <a:avLst/>
            </a:prstGeom>
          </p:spPr>
        </p:pic>
      </p:grpSp>
      <p:sp>
        <p:nvSpPr>
          <p:cNvPr id="23" name="Стрелка вправо 22"/>
          <p:cNvSpPr/>
          <p:nvPr/>
        </p:nvSpPr>
        <p:spPr>
          <a:xfrm>
            <a:off x="949586" y="3497029"/>
            <a:ext cx="1533159" cy="1636306"/>
          </a:xfrm>
          <a:prstGeom prst="rightArrow">
            <a:avLst>
              <a:gd name="adj1" fmla="val 79663"/>
              <a:gd name="adj2" fmla="val 3568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Arc4</a:t>
            </a:r>
            <a:endParaRPr lang="en-US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Arc5</a:t>
            </a:r>
          </a:p>
          <a:p>
            <a:pPr lvl="0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Arc6</a:t>
            </a:r>
          </a:p>
          <a:p>
            <a:pPr lvl="0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Arc7</a:t>
            </a:r>
          </a:p>
          <a:p>
            <a:pPr lvl="0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Arc8</a:t>
            </a:r>
          </a:p>
          <a:p>
            <a:pPr lvl="0"/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Arc9</a:t>
            </a:r>
            <a:endParaRPr lang="en-US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65931" y="3879909"/>
            <a:ext cx="1307805" cy="84460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Арктические суда</a:t>
            </a:r>
            <a:endParaRPr lang="ru-RU" sz="12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65930" y="2435407"/>
            <a:ext cx="1307805" cy="84460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Неарктические суда</a:t>
            </a:r>
            <a:endParaRPr lang="ru-RU" sz="1200" b="1" dirty="0"/>
          </a:p>
        </p:txBody>
      </p:sp>
      <p:sp>
        <p:nvSpPr>
          <p:cNvPr id="30" name="Стрелка вправо 29"/>
          <p:cNvSpPr/>
          <p:nvPr/>
        </p:nvSpPr>
        <p:spPr>
          <a:xfrm>
            <a:off x="964573" y="2179944"/>
            <a:ext cx="1533159" cy="1297172"/>
          </a:xfrm>
          <a:prstGeom prst="rightArrow">
            <a:avLst>
              <a:gd name="adj1" fmla="val 66667"/>
              <a:gd name="adj2" fmla="val 4262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Ice1</a:t>
            </a:r>
            <a:endParaRPr lang="en-US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Ice2</a:t>
            </a:r>
            <a:endParaRPr lang="en-US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Ice3</a:t>
            </a:r>
            <a:endParaRPr lang="ru-RU" sz="1200" b="1" dirty="0">
              <a:solidFill>
                <a:srgbClr val="00B0F0"/>
              </a:solidFill>
            </a:endParaRPr>
          </a:p>
        </p:txBody>
      </p:sp>
      <p:sp>
        <p:nvSpPr>
          <p:cNvPr id="31" name="Объект 2"/>
          <p:cNvSpPr>
            <a:spLocks noGrp="1"/>
          </p:cNvSpPr>
          <p:nvPr>
            <p:ph idx="1"/>
          </p:nvPr>
        </p:nvSpPr>
        <p:spPr>
          <a:xfrm>
            <a:off x="5950774" y="2318444"/>
            <a:ext cx="6031536" cy="433929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Серия из 3 атомных ледоколов (Балтийский завод) Класс РС:</a:t>
            </a:r>
            <a:r>
              <a:rPr lang="en-GB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GB" dirty="0">
                <a:solidFill>
                  <a:srgbClr val="007AB2"/>
                </a:solidFill>
                <a:latin typeface="+mj-lt"/>
                <a:cs typeface="Arial" panose="020B0604020202020204" pitchFamily="34" charset="0"/>
                <a:sym typeface="Wingdings" pitchFamily="2" charset="2"/>
              </a:rPr>
              <a:t>KM</a:t>
            </a:r>
            <a:r>
              <a:rPr lang="ru-RU" dirty="0">
                <a:solidFill>
                  <a:srgbClr val="007AB2"/>
                </a:solidFill>
                <a:latin typeface="+mj-lt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GB" dirty="0">
                <a:solidFill>
                  <a:srgbClr val="007AB2"/>
                </a:solidFill>
                <a:latin typeface="+mj-lt"/>
                <a:cs typeface="Arial" panose="020B0604020202020204" pitchFamily="34" charset="0"/>
                <a:sym typeface="Wingdings" pitchFamily="2" charset="2"/>
              </a:rPr>
              <a:t> Icebreaker9 [2] AUT2-ICS EPP </a:t>
            </a:r>
            <a:r>
              <a:rPr lang="ru-RU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  <a:sym typeface="Wingdings" pitchFamily="2" charset="2"/>
              </a:rPr>
              <a:t>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rgbClr val="007AB2"/>
              </a:solidFill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u="sng" dirty="0" smtClean="0">
              <a:solidFill>
                <a:srgbClr val="007AB2"/>
              </a:solidFill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Асимметричный ледокол «Балтика»</a:t>
            </a:r>
            <a:r>
              <a:rPr lang="en-US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 (AHS)</a:t>
            </a:r>
            <a:r>
              <a:rPr lang="ru-RU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                            </a:t>
            </a:r>
            <a:r>
              <a:rPr lang="ru-RU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Класс РС: </a:t>
            </a:r>
            <a:r>
              <a:rPr lang="en-US" dirty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KM </a:t>
            </a:r>
            <a:r>
              <a:rPr lang="en-GB" dirty="0">
                <a:solidFill>
                  <a:srgbClr val="007AB2"/>
                </a:solidFill>
                <a:latin typeface="+mj-lt"/>
                <a:cs typeface="Arial" panose="020B0604020202020204" pitchFamily="34" charset="0"/>
                <a:sym typeface="Wingdings" pitchFamily="2" charset="2"/>
              </a:rPr>
              <a:t></a:t>
            </a:r>
            <a:r>
              <a:rPr lang="en-US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Icebreaker6[1] AUT1-ICS OMBO FF3WS EPP DYNPOS-1 ECO-S oil recovery ship(&gt;60°C) </a:t>
            </a:r>
            <a:endParaRPr lang="ru-RU" dirty="0" smtClean="0">
              <a:solidFill>
                <a:srgbClr val="007AB2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07AB2"/>
              </a:solidFill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ru-RU" dirty="0">
              <a:solidFill>
                <a:srgbClr val="007AB2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Серия </a:t>
            </a:r>
            <a:r>
              <a:rPr lang="ru-RU" dirty="0" err="1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газовозов</a:t>
            </a:r>
            <a:r>
              <a:rPr lang="ru-RU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 для проекта Ямал-СПГ </a:t>
            </a:r>
            <a:r>
              <a:rPr lang="en-US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(DSME)                             </a:t>
            </a:r>
            <a:r>
              <a:rPr lang="ru-RU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Класс РС</a:t>
            </a:r>
            <a:r>
              <a:rPr lang="en-US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: KM </a:t>
            </a:r>
            <a:r>
              <a:rPr lang="en-GB" dirty="0">
                <a:solidFill>
                  <a:srgbClr val="007AB2"/>
                </a:solidFill>
                <a:latin typeface="+mj-lt"/>
                <a:cs typeface="Arial" panose="020B0604020202020204" pitchFamily="34" charset="0"/>
                <a:sym typeface="Wingdings" pitchFamily="2" charset="2"/>
              </a:rPr>
              <a:t></a:t>
            </a:r>
            <a:r>
              <a:rPr lang="en-US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Arc7 AUT1-ICS OMBO EPP ANTI-ICE LI CCO ECO-S </a:t>
            </a:r>
            <a:r>
              <a:rPr lang="en-US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BWM(E-S) </a:t>
            </a:r>
            <a:r>
              <a:rPr lang="en-US" dirty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WINTERIZATION(-50) gas carrier type 2G (methane) </a:t>
            </a:r>
            <a:endParaRPr lang="en-US" dirty="0" smtClean="0">
              <a:solidFill>
                <a:srgbClr val="007AB2"/>
              </a:solidFill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007AB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1" t="27037" r="4193" b="25247"/>
          <a:stretch/>
        </p:blipFill>
        <p:spPr>
          <a:xfrm>
            <a:off x="4274889" y="2369169"/>
            <a:ext cx="1573461" cy="817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7" t="13304" r="4097" b="11971"/>
          <a:stretch/>
        </p:blipFill>
        <p:spPr>
          <a:xfrm>
            <a:off x="4362271" y="3542097"/>
            <a:ext cx="1447129" cy="114392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r="16520" b="-2703"/>
          <a:stretch/>
        </p:blipFill>
        <p:spPr>
          <a:xfrm>
            <a:off x="4261089" y="5023599"/>
            <a:ext cx="1649491" cy="1127642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4344276" y="4943474"/>
            <a:ext cx="7638034" cy="13491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84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93" y="0"/>
            <a:ext cx="8562708" cy="1154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3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2917" y="1123837"/>
            <a:ext cx="11583481" cy="11621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A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Совершенствование Правил </a:t>
            </a:r>
            <a:r>
              <a:rPr lang="ru-RU" dirty="0">
                <a:solidFill>
                  <a:srgbClr val="007A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rgbClr val="007A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Руководств </a:t>
            </a:r>
            <a:r>
              <a:rPr lang="ru-RU" dirty="0">
                <a:solidFill>
                  <a:srgbClr val="007A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РС</a:t>
            </a:r>
            <a:endParaRPr lang="ru-RU" dirty="0">
              <a:solidFill>
                <a:srgbClr val="007AB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3CFD-4983-4483-B8DE-337B3004E625}" type="slidenum">
              <a:rPr lang="ru-RU" smtClean="0"/>
              <a:t>11</a:t>
            </a:fld>
            <a:endParaRPr lang="ru-RU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271072" y="2278105"/>
            <a:ext cx="9487928" cy="2524562"/>
          </a:xfrm>
        </p:spPr>
        <p:txBody>
          <a:bodyPr anchor="t" anchorCtr="0">
            <a:noAutofit/>
          </a:bodyPr>
          <a:lstStyle/>
          <a:p>
            <a:pPr marL="266700" lvl="1" indent="-266700">
              <a:lnSpc>
                <a:spcPct val="100000"/>
              </a:lnSpc>
              <a:spcBef>
                <a:spcPts val="0"/>
              </a:spcBef>
              <a:buBlip>
                <a:blip r:embed="rId4"/>
              </a:buBlip>
              <a:tabLst/>
            </a:pPr>
            <a:r>
              <a:rPr lang="ru-RU" sz="1600" dirty="0" smtClean="0">
                <a:solidFill>
                  <a:srgbClr val="007AB2"/>
                </a:solidFill>
              </a:rPr>
              <a:t>Внедрение </a:t>
            </a:r>
            <a:r>
              <a:rPr lang="ru-RU" sz="1600" dirty="0">
                <a:solidFill>
                  <a:srgbClr val="007AB2"/>
                </a:solidFill>
              </a:rPr>
              <a:t>унифицированных требований МАКО, нормативных документов ИМО и других международных организаций, </a:t>
            </a:r>
            <a:r>
              <a:rPr lang="ru-RU" sz="1600" dirty="0" smtClean="0">
                <a:solidFill>
                  <a:srgbClr val="007AB2"/>
                </a:solidFill>
              </a:rPr>
              <a:t>относящихся </a:t>
            </a:r>
            <a:r>
              <a:rPr lang="ru-RU" sz="1600" dirty="0">
                <a:solidFill>
                  <a:srgbClr val="007AB2"/>
                </a:solidFill>
              </a:rPr>
              <a:t>к компетенции </a:t>
            </a:r>
            <a:r>
              <a:rPr lang="ru-RU" sz="1600" dirty="0" smtClean="0">
                <a:solidFill>
                  <a:srgbClr val="007AB2"/>
                </a:solidFill>
              </a:rPr>
              <a:t>РС</a:t>
            </a:r>
            <a:endParaRPr lang="en-US" sz="1600" dirty="0" smtClean="0">
              <a:solidFill>
                <a:srgbClr val="007AB2"/>
              </a:solidFill>
            </a:endParaRPr>
          </a:p>
          <a:p>
            <a:pPr marL="266700" lvl="1" indent="-266700">
              <a:lnSpc>
                <a:spcPct val="100000"/>
              </a:lnSpc>
              <a:spcBef>
                <a:spcPts val="0"/>
              </a:spcBef>
              <a:buBlip>
                <a:blip r:embed="rId4"/>
              </a:buBlip>
              <a:tabLst/>
            </a:pPr>
            <a:endParaRPr lang="ru-RU" sz="400" dirty="0">
              <a:solidFill>
                <a:srgbClr val="007AB2"/>
              </a:solidFill>
            </a:endParaRPr>
          </a:p>
          <a:p>
            <a:pPr marL="266700" lvl="1" indent="-266700">
              <a:lnSpc>
                <a:spcPct val="100000"/>
              </a:lnSpc>
              <a:spcBef>
                <a:spcPts val="0"/>
              </a:spcBef>
              <a:buBlip>
                <a:blip r:embed="rId4"/>
              </a:buBlip>
              <a:tabLst/>
            </a:pPr>
            <a:r>
              <a:rPr lang="ru-RU" sz="1600" dirty="0" smtClean="0">
                <a:solidFill>
                  <a:srgbClr val="007AB2"/>
                </a:solidFill>
              </a:rPr>
              <a:t>Внедрение </a:t>
            </a:r>
            <a:r>
              <a:rPr lang="ru-RU" sz="1600" dirty="0">
                <a:solidFill>
                  <a:srgbClr val="007AB2"/>
                </a:solidFill>
              </a:rPr>
              <a:t>в Правила требований, являющихся результатом анализа научно-исследовательских работ, выполненных по заказу РС с учётом рекомендаций секций Научно-технического совета </a:t>
            </a:r>
            <a:r>
              <a:rPr lang="ru-RU" sz="1600" dirty="0" smtClean="0">
                <a:solidFill>
                  <a:srgbClr val="007AB2"/>
                </a:solidFill>
              </a:rPr>
              <a:t>РС</a:t>
            </a:r>
            <a:endParaRPr lang="en-US" sz="1600" dirty="0" smtClean="0">
              <a:solidFill>
                <a:srgbClr val="007AB2"/>
              </a:solidFill>
            </a:endParaRPr>
          </a:p>
          <a:p>
            <a:pPr marL="266700" lvl="1" indent="-266700">
              <a:lnSpc>
                <a:spcPct val="100000"/>
              </a:lnSpc>
              <a:spcBef>
                <a:spcPts val="0"/>
              </a:spcBef>
              <a:buBlip>
                <a:blip r:embed="rId4"/>
              </a:buBlip>
              <a:tabLst/>
            </a:pPr>
            <a:endParaRPr lang="ru-RU" sz="400" dirty="0">
              <a:solidFill>
                <a:srgbClr val="007AB2"/>
              </a:solidFill>
            </a:endParaRPr>
          </a:p>
          <a:p>
            <a:pPr marL="266700" lvl="1" indent="-266700">
              <a:lnSpc>
                <a:spcPct val="100000"/>
              </a:lnSpc>
              <a:spcBef>
                <a:spcPts val="0"/>
              </a:spcBef>
              <a:buBlip>
                <a:blip r:embed="rId4"/>
              </a:buBlip>
              <a:tabLst/>
            </a:pPr>
            <a:r>
              <a:rPr lang="ru-RU" sz="1600" dirty="0" smtClean="0">
                <a:solidFill>
                  <a:srgbClr val="007AB2"/>
                </a:solidFill>
              </a:rPr>
              <a:t>Анализ </a:t>
            </a:r>
            <a:r>
              <a:rPr lang="ru-RU" sz="1600" dirty="0">
                <a:solidFill>
                  <a:srgbClr val="007AB2"/>
                </a:solidFill>
              </a:rPr>
              <a:t>нормативных и </a:t>
            </a:r>
            <a:r>
              <a:rPr lang="ru-RU" sz="1600" dirty="0" smtClean="0">
                <a:solidFill>
                  <a:srgbClr val="007AB2"/>
                </a:solidFill>
              </a:rPr>
              <a:t>информационных </a:t>
            </a:r>
            <a:r>
              <a:rPr lang="ru-RU" sz="1600" dirty="0">
                <a:solidFill>
                  <a:srgbClr val="007AB2"/>
                </a:solidFill>
              </a:rPr>
              <a:t>материалов других классификационных обществ, международных форумов и организаций в области судоходства, судостроения, промышленности, информация о научно-исследовательской деятельности других классификационных обществ, отечественных и зарубежных научно-исследовательских организаций, </a:t>
            </a:r>
            <a:r>
              <a:rPr lang="ru-RU" sz="1600" dirty="0" smtClean="0">
                <a:solidFill>
                  <a:srgbClr val="007AB2"/>
                </a:solidFill>
              </a:rPr>
              <a:t>материалов научно-исследовательских </a:t>
            </a:r>
            <a:r>
              <a:rPr lang="ru-RU" sz="1600" dirty="0">
                <a:solidFill>
                  <a:srgbClr val="007AB2"/>
                </a:solidFill>
              </a:rPr>
              <a:t>конференций, семинаров, </a:t>
            </a:r>
            <a:r>
              <a:rPr lang="ru-RU" sz="1600" dirty="0" smtClean="0">
                <a:solidFill>
                  <a:srgbClr val="007AB2"/>
                </a:solidFill>
              </a:rPr>
              <a:t>форумов</a:t>
            </a:r>
            <a:endParaRPr lang="en-US" sz="1600" dirty="0" smtClean="0">
              <a:solidFill>
                <a:srgbClr val="007AB2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tabLst/>
            </a:pPr>
            <a:endParaRPr lang="ru-RU" sz="400" dirty="0">
              <a:solidFill>
                <a:srgbClr val="007AB2"/>
              </a:solidFill>
            </a:endParaRPr>
          </a:p>
          <a:p>
            <a:pPr marL="266700" lvl="1" indent="-266700">
              <a:lnSpc>
                <a:spcPct val="100000"/>
              </a:lnSpc>
              <a:spcBef>
                <a:spcPts val="0"/>
              </a:spcBef>
              <a:buBlip>
                <a:blip r:embed="rId4"/>
              </a:buBlip>
              <a:tabLst/>
            </a:pPr>
            <a:r>
              <a:rPr lang="ru-RU" sz="1600" dirty="0" smtClean="0">
                <a:solidFill>
                  <a:srgbClr val="007AB2"/>
                </a:solidFill>
              </a:rPr>
              <a:t>Анализ </a:t>
            </a:r>
            <a:r>
              <a:rPr lang="ru-RU" sz="1600" dirty="0">
                <a:solidFill>
                  <a:srgbClr val="007AB2"/>
                </a:solidFill>
              </a:rPr>
              <a:t>предложений подразделений РС, Администраций, предприятий и судоходных компаний, проектных организаций по изменениям действующих правил и руководств РС по опыту их </a:t>
            </a:r>
            <a:r>
              <a:rPr lang="ru-RU" sz="1600" dirty="0" smtClean="0">
                <a:solidFill>
                  <a:srgbClr val="007AB2"/>
                </a:solidFill>
              </a:rPr>
              <a:t>применения</a:t>
            </a:r>
            <a:endParaRPr lang="en-US" sz="1600" dirty="0" smtClean="0">
              <a:solidFill>
                <a:srgbClr val="007AB2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tabLst/>
            </a:pPr>
            <a:endParaRPr lang="ru-RU" sz="400" dirty="0">
              <a:solidFill>
                <a:srgbClr val="007AB2"/>
              </a:solidFill>
            </a:endParaRPr>
          </a:p>
          <a:p>
            <a:pPr marL="266700" lvl="1" indent="-266700">
              <a:lnSpc>
                <a:spcPct val="100000"/>
              </a:lnSpc>
              <a:spcBef>
                <a:spcPts val="0"/>
              </a:spcBef>
              <a:buBlip>
                <a:blip r:embed="rId4"/>
              </a:buBlip>
              <a:tabLst/>
            </a:pPr>
            <a:r>
              <a:rPr lang="ru-RU" sz="1600" dirty="0" smtClean="0">
                <a:solidFill>
                  <a:srgbClr val="007AB2"/>
                </a:solidFill>
              </a:rPr>
              <a:t>Анализ </a:t>
            </a:r>
            <a:r>
              <a:rPr lang="ru-RU" sz="1600" dirty="0">
                <a:solidFill>
                  <a:srgbClr val="007AB2"/>
                </a:solidFill>
              </a:rPr>
              <a:t>результатов рассмотрения отступлений от требований правил РС и альтернативных проектных </a:t>
            </a:r>
            <a:r>
              <a:rPr lang="ru-RU" sz="1600" dirty="0" smtClean="0">
                <a:solidFill>
                  <a:srgbClr val="007AB2"/>
                </a:solidFill>
              </a:rPr>
              <a:t>решений</a:t>
            </a:r>
            <a:endParaRPr lang="ru-RU" sz="1600" dirty="0">
              <a:solidFill>
                <a:srgbClr val="007AB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47" y="379429"/>
            <a:ext cx="2238998" cy="3960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2" y="212882"/>
            <a:ext cx="827786" cy="827786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9740845" y="2689989"/>
            <a:ext cx="1664056" cy="3262372"/>
            <a:chOff x="7049894" y="1930582"/>
            <a:chExt cx="1325483" cy="2628661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99" t="10448" r="21785" b="9165"/>
            <a:stretch/>
          </p:blipFill>
          <p:spPr>
            <a:xfrm>
              <a:off x="7515798" y="1930582"/>
              <a:ext cx="859579" cy="11629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85" t="8462" r="21443" b="9501"/>
            <a:stretch/>
          </p:blipFill>
          <p:spPr>
            <a:xfrm>
              <a:off x="7280276" y="2647527"/>
              <a:ext cx="864718" cy="11947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86" t="8343" r="20779" b="8096"/>
            <a:stretch/>
          </p:blipFill>
          <p:spPr>
            <a:xfrm>
              <a:off x="7049894" y="3364472"/>
              <a:ext cx="864096" cy="11947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2322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93" y="0"/>
            <a:ext cx="8562708" cy="11542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3" cy="6858000"/>
          </a:xfrm>
          <a:prstGeom prst="rect">
            <a:avLst/>
          </a:prstGeom>
        </p:spPr>
      </p:pic>
      <p:sp>
        <p:nvSpPr>
          <p:cNvPr id="25" name="Заголовок 6"/>
          <p:cNvSpPr>
            <a:spLocks noGrp="1"/>
          </p:cNvSpPr>
          <p:nvPr>
            <p:ph type="title"/>
          </p:nvPr>
        </p:nvSpPr>
        <p:spPr>
          <a:xfrm>
            <a:off x="252918" y="1123837"/>
            <a:ext cx="11583481" cy="1162163"/>
          </a:xfrm>
        </p:spPr>
        <p:txBody>
          <a:bodyPr/>
          <a:lstStyle/>
          <a:p>
            <a:r>
              <a:rPr lang="ru-RU" dirty="0" smtClean="0">
                <a:solidFill>
                  <a:srgbClr val="007AB2"/>
                </a:solidFill>
              </a:rPr>
              <a:t>СПГ</a:t>
            </a:r>
            <a:r>
              <a:rPr lang="en-US" dirty="0" smtClean="0">
                <a:solidFill>
                  <a:srgbClr val="007AB2"/>
                </a:solidFill>
              </a:rPr>
              <a:t> – </a:t>
            </a:r>
            <a:r>
              <a:rPr lang="ru-RU" dirty="0" smtClean="0">
                <a:solidFill>
                  <a:srgbClr val="007AB2"/>
                </a:solidFill>
              </a:rPr>
              <a:t>перспективное направление развития Правил РС</a:t>
            </a:r>
            <a:endParaRPr lang="ru-RU" dirty="0">
              <a:solidFill>
                <a:srgbClr val="007AB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3CFD-4983-4483-B8DE-337B3004E625}" type="slidenum">
              <a:rPr lang="ru-RU" smtClean="0"/>
              <a:t>12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47" y="379429"/>
            <a:ext cx="2238998" cy="396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2" y="212882"/>
            <a:ext cx="827786" cy="8277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1963" y="2912879"/>
            <a:ext cx="4544436" cy="3501281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7237087" y="2366045"/>
            <a:ext cx="4954913" cy="51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007AB2"/>
                </a:solidFill>
              </a:rPr>
              <a:t>Объем морских торговых перевозок СПГ (млн. </a:t>
            </a:r>
            <a:r>
              <a:rPr lang="ru-RU" sz="1600" dirty="0" err="1" smtClean="0">
                <a:solidFill>
                  <a:srgbClr val="007AB2"/>
                </a:solidFill>
              </a:rPr>
              <a:t>куб.м</a:t>
            </a:r>
            <a:r>
              <a:rPr lang="ru-RU" sz="1600" dirty="0" smtClean="0">
                <a:solidFill>
                  <a:srgbClr val="007AB2"/>
                </a:solidFill>
              </a:rPr>
              <a:t>.)</a:t>
            </a:r>
            <a:endParaRPr lang="ru-RU" sz="1600" dirty="0">
              <a:solidFill>
                <a:srgbClr val="007AB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793685"/>
              </p:ext>
            </p:extLst>
          </p:nvPr>
        </p:nvGraphicFramePr>
        <p:xfrm>
          <a:off x="344045" y="2366045"/>
          <a:ext cx="6386676" cy="2881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285"/>
                <a:gridCol w="2886075"/>
                <a:gridCol w="1891316"/>
              </a:tblGrid>
              <a:tr h="41241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Строительство СПГ-</a:t>
                      </a:r>
                      <a:r>
                        <a:rPr lang="ru-RU" sz="1200" dirty="0" err="1" smtClean="0"/>
                        <a:t>газовозов</a:t>
                      </a:r>
                      <a:r>
                        <a:rPr lang="ru-RU" sz="1200" dirty="0" smtClean="0"/>
                        <a:t> под класс РС</a:t>
                      </a:r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24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Daewoo</a:t>
                      </a:r>
                      <a:r>
                        <a:rPr lang="en-US" sz="1200" baseline="0" dirty="0" smtClean="0"/>
                        <a:t> Shipbuilding &amp; Marine Engineering Co., Ltd.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KM(*) Arc7 AUT1-ICS OMBO EPP ANTI-ICE LI CCO ECO-S BWM(S) BWM(T) WINTERIZATION(-50) gas carrier type 2G (methane) (Arc7 at d&lt;=12.0 m)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ед. построено в 2016 г.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3 ед. построено в 2017 г.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 ед. построено в 2018 г.</a:t>
                      </a:r>
                      <a:endParaRPr lang="ru-RU" sz="1200" dirty="0"/>
                    </a:p>
                  </a:txBody>
                  <a:tcPr anchor="ctr"/>
                </a:tc>
              </a:tr>
              <a:tr h="4124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Daewoo</a:t>
                      </a:r>
                      <a:r>
                        <a:rPr lang="en-US" sz="1200" baseline="0" dirty="0" smtClean="0"/>
                        <a:t> Shipbuilding &amp; Marine Engineering Co., Ltd.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KM(*) Arc7 AUT1-ICS OMBO EPP ANTI-ICE LI CCO ECO-S BWM(S) BWM(T) WINTERIZATION(-50) gas carrier type 2G (methane) (Arc7 at d&lt;= 12,0 m)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 </a:t>
                      </a:r>
                      <a:r>
                        <a:rPr lang="ru-RU" sz="1200" dirty="0" smtClean="0"/>
                        <a:t>ед.</a:t>
                      </a:r>
                      <a:r>
                        <a:rPr lang="ru-RU" sz="1200" baseline="0" dirty="0" smtClean="0"/>
                        <a:t> в постройке</a:t>
                      </a:r>
                      <a:endParaRPr lang="ru-RU" sz="1200" dirty="0"/>
                    </a:p>
                  </a:txBody>
                  <a:tcPr anchor="ctr"/>
                </a:tc>
              </a:tr>
              <a:tr h="4124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Hyundai</a:t>
                      </a:r>
                      <a:r>
                        <a:rPr lang="en-US" sz="1200" baseline="0" dirty="0" smtClean="0"/>
                        <a:t> Heavy Industries Co., Ltd.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KM(*) Arc4 AUT1-ICS OMBO EPP ANTI-ICE LI CCO ECO-S BWM(E-S) WINTERIZATION(-30) gas carrier type 2G (methane)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 </a:t>
                      </a:r>
                      <a:r>
                        <a:rPr lang="ru-RU" sz="1200" dirty="0" smtClean="0"/>
                        <a:t>ед.</a:t>
                      </a:r>
                      <a:r>
                        <a:rPr lang="ru-RU" sz="1200" baseline="0" dirty="0" smtClean="0"/>
                        <a:t> в постройке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Рисунок 4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21" y="5493619"/>
            <a:ext cx="180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383" y="5493619"/>
            <a:ext cx="180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5" y="5493619"/>
            <a:ext cx="180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75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93" y="0"/>
            <a:ext cx="8562708" cy="11542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3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2918" y="1123837"/>
            <a:ext cx="11583481" cy="1162163"/>
          </a:xfrm>
        </p:spPr>
        <p:txBody>
          <a:bodyPr/>
          <a:lstStyle/>
          <a:p>
            <a:r>
              <a:rPr lang="ru-RU" dirty="0" smtClean="0">
                <a:solidFill>
                  <a:srgbClr val="007AB2"/>
                </a:solidFill>
              </a:rPr>
              <a:t>Разработка профильного ПО</a:t>
            </a:r>
            <a:endParaRPr lang="ru-RU" dirty="0">
              <a:solidFill>
                <a:srgbClr val="007AB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3CFD-4983-4483-B8DE-337B3004E625}" type="slidenum">
              <a:rPr lang="ru-RU" smtClean="0"/>
              <a:t>13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738" y="4884780"/>
            <a:ext cx="3359661" cy="1471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654421" y="4089985"/>
            <a:ext cx="39797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sz="1100" dirty="0">
              <a:solidFill>
                <a:srgbClr val="0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518" y="2395556"/>
            <a:ext cx="3359661" cy="2045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61599" y="2441576"/>
            <a:ext cx="7799553" cy="3914774"/>
          </a:xfrm>
        </p:spPr>
        <p:txBody>
          <a:bodyPr anchor="t" anchorCtr="0">
            <a:noAutofit/>
          </a:bodyPr>
          <a:lstStyle/>
          <a:p>
            <a:pPr marL="266700" lvl="1" indent="-266700">
              <a:lnSpc>
                <a:spcPct val="100000"/>
              </a:lnSpc>
              <a:spcBef>
                <a:spcPts val="0"/>
              </a:spcBef>
              <a:buBlip>
                <a:blip r:embed="rId7"/>
              </a:buBlip>
              <a:tabLst/>
            </a:pPr>
            <a:r>
              <a:rPr lang="ru-RU" sz="1400" dirty="0" smtClean="0">
                <a:solidFill>
                  <a:srgbClr val="007AB2"/>
                </a:solidFill>
              </a:rPr>
              <a:t>Система </a:t>
            </a:r>
            <a:r>
              <a:rPr lang="ru-RU" sz="1400" dirty="0">
                <a:solidFill>
                  <a:srgbClr val="007AB2"/>
                </a:solidFill>
              </a:rPr>
              <a:t>учета технического наблюдения за постройкой судов </a:t>
            </a:r>
            <a:r>
              <a:rPr lang="ru-RU" sz="1400" dirty="0" smtClean="0">
                <a:solidFill>
                  <a:srgbClr val="007AB2"/>
                </a:solidFill>
              </a:rPr>
              <a:t>– многоуровневая </a:t>
            </a:r>
            <a:r>
              <a:rPr lang="ru-RU" sz="1400" dirty="0">
                <a:solidFill>
                  <a:srgbClr val="007AB2"/>
                </a:solidFill>
              </a:rPr>
              <a:t>система контроля </a:t>
            </a:r>
            <a:r>
              <a:rPr lang="ru-RU" sz="1400" dirty="0" smtClean="0">
                <a:solidFill>
                  <a:srgbClr val="007AB2"/>
                </a:solidFill>
              </a:rPr>
              <a:t>за </a:t>
            </a:r>
            <a:r>
              <a:rPr lang="ru-RU" sz="1400" dirty="0">
                <a:solidFill>
                  <a:srgbClr val="007AB2"/>
                </a:solidFill>
              </a:rPr>
              <a:t>ходом технического </a:t>
            </a:r>
            <a:r>
              <a:rPr lang="ru-RU" sz="1400" dirty="0" smtClean="0">
                <a:solidFill>
                  <a:srgbClr val="007AB2"/>
                </a:solidFill>
              </a:rPr>
              <a:t>наблюдения, обеспечивающая электронный </a:t>
            </a:r>
            <a:r>
              <a:rPr lang="ru-RU" sz="1400" dirty="0">
                <a:solidFill>
                  <a:srgbClr val="007AB2"/>
                </a:solidFill>
              </a:rPr>
              <a:t>учет процессов технического наблюдения </a:t>
            </a:r>
            <a:r>
              <a:rPr lang="ru-RU" sz="1400" dirty="0" smtClean="0">
                <a:solidFill>
                  <a:srgbClr val="007AB2"/>
                </a:solidFill>
              </a:rPr>
              <a:t>и </a:t>
            </a:r>
            <a:r>
              <a:rPr lang="ru-RU" sz="1400" dirty="0">
                <a:solidFill>
                  <a:srgbClr val="007AB2"/>
                </a:solidFill>
              </a:rPr>
              <a:t>рассмотрения </a:t>
            </a:r>
            <a:r>
              <a:rPr lang="ru-RU" sz="1400" dirty="0" smtClean="0">
                <a:solidFill>
                  <a:srgbClr val="007AB2"/>
                </a:solidFill>
              </a:rPr>
              <a:t>проектов и предоставляющая инспекторам РС точную информацию </a:t>
            </a:r>
            <a:r>
              <a:rPr lang="ru-RU" sz="1400" dirty="0">
                <a:solidFill>
                  <a:srgbClr val="007AB2"/>
                </a:solidFill>
              </a:rPr>
              <a:t>о постройке судна на любой стадии строительства</a:t>
            </a:r>
          </a:p>
          <a:p>
            <a:pPr marL="266700" lvl="1" indent="-266700">
              <a:lnSpc>
                <a:spcPct val="100000"/>
              </a:lnSpc>
              <a:spcBef>
                <a:spcPts val="0"/>
              </a:spcBef>
              <a:buBlip>
                <a:blip r:embed="rId7"/>
              </a:buBlip>
              <a:tabLst/>
            </a:pPr>
            <a:endParaRPr lang="ru-RU" sz="1400" dirty="0">
              <a:solidFill>
                <a:srgbClr val="007AB2"/>
              </a:solidFill>
            </a:endParaRPr>
          </a:p>
          <a:p>
            <a:pPr marL="266700" lvl="1" indent="-266700">
              <a:lnSpc>
                <a:spcPct val="100000"/>
              </a:lnSpc>
              <a:spcBef>
                <a:spcPts val="0"/>
              </a:spcBef>
              <a:buBlip>
                <a:blip r:embed="rId7"/>
              </a:buBlip>
              <a:tabLst/>
            </a:pPr>
            <a:r>
              <a:rPr lang="ru-RU" sz="1400" dirty="0" smtClean="0">
                <a:solidFill>
                  <a:srgbClr val="007AB2"/>
                </a:solidFill>
              </a:rPr>
              <a:t>Программное </a:t>
            </a:r>
            <a:r>
              <a:rPr lang="ru-RU" sz="1400" dirty="0">
                <a:solidFill>
                  <a:srgbClr val="007AB2"/>
                </a:solidFill>
              </a:rPr>
              <a:t>обеспечение «Проекты судов</a:t>
            </a:r>
            <a:r>
              <a:rPr lang="ru-RU" sz="1400" dirty="0" smtClean="0">
                <a:solidFill>
                  <a:srgbClr val="007AB2"/>
                </a:solidFill>
              </a:rPr>
              <a:t>» (будет введено в эксплуатацию в </a:t>
            </a:r>
            <a:r>
              <a:rPr lang="ru-RU" sz="1400" dirty="0">
                <a:solidFill>
                  <a:srgbClr val="007AB2"/>
                </a:solidFill>
              </a:rPr>
              <a:t>ближайшее </a:t>
            </a:r>
            <a:r>
              <a:rPr lang="ru-RU" sz="1400" dirty="0" smtClean="0">
                <a:solidFill>
                  <a:srgbClr val="007AB2"/>
                </a:solidFill>
              </a:rPr>
              <a:t>время), </a:t>
            </a:r>
            <a:r>
              <a:rPr lang="ru-RU" sz="1400" dirty="0">
                <a:solidFill>
                  <a:srgbClr val="007AB2"/>
                </a:solidFill>
              </a:rPr>
              <a:t>позволяющее осуществлять управление и контроль за ходом рассмотрения технической документации строящегося судна. Для клиентов на первом этапе будет предусмотрен внешний модуль, позволяющий отслеживать ход рассмотрения проекта в режиме </a:t>
            </a:r>
            <a:r>
              <a:rPr lang="ru-RU" sz="1400" dirty="0" smtClean="0">
                <a:solidFill>
                  <a:srgbClr val="007AB2"/>
                </a:solidFill>
              </a:rPr>
              <a:t>онлайн</a:t>
            </a:r>
            <a:r>
              <a:rPr lang="ru-RU" sz="1400" dirty="0">
                <a:solidFill>
                  <a:srgbClr val="007AB2"/>
                </a:solidFill>
              </a:rPr>
              <a:t>. </a:t>
            </a:r>
          </a:p>
          <a:p>
            <a:pPr marL="266700" lvl="1" indent="-266700">
              <a:lnSpc>
                <a:spcPct val="100000"/>
              </a:lnSpc>
              <a:spcBef>
                <a:spcPts val="0"/>
              </a:spcBef>
              <a:buBlip>
                <a:blip r:embed="rId7"/>
              </a:buBlip>
              <a:tabLst/>
            </a:pPr>
            <a:endParaRPr lang="ru-RU" sz="1400" dirty="0">
              <a:solidFill>
                <a:srgbClr val="007AB2"/>
              </a:solidFill>
            </a:endParaRPr>
          </a:p>
          <a:p>
            <a:pPr marL="266700" lvl="1" indent="-266700">
              <a:lnSpc>
                <a:spcPct val="100000"/>
              </a:lnSpc>
              <a:spcBef>
                <a:spcPts val="0"/>
              </a:spcBef>
              <a:buBlip>
                <a:blip r:embed="rId7"/>
              </a:buBlip>
              <a:tabLst/>
            </a:pPr>
            <a:r>
              <a:rPr lang="ru-RU" sz="1400" dirty="0" smtClean="0">
                <a:solidFill>
                  <a:srgbClr val="007AB2"/>
                </a:solidFill>
              </a:rPr>
              <a:t>Планируется </a:t>
            </a:r>
            <a:r>
              <a:rPr lang="ru-RU" sz="1400" dirty="0">
                <a:solidFill>
                  <a:srgbClr val="007AB2"/>
                </a:solidFill>
              </a:rPr>
              <a:t>к разработке и внедрению программное </a:t>
            </a:r>
            <a:r>
              <a:rPr lang="ru-RU" sz="1400" dirty="0" smtClean="0">
                <a:solidFill>
                  <a:srgbClr val="007AB2"/>
                </a:solidFill>
              </a:rPr>
              <a:t>обеспечение для выполнения расчетов </a:t>
            </a:r>
            <a:r>
              <a:rPr lang="ru-RU" sz="1400" dirty="0">
                <a:solidFill>
                  <a:srgbClr val="007AB2"/>
                </a:solidFill>
              </a:rPr>
              <a:t>конструкций корпуса по </a:t>
            </a:r>
            <a:r>
              <a:rPr lang="ru-RU" sz="1400" dirty="0" smtClean="0">
                <a:solidFill>
                  <a:srgbClr val="007AB2"/>
                </a:solidFill>
              </a:rPr>
              <a:t>Правилам </a:t>
            </a:r>
            <a:r>
              <a:rPr lang="ru-RU" sz="1400" dirty="0">
                <a:solidFill>
                  <a:srgbClr val="007AB2"/>
                </a:solidFill>
              </a:rPr>
              <a:t>РС, </a:t>
            </a:r>
            <a:r>
              <a:rPr lang="ru-RU" sz="1400" dirty="0" smtClean="0">
                <a:solidFill>
                  <a:srgbClr val="007AB2"/>
                </a:solidFill>
              </a:rPr>
              <a:t>позволяющее:</a:t>
            </a:r>
            <a:endParaRPr lang="ru-RU" sz="1400" dirty="0">
              <a:solidFill>
                <a:srgbClr val="007AB2"/>
              </a:solidFill>
            </a:endParaRPr>
          </a:p>
          <a:p>
            <a:pPr marL="723900" lvl="2" indent="-266700">
              <a:lnSpc>
                <a:spcPct val="100000"/>
              </a:lnSpc>
              <a:spcBef>
                <a:spcPts val="0"/>
              </a:spcBef>
              <a:buBlip>
                <a:blip r:embed="rId7"/>
              </a:buBlip>
            </a:pPr>
            <a:r>
              <a:rPr lang="ru-RU" sz="1200" dirty="0">
                <a:solidFill>
                  <a:srgbClr val="007AB2"/>
                </a:solidFill>
              </a:rPr>
              <a:t>Проектанту осуществлять требуемые правилами расчёты с наименьшими </a:t>
            </a:r>
            <a:r>
              <a:rPr lang="ru-RU" sz="1200" dirty="0" smtClean="0">
                <a:solidFill>
                  <a:srgbClr val="007AB2"/>
                </a:solidFill>
              </a:rPr>
              <a:t>трудозатратами</a:t>
            </a:r>
            <a:endParaRPr lang="ru-RU" sz="1200" dirty="0">
              <a:solidFill>
                <a:srgbClr val="007AB2"/>
              </a:solidFill>
            </a:endParaRPr>
          </a:p>
          <a:p>
            <a:pPr marL="723900" lvl="2" indent="-266700">
              <a:lnSpc>
                <a:spcPct val="100000"/>
              </a:lnSpc>
              <a:spcBef>
                <a:spcPts val="0"/>
              </a:spcBef>
              <a:buBlip>
                <a:blip r:embed="rId7"/>
              </a:buBlip>
            </a:pPr>
            <a:r>
              <a:rPr lang="ru-RU" sz="1200" dirty="0" smtClean="0">
                <a:solidFill>
                  <a:srgbClr val="007AB2"/>
                </a:solidFill>
              </a:rPr>
              <a:t>Экспертам </a:t>
            </a:r>
            <a:r>
              <a:rPr lang="ru-RU" sz="1200" dirty="0">
                <a:solidFill>
                  <a:srgbClr val="007AB2"/>
                </a:solidFill>
              </a:rPr>
              <a:t>РС </a:t>
            </a:r>
            <a:r>
              <a:rPr lang="ru-RU" sz="1200" dirty="0" smtClean="0">
                <a:solidFill>
                  <a:srgbClr val="007AB2"/>
                </a:solidFill>
              </a:rPr>
              <a:t>облегчить контроль за правильностью </a:t>
            </a:r>
            <a:r>
              <a:rPr lang="ru-RU" sz="1200" dirty="0">
                <a:solidFill>
                  <a:srgbClr val="007AB2"/>
                </a:solidFill>
              </a:rPr>
              <a:t>выбранных исходных параметров </a:t>
            </a:r>
            <a:r>
              <a:rPr lang="ru-RU" sz="1200" dirty="0" smtClean="0">
                <a:solidFill>
                  <a:srgbClr val="007AB2"/>
                </a:solidFill>
              </a:rPr>
              <a:t>и качеством </a:t>
            </a:r>
            <a:r>
              <a:rPr lang="ru-RU" sz="1200" dirty="0">
                <a:solidFill>
                  <a:srgbClr val="007AB2"/>
                </a:solidFill>
              </a:rPr>
              <a:t>полученных </a:t>
            </a:r>
            <a:r>
              <a:rPr lang="ru-RU" sz="1200" dirty="0" smtClean="0">
                <a:solidFill>
                  <a:srgbClr val="007AB2"/>
                </a:solidFill>
              </a:rPr>
              <a:t>результатов</a:t>
            </a:r>
            <a:endParaRPr lang="ru-RU" sz="1200" dirty="0">
              <a:solidFill>
                <a:srgbClr val="007AB2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47" y="379429"/>
            <a:ext cx="2238998" cy="3960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2" y="212882"/>
            <a:ext cx="827786" cy="82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93" y="0"/>
            <a:ext cx="8562708" cy="1154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3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3CFD-4983-4483-B8DE-337B3004E625}" type="slidenum">
              <a:rPr lang="ru-RU" smtClean="0"/>
              <a:t>14</a:t>
            </a:fld>
            <a:endParaRPr lang="ru-RU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09632" y="1948201"/>
            <a:ext cx="7956551" cy="90011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AB2"/>
                </a:solidFill>
                <a:latin typeface="+mj-lt"/>
                <a:ea typeface="Segoe UI" pitchFamily="34" charset="0"/>
                <a:cs typeface="Segoe UI" pitchFamily="34" charset="0"/>
              </a:rPr>
              <a:t>СПАСИБО ЗА ВНИМАНИЕ!</a:t>
            </a:r>
            <a:endParaRPr lang="pl-PL" dirty="0" smtClean="0">
              <a:solidFill>
                <a:srgbClr val="007AB2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1"/>
          </p:nvPr>
        </p:nvSpPr>
        <p:spPr>
          <a:xfrm>
            <a:off x="6378595" y="2956266"/>
            <a:ext cx="4283967" cy="202679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800" u="sng" dirty="0" smtClean="0">
                <a:solidFill>
                  <a:srgbClr val="007AB2"/>
                </a:solidFill>
                <a:latin typeface="+mj-lt"/>
                <a:ea typeface="Segoe UI" pitchFamily="34" charset="0"/>
                <a:cs typeface="Segoe UI" pitchFamily="34" charset="0"/>
              </a:rPr>
              <a:t>Наши контакты:</a:t>
            </a:r>
            <a:endParaRPr lang="ru-RU" sz="1800" u="sng" dirty="0">
              <a:solidFill>
                <a:srgbClr val="007AB2"/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solidFill>
                  <a:srgbClr val="007AB2"/>
                </a:solidFill>
                <a:latin typeface="+mj-lt"/>
                <a:ea typeface="Segoe UI" pitchFamily="34" charset="0"/>
                <a:cs typeface="Segoe UI" pitchFamily="34" charset="0"/>
              </a:rPr>
              <a:t>Российский морской регистр  судоходства</a:t>
            </a:r>
            <a:endParaRPr lang="en-US" sz="1600" dirty="0">
              <a:solidFill>
                <a:srgbClr val="007AB2"/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solidFill>
                  <a:srgbClr val="007AB2"/>
                </a:solidFill>
                <a:latin typeface="+mj-lt"/>
                <a:ea typeface="Segoe UI" pitchFamily="34" charset="0"/>
                <a:cs typeface="Segoe UI" pitchFamily="34" charset="0"/>
              </a:rPr>
              <a:t>Дворцовая набережная, 8</a:t>
            </a:r>
            <a:endParaRPr lang="en-US" sz="1600" dirty="0">
              <a:solidFill>
                <a:srgbClr val="007AB2"/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solidFill>
                  <a:srgbClr val="007AB2"/>
                </a:solidFill>
                <a:latin typeface="+mj-lt"/>
                <a:ea typeface="Segoe UI" pitchFamily="34" charset="0"/>
                <a:cs typeface="Segoe UI" pitchFamily="34" charset="0"/>
              </a:rPr>
              <a:t>Санкт-Петербург</a:t>
            </a:r>
            <a:r>
              <a:rPr lang="en-US" sz="1600" dirty="0">
                <a:solidFill>
                  <a:srgbClr val="007AB2"/>
                </a:solidFill>
                <a:latin typeface="+mj-lt"/>
                <a:ea typeface="Segoe UI" pitchFamily="34" charset="0"/>
                <a:cs typeface="Segoe UI" pitchFamily="34" charset="0"/>
              </a:rPr>
              <a:t>, 191186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solidFill>
                  <a:srgbClr val="007AB2"/>
                </a:solidFill>
                <a:latin typeface="+mj-lt"/>
                <a:ea typeface="Segoe UI" pitchFamily="34" charset="0"/>
                <a:cs typeface="Segoe UI" pitchFamily="34" charset="0"/>
              </a:rPr>
              <a:t>РОССИЯ</a:t>
            </a:r>
            <a:endParaRPr lang="en-US" sz="1600" dirty="0">
              <a:solidFill>
                <a:srgbClr val="007AB2"/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solidFill>
                  <a:srgbClr val="007AB2"/>
                </a:solidFill>
                <a:latin typeface="+mj-lt"/>
                <a:ea typeface="Segoe UI" pitchFamily="34" charset="0"/>
                <a:cs typeface="Segoe UI" pitchFamily="34" charset="0"/>
              </a:rPr>
              <a:t>Телефон</a:t>
            </a:r>
            <a:r>
              <a:rPr lang="en-US" sz="1600" dirty="0">
                <a:solidFill>
                  <a:srgbClr val="007AB2"/>
                </a:solidFill>
                <a:latin typeface="+mj-lt"/>
                <a:ea typeface="Segoe UI" pitchFamily="34" charset="0"/>
                <a:cs typeface="Segoe UI" pitchFamily="34" charset="0"/>
              </a:rPr>
              <a:t>: +7 </a:t>
            </a:r>
            <a:r>
              <a:rPr lang="ru-RU" sz="1600" dirty="0">
                <a:solidFill>
                  <a:srgbClr val="007AB2"/>
                </a:solidFill>
                <a:latin typeface="+mj-lt"/>
                <a:ea typeface="Segoe UI" pitchFamily="34" charset="0"/>
                <a:cs typeface="Segoe UI" pitchFamily="34" charset="0"/>
              </a:rPr>
              <a:t>8</a:t>
            </a:r>
            <a:r>
              <a:rPr lang="en-US" sz="1600" dirty="0">
                <a:solidFill>
                  <a:srgbClr val="007AB2"/>
                </a:solidFill>
                <a:latin typeface="+mj-lt"/>
                <a:ea typeface="Segoe UI" pitchFamily="34" charset="0"/>
                <a:cs typeface="Segoe UI" pitchFamily="34" charset="0"/>
              </a:rPr>
              <a:t>12 6050550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rgbClr val="007AB2"/>
                </a:solidFill>
                <a:latin typeface="+mj-lt"/>
                <a:ea typeface="Segoe UI" pitchFamily="34" charset="0"/>
                <a:cs typeface="Segoe UI" pitchFamily="34" charset="0"/>
              </a:rPr>
              <a:t>e-mail: pobox@rs-class.org</a:t>
            </a:r>
            <a:endParaRPr lang="pl-PL" sz="1600" dirty="0">
              <a:solidFill>
                <a:srgbClr val="007AB2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7" name="Рисунок 16" descr="Transparent-style---EN-RS-SE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42" y="3028220"/>
            <a:ext cx="3715927" cy="2088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47" y="379429"/>
            <a:ext cx="2238998" cy="3960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2" y="212882"/>
            <a:ext cx="827786" cy="82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8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93" y="0"/>
            <a:ext cx="8562708" cy="115426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3" cy="6858000"/>
          </a:xfrm>
          <a:prstGeom prst="rect">
            <a:avLst/>
          </a:prstGeom>
        </p:spPr>
      </p:pic>
      <p:pic>
        <p:nvPicPr>
          <p:cNvPr id="6" name="Picture 5" descr="X:\Проекты\Презентации\Графика 8\rs_map_v10-[преобразованный]3.png"/>
          <p:cNvPicPr>
            <a:picLocks noChangeAspect="1" noChangeArrowheads="1"/>
          </p:cNvPicPr>
          <p:nvPr/>
        </p:nvPicPr>
        <p:blipFill rotWithShape="1">
          <a:blip r:embed="rId4" cstate="print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 bwMode="auto">
          <a:xfrm>
            <a:off x="3237550" y="1465844"/>
            <a:ext cx="8954450" cy="5255631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2918" y="1123837"/>
            <a:ext cx="11583481" cy="1162163"/>
          </a:xfrm>
        </p:spPr>
        <p:txBody>
          <a:bodyPr/>
          <a:lstStyle/>
          <a:p>
            <a:r>
              <a:rPr lang="ru-RU" dirty="0" smtClean="0">
                <a:solidFill>
                  <a:srgbClr val="007AB2"/>
                </a:solidFill>
              </a:rPr>
              <a:t>Регистр сегодня</a:t>
            </a:r>
            <a:endParaRPr lang="ru-RU" dirty="0">
              <a:solidFill>
                <a:srgbClr val="007AB2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750595" y="4431506"/>
            <a:ext cx="57150" cy="52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4"/>
          <p:cNvSpPr txBox="1">
            <a:spLocks/>
          </p:cNvSpPr>
          <p:nvPr/>
        </p:nvSpPr>
        <p:spPr>
          <a:xfrm>
            <a:off x="456266" y="2071766"/>
            <a:ext cx="6690949" cy="4379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rgbClr val="007A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196454" indent="-196454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272654" algn="l"/>
              </a:tabLst>
              <a:defRPr sz="1800" kern="1200">
                <a:solidFill>
                  <a:srgbClr val="007A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2pPr>
            <a:lvl3pPr marL="6096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tabLst>
                <a:tab pos="946547" algn="l"/>
              </a:tabLst>
              <a:defRPr sz="1500" kern="1200">
                <a:solidFill>
                  <a:srgbClr val="007A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 baseline="0">
                <a:solidFill>
                  <a:srgbClr val="007A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>
                <a:solidFill>
                  <a:srgbClr val="007A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Corbel" panose="020B0503020204020204" pitchFamily="34" charset="0"/>
              </a:rPr>
              <a:t>5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Corbel" panose="020B0503020204020204" pitchFamily="34" charset="0"/>
              </a:rPr>
              <a:t>0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Corbel" panose="020B0503020204020204" pitchFamily="34" charset="0"/>
              </a:rPr>
              <a:t>представительств по всему миру</a:t>
            </a:r>
          </a:p>
          <a:p>
            <a:pPr marL="539354" lvl="1" indent="-342900">
              <a:spcBef>
                <a:spcPts val="0"/>
              </a:spcBef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Corbel" panose="020B0503020204020204" pitchFamily="34" charset="0"/>
              </a:rPr>
              <a:t>14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Corbel" panose="020B0503020204020204" pitchFamily="34" charset="0"/>
              </a:rPr>
              <a:t> филиалов и их отделений в РФ</a:t>
            </a:r>
          </a:p>
          <a:p>
            <a:pPr marL="539354" lvl="1" indent="-342900">
              <a:spcBef>
                <a:spcPts val="0"/>
              </a:spcBef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Corbel" panose="020B0503020204020204" pitchFamily="34" charset="0"/>
              </a:rPr>
              <a:t>3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Corbel" panose="020B0503020204020204" pitchFamily="34" charset="0"/>
              </a:rPr>
              <a:t>6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Corbel" panose="020B0503020204020204" pitchFamily="34" charset="0"/>
              </a:rPr>
              <a:t> подразделений за рубежом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ru-RU" sz="2000" dirty="0" smtClean="0">
                <a:latin typeface="Corbel" panose="020B0503020204020204" pitchFamily="34" charset="0"/>
              </a:rPr>
              <a:t>Признание </a:t>
            </a:r>
            <a:r>
              <a:rPr lang="ru-RU" sz="2000" dirty="0">
                <a:latin typeface="Corbel" panose="020B0503020204020204" pitchFamily="34" charset="0"/>
              </a:rPr>
              <a:t>морских администраций </a:t>
            </a:r>
            <a:r>
              <a:rPr lang="ru-RU" sz="2000" b="1" dirty="0" smtClean="0">
                <a:latin typeface="Corbel" panose="020B0503020204020204" pitchFamily="34" charset="0"/>
              </a:rPr>
              <a:t>69</a:t>
            </a:r>
            <a:r>
              <a:rPr lang="ru-RU" sz="2000" dirty="0" smtClean="0">
                <a:latin typeface="Corbel" panose="020B0503020204020204" pitchFamily="34" charset="0"/>
              </a:rPr>
              <a:t> государств </a:t>
            </a:r>
            <a:r>
              <a:rPr lang="ru-RU" sz="2000" dirty="0">
                <a:latin typeface="Corbel" panose="020B0503020204020204" pitchFamily="34" charset="0"/>
              </a:rPr>
              <a:t>флага на осуществление конвенционных освидетельствований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000" dirty="0">
              <a:latin typeface="Corbel" panose="020B0503020204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Corbel" panose="020B0503020204020204" pitchFamily="34" charset="0"/>
              </a:rPr>
              <a:t>Свыше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Corbel" panose="020B0503020204020204" pitchFamily="34" charset="0"/>
              </a:rPr>
              <a:t>1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Corbel" panose="020B0503020204020204" pitchFamily="34" charset="0"/>
              </a:rPr>
              <a:t>3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Corbel" panose="020B0503020204020204" pitchFamily="34" charset="0"/>
              </a:rPr>
              <a:t>00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Corbel" panose="020B0503020204020204" pitchFamily="34" charset="0"/>
              </a:rPr>
              <a:t>высококвалифицированных специалистов,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Corbel" panose="020B0503020204020204" pitchFamily="34" charset="0"/>
              </a:rPr>
              <a:t>из них </a:t>
            </a:r>
            <a:r>
              <a:rPr lang="ru-RU" sz="2000" dirty="0" smtClean="0">
                <a:latin typeface="Corbel" panose="020B0503020204020204" pitchFamily="34" charset="0"/>
              </a:rPr>
              <a:t>более </a:t>
            </a:r>
            <a:r>
              <a:rPr lang="ru-RU" sz="2000" b="1" dirty="0" smtClean="0">
                <a:latin typeface="Corbel" panose="020B0503020204020204" pitchFamily="34" charset="0"/>
              </a:rPr>
              <a:t>850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Corbel" panose="020B0503020204020204" pitchFamily="34" charset="0"/>
              </a:rPr>
              <a:t>инспекторов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2000" dirty="0">
                <a:latin typeface="Corbel" panose="020B0503020204020204" pitchFamily="34" charset="0"/>
              </a:rPr>
              <a:t>Свыше </a:t>
            </a:r>
            <a:r>
              <a:rPr lang="ru-RU" sz="2000" b="1" dirty="0">
                <a:latin typeface="Corbel" panose="020B0503020204020204" pitchFamily="34" charset="0"/>
              </a:rPr>
              <a:t>4500</a:t>
            </a:r>
            <a:r>
              <a:rPr lang="ru-RU" sz="2000" dirty="0">
                <a:latin typeface="Corbel" panose="020B0503020204020204" pitchFamily="34" charset="0"/>
              </a:rPr>
              <a:t> судов в классе РС </a:t>
            </a:r>
            <a:endParaRPr lang="ru-RU" sz="2000" dirty="0" smtClean="0">
              <a:latin typeface="Corbel" panose="020B0503020204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Corbel" panose="020B0503020204020204" pitchFamily="34" charset="0"/>
              </a:rPr>
              <a:t>общим </a:t>
            </a:r>
            <a:r>
              <a:rPr lang="ru-RU" sz="2000" dirty="0">
                <a:latin typeface="Corbel" panose="020B0503020204020204" pitchFamily="34" charset="0"/>
              </a:rPr>
              <a:t>дедвейтом более </a:t>
            </a:r>
            <a:r>
              <a:rPr lang="ru-RU" sz="2000" b="1" dirty="0">
                <a:latin typeface="Corbel" panose="020B0503020204020204" pitchFamily="34" charset="0"/>
              </a:rPr>
              <a:t>14,8</a:t>
            </a:r>
            <a:r>
              <a:rPr lang="ru-RU" sz="2000" dirty="0">
                <a:latin typeface="Corbel" panose="020B0503020204020204" pitchFamily="34" charset="0"/>
              </a:rPr>
              <a:t> млн. тонн:</a:t>
            </a:r>
          </a:p>
          <a:p>
            <a:pPr marL="539354" lvl="1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orbel" panose="020B0503020204020204" pitchFamily="34" charset="0"/>
              </a:rPr>
              <a:t>около </a:t>
            </a:r>
            <a:r>
              <a:rPr lang="ru-RU" sz="2000" b="1" dirty="0">
                <a:latin typeface="Corbel" panose="020B0503020204020204" pitchFamily="34" charset="0"/>
              </a:rPr>
              <a:t>3000</a:t>
            </a:r>
            <a:r>
              <a:rPr lang="ru-RU" sz="2000" dirty="0">
                <a:latin typeface="Corbel" panose="020B0503020204020204" pitchFamily="34" charset="0"/>
              </a:rPr>
              <a:t> судов ледового класса, </a:t>
            </a:r>
            <a:br>
              <a:rPr lang="ru-RU" sz="2000" dirty="0">
                <a:latin typeface="Corbel" panose="020B0503020204020204" pitchFamily="34" charset="0"/>
              </a:rPr>
            </a:br>
            <a:r>
              <a:rPr lang="ru-RU" sz="2000" dirty="0">
                <a:latin typeface="Corbel" panose="020B0503020204020204" pitchFamily="34" charset="0"/>
              </a:rPr>
              <a:t>в том числе </a:t>
            </a:r>
            <a:r>
              <a:rPr lang="ru-RU" sz="2000" b="1" dirty="0">
                <a:latin typeface="Corbel" panose="020B0503020204020204" pitchFamily="34" charset="0"/>
              </a:rPr>
              <a:t>33</a:t>
            </a:r>
            <a:r>
              <a:rPr lang="ru-RU" sz="2000" dirty="0">
                <a:latin typeface="Corbel" panose="020B0503020204020204" pitchFamily="34" charset="0"/>
              </a:rPr>
              <a:t> </a:t>
            </a:r>
            <a:r>
              <a:rPr lang="ru-RU" sz="2000" dirty="0" smtClean="0">
                <a:latin typeface="Corbel" panose="020B0503020204020204" pitchFamily="34" charset="0"/>
              </a:rPr>
              <a:t>ледокола</a:t>
            </a:r>
          </a:p>
          <a:p>
            <a:pPr marL="539354" lvl="1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Corbel" panose="020B0503020204020204" pitchFamily="34" charset="0"/>
              </a:rPr>
              <a:t>б</a:t>
            </a:r>
            <a:r>
              <a:rPr lang="ru-RU" sz="2000" dirty="0" smtClean="0">
                <a:latin typeface="Corbel" panose="020B0503020204020204" pitchFamily="34" charset="0"/>
              </a:rPr>
              <a:t>олее</a:t>
            </a:r>
            <a:r>
              <a:rPr lang="ru-RU" sz="2000" b="1" dirty="0" smtClean="0">
                <a:latin typeface="Corbel" panose="020B0503020204020204" pitchFamily="34" charset="0"/>
              </a:rPr>
              <a:t> 170</a:t>
            </a:r>
            <a:r>
              <a:rPr lang="ru-RU" sz="2000" dirty="0" smtClean="0">
                <a:latin typeface="Corbel" panose="020B0503020204020204" pitchFamily="34" charset="0"/>
              </a:rPr>
              <a:t> судов </a:t>
            </a:r>
            <a:r>
              <a:rPr lang="ru-RU" sz="2000" dirty="0">
                <a:latin typeface="Corbel" panose="020B0503020204020204" pitchFamily="34" charset="0"/>
              </a:rPr>
              <a:t>строятся под техническим </a:t>
            </a:r>
            <a:r>
              <a:rPr lang="ru-RU" sz="2000" dirty="0" smtClean="0">
                <a:latin typeface="Corbel" panose="020B0503020204020204" pitchFamily="34" charset="0"/>
              </a:rPr>
              <a:t>наблюдением </a:t>
            </a:r>
            <a:r>
              <a:rPr lang="ru-RU" sz="2000" dirty="0">
                <a:latin typeface="Corbel" panose="020B0503020204020204" pitchFamily="34" charset="0"/>
              </a:rPr>
              <a:t>РС в </a:t>
            </a:r>
            <a:r>
              <a:rPr lang="ru-RU" sz="2000" b="1" dirty="0">
                <a:latin typeface="Corbel" panose="020B0503020204020204" pitchFamily="34" charset="0"/>
              </a:rPr>
              <a:t>8</a:t>
            </a:r>
            <a:r>
              <a:rPr lang="ru-RU" sz="2000" dirty="0">
                <a:latin typeface="Corbel" panose="020B0503020204020204" pitchFamily="34" charset="0"/>
              </a:rPr>
              <a:t> странах </a:t>
            </a:r>
            <a:r>
              <a:rPr lang="ru-RU" sz="2000" dirty="0" smtClean="0">
                <a:latin typeface="Corbel" panose="020B0503020204020204" pitchFamily="34" charset="0"/>
              </a:rPr>
              <a:t>мира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3CFD-4983-4483-B8DE-337B3004E625}" type="slidenum">
              <a:rPr lang="ru-RU" smtClean="0"/>
              <a:t>2</a:t>
            </a:fld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47" y="379429"/>
            <a:ext cx="2238998" cy="39604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2" y="212882"/>
            <a:ext cx="827786" cy="827786"/>
          </a:xfrm>
          <a:prstGeom prst="rect">
            <a:avLst/>
          </a:prstGeom>
        </p:spPr>
      </p:pic>
      <p:sp>
        <p:nvSpPr>
          <p:cNvPr id="29" name="Объект 2"/>
          <p:cNvSpPr>
            <a:spLocks noGrp="1"/>
          </p:cNvSpPr>
          <p:nvPr>
            <p:ph idx="1"/>
          </p:nvPr>
        </p:nvSpPr>
        <p:spPr>
          <a:xfrm>
            <a:off x="8177734" y="4646392"/>
            <a:ext cx="3501530" cy="1428897"/>
          </a:xfr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chemeClr val="accent1">
                <a:shade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rgbClr val="007AB2"/>
                </a:solidFill>
              </a:rPr>
              <a:t>Миссия РС </a:t>
            </a:r>
            <a:r>
              <a:rPr lang="ru-RU" sz="1400" dirty="0" smtClean="0">
                <a:solidFill>
                  <a:srgbClr val="007AB2"/>
                </a:solidFill>
              </a:rPr>
              <a:t>– это содействие обеспечению  </a:t>
            </a:r>
          </a:p>
          <a:p>
            <a:pPr marL="285750" indent="-285750">
              <a:spcBef>
                <a:spcPts val="600"/>
              </a:spcBef>
              <a:buBlip>
                <a:blip r:embed="rId7"/>
              </a:buBlip>
            </a:pPr>
            <a:r>
              <a:rPr lang="ru-RU" sz="1400" dirty="0" smtClean="0">
                <a:solidFill>
                  <a:srgbClr val="007AB2"/>
                </a:solidFill>
              </a:rPr>
              <a:t>безопасности </a:t>
            </a:r>
            <a:r>
              <a:rPr lang="ru-RU" sz="1400" dirty="0">
                <a:solidFill>
                  <a:srgbClr val="007AB2"/>
                </a:solidFill>
              </a:rPr>
              <a:t>мореплавания</a:t>
            </a:r>
          </a:p>
          <a:p>
            <a:pPr marL="285750" indent="-285750">
              <a:spcBef>
                <a:spcPts val="600"/>
              </a:spcBef>
              <a:buBlip>
                <a:blip r:embed="rId7"/>
              </a:buBlip>
            </a:pPr>
            <a:r>
              <a:rPr lang="ru-RU" sz="1400" dirty="0">
                <a:solidFill>
                  <a:srgbClr val="007AB2"/>
                </a:solidFill>
              </a:rPr>
              <a:t>охраны человеческой жизни на море</a:t>
            </a:r>
          </a:p>
          <a:p>
            <a:pPr marL="285750" indent="-285750">
              <a:spcBef>
                <a:spcPts val="600"/>
              </a:spcBef>
              <a:buBlip>
                <a:blip r:embed="rId7"/>
              </a:buBlip>
            </a:pPr>
            <a:r>
              <a:rPr lang="ru-RU" sz="1400" dirty="0">
                <a:solidFill>
                  <a:srgbClr val="007AB2"/>
                </a:solidFill>
              </a:rPr>
              <a:t>сохранности перевозимых грузов </a:t>
            </a:r>
          </a:p>
          <a:p>
            <a:pPr marL="285750" indent="-285750">
              <a:spcBef>
                <a:spcPts val="600"/>
              </a:spcBef>
              <a:buBlip>
                <a:blip r:embed="rId7"/>
              </a:buBlip>
            </a:pPr>
            <a:r>
              <a:rPr lang="ru-RU" sz="1400" dirty="0">
                <a:solidFill>
                  <a:srgbClr val="007AB2"/>
                </a:solidFill>
              </a:rPr>
              <a:t>экологической </a:t>
            </a:r>
            <a:r>
              <a:rPr lang="ru-RU" sz="1400" dirty="0" smtClean="0">
                <a:solidFill>
                  <a:srgbClr val="007AB2"/>
                </a:solidFill>
              </a:rPr>
              <a:t>безопасности</a:t>
            </a:r>
            <a:endParaRPr lang="ru-RU" sz="1600" dirty="0">
              <a:solidFill>
                <a:srgbClr val="007A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93" y="0"/>
            <a:ext cx="8562708" cy="11542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3" cy="6858000"/>
          </a:xfrm>
          <a:prstGeom prst="rect">
            <a:avLst/>
          </a:prstGeom>
        </p:spPr>
      </p:pic>
      <p:sp>
        <p:nvSpPr>
          <p:cNvPr id="25" name="Заголовок 6"/>
          <p:cNvSpPr>
            <a:spLocks noGrp="1"/>
          </p:cNvSpPr>
          <p:nvPr>
            <p:ph type="title"/>
          </p:nvPr>
        </p:nvSpPr>
        <p:spPr>
          <a:xfrm>
            <a:off x="252918" y="1123837"/>
            <a:ext cx="11583481" cy="1162163"/>
          </a:xfrm>
        </p:spPr>
        <p:txBody>
          <a:bodyPr/>
          <a:lstStyle/>
          <a:p>
            <a:r>
              <a:rPr lang="ru-RU" dirty="0" smtClean="0">
                <a:solidFill>
                  <a:srgbClr val="007AB2"/>
                </a:solidFill>
              </a:rPr>
              <a:t>Строительство судов и морской техники под класс РС</a:t>
            </a:r>
            <a:endParaRPr lang="ru-RU" dirty="0">
              <a:solidFill>
                <a:srgbClr val="007AB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3CFD-4983-4483-B8DE-337B3004E625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21969880"/>
              </p:ext>
            </p:extLst>
          </p:nvPr>
        </p:nvGraphicFramePr>
        <p:xfrm>
          <a:off x="53262" y="2307502"/>
          <a:ext cx="4788866" cy="433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2917" y="2467091"/>
            <a:ext cx="4788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-60" dirty="0" smtClean="0">
                <a:solidFill>
                  <a:srgbClr val="007AB2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Количество построенных судов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6213" y="2465222"/>
            <a:ext cx="4788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-60" dirty="0" smtClean="0">
                <a:solidFill>
                  <a:srgbClr val="007AB2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Количество судов в постройке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47" y="379429"/>
            <a:ext cx="2238998" cy="3960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2" y="212882"/>
            <a:ext cx="827786" cy="827786"/>
          </a:xfrm>
          <a:prstGeom prst="rect">
            <a:avLst/>
          </a:prstGeom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146612416"/>
              </p:ext>
            </p:extLst>
          </p:nvPr>
        </p:nvGraphicFramePr>
        <p:xfrm>
          <a:off x="4709362" y="2317791"/>
          <a:ext cx="7127037" cy="3664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5147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93" y="0"/>
            <a:ext cx="8562708" cy="11542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3" cy="6858000"/>
          </a:xfrm>
          <a:prstGeom prst="rect">
            <a:avLst/>
          </a:prstGeom>
        </p:spPr>
      </p:pic>
      <p:sp>
        <p:nvSpPr>
          <p:cNvPr id="25" name="Заголовок 6"/>
          <p:cNvSpPr>
            <a:spLocks noGrp="1"/>
          </p:cNvSpPr>
          <p:nvPr>
            <p:ph type="title"/>
          </p:nvPr>
        </p:nvSpPr>
        <p:spPr>
          <a:xfrm>
            <a:off x="252918" y="1123837"/>
            <a:ext cx="11583481" cy="1162163"/>
          </a:xfrm>
        </p:spPr>
        <p:txBody>
          <a:bodyPr/>
          <a:lstStyle/>
          <a:p>
            <a:r>
              <a:rPr lang="ru-RU" dirty="0" smtClean="0">
                <a:solidFill>
                  <a:srgbClr val="007AB2"/>
                </a:solidFill>
              </a:rPr>
              <a:t>Персонал</a:t>
            </a:r>
            <a:endParaRPr lang="ru-RU" dirty="0">
              <a:solidFill>
                <a:srgbClr val="007AB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3CFD-4983-4483-B8DE-337B3004E625}" type="slidenum">
              <a:rPr lang="ru-RU" smtClean="0"/>
              <a:t>4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47" y="379429"/>
            <a:ext cx="2238998" cy="396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2" y="212882"/>
            <a:ext cx="827786" cy="8277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8186" y="4724930"/>
            <a:ext cx="2246194" cy="1494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454809" y="2369169"/>
            <a:ext cx="4576168" cy="2480250"/>
          </a:xfrm>
        </p:spPr>
        <p:txBody>
          <a:bodyPr anchor="t" anchorCtr="0">
            <a:noAutofit/>
          </a:bodyPr>
          <a:lstStyle/>
          <a:p>
            <a:pPr marL="266700" lvl="1" indent="-266700">
              <a:lnSpc>
                <a:spcPct val="100000"/>
              </a:lnSpc>
              <a:spcBef>
                <a:spcPts val="0"/>
              </a:spcBef>
              <a:buBlip>
                <a:blip r:embed="rId7"/>
              </a:buBlip>
              <a:tabLst/>
            </a:pPr>
            <a:r>
              <a:rPr lang="ru-RU" sz="2000" dirty="0" smtClean="0">
                <a:solidFill>
                  <a:srgbClr val="007AB2"/>
                </a:solidFill>
              </a:rPr>
              <a:t>Система </a:t>
            </a:r>
            <a:r>
              <a:rPr lang="ru-RU" sz="2000" dirty="0">
                <a:solidFill>
                  <a:srgbClr val="007AB2"/>
                </a:solidFill>
              </a:rPr>
              <a:t>подготовки инспекторов РС отвечает современным международным требованиям ИМО и </a:t>
            </a:r>
            <a:r>
              <a:rPr lang="ru-RU" sz="2000" dirty="0" smtClean="0">
                <a:solidFill>
                  <a:srgbClr val="007AB2"/>
                </a:solidFill>
              </a:rPr>
              <a:t>МАКО</a:t>
            </a:r>
          </a:p>
          <a:p>
            <a:pPr marL="266700" lvl="1" indent="-266700">
              <a:lnSpc>
                <a:spcPct val="100000"/>
              </a:lnSpc>
              <a:spcBef>
                <a:spcPts val="0"/>
              </a:spcBef>
              <a:buBlip>
                <a:blip r:embed="rId7"/>
              </a:buBlip>
              <a:tabLst/>
            </a:pPr>
            <a:endParaRPr lang="ru-RU" sz="2000" dirty="0">
              <a:solidFill>
                <a:srgbClr val="007AB2"/>
              </a:solidFill>
            </a:endParaRPr>
          </a:p>
          <a:p>
            <a:pPr marL="266700" lvl="1" indent="-266700">
              <a:lnSpc>
                <a:spcPct val="100000"/>
              </a:lnSpc>
              <a:spcBef>
                <a:spcPts val="0"/>
              </a:spcBef>
              <a:buBlip>
                <a:blip r:embed="rId7"/>
              </a:buBlip>
              <a:tabLst/>
            </a:pPr>
            <a:r>
              <a:rPr lang="ru-RU" sz="2000" dirty="0">
                <a:solidFill>
                  <a:srgbClr val="007AB2"/>
                </a:solidFill>
              </a:rPr>
              <a:t>Более 500 инспекторов прошли подготовку и имеют полномочия освидетельствовать различные объекты для освоения </a:t>
            </a:r>
            <a:r>
              <a:rPr lang="ru-RU" sz="2000" dirty="0" smtClean="0">
                <a:solidFill>
                  <a:srgbClr val="007AB2"/>
                </a:solidFill>
              </a:rPr>
              <a:t>шельфа (</a:t>
            </a:r>
            <a:r>
              <a:rPr lang="ru-RU" sz="2000" dirty="0" err="1" smtClean="0">
                <a:solidFill>
                  <a:srgbClr val="007AB2"/>
                </a:solidFill>
              </a:rPr>
              <a:t>газовозы</a:t>
            </a:r>
            <a:r>
              <a:rPr lang="ru-RU" sz="2000" dirty="0">
                <a:solidFill>
                  <a:srgbClr val="007AB2"/>
                </a:solidFill>
              </a:rPr>
              <a:t>, танкеры, ПБУ, МСП, нефтегазовое оборудование)</a:t>
            </a:r>
          </a:p>
          <a:p>
            <a:pPr marL="266700" lvl="1" indent="-266700">
              <a:lnSpc>
                <a:spcPct val="100000"/>
              </a:lnSpc>
              <a:spcBef>
                <a:spcPts val="0"/>
              </a:spcBef>
              <a:buBlip>
                <a:blip r:embed="rId7"/>
              </a:buBlip>
              <a:tabLst/>
            </a:pPr>
            <a:endParaRPr lang="ru-RU" sz="2000" dirty="0" smtClean="0">
              <a:solidFill>
                <a:srgbClr val="007AB2"/>
              </a:solidFill>
            </a:endParaRPr>
          </a:p>
          <a:p>
            <a:pPr marL="266700" lvl="1" indent="-266700">
              <a:lnSpc>
                <a:spcPct val="100000"/>
              </a:lnSpc>
              <a:spcBef>
                <a:spcPts val="0"/>
              </a:spcBef>
              <a:buBlip>
                <a:blip r:embed="rId7"/>
              </a:buBlip>
              <a:tabLst/>
            </a:pPr>
            <a:endParaRPr lang="ru-RU" sz="2000" dirty="0">
              <a:solidFill>
                <a:srgbClr val="007AB2"/>
              </a:solidFill>
            </a:endParaRPr>
          </a:p>
          <a:p>
            <a:pPr marL="266700" lvl="1" indent="-266700">
              <a:lnSpc>
                <a:spcPct val="100000"/>
              </a:lnSpc>
              <a:spcBef>
                <a:spcPts val="0"/>
              </a:spcBef>
              <a:buBlip>
                <a:blip r:embed="rId7"/>
              </a:buBlip>
              <a:tabLst/>
            </a:pPr>
            <a:endParaRPr lang="ru-RU" sz="2000" dirty="0">
              <a:solidFill>
                <a:srgbClr val="007AB2"/>
              </a:solidFill>
            </a:endParaRPr>
          </a:p>
          <a:p>
            <a:pPr marL="266700" lvl="1" indent="-266700">
              <a:lnSpc>
                <a:spcPct val="100000"/>
              </a:lnSpc>
              <a:spcBef>
                <a:spcPts val="0"/>
              </a:spcBef>
              <a:buBlip>
                <a:blip r:embed="rId7"/>
              </a:buBlip>
              <a:tabLst/>
            </a:pPr>
            <a:endParaRPr lang="ru-RU" sz="2000" dirty="0">
              <a:solidFill>
                <a:srgbClr val="007AB2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843045779"/>
              </p:ext>
            </p:extLst>
          </p:nvPr>
        </p:nvGraphicFramePr>
        <p:xfrm>
          <a:off x="4933807" y="4450748"/>
          <a:ext cx="4024187" cy="207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52665125"/>
              </p:ext>
            </p:extLst>
          </p:nvPr>
        </p:nvGraphicFramePr>
        <p:xfrm>
          <a:off x="4634746" y="1829760"/>
          <a:ext cx="7201653" cy="262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4129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93" y="0"/>
            <a:ext cx="8562708" cy="11542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3" cy="6858000"/>
          </a:xfrm>
          <a:prstGeom prst="rect">
            <a:avLst/>
          </a:prstGeom>
        </p:spPr>
      </p:pic>
      <p:sp>
        <p:nvSpPr>
          <p:cNvPr id="25" name="Заголовок 6"/>
          <p:cNvSpPr>
            <a:spLocks noGrp="1"/>
          </p:cNvSpPr>
          <p:nvPr>
            <p:ph type="title"/>
          </p:nvPr>
        </p:nvSpPr>
        <p:spPr>
          <a:xfrm>
            <a:off x="252918" y="1123837"/>
            <a:ext cx="11583481" cy="1162163"/>
          </a:xfrm>
        </p:spPr>
        <p:txBody>
          <a:bodyPr/>
          <a:lstStyle/>
          <a:p>
            <a:r>
              <a:rPr lang="ru-RU" dirty="0" smtClean="0">
                <a:solidFill>
                  <a:srgbClr val="007AB2"/>
                </a:solidFill>
              </a:rPr>
              <a:t>Услуги РС в нефтегазовой отрасли</a:t>
            </a:r>
            <a:endParaRPr lang="ru-RU" dirty="0">
              <a:solidFill>
                <a:srgbClr val="007AB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3CFD-4983-4483-B8DE-337B3004E625}" type="slidenum">
              <a:rPr lang="ru-RU" smtClean="0"/>
              <a:t>5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47" y="379429"/>
            <a:ext cx="2238998" cy="396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2" y="212882"/>
            <a:ext cx="827786" cy="827786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369311" y="2128484"/>
            <a:ext cx="11467088" cy="3969887"/>
          </a:xfrm>
        </p:spPr>
        <p:txBody>
          <a:bodyPr anchor="t" anchorCtr="0">
            <a:noAutofit/>
          </a:bodyPr>
          <a:lstStyle/>
          <a:p>
            <a:pPr marL="266700" lvl="1" indent="-266700">
              <a:lnSpc>
                <a:spcPct val="100000"/>
              </a:lnSpc>
              <a:spcBef>
                <a:spcPts val="0"/>
              </a:spcBef>
              <a:buBlip>
                <a:blip r:embed="rId6"/>
              </a:buBlip>
              <a:tabLst/>
            </a:pPr>
            <a:r>
              <a:rPr lang="ru-RU" sz="2100" dirty="0" smtClean="0">
                <a:solidFill>
                  <a:srgbClr val="007AB2"/>
                </a:solidFill>
              </a:rPr>
              <a:t>Классификация </a:t>
            </a:r>
            <a:r>
              <a:rPr lang="ru-RU" sz="2100" dirty="0">
                <a:solidFill>
                  <a:srgbClr val="007AB2"/>
                </a:solidFill>
              </a:rPr>
              <a:t>плавучих буровых установок различных типов и морских стационарных платформ</a:t>
            </a:r>
          </a:p>
          <a:p>
            <a:pPr marL="266700" lvl="1" indent="-266700">
              <a:lnSpc>
                <a:spcPct val="100000"/>
              </a:lnSpc>
              <a:spcBef>
                <a:spcPts val="0"/>
              </a:spcBef>
              <a:buBlip>
                <a:blip r:embed="rId6"/>
              </a:buBlip>
              <a:tabLst/>
            </a:pPr>
            <a:r>
              <a:rPr lang="ru-RU" sz="2100" dirty="0" smtClean="0">
                <a:solidFill>
                  <a:srgbClr val="007AB2"/>
                </a:solidFill>
              </a:rPr>
              <a:t>Организация </a:t>
            </a:r>
            <a:r>
              <a:rPr lang="ru-RU" sz="2100" dirty="0">
                <a:solidFill>
                  <a:srgbClr val="007AB2"/>
                </a:solidFill>
              </a:rPr>
              <a:t>и проведение работ по обеспечению контроля качества на всех этапах обустройства морских нефтегазовых месторождений, включая </a:t>
            </a:r>
            <a:r>
              <a:rPr lang="ru-RU" sz="2100" dirty="0" smtClean="0">
                <a:solidFill>
                  <a:srgbClr val="007AB2"/>
                </a:solidFill>
              </a:rPr>
              <a:t>стадии проектирования </a:t>
            </a:r>
            <a:r>
              <a:rPr lang="ru-RU" sz="2100" dirty="0">
                <a:solidFill>
                  <a:srgbClr val="007AB2"/>
                </a:solidFill>
              </a:rPr>
              <a:t>(обоснование инвестиций, технико-экономическое обоснование (проект) строительства, разработка рабочей документации</a:t>
            </a:r>
            <a:r>
              <a:rPr lang="ru-RU" sz="2100" dirty="0" smtClean="0">
                <a:solidFill>
                  <a:srgbClr val="007AB2"/>
                </a:solidFill>
              </a:rPr>
              <a:t>), строительства, эксплуатации и утилизации</a:t>
            </a:r>
            <a:endParaRPr lang="ru-RU" sz="2100" dirty="0">
              <a:solidFill>
                <a:srgbClr val="007AB2"/>
              </a:solidFill>
            </a:endParaRPr>
          </a:p>
          <a:p>
            <a:pPr marL="266700" lvl="1" indent="-266700">
              <a:lnSpc>
                <a:spcPct val="100000"/>
              </a:lnSpc>
              <a:spcBef>
                <a:spcPts val="0"/>
              </a:spcBef>
              <a:buBlip>
                <a:blip r:embed="rId6"/>
              </a:buBlip>
              <a:tabLst/>
            </a:pPr>
            <a:r>
              <a:rPr lang="ru-RU" sz="2100" dirty="0">
                <a:solidFill>
                  <a:srgbClr val="007AB2"/>
                </a:solidFill>
              </a:rPr>
              <a:t>Верификация проектной технической документации объектов обустройства морских нефтегазовых месторождений на соответствие принятой для проекта нормативно-технической базе</a:t>
            </a:r>
          </a:p>
          <a:p>
            <a:pPr marL="266700" lvl="1" indent="-266700">
              <a:lnSpc>
                <a:spcPct val="100000"/>
              </a:lnSpc>
              <a:spcBef>
                <a:spcPts val="0"/>
              </a:spcBef>
              <a:buBlip>
                <a:blip r:embed="rId6"/>
              </a:buBlip>
              <a:tabLst/>
            </a:pPr>
            <a:r>
              <a:rPr lang="ru-RU" sz="2100" dirty="0">
                <a:solidFill>
                  <a:srgbClr val="007AB2"/>
                </a:solidFill>
              </a:rPr>
              <a:t>Сертификация материалов и изделий для обустройства морских нефтегазовых месторождений в Системе </a:t>
            </a:r>
            <a:r>
              <a:rPr lang="ru-RU" sz="2100" dirty="0" err="1">
                <a:solidFill>
                  <a:srgbClr val="007AB2"/>
                </a:solidFill>
              </a:rPr>
              <a:t>Ростехрегулирования</a:t>
            </a:r>
            <a:r>
              <a:rPr lang="ru-RU" sz="2100" dirty="0">
                <a:solidFill>
                  <a:srgbClr val="007AB2"/>
                </a:solidFill>
              </a:rPr>
              <a:t> РФ</a:t>
            </a:r>
          </a:p>
          <a:p>
            <a:pPr marL="266700" lvl="1" indent="-266700">
              <a:lnSpc>
                <a:spcPct val="100000"/>
              </a:lnSpc>
              <a:spcBef>
                <a:spcPts val="0"/>
              </a:spcBef>
              <a:buBlip>
                <a:blip r:embed="rId6"/>
              </a:buBlip>
              <a:tabLst/>
            </a:pPr>
            <a:r>
              <a:rPr lang="ru-RU" sz="2100" dirty="0">
                <a:solidFill>
                  <a:srgbClr val="007AB2"/>
                </a:solidFill>
              </a:rPr>
              <a:t>Освидетельствование объектов обустройства морских нефтегазовых месторождений в рамках </a:t>
            </a:r>
            <a:r>
              <a:rPr lang="ru-RU" sz="2100" dirty="0" smtClean="0">
                <a:solidFill>
                  <a:srgbClr val="007AB2"/>
                </a:solidFill>
              </a:rPr>
              <a:t>             ФЗ № 261 </a:t>
            </a:r>
            <a:r>
              <a:rPr lang="ru-RU" sz="2100" dirty="0">
                <a:solidFill>
                  <a:srgbClr val="007AB2"/>
                </a:solidFill>
              </a:rPr>
              <a:t>(</a:t>
            </a:r>
            <a:r>
              <a:rPr lang="ru-RU" sz="2100" dirty="0" err="1">
                <a:solidFill>
                  <a:srgbClr val="007AB2"/>
                </a:solidFill>
              </a:rPr>
              <a:t>энергоаудит</a:t>
            </a:r>
            <a:r>
              <a:rPr lang="ru-RU" sz="2100" dirty="0" smtClean="0">
                <a:solidFill>
                  <a:srgbClr val="007AB2"/>
                </a:solidFill>
              </a:rPr>
              <a:t>)</a:t>
            </a:r>
            <a:endParaRPr lang="ru-RU" sz="2100" dirty="0">
              <a:solidFill>
                <a:srgbClr val="007AB2"/>
              </a:solidFill>
            </a:endParaRPr>
          </a:p>
          <a:p>
            <a:pPr marL="266700" lvl="1" indent="-266700">
              <a:lnSpc>
                <a:spcPct val="100000"/>
              </a:lnSpc>
              <a:spcBef>
                <a:spcPts val="0"/>
              </a:spcBef>
              <a:buBlip>
                <a:blip r:embed="rId6"/>
              </a:buBlip>
              <a:tabLst/>
            </a:pPr>
            <a:endParaRPr lang="ru-RU" sz="2100" dirty="0">
              <a:solidFill>
                <a:srgbClr val="007A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9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93" y="0"/>
            <a:ext cx="8562708" cy="11542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3" cy="6858000"/>
          </a:xfrm>
          <a:prstGeom prst="rect">
            <a:avLst/>
          </a:prstGeom>
        </p:spPr>
      </p:pic>
      <p:sp>
        <p:nvSpPr>
          <p:cNvPr id="25" name="Заголовок 6"/>
          <p:cNvSpPr>
            <a:spLocks noGrp="1"/>
          </p:cNvSpPr>
          <p:nvPr>
            <p:ph type="title"/>
          </p:nvPr>
        </p:nvSpPr>
        <p:spPr>
          <a:xfrm>
            <a:off x="252918" y="1123837"/>
            <a:ext cx="11583481" cy="1162163"/>
          </a:xfrm>
        </p:spPr>
        <p:txBody>
          <a:bodyPr/>
          <a:lstStyle/>
          <a:p>
            <a:r>
              <a:rPr lang="ru-RU" dirty="0">
                <a:solidFill>
                  <a:srgbClr val="007AB2"/>
                </a:solidFill>
              </a:rPr>
              <a:t>Инфраструктура для освоения шельфа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3CFD-4983-4483-B8DE-337B3004E625}" type="slidenum">
              <a:rPr lang="ru-RU" smtClean="0"/>
              <a:t>6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47" y="379429"/>
            <a:ext cx="2238998" cy="396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2" y="212882"/>
            <a:ext cx="827786" cy="827786"/>
          </a:xfrm>
          <a:prstGeom prst="rect">
            <a:avLst/>
          </a:prstGeom>
        </p:spPr>
      </p:pic>
      <p:pic>
        <p:nvPicPr>
          <p:cNvPr id="21" name="Picture 2" descr="СМОЛП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775" y="6035136"/>
            <a:ext cx="848148" cy="501125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МЛСП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4160" y="5996364"/>
            <a:ext cx="925133" cy="578668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МЛСП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778" y="5962763"/>
            <a:ext cx="677162" cy="600722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ППБУ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112" y="5969237"/>
            <a:ext cx="624761" cy="587774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СПБУ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255" y="5914798"/>
            <a:ext cx="725648" cy="63857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Трубопровод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2721" y="6111855"/>
            <a:ext cx="532927" cy="30254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726" y="5987341"/>
            <a:ext cx="710192" cy="551571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4" name="Прямоугольник 3"/>
          <p:cNvSpPr/>
          <p:nvPr/>
        </p:nvSpPr>
        <p:spPr>
          <a:xfrm>
            <a:off x="400050" y="21999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Объект 4"/>
          <p:cNvSpPr txBox="1">
            <a:spLocks/>
          </p:cNvSpPr>
          <p:nvPr/>
        </p:nvSpPr>
        <p:spPr>
          <a:xfrm>
            <a:off x="911873" y="2355952"/>
            <a:ext cx="10368251" cy="2481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rgbClr val="007A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196454" indent="-196454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272654" algn="l"/>
              </a:tabLst>
              <a:defRPr sz="1800" kern="1200">
                <a:solidFill>
                  <a:srgbClr val="007A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2pPr>
            <a:lvl3pPr marL="6096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tabLst>
                <a:tab pos="946547" algn="l"/>
              </a:tabLst>
              <a:defRPr sz="1500" kern="1200">
                <a:solidFill>
                  <a:srgbClr val="007A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 baseline="0">
                <a:solidFill>
                  <a:srgbClr val="007A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>
                <a:solidFill>
                  <a:srgbClr val="007A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ru-RU" sz="2800" b="1" dirty="0" smtClean="0">
                <a:latin typeface="Corbel" panose="020B0503020204020204" pitchFamily="34" charset="0"/>
              </a:rPr>
              <a:t>В классе РС:</a:t>
            </a:r>
          </a:p>
          <a:p>
            <a:pPr marL="628650" lvl="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Corbel" panose="020B0503020204020204" pitchFamily="34" charset="0"/>
              </a:rPr>
              <a:t>15 </a:t>
            </a:r>
            <a:r>
              <a:rPr lang="ru-RU" sz="2800" dirty="0">
                <a:latin typeface="Corbel" panose="020B0503020204020204" pitchFamily="34" charset="0"/>
              </a:rPr>
              <a:t>самоподъемных плавучих буровых установок (СПБУ</a:t>
            </a:r>
            <a:r>
              <a:rPr lang="ru-RU" sz="2800" dirty="0" smtClean="0">
                <a:latin typeface="Corbel" panose="020B0503020204020204" pitchFamily="34" charset="0"/>
              </a:rPr>
              <a:t>) </a:t>
            </a:r>
          </a:p>
          <a:p>
            <a:pPr marL="628650" lvl="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Corbel" panose="020B0503020204020204" pitchFamily="34" charset="0"/>
              </a:rPr>
              <a:t>4 плавучие полупогружные буровые установки </a:t>
            </a:r>
            <a:r>
              <a:rPr lang="ru-RU" sz="2800" dirty="0">
                <a:latin typeface="Corbel" panose="020B0503020204020204" pitchFamily="34" charset="0"/>
              </a:rPr>
              <a:t>(ППБУ</a:t>
            </a:r>
            <a:r>
              <a:rPr lang="ru-RU" sz="2800" dirty="0" smtClean="0">
                <a:latin typeface="Corbel" panose="020B0503020204020204" pitchFamily="34" charset="0"/>
              </a:rPr>
              <a:t>)</a:t>
            </a:r>
            <a:endParaRPr lang="ru-RU" sz="2800" dirty="0">
              <a:latin typeface="Corbel" panose="020B0503020204020204" pitchFamily="34" charset="0"/>
            </a:endParaRPr>
          </a:p>
          <a:p>
            <a:pPr marL="628650" lvl="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Corbel" panose="020B0503020204020204" pitchFamily="34" charset="0"/>
              </a:rPr>
              <a:t>5 морских </a:t>
            </a:r>
            <a:r>
              <a:rPr lang="ru-RU" sz="2800" dirty="0" err="1" smtClean="0">
                <a:latin typeface="Corbel" panose="020B0503020204020204" pitchFamily="34" charset="0"/>
              </a:rPr>
              <a:t>ледостойких</a:t>
            </a:r>
            <a:r>
              <a:rPr lang="ru-RU" sz="2800" dirty="0" smtClean="0">
                <a:latin typeface="Corbel" panose="020B0503020204020204" pitchFamily="34" charset="0"/>
              </a:rPr>
              <a:t> стационарных платформ (МЛСП)</a:t>
            </a:r>
          </a:p>
          <a:p>
            <a:pPr marL="628650" lvl="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Corbel" panose="020B0503020204020204" pitchFamily="34" charset="0"/>
              </a:rPr>
              <a:t>2 </a:t>
            </a:r>
            <a:r>
              <a:rPr lang="ru-RU" sz="2800" dirty="0">
                <a:latin typeface="Corbel" panose="020B0503020204020204" pitchFamily="34" charset="0"/>
              </a:rPr>
              <a:t>плавучих нефтехранилища (ПНХ</a:t>
            </a:r>
            <a:r>
              <a:rPr lang="ru-RU" sz="2800" dirty="0" smtClean="0">
                <a:latin typeface="Corbel" panose="020B0503020204020204" pitchFamily="34" charset="0"/>
              </a:rPr>
              <a:t>)</a:t>
            </a:r>
            <a:endParaRPr lang="ru-RU" sz="2800" dirty="0">
              <a:latin typeface="Corbel" panose="020B0503020204020204" pitchFamily="34" charset="0"/>
            </a:endParaRPr>
          </a:p>
          <a:p>
            <a:pPr marL="628650" lvl="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latin typeface="Corbel" panose="020B0503020204020204" pitchFamily="34" charset="0"/>
              </a:rPr>
              <a:t>8 технологических самоподъемных плавучих </a:t>
            </a:r>
            <a:r>
              <a:rPr lang="ru-RU" sz="2800" dirty="0" smtClean="0">
                <a:latin typeface="Corbel" panose="020B0503020204020204" pitchFamily="34" charset="0"/>
              </a:rPr>
              <a:t>платформ</a:t>
            </a:r>
            <a:endParaRPr lang="ru-RU" sz="2800" dirty="0">
              <a:latin typeface="Corbel" panose="020B0503020204020204" pitchFamily="34" charset="0"/>
            </a:endParaRPr>
          </a:p>
          <a:p>
            <a:pPr marL="628650" lvl="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latin typeface="Corbel" panose="020B0503020204020204" pitchFamily="34" charset="0"/>
              </a:rPr>
              <a:t>3 </a:t>
            </a:r>
            <a:r>
              <a:rPr lang="ru-RU" sz="2800" dirty="0" smtClean="0">
                <a:latin typeface="Corbel" panose="020B0503020204020204" pitchFamily="34" charset="0"/>
              </a:rPr>
              <a:t>плавучие погружные буровые платформы</a:t>
            </a:r>
            <a:endParaRPr lang="ru-RU" sz="2800" dirty="0">
              <a:latin typeface="Corbel" panose="020B0503020204020204" pitchFamily="34" charset="0"/>
            </a:endParaRPr>
          </a:p>
          <a:p>
            <a:pPr marL="628650" lvl="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Corbel" panose="020B0503020204020204" pitchFamily="34" charset="0"/>
              </a:rPr>
              <a:t>13 </a:t>
            </a:r>
            <a:r>
              <a:rPr lang="ru-RU" sz="2800" dirty="0">
                <a:latin typeface="Corbel" panose="020B0503020204020204" pitchFamily="34" charset="0"/>
              </a:rPr>
              <a:t>морских подводных трубопроводов (МПТ</a:t>
            </a:r>
            <a:r>
              <a:rPr lang="ru-RU" sz="2800" dirty="0" smtClean="0">
                <a:latin typeface="Corbel" panose="020B0503020204020204" pitchFamily="34" charset="0"/>
              </a:rPr>
              <a:t>)</a:t>
            </a:r>
            <a:endParaRPr lang="ru-RU" sz="2800" dirty="0">
              <a:latin typeface="Corbel" panose="020B0503020204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7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93" y="0"/>
            <a:ext cx="8562708" cy="11542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3" cy="6858000"/>
          </a:xfrm>
          <a:prstGeom prst="rect">
            <a:avLst/>
          </a:prstGeom>
        </p:spPr>
      </p:pic>
      <p:sp>
        <p:nvSpPr>
          <p:cNvPr id="25" name="Заголовок 6"/>
          <p:cNvSpPr>
            <a:spLocks noGrp="1"/>
          </p:cNvSpPr>
          <p:nvPr>
            <p:ph type="title"/>
          </p:nvPr>
        </p:nvSpPr>
        <p:spPr>
          <a:xfrm>
            <a:off x="252918" y="1123837"/>
            <a:ext cx="11583481" cy="1162163"/>
          </a:xfrm>
        </p:spPr>
        <p:txBody>
          <a:bodyPr/>
          <a:lstStyle/>
          <a:p>
            <a:r>
              <a:rPr lang="ru-RU" dirty="0" smtClean="0">
                <a:solidFill>
                  <a:srgbClr val="007AB2"/>
                </a:solidFill>
              </a:rPr>
              <a:t>Нормативная база</a:t>
            </a:r>
            <a:endParaRPr lang="ru-RU" dirty="0">
              <a:solidFill>
                <a:srgbClr val="007AB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3CFD-4983-4483-B8DE-337B3004E625}" type="slidenum">
              <a:rPr lang="ru-RU" smtClean="0"/>
              <a:t>7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47" y="379429"/>
            <a:ext cx="2238998" cy="396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2" y="212882"/>
            <a:ext cx="827786" cy="827786"/>
          </a:xfrm>
          <a:prstGeom prst="rect">
            <a:avLst/>
          </a:prstGeom>
        </p:spPr>
      </p:pic>
      <p:sp>
        <p:nvSpPr>
          <p:cNvPr id="12" name="Объект 11"/>
          <p:cNvSpPr txBox="1">
            <a:spLocks/>
          </p:cNvSpPr>
          <p:nvPr/>
        </p:nvSpPr>
        <p:spPr>
          <a:xfrm>
            <a:off x="7455797" y="2780365"/>
            <a:ext cx="4736204" cy="2222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rgbClr val="007A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196454" indent="-196454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272654" algn="l"/>
              </a:tabLst>
              <a:defRPr sz="1800" kern="1200">
                <a:solidFill>
                  <a:srgbClr val="007A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2pPr>
            <a:lvl3pPr marL="6096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tabLst>
                <a:tab pos="946547" algn="l"/>
              </a:tabLst>
              <a:defRPr sz="1500" kern="1200">
                <a:solidFill>
                  <a:srgbClr val="007A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 baseline="0">
                <a:solidFill>
                  <a:srgbClr val="007A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350" kern="1200">
                <a:solidFill>
                  <a:srgbClr val="007A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AB2"/>
                </a:solidFill>
                <a:uLnTx/>
                <a:uFillTx/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Учет международных                                            и национальных требований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AB2"/>
                </a:solidFill>
                <a:uLnTx/>
                <a:uFillTx/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Многолетний опыт классификации              и освидетельствования судов / морских объектов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AB2"/>
                </a:solidFill>
                <a:uLnTx/>
                <a:uFillTx/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Весь спектр судов и объектов обустройства месторождений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AB2"/>
                </a:solidFill>
                <a:uLnTx/>
                <a:uFillTx/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Результаты R&amp;D</a:t>
            </a:r>
          </a:p>
        </p:txBody>
      </p:sp>
      <p:sp>
        <p:nvSpPr>
          <p:cNvPr id="17" name="Text Box 76"/>
          <p:cNvSpPr txBox="1">
            <a:spLocks noChangeArrowheads="1"/>
          </p:cNvSpPr>
          <p:nvPr/>
        </p:nvSpPr>
        <p:spPr bwMode="auto">
          <a:xfrm>
            <a:off x="252918" y="2449585"/>
            <a:ext cx="5538635" cy="367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ru-RU" sz="2000" b="1" u="sng" dirty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Правила классификации, постройки </a:t>
            </a:r>
            <a:r>
              <a:rPr lang="ru-RU" sz="2000" b="1" u="sng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ru-RU" sz="2000" b="1" u="sng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</a:br>
            <a:r>
              <a:rPr lang="ru-RU" sz="2000" b="1" u="sng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и </a:t>
            </a:r>
            <a:r>
              <a:rPr lang="ru-RU" sz="2000" b="1" u="sng" dirty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оборудования</a:t>
            </a:r>
            <a:r>
              <a:rPr lang="en-US" sz="2000" b="1" u="sng" dirty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: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ru-RU" sz="2000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ru-RU" sz="1600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морских </a:t>
            </a:r>
            <a:r>
              <a:rPr lang="ru-RU" sz="1600" dirty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судов различных </a:t>
            </a:r>
            <a:r>
              <a:rPr lang="ru-RU" sz="1600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типов</a:t>
            </a:r>
            <a:endParaRPr lang="en-US" sz="1600" dirty="0">
              <a:solidFill>
                <a:srgbClr val="007AB2"/>
              </a:solidFill>
              <a:latin typeface="+mj-lt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ru-RU" sz="1600" dirty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-</a:t>
            </a:r>
            <a:r>
              <a:rPr lang="ru-RU" sz="1600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 плавучих </a:t>
            </a:r>
            <a:r>
              <a:rPr lang="ru-RU" sz="1600" dirty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нефтегазодобывающих комплексов </a:t>
            </a:r>
            <a:r>
              <a:rPr lang="en-US" sz="1600" dirty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(FSO, FPSO, FPO</a:t>
            </a:r>
            <a:r>
              <a:rPr lang="en-US" sz="1600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600" dirty="0">
              <a:solidFill>
                <a:srgbClr val="007AB2"/>
              </a:solidFill>
              <a:latin typeface="+mj-lt"/>
              <a:cs typeface="Arial" panose="020B0604020202020204" pitchFamily="34" charset="0"/>
            </a:endParaRPr>
          </a:p>
          <a:p>
            <a:pPr lvl="1" eaLnBrk="1" hangingPunct="1">
              <a:spcBef>
                <a:spcPts val="600"/>
              </a:spcBef>
              <a:defRPr/>
            </a:pPr>
            <a:r>
              <a:rPr lang="ru-RU" sz="1600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- плавучих </a:t>
            </a:r>
            <a:r>
              <a:rPr lang="ru-RU" sz="1600" dirty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буровых установок и морских стационарных платформ (ПБУ и МСП</a:t>
            </a:r>
            <a:r>
              <a:rPr lang="ru-RU" sz="1600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600" dirty="0">
              <a:solidFill>
                <a:srgbClr val="007AB2"/>
              </a:solidFill>
              <a:latin typeface="+mj-lt"/>
              <a:cs typeface="Arial" panose="020B0604020202020204" pitchFamily="34" charset="0"/>
            </a:endParaRPr>
          </a:p>
          <a:p>
            <a:pPr lvl="1" eaLnBrk="1" hangingPunct="1">
              <a:spcBef>
                <a:spcPts val="600"/>
              </a:spcBef>
              <a:defRPr/>
            </a:pPr>
            <a:r>
              <a:rPr lang="ru-RU" sz="1600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- подводных </a:t>
            </a:r>
            <a:r>
              <a:rPr lang="ru-RU" sz="1600" dirty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добычных </a:t>
            </a:r>
            <a:r>
              <a:rPr lang="ru-RU" sz="1600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комплексов</a:t>
            </a:r>
            <a:endParaRPr lang="en-US" sz="1600" dirty="0">
              <a:solidFill>
                <a:srgbClr val="007AB2"/>
              </a:solidFill>
              <a:latin typeface="+mj-lt"/>
              <a:cs typeface="Arial" panose="020B0604020202020204" pitchFamily="34" charset="0"/>
            </a:endParaRPr>
          </a:p>
          <a:p>
            <a:pPr lvl="1" eaLnBrk="1" hangingPunct="1">
              <a:spcBef>
                <a:spcPts val="600"/>
              </a:spcBef>
              <a:defRPr/>
            </a:pPr>
            <a:r>
              <a:rPr lang="ru-RU" sz="1600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морских </a:t>
            </a:r>
            <a:r>
              <a:rPr lang="ru-RU" sz="1600" dirty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подводных </a:t>
            </a:r>
            <a:r>
              <a:rPr lang="ru-RU" sz="1600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трубопроводов</a:t>
            </a:r>
            <a:endParaRPr lang="ru-RU" sz="1600" dirty="0">
              <a:solidFill>
                <a:srgbClr val="007AB2"/>
              </a:solidFill>
              <a:latin typeface="+mj-lt"/>
              <a:cs typeface="Arial" panose="020B0604020202020204" pitchFamily="34" charset="0"/>
            </a:endParaRPr>
          </a:p>
          <a:p>
            <a:pPr marL="0" lvl="1" eaLnBrk="1" hangingPunct="1">
              <a:spcBef>
                <a:spcPts val="1200"/>
              </a:spcBef>
              <a:spcAft>
                <a:spcPts val="1000"/>
              </a:spcAft>
              <a:defRPr/>
            </a:pPr>
            <a:r>
              <a:rPr lang="ru-RU" sz="2000" b="1" u="sng" dirty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Правила разработки и проведения морских </a:t>
            </a:r>
            <a:r>
              <a:rPr lang="ru-RU" sz="2000" b="1" u="sng" dirty="0" smtClean="0">
                <a:solidFill>
                  <a:srgbClr val="007AB2"/>
                </a:solidFill>
                <a:latin typeface="+mj-lt"/>
                <a:cs typeface="Arial" panose="020B0604020202020204" pitchFamily="34" charset="0"/>
              </a:rPr>
              <a:t>операций</a:t>
            </a:r>
            <a:endParaRPr lang="en-US" sz="2000" b="1" u="sng" dirty="0">
              <a:solidFill>
                <a:srgbClr val="007AB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5648325" y="3363196"/>
            <a:ext cx="1666875" cy="1285875"/>
          </a:xfrm>
          <a:prstGeom prst="leftRightArrow">
            <a:avLst>
              <a:gd name="adj1" fmla="val 61852"/>
              <a:gd name="adj2" fmla="val 41111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92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93" y="0"/>
            <a:ext cx="8562708" cy="11542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3" cy="6858000"/>
          </a:xfrm>
          <a:prstGeom prst="rect">
            <a:avLst/>
          </a:prstGeom>
        </p:spPr>
      </p:pic>
      <p:sp>
        <p:nvSpPr>
          <p:cNvPr id="25" name="Заголовок 6"/>
          <p:cNvSpPr>
            <a:spLocks noGrp="1"/>
          </p:cNvSpPr>
          <p:nvPr>
            <p:ph type="title"/>
          </p:nvPr>
        </p:nvSpPr>
        <p:spPr>
          <a:xfrm>
            <a:off x="252918" y="1123837"/>
            <a:ext cx="11583481" cy="1162163"/>
          </a:xfrm>
        </p:spPr>
        <p:txBody>
          <a:bodyPr/>
          <a:lstStyle/>
          <a:p>
            <a:r>
              <a:rPr lang="ru-RU" dirty="0" smtClean="0">
                <a:solidFill>
                  <a:srgbClr val="007AB2"/>
                </a:solidFill>
              </a:rPr>
              <a:t>Морские подводные трубопроводы</a:t>
            </a:r>
            <a:endParaRPr lang="ru-RU" dirty="0">
              <a:solidFill>
                <a:srgbClr val="007AB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3CFD-4983-4483-B8DE-337B3004E625}" type="slidenum">
              <a:rPr lang="ru-RU" smtClean="0"/>
              <a:t>8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47" y="379429"/>
            <a:ext cx="2238998" cy="396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2" y="212882"/>
            <a:ext cx="827786" cy="8277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0050" y="21999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51" y="2384652"/>
            <a:ext cx="8801100" cy="37915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ru-RU" sz="2000" b="1" dirty="0">
                <a:solidFill>
                  <a:srgbClr val="007AB2"/>
                </a:solidFill>
              </a:rPr>
              <a:t>Правила классификации и постройки морских подводных </a:t>
            </a:r>
            <a:r>
              <a:rPr lang="ru-RU" sz="2000" b="1" dirty="0" smtClean="0">
                <a:solidFill>
                  <a:srgbClr val="007AB2"/>
                </a:solidFill>
              </a:rPr>
              <a:t>трубопроводов</a:t>
            </a:r>
            <a:r>
              <a:rPr lang="ru-RU" sz="2000" dirty="0" smtClean="0">
                <a:solidFill>
                  <a:srgbClr val="007AB2"/>
                </a:solidFill>
              </a:rPr>
              <a:t>, по </a:t>
            </a:r>
            <a:r>
              <a:rPr lang="ru-RU" sz="2000" dirty="0">
                <a:solidFill>
                  <a:srgbClr val="007AB2"/>
                </a:solidFill>
              </a:rPr>
              <a:t>сравнению с аналогичными документами зарубежных классификационных обществ, </a:t>
            </a:r>
            <a:r>
              <a:rPr lang="ru-RU" sz="2000" dirty="0" smtClean="0">
                <a:solidFill>
                  <a:srgbClr val="007AB2"/>
                </a:solidFill>
              </a:rPr>
              <a:t>содержат </a:t>
            </a:r>
            <a:r>
              <a:rPr lang="ru-RU" sz="2000" dirty="0">
                <a:solidFill>
                  <a:srgbClr val="007AB2"/>
                </a:solidFill>
              </a:rPr>
              <a:t>раздел с требованиями в отношении мер по защите трубопровода в районах с интенсивной ледовой экзарацией. </a:t>
            </a:r>
            <a:endParaRPr lang="ru-RU" sz="2000" dirty="0" smtClean="0">
              <a:solidFill>
                <a:srgbClr val="007AB2"/>
              </a:solidFill>
            </a:endParaRPr>
          </a:p>
          <a:p>
            <a:pPr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ru-RU" sz="2000" dirty="0" smtClean="0">
                <a:solidFill>
                  <a:srgbClr val="007AB2"/>
                </a:solidFill>
              </a:rPr>
              <a:t>Процедура </a:t>
            </a:r>
            <a:r>
              <a:rPr lang="ru-RU" sz="2000" dirty="0">
                <a:solidFill>
                  <a:srgbClr val="007AB2"/>
                </a:solidFill>
              </a:rPr>
              <a:t>раздела позволяет назначить величину заглубления трубопровода в грунт при следующих известных характеристиках  </a:t>
            </a:r>
            <a:r>
              <a:rPr lang="ru-RU" sz="2000" dirty="0" smtClean="0">
                <a:solidFill>
                  <a:srgbClr val="007AB2"/>
                </a:solidFill>
              </a:rPr>
              <a:t>                     участка </a:t>
            </a:r>
            <a:r>
              <a:rPr lang="ru-RU" sz="2000" dirty="0">
                <a:solidFill>
                  <a:srgbClr val="007AB2"/>
                </a:solidFill>
              </a:rPr>
              <a:t>трассы:</a:t>
            </a:r>
          </a:p>
          <a:p>
            <a:pPr marL="342900" indent="-34290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7AB2"/>
                </a:solidFill>
              </a:rPr>
              <a:t>глубина </a:t>
            </a:r>
            <a:r>
              <a:rPr lang="ru-RU" sz="2000" dirty="0">
                <a:solidFill>
                  <a:srgbClr val="007AB2"/>
                </a:solidFill>
              </a:rPr>
              <a:t>моря с учетом </a:t>
            </a:r>
            <a:r>
              <a:rPr lang="ru-RU" sz="2000" dirty="0" smtClean="0">
                <a:solidFill>
                  <a:srgbClr val="007AB2"/>
                </a:solidFill>
              </a:rPr>
              <a:t>отлива</a:t>
            </a:r>
          </a:p>
          <a:p>
            <a:pPr marL="342900" indent="-34290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7AB2"/>
                </a:solidFill>
              </a:rPr>
              <a:t>вероятностные </a:t>
            </a:r>
            <a:r>
              <a:rPr lang="ru-RU" sz="2000" dirty="0">
                <a:solidFill>
                  <a:srgbClr val="007AB2"/>
                </a:solidFill>
              </a:rPr>
              <a:t>показатели дрейфующих ледовых образований (среднее значение осадки киля тороса, среднеквадратическое отклонение осадки киля, среднее время существования периода </a:t>
            </a:r>
            <a:r>
              <a:rPr lang="ru-RU" sz="2000" dirty="0" err="1">
                <a:solidFill>
                  <a:srgbClr val="007AB2"/>
                </a:solidFill>
              </a:rPr>
              <a:t>торосообразования</a:t>
            </a:r>
            <a:r>
              <a:rPr lang="ru-RU" sz="2000" dirty="0">
                <a:solidFill>
                  <a:srgbClr val="007AB2"/>
                </a:solidFill>
              </a:rPr>
              <a:t>, средняя скорость дрейфа и среднее количество торосов на единицу площади</a:t>
            </a:r>
            <a:r>
              <a:rPr lang="ru-RU" sz="2000" dirty="0" smtClean="0">
                <a:solidFill>
                  <a:srgbClr val="007AB2"/>
                </a:solidFill>
              </a:rPr>
              <a:t>)</a:t>
            </a:r>
            <a:endParaRPr lang="ru-RU" sz="2000" dirty="0">
              <a:solidFill>
                <a:srgbClr val="007AB2"/>
              </a:solidFill>
            </a:endParaRPr>
          </a:p>
        </p:txBody>
      </p:sp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1" y="2076036"/>
            <a:ext cx="1943707" cy="1364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5" descr="P1010689 труба на стингер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408" y="3598315"/>
            <a:ext cx="1943707" cy="1364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4" descr="P101009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6666"/>
          <a:stretch>
            <a:fillRect/>
          </a:stretch>
        </p:blipFill>
        <p:spPr bwMode="auto">
          <a:xfrm>
            <a:off x="9925020" y="5120594"/>
            <a:ext cx="1911379" cy="1364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54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93" y="0"/>
            <a:ext cx="8562708" cy="11542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3" cy="6858000"/>
          </a:xfrm>
          <a:prstGeom prst="rect">
            <a:avLst/>
          </a:prstGeom>
        </p:spPr>
      </p:pic>
      <p:sp>
        <p:nvSpPr>
          <p:cNvPr id="25" name="Заголовок 6"/>
          <p:cNvSpPr>
            <a:spLocks noGrp="1"/>
          </p:cNvSpPr>
          <p:nvPr>
            <p:ph type="title"/>
          </p:nvPr>
        </p:nvSpPr>
        <p:spPr>
          <a:xfrm>
            <a:off x="252918" y="1123837"/>
            <a:ext cx="11583481" cy="1162163"/>
          </a:xfrm>
        </p:spPr>
        <p:txBody>
          <a:bodyPr/>
          <a:lstStyle/>
          <a:p>
            <a:r>
              <a:rPr lang="ru-RU" dirty="0" smtClean="0">
                <a:solidFill>
                  <a:srgbClr val="007AB2"/>
                </a:solidFill>
              </a:rPr>
              <a:t>Техническое наблюдение в промышленности</a:t>
            </a:r>
            <a:endParaRPr lang="ru-RU" dirty="0">
              <a:solidFill>
                <a:srgbClr val="007AB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3CFD-4983-4483-B8DE-337B3004E625}" type="slidenum">
              <a:rPr lang="ru-RU" smtClean="0"/>
              <a:t>9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47" y="379429"/>
            <a:ext cx="2238998" cy="396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2" y="212882"/>
            <a:ext cx="827786" cy="8277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0050" y="21999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837128" y="2278105"/>
            <a:ext cx="1800225" cy="25463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Техническое наблюдение </a:t>
            </a:r>
            <a:endParaRPr lang="ru-RU" altLang="ru-RU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контейнерами</a:t>
            </a:r>
          </a:p>
          <a:p>
            <a:pPr algn="ctr"/>
            <a:endParaRPr lang="ru-RU" alt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100" dirty="0">
                <a:solidFill>
                  <a:schemeClr val="tx2"/>
                </a:solidFill>
                <a:latin typeface="Arial" panose="020B0604020202020204" pitchFamily="34" charset="0"/>
              </a:rPr>
              <a:t>в процессе  </a:t>
            </a:r>
          </a:p>
          <a:p>
            <a:r>
              <a:rPr lang="ru-RU" altLang="ru-RU" sz="1100" dirty="0">
                <a:solidFill>
                  <a:schemeClr val="tx2"/>
                </a:solidFill>
                <a:latin typeface="Arial" panose="020B0604020202020204" pitchFamily="34" charset="0"/>
              </a:rPr>
              <a:t>- проектирования </a:t>
            </a:r>
          </a:p>
          <a:p>
            <a:r>
              <a:rPr lang="ru-RU" altLang="ru-RU" sz="1100" dirty="0">
                <a:solidFill>
                  <a:schemeClr val="tx2"/>
                </a:solidFill>
                <a:latin typeface="Arial" panose="020B0604020202020204" pitchFamily="34" charset="0"/>
              </a:rPr>
              <a:t>- изготовления </a:t>
            </a:r>
          </a:p>
          <a:p>
            <a:r>
              <a:rPr lang="ru-RU" altLang="ru-RU" sz="1100" dirty="0">
                <a:solidFill>
                  <a:schemeClr val="tx2"/>
                </a:solidFill>
                <a:latin typeface="Arial" panose="020B0604020202020204" pitchFamily="34" charset="0"/>
              </a:rPr>
              <a:t>- эксплуатации</a:t>
            </a:r>
          </a:p>
          <a:p>
            <a:pPr algn="ctr">
              <a:defRPr/>
            </a:pPr>
            <a:endParaRPr lang="ru-RU" sz="105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5576933" y="5013402"/>
            <a:ext cx="1042772" cy="124891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9945069" y="5045227"/>
            <a:ext cx="1692284" cy="126921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5" descr="http://www.vsluh.ru/system/post_images/original/232/232694/%D1%81%D0%B2%D0%B0%D1%80%D1%89%D0%B8%D0%BA%20-%20kmus2.ru.jpg?1312297812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7807362" y="4998813"/>
            <a:ext cx="1278096" cy="127809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49" name="Скругленный прямоугольник 48"/>
          <p:cNvSpPr/>
          <p:nvPr/>
        </p:nvSpPr>
        <p:spPr>
          <a:xfrm>
            <a:off x="7499405" y="2278105"/>
            <a:ext cx="1800225" cy="25463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Техническое </a:t>
            </a:r>
            <a:r>
              <a:rPr lang="ru-RU" alt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наблюдение </a:t>
            </a:r>
            <a:endParaRPr lang="ru-RU" altLang="ru-RU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сваркой</a:t>
            </a:r>
          </a:p>
          <a:p>
            <a:pPr algn="ctr"/>
            <a:endParaRPr lang="ru-RU" alt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одобрение тех</a:t>
            </a:r>
            <a:r>
              <a:rPr lang="ru-RU" altLang="ru-R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altLang="ru-RU" sz="1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процессов </a:t>
            </a:r>
            <a:r>
              <a:rPr lang="ru-RU" altLang="ru-R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сварки</a:t>
            </a:r>
          </a:p>
          <a:p>
            <a:r>
              <a:rPr lang="ru-RU" altLang="ru-R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сертификация  </a:t>
            </a:r>
          </a:p>
          <a:p>
            <a:r>
              <a:rPr lang="ru-RU" altLang="ru-RU" sz="1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сварщиков</a:t>
            </a:r>
          </a:p>
          <a:p>
            <a:r>
              <a:rPr lang="ru-RU" altLang="ru-RU" sz="1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одобрение       </a:t>
            </a:r>
          </a:p>
          <a:p>
            <a:r>
              <a:rPr lang="ru-RU" altLang="ru-R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сварочных  </a:t>
            </a:r>
            <a:endParaRPr lang="ru-RU" altLang="ru-RU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1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материалов</a:t>
            </a:r>
            <a:endParaRPr lang="ru-RU" altLang="ru-RU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161682" y="2278105"/>
            <a:ext cx="1800225" cy="25463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Признание предприятий</a:t>
            </a:r>
            <a:endParaRPr lang="en-US" alt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поставщики </a:t>
            </a:r>
            <a:r>
              <a:rPr lang="ru-RU" alt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</a:t>
            </a:r>
            <a:endParaRPr lang="en-US" alt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испытательные  </a:t>
            </a:r>
            <a:endParaRPr lang="ru-RU" alt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лаборатории</a:t>
            </a:r>
            <a:endParaRPr lang="en-US" alt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изготовители   </a:t>
            </a:r>
          </a:p>
          <a:p>
            <a:r>
              <a:rPr lang="ru-RU" alt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проверка </a:t>
            </a:r>
            <a:endParaRPr lang="ru-RU" alt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предприятий</a:t>
            </a:r>
            <a:endParaRPr lang="ru-RU" alt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49321" y="2289175"/>
            <a:ext cx="3663038" cy="421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Техническое наблюдение </a:t>
            </a:r>
            <a:endParaRPr lang="ru-RU" altLang="ru-RU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изготовлением материалов </a:t>
            </a:r>
            <a:endParaRPr lang="ru-RU" altLang="ru-RU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изделий, в том числе для нефтегазовой отрасли</a:t>
            </a:r>
            <a:endParaRPr lang="ru-RU" alt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типовое </a:t>
            </a:r>
            <a:r>
              <a:rPr lang="ru-RU" alt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одобрение </a:t>
            </a:r>
            <a:r>
              <a:rPr lang="ru-RU" alt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- наблюдение за   </a:t>
            </a:r>
          </a:p>
          <a:p>
            <a:r>
              <a:rPr lang="ru-RU" alt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серийными </a:t>
            </a:r>
            <a:r>
              <a:rPr lang="ru-RU" alt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изделиями</a:t>
            </a:r>
          </a:p>
          <a:p>
            <a:r>
              <a:rPr lang="ru-RU" alt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рассмотрение </a:t>
            </a:r>
          </a:p>
          <a:p>
            <a:r>
              <a:rPr lang="ru-RU" alt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 соответствие                          </a:t>
            </a:r>
          </a:p>
          <a:p>
            <a:r>
              <a:rPr lang="ru-RU" alt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тех</a:t>
            </a:r>
            <a:r>
              <a:rPr lang="ru-RU" alt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регламенту</a:t>
            </a:r>
            <a:endParaRPr lang="ru-RU" alt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5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2615</TotalTime>
  <Words>1111</Words>
  <Application>Microsoft Office PowerPoint</Application>
  <PresentationFormat>Произвольный</PresentationFormat>
  <Paragraphs>203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Рамка</vt:lpstr>
      <vt:lpstr>Нормативная база РС  для освоения морских нефтегазовых месторождений</vt:lpstr>
      <vt:lpstr>Регистр сегодня</vt:lpstr>
      <vt:lpstr>Строительство судов и морской техники под класс РС</vt:lpstr>
      <vt:lpstr>Персонал</vt:lpstr>
      <vt:lpstr>Услуги РС в нефтегазовой отрасли</vt:lpstr>
      <vt:lpstr>Инфраструктура для освоения шельфа</vt:lpstr>
      <vt:lpstr>Нормативная база</vt:lpstr>
      <vt:lpstr>Морские подводные трубопроводы</vt:lpstr>
      <vt:lpstr>Техническое наблюдение в промышленности</vt:lpstr>
      <vt:lpstr>Ледовые классы</vt:lpstr>
      <vt:lpstr>Совершенствование Правил и Руководств РС</vt:lpstr>
      <vt:lpstr>СПГ – перспективное направление развития Правил РС</vt:lpstr>
      <vt:lpstr>Разработка профильного ПО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Дик Антон Геннадьевич</dc:creator>
  <cp:lastModifiedBy>Косьева Елена Александровна</cp:lastModifiedBy>
  <cp:revision>198</cp:revision>
  <dcterms:created xsi:type="dcterms:W3CDTF">2017-11-01T10:26:31Z</dcterms:created>
  <dcterms:modified xsi:type="dcterms:W3CDTF">2018-10-02T10:35:49Z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