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48" r:id="rId2"/>
    <p:sldMasterId id="2147483765" r:id="rId3"/>
    <p:sldMasterId id="2147483753" r:id="rId4"/>
  </p:sldMasterIdLst>
  <p:notesMasterIdLst>
    <p:notesMasterId r:id="rId16"/>
  </p:notesMasterIdLst>
  <p:sldIdLst>
    <p:sldId id="276" r:id="rId5"/>
    <p:sldId id="324" r:id="rId6"/>
    <p:sldId id="322" r:id="rId7"/>
    <p:sldId id="277" r:id="rId8"/>
    <p:sldId id="319" r:id="rId9"/>
    <p:sldId id="318" r:id="rId10"/>
    <p:sldId id="301" r:id="rId11"/>
    <p:sldId id="323" r:id="rId12"/>
    <p:sldId id="317" r:id="rId13"/>
    <p:sldId id="316" r:id="rId14"/>
    <p:sldId id="27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2DD"/>
    <a:srgbClr val="0000FF"/>
    <a:srgbClr val="0066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50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387748255160812"/>
          <c:y val="0.12276217305962366"/>
          <c:w val="0.6202837779507786"/>
          <c:h val="0.70566114632945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22206304744427247"/>
                  <c:y val="-2.48060069535890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</a:t>
                    </a:r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     </a:t>
                    </a:r>
                    <a:r>
                      <a:rPr lang="ru-RU" sz="1201" dirty="0" smtClean="0"/>
                      <a:t>(21 КП ГРС)</a:t>
                    </a:r>
                    <a:endParaRPr lang="en-US" sz="1200" dirty="0"/>
                  </a:p>
                </c:rich>
              </c:tx>
            </c:dLbl>
            <c:dLbl>
              <c:idx val="1"/>
              <c:layout>
                <c:manualLayout>
                  <c:x val="-0.25822074693858876"/>
                  <c:y val="-2.4683533979808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8</a:t>
                    </a:r>
                    <a:r>
                      <a:rPr lang="ru-RU" dirty="0" smtClean="0"/>
                      <a:t>9,4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601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Телемеханизировано</c:v>
                </c:pt>
                <c:pt idx="1">
                  <c:v>Не телемеханизировано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10.6</c:v>
                </c:pt>
                <c:pt idx="1">
                  <c:v>89.4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5487207901465533E-2"/>
          <c:y val="0.8427954696698734"/>
          <c:w val="0.69084735781334905"/>
          <c:h val="0.15140246765342064"/>
        </c:manualLayout>
      </c:layout>
      <c:txPr>
        <a:bodyPr/>
        <a:lstStyle/>
        <a:p>
          <a:pPr>
            <a:defRPr sz="160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1">
          <a:solidFill>
            <a:schemeClr val="accent4"/>
          </a:solidFill>
          <a:latin typeface="Century Gothic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659" cy="496411"/>
          </a:xfrm>
          <a:prstGeom prst="rect">
            <a:avLst/>
          </a:prstGeom>
        </p:spPr>
        <p:txBody>
          <a:bodyPr vert="horz" lIns="91426" tIns="45706" rIns="91426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59" cy="496411"/>
          </a:xfrm>
          <a:prstGeom prst="rect">
            <a:avLst/>
          </a:prstGeom>
        </p:spPr>
        <p:txBody>
          <a:bodyPr vert="horz" lIns="91426" tIns="45706" rIns="91426" bIns="45706" rtlCol="0"/>
          <a:lstStyle>
            <a:lvl1pPr algn="r">
              <a:defRPr sz="1200"/>
            </a:lvl1pPr>
          </a:lstStyle>
          <a:p>
            <a:fld id="{BC306037-227B-4E55-A4EF-6BAAA5049FC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06" rIns="91426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4"/>
            <a:ext cx="5438140" cy="4467701"/>
          </a:xfrm>
          <a:prstGeom prst="rect">
            <a:avLst/>
          </a:prstGeom>
        </p:spPr>
        <p:txBody>
          <a:bodyPr vert="horz" lIns="91426" tIns="45706" rIns="91426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8"/>
            <a:ext cx="2945659" cy="496411"/>
          </a:xfrm>
          <a:prstGeom prst="rect">
            <a:avLst/>
          </a:prstGeom>
        </p:spPr>
        <p:txBody>
          <a:bodyPr vert="horz" lIns="91426" tIns="45706" rIns="91426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8"/>
            <a:ext cx="2945659" cy="496411"/>
          </a:xfrm>
          <a:prstGeom prst="rect">
            <a:avLst/>
          </a:prstGeom>
        </p:spPr>
        <p:txBody>
          <a:bodyPr vert="horz" lIns="91426" tIns="45706" rIns="91426" bIns="45706" rtlCol="0" anchor="b"/>
          <a:lstStyle>
            <a:lvl1pPr algn="r">
              <a:defRPr sz="1200"/>
            </a:lvl1pPr>
          </a:lstStyle>
          <a:p>
            <a:fld id="{DD5BD773-E527-49FE-B359-E0BCA5E8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2093259" y="1250575"/>
            <a:ext cx="4957482" cy="3285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1"/>
          </p:nvPr>
        </p:nvSpPr>
        <p:spPr>
          <a:xfrm>
            <a:off x="2297626" y="1295400"/>
            <a:ext cx="4548748" cy="31779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7487" y="4697506"/>
            <a:ext cx="8720137" cy="144770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311638" y="6362700"/>
            <a:ext cx="52478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25425" y="2022475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17488" y="1258888"/>
            <a:ext cx="8712200" cy="403225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4"/>
          </p:nvPr>
        </p:nvSpPr>
        <p:spPr>
          <a:xfrm>
            <a:off x="4699000" y="2022475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311638" y="6362700"/>
            <a:ext cx="52478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25425" y="1258888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5464176"/>
            <a:ext cx="8712200" cy="681037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4"/>
          </p:nvPr>
        </p:nvSpPr>
        <p:spPr>
          <a:xfrm>
            <a:off x="4699000" y="1258888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F59A6-01D5-49F3-9D63-B8789AEF37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4F7C5-CB72-4DC3-8342-A5E7AD9697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82675"/>
            <a:ext cx="1936750" cy="5226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6E2A0B-A5A2-4B65-8FF4-CADCAC69FCF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3CB57E-B230-4E51-AC10-7C26E06AF9B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E4789B-A2BC-4D1D-927C-D682F8B3D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C6F81C-A224-40BD-B640-C9098830F27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83A1F7-16C1-4401-9EE5-CC130A69C25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D30F35-D37D-43AE-B80D-4E559E774AB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98999" y="3621741"/>
            <a:ext cx="4238625" cy="2523472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0"/>
          </p:nvPr>
        </p:nvSpPr>
        <p:spPr>
          <a:xfrm>
            <a:off x="225424" y="1258888"/>
            <a:ext cx="4221163" cy="3232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809CFC-0597-42C8-9F3D-5C38CB530E3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494766-EB87-448B-A7A4-DA693F8F9CB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082675"/>
            <a:ext cx="1936750" cy="5226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726413-98E3-4D12-8D3E-F2F9F1DB434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F61C42-4E7E-4043-B6E6-A293E8F3E36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B3C7-F125-462C-A3A8-3EDF2DA3E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25426" y="2022475"/>
            <a:ext cx="8712199" cy="4122737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17488" y="1258888"/>
            <a:ext cx="8712200" cy="403225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17488" y="1258888"/>
            <a:ext cx="8712199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17488" y="5464176"/>
            <a:ext cx="8712200" cy="681037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25425" y="2022475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17488" y="1258888"/>
            <a:ext cx="8712200" cy="403225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4"/>
          </p:nvPr>
        </p:nvSpPr>
        <p:spPr>
          <a:xfrm>
            <a:off x="4699000" y="2022475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25425" y="1258888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25425" y="5464176"/>
            <a:ext cx="8712200" cy="681037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4"/>
          </p:nvPr>
        </p:nvSpPr>
        <p:spPr>
          <a:xfrm>
            <a:off x="4699000" y="1258888"/>
            <a:ext cx="4221163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311638" y="6362700"/>
            <a:ext cx="52478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25426" y="2022475"/>
            <a:ext cx="8712199" cy="4122737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17488" y="1258888"/>
            <a:ext cx="8712200" cy="403225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311638" y="6362700"/>
            <a:ext cx="524781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B790E4-B104-4EB4-9C05-350C67603F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>
          <a:xfrm>
            <a:off x="217488" y="1258888"/>
            <a:ext cx="8712199" cy="3979862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2300">
                <a:solidFill>
                  <a:srgbClr val="003366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03366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2100">
                <a:solidFill>
                  <a:srgbClr val="003366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>
                <a:solidFill>
                  <a:srgbClr val="003366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17488" y="5464176"/>
            <a:ext cx="8712200" cy="681037"/>
          </a:xfrm>
        </p:spPr>
        <p:txBody>
          <a:bodyPr/>
          <a:lstStyle>
            <a:lvl1pPr>
              <a:buNone/>
              <a:defRPr sz="2000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>
                <a:solidFill>
                  <a:srgbClr val="003366"/>
                </a:solidFill>
              </a:rPr>
              <a:t>Текст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лого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7504" y="44728"/>
            <a:ext cx="1738653" cy="93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72" r:id="rId3"/>
  </p:sldLayoutIdLst>
  <p:transition spd="med"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4" y="1111623"/>
            <a:ext cx="8712201" cy="5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218" name="Rectangle 18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99"/>
                </a:solidFill>
              </a:endParaRPr>
            </a:p>
          </p:txBody>
        </p:sp>
        <p:sp>
          <p:nvSpPr>
            <p:cNvPr id="51219" name="Rectangle 19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99"/>
                </a:solidFill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99"/>
                </a:solidFill>
              </a:endParaRPr>
            </a:p>
          </p:txBody>
        </p:sp>
      </p:grp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0166" y="17930"/>
            <a:ext cx="694746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white"/>
                </a:solidFill>
              </a:rPr>
              <a:t>Слайд </a:t>
            </a:r>
            <a:fld id="{D8B790E4-B104-4EB4-9C05-350C67603FC4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pic>
        <p:nvPicPr>
          <p:cNvPr id="18" name="Рисунок 17" descr="лого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7504" y="44728"/>
            <a:ext cx="1738653" cy="936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 bwMode="auto">
          <a:xfrm>
            <a:off x="0" y="1081351"/>
            <a:ext cx="2627784" cy="5220000"/>
          </a:xfrm>
          <a:prstGeom prst="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ransition spd="med">
    <p:fade thruBlk="1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 b="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4" y="1111623"/>
            <a:ext cx="8712201" cy="5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218" name="Rectangle 18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99"/>
                </a:solidFill>
              </a:endParaRPr>
            </a:p>
          </p:txBody>
        </p:sp>
        <p:sp>
          <p:nvSpPr>
            <p:cNvPr id="51219" name="Rectangle 19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99"/>
                </a:solidFill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99"/>
                </a:solidFill>
              </a:endParaRPr>
            </a:p>
          </p:txBody>
        </p:sp>
      </p:grp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0166" y="17930"/>
            <a:ext cx="694746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FFFF99"/>
              </a:solidFill>
            </a:endParaRPr>
          </a:p>
        </p:txBody>
      </p:sp>
      <p:pic>
        <p:nvPicPr>
          <p:cNvPr id="18" name="Рисунок 17" descr="лого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7504" y="44728"/>
            <a:ext cx="1738653" cy="936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60448" y="641615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Rectangle 10"/>
          <p:cNvSpPr txBox="1">
            <a:spLocks noChangeArrowheads="1"/>
          </p:cNvSpPr>
          <p:nvPr userDrawn="1"/>
        </p:nvSpPr>
        <p:spPr bwMode="auto">
          <a:xfrm>
            <a:off x="2199676" y="6359265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ЕДИНОЕ ИНФОРМАЦИОННО-ТЕХНОЛОГИЧЕСКОЕ ПРОСТРАНСТВО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ДИСПЕТЧЕРСКИХ СЛУЖБ КОМПАНИЙ ОАО «ГАЗПРОМ»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1" r:id="rId5"/>
  </p:sldLayoutIdLst>
  <p:transition spd="med">
    <p:fade thruBlk="1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400" b="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" y="1077913"/>
            <a:ext cx="9144000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9" name="Рисунок 18" descr="лого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7504" y="44728"/>
            <a:ext cx="1738653" cy="936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60448" y="641615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Rectangle 10"/>
          <p:cNvSpPr txBox="1">
            <a:spLocks noChangeArrowheads="1"/>
          </p:cNvSpPr>
          <p:nvPr userDrawn="1"/>
        </p:nvSpPr>
        <p:spPr bwMode="auto">
          <a:xfrm>
            <a:off x="2199676" y="6359265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ЕДИНОЕ ИНФОРМАЦИОННО-ТЕХНОЛОГИЧЕСКОЕ ПРОСТРАНСТВО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ДИСПЕТЧЕРСКИХ СЛУЖБ КОМПАНИЙ ОАО «ГАЗПРОМ»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1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35380" y="2590800"/>
            <a:ext cx="7139940" cy="20059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АВТОМАТИЗАЦИЯ ГРС ОБЩЕСТВА, ПОЛОЖЕНИЕ ДЕЛ И ПЕРСПЕКТИВЫ РАЗВИТИЯ.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kern="0" dirty="0" smtClean="0">
              <a:solidFill>
                <a:schemeClr val="bg1">
                  <a:lumMod val="95000"/>
                </a:schemeClr>
              </a:solidFill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Зайнуллин</a:t>
            </a:r>
            <a:r>
              <a:rPr lang="ru-RU" sz="24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400" b="1" kern="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Ильгизар</a:t>
            </a:r>
            <a:r>
              <a:rPr lang="ru-RU" sz="24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Мухаметхадиевич</a:t>
            </a:r>
            <a:r>
              <a:rPr lang="ru-RU" sz="2400" b="1" kern="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ea typeface="+mj-ea"/>
                <a:cs typeface="+mj-cs"/>
              </a:rPr>
              <a:t> - Начальник ПО Автоматизации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  </a:t>
            </a:r>
            <a:r>
              <a:rPr lang="ru-RU" sz="2200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23-27.10.17г.</a:t>
            </a:r>
            <a:endParaRPr kumimoji="0" lang="ru-RU" sz="2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5680075" y="3090334"/>
            <a:ext cx="1797050" cy="3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787" tIns="34394" rIns="68787" bIns="34394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accent4"/>
                </a:solidFill>
                <a:latin typeface="Arial Narrow" pitchFamily="34" charset="0"/>
                <a:cs typeface="+mn-cs"/>
              </a:rPr>
              <a:t>198 ГРС </a:t>
            </a:r>
          </a:p>
        </p:txBody>
      </p:sp>
      <p:graphicFrame>
        <p:nvGraphicFramePr>
          <p:cNvPr id="12" name="Диаграмма 22"/>
          <p:cNvGraphicFramePr>
            <a:graphicFrameLocks/>
          </p:cNvGraphicFramePr>
          <p:nvPr/>
        </p:nvGraphicFramePr>
        <p:xfrm>
          <a:off x="2280422" y="2046209"/>
          <a:ext cx="4918075" cy="360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2" name="TextBox 24"/>
          <p:cNvSpPr txBox="1">
            <a:spLocks noChangeArrowheads="1"/>
          </p:cNvSpPr>
          <p:nvPr/>
        </p:nvSpPr>
        <p:spPr bwMode="auto">
          <a:xfrm>
            <a:off x="2503129" y="1427870"/>
            <a:ext cx="4100836" cy="3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787" tIns="34394" rIns="68787" bIns="34394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Оснащенность современными САУ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ГРС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616860" y="3099189"/>
            <a:ext cx="1995487" cy="3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787" tIns="34394" rIns="68787" bIns="34394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+mn-cs"/>
              </a:rPr>
              <a:t>198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ГРС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2001795" y="154665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10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19379" y="3438062"/>
            <a:ext cx="6687820" cy="66897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001795" y="154665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11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BB3C7-F125-462C-A3A8-3EDF2DA3EC0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898" y="1178012"/>
            <a:ext cx="5338118" cy="5000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154194" y="146427"/>
            <a:ext cx="7142205" cy="74676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 </a:t>
            </a:r>
            <a:endParaRPr lang="ru-RU" sz="2200" kern="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2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738" y="1210962"/>
            <a:ext cx="6176262" cy="439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4627" y="5642919"/>
            <a:ext cx="834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Указ о мерах по завершению газификации районов, городов и сельских поселений Республики Татарста</a:t>
            </a:r>
            <a:r>
              <a:rPr lang="ru-RU" b="1" dirty="0" smtClean="0">
                <a:solidFill>
                  <a:schemeClr val="bg1"/>
                </a:solidFill>
              </a:rPr>
              <a:t>н </a:t>
            </a:r>
            <a:r>
              <a:rPr lang="ru-RU" dirty="0" smtClean="0">
                <a:solidFill>
                  <a:schemeClr val="bg1"/>
                </a:solidFill>
              </a:rPr>
              <a:t>на природном газе от 8 августа 1995 года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113005" y="162903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3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ртазин\Desktop\IMG-20171023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70" y="1356815"/>
            <a:ext cx="3301313" cy="4302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2696" y="5708410"/>
            <a:ext cx="345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Защита-2. </a:t>
            </a:r>
          </a:p>
        </p:txBody>
      </p:sp>
      <p:pic>
        <p:nvPicPr>
          <p:cNvPr id="5" name="Picture 3" descr="X:\КИПиА\DSCN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742" y="2047793"/>
            <a:ext cx="2380734" cy="317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23503" y="5255329"/>
            <a:ext cx="26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СТМ-30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001795" y="121714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9" name="Picture 2" descr="X:\КИПиА\Фото\DSCN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143" y="2700062"/>
            <a:ext cx="2874857" cy="215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330781" y="4896984"/>
            <a:ext cx="263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УДС - 2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4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1257434" y="6438900"/>
            <a:ext cx="69850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190634" y="4686300"/>
            <a:ext cx="3817486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Автоматика управления подогревателя</a:t>
            </a:r>
          </a:p>
        </p:txBody>
      </p:sp>
      <p:pic>
        <p:nvPicPr>
          <p:cNvPr id="36866" name="Picture 2" descr="X:\КИПиА\DSCN0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409700"/>
            <a:ext cx="3992880" cy="2994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7" name="Picture 3" descr="X:\КИПиА\DSCN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919" y="1384934"/>
            <a:ext cx="4066541" cy="3049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5204460" y="4655820"/>
            <a:ext cx="299466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Датчики давления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001795" y="138189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5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1219" y="5457221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ГРС н.п. Аксаково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843" name="Picture 3" descr="X:\КИПиА\DSCN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" y="1386840"/>
            <a:ext cx="4480560" cy="336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 descr="X:\КИПиА\DSCN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624" y="2449933"/>
            <a:ext cx="4683233" cy="351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001795" y="154665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6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:\КИПиА\IMG_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9069" y="1986348"/>
            <a:ext cx="4253814" cy="283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2"/>
          <p:cNvSpPr txBox="1">
            <a:spLocks noChangeArrowheads="1"/>
          </p:cNvSpPr>
          <p:nvPr/>
        </p:nvSpPr>
        <p:spPr bwMode="auto">
          <a:xfrm>
            <a:off x="4619625" y="5004023"/>
            <a:ext cx="4176584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Шкаф телемеханики СТН-3000</a:t>
            </a:r>
          </a:p>
        </p:txBody>
      </p:sp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3855030" y="5510908"/>
            <a:ext cx="4693786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X:\КИПиА\IMG_1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33" y="1971619"/>
            <a:ext cx="4286332" cy="285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2"/>
          <p:cNvSpPr txBox="1">
            <a:spLocks noChangeArrowheads="1"/>
          </p:cNvSpPr>
          <p:nvPr/>
        </p:nvSpPr>
        <p:spPr bwMode="auto">
          <a:xfrm>
            <a:off x="224481" y="5017152"/>
            <a:ext cx="4176584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ГРС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Ашальчи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001795" y="13819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7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BB3C7-F125-462C-A3A8-3EDF2DA3EC0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214" y="1474573"/>
            <a:ext cx="3114417" cy="446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130" y="1472255"/>
            <a:ext cx="3089189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001795" y="162904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8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293341" y="5548184"/>
            <a:ext cx="6096000" cy="737286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Мероприятия КЦП _ООО «Газпром трансгаз Казань» Казань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7795" y="1405236"/>
          <a:ext cx="8089556" cy="4122353"/>
        </p:xfrm>
        <a:graphic>
          <a:graphicData uri="http://schemas.openxmlformats.org/presentationml/2006/ole">
            <p:oleObj spid="_x0000_s1027" name="Acrobat Document" r:id="rId3" imgW="11344233" imgH="8019810" progId="AcroExch.Document.7">
              <p:embed/>
            </p:oleObj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2001794" y="175260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001795" y="146428"/>
            <a:ext cx="7142205" cy="746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Совещание специалистов дочерних обществ ПАО «Газпром» по вопросам эксплуатации ГРС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6519" y="6398513"/>
            <a:ext cx="906162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prstClr val="white"/>
                </a:solidFill>
                <a:latin typeface="Arial Narrow" pitchFamily="34" charset="0"/>
              </a:rPr>
              <a:t>9</a:t>
            </a:r>
            <a:endParaRPr lang="ru-RU" sz="2200" b="1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155093" y="6443821"/>
            <a:ext cx="4304270" cy="282157"/>
          </a:xfrm>
          <a:prstGeom prst="rect">
            <a:avLst/>
          </a:prstGeom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1600" kern="0" dirty="0" smtClean="0">
                <a:solidFill>
                  <a:prstClr val="white"/>
                </a:solidFill>
                <a:latin typeface="Arial Narrow" pitchFamily="34" charset="0"/>
              </a:rPr>
              <a:t>г.Казань -2017г.</a:t>
            </a:r>
            <a:endParaRPr lang="ru-RU" sz="1600" kern="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тема газпрома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тема газпрома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0070C0"/>
      </a:accent1>
      <a:accent2>
        <a:srgbClr val="C0504D"/>
      </a:accent2>
      <a:accent3>
        <a:srgbClr val="99CC00"/>
      </a:accent3>
      <a:accent4>
        <a:srgbClr val="800080"/>
      </a:accent4>
      <a:accent5>
        <a:srgbClr val="00CCFF"/>
      </a:accent5>
      <a:accent6>
        <a:srgbClr val="FF9900"/>
      </a:accent6>
      <a:hlink>
        <a:srgbClr val="0000FF"/>
      </a:hlink>
      <a:folHlink>
        <a:srgbClr val="8064A2"/>
      </a:folHlink>
    </a:clrScheme>
    <a:fontScheme name="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тема газпрома">
      <a:dk1>
        <a:srgbClr val="003366"/>
      </a:dk1>
      <a:lt1>
        <a:sysClr val="window" lastClr="FFFFFF"/>
      </a:lt1>
      <a:dk2>
        <a:srgbClr val="003366"/>
      </a:dk2>
      <a:lt2>
        <a:srgbClr val="EEECE1"/>
      </a:lt2>
      <a:accent1>
        <a:srgbClr val="0070C0"/>
      </a:accent1>
      <a:accent2>
        <a:srgbClr val="C0504D"/>
      </a:accent2>
      <a:accent3>
        <a:srgbClr val="99CC00"/>
      </a:accent3>
      <a:accent4>
        <a:srgbClr val="800080"/>
      </a:accent4>
      <a:accent5>
        <a:srgbClr val="00CCFF"/>
      </a:accent5>
      <a:accent6>
        <a:srgbClr val="FF9900"/>
      </a:accent6>
      <a:hlink>
        <a:srgbClr val="0000FF"/>
      </a:hlink>
      <a:folHlink>
        <a:srgbClr val="8064A2"/>
      </a:folHlink>
    </a:clrScheme>
    <a:fontScheme name="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3892</TotalTime>
  <Words>284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2_Специальное оформление</vt:lpstr>
      <vt:lpstr>Специальное оформление</vt:lpstr>
      <vt:lpstr>1_Специальное оформление</vt:lpstr>
      <vt:lpstr>7_Специальное оформление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Gazprom transgaz Kazan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рынка газомоторного топлива  топлива в</dc:title>
  <dc:creator>Газизуллин</dc:creator>
  <cp:lastModifiedBy>Зайнуллин</cp:lastModifiedBy>
  <cp:revision>294</cp:revision>
  <dcterms:created xsi:type="dcterms:W3CDTF">2013-02-07T05:47:55Z</dcterms:created>
  <dcterms:modified xsi:type="dcterms:W3CDTF">2017-10-24T10:44:44Z</dcterms:modified>
</cp:coreProperties>
</file>