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charts/colors6.xml" ContentType="application/vnd.ms-office.chartcolor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charts/style7.xml" ContentType="application/vnd.ms-office.chartstyle+xml"/>
  <Override PartName="/ppt/charts/colors10.xml" ContentType="application/vnd.ms-office.chartcolorstyle+xml"/>
  <Override PartName="/ppt/charts/style9.xml" ContentType="application/vnd.ms-office.chart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charts/colors9.xml" ContentType="application/vnd.ms-office.chartcolor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charts/colors7.xml" ContentType="application/vnd.ms-office.chartcolor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charts/style10.xml" ContentType="application/vnd.ms-office.chartstyle+xml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Default Extension="wdp" ContentType="image/vnd.ms-photo"/>
  <Override PartName="/ppt/charts/colors1.xml" ContentType="application/vnd.ms-office.chartcolorstyle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charts/style8.xml" ContentType="application/vnd.ms-office.chart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6.xml" ContentType="application/vnd.ms-office.chart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charts/colors8.xml" ContentType="application/vnd.ms-office.chartcolor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charts/colors4.xml" ContentType="application/vnd.ms-office.chartcolorstyle+xml"/>
  <Default Extension="rels" ContentType="application/vnd.openxmlformats-package.relationships+xml"/>
  <Override PartName="/ppt/slides/slide2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351" r:id="rId2"/>
    <p:sldId id="540" r:id="rId3"/>
    <p:sldId id="563" r:id="rId4"/>
    <p:sldId id="541" r:id="rId5"/>
    <p:sldId id="526" r:id="rId6"/>
    <p:sldId id="527" r:id="rId7"/>
    <p:sldId id="537" r:id="rId8"/>
    <p:sldId id="538" r:id="rId9"/>
    <p:sldId id="513" r:id="rId10"/>
    <p:sldId id="374" r:id="rId11"/>
    <p:sldId id="422" r:id="rId12"/>
    <p:sldId id="367" r:id="rId13"/>
    <p:sldId id="359" r:id="rId14"/>
    <p:sldId id="533" r:id="rId15"/>
    <p:sldId id="479" r:id="rId16"/>
    <p:sldId id="371" r:id="rId17"/>
    <p:sldId id="522" r:id="rId18"/>
    <p:sldId id="543" r:id="rId19"/>
    <p:sldId id="483" r:id="rId20"/>
    <p:sldId id="436" r:id="rId21"/>
    <p:sldId id="442" r:id="rId22"/>
    <p:sldId id="503" r:id="rId23"/>
    <p:sldId id="544" r:id="rId24"/>
    <p:sldId id="506" r:id="rId25"/>
    <p:sldId id="502" r:id="rId26"/>
    <p:sldId id="394" r:id="rId27"/>
    <p:sldId id="545" r:id="rId28"/>
    <p:sldId id="547" r:id="rId29"/>
    <p:sldId id="552" r:id="rId30"/>
    <p:sldId id="556" r:id="rId31"/>
    <p:sldId id="560" r:id="rId32"/>
    <p:sldId id="558" r:id="rId33"/>
    <p:sldId id="562" r:id="rId34"/>
    <p:sldId id="559" r:id="rId35"/>
  </p:sldIdLst>
  <p:sldSz cx="9901238" cy="6840538"/>
  <p:notesSz cx="6797675" cy="9928225"/>
  <p:defaultTextStyle>
    <a:defPPr>
      <a:defRPr lang="ru-RU"/>
    </a:defPPr>
    <a:lvl1pPr marL="0" algn="l" defTabSz="9564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78248" algn="l" defTabSz="9564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56496" algn="l" defTabSz="9564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434744" algn="l" defTabSz="9564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912991" algn="l" defTabSz="9564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91239" algn="l" defTabSz="9564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869488" algn="l" defTabSz="9564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347736" algn="l" defTabSz="9564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825983" algn="l" defTabSz="9564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434">
          <p15:clr>
            <a:srgbClr val="A4A3A4"/>
          </p15:clr>
        </p15:guide>
        <p15:guide id="2" pos="5932">
          <p15:clr>
            <a:srgbClr val="A4A3A4"/>
          </p15:clr>
        </p15:guide>
        <p15:guide id="3" pos="2893">
          <p15:clr>
            <a:srgbClr val="A4A3A4"/>
          </p15:clr>
        </p15:guide>
        <p15:guide id="4" pos="308">
          <p15:clr>
            <a:srgbClr val="A4A3A4"/>
          </p15:clr>
        </p15:guide>
        <p15:guide id="5" pos="3347">
          <p15:clr>
            <a:srgbClr val="A4A3A4"/>
          </p15:clr>
        </p15:guide>
        <p15:guide id="6" pos="5479">
          <p15:clr>
            <a:srgbClr val="A4A3A4"/>
          </p15:clr>
        </p15:guide>
        <p15:guide id="7" pos="761">
          <p15:clr>
            <a:srgbClr val="A4A3A4"/>
          </p15:clr>
        </p15:guide>
        <p15:guide id="8" orient="horz" pos="1020">
          <p15:clr>
            <a:srgbClr val="A4A3A4"/>
          </p15:clr>
        </p15:guide>
        <p15:guide id="9" orient="horz" pos="4104">
          <p15:clr>
            <a:srgbClr val="A4A3A4"/>
          </p15:clr>
        </p15:guide>
        <p15:guide id="10" pos="5885">
          <p15:clr>
            <a:srgbClr val="A4A3A4"/>
          </p15:clr>
        </p15:guide>
        <p15:guide id="11" pos="3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8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2E7E7"/>
    <a:srgbClr val="E4CBCB"/>
    <a:srgbClr val="92D050"/>
    <a:srgbClr val="FFFFFF"/>
    <a:srgbClr val="B00000"/>
    <a:srgbClr val="E8B2B2"/>
    <a:srgbClr val="FFC000"/>
    <a:srgbClr val="3399FF"/>
    <a:srgbClr val="646464"/>
    <a:srgbClr val="59595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2696" autoAdjust="0"/>
    <p:restoredTop sz="94559" autoAdjust="0"/>
  </p:normalViewPr>
  <p:slideViewPr>
    <p:cSldViewPr>
      <p:cViewPr varScale="1">
        <p:scale>
          <a:sx n="73" d="100"/>
          <a:sy n="73" d="100"/>
        </p:scale>
        <p:origin x="-1236" y="-102"/>
      </p:cViewPr>
      <p:guideLst>
        <p:guide orient="horz" pos="1434"/>
        <p:guide orient="horz" pos="1020"/>
        <p:guide orient="horz" pos="4104"/>
        <p:guide pos="5932"/>
        <p:guide pos="2893"/>
        <p:guide pos="308"/>
        <p:guide pos="3347"/>
        <p:guide pos="5479"/>
        <p:guide pos="761"/>
        <p:guide pos="5885"/>
        <p:guide pos="351"/>
      </p:guideLst>
    </p:cSldViewPr>
  </p:slideViewPr>
  <p:outlineViewPr>
    <p:cViewPr>
      <p:scale>
        <a:sx n="33" d="100"/>
        <a:sy n="33" d="100"/>
      </p:scale>
      <p:origin x="0" y="-186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240" y="72"/>
      </p:cViewPr>
      <p:guideLst>
        <p:guide orient="horz" pos="3128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oleObject" Target="file:///C:\WORK\olga\&#1055;&#1056;&#1045;&#1047;&#1045;&#1053;&#1058;&#1040;&#1062;&#1048;&#1071;\&#1043;&#1055;&#1040;\00_&#1057;&#1053;&#1048;&#1058;&#1050;&#1054;%20&#1052;&#1040;\2018\09_&#1053;&#1072;&#1076;&#1077;&#1078;&#1085;&#1086;&#1089;&#1090;&#1100;%20&#1054;&#1044;&#1050;%20&#1074;&#1082;&#1089;\&#1043;&#1088;&#1072;&#1092;&#1080;&#1082;&#1080;.xlsx" TargetMode="External"/><Relationship Id="rId4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oleObject" Target="file:///C:\WORK\olga\&#1055;&#1056;&#1045;&#1047;&#1045;&#1053;&#1058;&#1040;&#1062;&#1048;&#1071;\&#1043;&#1055;&#1040;\00_&#1057;&#1053;&#1048;&#1058;&#1050;&#1054;%20&#1052;&#1040;\2018\09_&#1053;&#1072;&#1076;&#1077;&#1078;&#1085;&#1086;&#1089;&#1090;&#1100;%20&#1054;&#1044;&#1050;%20&#1074;&#1082;&#1089;\&#1043;&#1088;&#1072;&#1092;&#1080;&#1082;&#1080;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oleObject" Target="file:///C:\WORK\olga\&#1055;&#1056;&#1045;&#1047;&#1045;&#1053;&#1058;&#1040;&#1062;&#1048;&#1071;\&#1043;&#1055;&#1040;\00_&#1057;&#1053;&#1048;&#1058;&#1050;&#1054;%20&#1052;&#1040;\2018\09_&#1053;&#1072;&#1076;&#1077;&#1078;&#1085;&#1086;&#1089;&#1090;&#1100;%20&#1054;&#1044;&#1050;%20&#1074;&#1082;&#1089;\&#1043;&#1088;&#1072;&#1092;&#1080;&#1082;&#1080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WORK\olga\&#1055;&#1056;&#1045;&#1047;&#1045;&#1053;&#1058;&#1040;&#1062;&#1048;&#1071;\&#1043;&#1055;&#1040;\00_&#1057;&#1053;&#1048;&#1058;&#1050;&#1054;%20&#1052;&#1040;\2018\12_&#1054;&#1090;&#1095;&#1077;&#1090;&#1085;&#1072;&#1103;%20&#1079;&#1072;%20&#1075;&#1086;&#1076;\&#1043;&#1088;&#1072;&#1092;&#1080;&#1082;&#1080;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WORK\olga\&#1055;&#1056;&#1045;&#1047;&#1045;&#1053;&#1058;&#1040;&#1062;&#1048;&#1071;\&#1043;&#1055;&#1040;\00_&#1057;&#1053;&#1048;&#1058;&#1050;&#1054;%20&#1052;&#1040;\2018\09_&#1053;&#1072;&#1076;&#1077;&#1078;&#1085;&#1086;&#1089;&#1090;&#1100;%20&#1054;&#1044;&#1050;%20&#1074;&#1082;&#1089;\&#1043;&#1088;&#1072;&#1092;&#1080;&#1082;&#1080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WORK\olga\&#1055;&#1056;&#1045;&#1047;&#1045;&#1053;&#1058;&#1040;&#1062;&#1048;&#1071;\&#1043;&#1055;&#1040;\00_&#1057;&#1053;&#1048;&#1058;&#1050;&#1054;%20&#1052;&#1040;\2018\09_&#1053;&#1072;&#1076;&#1077;&#1078;&#1085;&#1086;&#1089;&#1090;&#1100;%20&#1054;&#1044;&#1050;%20&#1074;&#1082;&#1089;\&#1043;&#1088;&#1072;&#1092;&#1080;&#1082;&#1080;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C:\WORK\olga\&#1055;&#1056;&#1045;&#1047;&#1045;&#1053;&#1058;&#1040;&#1062;&#1048;&#1071;\&#1043;&#1055;&#1040;\00_&#1057;&#1053;&#1048;&#1058;&#1050;&#1054;%20&#1052;&#1040;\2018\09_&#1053;&#1072;&#1076;&#1077;&#1078;&#1085;&#1086;&#1089;&#1090;&#1100;%20&#1054;&#1044;&#1050;%20&#1074;&#1082;&#1089;\&#1043;&#1088;&#1072;&#1092;&#1080;&#1082;&#1080;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openxmlformats.org/officeDocument/2006/relationships/chartUserShapes" Target="../drawings/drawing2.xml"/><Relationship Id="rId1" Type="http://schemas.openxmlformats.org/officeDocument/2006/relationships/oleObject" Target="file:///C:\WORK\olga\&#1055;&#1056;&#1045;&#1047;&#1045;&#1053;&#1058;&#1040;&#1062;&#1048;&#1071;\&#1043;&#1055;&#1040;\00_&#1057;&#1053;&#1048;&#1058;&#1050;&#1054;%20&#1052;&#1040;\2018\03_&#1053;&#1072;&#1076;&#1105;&#1078;&#1085;&#1086;&#1089;&#1090;&#1100;\&#1043;&#1088;&#1072;&#1092;&#1080;&#1082;&#1080;.xlsx" TargetMode="External"/><Relationship Id="rId4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file:///C:\WORK\olga\&#1055;&#1056;&#1045;&#1047;&#1045;&#1053;&#1058;&#1040;&#1062;&#1048;&#1071;\&#1043;&#1055;&#1040;\00_&#1057;&#1053;&#1048;&#1058;&#1050;&#1054;%20&#1052;&#1040;\2018\09_&#1053;&#1072;&#1076;&#1077;&#1078;&#1085;&#1086;&#1089;&#1090;&#1100;%20&#1054;&#1044;&#1050;%20&#1074;&#1082;&#1089;\&#1043;&#1088;&#1072;&#1092;&#1080;&#1082;&#1080;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oleObject" Target="file:///C:\WORK\olga\&#1055;&#1056;&#1045;&#1047;&#1045;&#1053;&#1058;&#1040;&#1062;&#1048;&#1071;\&#1043;&#1055;&#1040;\00_&#1057;&#1053;&#1048;&#1058;&#1050;&#1054;%20&#1052;&#1040;\2018\09_&#1053;&#1072;&#1076;&#1077;&#1078;&#1085;&#1086;&#1089;&#1090;&#1100;%20&#1054;&#1044;&#1050;%20&#1074;&#1082;&#1089;\&#1043;&#1088;&#1072;&#1092;&#1080;&#1082;&#108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стр4!$A$2:$A$18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стр4!$B$2:$B$18</c:f>
              <c:numCache>
                <c:formatCode>General</c:formatCode>
                <c:ptCount val="17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3</c:v>
                </c:pt>
                <c:pt idx="4">
                  <c:v>5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4</c:v>
                </c:pt>
                <c:pt idx="15">
                  <c:v>0</c:v>
                </c:pt>
                <c:pt idx="16">
                  <c:v>0</c:v>
                </c:pt>
              </c:numCache>
            </c:numRef>
          </c:val>
        </c:ser>
        <c:dLbls/>
        <c:gapWidth val="74"/>
        <c:overlap val="-27"/>
        <c:axId val="107317120"/>
        <c:axId val="107318656"/>
      </c:barChart>
      <c:catAx>
        <c:axId val="107317120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07318656"/>
        <c:crosses val="autoZero"/>
        <c:auto val="1"/>
        <c:lblAlgn val="ctr"/>
        <c:lblOffset val="100"/>
      </c:catAx>
      <c:valAx>
        <c:axId val="10731865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07317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3"/>
            <c:spPr>
              <a:solidFill>
                <a:srgbClr val="C0000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'стр 6'!$A$2:$A$11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'стр 6'!$B$2:$B$11</c:f>
              <c:numCache>
                <c:formatCode>General</c:formatCode>
                <c:ptCount val="10"/>
                <c:pt idx="0">
                  <c:v>1</c:v>
                </c:pt>
                <c:pt idx="1">
                  <c:v>6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0</c:v>
                </c:pt>
                <c:pt idx="6">
                  <c:v>3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</c:numCache>
            </c:numRef>
          </c:val>
        </c:ser>
        <c:dLbls/>
        <c:gapWidth val="74"/>
        <c:overlap val="-27"/>
        <c:axId val="114173056"/>
        <c:axId val="114174592"/>
      </c:barChart>
      <c:catAx>
        <c:axId val="114173056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14174592"/>
        <c:crosses val="autoZero"/>
        <c:auto val="1"/>
        <c:lblAlgn val="ctr"/>
        <c:lblOffset val="100"/>
      </c:catAx>
      <c:valAx>
        <c:axId val="114174592"/>
        <c:scaling>
          <c:orientation val="minMax"/>
          <c:max val="9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1417305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chemeClr val="tx1"/>
              </a:solidFill>
              <a:ln>
                <a:noFill/>
              </a:ln>
              <a:effectLst/>
            </c:spPr>
          </c:dPt>
          <c:dPt>
            <c:idx val="2"/>
            <c:spPr>
              <a:solidFill>
                <a:schemeClr val="tx1"/>
              </a:solidFill>
              <a:ln>
                <a:noFill/>
              </a:ln>
              <a:effectLst/>
            </c:spPr>
          </c:dPt>
          <c:dPt>
            <c:idx val="7"/>
            <c:spPr>
              <a:solidFill>
                <a:schemeClr val="tx1"/>
              </a:solidFill>
              <a:ln>
                <a:noFill/>
              </a:ln>
              <a:effectLst/>
            </c:spPr>
          </c:dPt>
          <c:dPt>
            <c:idx val="8"/>
            <c:spPr>
              <a:solidFill>
                <a:schemeClr val="tx1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стр22!$A$2:$A$13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стр22!$B$2:$B$13</c:f>
              <c:numCache>
                <c:formatCode>General</c:formatCode>
                <c:ptCount val="12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3</c:v>
                </c:pt>
                <c:pt idx="4">
                  <c:v>3</c:v>
                </c:pt>
                <c:pt idx="5">
                  <c:v>4</c:v>
                </c:pt>
                <c:pt idx="6">
                  <c:v>4</c:v>
                </c:pt>
                <c:pt idx="7">
                  <c:v>1</c:v>
                </c:pt>
                <c:pt idx="8">
                  <c:v>4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dLbls/>
        <c:gapWidth val="74"/>
        <c:overlap val="-27"/>
        <c:axId val="114360704"/>
        <c:axId val="114362240"/>
      </c:barChart>
      <c:catAx>
        <c:axId val="114360704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14362240"/>
        <c:crosses val="autoZero"/>
        <c:auto val="1"/>
        <c:lblAlgn val="ctr"/>
        <c:lblOffset val="100"/>
      </c:catAx>
      <c:valAx>
        <c:axId val="11436224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1436070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стр5!$A$2:$A$22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стр5!$B$2:$B$22</c:f>
              <c:numCache>
                <c:formatCode>General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6</c:v>
                </c:pt>
                <c:pt idx="6">
                  <c:v>3</c:v>
                </c:pt>
                <c:pt idx="7">
                  <c:v>4</c:v>
                </c:pt>
                <c:pt idx="8">
                  <c:v>1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3</c:v>
                </c:pt>
                <c:pt idx="13">
                  <c:v>4</c:v>
                </c:pt>
                <c:pt idx="14">
                  <c:v>4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5</c:v>
                </c:pt>
                <c:pt idx="19">
                  <c:v>2</c:v>
                </c:pt>
                <c:pt idx="20">
                  <c:v>0</c:v>
                </c:pt>
              </c:numCache>
            </c:numRef>
          </c:val>
        </c:ser>
        <c:dLbls/>
        <c:gapWidth val="74"/>
        <c:overlap val="-27"/>
        <c:axId val="108932480"/>
        <c:axId val="108864640"/>
      </c:barChart>
      <c:catAx>
        <c:axId val="108932480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08864640"/>
        <c:crosses val="autoZero"/>
        <c:auto val="1"/>
        <c:lblAlgn val="ctr"/>
        <c:lblOffset val="100"/>
      </c:catAx>
      <c:valAx>
        <c:axId val="10886464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0893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dLbls/>
        <c:gapWidth val="74"/>
        <c:overlap val="-27"/>
        <c:axId val="108167168"/>
        <c:axId val="108168704"/>
      </c:barChart>
      <c:catAx>
        <c:axId val="108167168"/>
        <c:scaling>
          <c:orientation val="minMax"/>
        </c:scaling>
        <c:delete val="1"/>
        <c:axPos val="b"/>
        <c:numFmt formatCode="General" sourceLinked="1"/>
        <c:tickLblPos val="nextTo"/>
        <c:crossAx val="108168704"/>
        <c:crosses val="autoZero"/>
        <c:auto val="1"/>
        <c:lblAlgn val="ctr"/>
        <c:lblOffset val="100"/>
      </c:catAx>
      <c:valAx>
        <c:axId val="10816870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08167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4834242370551984"/>
          <c:y val="9.6855099490150226E-2"/>
          <c:w val="0.42762891458873614"/>
          <c:h val="0.6567158331184164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Диаграмма внедрения мероприятий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spPr>
              <a:solidFill>
                <a:schemeClr val="bg1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1.1562809763011959E-2"/>
                  <c:y val="-2.38264526752236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9413012560516021E-3"/>
                  <c:y val="-1.747892157835221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C мероприятиями</c:v>
                </c:pt>
                <c:pt idx="1">
                  <c:v>Без мероприятий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234</c:v>
                </c:pt>
                <c:pt idx="1">
                  <c:v>418</c:v>
                </c:pt>
              </c:numCache>
            </c:numRef>
          </c:val>
        </c:ser>
        <c:dLbls/>
        <c:firstSliceAng val="0"/>
        <c:holeSize val="50"/>
      </c:doughnutChart>
      <c:spPr>
        <a:noFill/>
        <a:ln>
          <a:noFill/>
        </a:ln>
        <a:effectLst/>
        <a:sp3d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18250501383851725"/>
          <c:y val="0.82549695478802532"/>
          <c:w val="0.58793707592291744"/>
          <c:h val="0.16820441605332595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dPt>
            <c:idx val="15"/>
            <c:spPr>
              <a:solidFill>
                <a:srgbClr val="C0000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стр9!$A$2:$A$23</c:f>
              <c:numCache>
                <c:formatCode>General</c:formatCode>
                <c:ptCount val="22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</c:numCache>
            </c:numRef>
          </c:cat>
          <c:val>
            <c:numRef>
              <c:f>стр9!$B$2:$B$23</c:f>
              <c:numCache>
                <c:formatCode>General</c:formatCode>
                <c:ptCount val="22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2</c:v>
                </c:pt>
                <c:pt idx="6">
                  <c:v>0</c:v>
                </c:pt>
                <c:pt idx="7">
                  <c:v>4</c:v>
                </c:pt>
                <c:pt idx="8">
                  <c:v>2</c:v>
                </c:pt>
                <c:pt idx="9">
                  <c:v>0</c:v>
                </c:pt>
                <c:pt idx="10">
                  <c:v>7</c:v>
                </c:pt>
                <c:pt idx="11">
                  <c:v>8</c:v>
                </c:pt>
                <c:pt idx="12">
                  <c:v>8</c:v>
                </c:pt>
                <c:pt idx="13">
                  <c:v>5</c:v>
                </c:pt>
                <c:pt idx="14">
                  <c:v>3</c:v>
                </c:pt>
                <c:pt idx="15">
                  <c:v>1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</c:numCache>
            </c:numRef>
          </c:val>
        </c:ser>
        <c:dLbls/>
        <c:gapWidth val="74"/>
        <c:overlap val="-27"/>
        <c:axId val="109512960"/>
        <c:axId val="109514752"/>
      </c:barChart>
      <c:catAx>
        <c:axId val="109512960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09514752"/>
        <c:crosses val="autoZero"/>
        <c:auto val="1"/>
        <c:lblAlgn val="ctr"/>
        <c:lblOffset val="100"/>
      </c:catAx>
      <c:valAx>
        <c:axId val="109514752"/>
        <c:scaling>
          <c:orientation val="minMax"/>
          <c:max val="1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09512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dPt>
            <c:idx val="17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стр17!$A$2:$A$21</c:f>
              <c:numCache>
                <c:formatCode>General</c:formatCode>
                <c:ptCount val="20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</c:numCache>
            </c:numRef>
          </c:cat>
          <c:val>
            <c:numRef>
              <c:f>стр17!$B$2:$B$21</c:f>
              <c:numCache>
                <c:formatCode>General</c:formatCode>
                <c:ptCount val="20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3</c:v>
                </c:pt>
                <c:pt idx="8">
                  <c:v>2</c:v>
                </c:pt>
                <c:pt idx="9">
                  <c:v>1</c:v>
                </c:pt>
                <c:pt idx="10">
                  <c:v>0</c:v>
                </c:pt>
                <c:pt idx="11">
                  <c:v>2</c:v>
                </c:pt>
                <c:pt idx="12">
                  <c:v>1</c:v>
                </c:pt>
                <c:pt idx="13">
                  <c:v>3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1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</c:ser>
        <c:dLbls/>
        <c:gapWidth val="74"/>
        <c:overlap val="-27"/>
        <c:axId val="109752320"/>
        <c:axId val="109753856"/>
      </c:barChart>
      <c:catAx>
        <c:axId val="109752320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09753856"/>
        <c:crosses val="autoZero"/>
        <c:auto val="1"/>
        <c:lblAlgn val="ctr"/>
        <c:lblOffset val="100"/>
      </c:catAx>
      <c:valAx>
        <c:axId val="10975385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0975232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7.6756829041234001E-2"/>
          <c:y val="5.8981490665978922E-2"/>
          <c:w val="0.8873170907332828"/>
          <c:h val="0.77160791159957987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dLbls>
            <c:dLbl>
              <c:idx val="13"/>
              <c:layout/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стр52!$A$2:$A$17</c:f>
              <c:numCache>
                <c:formatCode>General</c:formatCode>
                <c:ptCount val="16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</c:numCache>
            </c:numRef>
          </c:cat>
          <c:val>
            <c:numRef>
              <c:f>стр52!$B$2:$B$17</c:f>
              <c:numCache>
                <c:formatCode>General</c:formatCode>
                <c:ptCount val="16"/>
                <c:pt idx="0">
                  <c:v>2</c:v>
                </c:pt>
                <c:pt idx="1">
                  <c:v>6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0</c:v>
                </c:pt>
                <c:pt idx="10">
                  <c:v>1</c:v>
                </c:pt>
                <c:pt idx="11">
                  <c:v>2</c:v>
                </c:pt>
                <c:pt idx="12">
                  <c:v>0</c:v>
                </c:pt>
                <c:pt idx="13">
                  <c:v>2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</c:ser>
        <c:dLbls/>
        <c:gapWidth val="74"/>
        <c:overlap val="-27"/>
        <c:axId val="112297856"/>
        <c:axId val="112299392"/>
      </c:barChart>
      <c:catAx>
        <c:axId val="112297856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12299392"/>
        <c:crosses val="autoZero"/>
        <c:auto val="1"/>
        <c:lblAlgn val="ctr"/>
        <c:lblOffset val="100"/>
      </c:catAx>
      <c:valAx>
        <c:axId val="11229939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12297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стр12!$A$2:$A$9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стр12!$B$2:$B$9</c:f>
              <c:numCache>
                <c:formatCode>General</c:formatCode>
                <c:ptCount val="8"/>
                <c:pt idx="0">
                  <c:v>1</c:v>
                </c:pt>
                <c:pt idx="1">
                  <c:v>3</c:v>
                </c:pt>
                <c:pt idx="2">
                  <c:v>3</c:v>
                </c:pt>
                <c:pt idx="3">
                  <c:v>2</c:v>
                </c:pt>
                <c:pt idx="4">
                  <c:v>5</c:v>
                </c:pt>
                <c:pt idx="5">
                  <c:v>1</c:v>
                </c:pt>
                <c:pt idx="6">
                  <c:v>2</c:v>
                </c:pt>
                <c:pt idx="7">
                  <c:v>0</c:v>
                </c:pt>
              </c:numCache>
            </c:numRef>
          </c:val>
        </c:ser>
        <c:dLbls/>
        <c:gapWidth val="74"/>
        <c:overlap val="-27"/>
        <c:axId val="112199936"/>
        <c:axId val="112321664"/>
      </c:barChart>
      <c:catAx>
        <c:axId val="112199936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12321664"/>
        <c:crosses val="autoZero"/>
        <c:auto val="1"/>
        <c:lblAlgn val="ctr"/>
        <c:lblOffset val="100"/>
      </c:catAx>
      <c:valAx>
        <c:axId val="11232166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1219993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стр13!$B$2</c:f>
              <c:strCache>
                <c:ptCount val="1"/>
                <c:pt idx="0">
                  <c:v>SKF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стр13!$A$5:$A$20</c:f>
              <c:numCache>
                <c:formatCode>General</c:formatCode>
                <c:ptCount val="16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</c:numCache>
            </c:numRef>
          </c:cat>
          <c:val>
            <c:numRef>
              <c:f>стр13!$B$5:$B$20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2</c:v>
                </c:pt>
                <c:pt idx="15">
                  <c:v>0</c:v>
                </c:pt>
              </c:numCache>
            </c:numRef>
          </c:val>
        </c:ser>
        <c:ser>
          <c:idx val="1"/>
          <c:order val="1"/>
          <c:tx>
            <c:strRef>
              <c:f>стр13!$C$2</c:f>
              <c:strCache>
                <c:ptCount val="1"/>
                <c:pt idx="0">
                  <c:v>FAG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стр13!$A$5:$A$20</c:f>
              <c:numCache>
                <c:formatCode>General</c:formatCode>
                <c:ptCount val="16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</c:numCache>
            </c:numRef>
          </c:cat>
          <c:val>
            <c:numRef>
              <c:f>стр13!$C$5:$C$20</c:f>
              <c:numCache>
                <c:formatCode>General</c:formatCode>
                <c:ptCount val="16"/>
                <c:pt idx="0">
                  <c:v>1</c:v>
                </c:pt>
                <c:pt idx="1">
                  <c:v>4</c:v>
                </c:pt>
                <c:pt idx="2">
                  <c:v>3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2</c:v>
                </c:pt>
                <c:pt idx="7">
                  <c:v>3</c:v>
                </c:pt>
                <c:pt idx="8">
                  <c:v>2</c:v>
                </c:pt>
                <c:pt idx="9">
                  <c:v>2</c:v>
                </c:pt>
                <c:pt idx="10">
                  <c:v>0</c:v>
                </c:pt>
                <c:pt idx="11">
                  <c:v>0</c:v>
                </c:pt>
                <c:pt idx="12">
                  <c:v>1</c:v>
                </c:pt>
                <c:pt idx="13">
                  <c:v>1</c:v>
                </c:pt>
                <c:pt idx="14">
                  <c:v>2</c:v>
                </c:pt>
                <c:pt idx="15">
                  <c:v>0</c:v>
                </c:pt>
              </c:numCache>
            </c:numRef>
          </c:val>
        </c:ser>
        <c:dLbls>
          <c:showVal val="1"/>
        </c:dLbls>
        <c:overlap val="-25"/>
        <c:axId val="113849088"/>
        <c:axId val="113850624"/>
      </c:barChart>
      <c:catAx>
        <c:axId val="113849088"/>
        <c:scaling>
          <c:orientation val="minMax"/>
        </c:scaling>
        <c:axPos val="b"/>
        <c:numFmt formatCode="General" sourceLinked="1"/>
        <c:tickLblPos val="nextTo"/>
        <c:spPr>
          <a:noFill/>
          <a:ln w="3175" cap="flat" cmpd="sng" algn="ctr">
            <a:solidFill>
              <a:sysClr val="windowText" lastClr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13850624"/>
        <c:crosses val="autoZero"/>
        <c:auto val="1"/>
        <c:lblAlgn val="ctr"/>
        <c:lblOffset val="100"/>
      </c:catAx>
      <c:valAx>
        <c:axId val="11385062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1384908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6294622379888325"/>
          <c:y val="7.8858416811478885E-2"/>
          <c:w val="0.23135233742788253"/>
          <c:h val="7.9718385077795814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42603F-2DEF-4A80-9BE3-9CB6EC75DA71}" type="doc">
      <dgm:prSet loTypeId="urn:microsoft.com/office/officeart/2005/8/layout/StepDownProcess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87A0BE6-A7B5-44D1-BBD5-86094085D84D}">
      <dgm:prSet phldrT="[Текст]" custT="1"/>
      <dgm:spPr/>
      <dgm:t>
        <a:bodyPr/>
        <a:lstStyle/>
        <a:p>
          <a:pPr algn="ctr"/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1. Акты дефектации при разборке</a:t>
          </a:r>
          <a:endParaRPr lang="ru-RU" sz="1800" dirty="0"/>
        </a:p>
      </dgm:t>
    </dgm:pt>
    <dgm:pt modelId="{CB56D2F5-68B3-477F-B93B-15131A79D5AF}" type="parTrans" cxnId="{859EE67A-01E6-4570-A749-C52776F8A464}">
      <dgm:prSet/>
      <dgm:spPr/>
      <dgm:t>
        <a:bodyPr/>
        <a:lstStyle/>
        <a:p>
          <a:pPr algn="ctr"/>
          <a:endParaRPr lang="ru-RU" sz="1400"/>
        </a:p>
      </dgm:t>
    </dgm:pt>
    <dgm:pt modelId="{2EA02D51-9DAD-43B4-9146-1154696CDCE9}" type="sibTrans" cxnId="{859EE67A-01E6-4570-A749-C52776F8A464}">
      <dgm:prSet/>
      <dgm:spPr/>
      <dgm:t>
        <a:bodyPr/>
        <a:lstStyle/>
        <a:p>
          <a:pPr algn="ctr"/>
          <a:endParaRPr lang="ru-RU" sz="1400"/>
        </a:p>
      </dgm:t>
    </dgm:pt>
    <dgm:pt modelId="{9B6CC2EB-F8A4-44B1-B5F3-D15832C9FE42}">
      <dgm:prSet phldrT="[Текст]" custT="1"/>
      <dgm:spPr/>
      <dgm:t>
        <a:bodyPr/>
        <a:lstStyle/>
        <a:p>
          <a:pPr algn="ctr"/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2. Исследования  в лаборатории</a:t>
          </a:r>
          <a:endParaRPr lang="ru-RU" sz="1800" dirty="0"/>
        </a:p>
      </dgm:t>
    </dgm:pt>
    <dgm:pt modelId="{2A4B42BF-7459-4425-B61D-231E353946E6}" type="parTrans" cxnId="{7AEDBB20-ACF1-4817-B000-D70AE625E29F}">
      <dgm:prSet/>
      <dgm:spPr/>
      <dgm:t>
        <a:bodyPr/>
        <a:lstStyle/>
        <a:p>
          <a:pPr algn="ctr"/>
          <a:endParaRPr lang="ru-RU" sz="1400"/>
        </a:p>
      </dgm:t>
    </dgm:pt>
    <dgm:pt modelId="{C2882B71-F18D-470B-8188-42D21CC6C085}" type="sibTrans" cxnId="{7AEDBB20-ACF1-4817-B000-D70AE625E29F}">
      <dgm:prSet/>
      <dgm:spPr/>
      <dgm:t>
        <a:bodyPr/>
        <a:lstStyle/>
        <a:p>
          <a:pPr algn="ctr"/>
          <a:endParaRPr lang="ru-RU" sz="1400"/>
        </a:p>
      </dgm:t>
    </dgm:pt>
    <dgm:pt modelId="{587D5275-75CE-4241-961A-D460055F8AB7}">
      <dgm:prSet phldrT="[Текст]" custT="1"/>
      <dgm:spPr/>
      <dgm:t>
        <a:bodyPr/>
        <a:lstStyle/>
        <a:p>
          <a:pPr algn="ctr"/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4. Заключения АО «ОДК-Авиадвигатель» по дефектам для разработки мероприятий</a:t>
          </a:r>
          <a:endParaRPr lang="ru-RU" sz="1600" dirty="0"/>
        </a:p>
      </dgm:t>
    </dgm:pt>
    <dgm:pt modelId="{857964C7-771F-45B6-98D2-2B093A5F6F93}" type="parTrans" cxnId="{F5CD8ADD-FCD7-4420-AF14-CB8C018F58E7}">
      <dgm:prSet/>
      <dgm:spPr/>
      <dgm:t>
        <a:bodyPr/>
        <a:lstStyle/>
        <a:p>
          <a:pPr algn="ctr"/>
          <a:endParaRPr lang="ru-RU" sz="1400"/>
        </a:p>
      </dgm:t>
    </dgm:pt>
    <dgm:pt modelId="{8169AD98-4469-4065-B268-D470C3B21821}" type="sibTrans" cxnId="{F5CD8ADD-FCD7-4420-AF14-CB8C018F58E7}">
      <dgm:prSet/>
      <dgm:spPr/>
      <dgm:t>
        <a:bodyPr/>
        <a:lstStyle/>
        <a:p>
          <a:pPr algn="ctr"/>
          <a:endParaRPr lang="ru-RU" sz="1400"/>
        </a:p>
      </dgm:t>
    </dgm:pt>
    <dgm:pt modelId="{4B9218F7-F3A1-401D-A9F2-E252AF058569}">
      <dgm:prSet custT="1"/>
      <dgm:spPr/>
      <dgm:t>
        <a:bodyPr/>
        <a:lstStyle/>
        <a:p>
          <a:pPr algn="ctr"/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3. Технические отчёты АО «ОДК-ПМ»         (1 месяц после разборки) – 54 шт. за 2018</a:t>
          </a:r>
        </a:p>
      </dgm:t>
    </dgm:pt>
    <dgm:pt modelId="{66271214-D603-4958-95AD-758C57E6DCC1}" type="parTrans" cxnId="{6775CBD5-557B-4119-86A5-5727654867FD}">
      <dgm:prSet/>
      <dgm:spPr/>
      <dgm:t>
        <a:bodyPr/>
        <a:lstStyle/>
        <a:p>
          <a:pPr algn="ctr"/>
          <a:endParaRPr lang="ru-RU" sz="1400"/>
        </a:p>
      </dgm:t>
    </dgm:pt>
    <dgm:pt modelId="{53FC1218-9E31-4FCD-A3CD-F857689E9390}" type="sibTrans" cxnId="{6775CBD5-557B-4119-86A5-5727654867FD}">
      <dgm:prSet/>
      <dgm:spPr/>
      <dgm:t>
        <a:bodyPr/>
        <a:lstStyle/>
        <a:p>
          <a:pPr algn="ctr"/>
          <a:endParaRPr lang="ru-RU" sz="1400"/>
        </a:p>
      </dgm:t>
    </dgm:pt>
    <dgm:pt modelId="{FBD40F47-3D4B-4044-903F-93E9A2AC9CB6}">
      <dgm:prSet custT="1"/>
      <dgm:spPr/>
      <dgm:t>
        <a:bodyPr/>
        <a:lstStyle/>
        <a:p>
          <a:pPr algn="ctr"/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5. Совместный контроль по мероприятиям</a:t>
          </a:r>
        </a:p>
      </dgm:t>
    </dgm:pt>
    <dgm:pt modelId="{03D915D3-3AB7-4153-9BB9-2CEC14FD847F}" type="parTrans" cxnId="{FEC47814-3A4F-4C0A-9DEF-BF35007BEF5B}">
      <dgm:prSet/>
      <dgm:spPr/>
      <dgm:t>
        <a:bodyPr/>
        <a:lstStyle/>
        <a:p>
          <a:pPr algn="ctr"/>
          <a:endParaRPr lang="ru-RU" sz="1400"/>
        </a:p>
      </dgm:t>
    </dgm:pt>
    <dgm:pt modelId="{F5700873-3774-4287-AC9C-6E3798A8658E}" type="sibTrans" cxnId="{FEC47814-3A4F-4C0A-9DEF-BF35007BEF5B}">
      <dgm:prSet/>
      <dgm:spPr/>
      <dgm:t>
        <a:bodyPr/>
        <a:lstStyle/>
        <a:p>
          <a:pPr algn="ctr"/>
          <a:endParaRPr lang="ru-RU" sz="1400"/>
        </a:p>
      </dgm:t>
    </dgm:pt>
    <dgm:pt modelId="{C324B118-458C-40D9-B401-ECD9F6C4F369}" type="pres">
      <dgm:prSet presAssocID="{B742603F-2DEF-4A80-9BE3-9CB6EC75DA71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B596A17-0A40-4D5D-B1C9-F16D548BFE0E}" type="pres">
      <dgm:prSet presAssocID="{D87A0BE6-A7B5-44D1-BBD5-86094085D84D}" presName="composite" presStyleCnt="0"/>
      <dgm:spPr/>
      <dgm:t>
        <a:bodyPr/>
        <a:lstStyle/>
        <a:p>
          <a:endParaRPr lang="ru-RU"/>
        </a:p>
      </dgm:t>
    </dgm:pt>
    <dgm:pt modelId="{0F7973A8-F3AC-4498-946D-4DAA0319F920}" type="pres">
      <dgm:prSet presAssocID="{D87A0BE6-A7B5-44D1-BBD5-86094085D84D}" presName="bentUpArrow1" presStyleLbl="alignImgPlace1" presStyleIdx="0" presStyleCnt="4" custScaleX="84541" custScaleY="105628" custLinFactX="-1747" custLinFactNeighborX="-100000" custLinFactNeighborY="-15925"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EC602C2A-7071-4783-B799-CE7E6C7B206B}" type="pres">
      <dgm:prSet presAssocID="{D87A0BE6-A7B5-44D1-BBD5-86094085D84D}" presName="ParentText" presStyleLbl="node1" presStyleIdx="0" presStyleCnt="5" custScaleX="456515" custScaleY="119805" custLinFactNeighborX="730" custLinFactNeighborY="-4077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58B416-0D31-43A7-BB35-0958BD8F76F7}" type="pres">
      <dgm:prSet presAssocID="{D87A0BE6-A7B5-44D1-BBD5-86094085D84D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88CEC5-A88B-4138-80EA-915EDF36BBCD}" type="pres">
      <dgm:prSet presAssocID="{2EA02D51-9DAD-43B4-9146-1154696CDCE9}" presName="sibTrans" presStyleCnt="0"/>
      <dgm:spPr/>
      <dgm:t>
        <a:bodyPr/>
        <a:lstStyle/>
        <a:p>
          <a:endParaRPr lang="ru-RU"/>
        </a:p>
      </dgm:t>
    </dgm:pt>
    <dgm:pt modelId="{5EAE8240-9006-49E3-A56A-C36820CAD7A2}" type="pres">
      <dgm:prSet presAssocID="{9B6CC2EB-F8A4-44B1-B5F3-D15832C9FE42}" presName="composite" presStyleCnt="0"/>
      <dgm:spPr/>
      <dgm:t>
        <a:bodyPr/>
        <a:lstStyle/>
        <a:p>
          <a:endParaRPr lang="ru-RU"/>
        </a:p>
      </dgm:t>
    </dgm:pt>
    <dgm:pt modelId="{B3E4A131-A711-43A9-A74B-66634D10BE2F}" type="pres">
      <dgm:prSet presAssocID="{9B6CC2EB-F8A4-44B1-B5F3-D15832C9FE42}" presName="bentUpArrow1" presStyleLbl="alignImgPlace1" presStyleIdx="1" presStyleCnt="4" custLinFactX="-97591" custLinFactNeighborX="-100000" custLinFactNeighborY="15279"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EF6982A2-F659-45B1-B08E-E8A0F882AF87}" type="pres">
      <dgm:prSet presAssocID="{9B6CC2EB-F8A4-44B1-B5F3-D15832C9FE42}" presName="ParentText" presStyleLbl="node1" presStyleIdx="1" presStyleCnt="5" custScaleX="485478" custScaleY="119805" custLinFactNeighborX="-7195" custLinFactNeighborY="-1861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12DFAA-AD86-4C9B-AFA3-7505818AA4A0}" type="pres">
      <dgm:prSet presAssocID="{9B6CC2EB-F8A4-44B1-B5F3-D15832C9FE42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271A70-DDEE-453C-8A6E-04F7DF4A93B8}" type="pres">
      <dgm:prSet presAssocID="{C2882B71-F18D-470B-8188-42D21CC6C085}" presName="sibTrans" presStyleCnt="0"/>
      <dgm:spPr/>
      <dgm:t>
        <a:bodyPr/>
        <a:lstStyle/>
        <a:p>
          <a:endParaRPr lang="ru-RU"/>
        </a:p>
      </dgm:t>
    </dgm:pt>
    <dgm:pt modelId="{20E7C099-C304-4D56-A4CA-6D444103931F}" type="pres">
      <dgm:prSet presAssocID="{4B9218F7-F3A1-401D-A9F2-E252AF058569}" presName="composite" presStyleCnt="0"/>
      <dgm:spPr/>
      <dgm:t>
        <a:bodyPr/>
        <a:lstStyle/>
        <a:p>
          <a:endParaRPr lang="ru-RU"/>
        </a:p>
      </dgm:t>
    </dgm:pt>
    <dgm:pt modelId="{3C00817D-9EDD-4164-B501-6BE41ABC168C}" type="pres">
      <dgm:prSet presAssocID="{4B9218F7-F3A1-401D-A9F2-E252AF058569}" presName="bentUpArrow1" presStyleLbl="alignImgPlace1" presStyleIdx="2" presStyleCnt="4" custLinFactX="-100000" custLinFactNeighborX="-195871" custLinFactNeighborY="34317"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E2E474DD-221A-470E-B6A2-8D0DFA123DD4}" type="pres">
      <dgm:prSet presAssocID="{4B9218F7-F3A1-401D-A9F2-E252AF058569}" presName="ParentText" presStyleLbl="node1" presStyleIdx="2" presStyleCnt="5" custScaleX="559874" custScaleY="164093" custLinFactNeighborX="-62278" custLinFactNeighborY="58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3B4DC1-A2AF-4E54-BBF2-B7364DA66820}" type="pres">
      <dgm:prSet presAssocID="{4B9218F7-F3A1-401D-A9F2-E252AF058569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192E1F-8DC3-4FAA-B2C5-9D92FC3FC077}" type="pres">
      <dgm:prSet presAssocID="{53FC1218-9E31-4FCD-A3CD-F857689E9390}" presName="sibTrans" presStyleCnt="0"/>
      <dgm:spPr/>
      <dgm:t>
        <a:bodyPr/>
        <a:lstStyle/>
        <a:p>
          <a:endParaRPr lang="ru-RU"/>
        </a:p>
      </dgm:t>
    </dgm:pt>
    <dgm:pt modelId="{74FDDB53-E3E9-4F50-B2B9-02B33FC16680}" type="pres">
      <dgm:prSet presAssocID="{587D5275-75CE-4241-961A-D460055F8AB7}" presName="composite" presStyleCnt="0"/>
      <dgm:spPr/>
      <dgm:t>
        <a:bodyPr/>
        <a:lstStyle/>
        <a:p>
          <a:endParaRPr lang="ru-RU"/>
        </a:p>
      </dgm:t>
    </dgm:pt>
    <dgm:pt modelId="{051EF69F-458D-4049-A425-B5D7CEB4984B}" type="pres">
      <dgm:prSet presAssocID="{587D5275-75CE-4241-961A-D460055F8AB7}" presName="bentUpArrow1" presStyleLbl="alignImgPlace1" presStyleIdx="3" presStyleCnt="4" custLinFactX="-200000" custLinFactNeighborX="-239350" custLinFactNeighborY="62253"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5B2B05A9-B230-4393-97EA-60157A337865}" type="pres">
      <dgm:prSet presAssocID="{587D5275-75CE-4241-961A-D460055F8AB7}" presName="ParentText" presStyleLbl="node1" presStyleIdx="3" presStyleCnt="5" custScaleX="642582" custScaleY="119805" custLinFactNeighborX="-88281" custLinFactNeighborY="3673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7DBC24-4EB8-4C1B-90CF-D2001F21AA1D}" type="pres">
      <dgm:prSet presAssocID="{587D5275-75CE-4241-961A-D460055F8AB7}" presName="Child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C756BE-14E0-4B30-896F-169880B7E471}" type="pres">
      <dgm:prSet presAssocID="{8169AD98-4469-4065-B268-D470C3B21821}" presName="sibTrans" presStyleCnt="0"/>
      <dgm:spPr/>
      <dgm:t>
        <a:bodyPr/>
        <a:lstStyle/>
        <a:p>
          <a:endParaRPr lang="ru-RU"/>
        </a:p>
      </dgm:t>
    </dgm:pt>
    <dgm:pt modelId="{8291A73C-9FF6-485B-80A7-77F1331694A7}" type="pres">
      <dgm:prSet presAssocID="{FBD40F47-3D4B-4044-903F-93E9A2AC9CB6}" presName="composite" presStyleCnt="0"/>
      <dgm:spPr/>
      <dgm:t>
        <a:bodyPr/>
        <a:lstStyle/>
        <a:p>
          <a:endParaRPr lang="ru-RU"/>
        </a:p>
      </dgm:t>
    </dgm:pt>
    <dgm:pt modelId="{69877928-CA0B-456C-BF95-5E2B442CB675}" type="pres">
      <dgm:prSet presAssocID="{FBD40F47-3D4B-4044-903F-93E9A2AC9CB6}" presName="ParentText" presStyleLbl="node1" presStyleIdx="4" presStyleCnt="5" custScaleX="488997" custScaleY="119805" custLinFactX="-38475" custLinFactNeighborX="-100000" custLinFactNeighborY="5518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EDBB20-ACF1-4817-B000-D70AE625E29F}" srcId="{B742603F-2DEF-4A80-9BE3-9CB6EC75DA71}" destId="{9B6CC2EB-F8A4-44B1-B5F3-D15832C9FE42}" srcOrd="1" destOrd="0" parTransId="{2A4B42BF-7459-4425-B61D-231E353946E6}" sibTransId="{C2882B71-F18D-470B-8188-42D21CC6C085}"/>
    <dgm:cxn modelId="{8A89FFA5-2A6D-4E6F-BA5D-8DADD42F3571}" type="presOf" srcId="{4B9218F7-F3A1-401D-A9F2-E252AF058569}" destId="{E2E474DD-221A-470E-B6A2-8D0DFA123DD4}" srcOrd="0" destOrd="0" presId="urn:microsoft.com/office/officeart/2005/8/layout/StepDownProcess"/>
    <dgm:cxn modelId="{B3062A68-CCF7-46C7-871D-A042E455BCD6}" type="presOf" srcId="{D87A0BE6-A7B5-44D1-BBD5-86094085D84D}" destId="{EC602C2A-7071-4783-B799-CE7E6C7B206B}" srcOrd="0" destOrd="0" presId="urn:microsoft.com/office/officeart/2005/8/layout/StepDownProcess"/>
    <dgm:cxn modelId="{6775CBD5-557B-4119-86A5-5727654867FD}" srcId="{B742603F-2DEF-4A80-9BE3-9CB6EC75DA71}" destId="{4B9218F7-F3A1-401D-A9F2-E252AF058569}" srcOrd="2" destOrd="0" parTransId="{66271214-D603-4958-95AD-758C57E6DCC1}" sibTransId="{53FC1218-9E31-4FCD-A3CD-F857689E9390}"/>
    <dgm:cxn modelId="{859EE67A-01E6-4570-A749-C52776F8A464}" srcId="{B742603F-2DEF-4A80-9BE3-9CB6EC75DA71}" destId="{D87A0BE6-A7B5-44D1-BBD5-86094085D84D}" srcOrd="0" destOrd="0" parTransId="{CB56D2F5-68B3-477F-B93B-15131A79D5AF}" sibTransId="{2EA02D51-9DAD-43B4-9146-1154696CDCE9}"/>
    <dgm:cxn modelId="{B82549B9-BB8B-4EC9-B8DC-1BE98A35C7F3}" type="presOf" srcId="{B742603F-2DEF-4A80-9BE3-9CB6EC75DA71}" destId="{C324B118-458C-40D9-B401-ECD9F6C4F369}" srcOrd="0" destOrd="0" presId="urn:microsoft.com/office/officeart/2005/8/layout/StepDownProcess"/>
    <dgm:cxn modelId="{9A41C3B7-E7BC-4A6B-9C46-2CD900A22BF0}" type="presOf" srcId="{587D5275-75CE-4241-961A-D460055F8AB7}" destId="{5B2B05A9-B230-4393-97EA-60157A337865}" srcOrd="0" destOrd="0" presId="urn:microsoft.com/office/officeart/2005/8/layout/StepDownProcess"/>
    <dgm:cxn modelId="{F5CD8ADD-FCD7-4420-AF14-CB8C018F58E7}" srcId="{B742603F-2DEF-4A80-9BE3-9CB6EC75DA71}" destId="{587D5275-75CE-4241-961A-D460055F8AB7}" srcOrd="3" destOrd="0" parTransId="{857964C7-771F-45B6-98D2-2B093A5F6F93}" sibTransId="{8169AD98-4469-4065-B268-D470C3B21821}"/>
    <dgm:cxn modelId="{1777C8C0-D7B4-427F-B79C-955AFBDB761F}" type="presOf" srcId="{9B6CC2EB-F8A4-44B1-B5F3-D15832C9FE42}" destId="{EF6982A2-F659-45B1-B08E-E8A0F882AF87}" srcOrd="0" destOrd="0" presId="urn:microsoft.com/office/officeart/2005/8/layout/StepDownProcess"/>
    <dgm:cxn modelId="{E6BAE96D-1701-4168-9330-048315F79EF8}" type="presOf" srcId="{FBD40F47-3D4B-4044-903F-93E9A2AC9CB6}" destId="{69877928-CA0B-456C-BF95-5E2B442CB675}" srcOrd="0" destOrd="0" presId="urn:microsoft.com/office/officeart/2005/8/layout/StepDownProcess"/>
    <dgm:cxn modelId="{FEC47814-3A4F-4C0A-9DEF-BF35007BEF5B}" srcId="{B742603F-2DEF-4A80-9BE3-9CB6EC75DA71}" destId="{FBD40F47-3D4B-4044-903F-93E9A2AC9CB6}" srcOrd="4" destOrd="0" parTransId="{03D915D3-3AB7-4153-9BB9-2CEC14FD847F}" sibTransId="{F5700873-3774-4287-AC9C-6E3798A8658E}"/>
    <dgm:cxn modelId="{C06ED0CD-5747-4CB7-98E8-BE9C77BD55BA}" type="presParOf" srcId="{C324B118-458C-40D9-B401-ECD9F6C4F369}" destId="{CB596A17-0A40-4D5D-B1C9-F16D548BFE0E}" srcOrd="0" destOrd="0" presId="urn:microsoft.com/office/officeart/2005/8/layout/StepDownProcess"/>
    <dgm:cxn modelId="{7A130BEE-69F1-4B81-810F-E05BEDB1536E}" type="presParOf" srcId="{CB596A17-0A40-4D5D-B1C9-F16D548BFE0E}" destId="{0F7973A8-F3AC-4498-946D-4DAA0319F920}" srcOrd="0" destOrd="0" presId="urn:microsoft.com/office/officeart/2005/8/layout/StepDownProcess"/>
    <dgm:cxn modelId="{978BF2E8-EED2-4240-836A-3238F0A235C4}" type="presParOf" srcId="{CB596A17-0A40-4D5D-B1C9-F16D548BFE0E}" destId="{EC602C2A-7071-4783-B799-CE7E6C7B206B}" srcOrd="1" destOrd="0" presId="urn:microsoft.com/office/officeart/2005/8/layout/StepDownProcess"/>
    <dgm:cxn modelId="{74259073-074E-49A8-89E9-6E75A39AC757}" type="presParOf" srcId="{CB596A17-0A40-4D5D-B1C9-F16D548BFE0E}" destId="{7258B416-0D31-43A7-BB35-0958BD8F76F7}" srcOrd="2" destOrd="0" presId="urn:microsoft.com/office/officeart/2005/8/layout/StepDownProcess"/>
    <dgm:cxn modelId="{03B55372-B3B3-4970-8963-7AA46E048C6E}" type="presParOf" srcId="{C324B118-458C-40D9-B401-ECD9F6C4F369}" destId="{8888CEC5-A88B-4138-80EA-915EDF36BBCD}" srcOrd="1" destOrd="0" presId="urn:microsoft.com/office/officeart/2005/8/layout/StepDownProcess"/>
    <dgm:cxn modelId="{ACBB7E0D-3D14-47B4-AF66-A69067DEBDDF}" type="presParOf" srcId="{C324B118-458C-40D9-B401-ECD9F6C4F369}" destId="{5EAE8240-9006-49E3-A56A-C36820CAD7A2}" srcOrd="2" destOrd="0" presId="urn:microsoft.com/office/officeart/2005/8/layout/StepDownProcess"/>
    <dgm:cxn modelId="{D0385994-1817-4966-ADDA-2B636F8539A9}" type="presParOf" srcId="{5EAE8240-9006-49E3-A56A-C36820CAD7A2}" destId="{B3E4A131-A711-43A9-A74B-66634D10BE2F}" srcOrd="0" destOrd="0" presId="urn:microsoft.com/office/officeart/2005/8/layout/StepDownProcess"/>
    <dgm:cxn modelId="{DD94EC38-FD19-4719-9F88-57409DF9CE8E}" type="presParOf" srcId="{5EAE8240-9006-49E3-A56A-C36820CAD7A2}" destId="{EF6982A2-F659-45B1-B08E-E8A0F882AF87}" srcOrd="1" destOrd="0" presId="urn:microsoft.com/office/officeart/2005/8/layout/StepDownProcess"/>
    <dgm:cxn modelId="{54369E1B-67AD-424F-8E5C-16B6BD6D5FEF}" type="presParOf" srcId="{5EAE8240-9006-49E3-A56A-C36820CAD7A2}" destId="{2B12DFAA-AD86-4C9B-AFA3-7505818AA4A0}" srcOrd="2" destOrd="0" presId="urn:microsoft.com/office/officeart/2005/8/layout/StepDownProcess"/>
    <dgm:cxn modelId="{19981F32-4348-4203-81FE-4C46A3EBF1D0}" type="presParOf" srcId="{C324B118-458C-40D9-B401-ECD9F6C4F369}" destId="{47271A70-DDEE-453C-8A6E-04F7DF4A93B8}" srcOrd="3" destOrd="0" presId="urn:microsoft.com/office/officeart/2005/8/layout/StepDownProcess"/>
    <dgm:cxn modelId="{F29401E5-0FE1-4B4E-B51C-15E9F0DB7539}" type="presParOf" srcId="{C324B118-458C-40D9-B401-ECD9F6C4F369}" destId="{20E7C099-C304-4D56-A4CA-6D444103931F}" srcOrd="4" destOrd="0" presId="urn:microsoft.com/office/officeart/2005/8/layout/StepDownProcess"/>
    <dgm:cxn modelId="{E49532B8-EB41-494F-8FB6-112C337323F0}" type="presParOf" srcId="{20E7C099-C304-4D56-A4CA-6D444103931F}" destId="{3C00817D-9EDD-4164-B501-6BE41ABC168C}" srcOrd="0" destOrd="0" presId="urn:microsoft.com/office/officeart/2005/8/layout/StepDownProcess"/>
    <dgm:cxn modelId="{BDF11A6B-4E1D-4EF4-B69D-600A300AE062}" type="presParOf" srcId="{20E7C099-C304-4D56-A4CA-6D444103931F}" destId="{E2E474DD-221A-470E-B6A2-8D0DFA123DD4}" srcOrd="1" destOrd="0" presId="urn:microsoft.com/office/officeart/2005/8/layout/StepDownProcess"/>
    <dgm:cxn modelId="{9CF2493B-5B9C-4417-AB9E-B6C558CDF983}" type="presParOf" srcId="{20E7C099-C304-4D56-A4CA-6D444103931F}" destId="{453B4DC1-A2AF-4E54-BBF2-B7364DA66820}" srcOrd="2" destOrd="0" presId="urn:microsoft.com/office/officeart/2005/8/layout/StepDownProcess"/>
    <dgm:cxn modelId="{56D559EE-1E8E-450E-A64A-B6A1DB09BAC9}" type="presParOf" srcId="{C324B118-458C-40D9-B401-ECD9F6C4F369}" destId="{49192E1F-8DC3-4FAA-B2C5-9D92FC3FC077}" srcOrd="5" destOrd="0" presId="urn:microsoft.com/office/officeart/2005/8/layout/StepDownProcess"/>
    <dgm:cxn modelId="{05D34AE4-0AFC-401F-A8AF-1771B928AC15}" type="presParOf" srcId="{C324B118-458C-40D9-B401-ECD9F6C4F369}" destId="{74FDDB53-E3E9-4F50-B2B9-02B33FC16680}" srcOrd="6" destOrd="0" presId="urn:microsoft.com/office/officeart/2005/8/layout/StepDownProcess"/>
    <dgm:cxn modelId="{7F7DDF61-57B3-4870-B254-BA570FF4D234}" type="presParOf" srcId="{74FDDB53-E3E9-4F50-B2B9-02B33FC16680}" destId="{051EF69F-458D-4049-A425-B5D7CEB4984B}" srcOrd="0" destOrd="0" presId="urn:microsoft.com/office/officeart/2005/8/layout/StepDownProcess"/>
    <dgm:cxn modelId="{64E2655B-F2BD-4E03-8AB4-D4302CD987B8}" type="presParOf" srcId="{74FDDB53-E3E9-4F50-B2B9-02B33FC16680}" destId="{5B2B05A9-B230-4393-97EA-60157A337865}" srcOrd="1" destOrd="0" presId="urn:microsoft.com/office/officeart/2005/8/layout/StepDownProcess"/>
    <dgm:cxn modelId="{07EB3BE5-7D45-4FE9-985F-CBED0D54EE1F}" type="presParOf" srcId="{74FDDB53-E3E9-4F50-B2B9-02B33FC16680}" destId="{C97DBC24-4EB8-4C1B-90CF-D2001F21AA1D}" srcOrd="2" destOrd="0" presId="urn:microsoft.com/office/officeart/2005/8/layout/StepDownProcess"/>
    <dgm:cxn modelId="{A28F2020-621F-4643-87CB-BA838AE13EA5}" type="presParOf" srcId="{C324B118-458C-40D9-B401-ECD9F6C4F369}" destId="{AAC756BE-14E0-4B30-896F-169880B7E471}" srcOrd="7" destOrd="0" presId="urn:microsoft.com/office/officeart/2005/8/layout/StepDownProcess"/>
    <dgm:cxn modelId="{E8CAEFCA-AB27-41DC-8704-3139F362B4B1}" type="presParOf" srcId="{C324B118-458C-40D9-B401-ECD9F6C4F369}" destId="{8291A73C-9FF6-485B-80A7-77F1331694A7}" srcOrd="8" destOrd="0" presId="urn:microsoft.com/office/officeart/2005/8/layout/StepDownProcess"/>
    <dgm:cxn modelId="{F8C860F5-5104-4542-88B0-2C72EF0A69B9}" type="presParOf" srcId="{8291A73C-9FF6-485B-80A7-77F1331694A7}" destId="{69877928-CA0B-456C-BF95-5E2B442CB675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38A68A-D9A3-46DC-9C02-F7AF7166B90A}" type="doc">
      <dgm:prSet loTypeId="urn:microsoft.com/office/officeart/2005/8/layout/chevron2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21C3D9-7346-4A00-9C77-FE2407703DE8}">
      <dgm:prSet phldrT="[Текст]" custT="1"/>
      <dgm:spPr/>
      <dgm:t>
        <a:bodyPr/>
        <a:lstStyle/>
        <a:p>
          <a:pPr algn="dist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dist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39C25F-658E-48A6-BB51-4E7B2E4CB508}" type="parTrans" cxnId="{395F0AAA-38FB-48F2-A6FB-3CA94C7A76AA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D2DD28-0503-4FA5-B24C-C54A1D3D6706}" type="sibTrans" cxnId="{395F0AAA-38FB-48F2-A6FB-3CA94C7A76AA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5D9A37-B980-4BF2-9E05-7B1559EF00E4}">
      <dgm:prSet phldrT="[Текст]" custT="1"/>
      <dgm:spPr/>
      <dgm:t>
        <a:bodyPr/>
        <a:lstStyle/>
        <a:p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План № </a:t>
          </a:r>
          <a:r>
            <a:rPr lang="ru-RU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ПЛ</a:t>
          </a: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-0023-2014 - Устранение дефектов 2013 года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2782D2-64FD-4EF7-B516-397D1B024447}" type="parTrans" cxnId="{362E9DE6-6C86-4D48-AD68-E0CCD04AED8E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3ED06E-3EE6-48DD-9D42-62A500B8ECD6}" type="sibTrans" cxnId="{362E9DE6-6C86-4D48-AD68-E0CCD04AED8E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805C28-095F-422B-B363-4B7C647092C7}">
      <dgm:prSet phldrT="[Текст]" custT="1"/>
      <dgm:spPr/>
      <dgm:t>
        <a:bodyPr/>
        <a:lstStyle/>
        <a:p>
          <a:pPr algn="dist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dist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AC081C-7D0B-4DDC-AF5A-F2FEB30FE453}" type="parTrans" cxnId="{5B197401-6DAA-43D6-A5B4-56B5915D0988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B22F9F-4C55-4A10-94A3-0EBC2D2A0C4C}" type="sibTrans" cxnId="{5B197401-6DAA-43D6-A5B4-56B5915D0988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593EBC-D0B1-4291-A05F-9D4D7530E018}">
      <dgm:prSet phldrT="[Текст]" custT="1"/>
      <dgm:spPr/>
      <dgm:t>
        <a:bodyPr/>
        <a:lstStyle/>
        <a:p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План № </a:t>
          </a:r>
          <a:r>
            <a:rPr lang="ru-RU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ПЛ</a:t>
          </a: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-0005-2015 - Устранение дефектов 2014 года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19BE08-214E-4BD5-8B5D-09AF6DD48782}" type="parTrans" cxnId="{873AF5D2-05DA-461D-A2EF-4110CC4841E6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A8ADF6-6FC1-49D5-B4D3-48AFEBD8595D}" type="sibTrans" cxnId="{873AF5D2-05DA-461D-A2EF-4110CC4841E6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22B13F-023F-460C-B41E-C4B77FBFA93B}">
      <dgm:prSet phldrT="[Текст]" custT="1"/>
      <dgm:spPr/>
      <dgm:t>
        <a:bodyPr/>
        <a:lstStyle/>
        <a:p>
          <a:pPr algn="dist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dist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3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933116-1CF4-49BB-A201-60DCD31618A5}" type="parTrans" cxnId="{7A580226-55DF-401A-8497-F9AF9F34D76E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A67376-E838-41E0-A39E-D3EE32ED7F36}" type="sibTrans" cxnId="{7A580226-55DF-401A-8497-F9AF9F34D76E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874E01-9CAC-45F3-ACCE-491B201148E1}">
      <dgm:prSet phldrT="[Текст]" custT="1"/>
      <dgm:spPr/>
      <dgm:t>
        <a:bodyPr/>
        <a:lstStyle/>
        <a:p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План № </a:t>
          </a:r>
          <a:r>
            <a:rPr lang="ru-RU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ПЛ</a:t>
          </a: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-0017-2016 - Устранение дефектов 2015 года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8B75A6-20E8-4EFB-8FC6-6358E07B1726}" type="parTrans" cxnId="{16D8558F-CF47-4E66-8DC5-54C6DB8CF09C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2C65C9-D356-4F5F-AEFD-2989FE4589E8}" type="sibTrans" cxnId="{16D8558F-CF47-4E66-8DC5-54C6DB8CF09C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EF708F-24F4-48FD-9A58-111659D8368C}">
      <dgm:prSet custT="1"/>
      <dgm:spPr/>
      <dgm:t>
        <a:bodyPr/>
        <a:lstStyle/>
        <a:p>
          <a:pPr algn="dist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dist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428A3E-B09E-4CBE-B79F-C4336A5EC776}" type="parTrans" cxnId="{0DA263DD-CE7E-4360-8CD1-776886702E42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03EEC8-EFBB-40FB-9455-2CFEECDE5660}" type="sibTrans" cxnId="{0DA263DD-CE7E-4360-8CD1-776886702E42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F2132E-4835-4D79-B63A-5EB45FCDBAB6}">
      <dgm:prSet custT="1"/>
      <dgm:spPr/>
      <dgm:t>
        <a:bodyPr/>
        <a:lstStyle/>
        <a:p>
          <a:pPr algn="dist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dist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5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812859-A17D-4B26-B54B-DF4F7C907E9B}" type="parTrans" cxnId="{BB3FA0E1-52A0-475A-8CF3-B82C3AF62E0C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6D2FDF-0444-4599-A64B-0A4E42B0C5DC}" type="sibTrans" cxnId="{BB3FA0E1-52A0-475A-8CF3-B82C3AF62E0C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4F4F03-47BF-4B56-9D79-3B55E4C90790}">
      <dgm:prSet custT="1"/>
      <dgm:spPr/>
      <dgm:t>
        <a:bodyPr/>
        <a:lstStyle/>
        <a:p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План № </a:t>
          </a:r>
          <a:r>
            <a:rPr lang="ru-RU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ПЛ</a:t>
          </a: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-0030-2017 - Устранение дефектов 2016 года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9552C5-3303-4297-8CB0-C9CAE9839E11}" type="parTrans" cxnId="{24172B90-9D5B-4D5B-830F-23EA67421C0A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681DD7-624A-4F44-9CDF-9DAC88958757}" type="sibTrans" cxnId="{24172B90-9D5B-4D5B-830F-23EA67421C0A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104CA3-91EE-4B6F-A5EE-395E32D15508}">
      <dgm:prSet custT="1"/>
      <dgm:spPr/>
      <dgm:t>
        <a:bodyPr/>
        <a:lstStyle/>
        <a:p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План № </a:t>
          </a:r>
          <a:r>
            <a:rPr lang="ru-RU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ПЛ</a:t>
          </a: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-0008-2018 - Мероприятия, направленные на повышение надёжности изделий ГТУ-10П, ГТУ-12П, ГТУ-16П, ГТУ-25П, двигателей ПС-</a:t>
          </a:r>
          <a:r>
            <a:rPr lang="ru-RU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90ЭУ</a:t>
          </a: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ru-RU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16А</a:t>
          </a: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, ПС-90ГП-25А и устранение дефектов, выявленных в 2017 году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2DF167-9929-43D2-A14C-502110D3245E}" type="parTrans" cxnId="{85816F80-B216-4C67-89E4-D4608BC0CB43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21EC29-FBCC-4933-8FF8-3923B2ED1E9D}" type="sibTrans" cxnId="{85816F80-B216-4C67-89E4-D4608BC0CB43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4E829D-D256-4BCF-976B-4ED76EBA1482}" type="pres">
      <dgm:prSet presAssocID="{6F38A68A-D9A3-46DC-9C02-F7AF7166B90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CB4ADD-A600-4890-A6A5-B735CF0B6DF7}" type="pres">
      <dgm:prSet presAssocID="{2121C3D9-7346-4A00-9C77-FE2407703DE8}" presName="composite" presStyleCnt="0"/>
      <dgm:spPr/>
    </dgm:pt>
    <dgm:pt modelId="{D5F3F15F-618D-4252-B6E4-4EE85B64EC68}" type="pres">
      <dgm:prSet presAssocID="{2121C3D9-7346-4A00-9C77-FE2407703DE8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1ECB01-65EA-469F-AEA2-90EC3F9FA597}" type="pres">
      <dgm:prSet presAssocID="{2121C3D9-7346-4A00-9C77-FE2407703DE8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1547DB-6CE7-4F45-A06B-D32483F03D5E}" type="pres">
      <dgm:prSet presAssocID="{2ED2DD28-0503-4FA5-B24C-C54A1D3D6706}" presName="sp" presStyleCnt="0"/>
      <dgm:spPr/>
    </dgm:pt>
    <dgm:pt modelId="{20F1740B-D0D2-47B7-A6DB-7024D5E55F9A}" type="pres">
      <dgm:prSet presAssocID="{80805C28-095F-422B-B363-4B7C647092C7}" presName="composite" presStyleCnt="0"/>
      <dgm:spPr/>
    </dgm:pt>
    <dgm:pt modelId="{C1C912E2-28D4-42F4-B9BE-08A19DDCC9ED}" type="pres">
      <dgm:prSet presAssocID="{80805C28-095F-422B-B363-4B7C647092C7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B29EFF-74B7-4760-9866-DCA07C8EF964}" type="pres">
      <dgm:prSet presAssocID="{80805C28-095F-422B-B363-4B7C647092C7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3298B4-5201-4AAF-A02F-95D1F28DE5CA}" type="pres">
      <dgm:prSet presAssocID="{F7B22F9F-4C55-4A10-94A3-0EBC2D2A0C4C}" presName="sp" presStyleCnt="0"/>
      <dgm:spPr/>
    </dgm:pt>
    <dgm:pt modelId="{0693E089-B170-4E75-86AE-358BCA9DBE84}" type="pres">
      <dgm:prSet presAssocID="{D822B13F-023F-460C-B41E-C4B77FBFA93B}" presName="composite" presStyleCnt="0"/>
      <dgm:spPr/>
    </dgm:pt>
    <dgm:pt modelId="{B2E4FE5F-AF15-4F1F-9E0A-92364BABE0D3}" type="pres">
      <dgm:prSet presAssocID="{D822B13F-023F-460C-B41E-C4B77FBFA93B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04D6FD-403F-43D1-98FF-92112F2E3428}" type="pres">
      <dgm:prSet presAssocID="{D822B13F-023F-460C-B41E-C4B77FBFA93B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EE58A0-4310-4F68-9FEE-5419134EC744}" type="pres">
      <dgm:prSet presAssocID="{0CA67376-E838-41E0-A39E-D3EE32ED7F36}" presName="sp" presStyleCnt="0"/>
      <dgm:spPr/>
    </dgm:pt>
    <dgm:pt modelId="{A19298D8-6949-4267-B708-51E929971D6B}" type="pres">
      <dgm:prSet presAssocID="{C3EF708F-24F4-48FD-9A58-111659D8368C}" presName="composite" presStyleCnt="0"/>
      <dgm:spPr/>
    </dgm:pt>
    <dgm:pt modelId="{8E198183-CF63-431B-84D1-693D83E86CE8}" type="pres">
      <dgm:prSet presAssocID="{C3EF708F-24F4-48FD-9A58-111659D8368C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ED7CA6-CCBE-4469-8DD8-C3769AC51488}" type="pres">
      <dgm:prSet presAssocID="{C3EF708F-24F4-48FD-9A58-111659D8368C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CE613E-50C7-4AE2-9686-C19C2F12FD19}" type="pres">
      <dgm:prSet presAssocID="{0803EEC8-EFBB-40FB-9455-2CFEECDE5660}" presName="sp" presStyleCnt="0"/>
      <dgm:spPr/>
    </dgm:pt>
    <dgm:pt modelId="{0D1CF72A-2CE7-4996-A25E-88AE375A03AE}" type="pres">
      <dgm:prSet presAssocID="{62F2132E-4835-4D79-B63A-5EB45FCDBAB6}" presName="composite" presStyleCnt="0"/>
      <dgm:spPr/>
    </dgm:pt>
    <dgm:pt modelId="{B59663FF-934F-48A7-83A4-82F3C420DBB7}" type="pres">
      <dgm:prSet presAssocID="{62F2132E-4835-4D79-B63A-5EB45FCDBAB6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71F24A-92D5-4A54-BC9A-68896C99107F}" type="pres">
      <dgm:prSet presAssocID="{62F2132E-4835-4D79-B63A-5EB45FCDBAB6}" presName="descendantText" presStyleLbl="alignAcc1" presStyleIdx="4" presStyleCnt="5" custScaleY="1652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3AF5D2-05DA-461D-A2EF-4110CC4841E6}" srcId="{80805C28-095F-422B-B363-4B7C647092C7}" destId="{BE593EBC-D0B1-4291-A05F-9D4D7530E018}" srcOrd="0" destOrd="0" parTransId="{3219BE08-214E-4BD5-8B5D-09AF6DD48782}" sibTransId="{F0A8ADF6-6FC1-49D5-B4D3-48AFEBD8595D}"/>
    <dgm:cxn modelId="{98D6EBB7-C148-41CD-8996-825601462455}" type="presOf" srcId="{D822B13F-023F-460C-B41E-C4B77FBFA93B}" destId="{B2E4FE5F-AF15-4F1F-9E0A-92364BABE0D3}" srcOrd="0" destOrd="0" presId="urn:microsoft.com/office/officeart/2005/8/layout/chevron2"/>
    <dgm:cxn modelId="{7E8EE614-571B-439A-9BF8-EE934558BF50}" type="presOf" srcId="{F9874E01-9CAC-45F3-ACCE-491B201148E1}" destId="{8B04D6FD-403F-43D1-98FF-92112F2E3428}" srcOrd="0" destOrd="0" presId="urn:microsoft.com/office/officeart/2005/8/layout/chevron2"/>
    <dgm:cxn modelId="{24172B90-9D5B-4D5B-830F-23EA67421C0A}" srcId="{C3EF708F-24F4-48FD-9A58-111659D8368C}" destId="{2B4F4F03-47BF-4B56-9D79-3B55E4C90790}" srcOrd="0" destOrd="0" parTransId="{349552C5-3303-4297-8CB0-C9CAE9839E11}" sibTransId="{7F681DD7-624A-4F44-9CDF-9DAC88958757}"/>
    <dgm:cxn modelId="{BB3FA0E1-52A0-475A-8CF3-B82C3AF62E0C}" srcId="{6F38A68A-D9A3-46DC-9C02-F7AF7166B90A}" destId="{62F2132E-4835-4D79-B63A-5EB45FCDBAB6}" srcOrd="4" destOrd="0" parTransId="{3E812859-A17D-4B26-B54B-DF4F7C907E9B}" sibTransId="{E06D2FDF-0444-4599-A64B-0A4E42B0C5DC}"/>
    <dgm:cxn modelId="{362E9DE6-6C86-4D48-AD68-E0CCD04AED8E}" srcId="{2121C3D9-7346-4A00-9C77-FE2407703DE8}" destId="{4C5D9A37-B980-4BF2-9E05-7B1559EF00E4}" srcOrd="0" destOrd="0" parTransId="{6D2782D2-64FD-4EF7-B516-397D1B024447}" sibTransId="{353ED06E-3EE6-48DD-9D42-62A500B8ECD6}"/>
    <dgm:cxn modelId="{FC57D999-ADEA-4C6B-8758-EC382A2BA0D1}" type="presOf" srcId="{62F2132E-4835-4D79-B63A-5EB45FCDBAB6}" destId="{B59663FF-934F-48A7-83A4-82F3C420DBB7}" srcOrd="0" destOrd="0" presId="urn:microsoft.com/office/officeart/2005/8/layout/chevron2"/>
    <dgm:cxn modelId="{88099247-4A41-4E8B-B8AA-6E463AB82F66}" type="presOf" srcId="{BE593EBC-D0B1-4291-A05F-9D4D7530E018}" destId="{64B29EFF-74B7-4760-9866-DCA07C8EF964}" srcOrd="0" destOrd="0" presId="urn:microsoft.com/office/officeart/2005/8/layout/chevron2"/>
    <dgm:cxn modelId="{395F0AAA-38FB-48F2-A6FB-3CA94C7A76AA}" srcId="{6F38A68A-D9A3-46DC-9C02-F7AF7166B90A}" destId="{2121C3D9-7346-4A00-9C77-FE2407703DE8}" srcOrd="0" destOrd="0" parTransId="{BF39C25F-658E-48A6-BB51-4E7B2E4CB508}" sibTransId="{2ED2DD28-0503-4FA5-B24C-C54A1D3D6706}"/>
    <dgm:cxn modelId="{B797E3E2-5F25-4330-BAA0-F0F94725F259}" type="presOf" srcId="{4C5D9A37-B980-4BF2-9E05-7B1559EF00E4}" destId="{851ECB01-65EA-469F-AEA2-90EC3F9FA597}" srcOrd="0" destOrd="0" presId="urn:microsoft.com/office/officeart/2005/8/layout/chevron2"/>
    <dgm:cxn modelId="{16D8558F-CF47-4E66-8DC5-54C6DB8CF09C}" srcId="{D822B13F-023F-460C-B41E-C4B77FBFA93B}" destId="{F9874E01-9CAC-45F3-ACCE-491B201148E1}" srcOrd="0" destOrd="0" parTransId="{0E8B75A6-20E8-4EFB-8FC6-6358E07B1726}" sibTransId="{8F2C65C9-D356-4F5F-AEFD-2989FE4589E8}"/>
    <dgm:cxn modelId="{7A580226-55DF-401A-8497-F9AF9F34D76E}" srcId="{6F38A68A-D9A3-46DC-9C02-F7AF7166B90A}" destId="{D822B13F-023F-460C-B41E-C4B77FBFA93B}" srcOrd="2" destOrd="0" parTransId="{0D933116-1CF4-49BB-A201-60DCD31618A5}" sibTransId="{0CA67376-E838-41E0-A39E-D3EE32ED7F36}"/>
    <dgm:cxn modelId="{0DA263DD-CE7E-4360-8CD1-776886702E42}" srcId="{6F38A68A-D9A3-46DC-9C02-F7AF7166B90A}" destId="{C3EF708F-24F4-48FD-9A58-111659D8368C}" srcOrd="3" destOrd="0" parTransId="{41428A3E-B09E-4CBE-B79F-C4336A5EC776}" sibTransId="{0803EEC8-EFBB-40FB-9455-2CFEECDE5660}"/>
    <dgm:cxn modelId="{657D91A7-8964-4174-9E51-D03F220EFBE8}" type="presOf" srcId="{2B4F4F03-47BF-4B56-9D79-3B55E4C90790}" destId="{52ED7CA6-CCBE-4469-8DD8-C3769AC51488}" srcOrd="0" destOrd="0" presId="urn:microsoft.com/office/officeart/2005/8/layout/chevron2"/>
    <dgm:cxn modelId="{85816F80-B216-4C67-89E4-D4608BC0CB43}" srcId="{62F2132E-4835-4D79-B63A-5EB45FCDBAB6}" destId="{B8104CA3-91EE-4B6F-A5EE-395E32D15508}" srcOrd="0" destOrd="0" parTransId="{812DF167-9929-43D2-A14C-502110D3245E}" sibTransId="{4D21EC29-FBCC-4933-8FF8-3923B2ED1E9D}"/>
    <dgm:cxn modelId="{5B197401-6DAA-43D6-A5B4-56B5915D0988}" srcId="{6F38A68A-D9A3-46DC-9C02-F7AF7166B90A}" destId="{80805C28-095F-422B-B363-4B7C647092C7}" srcOrd="1" destOrd="0" parTransId="{FEAC081C-7D0B-4DDC-AF5A-F2FEB30FE453}" sibTransId="{F7B22F9F-4C55-4A10-94A3-0EBC2D2A0C4C}"/>
    <dgm:cxn modelId="{3F144945-F106-432B-AA44-78AE0616133D}" type="presOf" srcId="{6F38A68A-D9A3-46DC-9C02-F7AF7166B90A}" destId="{884E829D-D256-4BCF-976B-4ED76EBA1482}" srcOrd="0" destOrd="0" presId="urn:microsoft.com/office/officeart/2005/8/layout/chevron2"/>
    <dgm:cxn modelId="{4BC41F52-C791-4108-8696-51343E0D1678}" type="presOf" srcId="{2121C3D9-7346-4A00-9C77-FE2407703DE8}" destId="{D5F3F15F-618D-4252-B6E4-4EE85B64EC68}" srcOrd="0" destOrd="0" presId="urn:microsoft.com/office/officeart/2005/8/layout/chevron2"/>
    <dgm:cxn modelId="{8B0247E3-FB69-4FA8-B0CC-4861383BE7A4}" type="presOf" srcId="{B8104CA3-91EE-4B6F-A5EE-395E32D15508}" destId="{B371F24A-92D5-4A54-BC9A-68896C99107F}" srcOrd="0" destOrd="0" presId="urn:microsoft.com/office/officeart/2005/8/layout/chevron2"/>
    <dgm:cxn modelId="{6701826C-DBF3-496A-893A-BC7EBBC652F5}" type="presOf" srcId="{C3EF708F-24F4-48FD-9A58-111659D8368C}" destId="{8E198183-CF63-431B-84D1-693D83E86CE8}" srcOrd="0" destOrd="0" presId="urn:microsoft.com/office/officeart/2005/8/layout/chevron2"/>
    <dgm:cxn modelId="{05BE4C03-7253-408F-A5D0-3F9189B8D478}" type="presOf" srcId="{80805C28-095F-422B-B363-4B7C647092C7}" destId="{C1C912E2-28D4-42F4-B9BE-08A19DDCC9ED}" srcOrd="0" destOrd="0" presId="urn:microsoft.com/office/officeart/2005/8/layout/chevron2"/>
    <dgm:cxn modelId="{C8592356-9673-42BD-8ECF-992571CC119B}" type="presParOf" srcId="{884E829D-D256-4BCF-976B-4ED76EBA1482}" destId="{5ACB4ADD-A600-4890-A6A5-B735CF0B6DF7}" srcOrd="0" destOrd="0" presId="urn:microsoft.com/office/officeart/2005/8/layout/chevron2"/>
    <dgm:cxn modelId="{778A694F-AD87-4908-B7DD-80693997C807}" type="presParOf" srcId="{5ACB4ADD-A600-4890-A6A5-B735CF0B6DF7}" destId="{D5F3F15F-618D-4252-B6E4-4EE85B64EC68}" srcOrd="0" destOrd="0" presId="urn:microsoft.com/office/officeart/2005/8/layout/chevron2"/>
    <dgm:cxn modelId="{B1AF8A2F-8982-4EF9-A250-E2F0DDF058AD}" type="presParOf" srcId="{5ACB4ADD-A600-4890-A6A5-B735CF0B6DF7}" destId="{851ECB01-65EA-469F-AEA2-90EC3F9FA597}" srcOrd="1" destOrd="0" presId="urn:microsoft.com/office/officeart/2005/8/layout/chevron2"/>
    <dgm:cxn modelId="{57819DBC-C9CA-45F6-8EB9-B63DBAE5A19E}" type="presParOf" srcId="{884E829D-D256-4BCF-976B-4ED76EBA1482}" destId="{741547DB-6CE7-4F45-A06B-D32483F03D5E}" srcOrd="1" destOrd="0" presId="urn:microsoft.com/office/officeart/2005/8/layout/chevron2"/>
    <dgm:cxn modelId="{C196CBFF-F057-4E81-B1B3-4C3E9119958C}" type="presParOf" srcId="{884E829D-D256-4BCF-976B-4ED76EBA1482}" destId="{20F1740B-D0D2-47B7-A6DB-7024D5E55F9A}" srcOrd="2" destOrd="0" presId="urn:microsoft.com/office/officeart/2005/8/layout/chevron2"/>
    <dgm:cxn modelId="{F98C77CC-068C-4C33-BAAC-ACFC91098E55}" type="presParOf" srcId="{20F1740B-D0D2-47B7-A6DB-7024D5E55F9A}" destId="{C1C912E2-28D4-42F4-B9BE-08A19DDCC9ED}" srcOrd="0" destOrd="0" presId="urn:microsoft.com/office/officeart/2005/8/layout/chevron2"/>
    <dgm:cxn modelId="{4E90173D-AAC9-4FD9-A77F-7C9AB825BE65}" type="presParOf" srcId="{20F1740B-D0D2-47B7-A6DB-7024D5E55F9A}" destId="{64B29EFF-74B7-4760-9866-DCA07C8EF964}" srcOrd="1" destOrd="0" presId="urn:microsoft.com/office/officeart/2005/8/layout/chevron2"/>
    <dgm:cxn modelId="{FB10CB30-3B72-46C5-ACE9-EE5926F755CD}" type="presParOf" srcId="{884E829D-D256-4BCF-976B-4ED76EBA1482}" destId="{7A3298B4-5201-4AAF-A02F-95D1F28DE5CA}" srcOrd="3" destOrd="0" presId="urn:microsoft.com/office/officeart/2005/8/layout/chevron2"/>
    <dgm:cxn modelId="{3D6E0AFD-F90A-40AD-BBCF-5EC6BA7D50E8}" type="presParOf" srcId="{884E829D-D256-4BCF-976B-4ED76EBA1482}" destId="{0693E089-B170-4E75-86AE-358BCA9DBE84}" srcOrd="4" destOrd="0" presId="urn:microsoft.com/office/officeart/2005/8/layout/chevron2"/>
    <dgm:cxn modelId="{4E83D1C6-255E-4857-BA6D-D5C821D21341}" type="presParOf" srcId="{0693E089-B170-4E75-86AE-358BCA9DBE84}" destId="{B2E4FE5F-AF15-4F1F-9E0A-92364BABE0D3}" srcOrd="0" destOrd="0" presId="urn:microsoft.com/office/officeart/2005/8/layout/chevron2"/>
    <dgm:cxn modelId="{FD627AF3-AB64-4AC3-8E81-9ECF84F67037}" type="presParOf" srcId="{0693E089-B170-4E75-86AE-358BCA9DBE84}" destId="{8B04D6FD-403F-43D1-98FF-92112F2E3428}" srcOrd="1" destOrd="0" presId="urn:microsoft.com/office/officeart/2005/8/layout/chevron2"/>
    <dgm:cxn modelId="{91ED8316-BCEC-4CE2-AE0A-12B4FFFB8690}" type="presParOf" srcId="{884E829D-D256-4BCF-976B-4ED76EBA1482}" destId="{9EEE58A0-4310-4F68-9FEE-5419134EC744}" srcOrd="5" destOrd="0" presId="urn:microsoft.com/office/officeart/2005/8/layout/chevron2"/>
    <dgm:cxn modelId="{5F16BA2E-6652-4B6E-A7E8-A2ED96187305}" type="presParOf" srcId="{884E829D-D256-4BCF-976B-4ED76EBA1482}" destId="{A19298D8-6949-4267-B708-51E929971D6B}" srcOrd="6" destOrd="0" presId="urn:microsoft.com/office/officeart/2005/8/layout/chevron2"/>
    <dgm:cxn modelId="{D43B5090-6C38-43B5-8944-B73BB7B53B3A}" type="presParOf" srcId="{A19298D8-6949-4267-B708-51E929971D6B}" destId="{8E198183-CF63-431B-84D1-693D83E86CE8}" srcOrd="0" destOrd="0" presId="urn:microsoft.com/office/officeart/2005/8/layout/chevron2"/>
    <dgm:cxn modelId="{E74D0E3A-F737-44C7-BDCA-A77A65F61DFB}" type="presParOf" srcId="{A19298D8-6949-4267-B708-51E929971D6B}" destId="{52ED7CA6-CCBE-4469-8DD8-C3769AC51488}" srcOrd="1" destOrd="0" presId="urn:microsoft.com/office/officeart/2005/8/layout/chevron2"/>
    <dgm:cxn modelId="{BF53CFED-2B7C-4870-AA33-3485308A584A}" type="presParOf" srcId="{884E829D-D256-4BCF-976B-4ED76EBA1482}" destId="{FCCE613E-50C7-4AE2-9686-C19C2F12FD19}" srcOrd="7" destOrd="0" presId="urn:microsoft.com/office/officeart/2005/8/layout/chevron2"/>
    <dgm:cxn modelId="{3E5CF288-B36F-46C1-9D9B-6D12FE4A41B4}" type="presParOf" srcId="{884E829D-D256-4BCF-976B-4ED76EBA1482}" destId="{0D1CF72A-2CE7-4996-A25E-88AE375A03AE}" srcOrd="8" destOrd="0" presId="urn:microsoft.com/office/officeart/2005/8/layout/chevron2"/>
    <dgm:cxn modelId="{6F534B6C-240D-463B-8F53-7C174A19699D}" type="presParOf" srcId="{0D1CF72A-2CE7-4996-A25E-88AE375A03AE}" destId="{B59663FF-934F-48A7-83A4-82F3C420DBB7}" srcOrd="0" destOrd="0" presId="urn:microsoft.com/office/officeart/2005/8/layout/chevron2"/>
    <dgm:cxn modelId="{E4336042-BD34-4DE3-B6F2-43A281CC2F53}" type="presParOf" srcId="{0D1CF72A-2CE7-4996-A25E-88AE375A03AE}" destId="{B371F24A-92D5-4A54-BC9A-68896C99107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7973A8-F3AC-4498-946D-4DAA0319F920}">
      <dsp:nvSpPr>
        <dsp:cNvPr id="0" name=""/>
        <dsp:cNvSpPr/>
      </dsp:nvSpPr>
      <dsp:spPr>
        <a:xfrm rot="5400000">
          <a:off x="873518" y="829129"/>
          <a:ext cx="442304" cy="40302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C0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C602C2A-7071-4783-B799-CE7E6C7B206B}">
      <dsp:nvSpPr>
        <dsp:cNvPr id="0" name=""/>
        <dsp:cNvSpPr/>
      </dsp:nvSpPr>
      <dsp:spPr>
        <a:xfrm>
          <a:off x="8003" y="144757"/>
          <a:ext cx="3218008" cy="59113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1. Акты дефектации при разборке</a:t>
          </a:r>
          <a:endParaRPr lang="ru-RU" sz="1800" kern="1200" dirty="0"/>
        </a:p>
      </dsp:txBody>
      <dsp:txXfrm>
        <a:off x="36865" y="173619"/>
        <a:ext cx="3160284" cy="533408"/>
      </dsp:txXfrm>
    </dsp:sp>
    <dsp:sp modelId="{7258B416-0D31-43A7-BB35-0958BD8F76F7}">
      <dsp:nvSpPr>
        <dsp:cNvPr id="0" name=""/>
        <dsp:cNvSpPr/>
      </dsp:nvSpPr>
      <dsp:spPr>
        <a:xfrm>
          <a:off x="1964315" y="441844"/>
          <a:ext cx="512682" cy="398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E4A131-A711-43A9-A74B-66634D10BE2F}">
      <dsp:nvSpPr>
        <dsp:cNvPr id="0" name=""/>
        <dsp:cNvSpPr/>
      </dsp:nvSpPr>
      <dsp:spPr>
        <a:xfrm rot="5400000">
          <a:off x="2075122" y="1537853"/>
          <a:ext cx="418737" cy="47671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C0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F6982A2-F659-45B1-B08E-E8A0F882AF87}">
      <dsp:nvSpPr>
        <dsp:cNvPr id="0" name=""/>
        <dsp:cNvSpPr/>
      </dsp:nvSpPr>
      <dsp:spPr>
        <a:xfrm>
          <a:off x="1496783" y="868971"/>
          <a:ext cx="3422171" cy="59113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2. Исследования  в лаборатории</a:t>
          </a:r>
          <a:endParaRPr lang="ru-RU" sz="1800" kern="1200" dirty="0"/>
        </a:p>
      </dsp:txBody>
      <dsp:txXfrm>
        <a:off x="1525645" y="897833"/>
        <a:ext cx="3364447" cy="533408"/>
      </dsp:txXfrm>
    </dsp:sp>
    <dsp:sp modelId="{2B12DFAA-AD86-4C9B-AFA3-7505818AA4A0}">
      <dsp:nvSpPr>
        <dsp:cNvPr id="0" name=""/>
        <dsp:cNvSpPr/>
      </dsp:nvSpPr>
      <dsp:spPr>
        <a:xfrm>
          <a:off x="3611041" y="1056753"/>
          <a:ext cx="512682" cy="398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00817D-9EDD-4164-B501-6BE41ABC168C}">
      <dsp:nvSpPr>
        <dsp:cNvPr id="0" name=""/>
        <dsp:cNvSpPr/>
      </dsp:nvSpPr>
      <dsp:spPr>
        <a:xfrm rot="5400000">
          <a:off x="3413459" y="2329958"/>
          <a:ext cx="418737" cy="47671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C0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2E474DD-221A-470E-B6A2-8D0DFA123DD4}">
      <dsp:nvSpPr>
        <dsp:cNvPr id="0" name=""/>
        <dsp:cNvSpPr/>
      </dsp:nvSpPr>
      <dsp:spPr>
        <a:xfrm>
          <a:off x="2653143" y="1566841"/>
          <a:ext cx="3946594" cy="80965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3. Технические отчёты АО «ОДК-ПМ»         (1 месяц после разборки) – 54 шт. за 2018</a:t>
          </a:r>
        </a:p>
      </dsp:txBody>
      <dsp:txXfrm>
        <a:off x="2692674" y="1606372"/>
        <a:ext cx="3867532" cy="730593"/>
      </dsp:txXfrm>
    </dsp:sp>
    <dsp:sp modelId="{453B4DC1-A2AF-4E54-BBF2-B7364DA66820}">
      <dsp:nvSpPr>
        <dsp:cNvPr id="0" name=""/>
        <dsp:cNvSpPr/>
      </dsp:nvSpPr>
      <dsp:spPr>
        <a:xfrm>
          <a:off x="5417896" y="1769139"/>
          <a:ext cx="512682" cy="398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1EF69F-458D-4049-A425-B5D7CEB4984B}">
      <dsp:nvSpPr>
        <dsp:cNvPr id="0" name=""/>
        <dsp:cNvSpPr/>
      </dsp:nvSpPr>
      <dsp:spPr>
        <a:xfrm rot="5400000">
          <a:off x="4565620" y="3050062"/>
          <a:ext cx="418737" cy="47671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C0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B2B05A9-B230-4393-97EA-60157A337865}">
      <dsp:nvSpPr>
        <dsp:cNvPr id="0" name=""/>
        <dsp:cNvSpPr/>
      </dsp:nvSpPr>
      <dsp:spPr>
        <a:xfrm>
          <a:off x="4014490" y="2457601"/>
          <a:ext cx="4529609" cy="59113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4. Заключения АО «ОДК-Авиадвигатель» по дефектам для разработки мероприятий</a:t>
          </a:r>
          <a:endParaRPr lang="ru-RU" sz="1600" kern="1200" dirty="0"/>
        </a:p>
      </dsp:txBody>
      <dsp:txXfrm>
        <a:off x="4043352" y="2486463"/>
        <a:ext cx="4471885" cy="533408"/>
      </dsp:txXfrm>
    </dsp:sp>
    <dsp:sp modelId="{C97DBC24-4EB8-4C1B-90CF-D2001F21AA1D}">
      <dsp:nvSpPr>
        <dsp:cNvPr id="0" name=""/>
        <dsp:cNvSpPr/>
      </dsp:nvSpPr>
      <dsp:spPr>
        <a:xfrm>
          <a:off x="7254048" y="2372264"/>
          <a:ext cx="512682" cy="398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877928-CA0B-456C-BF95-5E2B442CB675}">
      <dsp:nvSpPr>
        <dsp:cNvPr id="0" name=""/>
        <dsp:cNvSpPr/>
      </dsp:nvSpPr>
      <dsp:spPr>
        <a:xfrm>
          <a:off x="5205313" y="3151751"/>
          <a:ext cx="3446976" cy="59113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5. Совместный контроль по мероприятиям</a:t>
          </a:r>
        </a:p>
      </dsp:txBody>
      <dsp:txXfrm>
        <a:off x="5234175" y="3180613"/>
        <a:ext cx="3389252" cy="5334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3F15F-618D-4252-B6E4-4EE85B64EC68}">
      <dsp:nvSpPr>
        <dsp:cNvPr id="0" name=""/>
        <dsp:cNvSpPr/>
      </dsp:nvSpPr>
      <dsp:spPr>
        <a:xfrm rot="5400000">
          <a:off x="-134607" y="146530"/>
          <a:ext cx="897384" cy="62816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dist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dist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326006"/>
        <a:ext cx="628168" cy="269216"/>
      </dsp:txXfrm>
    </dsp:sp>
    <dsp:sp modelId="{851ECB01-65EA-469F-AEA2-90EC3F9FA597}">
      <dsp:nvSpPr>
        <dsp:cNvPr id="0" name=""/>
        <dsp:cNvSpPr/>
      </dsp:nvSpPr>
      <dsp:spPr>
        <a:xfrm rot="5400000">
          <a:off x="3198509" y="-2558417"/>
          <a:ext cx="583606" cy="57242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План № </a:t>
          </a:r>
          <a:r>
            <a:rPr lang="ru-RU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ПЛ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-0023-2014 - Устранение дефектов 2013 года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628169" y="40412"/>
        <a:ext cx="5695799" cy="526628"/>
      </dsp:txXfrm>
    </dsp:sp>
    <dsp:sp modelId="{C1C912E2-28D4-42F4-B9BE-08A19DDCC9ED}">
      <dsp:nvSpPr>
        <dsp:cNvPr id="0" name=""/>
        <dsp:cNvSpPr/>
      </dsp:nvSpPr>
      <dsp:spPr>
        <a:xfrm rot="5400000">
          <a:off x="-134607" y="930768"/>
          <a:ext cx="897384" cy="62816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dist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dist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1110244"/>
        <a:ext cx="628168" cy="269216"/>
      </dsp:txXfrm>
    </dsp:sp>
    <dsp:sp modelId="{64B29EFF-74B7-4760-9866-DCA07C8EF964}">
      <dsp:nvSpPr>
        <dsp:cNvPr id="0" name=""/>
        <dsp:cNvSpPr/>
      </dsp:nvSpPr>
      <dsp:spPr>
        <a:xfrm rot="5400000">
          <a:off x="3198663" y="-1774332"/>
          <a:ext cx="583299" cy="57242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План № </a:t>
          </a:r>
          <a:r>
            <a:rPr lang="ru-RU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ПЛ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-0005-2015 - Устранение дефектов 2014 года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628169" y="824636"/>
        <a:ext cx="5695814" cy="526351"/>
      </dsp:txXfrm>
    </dsp:sp>
    <dsp:sp modelId="{B2E4FE5F-AF15-4F1F-9E0A-92364BABE0D3}">
      <dsp:nvSpPr>
        <dsp:cNvPr id="0" name=""/>
        <dsp:cNvSpPr/>
      </dsp:nvSpPr>
      <dsp:spPr>
        <a:xfrm rot="5400000">
          <a:off x="-134607" y="1715007"/>
          <a:ext cx="897384" cy="62816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dist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dist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3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1894483"/>
        <a:ext cx="628168" cy="269216"/>
      </dsp:txXfrm>
    </dsp:sp>
    <dsp:sp modelId="{8B04D6FD-403F-43D1-98FF-92112F2E3428}">
      <dsp:nvSpPr>
        <dsp:cNvPr id="0" name=""/>
        <dsp:cNvSpPr/>
      </dsp:nvSpPr>
      <dsp:spPr>
        <a:xfrm rot="5400000">
          <a:off x="3198663" y="-990094"/>
          <a:ext cx="583299" cy="57242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План № </a:t>
          </a:r>
          <a:r>
            <a:rPr lang="ru-RU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ПЛ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-0017-2016 - Устранение дефектов 2015 года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628169" y="1608874"/>
        <a:ext cx="5695814" cy="526351"/>
      </dsp:txXfrm>
    </dsp:sp>
    <dsp:sp modelId="{8E198183-CF63-431B-84D1-693D83E86CE8}">
      <dsp:nvSpPr>
        <dsp:cNvPr id="0" name=""/>
        <dsp:cNvSpPr/>
      </dsp:nvSpPr>
      <dsp:spPr>
        <a:xfrm rot="5400000">
          <a:off x="-134607" y="2499245"/>
          <a:ext cx="897384" cy="62816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dist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dist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2678721"/>
        <a:ext cx="628168" cy="269216"/>
      </dsp:txXfrm>
    </dsp:sp>
    <dsp:sp modelId="{52ED7CA6-CCBE-4469-8DD8-C3769AC51488}">
      <dsp:nvSpPr>
        <dsp:cNvPr id="0" name=""/>
        <dsp:cNvSpPr/>
      </dsp:nvSpPr>
      <dsp:spPr>
        <a:xfrm rot="5400000">
          <a:off x="3198663" y="-205856"/>
          <a:ext cx="583299" cy="57242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План № </a:t>
          </a:r>
          <a:r>
            <a:rPr lang="ru-RU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ПЛ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-0030-2017 - Устранение дефектов 2016 года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628169" y="2393112"/>
        <a:ext cx="5695814" cy="526351"/>
      </dsp:txXfrm>
    </dsp:sp>
    <dsp:sp modelId="{B59663FF-934F-48A7-83A4-82F3C420DBB7}">
      <dsp:nvSpPr>
        <dsp:cNvPr id="0" name=""/>
        <dsp:cNvSpPr/>
      </dsp:nvSpPr>
      <dsp:spPr>
        <a:xfrm rot="5400000">
          <a:off x="-134607" y="3473890"/>
          <a:ext cx="897384" cy="62816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dist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dist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5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3653366"/>
        <a:ext cx="628168" cy="269216"/>
      </dsp:txXfrm>
    </dsp:sp>
    <dsp:sp modelId="{B371F24A-92D5-4A54-BC9A-68896C99107F}">
      <dsp:nvSpPr>
        <dsp:cNvPr id="0" name=""/>
        <dsp:cNvSpPr/>
      </dsp:nvSpPr>
      <dsp:spPr>
        <a:xfrm rot="5400000">
          <a:off x="3008256" y="768788"/>
          <a:ext cx="964112" cy="57242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План № </a:t>
          </a:r>
          <a:r>
            <a:rPr lang="ru-RU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ПЛ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-0008-2018 - Мероприятия, направленные на повышение надёжности изделий ГТУ-10П, ГТУ-12П, ГТУ-16П, ГТУ-25П, двигателей ПС-</a:t>
          </a:r>
          <a:r>
            <a:rPr lang="ru-RU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90ЭУ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ru-RU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16А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, ПС-90ГП-25А и устранение дефектов, выявленных в 2017 году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628168" y="3195940"/>
        <a:ext cx="5677224" cy="8699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0.40323</cdr:x>
      <cdr:y>0.52044</cdr:y>
    </cdr:from>
    <cdr:to>
      <cdr:x>0.43548</cdr:x>
      <cdr:y>0.57523</cdr:y>
    </cdr:to>
    <cdr:sp macro="" textlink="">
      <cdr:nvSpPr>
        <cdr:cNvPr id="2" name="5-конечная звезда 1"/>
        <cdr:cNvSpPr/>
      </cdr:nvSpPr>
      <cdr:spPr>
        <a:xfrm xmlns:a="http://schemas.openxmlformats.org/drawingml/2006/main">
          <a:off x="1800250" y="1368190"/>
          <a:ext cx="144020" cy="144020"/>
        </a:xfrm>
        <a:prstGeom xmlns:a="http://schemas.openxmlformats.org/drawingml/2006/main" prst="star5">
          <a:avLst/>
        </a:prstGeom>
        <a:solidFill xmlns:a="http://schemas.openxmlformats.org/drawingml/2006/main">
          <a:srgbClr val="B00000"/>
        </a:solidFill>
        <a:ln xmlns:a="http://schemas.openxmlformats.org/drawingml/2006/main">
          <a:solidFill>
            <a:srgbClr val="B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56496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78248" algn="l" defTabSz="956496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56496" algn="l" defTabSz="956496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434744" algn="l" defTabSz="956496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912991" algn="l" defTabSz="956496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391239" algn="l" defTabSz="956496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869488" algn="l" defTabSz="956496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347736" algn="l" defTabSz="956496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825983" algn="l" defTabSz="956496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0.3871</cdr:x>
      <cdr:y>0.41088</cdr:y>
    </cdr:from>
    <cdr:to>
      <cdr:x>0.44749</cdr:x>
      <cdr:y>0.51624</cdr:y>
    </cdr:to>
    <cdr:sp macro="" textlink="">
      <cdr:nvSpPr>
        <cdr:cNvPr id="3" name="TextBox 3"/>
        <cdr:cNvSpPr txBox="1"/>
      </cdr:nvSpPr>
      <cdr:spPr>
        <a:xfrm xmlns:a="http://schemas.openxmlformats.org/drawingml/2006/main">
          <a:off x="1728240" y="1080150"/>
          <a:ext cx="269626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56496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78248" algn="l" defTabSz="956496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56496" algn="l" defTabSz="956496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34744" algn="l" defTabSz="956496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12991" algn="l" defTabSz="956496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391239" algn="l" defTabSz="956496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69488" algn="l" defTabSz="956496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47736" algn="l" defTabSz="956496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25983" algn="l" defTabSz="956496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 smtClean="0">
              <a:solidFill>
                <a:srgbClr val="B00000"/>
              </a:solidFill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ru-RU" sz="1200" dirty="0">
            <a:solidFill>
              <a:srgbClr val="B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0.91935</cdr:x>
      <cdr:y>0.6532</cdr:y>
    </cdr:from>
    <cdr:to>
      <cdr:x>0.95161</cdr:x>
      <cdr:y>0.70798</cdr:y>
    </cdr:to>
    <cdr:sp macro="" textlink="">
      <cdr:nvSpPr>
        <cdr:cNvPr id="4" name="5-конечная звезда 3"/>
        <cdr:cNvSpPr/>
      </cdr:nvSpPr>
      <cdr:spPr>
        <a:xfrm xmlns:a="http://schemas.openxmlformats.org/drawingml/2006/main">
          <a:off x="4104570" y="1717199"/>
          <a:ext cx="144020" cy="144020"/>
        </a:xfrm>
        <a:prstGeom xmlns:a="http://schemas.openxmlformats.org/drawingml/2006/main" prst="star5">
          <a:avLst/>
        </a:prstGeom>
        <a:solidFill xmlns:a="http://schemas.openxmlformats.org/drawingml/2006/main">
          <a:srgbClr val="B00000"/>
        </a:solidFill>
        <a:ln xmlns:a="http://schemas.openxmlformats.org/drawingml/2006/main">
          <a:solidFill>
            <a:srgbClr val="B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0.90323</cdr:x>
      <cdr:y>0.54783</cdr:y>
    </cdr:from>
    <cdr:to>
      <cdr:x>0.96362</cdr:x>
      <cdr:y>0.6532</cdr:y>
    </cdr:to>
    <cdr:sp macro="" textlink="">
      <cdr:nvSpPr>
        <cdr:cNvPr id="5" name="TextBox 3"/>
        <cdr:cNvSpPr txBox="1"/>
      </cdr:nvSpPr>
      <cdr:spPr>
        <a:xfrm xmlns:a="http://schemas.openxmlformats.org/drawingml/2006/main">
          <a:off x="4032560" y="1440200"/>
          <a:ext cx="269626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>
              <a:solidFill>
                <a:srgbClr val="B00000"/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</a:p>
      </cdr:txBody>
    </cdr:sp>
  </cdr:relSizeAnchor>
  <cdr:relSizeAnchor xmlns:cdr="http://schemas.openxmlformats.org/drawingml/2006/chartDrawing">
    <cdr:from>
      <cdr:x>0.83669</cdr:x>
      <cdr:y>0.26972</cdr:y>
    </cdr:from>
    <cdr:to>
      <cdr:x>0.91358</cdr:x>
      <cdr:y>0.33821</cdr:y>
    </cdr:to>
    <cdr:cxnSp macro="">
      <cdr:nvCxnSpPr>
        <cdr:cNvPr id="6" name="Прямая соединительная линия 5"/>
        <cdr:cNvCxnSpPr>
          <a:endCxn xmlns:a="http://schemas.openxmlformats.org/drawingml/2006/main" id="7" idx="2"/>
        </cdr:cNvCxnSpPr>
      </cdr:nvCxnSpPr>
      <cdr:spPr>
        <a:xfrm xmlns:a="http://schemas.openxmlformats.org/drawingml/2006/main" flipV="1">
          <a:off x="3735512" y="709059"/>
          <a:ext cx="343270" cy="180072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2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0.85484</cdr:x>
      <cdr:y>0.16435</cdr:y>
    </cdr:from>
    <cdr:to>
      <cdr:x>0.97232</cdr:x>
      <cdr:y>0.26972</cdr:y>
    </cdr:to>
    <cdr:sp macro="" textlink="">
      <cdr:nvSpPr>
        <cdr:cNvPr id="7" name="TextBox 26"/>
        <cdr:cNvSpPr txBox="1"/>
      </cdr:nvSpPr>
      <cdr:spPr>
        <a:xfrm xmlns:a="http://schemas.openxmlformats.org/drawingml/2006/main">
          <a:off x="3816530" y="432060"/>
          <a:ext cx="524503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56496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78248" algn="l" defTabSz="956496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56496" algn="l" defTabSz="956496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34744" algn="l" defTabSz="956496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12991" algn="l" defTabSz="956496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391239" algn="l" defTabSz="956496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69488" algn="l" defTabSz="956496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47736" algn="l" defTabSz="956496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25983" algn="l" defTabSz="956496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 smtClean="0">
              <a:solidFill>
                <a:srgbClr val="B00000"/>
              </a:solidFill>
              <a:latin typeface="Arial" panose="020B0604020202020204" pitchFamily="34" charset="0"/>
              <a:cs typeface="Arial" panose="020B0604020202020204" pitchFamily="34" charset="0"/>
            </a:rPr>
            <a:t>2017</a:t>
          </a:r>
          <a:endParaRPr lang="ru-RU" sz="1200" dirty="0">
            <a:solidFill>
              <a:srgbClr val="B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0.55556</cdr:x>
      <cdr:y>0.48571</cdr:y>
    </cdr:from>
    <cdr:to>
      <cdr:x>0.57407</cdr:x>
      <cdr:y>0.64651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 flipV="1">
          <a:off x="2160300" y="1224170"/>
          <a:ext cx="71977" cy="40527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2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0.57407</cdr:x>
      <cdr:y>0.48571</cdr:y>
    </cdr:from>
    <cdr:to>
      <cdr:x>0.69443</cdr:x>
      <cdr:y>0.48571</cdr:y>
    </cdr:to>
    <cdr:cxnSp macro="">
      <cdr:nvCxnSpPr>
        <cdr:cNvPr id="7" name="Прямая соединительная линия 6"/>
        <cdr:cNvCxnSpPr/>
      </cdr:nvCxnSpPr>
      <cdr:spPr>
        <a:xfrm xmlns:a="http://schemas.openxmlformats.org/drawingml/2006/main" flipV="1">
          <a:off x="2232310" y="1224170"/>
          <a:ext cx="468000" cy="0"/>
        </a:xfrm>
        <a:prstGeom xmlns:a="http://schemas.openxmlformats.org/drawingml/2006/main" prst="line">
          <a:avLst/>
        </a:prstGeom>
        <a:ln xmlns:a="http://schemas.openxmlformats.org/drawingml/2006/main" w="9525">
          <a:solidFill>
            <a:schemeClr val="tx2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301" cy="496412"/>
          </a:xfrm>
          <a:prstGeom prst="rect">
            <a:avLst/>
          </a:prstGeom>
        </p:spPr>
        <p:txBody>
          <a:bodyPr vert="horz" lIns="92125" tIns="46062" rIns="92125" bIns="4606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769" y="1"/>
            <a:ext cx="2946301" cy="496412"/>
          </a:xfrm>
          <a:prstGeom prst="rect">
            <a:avLst/>
          </a:prstGeom>
        </p:spPr>
        <p:txBody>
          <a:bodyPr vert="horz" lIns="92125" tIns="46062" rIns="92125" bIns="46062" rtlCol="0"/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219"/>
            <a:ext cx="2946301" cy="496412"/>
          </a:xfrm>
          <a:prstGeom prst="rect">
            <a:avLst/>
          </a:prstGeom>
        </p:spPr>
        <p:txBody>
          <a:bodyPr vert="horz" lIns="92125" tIns="46062" rIns="92125" bIns="4606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769" y="9430219"/>
            <a:ext cx="2946301" cy="496412"/>
          </a:xfrm>
          <a:prstGeom prst="rect">
            <a:avLst/>
          </a:prstGeom>
        </p:spPr>
        <p:txBody>
          <a:bodyPr vert="horz" lIns="92125" tIns="46062" rIns="92125" bIns="46062" rtlCol="0" anchor="b"/>
          <a:lstStyle>
            <a:lvl1pPr algn="r">
              <a:defRPr sz="1200"/>
            </a:lvl1pPr>
          </a:lstStyle>
          <a:p>
            <a:fld id="{6A12F021-79FF-4586-9C92-C609C2AA8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7421351"/>
      </p:ext>
    </p:extLst>
  </p:cSld>
  <p:clrMap bg1="lt1" tx1="dk1" bg2="lt2" tx2="dk2" accent1="accent1" accent2="accent2" accent3="accent3" accent4="accent4" accent5="accent5" accent6="accent6" hlink="hlink" folHlink="folHlink"/>
  <p:hf sldNum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2"/>
          </a:xfrm>
          <a:prstGeom prst="rect">
            <a:avLst/>
          </a:prstGeom>
        </p:spPr>
        <p:txBody>
          <a:bodyPr vert="horz" lIns="92125" tIns="46062" rIns="92125" bIns="4606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412"/>
          </a:xfrm>
          <a:prstGeom prst="rect">
            <a:avLst/>
          </a:prstGeom>
        </p:spPr>
        <p:txBody>
          <a:bodyPr vert="horz" lIns="92125" tIns="46062" rIns="92125" bIns="46062" rtlCol="0"/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744538"/>
            <a:ext cx="53879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25" tIns="46062" rIns="92125" bIns="4606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2"/>
          </a:xfrm>
          <a:prstGeom prst="rect">
            <a:avLst/>
          </a:prstGeom>
        </p:spPr>
        <p:txBody>
          <a:bodyPr vert="horz" lIns="92125" tIns="46062" rIns="92125" bIns="46062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6412"/>
          </a:xfrm>
          <a:prstGeom prst="rect">
            <a:avLst/>
          </a:prstGeom>
        </p:spPr>
        <p:txBody>
          <a:bodyPr vert="horz" lIns="92125" tIns="46062" rIns="92125" bIns="4606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59" cy="496412"/>
          </a:xfrm>
          <a:prstGeom prst="rect">
            <a:avLst/>
          </a:prstGeom>
        </p:spPr>
        <p:txBody>
          <a:bodyPr vert="horz" lIns="92125" tIns="46062" rIns="92125" bIns="46062" rtlCol="0" anchor="b"/>
          <a:lstStyle>
            <a:lvl1pPr algn="r">
              <a:defRPr sz="1200"/>
            </a:lvl1pPr>
          </a:lstStyle>
          <a:p>
            <a:fld id="{CEB161AB-E646-4878-B217-5CCD66AE50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0953871"/>
      </p:ext>
    </p:extLst>
  </p:cSld>
  <p:clrMap bg1="lt1" tx1="dk1" bg2="lt2" tx2="dk2" accent1="accent1" accent2="accent2" accent3="accent3" accent4="accent4" accent5="accent5" accent6="accent6" hlink="hlink" folHlink="folHlink"/>
  <p:hf sldNum="0"/>
  <p:notesStyle>
    <a:lvl1pPr marL="0" algn="l" defTabSz="95649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78248" algn="l" defTabSz="95649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56496" algn="l" defTabSz="95649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34744" algn="l" defTabSz="95649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12991" algn="l" defTabSz="95649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391239" algn="l" defTabSz="95649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69488" algn="l" defTabSz="95649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47736" algn="l" defTabSz="95649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25983" algn="l" defTabSz="95649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Верхний колонтитул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5906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Верхний колонтитул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76988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Верхний колонтитул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40912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Верхний колонтитул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88341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161AB-E646-4878-B217-5CCD66AE50E9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52085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161AB-E646-4878-B217-5CCD66AE50E9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7322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8976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1189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7370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Верхний колонтитул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3451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Верхний колонтитул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2078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Верхний колонтитул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9316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Верхний колонтитул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2068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Верхний колонтитул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9764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русский основн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280474"/>
            <a:ext cx="9901238" cy="3560064"/>
          </a:xfrm>
          <a:prstGeom prst="rect">
            <a:avLst/>
          </a:prstGeom>
        </p:spPr>
      </p:pic>
      <p:grpSp>
        <p:nvGrpSpPr>
          <p:cNvPr id="10" name="Группа 9"/>
          <p:cNvGrpSpPr/>
          <p:nvPr userDrawn="1"/>
        </p:nvGrpSpPr>
        <p:grpSpPr>
          <a:xfrm>
            <a:off x="-1" y="3246330"/>
            <a:ext cx="9901195" cy="357520"/>
            <a:chOff x="-1" y="3246330"/>
            <a:chExt cx="9901195" cy="357520"/>
          </a:xfrm>
        </p:grpSpPr>
        <p:sp>
          <p:nvSpPr>
            <p:cNvPr id="11" name="Прямоугольник 10"/>
            <p:cNvSpPr/>
            <p:nvPr userDrawn="1"/>
          </p:nvSpPr>
          <p:spPr>
            <a:xfrm flipV="1">
              <a:off x="-1" y="3246330"/>
              <a:ext cx="9901195" cy="180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ru-RU" sz="1200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2" name="Прямоугольник 11"/>
            <p:cNvSpPr/>
            <p:nvPr userDrawn="1"/>
          </p:nvSpPr>
          <p:spPr>
            <a:xfrm>
              <a:off x="0" y="3423949"/>
              <a:ext cx="9900001" cy="17990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Прямоугольник 13"/>
          <p:cNvSpPr/>
          <p:nvPr userDrawn="1"/>
        </p:nvSpPr>
        <p:spPr>
          <a:xfrm flipV="1">
            <a:off x="-1" y="6663193"/>
            <a:ext cx="9901195" cy="18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0" y="6489824"/>
            <a:ext cx="9900001" cy="17990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85999" y="2196099"/>
            <a:ext cx="2833765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7619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русск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 userDrawn="1"/>
        </p:nvCxnSpPr>
        <p:spPr>
          <a:xfrm>
            <a:off x="0" y="1265529"/>
            <a:ext cx="9901238" cy="0"/>
          </a:xfrm>
          <a:prstGeom prst="line">
            <a:avLst/>
          </a:prstGeom>
          <a:ln w="31750">
            <a:solidFill>
              <a:srgbClr val="B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86000" y="251830"/>
            <a:ext cx="7705070" cy="7921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398959" y="6444602"/>
            <a:ext cx="2227262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E9E9B89-56E8-43B4-B511-B137FC73A5C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89" y="251829"/>
            <a:ext cx="1335140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8245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Основной русск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 userDrawn="1"/>
        </p:nvCxnSpPr>
        <p:spPr>
          <a:xfrm>
            <a:off x="0" y="1265529"/>
            <a:ext cx="9901238" cy="0"/>
          </a:xfrm>
          <a:prstGeom prst="line">
            <a:avLst/>
          </a:prstGeom>
          <a:ln w="31750">
            <a:solidFill>
              <a:srgbClr val="B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529443" y="196528"/>
            <a:ext cx="928640" cy="8567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335089" y="251829"/>
            <a:ext cx="1152160" cy="839279"/>
          </a:xfrm>
          <a:prstGeom prst="rect">
            <a:avLst/>
          </a:prstGeom>
        </p:spPr>
      </p:pic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398959" y="6444602"/>
            <a:ext cx="2227262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E9E9B89-56E8-43B4-B511-B137FC73A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9473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Основной русск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 userDrawn="1"/>
        </p:nvCxnSpPr>
        <p:spPr>
          <a:xfrm>
            <a:off x="0" y="1265529"/>
            <a:ext cx="9901238" cy="0"/>
          </a:xfrm>
          <a:prstGeom prst="line">
            <a:avLst/>
          </a:prstGeom>
          <a:ln w="31750">
            <a:solidFill>
              <a:srgbClr val="B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0913"/>
          <a:stretch/>
        </p:blipFill>
        <p:spPr>
          <a:xfrm>
            <a:off x="8529443" y="196528"/>
            <a:ext cx="928640" cy="5062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07099" y="251829"/>
            <a:ext cx="1096492" cy="798728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208272" y="6372679"/>
            <a:ext cx="422997" cy="331682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A03CD8F-F0D8-47CE-AB6F-E40A029D420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6063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Основной русск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 userDrawn="1"/>
        </p:nvCxnSpPr>
        <p:spPr>
          <a:xfrm>
            <a:off x="0" y="1265529"/>
            <a:ext cx="9901238" cy="0"/>
          </a:xfrm>
          <a:prstGeom prst="line">
            <a:avLst/>
          </a:prstGeom>
          <a:ln w="31750">
            <a:solidFill>
              <a:srgbClr val="B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23129" y="323839"/>
            <a:ext cx="865419" cy="63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1491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39798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ftr="0" dt="0"/>
  <p:txStyles>
    <p:titleStyle>
      <a:lvl1pPr algn="l" defTabSz="956496" rtl="0" eaLnBrk="1" latinLnBrk="0" hangingPunct="1">
        <a:spcBef>
          <a:spcPct val="0"/>
        </a:spcBef>
        <a:buNone/>
        <a:defRPr sz="2400" kern="12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58686" indent="-358686" algn="l" defTabSz="956496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77153" indent="-298905" algn="l" defTabSz="956496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95620" indent="-239124" algn="l" defTabSz="9564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73867" indent="-239124" algn="l" defTabSz="956496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52115" indent="-239124" algn="l" defTabSz="956496" rtl="0" eaLnBrk="1" latinLnBrk="0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630363" indent="-239124" algn="l" defTabSz="9564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08612" indent="-239124" algn="l" defTabSz="9564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86859" indent="-239124" algn="l" defTabSz="9564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65107" indent="-239124" algn="l" defTabSz="9564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564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78248" algn="l" defTabSz="9564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56496" algn="l" defTabSz="9564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34744" algn="l" defTabSz="9564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12991" algn="l" defTabSz="9564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91239" algn="l" defTabSz="9564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9488" algn="l" defTabSz="9564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47736" algn="l" defTabSz="9564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25983" algn="l" defTabSz="9564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microsoft.com/office/2007/relationships/hdphoto" Target="../media/hdphoto6.wdp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chart" Target="../charts/chart4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diagramLayout" Target="../diagrams/layout1.xml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5" Type="http://schemas.openxmlformats.org/officeDocument/2006/relationships/diagramColors" Target="../diagrams/colors1.xml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2.png"/><Relationship Id="rId1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8.emf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6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7.emf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4590569" y="2412129"/>
            <a:ext cx="4823880" cy="458263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 marL="0" indent="0" algn="l" defTabSz="95783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5783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5783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5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5783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5783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5783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5783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5783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5783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dirty="0" smtClean="0">
                <a:solidFill>
                  <a:srgbClr val="646464"/>
                </a:solidFill>
              </a:rPr>
              <a:t>Уткин Павел Александрович</a:t>
            </a:r>
            <a:endParaRPr lang="ru-RU" dirty="0">
              <a:solidFill>
                <a:srgbClr val="646464"/>
              </a:solidFill>
            </a:endParaRPr>
          </a:p>
          <a:p>
            <a:pPr algn="r"/>
            <a:r>
              <a:rPr lang="ru-RU" dirty="0" smtClean="0">
                <a:solidFill>
                  <a:srgbClr val="646464"/>
                </a:solidFill>
              </a:rPr>
              <a:t>Заместитель генерального конструктора по эксплуатации</a:t>
            </a:r>
            <a:endParaRPr lang="ru-RU" dirty="0">
              <a:solidFill>
                <a:srgbClr val="646464"/>
              </a:solidFill>
            </a:endParaRPr>
          </a:p>
          <a:p>
            <a:pPr algn="r">
              <a:spcBef>
                <a:spcPts val="0"/>
              </a:spcBef>
            </a:pPr>
            <a:endParaRPr lang="ru-RU" dirty="0">
              <a:solidFill>
                <a:srgbClr val="646464"/>
              </a:solidFill>
            </a:endParaRPr>
          </a:p>
        </p:txBody>
      </p:sp>
      <p:sp>
        <p:nvSpPr>
          <p:cNvPr id="6" name="Дата 3"/>
          <p:cNvSpPr txBox="1">
            <a:spLocks/>
          </p:cNvSpPr>
          <p:nvPr/>
        </p:nvSpPr>
        <p:spPr>
          <a:xfrm>
            <a:off x="7535705" y="6436391"/>
            <a:ext cx="1799135" cy="215450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ru-RU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03…06 декабря 2018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75287" y="251829"/>
            <a:ext cx="8539162" cy="1872260"/>
          </a:xfrm>
          <a:prstGeom prst="rect">
            <a:avLst/>
          </a:prstGeom>
          <a:noFill/>
        </p:spPr>
        <p:txBody>
          <a:bodyPr lIns="0" tIns="0" rIns="0" bIns="0" anchor="ctr" anchorCtr="0"/>
          <a:lstStyle/>
          <a:p>
            <a:pPr algn="r" defTabSz="957837"/>
            <a:r>
              <a:rPr lang="ru-RU" dirty="0" smtClean="0"/>
              <a:t>РЕЗУЛЬТАТЫ ЭКСПЛУАТАЦИИ  </a:t>
            </a:r>
          </a:p>
          <a:p>
            <a:pPr algn="r" defTabSz="957837"/>
            <a:r>
              <a:rPr lang="ru-RU" dirty="0" smtClean="0"/>
              <a:t>ГТУ-10П, ГТУ-12П, ГТУ-16П, ГТУ-25П </a:t>
            </a:r>
          </a:p>
          <a:p>
            <a:pPr algn="r" defTabSz="957837"/>
            <a:r>
              <a:rPr lang="ru-RU" dirty="0" smtClean="0"/>
              <a:t>в ПАО «Газпром». </a:t>
            </a:r>
            <a:br>
              <a:rPr lang="ru-RU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sz="2000" dirty="0" smtClean="0"/>
              <a:t>Создание </a:t>
            </a:r>
            <a:r>
              <a:rPr lang="ru-RU" sz="2000" dirty="0" err="1" smtClean="0"/>
              <a:t>малоэмиссионной</a:t>
            </a:r>
            <a:r>
              <a:rPr lang="ru-RU" sz="2000" dirty="0" smtClean="0"/>
              <a:t> камеры сгорания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5439257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ctr">
            <a:noAutofit/>
          </a:bodyPr>
          <a:lstStyle/>
          <a:p>
            <a:pPr defTabSz="957837"/>
            <a:r>
              <a:rPr lang="ru-RU" dirty="0"/>
              <a:t>АО и ВО</a:t>
            </a:r>
            <a:r>
              <a:rPr lang="en-US" dirty="0"/>
              <a:t> </a:t>
            </a:r>
            <a:r>
              <a:rPr lang="ru-RU" dirty="0"/>
              <a:t>ГТУ-12П и </a:t>
            </a:r>
            <a:r>
              <a:rPr lang="ru-RU" dirty="0" smtClean="0"/>
              <a:t>ГТУ-10П за 2017… 2018 г.</a:t>
            </a:r>
            <a:endParaRPr lang="ru-RU" dirty="0"/>
          </a:p>
        </p:txBody>
      </p:sp>
      <p:graphicFrame>
        <p:nvGraphicFramePr>
          <p:cNvPr id="1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24466751"/>
              </p:ext>
            </p:extLst>
          </p:nvPr>
        </p:nvGraphicFramePr>
        <p:xfrm>
          <a:off x="630019" y="2653362"/>
          <a:ext cx="8785220" cy="22791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7984"/>
                <a:gridCol w="1182416"/>
                <a:gridCol w="1354203"/>
                <a:gridCol w="1523777"/>
                <a:gridCol w="1255032"/>
                <a:gridCol w="1107381"/>
                <a:gridCol w="664427"/>
              </a:tblGrid>
              <a:tr h="589241">
                <a:tc>
                  <a:txBody>
                    <a:bodyPr/>
                    <a:lstStyle/>
                    <a:p>
                      <a:pPr marL="0" marR="0" indent="0" algn="ctr" defTabSz="9578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Дефект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578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Узел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578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Двигатель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578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Станция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578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Наработка ППР/СНЭ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578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Дата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578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Кол-во</a:t>
                      </a:r>
                      <a:r>
                        <a:rPr lang="ru-RU" sz="1400" b="1" kern="1200" baseline="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0000"/>
                    </a:solidFill>
                  </a:tcPr>
                </a:tc>
              </a:tr>
              <a:tr h="563292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Стружка в масле от опор СТ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2E7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Турбина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86061027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E7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Канчуринское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ПХГ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 / 15 400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22.05.2018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E7E7"/>
                    </a:solidFill>
                  </a:tcPr>
                </a:tc>
              </a:tr>
              <a:tr h="563292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Стружка в масле от р/п ТВД</a:t>
                      </a:r>
                    </a:p>
                  </a:txBody>
                  <a:tcPr anchor="ctr">
                    <a:solidFill>
                      <a:srgbClr val="F2E7E7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2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86061026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2E7E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 / 19 933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12.09.2018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2E7E7"/>
                    </a:solidFill>
                  </a:tcPr>
                </a:tc>
              </a:tr>
              <a:tr h="563292">
                <a:tc>
                  <a:txBody>
                    <a:bodyPr/>
                    <a:lstStyle/>
                    <a:p>
                      <a:pPr algn="l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Стружка из КП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КП и привода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84991028ВР1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КС-11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Павловская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21 079 / 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454 873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02.09.2018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9E9B89-56E8-43B4-B511-B137FC73A5C8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470969" y="2268109"/>
            <a:ext cx="1457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а 30.11.2018 г.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0019" y="5364539"/>
            <a:ext cx="31473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Все случаи привели к съёмам двигателя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953887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3"/>
          <p:cNvSpPr>
            <a:spLocks noChangeArrowheads="1"/>
          </p:cNvSpPr>
          <p:nvPr/>
        </p:nvSpPr>
        <p:spPr bwMode="gray">
          <a:xfrm>
            <a:off x="5238659" y="3780319"/>
            <a:ext cx="4032560" cy="991426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square" lIns="71899" tIns="71899" rIns="71899" bIns="71899">
            <a:noAutofit/>
          </a:bodyPr>
          <a:lstStyle/>
          <a:p>
            <a:pPr algn="ctr">
              <a:spcBef>
                <a:spcPts val="600"/>
              </a:spcBef>
              <a:buClr>
                <a:srgbClr val="B00000"/>
              </a:buClr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Мероприятия</a:t>
            </a:r>
          </a:p>
          <a:p>
            <a:pPr marL="342900" indent="-342900">
              <a:spcBef>
                <a:spcPts val="600"/>
              </a:spcBef>
              <a:buClr>
                <a:srgbClr val="B00000"/>
              </a:buClr>
              <a:buFont typeface="+mj-lt"/>
              <a:buAutoNum type="arabicPeriod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04.2007 увеличен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люфт до 0,04…0,05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мм.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Clr>
                <a:srgbClr val="B00000"/>
              </a:buClr>
              <a:buFont typeface="+mj-lt"/>
              <a:buAutoNum type="arabicPeriod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09.2017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снижения растягивающих напряжений во внутреннем кольце внедрен промежуточный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вал с р/п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FAG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63"/>
          <p:cNvSpPr>
            <a:spLocks noChangeArrowheads="1"/>
          </p:cNvSpPr>
          <p:nvPr/>
        </p:nvSpPr>
        <p:spPr bwMode="gray">
          <a:xfrm>
            <a:off x="5235035" y="5148509"/>
            <a:ext cx="4102087" cy="108015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square" lIns="71899" tIns="71899" rIns="71899" bIns="71899">
            <a:noAutofit/>
          </a:bodyPr>
          <a:lstStyle/>
          <a:p>
            <a:pPr algn="ctr">
              <a:spcBef>
                <a:spcPts val="600"/>
              </a:spcBef>
              <a:buClr>
                <a:srgbClr val="B00000"/>
              </a:buClr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Статистика</a:t>
            </a:r>
          </a:p>
          <a:p>
            <a:pPr marL="171450" indent="-171450">
              <a:spcBef>
                <a:spcPts val="600"/>
              </a:spcBef>
              <a:buClr>
                <a:srgbClr val="B00000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6 из 19 случаев с увеличенным люфтом.</a:t>
            </a:r>
          </a:p>
          <a:p>
            <a:pPr marL="171450" indent="-171450">
              <a:spcBef>
                <a:spcPts val="600"/>
              </a:spcBef>
              <a:buClr>
                <a:srgbClr val="B00000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 промежуточным валом и р/п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FAG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дефект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не проявлялся.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76137573"/>
              </p:ext>
            </p:extLst>
          </p:nvPr>
        </p:nvGraphicFramePr>
        <p:xfrm>
          <a:off x="774039" y="1828071"/>
          <a:ext cx="3024420" cy="1664208"/>
        </p:xfrm>
        <a:graphic>
          <a:graphicData uri="http://schemas.openxmlformats.org/drawingml/2006/table">
            <a:tbl>
              <a:tblPr firstRow="1" bandRow="1">
                <a:effectLst/>
                <a:tableStyleId>{3C2FFA5D-87B4-456A-9821-1D502468CF0F}</a:tableStyleId>
              </a:tblPr>
              <a:tblGrid>
                <a:gridCol w="1512210"/>
                <a:gridCol w="1512210"/>
              </a:tblGrid>
              <a:tr h="277368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Тип двигателя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368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ПС-90ГП-3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BC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BCB"/>
                    </a:solidFill>
                  </a:tcPr>
                </a:tc>
              </a:tr>
              <a:tr h="277368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ПС-90ГП-1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6496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E7"/>
                    </a:solidFill>
                  </a:tcPr>
                </a:tc>
              </a:tr>
              <a:tr h="277368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ПС-90ГП-2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BC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BCB"/>
                    </a:solidFill>
                  </a:tcPr>
                </a:tc>
              </a:tr>
              <a:tr h="277368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ПС-90ГП-25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E7"/>
                    </a:solidFill>
                  </a:tcPr>
                </a:tc>
              </a:tr>
              <a:tr h="277368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Итого: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BC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BCB"/>
                    </a:solidFill>
                  </a:tcPr>
                </a:tc>
              </a:tr>
            </a:tbl>
          </a:graphicData>
        </a:graphic>
      </p:graphicFrame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750869" y="1620019"/>
            <a:ext cx="2736784" cy="1639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59130" y="1692028"/>
            <a:ext cx="2791739" cy="1672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534839" y="3132229"/>
            <a:ext cx="3048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Передняя опора с </a:t>
            </a:r>
            <a:r>
              <a:rPr lang="ru-RU" dirty="0" smtClean="0"/>
              <a:t>промежуточным </a:t>
            </a:r>
            <a:r>
              <a:rPr lang="ru-RU" dirty="0"/>
              <a:t>валом.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98459" y="3132229"/>
            <a:ext cx="3019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Серийная конструкция</a:t>
            </a:r>
            <a:endParaRPr lang="ru-RU" sz="12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485999" y="3708309"/>
            <a:ext cx="4464620" cy="2628900"/>
            <a:chOff x="485999" y="3852329"/>
            <a:chExt cx="4464620" cy="2628900"/>
          </a:xfrm>
        </p:grpSpPr>
        <p:graphicFrame>
          <p:nvGraphicFramePr>
            <p:cNvPr id="29" name="Диаграмма 2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1507833997"/>
                </p:ext>
              </p:extLst>
            </p:nvPr>
          </p:nvGraphicFramePr>
          <p:xfrm>
            <a:off x="485999" y="3852329"/>
            <a:ext cx="4464620" cy="26289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30" name="Прямоугольник 29"/>
            <p:cNvSpPr>
              <a:spLocks/>
            </p:cNvSpPr>
            <p:nvPr/>
          </p:nvSpPr>
          <p:spPr>
            <a:xfrm>
              <a:off x="4147200" y="4662000"/>
              <a:ext cx="136800" cy="673200"/>
            </a:xfrm>
            <a:prstGeom prst="rect">
              <a:avLst/>
            </a:prstGeom>
            <a:solidFill>
              <a:srgbClr val="B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88000" tIns="360000" rIns="72000" bIns="18000" anchor="t" anchorCtr="0">
              <a:sp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ctr">
            <a:noAutofit/>
          </a:bodyPr>
          <a:lstStyle/>
          <a:p>
            <a:pPr defTabSz="957837"/>
            <a:r>
              <a:rPr lang="ru-RU" dirty="0"/>
              <a:t>Стружка от роликоподшипника СТ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9E9B89-56E8-43B4-B511-B137FC73A5C8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82179" y="6228659"/>
            <a:ext cx="15744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По годам изготовления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34589" y="5894257"/>
            <a:ext cx="353943" cy="40652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650198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89381774"/>
              </p:ext>
            </p:extLst>
          </p:nvPr>
        </p:nvGraphicFramePr>
        <p:xfrm>
          <a:off x="3942479" y="3708309"/>
          <a:ext cx="5328740" cy="2602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61954" y="5345937"/>
            <a:ext cx="3096430" cy="36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noAutofit/>
          </a:bodyPr>
          <a:lstStyle>
            <a:defPPr>
              <a:defRPr lang="ru-RU"/>
            </a:defPPr>
            <a:lvl1pPr>
              <a:spcBef>
                <a:spcPct val="50000"/>
              </a:spcBef>
              <a:tabLst>
                <a:tab pos="3810000" algn="r"/>
              </a:tabLst>
              <a:defRPr sz="1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3810000" algn="r"/>
              </a:tabLst>
              <a:defRPr>
                <a:latin typeface="Arial" charset="0"/>
              </a:defRPr>
            </a:lvl2pPr>
            <a:lvl3pPr>
              <a:tabLst>
                <a:tab pos="3810000" algn="r"/>
              </a:tabLst>
              <a:defRPr>
                <a:latin typeface="Arial" charset="0"/>
              </a:defRPr>
            </a:lvl3pPr>
            <a:lvl4pPr>
              <a:tabLst>
                <a:tab pos="3810000" algn="r"/>
              </a:tabLst>
              <a:defRPr>
                <a:latin typeface="Arial" charset="0"/>
              </a:defRPr>
            </a:lvl4pPr>
            <a:lvl5pPr>
              <a:tabLst>
                <a:tab pos="3810000" algn="r"/>
              </a:tabLst>
              <a:defRPr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810000" algn="r"/>
              </a:tabLst>
              <a:defRPr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810000" algn="r"/>
              </a:tabLst>
              <a:defRPr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810000" algn="r"/>
              </a:tabLst>
              <a:defRPr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810000" algn="r"/>
              </a:tabLst>
              <a:defRPr>
                <a:latin typeface="Arial" charset="0"/>
              </a:defRPr>
            </a:lvl9pPr>
          </a:lstStyle>
          <a:p>
            <a:pPr algn="ctr"/>
            <a:r>
              <a:rPr lang="ru-RU" sz="1200" dirty="0" smtClean="0">
                <a:solidFill>
                  <a:schemeClr val="tx2"/>
                </a:solidFill>
              </a:rPr>
              <a:t>Выкрашивание наружного кольца роликоподшипника</a:t>
            </a:r>
            <a:endParaRPr lang="ru-RU" sz="1200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958" t="-11754" r="7466" b="-7823"/>
          <a:stretch/>
        </p:blipFill>
        <p:spPr>
          <a:xfrm>
            <a:off x="273768" y="3537360"/>
            <a:ext cx="3118688" cy="1738080"/>
          </a:xfrm>
          <a:prstGeom prst="rect">
            <a:avLst/>
          </a:prstGeom>
          <a:ln>
            <a:solidFill>
              <a:schemeClr val="bg2"/>
            </a:solidFill>
          </a:ln>
        </p:spPr>
      </p:pic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9210123"/>
              </p:ext>
            </p:extLst>
          </p:nvPr>
        </p:nvGraphicFramePr>
        <p:xfrm>
          <a:off x="341979" y="1475998"/>
          <a:ext cx="3096430" cy="1800252"/>
        </p:xfrm>
        <a:graphic>
          <a:graphicData uri="http://schemas.openxmlformats.org/drawingml/2006/table">
            <a:tbl>
              <a:tblPr firstRow="1" bandRow="1">
                <a:effectLst/>
                <a:tableStyleId>{3C2FFA5D-87B4-456A-9821-1D502468CF0F}</a:tableStyleId>
              </a:tblPr>
              <a:tblGrid>
                <a:gridCol w="1548215"/>
                <a:gridCol w="1548215"/>
              </a:tblGrid>
              <a:tr h="30004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Тип двигателя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042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ПС-90ГП-3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BC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BCB"/>
                    </a:solidFill>
                  </a:tcPr>
                </a:tc>
              </a:tr>
              <a:tr h="300042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ПС-90ГП-1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64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E7"/>
                    </a:solidFill>
                  </a:tcPr>
                </a:tc>
              </a:tr>
              <a:tr h="300042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ПС-90ГП-2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BC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BCB"/>
                    </a:solidFill>
                  </a:tcPr>
                </a:tc>
              </a:tr>
              <a:tr h="300042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ПС-90ГП-25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E7"/>
                    </a:solidFill>
                  </a:tcPr>
                </a:tc>
              </a:tr>
              <a:tr h="300042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Итого: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BC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BCB"/>
                    </a:solidFill>
                  </a:tcPr>
                </a:tc>
              </a:tr>
            </a:tbl>
          </a:graphicData>
        </a:graphic>
      </p:graphicFrame>
      <p:sp>
        <p:nvSpPr>
          <p:cNvPr id="18" name="Rectangle 63"/>
          <p:cNvSpPr>
            <a:spLocks noChangeArrowheads="1"/>
          </p:cNvSpPr>
          <p:nvPr/>
        </p:nvSpPr>
        <p:spPr bwMode="gray">
          <a:xfrm>
            <a:off x="3942478" y="1324129"/>
            <a:ext cx="5256730" cy="2032687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square" lIns="71899" tIns="71899" rIns="71899" bIns="71899">
            <a:noAutofit/>
          </a:bodyPr>
          <a:lstStyle/>
          <a:p>
            <a:pPr algn="ctr">
              <a:spcBef>
                <a:spcPts val="300"/>
              </a:spcBef>
              <a:buClr>
                <a:srgbClr val="B00000"/>
              </a:buClr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Мероприятия</a:t>
            </a:r>
          </a:p>
          <a:p>
            <a:pPr marL="342900" indent="-342900">
              <a:spcBef>
                <a:spcPts val="300"/>
              </a:spcBef>
              <a:buClr>
                <a:srgbClr val="B00000"/>
              </a:buClr>
              <a:buFont typeface="+mj-lt"/>
              <a:buAutoNum type="arabicPeriod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08.2004 увеличен люфт 0,037…0,045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мм на валу.</a:t>
            </a:r>
          </a:p>
          <a:p>
            <a:pPr marL="342900" indent="-342900">
              <a:spcBef>
                <a:spcPts val="300"/>
              </a:spcBef>
              <a:buClr>
                <a:srgbClr val="B00000"/>
              </a:buClr>
              <a:buFont typeface="+mj-lt"/>
              <a:buAutoNum type="arabicPeriod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11.2004 оптимизированный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расход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масла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300"/>
              </a:spcBef>
              <a:buClr>
                <a:srgbClr val="B00000"/>
              </a:buClr>
              <a:buFont typeface="+mj-lt"/>
              <a:buAutoNum type="arabicPeriod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01.2017 обязательная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постановка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FAG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594061А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>
              <a:spcBef>
                <a:spcPts val="300"/>
              </a:spcBef>
              <a:buClr>
                <a:srgbClr val="B00000"/>
              </a:buClr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Всплеск 2015-2016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300"/>
              </a:spcBef>
              <a:buClr>
                <a:srgbClr val="B00000"/>
              </a:buClr>
              <a:buFont typeface="+mj-lt"/>
              <a:buAutoNum type="arabicPeriod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Подшипники одной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партии 2014 года.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300"/>
              </a:spcBef>
              <a:buClr>
                <a:srgbClr val="B00000"/>
              </a:buClr>
              <a:buFont typeface="+mj-lt"/>
              <a:buAutoNum type="arabicPeriod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Ремонт в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сборочном цехе.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942479" y="3708309"/>
            <a:ext cx="5328740" cy="2592360"/>
            <a:chOff x="3942479" y="3708309"/>
            <a:chExt cx="5328740" cy="2592360"/>
          </a:xfrm>
        </p:grpSpPr>
        <p:graphicFrame>
          <p:nvGraphicFramePr>
            <p:cNvPr id="28" name="Диаграмма 2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790480209"/>
                </p:ext>
              </p:extLst>
            </p:nvPr>
          </p:nvGraphicFramePr>
          <p:xfrm>
            <a:off x="3942479" y="3708309"/>
            <a:ext cx="5328740" cy="25923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9" name="Прямоугольник 28"/>
            <p:cNvSpPr/>
            <p:nvPr/>
          </p:nvSpPr>
          <p:spPr>
            <a:xfrm>
              <a:off x="8481600" y="4406400"/>
              <a:ext cx="133200" cy="28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cxnSp>
          <p:nvCxnSpPr>
            <p:cNvPr id="30" name="Прямая соединительная линия 29"/>
            <p:cNvCxnSpPr>
              <a:endCxn id="31" idx="2"/>
            </p:cNvCxnSpPr>
            <p:nvPr/>
          </p:nvCxnSpPr>
          <p:spPr>
            <a:xfrm flipV="1">
              <a:off x="8575180" y="4201338"/>
              <a:ext cx="335989" cy="34364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8623129" y="3924339"/>
              <a:ext cx="5760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solidFill>
                    <a:srgbClr val="B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2018</a:t>
              </a:r>
              <a:endParaRPr lang="ru-RU" sz="1200" dirty="0">
                <a:solidFill>
                  <a:srgbClr val="B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5-конечная звезда 31"/>
            <p:cNvSpPr/>
            <p:nvPr/>
          </p:nvSpPr>
          <p:spPr>
            <a:xfrm>
              <a:off x="5922000" y="4284389"/>
              <a:ext cx="144020" cy="144020"/>
            </a:xfrm>
            <a:prstGeom prst="star5">
              <a:avLst/>
            </a:prstGeom>
            <a:solidFill>
              <a:srgbClr val="B00000"/>
            </a:solidFill>
            <a:ln>
              <a:solidFill>
                <a:srgbClr val="B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36000" rtlCol="0" anchor="t" anchorCtr="0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33" name="TextBox 18"/>
            <p:cNvSpPr txBox="1"/>
            <p:nvPr/>
          </p:nvSpPr>
          <p:spPr>
            <a:xfrm>
              <a:off x="5814739" y="3996349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200" dirty="0" smtClean="0">
                  <a:solidFill>
                    <a:srgbClr val="B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1,2</a:t>
              </a:r>
              <a:endParaRPr lang="ru-RU" sz="1200" dirty="0">
                <a:solidFill>
                  <a:srgbClr val="B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5-конечная звезда 33"/>
            <p:cNvSpPr/>
            <p:nvPr/>
          </p:nvSpPr>
          <p:spPr>
            <a:xfrm>
              <a:off x="8911169" y="5364539"/>
              <a:ext cx="144020" cy="144020"/>
            </a:xfrm>
            <a:prstGeom prst="star5">
              <a:avLst/>
            </a:prstGeom>
            <a:solidFill>
              <a:srgbClr val="B00000"/>
            </a:solidFill>
            <a:ln>
              <a:solidFill>
                <a:srgbClr val="B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35" name="TextBox 20"/>
            <p:cNvSpPr txBox="1"/>
            <p:nvPr/>
          </p:nvSpPr>
          <p:spPr>
            <a:xfrm>
              <a:off x="8839159" y="5076499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200" dirty="0" smtClean="0">
                  <a:solidFill>
                    <a:srgbClr val="B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ru-RU" sz="1200" dirty="0">
                <a:solidFill>
                  <a:srgbClr val="B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ctr">
            <a:noAutofit/>
          </a:bodyPr>
          <a:lstStyle/>
          <a:p>
            <a:pPr defTabSz="957837"/>
            <a:r>
              <a:rPr lang="ru-RU" dirty="0"/>
              <a:t>Стружка от роликоподшипника ТВД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9E9B89-56E8-43B4-B511-B137FC73A5C8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6102779" y="6228659"/>
            <a:ext cx="15744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По годам изготовления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055189" y="5868609"/>
            <a:ext cx="353943" cy="40652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Прямая соединительная линия 21"/>
          <p:cNvCxnSpPr>
            <a:endCxn id="23" idx="2"/>
          </p:cNvCxnSpPr>
          <p:nvPr/>
        </p:nvCxnSpPr>
        <p:spPr>
          <a:xfrm flipV="1">
            <a:off x="6462829" y="5209478"/>
            <a:ext cx="216030" cy="37109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390819" y="4932479"/>
            <a:ext cx="576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B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ru-RU" sz="1200" dirty="0">
              <a:solidFill>
                <a:srgbClr val="B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49689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558008" y="251829"/>
            <a:ext cx="7561051" cy="7809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ru-RU"/>
            </a:defPPr>
            <a:lvl1pPr defTabSz="957837">
              <a:spcBef>
                <a:spcPct val="0"/>
              </a:spcBef>
              <a:buNone/>
              <a:defRPr sz="2400" baseline="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graphicFrame>
        <p:nvGraphicFramePr>
          <p:cNvPr id="1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5547411"/>
              </p:ext>
            </p:extLst>
          </p:nvPr>
        </p:nvGraphicFramePr>
        <p:xfrm>
          <a:off x="485999" y="1919100"/>
          <a:ext cx="8857230" cy="4233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80"/>
                <a:gridCol w="1224170"/>
                <a:gridCol w="1040545"/>
                <a:gridCol w="1623826"/>
                <a:gridCol w="1286973"/>
                <a:gridCol w="1074955"/>
                <a:gridCol w="590481"/>
              </a:tblGrid>
              <a:tr h="170269">
                <a:tc>
                  <a:txBody>
                    <a:bodyPr/>
                    <a:lstStyle/>
                    <a:p>
                      <a:pPr marL="0" marR="0" indent="0" algn="ctr" defTabSz="9578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Дефект</a:t>
                      </a:r>
                      <a:endParaRPr lang="ru-RU" sz="11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578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Узел</a:t>
                      </a:r>
                      <a:endParaRPr lang="ru-RU" sz="11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578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Двигатель</a:t>
                      </a:r>
                      <a:endParaRPr lang="ru-RU" sz="11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578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Станция</a:t>
                      </a:r>
                      <a:endParaRPr lang="ru-RU" sz="11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578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Наработка ППР/СНЭ</a:t>
                      </a:r>
                      <a:endParaRPr lang="ru-RU" sz="11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578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Дата</a:t>
                      </a:r>
                      <a:endParaRPr lang="ru-RU" sz="11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578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Кол.</a:t>
                      </a:r>
                      <a:r>
                        <a:rPr lang="en-US" sz="11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ru-RU" sz="11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0000"/>
                    </a:solidFill>
                  </a:tcPr>
                </a:tc>
              </a:tr>
              <a:tr h="22925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1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*Поломка антивибрационной полки</a:t>
                      </a:r>
                      <a:endParaRPr lang="ru-RU" sz="11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BC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Компрессор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B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83091195Р1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B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ДКС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Западно-</a:t>
                      </a:r>
                      <a:r>
                        <a:rPr lang="ru-RU" sz="1100" b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Таркосалинская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-2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B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12 792 / 37 661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B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12.03.2018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BC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BCB"/>
                    </a:solidFill>
                  </a:tcPr>
                </a:tc>
              </a:tr>
              <a:tr h="22925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Стружка от ш/п КВД (</a:t>
                      </a: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FAG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BC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83081191Р1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B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КС </a:t>
                      </a:r>
                      <a:r>
                        <a:rPr lang="ru-RU" sz="11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Пуровская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-3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B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633 | 38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410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B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18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06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BC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E7"/>
                    </a:solidFill>
                  </a:tcPr>
                </a:tc>
              </a:tr>
              <a:tr h="22925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*Отворачивания  распылителя форсунки</a:t>
                      </a:r>
                      <a:endParaRPr lang="ru-RU" sz="11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КС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83041106Р1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КС </a:t>
                      </a:r>
                      <a:r>
                        <a:rPr lang="ru-RU" sz="1100" b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Пуртазовская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17385 / 38528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11.11.2017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E7"/>
                    </a:solidFill>
                  </a:tcPr>
                </a:tc>
              </a:tr>
              <a:tr h="22925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Стружка от р/п ТВД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Турбина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831101242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КС Шекснинская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 / 13 942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09.07.2018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2925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Стружка от р/п ТВД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83031077Р2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КС </a:t>
                      </a:r>
                      <a:r>
                        <a:rPr lang="ru-RU" sz="11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Торжокская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12 247 / 59 582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24.05.2018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759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Стружка от р/п ТВД (</a:t>
                      </a:r>
                      <a:r>
                        <a:rPr lang="ru-RU" sz="11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ЭП517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564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83041120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КС-12 Шатровская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164 / 25 290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29.10.2018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925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*Обрыв РЛ 1-й ступени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83091168Р1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КС </a:t>
                      </a:r>
                      <a:r>
                        <a:rPr lang="ru-RU" sz="1100" b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Пуртазовская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-4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8 041 / 31 542</a:t>
                      </a:r>
                      <a:endParaRPr lang="ru-RU" sz="11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04.10.2018</a:t>
                      </a:r>
                      <a:endParaRPr lang="ru-RU" sz="11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759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*Трещина на замке РЛ 2 ступени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83111214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КС </a:t>
                      </a:r>
                      <a:r>
                        <a:rPr lang="ru-RU" sz="1100" b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Синдорская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 / 23 234</a:t>
                      </a:r>
                      <a:endParaRPr lang="ru-RU" sz="11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14.08.2018</a:t>
                      </a:r>
                      <a:endParaRPr lang="ru-RU" sz="11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ru-RU" sz="11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2E7E7"/>
                    </a:solidFill>
                  </a:tcPr>
                </a:tc>
              </a:tr>
              <a:tr h="426591">
                <a:tc>
                  <a:txBody>
                    <a:bodyPr/>
                    <a:lstStyle/>
                    <a:p>
                      <a:pPr marL="0" marR="0" lvl="0" indent="0" algn="l" defTabSz="9564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Переменный</a:t>
                      </a:r>
                      <a:r>
                        <a:rPr lang="ru-RU" sz="1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контакт в жгуте</a:t>
                      </a:r>
                      <a:endParaRPr lang="ru-RU" sz="11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Внешние коммуникации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83071166Р1В1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КС Смоленская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22717 / 49376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05.03.2018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56496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1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</a:tr>
              <a:tr h="22925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Отказ БУШДМ-1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Агрегаты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83111140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КС Елизаветинская-2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 / 14182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28.03.2018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 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759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Отказ датчика давления </a:t>
                      </a:r>
                      <a:r>
                        <a:rPr lang="ru-RU" sz="11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МЕТРАН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-100</a:t>
                      </a:r>
                      <a:endParaRPr lang="ru-RU" sz="11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Датчики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83091196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64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КС Елизаветинская-1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 / 21 249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07.07.2018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ctr">
            <a:noAutofit/>
          </a:bodyPr>
          <a:lstStyle/>
          <a:p>
            <a:pPr defTabSz="957837"/>
            <a:r>
              <a:rPr lang="ru-RU" dirty="0"/>
              <a:t>АО и ВО по </a:t>
            </a:r>
            <a:r>
              <a:rPr lang="ru-RU" dirty="0" smtClean="0"/>
              <a:t>ГТУ-16П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9E9B89-56E8-43B4-B511-B137FC73A5C8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542979" y="1604810"/>
            <a:ext cx="1457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а 30.11.2018 г.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3989" y="6156649"/>
            <a:ext cx="36347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*указанные случаи привели к съёмам двигателя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63801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558009" y="251829"/>
            <a:ext cx="7217092" cy="7809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ru-RU"/>
            </a:defPPr>
            <a:lvl1pPr defTabSz="957837">
              <a:spcBef>
                <a:spcPct val="0"/>
              </a:spcBef>
              <a:buNone/>
              <a:defRPr sz="2400" baseline="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42093564"/>
              </p:ext>
            </p:extLst>
          </p:nvPr>
        </p:nvGraphicFramePr>
        <p:xfrm>
          <a:off x="659560" y="2342187"/>
          <a:ext cx="8611659" cy="3407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0760"/>
                <a:gridCol w="1224170"/>
                <a:gridCol w="1224169"/>
                <a:gridCol w="1472129"/>
                <a:gridCol w="989747"/>
                <a:gridCol w="860650"/>
                <a:gridCol w="710034"/>
              </a:tblGrid>
              <a:tr h="360397">
                <a:tc>
                  <a:txBody>
                    <a:bodyPr/>
                    <a:lstStyle/>
                    <a:p>
                      <a:pPr marL="0" marR="0" indent="0" algn="ctr" defTabSz="9578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Дефект</a:t>
                      </a:r>
                      <a:endParaRPr lang="ru-RU" sz="12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578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Узел</a:t>
                      </a:r>
                      <a:endParaRPr lang="ru-RU" sz="12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578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Двигатель</a:t>
                      </a:r>
                      <a:endParaRPr lang="ru-RU" sz="12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578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Станции</a:t>
                      </a:r>
                      <a:endParaRPr lang="ru-RU" sz="12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578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Наработка ППР/СНЭ</a:t>
                      </a:r>
                      <a:endParaRPr lang="ru-RU" sz="12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578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Дата</a:t>
                      </a:r>
                      <a:endParaRPr lang="ru-RU" sz="12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578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Кол </a:t>
                      </a:r>
                      <a:endParaRPr lang="ru-RU" sz="12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0000"/>
                    </a:solidFill>
                  </a:tcPr>
                </a:tc>
              </a:tr>
              <a:tr h="308826">
                <a:tc>
                  <a:txBody>
                    <a:bodyPr/>
                    <a:lstStyle/>
                    <a:p>
                      <a:pPr algn="l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*Выпадение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втулки НА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CB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Компрессор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CB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87101008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649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КС-22 Бабаевская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649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 /21369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649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17.05.2018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CBC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CBCB"/>
                    </a:solidFill>
                  </a:tcPr>
                </a:tc>
              </a:tr>
              <a:tr h="315079">
                <a:tc rowSpan="2"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Стружка от р/п ТВД  (единичная волосовидная)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7E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Турбина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87171122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56496" rtl="0" eaLnBrk="1" fontAlgn="t" latinLnBrk="0" hangingPunct="1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КС-22 Бабаевская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56496" rtl="0" eaLnBrk="1" fontAlgn="t" latinLnBrk="0" hangingPunct="1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 / 2269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56496" rtl="0" eaLnBrk="1" fontAlgn="t" latinLnBrk="0" hangingPunct="1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26.03.2018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7E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7E7"/>
                    </a:solidFill>
                  </a:tcPr>
                </a:tc>
              </a:tr>
              <a:tr h="315079">
                <a:tc vMerge="1">
                  <a:txBody>
                    <a:bodyPr/>
                    <a:lstStyle/>
                    <a:p>
                      <a:pPr algn="l"/>
                      <a:endParaRPr lang="ru-RU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7E7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87111023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56496" rtl="0" eaLnBrk="1" fontAlgn="t" latinLnBrk="0" hangingPunct="1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КС Гагарацкая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56496" rtl="0" eaLnBrk="1" fontAlgn="t" latinLnBrk="0" hangingPunct="1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 / 11538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56496" rtl="0" eaLnBrk="1" fontAlgn="t" latinLnBrk="0" hangingPunct="1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29.10.2018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7E7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2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7E7"/>
                    </a:solidFill>
                  </a:tcPr>
                </a:tc>
              </a:tr>
              <a:tr h="210159">
                <a:tc>
                  <a:txBody>
                    <a:bodyPr/>
                    <a:lstStyle/>
                    <a:p>
                      <a:pPr algn="l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*Стружка 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в масле от КП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КП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87101016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56496" rtl="0" eaLnBrk="1" fontAlgn="t" latinLnBrk="0" hangingPunct="1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КС Ярынская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56496" rtl="0" eaLnBrk="1" fontAlgn="t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 / 7761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56496" rtl="0" eaLnBrk="1" fontAlgn="t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18.06.2018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630477">
                <a:tc>
                  <a:txBody>
                    <a:bodyPr/>
                    <a:lstStyle/>
                    <a:p>
                      <a:pPr marL="0" algn="l" defTabSz="956496" rtl="0" eaLnBrk="1" latinLnBrk="0" hangingPunct="1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Разрушение уплотнительного кольца в линии подвода топливного газа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Внешние коммуникации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87111023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56496" rtl="0" eaLnBrk="1" fontAlgn="t" latinLnBrk="0" hangingPunct="1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КС Гагарацкая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56496" rtl="0" eaLnBrk="1" fontAlgn="t" latinLnBrk="0" hangingPunct="1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 / 2 092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56496" rtl="0" eaLnBrk="1" fontAlgn="t" latinLnBrk="0" hangingPunct="1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20.08.2018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50265">
                <a:tc>
                  <a:txBody>
                    <a:bodyPr/>
                    <a:lstStyle/>
                    <a:p>
                      <a:pPr marL="0" algn="l" defTabSz="956496" rtl="0" eaLnBrk="1" latinLnBrk="0" hangingPunct="1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Подклинивание клапана продувки ТНД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87131040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56496" rtl="0" eaLnBrk="1" fontAlgn="t" latinLnBrk="0" hangingPunct="1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КС Игринская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56496" rtl="0" eaLnBrk="1" fontAlgn="t" latinLnBrk="0" hangingPunct="1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 / 9434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56496" rtl="0" eaLnBrk="1" fontAlgn="t" latinLnBrk="0" hangingPunct="1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15.02.2018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200" b="0" kern="12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7E7"/>
                    </a:solidFill>
                  </a:tcPr>
                </a:tc>
              </a:tr>
              <a:tr h="350265"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Отказ датчика </a:t>
                      </a:r>
                      <a:r>
                        <a:rPr lang="ru-RU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ВНА</a:t>
                      </a:r>
                      <a:endParaRPr lang="ru-RU" sz="12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Датчики агрегата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87121035Л1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56496" rtl="0" eaLnBrk="1" fontAlgn="t" latinLnBrk="0" hangingPunct="1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КС </a:t>
                      </a:r>
                      <a:r>
                        <a:rPr lang="ru-RU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Н.Юбилейная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56496" rtl="0" eaLnBrk="1" fontAlgn="t" latinLnBrk="0" hangingPunct="1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 / 9 764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56496" rtl="0" eaLnBrk="1" fontAlgn="t" latinLnBrk="0" hangingPunct="1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21.09.2018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ctr">
            <a:noAutofit/>
          </a:bodyPr>
          <a:lstStyle/>
          <a:p>
            <a:pPr defTabSz="957837"/>
            <a:r>
              <a:rPr lang="ru-RU" dirty="0"/>
              <a:t>АО и ВО </a:t>
            </a:r>
            <a:r>
              <a:rPr lang="ru-RU" dirty="0" smtClean="0"/>
              <a:t>ГТУ-25П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9E9B89-56E8-43B4-B511-B137FC73A5C8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542979" y="1982137"/>
            <a:ext cx="1457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а 30.11.2018 г.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8009" y="5807640"/>
            <a:ext cx="37453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* указанные случаи привели к съёмам двигателя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759093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510419" y="1620019"/>
            <a:ext cx="1197672" cy="201628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29825" y="1929130"/>
            <a:ext cx="1477024" cy="1302780"/>
          </a:xfrm>
          <a:prstGeom prst="rect">
            <a:avLst/>
          </a:prstGeom>
        </p:spPr>
      </p:pic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xmlns="" val="248592794"/>
              </p:ext>
            </p:extLst>
          </p:nvPr>
        </p:nvGraphicFramePr>
        <p:xfrm>
          <a:off x="3376615" y="4229957"/>
          <a:ext cx="3096430" cy="201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39" name="Группа 38"/>
          <p:cNvGrpSpPr/>
          <p:nvPr/>
        </p:nvGrpSpPr>
        <p:grpSpPr>
          <a:xfrm>
            <a:off x="6606849" y="1620019"/>
            <a:ext cx="2890432" cy="2045885"/>
            <a:chOff x="-893780" y="496013"/>
            <a:chExt cx="5722974" cy="4804539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453710" y="2205722"/>
              <a:ext cx="3832104" cy="1640337"/>
            </a:xfrm>
            <a:prstGeom prst="rect">
              <a:avLst/>
            </a:prstGeom>
            <a:pattFill prst="wdDnDiag">
              <a:fgClr>
                <a:sysClr val="window" lastClr="FFFFFF"/>
              </a:fgClr>
              <a:bgClr>
                <a:srgbClr val="FF0000"/>
              </a:bgClr>
            </a:pattFill>
            <a:ln>
              <a:noFill/>
            </a:ln>
          </p:spPr>
        </p:pic>
        <p:sp>
          <p:nvSpPr>
            <p:cNvPr id="41" name="Полилиния 40"/>
            <p:cNvSpPr/>
            <p:nvPr/>
          </p:nvSpPr>
          <p:spPr>
            <a:xfrm>
              <a:off x="2449830" y="2729685"/>
              <a:ext cx="335280" cy="718185"/>
            </a:xfrm>
            <a:custGeom>
              <a:avLst/>
              <a:gdLst>
                <a:gd name="connsiteX0" fmla="*/ 0 w 335280"/>
                <a:gd name="connsiteY0" fmla="*/ 586740 h 718185"/>
                <a:gd name="connsiteX1" fmla="*/ 28575 w 335280"/>
                <a:gd name="connsiteY1" fmla="*/ 22860 h 718185"/>
                <a:gd name="connsiteX2" fmla="*/ 26670 w 335280"/>
                <a:gd name="connsiteY2" fmla="*/ 0 h 718185"/>
                <a:gd name="connsiteX3" fmla="*/ 321945 w 335280"/>
                <a:gd name="connsiteY3" fmla="*/ 0 h 718185"/>
                <a:gd name="connsiteX4" fmla="*/ 335280 w 335280"/>
                <a:gd name="connsiteY4" fmla="*/ 15240 h 718185"/>
                <a:gd name="connsiteX5" fmla="*/ 335280 w 335280"/>
                <a:gd name="connsiteY5" fmla="*/ 123825 h 718185"/>
                <a:gd name="connsiteX6" fmla="*/ 318135 w 335280"/>
                <a:gd name="connsiteY6" fmla="*/ 139065 h 718185"/>
                <a:gd name="connsiteX7" fmla="*/ 247650 w 335280"/>
                <a:gd name="connsiteY7" fmla="*/ 137160 h 718185"/>
                <a:gd name="connsiteX8" fmla="*/ 226695 w 335280"/>
                <a:gd name="connsiteY8" fmla="*/ 161925 h 718185"/>
                <a:gd name="connsiteX9" fmla="*/ 226695 w 335280"/>
                <a:gd name="connsiteY9" fmla="*/ 184785 h 718185"/>
                <a:gd name="connsiteX10" fmla="*/ 230505 w 335280"/>
                <a:gd name="connsiteY10" fmla="*/ 201930 h 718185"/>
                <a:gd name="connsiteX11" fmla="*/ 230505 w 335280"/>
                <a:gd name="connsiteY11" fmla="*/ 630555 h 718185"/>
                <a:gd name="connsiteX12" fmla="*/ 131445 w 335280"/>
                <a:gd name="connsiteY12" fmla="*/ 718185 h 718185"/>
                <a:gd name="connsiteX13" fmla="*/ 7620 w 335280"/>
                <a:gd name="connsiteY13" fmla="*/ 716280 h 718185"/>
                <a:gd name="connsiteX14" fmla="*/ 0 w 335280"/>
                <a:gd name="connsiteY14" fmla="*/ 586740 h 718185"/>
                <a:gd name="connsiteX0" fmla="*/ 0 w 335280"/>
                <a:gd name="connsiteY0" fmla="*/ 586740 h 718185"/>
                <a:gd name="connsiteX1" fmla="*/ 64770 w 335280"/>
                <a:gd name="connsiteY1" fmla="*/ 344805 h 718185"/>
                <a:gd name="connsiteX2" fmla="*/ 28575 w 335280"/>
                <a:gd name="connsiteY2" fmla="*/ 22860 h 718185"/>
                <a:gd name="connsiteX3" fmla="*/ 26670 w 335280"/>
                <a:gd name="connsiteY3" fmla="*/ 0 h 718185"/>
                <a:gd name="connsiteX4" fmla="*/ 321945 w 335280"/>
                <a:gd name="connsiteY4" fmla="*/ 0 h 718185"/>
                <a:gd name="connsiteX5" fmla="*/ 335280 w 335280"/>
                <a:gd name="connsiteY5" fmla="*/ 15240 h 718185"/>
                <a:gd name="connsiteX6" fmla="*/ 335280 w 335280"/>
                <a:gd name="connsiteY6" fmla="*/ 123825 h 718185"/>
                <a:gd name="connsiteX7" fmla="*/ 318135 w 335280"/>
                <a:gd name="connsiteY7" fmla="*/ 139065 h 718185"/>
                <a:gd name="connsiteX8" fmla="*/ 247650 w 335280"/>
                <a:gd name="connsiteY8" fmla="*/ 137160 h 718185"/>
                <a:gd name="connsiteX9" fmla="*/ 226695 w 335280"/>
                <a:gd name="connsiteY9" fmla="*/ 161925 h 718185"/>
                <a:gd name="connsiteX10" fmla="*/ 226695 w 335280"/>
                <a:gd name="connsiteY10" fmla="*/ 184785 h 718185"/>
                <a:gd name="connsiteX11" fmla="*/ 230505 w 335280"/>
                <a:gd name="connsiteY11" fmla="*/ 201930 h 718185"/>
                <a:gd name="connsiteX12" fmla="*/ 230505 w 335280"/>
                <a:gd name="connsiteY12" fmla="*/ 630555 h 718185"/>
                <a:gd name="connsiteX13" fmla="*/ 131445 w 335280"/>
                <a:gd name="connsiteY13" fmla="*/ 718185 h 718185"/>
                <a:gd name="connsiteX14" fmla="*/ 7620 w 335280"/>
                <a:gd name="connsiteY14" fmla="*/ 716280 h 718185"/>
                <a:gd name="connsiteX15" fmla="*/ 0 w 335280"/>
                <a:gd name="connsiteY15" fmla="*/ 586740 h 718185"/>
                <a:gd name="connsiteX0" fmla="*/ 0 w 335280"/>
                <a:gd name="connsiteY0" fmla="*/ 586740 h 718185"/>
                <a:gd name="connsiteX1" fmla="*/ 64770 w 335280"/>
                <a:gd name="connsiteY1" fmla="*/ 344805 h 718185"/>
                <a:gd name="connsiteX2" fmla="*/ 28575 w 335280"/>
                <a:gd name="connsiteY2" fmla="*/ 22860 h 718185"/>
                <a:gd name="connsiteX3" fmla="*/ 26670 w 335280"/>
                <a:gd name="connsiteY3" fmla="*/ 0 h 718185"/>
                <a:gd name="connsiteX4" fmla="*/ 321945 w 335280"/>
                <a:gd name="connsiteY4" fmla="*/ 0 h 718185"/>
                <a:gd name="connsiteX5" fmla="*/ 335280 w 335280"/>
                <a:gd name="connsiteY5" fmla="*/ 15240 h 718185"/>
                <a:gd name="connsiteX6" fmla="*/ 335280 w 335280"/>
                <a:gd name="connsiteY6" fmla="*/ 123825 h 718185"/>
                <a:gd name="connsiteX7" fmla="*/ 318135 w 335280"/>
                <a:gd name="connsiteY7" fmla="*/ 139065 h 718185"/>
                <a:gd name="connsiteX8" fmla="*/ 247650 w 335280"/>
                <a:gd name="connsiteY8" fmla="*/ 137160 h 718185"/>
                <a:gd name="connsiteX9" fmla="*/ 226695 w 335280"/>
                <a:gd name="connsiteY9" fmla="*/ 161925 h 718185"/>
                <a:gd name="connsiteX10" fmla="*/ 226695 w 335280"/>
                <a:gd name="connsiteY10" fmla="*/ 184785 h 718185"/>
                <a:gd name="connsiteX11" fmla="*/ 230505 w 335280"/>
                <a:gd name="connsiteY11" fmla="*/ 201930 h 718185"/>
                <a:gd name="connsiteX12" fmla="*/ 230505 w 335280"/>
                <a:gd name="connsiteY12" fmla="*/ 630555 h 718185"/>
                <a:gd name="connsiteX13" fmla="*/ 131445 w 335280"/>
                <a:gd name="connsiteY13" fmla="*/ 718185 h 718185"/>
                <a:gd name="connsiteX14" fmla="*/ 7620 w 335280"/>
                <a:gd name="connsiteY14" fmla="*/ 716280 h 718185"/>
                <a:gd name="connsiteX15" fmla="*/ 0 w 335280"/>
                <a:gd name="connsiteY15" fmla="*/ 586740 h 718185"/>
                <a:gd name="connsiteX0" fmla="*/ 0 w 335280"/>
                <a:gd name="connsiteY0" fmla="*/ 586740 h 718185"/>
                <a:gd name="connsiteX1" fmla="*/ 64770 w 335280"/>
                <a:gd name="connsiteY1" fmla="*/ 344805 h 718185"/>
                <a:gd name="connsiteX2" fmla="*/ 28575 w 335280"/>
                <a:gd name="connsiteY2" fmla="*/ 22860 h 718185"/>
                <a:gd name="connsiteX3" fmla="*/ 26670 w 335280"/>
                <a:gd name="connsiteY3" fmla="*/ 0 h 718185"/>
                <a:gd name="connsiteX4" fmla="*/ 321945 w 335280"/>
                <a:gd name="connsiteY4" fmla="*/ 0 h 718185"/>
                <a:gd name="connsiteX5" fmla="*/ 335280 w 335280"/>
                <a:gd name="connsiteY5" fmla="*/ 15240 h 718185"/>
                <a:gd name="connsiteX6" fmla="*/ 335280 w 335280"/>
                <a:gd name="connsiteY6" fmla="*/ 123825 h 718185"/>
                <a:gd name="connsiteX7" fmla="*/ 318135 w 335280"/>
                <a:gd name="connsiteY7" fmla="*/ 139065 h 718185"/>
                <a:gd name="connsiteX8" fmla="*/ 247650 w 335280"/>
                <a:gd name="connsiteY8" fmla="*/ 137160 h 718185"/>
                <a:gd name="connsiteX9" fmla="*/ 226695 w 335280"/>
                <a:gd name="connsiteY9" fmla="*/ 161925 h 718185"/>
                <a:gd name="connsiteX10" fmla="*/ 226695 w 335280"/>
                <a:gd name="connsiteY10" fmla="*/ 184785 h 718185"/>
                <a:gd name="connsiteX11" fmla="*/ 230505 w 335280"/>
                <a:gd name="connsiteY11" fmla="*/ 201930 h 718185"/>
                <a:gd name="connsiteX12" fmla="*/ 230505 w 335280"/>
                <a:gd name="connsiteY12" fmla="*/ 630555 h 718185"/>
                <a:gd name="connsiteX13" fmla="*/ 131445 w 335280"/>
                <a:gd name="connsiteY13" fmla="*/ 718185 h 718185"/>
                <a:gd name="connsiteX14" fmla="*/ 7620 w 335280"/>
                <a:gd name="connsiteY14" fmla="*/ 716280 h 718185"/>
                <a:gd name="connsiteX15" fmla="*/ 0 w 335280"/>
                <a:gd name="connsiteY15" fmla="*/ 586740 h 718185"/>
                <a:gd name="connsiteX0" fmla="*/ 0 w 335280"/>
                <a:gd name="connsiteY0" fmla="*/ 586740 h 718185"/>
                <a:gd name="connsiteX1" fmla="*/ 64770 w 335280"/>
                <a:gd name="connsiteY1" fmla="*/ 344805 h 718185"/>
                <a:gd name="connsiteX2" fmla="*/ 28575 w 335280"/>
                <a:gd name="connsiteY2" fmla="*/ 22860 h 718185"/>
                <a:gd name="connsiteX3" fmla="*/ 26670 w 335280"/>
                <a:gd name="connsiteY3" fmla="*/ 0 h 718185"/>
                <a:gd name="connsiteX4" fmla="*/ 321945 w 335280"/>
                <a:gd name="connsiteY4" fmla="*/ 0 h 718185"/>
                <a:gd name="connsiteX5" fmla="*/ 335280 w 335280"/>
                <a:gd name="connsiteY5" fmla="*/ 15240 h 718185"/>
                <a:gd name="connsiteX6" fmla="*/ 335280 w 335280"/>
                <a:gd name="connsiteY6" fmla="*/ 123825 h 718185"/>
                <a:gd name="connsiteX7" fmla="*/ 318135 w 335280"/>
                <a:gd name="connsiteY7" fmla="*/ 139065 h 718185"/>
                <a:gd name="connsiteX8" fmla="*/ 247650 w 335280"/>
                <a:gd name="connsiteY8" fmla="*/ 137160 h 718185"/>
                <a:gd name="connsiteX9" fmla="*/ 226695 w 335280"/>
                <a:gd name="connsiteY9" fmla="*/ 161925 h 718185"/>
                <a:gd name="connsiteX10" fmla="*/ 226695 w 335280"/>
                <a:gd name="connsiteY10" fmla="*/ 184785 h 718185"/>
                <a:gd name="connsiteX11" fmla="*/ 230505 w 335280"/>
                <a:gd name="connsiteY11" fmla="*/ 201930 h 718185"/>
                <a:gd name="connsiteX12" fmla="*/ 230505 w 335280"/>
                <a:gd name="connsiteY12" fmla="*/ 630555 h 718185"/>
                <a:gd name="connsiteX13" fmla="*/ 131445 w 335280"/>
                <a:gd name="connsiteY13" fmla="*/ 718185 h 718185"/>
                <a:gd name="connsiteX14" fmla="*/ 7620 w 335280"/>
                <a:gd name="connsiteY14" fmla="*/ 716280 h 718185"/>
                <a:gd name="connsiteX15" fmla="*/ 0 w 335280"/>
                <a:gd name="connsiteY15" fmla="*/ 586740 h 718185"/>
                <a:gd name="connsiteX0" fmla="*/ 0 w 335280"/>
                <a:gd name="connsiteY0" fmla="*/ 586740 h 718185"/>
                <a:gd name="connsiteX1" fmla="*/ 87630 w 335280"/>
                <a:gd name="connsiteY1" fmla="*/ 363855 h 718185"/>
                <a:gd name="connsiteX2" fmla="*/ 28575 w 335280"/>
                <a:gd name="connsiteY2" fmla="*/ 22860 h 718185"/>
                <a:gd name="connsiteX3" fmla="*/ 26670 w 335280"/>
                <a:gd name="connsiteY3" fmla="*/ 0 h 718185"/>
                <a:gd name="connsiteX4" fmla="*/ 321945 w 335280"/>
                <a:gd name="connsiteY4" fmla="*/ 0 h 718185"/>
                <a:gd name="connsiteX5" fmla="*/ 335280 w 335280"/>
                <a:gd name="connsiteY5" fmla="*/ 15240 h 718185"/>
                <a:gd name="connsiteX6" fmla="*/ 335280 w 335280"/>
                <a:gd name="connsiteY6" fmla="*/ 123825 h 718185"/>
                <a:gd name="connsiteX7" fmla="*/ 318135 w 335280"/>
                <a:gd name="connsiteY7" fmla="*/ 139065 h 718185"/>
                <a:gd name="connsiteX8" fmla="*/ 247650 w 335280"/>
                <a:gd name="connsiteY8" fmla="*/ 137160 h 718185"/>
                <a:gd name="connsiteX9" fmla="*/ 226695 w 335280"/>
                <a:gd name="connsiteY9" fmla="*/ 161925 h 718185"/>
                <a:gd name="connsiteX10" fmla="*/ 226695 w 335280"/>
                <a:gd name="connsiteY10" fmla="*/ 184785 h 718185"/>
                <a:gd name="connsiteX11" fmla="*/ 230505 w 335280"/>
                <a:gd name="connsiteY11" fmla="*/ 201930 h 718185"/>
                <a:gd name="connsiteX12" fmla="*/ 230505 w 335280"/>
                <a:gd name="connsiteY12" fmla="*/ 630555 h 718185"/>
                <a:gd name="connsiteX13" fmla="*/ 131445 w 335280"/>
                <a:gd name="connsiteY13" fmla="*/ 718185 h 718185"/>
                <a:gd name="connsiteX14" fmla="*/ 7620 w 335280"/>
                <a:gd name="connsiteY14" fmla="*/ 716280 h 718185"/>
                <a:gd name="connsiteX15" fmla="*/ 0 w 335280"/>
                <a:gd name="connsiteY15" fmla="*/ 586740 h 718185"/>
                <a:gd name="connsiteX0" fmla="*/ 0 w 335280"/>
                <a:gd name="connsiteY0" fmla="*/ 586740 h 718185"/>
                <a:gd name="connsiteX1" fmla="*/ 87630 w 335280"/>
                <a:gd name="connsiteY1" fmla="*/ 363855 h 718185"/>
                <a:gd name="connsiteX2" fmla="*/ 28575 w 335280"/>
                <a:gd name="connsiteY2" fmla="*/ 22860 h 718185"/>
                <a:gd name="connsiteX3" fmla="*/ 26670 w 335280"/>
                <a:gd name="connsiteY3" fmla="*/ 0 h 718185"/>
                <a:gd name="connsiteX4" fmla="*/ 321945 w 335280"/>
                <a:gd name="connsiteY4" fmla="*/ 0 h 718185"/>
                <a:gd name="connsiteX5" fmla="*/ 335280 w 335280"/>
                <a:gd name="connsiteY5" fmla="*/ 15240 h 718185"/>
                <a:gd name="connsiteX6" fmla="*/ 335280 w 335280"/>
                <a:gd name="connsiteY6" fmla="*/ 123825 h 718185"/>
                <a:gd name="connsiteX7" fmla="*/ 318135 w 335280"/>
                <a:gd name="connsiteY7" fmla="*/ 139065 h 718185"/>
                <a:gd name="connsiteX8" fmla="*/ 247650 w 335280"/>
                <a:gd name="connsiteY8" fmla="*/ 137160 h 718185"/>
                <a:gd name="connsiteX9" fmla="*/ 226695 w 335280"/>
                <a:gd name="connsiteY9" fmla="*/ 161925 h 718185"/>
                <a:gd name="connsiteX10" fmla="*/ 226695 w 335280"/>
                <a:gd name="connsiteY10" fmla="*/ 184785 h 718185"/>
                <a:gd name="connsiteX11" fmla="*/ 230505 w 335280"/>
                <a:gd name="connsiteY11" fmla="*/ 201930 h 718185"/>
                <a:gd name="connsiteX12" fmla="*/ 230505 w 335280"/>
                <a:gd name="connsiteY12" fmla="*/ 630555 h 718185"/>
                <a:gd name="connsiteX13" fmla="*/ 131445 w 335280"/>
                <a:gd name="connsiteY13" fmla="*/ 718185 h 718185"/>
                <a:gd name="connsiteX14" fmla="*/ 7620 w 335280"/>
                <a:gd name="connsiteY14" fmla="*/ 716280 h 718185"/>
                <a:gd name="connsiteX15" fmla="*/ 0 w 335280"/>
                <a:gd name="connsiteY15" fmla="*/ 586740 h 718185"/>
                <a:gd name="connsiteX0" fmla="*/ 0 w 335280"/>
                <a:gd name="connsiteY0" fmla="*/ 586740 h 718185"/>
                <a:gd name="connsiteX1" fmla="*/ 87630 w 335280"/>
                <a:gd name="connsiteY1" fmla="*/ 363855 h 718185"/>
                <a:gd name="connsiteX2" fmla="*/ 28575 w 335280"/>
                <a:gd name="connsiteY2" fmla="*/ 22860 h 718185"/>
                <a:gd name="connsiteX3" fmla="*/ 26670 w 335280"/>
                <a:gd name="connsiteY3" fmla="*/ 0 h 718185"/>
                <a:gd name="connsiteX4" fmla="*/ 321945 w 335280"/>
                <a:gd name="connsiteY4" fmla="*/ 0 h 718185"/>
                <a:gd name="connsiteX5" fmla="*/ 335280 w 335280"/>
                <a:gd name="connsiteY5" fmla="*/ 15240 h 718185"/>
                <a:gd name="connsiteX6" fmla="*/ 335280 w 335280"/>
                <a:gd name="connsiteY6" fmla="*/ 123825 h 718185"/>
                <a:gd name="connsiteX7" fmla="*/ 318135 w 335280"/>
                <a:gd name="connsiteY7" fmla="*/ 139065 h 718185"/>
                <a:gd name="connsiteX8" fmla="*/ 247650 w 335280"/>
                <a:gd name="connsiteY8" fmla="*/ 137160 h 718185"/>
                <a:gd name="connsiteX9" fmla="*/ 226695 w 335280"/>
                <a:gd name="connsiteY9" fmla="*/ 161925 h 718185"/>
                <a:gd name="connsiteX10" fmla="*/ 226695 w 335280"/>
                <a:gd name="connsiteY10" fmla="*/ 184785 h 718185"/>
                <a:gd name="connsiteX11" fmla="*/ 230505 w 335280"/>
                <a:gd name="connsiteY11" fmla="*/ 201930 h 718185"/>
                <a:gd name="connsiteX12" fmla="*/ 230505 w 335280"/>
                <a:gd name="connsiteY12" fmla="*/ 630555 h 718185"/>
                <a:gd name="connsiteX13" fmla="*/ 131445 w 335280"/>
                <a:gd name="connsiteY13" fmla="*/ 718185 h 718185"/>
                <a:gd name="connsiteX14" fmla="*/ 7620 w 335280"/>
                <a:gd name="connsiteY14" fmla="*/ 716280 h 718185"/>
                <a:gd name="connsiteX15" fmla="*/ 0 w 335280"/>
                <a:gd name="connsiteY15" fmla="*/ 586740 h 718185"/>
                <a:gd name="connsiteX0" fmla="*/ 0 w 335280"/>
                <a:gd name="connsiteY0" fmla="*/ 586740 h 718185"/>
                <a:gd name="connsiteX1" fmla="*/ 87630 w 335280"/>
                <a:gd name="connsiteY1" fmla="*/ 363855 h 718185"/>
                <a:gd name="connsiteX2" fmla="*/ 28575 w 335280"/>
                <a:gd name="connsiteY2" fmla="*/ 22860 h 718185"/>
                <a:gd name="connsiteX3" fmla="*/ 26670 w 335280"/>
                <a:gd name="connsiteY3" fmla="*/ 0 h 718185"/>
                <a:gd name="connsiteX4" fmla="*/ 321945 w 335280"/>
                <a:gd name="connsiteY4" fmla="*/ 0 h 718185"/>
                <a:gd name="connsiteX5" fmla="*/ 335280 w 335280"/>
                <a:gd name="connsiteY5" fmla="*/ 15240 h 718185"/>
                <a:gd name="connsiteX6" fmla="*/ 335280 w 335280"/>
                <a:gd name="connsiteY6" fmla="*/ 123825 h 718185"/>
                <a:gd name="connsiteX7" fmla="*/ 318135 w 335280"/>
                <a:gd name="connsiteY7" fmla="*/ 139065 h 718185"/>
                <a:gd name="connsiteX8" fmla="*/ 247650 w 335280"/>
                <a:gd name="connsiteY8" fmla="*/ 137160 h 718185"/>
                <a:gd name="connsiteX9" fmla="*/ 226695 w 335280"/>
                <a:gd name="connsiteY9" fmla="*/ 161925 h 718185"/>
                <a:gd name="connsiteX10" fmla="*/ 226695 w 335280"/>
                <a:gd name="connsiteY10" fmla="*/ 184785 h 718185"/>
                <a:gd name="connsiteX11" fmla="*/ 230505 w 335280"/>
                <a:gd name="connsiteY11" fmla="*/ 201930 h 718185"/>
                <a:gd name="connsiteX12" fmla="*/ 230505 w 335280"/>
                <a:gd name="connsiteY12" fmla="*/ 630555 h 718185"/>
                <a:gd name="connsiteX13" fmla="*/ 131445 w 335280"/>
                <a:gd name="connsiteY13" fmla="*/ 718185 h 718185"/>
                <a:gd name="connsiteX14" fmla="*/ 7620 w 335280"/>
                <a:gd name="connsiteY14" fmla="*/ 716280 h 718185"/>
                <a:gd name="connsiteX15" fmla="*/ 0 w 335280"/>
                <a:gd name="connsiteY15" fmla="*/ 586740 h 71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35280" h="718185">
                  <a:moveTo>
                    <a:pt x="0" y="586740"/>
                  </a:moveTo>
                  <a:cubicBezTo>
                    <a:pt x="51435" y="520700"/>
                    <a:pt x="83820" y="450850"/>
                    <a:pt x="87630" y="363855"/>
                  </a:cubicBezTo>
                  <a:cubicBezTo>
                    <a:pt x="104140" y="125095"/>
                    <a:pt x="46355" y="76835"/>
                    <a:pt x="28575" y="22860"/>
                  </a:cubicBezTo>
                  <a:lnTo>
                    <a:pt x="26670" y="0"/>
                  </a:lnTo>
                  <a:lnTo>
                    <a:pt x="321945" y="0"/>
                  </a:lnTo>
                  <a:lnTo>
                    <a:pt x="335280" y="15240"/>
                  </a:lnTo>
                  <a:lnTo>
                    <a:pt x="335280" y="123825"/>
                  </a:lnTo>
                  <a:lnTo>
                    <a:pt x="318135" y="139065"/>
                  </a:lnTo>
                  <a:lnTo>
                    <a:pt x="247650" y="137160"/>
                  </a:lnTo>
                  <a:lnTo>
                    <a:pt x="226695" y="161925"/>
                  </a:lnTo>
                  <a:lnTo>
                    <a:pt x="226695" y="184785"/>
                  </a:lnTo>
                  <a:lnTo>
                    <a:pt x="230505" y="201930"/>
                  </a:lnTo>
                  <a:lnTo>
                    <a:pt x="230505" y="630555"/>
                  </a:lnTo>
                  <a:lnTo>
                    <a:pt x="131445" y="718185"/>
                  </a:lnTo>
                  <a:lnTo>
                    <a:pt x="7620" y="716280"/>
                  </a:lnTo>
                  <a:lnTo>
                    <a:pt x="0" y="586740"/>
                  </a:lnTo>
                  <a:close/>
                </a:path>
              </a:pathLst>
            </a:custGeom>
            <a:pattFill prst="wdDnDiag">
              <a:fgClr>
                <a:sysClr val="window" lastClr="FFFFFF"/>
              </a:fgClr>
              <a:bgClr>
                <a:srgbClr val="FF0000"/>
              </a:bgClr>
            </a:patt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" name="Полилиния 41"/>
            <p:cNvSpPr/>
            <p:nvPr/>
          </p:nvSpPr>
          <p:spPr>
            <a:xfrm flipH="1">
              <a:off x="1005840" y="2723970"/>
              <a:ext cx="335280" cy="718185"/>
            </a:xfrm>
            <a:custGeom>
              <a:avLst/>
              <a:gdLst>
                <a:gd name="connsiteX0" fmla="*/ 0 w 335280"/>
                <a:gd name="connsiteY0" fmla="*/ 586740 h 718185"/>
                <a:gd name="connsiteX1" fmla="*/ 28575 w 335280"/>
                <a:gd name="connsiteY1" fmla="*/ 22860 h 718185"/>
                <a:gd name="connsiteX2" fmla="*/ 26670 w 335280"/>
                <a:gd name="connsiteY2" fmla="*/ 0 h 718185"/>
                <a:gd name="connsiteX3" fmla="*/ 321945 w 335280"/>
                <a:gd name="connsiteY3" fmla="*/ 0 h 718185"/>
                <a:gd name="connsiteX4" fmla="*/ 335280 w 335280"/>
                <a:gd name="connsiteY4" fmla="*/ 15240 h 718185"/>
                <a:gd name="connsiteX5" fmla="*/ 335280 w 335280"/>
                <a:gd name="connsiteY5" fmla="*/ 123825 h 718185"/>
                <a:gd name="connsiteX6" fmla="*/ 318135 w 335280"/>
                <a:gd name="connsiteY6" fmla="*/ 139065 h 718185"/>
                <a:gd name="connsiteX7" fmla="*/ 247650 w 335280"/>
                <a:gd name="connsiteY7" fmla="*/ 137160 h 718185"/>
                <a:gd name="connsiteX8" fmla="*/ 226695 w 335280"/>
                <a:gd name="connsiteY8" fmla="*/ 161925 h 718185"/>
                <a:gd name="connsiteX9" fmla="*/ 226695 w 335280"/>
                <a:gd name="connsiteY9" fmla="*/ 184785 h 718185"/>
                <a:gd name="connsiteX10" fmla="*/ 230505 w 335280"/>
                <a:gd name="connsiteY10" fmla="*/ 201930 h 718185"/>
                <a:gd name="connsiteX11" fmla="*/ 230505 w 335280"/>
                <a:gd name="connsiteY11" fmla="*/ 630555 h 718185"/>
                <a:gd name="connsiteX12" fmla="*/ 131445 w 335280"/>
                <a:gd name="connsiteY12" fmla="*/ 718185 h 718185"/>
                <a:gd name="connsiteX13" fmla="*/ 7620 w 335280"/>
                <a:gd name="connsiteY13" fmla="*/ 716280 h 718185"/>
                <a:gd name="connsiteX14" fmla="*/ 0 w 335280"/>
                <a:gd name="connsiteY14" fmla="*/ 586740 h 718185"/>
                <a:gd name="connsiteX0" fmla="*/ 0 w 335280"/>
                <a:gd name="connsiteY0" fmla="*/ 586740 h 718185"/>
                <a:gd name="connsiteX1" fmla="*/ 64770 w 335280"/>
                <a:gd name="connsiteY1" fmla="*/ 344805 h 718185"/>
                <a:gd name="connsiteX2" fmla="*/ 28575 w 335280"/>
                <a:gd name="connsiteY2" fmla="*/ 22860 h 718185"/>
                <a:gd name="connsiteX3" fmla="*/ 26670 w 335280"/>
                <a:gd name="connsiteY3" fmla="*/ 0 h 718185"/>
                <a:gd name="connsiteX4" fmla="*/ 321945 w 335280"/>
                <a:gd name="connsiteY4" fmla="*/ 0 h 718185"/>
                <a:gd name="connsiteX5" fmla="*/ 335280 w 335280"/>
                <a:gd name="connsiteY5" fmla="*/ 15240 h 718185"/>
                <a:gd name="connsiteX6" fmla="*/ 335280 w 335280"/>
                <a:gd name="connsiteY6" fmla="*/ 123825 h 718185"/>
                <a:gd name="connsiteX7" fmla="*/ 318135 w 335280"/>
                <a:gd name="connsiteY7" fmla="*/ 139065 h 718185"/>
                <a:gd name="connsiteX8" fmla="*/ 247650 w 335280"/>
                <a:gd name="connsiteY8" fmla="*/ 137160 h 718185"/>
                <a:gd name="connsiteX9" fmla="*/ 226695 w 335280"/>
                <a:gd name="connsiteY9" fmla="*/ 161925 h 718185"/>
                <a:gd name="connsiteX10" fmla="*/ 226695 w 335280"/>
                <a:gd name="connsiteY10" fmla="*/ 184785 h 718185"/>
                <a:gd name="connsiteX11" fmla="*/ 230505 w 335280"/>
                <a:gd name="connsiteY11" fmla="*/ 201930 h 718185"/>
                <a:gd name="connsiteX12" fmla="*/ 230505 w 335280"/>
                <a:gd name="connsiteY12" fmla="*/ 630555 h 718185"/>
                <a:gd name="connsiteX13" fmla="*/ 131445 w 335280"/>
                <a:gd name="connsiteY13" fmla="*/ 718185 h 718185"/>
                <a:gd name="connsiteX14" fmla="*/ 7620 w 335280"/>
                <a:gd name="connsiteY14" fmla="*/ 716280 h 718185"/>
                <a:gd name="connsiteX15" fmla="*/ 0 w 335280"/>
                <a:gd name="connsiteY15" fmla="*/ 586740 h 718185"/>
                <a:gd name="connsiteX0" fmla="*/ 0 w 335280"/>
                <a:gd name="connsiteY0" fmla="*/ 586740 h 718185"/>
                <a:gd name="connsiteX1" fmla="*/ 64770 w 335280"/>
                <a:gd name="connsiteY1" fmla="*/ 344805 h 718185"/>
                <a:gd name="connsiteX2" fmla="*/ 28575 w 335280"/>
                <a:gd name="connsiteY2" fmla="*/ 22860 h 718185"/>
                <a:gd name="connsiteX3" fmla="*/ 26670 w 335280"/>
                <a:gd name="connsiteY3" fmla="*/ 0 h 718185"/>
                <a:gd name="connsiteX4" fmla="*/ 321945 w 335280"/>
                <a:gd name="connsiteY4" fmla="*/ 0 h 718185"/>
                <a:gd name="connsiteX5" fmla="*/ 335280 w 335280"/>
                <a:gd name="connsiteY5" fmla="*/ 15240 h 718185"/>
                <a:gd name="connsiteX6" fmla="*/ 335280 w 335280"/>
                <a:gd name="connsiteY6" fmla="*/ 123825 h 718185"/>
                <a:gd name="connsiteX7" fmla="*/ 318135 w 335280"/>
                <a:gd name="connsiteY7" fmla="*/ 139065 h 718185"/>
                <a:gd name="connsiteX8" fmla="*/ 247650 w 335280"/>
                <a:gd name="connsiteY8" fmla="*/ 137160 h 718185"/>
                <a:gd name="connsiteX9" fmla="*/ 226695 w 335280"/>
                <a:gd name="connsiteY9" fmla="*/ 161925 h 718185"/>
                <a:gd name="connsiteX10" fmla="*/ 226695 w 335280"/>
                <a:gd name="connsiteY10" fmla="*/ 184785 h 718185"/>
                <a:gd name="connsiteX11" fmla="*/ 230505 w 335280"/>
                <a:gd name="connsiteY11" fmla="*/ 201930 h 718185"/>
                <a:gd name="connsiteX12" fmla="*/ 230505 w 335280"/>
                <a:gd name="connsiteY12" fmla="*/ 630555 h 718185"/>
                <a:gd name="connsiteX13" fmla="*/ 131445 w 335280"/>
                <a:gd name="connsiteY13" fmla="*/ 718185 h 718185"/>
                <a:gd name="connsiteX14" fmla="*/ 7620 w 335280"/>
                <a:gd name="connsiteY14" fmla="*/ 716280 h 718185"/>
                <a:gd name="connsiteX15" fmla="*/ 0 w 335280"/>
                <a:gd name="connsiteY15" fmla="*/ 586740 h 718185"/>
                <a:gd name="connsiteX0" fmla="*/ 0 w 335280"/>
                <a:gd name="connsiteY0" fmla="*/ 586740 h 718185"/>
                <a:gd name="connsiteX1" fmla="*/ 64770 w 335280"/>
                <a:gd name="connsiteY1" fmla="*/ 344805 h 718185"/>
                <a:gd name="connsiteX2" fmla="*/ 28575 w 335280"/>
                <a:gd name="connsiteY2" fmla="*/ 22860 h 718185"/>
                <a:gd name="connsiteX3" fmla="*/ 26670 w 335280"/>
                <a:gd name="connsiteY3" fmla="*/ 0 h 718185"/>
                <a:gd name="connsiteX4" fmla="*/ 321945 w 335280"/>
                <a:gd name="connsiteY4" fmla="*/ 0 h 718185"/>
                <a:gd name="connsiteX5" fmla="*/ 335280 w 335280"/>
                <a:gd name="connsiteY5" fmla="*/ 15240 h 718185"/>
                <a:gd name="connsiteX6" fmla="*/ 335280 w 335280"/>
                <a:gd name="connsiteY6" fmla="*/ 123825 h 718185"/>
                <a:gd name="connsiteX7" fmla="*/ 318135 w 335280"/>
                <a:gd name="connsiteY7" fmla="*/ 139065 h 718185"/>
                <a:gd name="connsiteX8" fmla="*/ 247650 w 335280"/>
                <a:gd name="connsiteY8" fmla="*/ 137160 h 718185"/>
                <a:gd name="connsiteX9" fmla="*/ 226695 w 335280"/>
                <a:gd name="connsiteY9" fmla="*/ 161925 h 718185"/>
                <a:gd name="connsiteX10" fmla="*/ 226695 w 335280"/>
                <a:gd name="connsiteY10" fmla="*/ 184785 h 718185"/>
                <a:gd name="connsiteX11" fmla="*/ 230505 w 335280"/>
                <a:gd name="connsiteY11" fmla="*/ 201930 h 718185"/>
                <a:gd name="connsiteX12" fmla="*/ 230505 w 335280"/>
                <a:gd name="connsiteY12" fmla="*/ 630555 h 718185"/>
                <a:gd name="connsiteX13" fmla="*/ 131445 w 335280"/>
                <a:gd name="connsiteY13" fmla="*/ 718185 h 718185"/>
                <a:gd name="connsiteX14" fmla="*/ 7620 w 335280"/>
                <a:gd name="connsiteY14" fmla="*/ 716280 h 718185"/>
                <a:gd name="connsiteX15" fmla="*/ 0 w 335280"/>
                <a:gd name="connsiteY15" fmla="*/ 586740 h 718185"/>
                <a:gd name="connsiteX0" fmla="*/ 0 w 335280"/>
                <a:gd name="connsiteY0" fmla="*/ 586740 h 718185"/>
                <a:gd name="connsiteX1" fmla="*/ 64770 w 335280"/>
                <a:gd name="connsiteY1" fmla="*/ 344805 h 718185"/>
                <a:gd name="connsiteX2" fmla="*/ 28575 w 335280"/>
                <a:gd name="connsiteY2" fmla="*/ 22860 h 718185"/>
                <a:gd name="connsiteX3" fmla="*/ 26670 w 335280"/>
                <a:gd name="connsiteY3" fmla="*/ 0 h 718185"/>
                <a:gd name="connsiteX4" fmla="*/ 321945 w 335280"/>
                <a:gd name="connsiteY4" fmla="*/ 0 h 718185"/>
                <a:gd name="connsiteX5" fmla="*/ 335280 w 335280"/>
                <a:gd name="connsiteY5" fmla="*/ 15240 h 718185"/>
                <a:gd name="connsiteX6" fmla="*/ 335280 w 335280"/>
                <a:gd name="connsiteY6" fmla="*/ 123825 h 718185"/>
                <a:gd name="connsiteX7" fmla="*/ 318135 w 335280"/>
                <a:gd name="connsiteY7" fmla="*/ 139065 h 718185"/>
                <a:gd name="connsiteX8" fmla="*/ 247650 w 335280"/>
                <a:gd name="connsiteY8" fmla="*/ 137160 h 718185"/>
                <a:gd name="connsiteX9" fmla="*/ 226695 w 335280"/>
                <a:gd name="connsiteY9" fmla="*/ 161925 h 718185"/>
                <a:gd name="connsiteX10" fmla="*/ 226695 w 335280"/>
                <a:gd name="connsiteY10" fmla="*/ 184785 h 718185"/>
                <a:gd name="connsiteX11" fmla="*/ 230505 w 335280"/>
                <a:gd name="connsiteY11" fmla="*/ 201930 h 718185"/>
                <a:gd name="connsiteX12" fmla="*/ 230505 w 335280"/>
                <a:gd name="connsiteY12" fmla="*/ 630555 h 718185"/>
                <a:gd name="connsiteX13" fmla="*/ 131445 w 335280"/>
                <a:gd name="connsiteY13" fmla="*/ 718185 h 718185"/>
                <a:gd name="connsiteX14" fmla="*/ 7620 w 335280"/>
                <a:gd name="connsiteY14" fmla="*/ 716280 h 718185"/>
                <a:gd name="connsiteX15" fmla="*/ 0 w 335280"/>
                <a:gd name="connsiteY15" fmla="*/ 586740 h 718185"/>
                <a:gd name="connsiteX0" fmla="*/ 0 w 335280"/>
                <a:gd name="connsiteY0" fmla="*/ 586740 h 718185"/>
                <a:gd name="connsiteX1" fmla="*/ 87630 w 335280"/>
                <a:gd name="connsiteY1" fmla="*/ 363855 h 718185"/>
                <a:gd name="connsiteX2" fmla="*/ 28575 w 335280"/>
                <a:gd name="connsiteY2" fmla="*/ 22860 h 718185"/>
                <a:gd name="connsiteX3" fmla="*/ 26670 w 335280"/>
                <a:gd name="connsiteY3" fmla="*/ 0 h 718185"/>
                <a:gd name="connsiteX4" fmla="*/ 321945 w 335280"/>
                <a:gd name="connsiteY4" fmla="*/ 0 h 718185"/>
                <a:gd name="connsiteX5" fmla="*/ 335280 w 335280"/>
                <a:gd name="connsiteY5" fmla="*/ 15240 h 718185"/>
                <a:gd name="connsiteX6" fmla="*/ 335280 w 335280"/>
                <a:gd name="connsiteY6" fmla="*/ 123825 h 718185"/>
                <a:gd name="connsiteX7" fmla="*/ 318135 w 335280"/>
                <a:gd name="connsiteY7" fmla="*/ 139065 h 718185"/>
                <a:gd name="connsiteX8" fmla="*/ 247650 w 335280"/>
                <a:gd name="connsiteY8" fmla="*/ 137160 h 718185"/>
                <a:gd name="connsiteX9" fmla="*/ 226695 w 335280"/>
                <a:gd name="connsiteY9" fmla="*/ 161925 h 718185"/>
                <a:gd name="connsiteX10" fmla="*/ 226695 w 335280"/>
                <a:gd name="connsiteY10" fmla="*/ 184785 h 718185"/>
                <a:gd name="connsiteX11" fmla="*/ 230505 w 335280"/>
                <a:gd name="connsiteY11" fmla="*/ 201930 h 718185"/>
                <a:gd name="connsiteX12" fmla="*/ 230505 w 335280"/>
                <a:gd name="connsiteY12" fmla="*/ 630555 h 718185"/>
                <a:gd name="connsiteX13" fmla="*/ 131445 w 335280"/>
                <a:gd name="connsiteY13" fmla="*/ 718185 h 718185"/>
                <a:gd name="connsiteX14" fmla="*/ 7620 w 335280"/>
                <a:gd name="connsiteY14" fmla="*/ 716280 h 718185"/>
                <a:gd name="connsiteX15" fmla="*/ 0 w 335280"/>
                <a:gd name="connsiteY15" fmla="*/ 586740 h 718185"/>
                <a:gd name="connsiteX0" fmla="*/ 0 w 335280"/>
                <a:gd name="connsiteY0" fmla="*/ 586740 h 718185"/>
                <a:gd name="connsiteX1" fmla="*/ 87630 w 335280"/>
                <a:gd name="connsiteY1" fmla="*/ 363855 h 718185"/>
                <a:gd name="connsiteX2" fmla="*/ 28575 w 335280"/>
                <a:gd name="connsiteY2" fmla="*/ 22860 h 718185"/>
                <a:gd name="connsiteX3" fmla="*/ 26670 w 335280"/>
                <a:gd name="connsiteY3" fmla="*/ 0 h 718185"/>
                <a:gd name="connsiteX4" fmla="*/ 321945 w 335280"/>
                <a:gd name="connsiteY4" fmla="*/ 0 h 718185"/>
                <a:gd name="connsiteX5" fmla="*/ 335280 w 335280"/>
                <a:gd name="connsiteY5" fmla="*/ 15240 h 718185"/>
                <a:gd name="connsiteX6" fmla="*/ 335280 w 335280"/>
                <a:gd name="connsiteY6" fmla="*/ 123825 h 718185"/>
                <a:gd name="connsiteX7" fmla="*/ 318135 w 335280"/>
                <a:gd name="connsiteY7" fmla="*/ 139065 h 718185"/>
                <a:gd name="connsiteX8" fmla="*/ 247650 w 335280"/>
                <a:gd name="connsiteY8" fmla="*/ 137160 h 718185"/>
                <a:gd name="connsiteX9" fmla="*/ 226695 w 335280"/>
                <a:gd name="connsiteY9" fmla="*/ 161925 h 718185"/>
                <a:gd name="connsiteX10" fmla="*/ 226695 w 335280"/>
                <a:gd name="connsiteY10" fmla="*/ 184785 h 718185"/>
                <a:gd name="connsiteX11" fmla="*/ 230505 w 335280"/>
                <a:gd name="connsiteY11" fmla="*/ 201930 h 718185"/>
                <a:gd name="connsiteX12" fmla="*/ 230505 w 335280"/>
                <a:gd name="connsiteY12" fmla="*/ 630555 h 718185"/>
                <a:gd name="connsiteX13" fmla="*/ 131445 w 335280"/>
                <a:gd name="connsiteY13" fmla="*/ 718185 h 718185"/>
                <a:gd name="connsiteX14" fmla="*/ 7620 w 335280"/>
                <a:gd name="connsiteY14" fmla="*/ 716280 h 718185"/>
                <a:gd name="connsiteX15" fmla="*/ 0 w 335280"/>
                <a:gd name="connsiteY15" fmla="*/ 586740 h 718185"/>
                <a:gd name="connsiteX0" fmla="*/ 0 w 335280"/>
                <a:gd name="connsiteY0" fmla="*/ 586740 h 718185"/>
                <a:gd name="connsiteX1" fmla="*/ 87630 w 335280"/>
                <a:gd name="connsiteY1" fmla="*/ 363855 h 718185"/>
                <a:gd name="connsiteX2" fmla="*/ 28575 w 335280"/>
                <a:gd name="connsiteY2" fmla="*/ 22860 h 718185"/>
                <a:gd name="connsiteX3" fmla="*/ 26670 w 335280"/>
                <a:gd name="connsiteY3" fmla="*/ 0 h 718185"/>
                <a:gd name="connsiteX4" fmla="*/ 321945 w 335280"/>
                <a:gd name="connsiteY4" fmla="*/ 0 h 718185"/>
                <a:gd name="connsiteX5" fmla="*/ 335280 w 335280"/>
                <a:gd name="connsiteY5" fmla="*/ 15240 h 718185"/>
                <a:gd name="connsiteX6" fmla="*/ 335280 w 335280"/>
                <a:gd name="connsiteY6" fmla="*/ 123825 h 718185"/>
                <a:gd name="connsiteX7" fmla="*/ 318135 w 335280"/>
                <a:gd name="connsiteY7" fmla="*/ 139065 h 718185"/>
                <a:gd name="connsiteX8" fmla="*/ 247650 w 335280"/>
                <a:gd name="connsiteY8" fmla="*/ 137160 h 718185"/>
                <a:gd name="connsiteX9" fmla="*/ 226695 w 335280"/>
                <a:gd name="connsiteY9" fmla="*/ 161925 h 718185"/>
                <a:gd name="connsiteX10" fmla="*/ 226695 w 335280"/>
                <a:gd name="connsiteY10" fmla="*/ 184785 h 718185"/>
                <a:gd name="connsiteX11" fmla="*/ 230505 w 335280"/>
                <a:gd name="connsiteY11" fmla="*/ 201930 h 718185"/>
                <a:gd name="connsiteX12" fmla="*/ 230505 w 335280"/>
                <a:gd name="connsiteY12" fmla="*/ 630555 h 718185"/>
                <a:gd name="connsiteX13" fmla="*/ 131445 w 335280"/>
                <a:gd name="connsiteY13" fmla="*/ 718185 h 718185"/>
                <a:gd name="connsiteX14" fmla="*/ 7620 w 335280"/>
                <a:gd name="connsiteY14" fmla="*/ 716280 h 718185"/>
                <a:gd name="connsiteX15" fmla="*/ 0 w 335280"/>
                <a:gd name="connsiteY15" fmla="*/ 586740 h 718185"/>
                <a:gd name="connsiteX0" fmla="*/ 0 w 335280"/>
                <a:gd name="connsiteY0" fmla="*/ 586740 h 718185"/>
                <a:gd name="connsiteX1" fmla="*/ 87630 w 335280"/>
                <a:gd name="connsiteY1" fmla="*/ 363855 h 718185"/>
                <a:gd name="connsiteX2" fmla="*/ 28575 w 335280"/>
                <a:gd name="connsiteY2" fmla="*/ 22860 h 718185"/>
                <a:gd name="connsiteX3" fmla="*/ 26670 w 335280"/>
                <a:gd name="connsiteY3" fmla="*/ 0 h 718185"/>
                <a:gd name="connsiteX4" fmla="*/ 321945 w 335280"/>
                <a:gd name="connsiteY4" fmla="*/ 0 h 718185"/>
                <a:gd name="connsiteX5" fmla="*/ 335280 w 335280"/>
                <a:gd name="connsiteY5" fmla="*/ 15240 h 718185"/>
                <a:gd name="connsiteX6" fmla="*/ 335280 w 335280"/>
                <a:gd name="connsiteY6" fmla="*/ 123825 h 718185"/>
                <a:gd name="connsiteX7" fmla="*/ 318135 w 335280"/>
                <a:gd name="connsiteY7" fmla="*/ 139065 h 718185"/>
                <a:gd name="connsiteX8" fmla="*/ 247650 w 335280"/>
                <a:gd name="connsiteY8" fmla="*/ 137160 h 718185"/>
                <a:gd name="connsiteX9" fmla="*/ 226695 w 335280"/>
                <a:gd name="connsiteY9" fmla="*/ 161925 h 718185"/>
                <a:gd name="connsiteX10" fmla="*/ 226695 w 335280"/>
                <a:gd name="connsiteY10" fmla="*/ 184785 h 718185"/>
                <a:gd name="connsiteX11" fmla="*/ 230505 w 335280"/>
                <a:gd name="connsiteY11" fmla="*/ 201930 h 718185"/>
                <a:gd name="connsiteX12" fmla="*/ 230505 w 335280"/>
                <a:gd name="connsiteY12" fmla="*/ 630555 h 718185"/>
                <a:gd name="connsiteX13" fmla="*/ 131445 w 335280"/>
                <a:gd name="connsiteY13" fmla="*/ 718185 h 718185"/>
                <a:gd name="connsiteX14" fmla="*/ 7620 w 335280"/>
                <a:gd name="connsiteY14" fmla="*/ 716280 h 718185"/>
                <a:gd name="connsiteX15" fmla="*/ 0 w 335280"/>
                <a:gd name="connsiteY15" fmla="*/ 586740 h 71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35280" h="718185">
                  <a:moveTo>
                    <a:pt x="0" y="586740"/>
                  </a:moveTo>
                  <a:cubicBezTo>
                    <a:pt x="51435" y="520700"/>
                    <a:pt x="83820" y="450850"/>
                    <a:pt x="87630" y="363855"/>
                  </a:cubicBezTo>
                  <a:cubicBezTo>
                    <a:pt x="104140" y="125095"/>
                    <a:pt x="46355" y="76835"/>
                    <a:pt x="28575" y="22860"/>
                  </a:cubicBezTo>
                  <a:lnTo>
                    <a:pt x="26670" y="0"/>
                  </a:lnTo>
                  <a:lnTo>
                    <a:pt x="321945" y="0"/>
                  </a:lnTo>
                  <a:lnTo>
                    <a:pt x="335280" y="15240"/>
                  </a:lnTo>
                  <a:lnTo>
                    <a:pt x="335280" y="123825"/>
                  </a:lnTo>
                  <a:lnTo>
                    <a:pt x="318135" y="139065"/>
                  </a:lnTo>
                  <a:lnTo>
                    <a:pt x="247650" y="137160"/>
                  </a:lnTo>
                  <a:lnTo>
                    <a:pt x="226695" y="161925"/>
                  </a:lnTo>
                  <a:lnTo>
                    <a:pt x="226695" y="184785"/>
                  </a:lnTo>
                  <a:lnTo>
                    <a:pt x="230505" y="201930"/>
                  </a:lnTo>
                  <a:lnTo>
                    <a:pt x="230505" y="630555"/>
                  </a:lnTo>
                  <a:lnTo>
                    <a:pt x="131445" y="718185"/>
                  </a:lnTo>
                  <a:lnTo>
                    <a:pt x="7620" y="716280"/>
                  </a:lnTo>
                  <a:lnTo>
                    <a:pt x="0" y="586740"/>
                  </a:lnTo>
                  <a:close/>
                </a:path>
              </a:pathLst>
            </a:custGeom>
            <a:pattFill prst="wdDnDiag">
              <a:fgClr>
                <a:sysClr val="window" lastClr="FFFFFF"/>
              </a:fgClr>
              <a:bgClr>
                <a:srgbClr val="FF0000"/>
              </a:bgClr>
            </a:pattFill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" name="Полилиния 42"/>
            <p:cNvSpPr/>
            <p:nvPr/>
          </p:nvSpPr>
          <p:spPr>
            <a:xfrm>
              <a:off x="1259205" y="2765880"/>
              <a:ext cx="120014" cy="481965"/>
            </a:xfrm>
            <a:custGeom>
              <a:avLst/>
              <a:gdLst>
                <a:gd name="connsiteX0" fmla="*/ 0 w 72390"/>
                <a:gd name="connsiteY0" fmla="*/ 0 h 476250"/>
                <a:gd name="connsiteX1" fmla="*/ 70485 w 72390"/>
                <a:gd name="connsiteY1" fmla="*/ 7620 h 476250"/>
                <a:gd name="connsiteX2" fmla="*/ 72390 w 72390"/>
                <a:gd name="connsiteY2" fmla="*/ 474345 h 476250"/>
                <a:gd name="connsiteX3" fmla="*/ 3810 w 72390"/>
                <a:gd name="connsiteY3" fmla="*/ 476250 h 476250"/>
                <a:gd name="connsiteX4" fmla="*/ 0 w 72390"/>
                <a:gd name="connsiteY4" fmla="*/ 0 h 476250"/>
                <a:gd name="connsiteX0" fmla="*/ 43191 w 115581"/>
                <a:gd name="connsiteY0" fmla="*/ 0 h 476250"/>
                <a:gd name="connsiteX1" fmla="*/ 113676 w 115581"/>
                <a:gd name="connsiteY1" fmla="*/ 7620 h 476250"/>
                <a:gd name="connsiteX2" fmla="*/ 115581 w 115581"/>
                <a:gd name="connsiteY2" fmla="*/ 474345 h 476250"/>
                <a:gd name="connsiteX3" fmla="*/ 47001 w 115581"/>
                <a:gd name="connsiteY3" fmla="*/ 476250 h 476250"/>
                <a:gd name="connsiteX4" fmla="*/ 43191 w 115581"/>
                <a:gd name="connsiteY4" fmla="*/ 0 h 476250"/>
                <a:gd name="connsiteX0" fmla="*/ 61556 w 133946"/>
                <a:gd name="connsiteY0" fmla="*/ 0 h 476250"/>
                <a:gd name="connsiteX1" fmla="*/ 132041 w 133946"/>
                <a:gd name="connsiteY1" fmla="*/ 7620 h 476250"/>
                <a:gd name="connsiteX2" fmla="*/ 133946 w 133946"/>
                <a:gd name="connsiteY2" fmla="*/ 474345 h 476250"/>
                <a:gd name="connsiteX3" fmla="*/ 65366 w 133946"/>
                <a:gd name="connsiteY3" fmla="*/ 476250 h 476250"/>
                <a:gd name="connsiteX4" fmla="*/ 61556 w 133946"/>
                <a:gd name="connsiteY4" fmla="*/ 0 h 476250"/>
                <a:gd name="connsiteX0" fmla="*/ 64888 w 137278"/>
                <a:gd name="connsiteY0" fmla="*/ 0 h 481965"/>
                <a:gd name="connsiteX1" fmla="*/ 135373 w 137278"/>
                <a:gd name="connsiteY1" fmla="*/ 7620 h 481965"/>
                <a:gd name="connsiteX2" fmla="*/ 137278 w 137278"/>
                <a:gd name="connsiteY2" fmla="*/ 474345 h 481965"/>
                <a:gd name="connsiteX3" fmla="*/ 62983 w 137278"/>
                <a:gd name="connsiteY3" fmla="*/ 481965 h 481965"/>
                <a:gd name="connsiteX4" fmla="*/ 64888 w 137278"/>
                <a:gd name="connsiteY4" fmla="*/ 0 h 481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278" h="481965">
                  <a:moveTo>
                    <a:pt x="64888" y="0"/>
                  </a:moveTo>
                  <a:lnTo>
                    <a:pt x="135373" y="7620"/>
                  </a:lnTo>
                  <a:lnTo>
                    <a:pt x="137278" y="474345"/>
                  </a:lnTo>
                  <a:lnTo>
                    <a:pt x="62983" y="481965"/>
                  </a:lnTo>
                  <a:cubicBezTo>
                    <a:pt x="-41157" y="241300"/>
                    <a:pt x="1388" y="151130"/>
                    <a:pt x="64888" y="0"/>
                  </a:cubicBezTo>
                  <a:close/>
                </a:path>
              </a:pathLst>
            </a:custGeom>
            <a:pattFill prst="sphere">
              <a:fgClr>
                <a:sysClr val="window" lastClr="FFFFFF"/>
              </a:fgClr>
              <a:bgClr>
                <a:srgbClr val="0070C0"/>
              </a:bgClr>
            </a:pattFill>
            <a:ln w="15875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4" name="Полилиния 43"/>
            <p:cNvSpPr/>
            <p:nvPr/>
          </p:nvSpPr>
          <p:spPr>
            <a:xfrm flipH="1">
              <a:off x="2417326" y="2775405"/>
              <a:ext cx="108704" cy="481965"/>
            </a:xfrm>
            <a:custGeom>
              <a:avLst/>
              <a:gdLst>
                <a:gd name="connsiteX0" fmla="*/ 0 w 72390"/>
                <a:gd name="connsiteY0" fmla="*/ 0 h 476250"/>
                <a:gd name="connsiteX1" fmla="*/ 70485 w 72390"/>
                <a:gd name="connsiteY1" fmla="*/ 7620 h 476250"/>
                <a:gd name="connsiteX2" fmla="*/ 72390 w 72390"/>
                <a:gd name="connsiteY2" fmla="*/ 474345 h 476250"/>
                <a:gd name="connsiteX3" fmla="*/ 3810 w 72390"/>
                <a:gd name="connsiteY3" fmla="*/ 476250 h 476250"/>
                <a:gd name="connsiteX4" fmla="*/ 0 w 72390"/>
                <a:gd name="connsiteY4" fmla="*/ 0 h 476250"/>
                <a:gd name="connsiteX0" fmla="*/ 43191 w 115581"/>
                <a:gd name="connsiteY0" fmla="*/ 0 h 476250"/>
                <a:gd name="connsiteX1" fmla="*/ 113676 w 115581"/>
                <a:gd name="connsiteY1" fmla="*/ 7620 h 476250"/>
                <a:gd name="connsiteX2" fmla="*/ 115581 w 115581"/>
                <a:gd name="connsiteY2" fmla="*/ 474345 h 476250"/>
                <a:gd name="connsiteX3" fmla="*/ 47001 w 115581"/>
                <a:gd name="connsiteY3" fmla="*/ 476250 h 476250"/>
                <a:gd name="connsiteX4" fmla="*/ 43191 w 115581"/>
                <a:gd name="connsiteY4" fmla="*/ 0 h 476250"/>
                <a:gd name="connsiteX0" fmla="*/ 61556 w 133946"/>
                <a:gd name="connsiteY0" fmla="*/ 0 h 476250"/>
                <a:gd name="connsiteX1" fmla="*/ 132041 w 133946"/>
                <a:gd name="connsiteY1" fmla="*/ 7620 h 476250"/>
                <a:gd name="connsiteX2" fmla="*/ 133946 w 133946"/>
                <a:gd name="connsiteY2" fmla="*/ 474345 h 476250"/>
                <a:gd name="connsiteX3" fmla="*/ 65366 w 133946"/>
                <a:gd name="connsiteY3" fmla="*/ 476250 h 476250"/>
                <a:gd name="connsiteX4" fmla="*/ 61556 w 133946"/>
                <a:gd name="connsiteY4" fmla="*/ 0 h 476250"/>
                <a:gd name="connsiteX0" fmla="*/ 64888 w 137278"/>
                <a:gd name="connsiteY0" fmla="*/ 0 h 481965"/>
                <a:gd name="connsiteX1" fmla="*/ 135373 w 137278"/>
                <a:gd name="connsiteY1" fmla="*/ 7620 h 481965"/>
                <a:gd name="connsiteX2" fmla="*/ 137278 w 137278"/>
                <a:gd name="connsiteY2" fmla="*/ 474345 h 481965"/>
                <a:gd name="connsiteX3" fmla="*/ 62983 w 137278"/>
                <a:gd name="connsiteY3" fmla="*/ 481965 h 481965"/>
                <a:gd name="connsiteX4" fmla="*/ 64888 w 137278"/>
                <a:gd name="connsiteY4" fmla="*/ 0 h 481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278" h="481965">
                  <a:moveTo>
                    <a:pt x="64888" y="0"/>
                  </a:moveTo>
                  <a:lnTo>
                    <a:pt x="135373" y="7620"/>
                  </a:lnTo>
                  <a:lnTo>
                    <a:pt x="137278" y="474345"/>
                  </a:lnTo>
                  <a:lnTo>
                    <a:pt x="62983" y="481965"/>
                  </a:lnTo>
                  <a:cubicBezTo>
                    <a:pt x="-41157" y="241300"/>
                    <a:pt x="1388" y="151130"/>
                    <a:pt x="64888" y="0"/>
                  </a:cubicBezTo>
                  <a:close/>
                </a:path>
              </a:pathLst>
            </a:custGeom>
            <a:pattFill prst="sphere">
              <a:fgClr>
                <a:sysClr val="window" lastClr="FFFFFF"/>
              </a:fgClr>
              <a:bgClr>
                <a:srgbClr val="0070C0"/>
              </a:bgClr>
            </a:pattFill>
            <a:ln w="15875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-893780" y="496013"/>
              <a:ext cx="3530100" cy="1084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Кольцо из </a:t>
              </a:r>
              <a:r>
                <a:rPr kumimoji="0" lang="ru-RU" sz="12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комп. </a:t>
              </a:r>
              <a:r>
                <a:rPr kumimoji="0" lang="ru-RU" sz="120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материала</a:t>
              </a:r>
              <a:endParaRPr kumimoji="0" lang="ru-RU" sz="12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-615556" y="4216382"/>
              <a:ext cx="5444750" cy="1084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ru-RU" sz="1200" kern="0" dirty="0" smtClean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Внутреннее кольцо </a:t>
              </a:r>
            </a:p>
            <a:p>
              <a:pPr lvl="0" algn="ctr">
                <a:defRPr/>
              </a:pPr>
              <a:r>
                <a:rPr lang="ru-RU" sz="1200" kern="0" dirty="0" smtClean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закрытого типа</a:t>
              </a:r>
              <a:endParaRPr kumimoji="0" lang="ru-RU" sz="12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305797" y="496013"/>
              <a:ext cx="2218378" cy="1084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14400">
                <a:defRPr/>
              </a:pPr>
              <a:r>
                <a:rPr lang="ru-RU" sz="1200" kern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Неразрезная </a:t>
              </a:r>
              <a:r>
                <a:rPr lang="ru-RU" sz="1200" kern="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втулка</a:t>
              </a:r>
              <a:endParaRPr kumimoji="0" lang="ru-RU" sz="12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48" name="Прямая со стрелкой 47"/>
            <p:cNvCxnSpPr>
              <a:stCxn id="45" idx="2"/>
            </p:cNvCxnSpPr>
            <p:nvPr/>
          </p:nvCxnSpPr>
          <p:spPr>
            <a:xfrm>
              <a:off x="871270" y="1580183"/>
              <a:ext cx="440999" cy="1407321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arrow"/>
            </a:ln>
            <a:effectLst>
              <a:glow rad="25400">
                <a:sysClr val="window" lastClr="FFFFFF"/>
              </a:glow>
            </a:effectLst>
          </p:spPr>
        </p:cxnSp>
        <p:cxnSp>
          <p:nvCxnSpPr>
            <p:cNvPr id="49" name="Прямая со стрелкой 48"/>
            <p:cNvCxnSpPr>
              <a:stCxn id="47" idx="2"/>
              <a:endCxn id="41" idx="4"/>
            </p:cNvCxnSpPr>
            <p:nvPr/>
          </p:nvCxnSpPr>
          <p:spPr>
            <a:xfrm flipH="1">
              <a:off x="2771776" y="1580183"/>
              <a:ext cx="643212" cy="1149502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arrow"/>
            </a:ln>
            <a:effectLst>
              <a:glow rad="25400">
                <a:sysClr val="window" lastClr="FFFFFF"/>
              </a:glow>
            </a:effectLst>
          </p:spPr>
        </p:cxnSp>
        <p:cxnSp>
          <p:nvCxnSpPr>
            <p:cNvPr id="50" name="Прямая со стрелкой 49"/>
            <p:cNvCxnSpPr/>
            <p:nvPr/>
          </p:nvCxnSpPr>
          <p:spPr>
            <a:xfrm flipV="1">
              <a:off x="1815198" y="3713558"/>
              <a:ext cx="192360" cy="502824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arrow"/>
            </a:ln>
            <a:effectLst>
              <a:glow rad="25400">
                <a:sysClr val="window" lastClr="FFFFFF"/>
              </a:glow>
            </a:effectLst>
          </p:spPr>
        </p:cxnSp>
      </p:grpSp>
      <p:cxnSp>
        <p:nvCxnSpPr>
          <p:cNvPr id="33" name="Прямая со стрелкой 32"/>
          <p:cNvCxnSpPr/>
          <p:nvPr/>
        </p:nvCxnSpPr>
        <p:spPr>
          <a:xfrm flipH="1">
            <a:off x="5529584" y="1908059"/>
            <a:ext cx="451221" cy="511485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tailEnd type="arrow"/>
          </a:ln>
          <a:effectLst>
            <a:glow rad="25400">
              <a:sysClr val="window" lastClr="FFFFFF"/>
            </a:glow>
          </a:effectLst>
        </p:spPr>
      </p:cxnSp>
      <p:cxnSp>
        <p:nvCxnSpPr>
          <p:cNvPr id="35" name="Прямая со стрелкой 34"/>
          <p:cNvCxnSpPr>
            <a:stCxn id="17" idx="1"/>
          </p:cNvCxnSpPr>
          <p:nvPr/>
        </p:nvCxnSpPr>
        <p:spPr>
          <a:xfrm flipH="1" flipV="1">
            <a:off x="4158510" y="2988209"/>
            <a:ext cx="648090" cy="431268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tailEnd type="arrow"/>
          </a:ln>
          <a:effectLst>
            <a:glow rad="25400">
              <a:sysClr val="window" lastClr="FFFFFF"/>
            </a:glow>
          </a:effectLst>
        </p:spPr>
      </p:cxnSp>
      <p:sp>
        <p:nvSpPr>
          <p:cNvPr id="11" name="Прямоугольник 10"/>
          <p:cNvSpPr/>
          <p:nvPr/>
        </p:nvSpPr>
        <p:spPr>
          <a:xfrm>
            <a:off x="5094639" y="1620019"/>
            <a:ext cx="1515095" cy="2975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 1 ступени КВД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806600" y="3270718"/>
            <a:ext cx="1872260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Кольцо НА внутреннее </a:t>
            </a:r>
          </a:p>
        </p:txBody>
      </p:sp>
      <p:sp>
        <p:nvSpPr>
          <p:cNvPr id="54" name="Rectangle 63"/>
          <p:cNvSpPr>
            <a:spLocks noChangeArrowheads="1"/>
          </p:cNvSpPr>
          <p:nvPr/>
        </p:nvSpPr>
        <p:spPr bwMode="gray">
          <a:xfrm>
            <a:off x="5886748" y="3924339"/>
            <a:ext cx="4014489" cy="230432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  <a:effectLst/>
        </p:spPr>
        <p:txBody>
          <a:bodyPr wrap="square" lIns="71899" tIns="71899" rIns="71899" bIns="71899">
            <a:noAutofit/>
          </a:bodyPr>
          <a:lstStyle/>
          <a:p>
            <a:pPr algn="ctr">
              <a:spcAft>
                <a:spcPts val="600"/>
              </a:spcAft>
              <a:buClr>
                <a:srgbClr val="B00000"/>
              </a:buClr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Мероприятия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B00000"/>
              </a:buClr>
              <a:buFont typeface="+mj-lt"/>
              <a:buAutoNum type="arabicPeriod"/>
            </a:pPr>
            <a:r>
              <a:rPr lang="ru-RU" altLang="ru-RU" sz="1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 </a:t>
            </a:r>
            <a:r>
              <a:rPr lang="ru-RU" altLang="ru-RU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2006 </a:t>
            </a:r>
            <a:r>
              <a:rPr lang="ru-RU" altLang="ru-RU" sz="1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- </a:t>
            </a:r>
            <a:r>
              <a:rPr lang="ru-RU" altLang="ru-RU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корпус 87-01-8502-01 с кольцами </a:t>
            </a:r>
            <a:r>
              <a:rPr lang="ru-RU" altLang="ru-RU" sz="1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94-01-8938</a:t>
            </a:r>
            <a:r>
              <a:rPr lang="ru-RU" altLang="ru-RU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94-01-8939 закрытого </a:t>
            </a:r>
            <a:r>
              <a:rPr lang="ru-RU" altLang="ru-RU" sz="1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типа</a:t>
            </a:r>
            <a:endParaRPr lang="ru-RU" altLang="ru-RU" sz="1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B00000"/>
              </a:buClr>
              <a:buFont typeface="+mj-lt"/>
              <a:buAutoNum type="arabicPeriod"/>
            </a:pPr>
            <a:r>
              <a:rPr lang="ru-RU" altLang="ru-RU" sz="1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 </a:t>
            </a:r>
            <a:r>
              <a:rPr lang="ru-RU" altLang="ru-RU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2007 </a:t>
            </a:r>
            <a:r>
              <a:rPr lang="ru-RU" altLang="ru-RU" sz="1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- </a:t>
            </a:r>
            <a:r>
              <a:rPr lang="ru-RU" altLang="ru-RU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цельное сферическое кольцо вместо </a:t>
            </a:r>
            <a:r>
              <a:rPr lang="ru-RU" altLang="ru-RU" sz="1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разрезного</a:t>
            </a:r>
          </a:p>
          <a:p>
            <a:pPr marL="228600" indent="-228600">
              <a:buClr>
                <a:srgbClr val="B00000"/>
              </a:buClr>
              <a:buFont typeface="+mj-lt"/>
              <a:buAutoNum type="arabicPeriod"/>
            </a:pPr>
            <a:endParaRPr lang="ru-RU" altLang="ru-RU" sz="1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B00000"/>
              </a:buClr>
              <a:buFont typeface="+mj-lt"/>
              <a:buAutoNum type="arabicPeriod"/>
            </a:pPr>
            <a:r>
              <a:rPr lang="ru-RU" altLang="ru-RU" sz="1400" kern="0" dirty="0" smtClean="0">
                <a:ln w="3175" cmpd="sng">
                  <a:noFill/>
                  <a:prstDash val="solid"/>
                </a:ln>
                <a:effectLst>
                  <a:glow rad="152400">
                    <a:prstClr val="white"/>
                  </a:glo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 2014 </a:t>
            </a:r>
            <a:r>
              <a:rPr lang="ru-RU" altLang="ru-RU" sz="1400" kern="0" dirty="0">
                <a:ln w="3175" cmpd="sng">
                  <a:noFill/>
                  <a:prstDash val="solid"/>
                </a:ln>
                <a:effectLst>
                  <a:glow rad="152400">
                    <a:prstClr val="white"/>
                  </a:glo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- </a:t>
            </a:r>
            <a:r>
              <a:rPr lang="ru-RU" altLang="ru-RU" sz="1400" kern="0" dirty="0" smtClean="0">
                <a:ln w="3175" cmpd="sng">
                  <a:noFill/>
                  <a:prstDash val="solid"/>
                </a:ln>
                <a:effectLst>
                  <a:glow rad="152400">
                    <a:prstClr val="white"/>
                  </a:glo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удлинённые </a:t>
            </a:r>
            <a:r>
              <a:rPr lang="ru-RU" altLang="ru-RU" sz="1400" kern="0" dirty="0">
                <a:ln w="3175" cmpd="sng">
                  <a:noFill/>
                  <a:prstDash val="solid"/>
                </a:ln>
                <a:effectLst>
                  <a:glow rad="152400">
                    <a:prstClr val="white"/>
                  </a:glo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втулки </a:t>
            </a:r>
            <a:endParaRPr lang="ru-RU" altLang="ru-RU" sz="1400" kern="0" dirty="0" smtClean="0">
              <a:ln w="3175" cmpd="sng">
                <a:noFill/>
                <a:prstDash val="solid"/>
              </a:ln>
              <a:effectLst>
                <a:glow rad="152400">
                  <a:prstClr val="white"/>
                </a:glo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B00000"/>
              </a:buClr>
              <a:buFont typeface="+mj-lt"/>
              <a:buAutoNum type="arabicPeriod"/>
            </a:pPr>
            <a:r>
              <a:rPr lang="ru-RU" altLang="ru-RU" sz="1400" kern="0" dirty="0" smtClean="0">
                <a:ln w="3175" cmpd="sng">
                  <a:noFill/>
                  <a:prstDash val="solid"/>
                </a:ln>
                <a:effectLst>
                  <a:glow rad="152400">
                    <a:prstClr val="white"/>
                  </a:glo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 2015 </a:t>
            </a:r>
            <a:r>
              <a:rPr lang="ru-RU" altLang="ru-RU" sz="1400" kern="0" dirty="0">
                <a:ln w="3175" cmpd="sng">
                  <a:noFill/>
                  <a:prstDash val="solid"/>
                </a:ln>
                <a:effectLst>
                  <a:glow rad="152400">
                    <a:prstClr val="white"/>
                  </a:glo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- норма разноразмерности не более ±0,15 </a:t>
            </a:r>
            <a:r>
              <a:rPr lang="ru-RU" altLang="ru-RU" sz="1400" kern="0" dirty="0" smtClean="0">
                <a:ln w="3175" cmpd="sng">
                  <a:noFill/>
                  <a:prstDash val="solid"/>
                </a:ln>
                <a:effectLst>
                  <a:glow rad="152400">
                    <a:prstClr val="white"/>
                  </a:glo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положения </a:t>
            </a:r>
            <a:r>
              <a:rPr lang="ru-RU" altLang="ru-RU" sz="1400" kern="0" dirty="0">
                <a:ln w="3175" cmpd="sng">
                  <a:noFill/>
                  <a:prstDash val="solid"/>
                </a:ln>
                <a:effectLst>
                  <a:glow rad="152400">
                    <a:prstClr val="white"/>
                  </a:glo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отверстий под наружные цапфы лопаток НА 1 и 2 ступеней КВД.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Прямая со стрелкой 3"/>
          <p:cNvCxnSpPr>
            <a:stCxn id="13" idx="1"/>
          </p:cNvCxnSpPr>
          <p:nvPr/>
        </p:nvCxnSpPr>
        <p:spPr>
          <a:xfrm flipH="1" flipV="1">
            <a:off x="5386232" y="5366963"/>
            <a:ext cx="360050" cy="21851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Левая фигурная скобка 12"/>
          <p:cNvSpPr/>
          <p:nvPr/>
        </p:nvSpPr>
        <p:spPr>
          <a:xfrm>
            <a:off x="5746282" y="5258947"/>
            <a:ext cx="238076" cy="653056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72652688"/>
              </p:ext>
            </p:extLst>
          </p:nvPr>
        </p:nvGraphicFramePr>
        <p:xfrm>
          <a:off x="486000" y="1620019"/>
          <a:ext cx="2520349" cy="2042160"/>
        </p:xfrm>
        <a:graphic>
          <a:graphicData uri="http://schemas.openxmlformats.org/drawingml/2006/table">
            <a:tbl>
              <a:tblPr firstRow="1" bandRow="1">
                <a:effectLst/>
                <a:tableStyleId>{3C2FFA5D-87B4-456A-9821-1D502468CF0F}</a:tableStyleId>
              </a:tblPr>
              <a:tblGrid>
                <a:gridCol w="1440199"/>
                <a:gridCol w="1080150"/>
              </a:tblGrid>
              <a:tr h="40701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Тип двигателя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208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ПС-90ГП-3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BC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BCB"/>
                    </a:solidFill>
                  </a:tcPr>
                </a:tc>
              </a:tr>
              <a:tr h="244208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ПС-90ГП-1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64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E7"/>
                    </a:solidFill>
                  </a:tcPr>
                </a:tc>
              </a:tr>
              <a:tr h="244208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ПС-90ГП-2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BC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BCB"/>
                    </a:solidFill>
                  </a:tcPr>
                </a:tc>
              </a:tr>
              <a:tr h="244208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ПС-90ГП-25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E7"/>
                    </a:solidFill>
                  </a:tcPr>
                </a:tc>
              </a:tr>
              <a:tr h="244208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Итого: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BC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BCB"/>
                    </a:solidFill>
                  </a:tcPr>
                </a:tc>
              </a:tr>
            </a:tbl>
          </a:graphicData>
        </a:graphic>
      </p:graphicFrame>
      <p:grpSp>
        <p:nvGrpSpPr>
          <p:cNvPr id="8" name="Группа 7"/>
          <p:cNvGrpSpPr/>
          <p:nvPr/>
        </p:nvGrpSpPr>
        <p:grpSpPr>
          <a:xfrm>
            <a:off x="197959" y="3636299"/>
            <a:ext cx="3960550" cy="2745998"/>
            <a:chOff x="197959" y="3852389"/>
            <a:chExt cx="3960550" cy="2745998"/>
          </a:xfrm>
        </p:grpSpPr>
        <p:graphicFrame>
          <p:nvGraphicFramePr>
            <p:cNvPr id="51" name="Диаграмма 5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620229050"/>
                </p:ext>
              </p:extLst>
            </p:nvPr>
          </p:nvGraphicFramePr>
          <p:xfrm>
            <a:off x="197959" y="3996349"/>
            <a:ext cx="3816530" cy="260203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53" name="5-конечная звезда 52"/>
            <p:cNvSpPr/>
            <p:nvPr/>
          </p:nvSpPr>
          <p:spPr>
            <a:xfrm>
              <a:off x="2070219" y="4284389"/>
              <a:ext cx="144020" cy="148986"/>
            </a:xfrm>
            <a:prstGeom prst="star5">
              <a:avLst/>
            </a:prstGeom>
            <a:solidFill>
              <a:srgbClr val="B00000"/>
            </a:solidFill>
            <a:ln>
              <a:solidFill>
                <a:srgbClr val="B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998219" y="3996389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>
                  <a:solidFill>
                    <a:srgbClr val="B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1200" dirty="0">
                <a:solidFill>
                  <a:srgbClr val="B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5-конечная звезда 64"/>
            <p:cNvSpPr/>
            <p:nvPr/>
          </p:nvSpPr>
          <p:spPr>
            <a:xfrm>
              <a:off x="2232488" y="4104788"/>
              <a:ext cx="144020" cy="148986"/>
            </a:xfrm>
            <a:prstGeom prst="star5">
              <a:avLst/>
            </a:prstGeom>
            <a:solidFill>
              <a:srgbClr val="B00000"/>
            </a:solidFill>
            <a:ln>
              <a:solidFill>
                <a:srgbClr val="B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178219" y="3852389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>
                  <a:solidFill>
                    <a:srgbClr val="B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sz="1200" dirty="0">
                <a:solidFill>
                  <a:srgbClr val="B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5-конечная звезда 71"/>
            <p:cNvSpPr/>
            <p:nvPr/>
          </p:nvSpPr>
          <p:spPr>
            <a:xfrm>
              <a:off x="3294389" y="5724589"/>
              <a:ext cx="144020" cy="148986"/>
            </a:xfrm>
            <a:prstGeom prst="star5">
              <a:avLst/>
            </a:prstGeom>
            <a:solidFill>
              <a:srgbClr val="B00000"/>
            </a:solidFill>
            <a:ln>
              <a:solidFill>
                <a:srgbClr val="B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5-конечная звезда 72"/>
            <p:cNvSpPr/>
            <p:nvPr/>
          </p:nvSpPr>
          <p:spPr>
            <a:xfrm>
              <a:off x="3438409" y="5652579"/>
              <a:ext cx="144020" cy="148986"/>
            </a:xfrm>
            <a:prstGeom prst="star5">
              <a:avLst/>
            </a:prstGeom>
            <a:solidFill>
              <a:srgbClr val="B00000"/>
            </a:solidFill>
            <a:ln>
              <a:solidFill>
                <a:srgbClr val="B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222379" y="5436549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>
                  <a:solidFill>
                    <a:srgbClr val="B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366399" y="5364539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>
                  <a:solidFill>
                    <a:srgbClr val="B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cxnSp>
          <p:nvCxnSpPr>
            <p:cNvPr id="76" name="Прямая соединительная линия 75"/>
            <p:cNvCxnSpPr>
              <a:endCxn id="77" idx="2"/>
            </p:cNvCxnSpPr>
            <p:nvPr/>
          </p:nvCxnSpPr>
          <p:spPr>
            <a:xfrm flipV="1">
              <a:off x="2934339" y="5292499"/>
              <a:ext cx="262252" cy="72013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2934339" y="5076499"/>
              <a:ext cx="524503" cy="216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>
                  <a:solidFill>
                    <a:srgbClr val="B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2017</a:t>
              </a:r>
              <a:endParaRPr lang="ru-RU" sz="1200" dirty="0">
                <a:solidFill>
                  <a:srgbClr val="B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6" name="Прямая со стрелкой 65"/>
            <p:cNvCxnSpPr>
              <a:stCxn id="77" idx="3"/>
            </p:cNvCxnSpPr>
            <p:nvPr/>
          </p:nvCxnSpPr>
          <p:spPr>
            <a:xfrm>
              <a:off x="3458842" y="5184499"/>
              <a:ext cx="699667" cy="3608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ctr">
            <a:noAutofit/>
          </a:bodyPr>
          <a:lstStyle/>
          <a:p>
            <a:pPr defTabSz="957837"/>
            <a:r>
              <a:rPr lang="ru-RU" dirty="0"/>
              <a:t>Повреждение КВД втулкой НА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9E9B89-56E8-43B4-B511-B137FC73A5C8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1494139" y="6300669"/>
            <a:ext cx="15744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По годам изготовления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798459" y="5972680"/>
            <a:ext cx="338554" cy="37446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6" name="Прямая соединительная линия 55"/>
          <p:cNvCxnSpPr>
            <a:endCxn id="57" idx="2"/>
          </p:cNvCxnSpPr>
          <p:nvPr/>
        </p:nvCxnSpPr>
        <p:spPr>
          <a:xfrm flipV="1">
            <a:off x="2790319" y="4705408"/>
            <a:ext cx="262252" cy="65913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790319" y="4428409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B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ru-RU" sz="1200" dirty="0">
              <a:solidFill>
                <a:srgbClr val="B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332925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558009" y="251829"/>
            <a:ext cx="7262812" cy="7809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ru-RU"/>
            </a:defPPr>
            <a:lvl1pPr defTabSz="957837">
              <a:spcBef>
                <a:spcPct val="0"/>
              </a:spcBef>
              <a:buNone/>
              <a:defRPr sz="2400" baseline="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ru-RU" dirty="0">
              <a:effectLst>
                <a:outerShdw blurRad="38100" dist="50800" dir="2700000" algn="tl" rotWithShape="0">
                  <a:schemeClr val="bg1"/>
                </a:outerShdw>
              </a:effectLst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929732" y="3841723"/>
            <a:ext cx="4386125" cy="2542625"/>
            <a:chOff x="5434638" y="4140369"/>
            <a:chExt cx="3908591" cy="2265800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5434638" y="4140369"/>
              <a:ext cx="3908591" cy="2265800"/>
            </a:xfrm>
            <a:prstGeom prst="rect">
              <a:avLst/>
            </a:prstGeom>
          </p:spPr>
        </p:pic>
        <p:cxnSp>
          <p:nvCxnSpPr>
            <p:cNvPr id="13" name="Прямая со стрелкой 12"/>
            <p:cNvCxnSpPr/>
            <p:nvPr/>
          </p:nvCxnSpPr>
          <p:spPr>
            <a:xfrm flipH="1" flipV="1">
              <a:off x="6514788" y="4896050"/>
              <a:ext cx="1188000" cy="684000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arrow"/>
            </a:ln>
            <a:effectLst>
              <a:glow rad="25400">
                <a:sysClr val="window" lastClr="FFFFFF"/>
              </a:glow>
            </a:effectLst>
          </p:spPr>
        </p:cxnSp>
      </p:grp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68564738"/>
              </p:ext>
            </p:extLst>
          </p:nvPr>
        </p:nvGraphicFramePr>
        <p:xfrm>
          <a:off x="557262" y="1510985"/>
          <a:ext cx="2520350" cy="2042160"/>
        </p:xfrm>
        <a:graphic>
          <a:graphicData uri="http://schemas.openxmlformats.org/drawingml/2006/table">
            <a:tbl>
              <a:tblPr firstRow="1" bandRow="1">
                <a:effectLst/>
                <a:tableStyleId>{3C2FFA5D-87B4-456A-9821-1D502468CF0F}</a:tableStyleId>
              </a:tblPr>
              <a:tblGrid>
                <a:gridCol w="1260175"/>
                <a:gridCol w="1260175"/>
              </a:tblGrid>
              <a:tr h="28987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Тип двигателя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722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ПС-90ГП-3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BC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BCB"/>
                    </a:solidFill>
                  </a:tcPr>
                </a:tc>
              </a:tr>
              <a:tr h="203722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ПС-90ГП-1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64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E7"/>
                    </a:solidFill>
                  </a:tcPr>
                </a:tc>
              </a:tr>
              <a:tr h="203722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ПС-90ГП-2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BC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BCB"/>
                    </a:solidFill>
                  </a:tcPr>
                </a:tc>
              </a:tr>
              <a:tr h="203722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ПС-90ГП-25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E7"/>
                    </a:solidFill>
                  </a:tcPr>
                </a:tc>
              </a:tr>
              <a:tr h="203722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Итого: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BC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BCB"/>
                    </a:solidFill>
                  </a:tcPr>
                </a:tc>
              </a:tr>
            </a:tbl>
          </a:graphicData>
        </a:graphic>
      </p:graphicFrame>
      <p:sp>
        <p:nvSpPr>
          <p:cNvPr id="10" name="Rectangle 63"/>
          <p:cNvSpPr>
            <a:spLocks noChangeArrowheads="1"/>
          </p:cNvSpPr>
          <p:nvPr/>
        </p:nvSpPr>
        <p:spPr bwMode="gray">
          <a:xfrm>
            <a:off x="3492005" y="1266099"/>
            <a:ext cx="5976830" cy="252035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square" lIns="71899" tIns="71899" rIns="71899" bIns="71899">
            <a:noAutofit/>
          </a:bodyPr>
          <a:lstStyle/>
          <a:p>
            <a:pPr algn="ctr">
              <a:buClr>
                <a:srgbClr val="B00000"/>
              </a:buClr>
            </a:pPr>
            <a:r>
              <a:rPr lang="ru-RU" altLang="ru-RU" sz="16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Мероприятия</a:t>
            </a:r>
          </a:p>
          <a:p>
            <a:pPr marL="228600" indent="-228600">
              <a:buClr>
                <a:srgbClr val="B00000"/>
              </a:buClr>
              <a:buFont typeface="+mj-lt"/>
              <a:buAutoNum type="arabicPeriod"/>
            </a:pPr>
            <a:r>
              <a:rPr lang="ru-RU" altLang="ru-RU" sz="1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2011 внедрена </a:t>
            </a:r>
            <a:r>
              <a:rPr lang="ru-RU" altLang="ru-RU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гайка </a:t>
            </a:r>
            <a:r>
              <a:rPr lang="ru-RU" altLang="ru-RU" sz="1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 </a:t>
            </a:r>
            <a:r>
              <a:rPr lang="ru-RU" altLang="ru-RU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плавным заходным конусом </a:t>
            </a:r>
            <a:endParaRPr lang="ru-RU" altLang="ru-RU" sz="1400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B00000"/>
              </a:buClr>
              <a:buFont typeface="+mj-lt"/>
              <a:buAutoNum type="arabicPeriod"/>
            </a:pPr>
            <a:r>
              <a:rPr lang="ru-RU" sz="1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10.2017 </a:t>
            </a:r>
            <a:r>
              <a:rPr lang="ru-RU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исключена </a:t>
            </a:r>
            <a:r>
              <a:rPr lang="ru-RU" sz="1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механическая доводка </a:t>
            </a:r>
            <a:r>
              <a:rPr lang="ru-RU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посадочных </a:t>
            </a:r>
            <a:r>
              <a:rPr lang="ru-RU" sz="1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диаметров</a:t>
            </a:r>
          </a:p>
          <a:p>
            <a:pPr algn="ctr">
              <a:buClr>
                <a:srgbClr val="B00000"/>
              </a:buClr>
            </a:pPr>
            <a:endParaRPr lang="ru-RU" sz="1600" b="1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  <a:buClr>
                <a:srgbClr val="B00000"/>
              </a:buClr>
            </a:pPr>
            <a:r>
              <a:rPr lang="ru-RU" sz="16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Прорабатывается :</a:t>
            </a:r>
          </a:p>
          <a:p>
            <a:pPr marL="171450" indent="-171450">
              <a:buClr>
                <a:srgbClr val="B00000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возможность постановки КВД в разделительный корпус по направляющим для исключения задевания роликов о гайку 9.93-01-2027</a:t>
            </a:r>
            <a:endParaRPr lang="en-US" sz="1400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B00000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повышение </a:t>
            </a:r>
            <a:r>
              <a:rPr lang="ru-RU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прокачки </a:t>
            </a:r>
            <a:r>
              <a:rPr lang="ru-RU" sz="1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масла</a:t>
            </a:r>
          </a:p>
          <a:p>
            <a:pPr marL="171450" indent="-171450">
              <a:buClr>
                <a:srgbClr val="B00000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внедрение  </a:t>
            </a:r>
            <a:r>
              <a:rPr lang="ru-RU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р/п FAG594412 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413989" y="3636299"/>
            <a:ext cx="4392610" cy="2664370"/>
            <a:chOff x="413989" y="3852329"/>
            <a:chExt cx="4392610" cy="2664370"/>
          </a:xfrm>
        </p:grpSpPr>
        <p:graphicFrame>
          <p:nvGraphicFramePr>
            <p:cNvPr id="28" name="Диаграмма 2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1696632679"/>
                </p:ext>
              </p:extLst>
            </p:nvPr>
          </p:nvGraphicFramePr>
          <p:xfrm>
            <a:off x="413989" y="3924339"/>
            <a:ext cx="4392610" cy="25923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9" name="5-конечная звезда 28"/>
            <p:cNvSpPr/>
            <p:nvPr/>
          </p:nvSpPr>
          <p:spPr>
            <a:xfrm>
              <a:off x="3294389" y="4140369"/>
              <a:ext cx="144020" cy="144020"/>
            </a:xfrm>
            <a:prstGeom prst="star5">
              <a:avLst/>
            </a:prstGeom>
            <a:solidFill>
              <a:srgbClr val="B00000"/>
            </a:solidFill>
            <a:ln>
              <a:solidFill>
                <a:srgbClr val="B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222379" y="3852329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>
                  <a:solidFill>
                    <a:srgbClr val="B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1200" dirty="0">
                <a:solidFill>
                  <a:srgbClr val="B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5-конечная звезда 31"/>
            <p:cNvSpPr/>
            <p:nvPr/>
          </p:nvSpPr>
          <p:spPr>
            <a:xfrm>
              <a:off x="4518559" y="5580569"/>
              <a:ext cx="144020" cy="144020"/>
            </a:xfrm>
            <a:prstGeom prst="star5">
              <a:avLst/>
            </a:prstGeom>
            <a:solidFill>
              <a:srgbClr val="B00000"/>
            </a:solidFill>
            <a:ln>
              <a:solidFill>
                <a:srgbClr val="B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446549" y="5292529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>
                  <a:solidFill>
                    <a:srgbClr val="B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ctr">
            <a:noAutofit/>
          </a:bodyPr>
          <a:lstStyle/>
          <a:p>
            <a:pPr defTabSz="957837"/>
            <a:r>
              <a:rPr lang="ru-RU" dirty="0"/>
              <a:t>Повреждение роликоподшипника КВД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9E9B89-56E8-43B4-B511-B137FC73A5C8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710169" y="6228659"/>
            <a:ext cx="15744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По годам изготовления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90569" y="5868609"/>
            <a:ext cx="353943" cy="40652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Прямая соединительная линия 17"/>
          <p:cNvCxnSpPr>
            <a:endCxn id="20" idx="2"/>
          </p:cNvCxnSpPr>
          <p:nvPr/>
        </p:nvCxnSpPr>
        <p:spPr>
          <a:xfrm flipV="1">
            <a:off x="4230519" y="5065458"/>
            <a:ext cx="118232" cy="37109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086499" y="4788459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B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ru-RU" sz="1200" dirty="0">
              <a:solidFill>
                <a:srgbClr val="B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Прямая соединительная линия 20"/>
          <p:cNvCxnSpPr>
            <a:endCxn id="22" idx="2"/>
          </p:cNvCxnSpPr>
          <p:nvPr/>
        </p:nvCxnSpPr>
        <p:spPr>
          <a:xfrm flipH="1" flipV="1">
            <a:off x="3052571" y="4561388"/>
            <a:ext cx="97798" cy="80315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790319" y="4284389"/>
            <a:ext cx="5245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B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ru-RU" sz="1200" dirty="0">
              <a:solidFill>
                <a:srgbClr val="B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645685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630019" y="1187959"/>
            <a:ext cx="7487060" cy="7809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ru-RU"/>
            </a:defPPr>
            <a:lvl1pPr defTabSz="957837">
              <a:spcBef>
                <a:spcPct val="0"/>
              </a:spcBef>
              <a:buNone/>
              <a:defRPr sz="2400" baseline="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dirty="0"/>
              <a:t>Причины отправки в ремонт ГТУ-12П и ГТУ-10П  в 2017…2018 г</a:t>
            </a:r>
            <a:r>
              <a:rPr lang="ru-RU" altLang="ru-RU" dirty="0" smtClean="0"/>
              <a:t>.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9E9B89-56E8-43B4-B511-B137FC73A5C8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686999" y="2484139"/>
            <a:ext cx="1457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а 30.11.2018 г.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20314410"/>
              </p:ext>
            </p:extLst>
          </p:nvPr>
        </p:nvGraphicFramePr>
        <p:xfrm>
          <a:off x="702029" y="2844189"/>
          <a:ext cx="8569190" cy="22323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240"/>
                <a:gridCol w="1152160"/>
                <a:gridCol w="1152160"/>
                <a:gridCol w="1512210"/>
                <a:gridCol w="1152160"/>
                <a:gridCol w="1008140"/>
                <a:gridCol w="864120"/>
              </a:tblGrid>
              <a:tr h="578765">
                <a:tc>
                  <a:txBody>
                    <a:bodyPr/>
                    <a:lstStyle/>
                    <a:p>
                      <a:pPr marL="0" marR="0" indent="0" algn="ctr" defTabSz="9578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Дефект</a:t>
                      </a:r>
                      <a:endParaRPr lang="ru-RU" sz="12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578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Узел</a:t>
                      </a:r>
                      <a:endParaRPr lang="ru-RU" sz="12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578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Двигатель</a:t>
                      </a:r>
                      <a:endParaRPr lang="ru-RU" sz="12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578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Станция</a:t>
                      </a:r>
                      <a:endParaRPr lang="ru-RU" sz="12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578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Наработка ППР/СНЭ</a:t>
                      </a:r>
                      <a:endParaRPr lang="ru-RU" sz="12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578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Дата</a:t>
                      </a:r>
                      <a:endParaRPr lang="ru-RU" sz="12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578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Кол-во</a:t>
                      </a:r>
                      <a:r>
                        <a:rPr lang="ru-RU" sz="1200" b="1" kern="1200" baseline="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endParaRPr lang="ru-RU" sz="12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0000"/>
                    </a:solidFill>
                  </a:tcPr>
                </a:tc>
              </a:tr>
              <a:tr h="551182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Стружка в масле от опор СТ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Турбина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86061027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Канчуринское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ПХГ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 / 15 400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22.05.2018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51182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Стружка в масле от р/п ТВД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2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86061026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564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 / 19 933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12.09.2018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51182"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Стружка КП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КП и привода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84991028ВР1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КС-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11Павловская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21 079 / 45 873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02.09.2018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1598791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dirty="0"/>
              <a:t>Причины отправки в ремонт ГТУ-16П</a:t>
            </a:r>
            <a:br>
              <a:rPr lang="ru-RU" altLang="ru-RU" dirty="0"/>
            </a:br>
            <a:r>
              <a:rPr lang="ru-RU" altLang="ru-RU" dirty="0"/>
              <a:t> в 2017…2018 г. </a:t>
            </a:r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59989" y="263910"/>
            <a:ext cx="7775100" cy="7809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ru-RU"/>
            </a:defPPr>
            <a:lvl1pPr defTabSz="957837">
              <a:spcBef>
                <a:spcPct val="0"/>
              </a:spcBef>
              <a:buNone/>
              <a:defRPr sz="2400" baseline="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graphicFrame>
        <p:nvGraphicFramePr>
          <p:cNvPr id="1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86373175"/>
              </p:ext>
            </p:extLst>
          </p:nvPr>
        </p:nvGraphicFramePr>
        <p:xfrm>
          <a:off x="558008" y="2110050"/>
          <a:ext cx="8785221" cy="4118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341"/>
                <a:gridCol w="864120"/>
                <a:gridCol w="1152160"/>
                <a:gridCol w="1512210"/>
                <a:gridCol w="1224170"/>
                <a:gridCol w="936130"/>
                <a:gridCol w="648090"/>
              </a:tblGrid>
              <a:tr h="464536">
                <a:tc>
                  <a:txBody>
                    <a:bodyPr/>
                    <a:lstStyle/>
                    <a:p>
                      <a:pPr marL="0" marR="0" indent="0" algn="ctr" defTabSz="9578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Дефект</a:t>
                      </a:r>
                      <a:endParaRPr lang="ru-RU" sz="11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578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Узел</a:t>
                      </a:r>
                      <a:endParaRPr lang="ru-RU" sz="11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578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Двигатель</a:t>
                      </a:r>
                      <a:endParaRPr lang="ru-RU" sz="11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578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Станция</a:t>
                      </a:r>
                      <a:endParaRPr lang="ru-RU" sz="11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578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Наработка ППР/СНЭ</a:t>
                      </a:r>
                      <a:endParaRPr lang="ru-RU" sz="11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578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Дата</a:t>
                      </a:r>
                      <a:endParaRPr lang="ru-RU" sz="11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578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Кол-во</a:t>
                      </a:r>
                      <a:endParaRPr lang="ru-RU" sz="11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0000"/>
                    </a:solidFill>
                  </a:tcPr>
                </a:tc>
              </a:tr>
              <a:tr h="282039">
                <a:tc>
                  <a:txBody>
                    <a:bodyPr/>
                    <a:lstStyle/>
                    <a:p>
                      <a:pPr marL="0" marR="0" lvl="0" indent="0" algn="l" defTabSz="95649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Выпадение втулки  КВД 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ru-RU" sz="11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Компрес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-сор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56496" rtl="0" eaLnBrk="1" fontAlgn="t" latinLnBrk="0" hangingPunct="1"/>
                      <a:r>
                        <a:rPr lang="ru-RU" sz="11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83021048Л2Р1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56496" rtl="0" eaLnBrk="1" fontAlgn="t" latinLnBrk="0" hangingPunct="1"/>
                      <a:r>
                        <a:rPr lang="ru-RU" sz="11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ДКС</a:t>
                      </a:r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Юбилейная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56496" rtl="0" eaLnBrk="1" fontAlgn="t" latinLnBrk="0" hangingPunct="1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22 174 / 47 086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56496" rtl="0" eaLnBrk="1" fontAlgn="t" latinLnBrk="0" hangingPunct="1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12.09.2018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64536">
                <a:tc>
                  <a:txBody>
                    <a:bodyPr/>
                    <a:lstStyle/>
                    <a:p>
                      <a:pPr marL="0" marR="0" lvl="0" indent="0" algn="l" defTabSz="95649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Поломка</a:t>
                      </a:r>
                      <a:r>
                        <a:rPr lang="ru-RU" sz="11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антивибрационной полки КВД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56496" rtl="0" eaLnBrk="1" fontAlgn="t" latinLnBrk="0" hangingPunct="1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83091195Р1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i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ДКС</a:t>
                      </a:r>
                      <a:r>
                        <a:rPr lang="ru-RU" sz="1100" b="0" i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Западно-</a:t>
                      </a:r>
                      <a:r>
                        <a:rPr lang="ru-RU" sz="1100" b="0" i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Таркосалинская</a:t>
                      </a:r>
                      <a:r>
                        <a:rPr lang="ru-RU" sz="1100" b="0" i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-2</a:t>
                      </a:r>
                      <a:endParaRPr lang="ru-RU" sz="11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56496" rtl="0" eaLnBrk="1" fontAlgn="t" latinLnBrk="0" hangingPunct="1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12 792</a:t>
                      </a:r>
                      <a:r>
                        <a:rPr lang="ru-RU" sz="11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37 661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56496" rtl="0" eaLnBrk="1" fontAlgn="t" latinLnBrk="0" hangingPunct="1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12.03.2018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866">
                <a:tc rowSpan="2">
                  <a:txBody>
                    <a:bodyPr/>
                    <a:lstStyle/>
                    <a:p>
                      <a:pPr marL="0" algn="l" defTabSz="956496" rtl="0" eaLnBrk="1" fontAlgn="t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Повреждение р/п КВД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56496" rtl="0" eaLnBrk="1" fontAlgn="t" latinLnBrk="0" hangingPunct="1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83101238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56496" rtl="0" eaLnBrk="1" fontAlgn="t" latinLnBrk="0" hangingPunct="1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КС </a:t>
                      </a:r>
                      <a:r>
                        <a:rPr lang="ru-RU" sz="11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Пикалевская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56496" rtl="0" eaLnBrk="1" fontAlgn="t" latinLnBrk="0" hangingPunct="1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 </a:t>
                      </a:r>
                      <a:r>
                        <a:rPr lang="ru-RU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 </a:t>
                      </a:r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22 543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56496" rtl="0" eaLnBrk="1" fontAlgn="t" latinLnBrk="0" hangingPunct="1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23.08.2018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2866">
                <a:tc vMerge="1">
                  <a:txBody>
                    <a:bodyPr/>
                    <a:lstStyle/>
                    <a:p>
                      <a:pPr marL="0" algn="l" defTabSz="956496" rtl="0" eaLnBrk="1" fontAlgn="t" latinLnBrk="0" hangingPunct="1"/>
                      <a:endParaRPr lang="ru-RU" sz="12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56496" rtl="0" eaLnBrk="1" fontAlgn="t" latinLnBrk="0" hangingPunct="1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83041062Р2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56496" rtl="0" eaLnBrk="1" fontAlgn="t" latinLnBrk="0" hangingPunct="1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КС Крупская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56496" rtl="0" eaLnBrk="1" fontAlgn="t" latinLnBrk="0" hangingPunct="1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15 981</a:t>
                      </a:r>
                      <a:r>
                        <a:rPr lang="ru-RU" sz="11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60 321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56496" rtl="0" eaLnBrk="1" fontAlgn="t" latinLnBrk="0" hangingPunct="1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27.03.2018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536">
                <a:tc>
                  <a:txBody>
                    <a:bodyPr/>
                    <a:lstStyle/>
                    <a:p>
                      <a:pPr marL="0" algn="l" defTabSz="956496" rtl="0" eaLnBrk="1" fontAlgn="t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Отворачивание  распылителя форсунки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4CBC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КС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BC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56496" rtl="0" eaLnBrk="1" fontAlgn="t" latinLnBrk="0" hangingPunct="1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83041106Р1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BC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56496" rtl="0" eaLnBrk="1" fontAlgn="t" latinLnBrk="0" hangingPunct="1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КС </a:t>
                      </a:r>
                      <a:r>
                        <a:rPr lang="ru-RU" sz="11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Пуртазовская</a:t>
                      </a:r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-1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BC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56496" rtl="0" eaLnBrk="1" fontAlgn="t" latinLnBrk="0" hangingPunct="1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17 385 / 38 528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BC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56496" rtl="0" eaLnBrk="1" fontAlgn="t" latinLnBrk="0" hangingPunct="1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11.11.2017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BC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  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BCB"/>
                    </a:solidFill>
                  </a:tcPr>
                </a:tc>
              </a:tr>
              <a:tr h="464536">
                <a:tc>
                  <a:txBody>
                    <a:bodyPr/>
                    <a:lstStyle/>
                    <a:p>
                      <a:pPr marL="0" algn="l" defTabSz="956496" rtl="0" eaLnBrk="1" fontAlgn="t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Прогары ЖТ КС из-за неверной установки форсунки</a:t>
                      </a:r>
                    </a:p>
                  </a:txBody>
                  <a:tcPr anchor="ctr">
                    <a:solidFill>
                      <a:srgbClr val="F2E7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56496" rtl="0" eaLnBrk="1" fontAlgn="t" latinLnBrk="0" hangingPunct="1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83041068Р2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649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КС Крупская</a:t>
                      </a:r>
                    </a:p>
                    <a:p>
                      <a:pPr marL="0" algn="ctr" defTabSz="956496" rtl="0" eaLnBrk="1" fontAlgn="t" latinLnBrk="0" hangingPunct="1"/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56496" rtl="0" eaLnBrk="1" fontAlgn="t" latinLnBrk="0" hangingPunct="1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4 552 / 4 6750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56496" rtl="0" eaLnBrk="1" fontAlgn="t" latinLnBrk="0" hangingPunct="1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06.12.2017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039">
                <a:tc>
                  <a:txBody>
                    <a:bodyPr/>
                    <a:lstStyle/>
                    <a:p>
                      <a:pPr marL="0" algn="l" defTabSz="956496" rtl="0" eaLnBrk="1" fontAlgn="t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Стружка от р/п ТВД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Турбина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56496" rtl="0" eaLnBrk="1" fontAlgn="t" latinLnBrk="0" hangingPunct="1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83101242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56496" rtl="0" eaLnBrk="1" fontAlgn="t" latinLnBrk="0" hangingPunct="1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КС Шекснинская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56496" rtl="0" eaLnBrk="1" fontAlgn="t" latinLnBrk="0" hangingPunct="1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 / 13 942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56496" rtl="0" eaLnBrk="1" fontAlgn="t" latinLnBrk="0" hangingPunct="1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09.07.2018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64536">
                <a:tc rowSpan="2">
                  <a:txBody>
                    <a:bodyPr/>
                    <a:lstStyle/>
                    <a:p>
                      <a:pPr marL="0" algn="l" defTabSz="956496" rtl="0" eaLnBrk="1" fontAlgn="t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Эрозия РЛ и разрезных колец ТВД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56496" rtl="0" eaLnBrk="1" fontAlgn="t" latinLnBrk="0" hangingPunct="1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83061162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56496" rtl="0" eaLnBrk="1" fontAlgn="t" latinLnBrk="0" hangingPunct="1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КС Каменск-Шахтинская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56496" rtl="0" eaLnBrk="1" fontAlgn="t" latinLnBrk="0" hangingPunct="1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 / 9 844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56496" rtl="0" eaLnBrk="1" fontAlgn="t" latinLnBrk="0" hangingPunct="1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08.09.2018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2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039">
                <a:tc vMerge="1">
                  <a:txBody>
                    <a:bodyPr/>
                    <a:lstStyle/>
                    <a:p>
                      <a:pPr marL="0" algn="l" defTabSz="956496" rtl="0" eaLnBrk="1" fontAlgn="t" latinLnBrk="0" hangingPunct="1"/>
                      <a:endParaRPr lang="ru-RU" sz="12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2E7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56496" rtl="0" eaLnBrk="1" fontAlgn="t" latinLnBrk="0" hangingPunct="1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83031046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56496" rtl="0" eaLnBrk="1" fontAlgn="t" latinLnBrk="0" hangingPunct="1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КС-12 Шатровская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56496" rtl="0" eaLnBrk="1" fontAlgn="t" latinLnBrk="0" hangingPunct="1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 / 17 039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56496" rtl="0" eaLnBrk="1" fontAlgn="t" latinLnBrk="0" hangingPunct="1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14.05.2018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039">
                <a:tc>
                  <a:txBody>
                    <a:bodyPr/>
                    <a:lstStyle/>
                    <a:p>
                      <a:pPr marL="0" algn="l" defTabSz="956496" rtl="0" eaLnBrk="1" fontAlgn="t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Обрыв </a:t>
                      </a:r>
                      <a:r>
                        <a:rPr lang="ru-RU" sz="11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1РЛ</a:t>
                      </a: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ТВД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56496" rtl="0" eaLnBrk="1" fontAlgn="t" latinLnBrk="0" hangingPunct="1"/>
                      <a:r>
                        <a:rPr lang="ru-RU" sz="11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83091168Р1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56496" rtl="0" eaLnBrk="1" fontAlgn="t" latinLnBrk="0" hangingPunct="1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КС </a:t>
                      </a:r>
                      <a:r>
                        <a:rPr lang="ru-RU" sz="11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Пуртазовская</a:t>
                      </a:r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-4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56496" rtl="0" eaLnBrk="1" fontAlgn="t" latinLnBrk="0" hangingPunct="1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8 041 / 31 542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56496" rtl="0" eaLnBrk="1" fontAlgn="t" latinLnBrk="0" hangingPunct="1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04.10.2018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2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039">
                <a:tc>
                  <a:txBody>
                    <a:bodyPr/>
                    <a:lstStyle/>
                    <a:p>
                      <a:pPr marL="0" algn="l" defTabSz="956496" rtl="0" eaLnBrk="1" fontAlgn="t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Трещина на замке </a:t>
                      </a:r>
                      <a:r>
                        <a:rPr lang="ru-RU" sz="11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2РЛ</a:t>
                      </a: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ТВД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56496" rtl="0" eaLnBrk="1" fontAlgn="t" latinLnBrk="0" hangingPunct="1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83111214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56496" rtl="0" eaLnBrk="1" fontAlgn="t" latinLnBrk="0" hangingPunct="1"/>
                      <a:r>
                        <a:rPr lang="ru-RU" sz="11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Синдор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56496" rtl="0" eaLnBrk="1" fontAlgn="t" latinLnBrk="0" hangingPunct="1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 / 23 234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56496" rtl="0" eaLnBrk="1" fontAlgn="t" latinLnBrk="0" hangingPunct="1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14.08.2018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2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9E9B89-56E8-43B4-B511-B137FC73A5C8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542979" y="1764039"/>
            <a:ext cx="16463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 30.11.2018 г.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958584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3"/>
          <p:cNvSpPr>
            <a:spLocks noChangeArrowheads="1"/>
          </p:cNvSpPr>
          <p:nvPr/>
        </p:nvSpPr>
        <p:spPr bwMode="gray">
          <a:xfrm>
            <a:off x="4194514" y="4061509"/>
            <a:ext cx="4968690" cy="237633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square" lIns="71899" tIns="71899" rIns="71899" bIns="71899">
            <a:noAutofit/>
          </a:bodyPr>
          <a:lstStyle/>
          <a:p>
            <a:pPr marL="171450" indent="-171450">
              <a:buClr>
                <a:srgbClr val="B00000"/>
              </a:buClr>
              <a:buFont typeface="Arial" panose="020B0604020202020204" pitchFamily="34" charset="0"/>
              <a:buChar char="•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B00000"/>
              </a:buClr>
              <a:buFont typeface="Arial" panose="020B0604020202020204" pitchFamily="34" charset="0"/>
              <a:buChar char="•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761575" y="1678300"/>
            <a:ext cx="2557234" cy="1525939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 flipH="1">
            <a:off x="5238659" y="1980069"/>
            <a:ext cx="432059" cy="295455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tailEnd type="arrow"/>
          </a:ln>
          <a:effectLst>
            <a:glow rad="25400">
              <a:sysClr val="window" lastClr="FFFFFF"/>
            </a:glow>
          </a:effectLst>
        </p:spPr>
      </p:cxnSp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83199605"/>
              </p:ext>
            </p:extLst>
          </p:nvPr>
        </p:nvGraphicFramePr>
        <p:xfrm>
          <a:off x="630019" y="1692029"/>
          <a:ext cx="2520350" cy="1387159"/>
        </p:xfrm>
        <a:graphic>
          <a:graphicData uri="http://schemas.openxmlformats.org/drawingml/2006/table">
            <a:tbl>
              <a:tblPr firstRow="1" bandRow="1">
                <a:effectLst/>
                <a:tableStyleId>{3C2FFA5D-87B4-456A-9821-1D502468CF0F}</a:tableStyleId>
              </a:tblPr>
              <a:tblGrid>
                <a:gridCol w="1368190"/>
                <a:gridCol w="1152160"/>
              </a:tblGrid>
              <a:tr h="289879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Тип двигателя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722">
                <a:tc>
                  <a:txBody>
                    <a:bodyPr/>
                    <a:lstStyle/>
                    <a:p>
                      <a:pPr algn="l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ПС-90ГП-3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BC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70000"/>
                        </a:lnSpc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BCB"/>
                    </a:solidFill>
                  </a:tcPr>
                </a:tc>
              </a:tr>
              <a:tr h="203722">
                <a:tc>
                  <a:txBody>
                    <a:bodyPr/>
                    <a:lstStyle/>
                    <a:p>
                      <a:pPr algn="l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ПС-90ГП-1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6496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E7"/>
                    </a:solidFill>
                  </a:tcPr>
                </a:tc>
              </a:tr>
              <a:tr h="203722">
                <a:tc>
                  <a:txBody>
                    <a:bodyPr/>
                    <a:lstStyle/>
                    <a:p>
                      <a:pPr algn="l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ПС-90ГП-2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BC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70000"/>
                        </a:lnSpc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BCB"/>
                    </a:solidFill>
                  </a:tcPr>
                </a:tc>
              </a:tr>
              <a:tr h="203722">
                <a:tc>
                  <a:txBody>
                    <a:bodyPr/>
                    <a:lstStyle/>
                    <a:p>
                      <a:pPr algn="l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ПС-90ГП-25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70000"/>
                        </a:lnSpc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E7"/>
                    </a:solidFill>
                  </a:tcPr>
                </a:tc>
              </a:tr>
              <a:tr h="203722">
                <a:tc>
                  <a:txBody>
                    <a:bodyPr/>
                    <a:lstStyle/>
                    <a:p>
                      <a:pPr algn="l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Итого: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BC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70000"/>
                        </a:lnSpc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BCB"/>
                    </a:solidFill>
                  </a:tcPr>
                </a:tc>
              </a:tr>
            </a:tbl>
          </a:graphicData>
        </a:graphic>
      </p:graphicFrame>
      <p:grpSp>
        <p:nvGrpSpPr>
          <p:cNvPr id="2" name="Группа 1"/>
          <p:cNvGrpSpPr/>
          <p:nvPr/>
        </p:nvGrpSpPr>
        <p:grpSpPr>
          <a:xfrm>
            <a:off x="2862329" y="3204239"/>
            <a:ext cx="2232310" cy="720100"/>
            <a:chOff x="3654439" y="3276249"/>
            <a:chExt cx="2232310" cy="720100"/>
          </a:xfrm>
        </p:grpSpPr>
        <p:sp>
          <p:nvSpPr>
            <p:cNvPr id="13" name="Rectangle 63"/>
            <p:cNvSpPr>
              <a:spLocks noChangeArrowheads="1"/>
            </p:cNvSpPr>
            <p:nvPr/>
          </p:nvSpPr>
          <p:spPr bwMode="gray">
            <a:xfrm>
              <a:off x="3870469" y="3276249"/>
              <a:ext cx="2016280" cy="7201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 type="none" w="lg" len="lg"/>
            </a:ln>
          </p:spPr>
          <p:txBody>
            <a:bodyPr wrap="square" lIns="71899" tIns="71899" rIns="71899" bIns="71899">
              <a:noAutofit/>
            </a:bodyPr>
            <a:lstStyle/>
            <a:p>
              <a:pPr>
                <a:buClr>
                  <a:srgbClr val="B00000"/>
                </a:buClr>
              </a:pPr>
              <a:r>
                <a:rPr lang="ru-RU" sz="1200" dirty="0" smtClean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«0</a:t>
              </a:r>
              <a:r>
                <a:rPr lang="ru-RU" sz="12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» </a:t>
              </a:r>
              <a:r>
                <a:rPr lang="ru-RU" sz="1200" dirty="0" smtClean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ступень - 26</a:t>
              </a:r>
              <a:endParaRPr lang="ru-RU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  <a:p>
              <a:pPr>
                <a:buClr>
                  <a:srgbClr val="B00000"/>
                </a:buClr>
              </a:pPr>
              <a:r>
                <a:rPr lang="ru-RU" sz="1200" dirty="0" smtClean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«2</a:t>
              </a:r>
              <a:r>
                <a:rPr lang="ru-RU" sz="12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» </a:t>
              </a:r>
              <a:r>
                <a:rPr lang="ru-RU" sz="1200" dirty="0" smtClean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ступень - 4</a:t>
              </a:r>
              <a:endParaRPr lang="ru-RU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3654439" y="3348259"/>
              <a:ext cx="201600" cy="144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3654439" y="3564289"/>
              <a:ext cx="201600" cy="144000"/>
            </a:xfrm>
            <a:prstGeom prst="rect">
              <a:avLst/>
            </a:prstGeom>
            <a:solidFill>
              <a:srgbClr val="B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Rectangle 63"/>
          <p:cNvSpPr>
            <a:spLocks noChangeArrowheads="1"/>
          </p:cNvSpPr>
          <p:nvPr/>
        </p:nvSpPr>
        <p:spPr bwMode="gray">
          <a:xfrm>
            <a:off x="4878609" y="3708309"/>
            <a:ext cx="4608640" cy="266437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square" lIns="71899" tIns="71899" rIns="71899" bIns="71899">
            <a:noAutofit/>
          </a:bodyPr>
          <a:lstStyle/>
          <a:p>
            <a:pPr marL="342900" indent="-342900">
              <a:lnSpc>
                <a:spcPct val="105000"/>
              </a:lnSpc>
              <a:buClr>
                <a:srgbClr val="B00000"/>
              </a:buClr>
              <a:buFont typeface="+mj-lt"/>
              <a:buAutoNum type="arabicPeriod"/>
            </a:pPr>
            <a:r>
              <a:rPr lang="ru-RU" altLang="ru-RU" sz="1200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ЛЮМ</a:t>
            </a:r>
            <a:r>
              <a:rPr lang="ru-RU" altLang="ru-RU" sz="12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-контроль </a:t>
            </a:r>
            <a:r>
              <a:rPr lang="ru-RU" altLang="ru-RU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торцев полок при ремонте.</a:t>
            </a:r>
          </a:p>
          <a:p>
            <a:pPr marL="342900" indent="-342900">
              <a:lnSpc>
                <a:spcPct val="105000"/>
              </a:lnSpc>
              <a:buClr>
                <a:srgbClr val="B00000"/>
              </a:buClr>
              <a:buFont typeface="+mj-lt"/>
              <a:buAutoNum type="arabicPeriod"/>
            </a:pPr>
            <a:r>
              <a:rPr lang="ru-RU" altLang="ru-RU" sz="1200" dirty="0" smtClean="0">
                <a:solidFill>
                  <a:srgbClr val="B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2005</a:t>
            </a:r>
            <a:r>
              <a:rPr lang="ru-RU" altLang="ru-RU" sz="12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безударная </a:t>
            </a:r>
            <a:r>
              <a:rPr lang="ru-RU" altLang="ru-RU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сборка </a:t>
            </a:r>
            <a:r>
              <a:rPr lang="ru-RU" altLang="ru-RU" sz="12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со </a:t>
            </a:r>
            <a:r>
              <a:rPr lang="ru-RU" altLang="ru-RU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смазкой </a:t>
            </a:r>
            <a:r>
              <a:rPr lang="ru-RU" altLang="ru-RU" sz="12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контактных поверхностей</a:t>
            </a:r>
            <a:endParaRPr lang="ru-RU" altLang="ru-RU" sz="12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5000"/>
              </a:lnSpc>
              <a:buClr>
                <a:srgbClr val="B00000"/>
              </a:buClr>
              <a:buFont typeface="+mj-lt"/>
              <a:buAutoNum type="arabicPeriod"/>
            </a:pPr>
            <a:r>
              <a:rPr lang="ru-RU" altLang="ru-RU" sz="1200" dirty="0" smtClean="0">
                <a:solidFill>
                  <a:srgbClr val="B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2005</a:t>
            </a:r>
            <a:r>
              <a:rPr lang="ru-RU" altLang="ru-RU" sz="12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приспособление </a:t>
            </a:r>
            <a:r>
              <a:rPr lang="ru-RU" altLang="ru-RU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для раздвижки </a:t>
            </a:r>
            <a:r>
              <a:rPr lang="ru-RU" altLang="ru-RU" sz="12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лопаток</a:t>
            </a:r>
            <a:endParaRPr lang="ru-RU" altLang="ru-RU" sz="12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5000"/>
              </a:lnSpc>
              <a:buClr>
                <a:srgbClr val="B00000"/>
              </a:buClr>
              <a:buFont typeface="+mj-lt"/>
              <a:buAutoNum type="arabicPeriod"/>
            </a:pPr>
            <a:r>
              <a:rPr lang="ru-RU" altLang="ru-RU" sz="1200" dirty="0" smtClean="0">
                <a:solidFill>
                  <a:srgbClr val="B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2005</a:t>
            </a:r>
            <a:r>
              <a:rPr lang="ru-RU" altLang="ru-RU" sz="12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увеличен </a:t>
            </a:r>
            <a:r>
              <a:rPr lang="ru-RU" altLang="ru-RU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зазор в посадке рабочей лопатки в </a:t>
            </a:r>
            <a:r>
              <a:rPr lang="ru-RU" altLang="ru-RU" sz="12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диск</a:t>
            </a:r>
            <a:endParaRPr lang="ru-RU" altLang="ru-RU" sz="12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5000"/>
              </a:lnSpc>
              <a:buClr>
                <a:srgbClr val="B00000"/>
              </a:buClr>
              <a:buFont typeface="+mj-lt"/>
              <a:buAutoNum type="arabicPeriod"/>
            </a:pPr>
            <a:r>
              <a:rPr lang="ru-RU" altLang="ru-RU" sz="1200" u="sng" dirty="0" smtClean="0">
                <a:solidFill>
                  <a:srgbClr val="B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2008</a:t>
            </a:r>
            <a:r>
              <a:rPr lang="ru-RU" altLang="ru-RU" sz="1200" u="sng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увеличен </a:t>
            </a:r>
            <a:r>
              <a:rPr lang="ru-RU" altLang="ru-RU" sz="1200" u="sng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радиус перехода торцев полок к боковым </a:t>
            </a:r>
            <a:r>
              <a:rPr lang="ru-RU" altLang="ru-RU" sz="1200" u="sng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поверхностям</a:t>
            </a:r>
            <a:endParaRPr lang="ru-RU" altLang="ru-RU" sz="1200" u="sng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5000"/>
              </a:lnSpc>
              <a:buClr>
                <a:srgbClr val="B00000"/>
              </a:buClr>
              <a:buFont typeface="+mj-lt"/>
              <a:buAutoNum type="arabicPeriod"/>
            </a:pPr>
            <a:r>
              <a:rPr lang="ru-RU" altLang="ru-RU" sz="1200" u="sng" dirty="0" smtClean="0">
                <a:solidFill>
                  <a:srgbClr val="B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2009</a:t>
            </a:r>
            <a:r>
              <a:rPr lang="ru-RU" altLang="ru-RU" sz="1200" u="sng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изменён </a:t>
            </a:r>
            <a:r>
              <a:rPr lang="ru-RU" altLang="ru-RU" sz="1200" u="sng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угол контакта </a:t>
            </a:r>
            <a:r>
              <a:rPr lang="ru-RU" altLang="ru-RU" sz="1200" u="sng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полок «0-й» ступени на 27</a:t>
            </a:r>
            <a:r>
              <a:rPr lang="en-US" altLang="ru-RU" sz="1200" u="sng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’</a:t>
            </a:r>
            <a:r>
              <a:rPr lang="ru-RU" altLang="ru-RU" sz="1200" u="sng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</a:t>
            </a:r>
            <a:r>
              <a:rPr lang="en-US" altLang="ru-RU" sz="1200" u="sng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’’</a:t>
            </a:r>
            <a:r>
              <a:rPr lang="ru-RU" altLang="ru-RU" sz="1200" u="sng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endParaRPr lang="ru-RU" altLang="ru-RU" sz="1200" u="sng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5000"/>
              </a:lnSpc>
              <a:buClr>
                <a:srgbClr val="B00000"/>
              </a:buClr>
              <a:buFont typeface="+mj-lt"/>
              <a:buAutoNum type="arabicPeriod"/>
            </a:pPr>
            <a:r>
              <a:rPr lang="ru-RU" altLang="ru-RU" sz="1200" dirty="0" smtClean="0">
                <a:solidFill>
                  <a:srgbClr val="B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2005</a:t>
            </a:r>
            <a:r>
              <a:rPr lang="ru-RU" altLang="ru-RU" sz="12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периодический </a:t>
            </a:r>
            <a:r>
              <a:rPr lang="ru-RU" altLang="ru-RU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вихретоковой контроль </a:t>
            </a:r>
            <a:r>
              <a:rPr lang="ru-RU" altLang="ru-RU" sz="12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 эксплуатации </a:t>
            </a:r>
          </a:p>
          <a:p>
            <a:pPr marL="342900" indent="-342900">
              <a:lnSpc>
                <a:spcPct val="105000"/>
              </a:lnSpc>
              <a:buClr>
                <a:srgbClr val="B00000"/>
              </a:buClr>
              <a:buFont typeface="+mj-lt"/>
              <a:buAutoNum type="arabicPeriod"/>
            </a:pPr>
            <a:r>
              <a:rPr lang="ru-RU" altLang="ru-RU" sz="12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 марта </a:t>
            </a:r>
            <a:r>
              <a:rPr lang="ru-RU" altLang="ru-RU" sz="1200" dirty="0" smtClean="0">
                <a:solidFill>
                  <a:srgbClr val="B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2017</a:t>
            </a:r>
            <a:r>
              <a:rPr lang="ru-RU" altLang="ru-RU" sz="12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периодический </a:t>
            </a:r>
            <a:r>
              <a:rPr lang="ru-RU" altLang="ru-RU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осмотр стыков </a:t>
            </a:r>
            <a:r>
              <a:rPr lang="ru-RU" altLang="ru-RU" sz="12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 </a:t>
            </a:r>
            <a:r>
              <a:rPr lang="ru-RU" altLang="ru-RU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эксплуатации.</a:t>
            </a:r>
          </a:p>
          <a:p>
            <a:pPr marL="342900" indent="-342900">
              <a:lnSpc>
                <a:spcPct val="105000"/>
              </a:lnSpc>
              <a:buClr>
                <a:srgbClr val="B00000"/>
              </a:buClr>
              <a:buFont typeface="+mj-lt"/>
              <a:buAutoNum type="arabicPeriod"/>
            </a:pPr>
            <a:r>
              <a:rPr lang="ru-RU" altLang="ru-RU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 марта </a:t>
            </a:r>
            <a:r>
              <a:rPr lang="ru-RU" altLang="ru-RU" sz="1200" dirty="0">
                <a:solidFill>
                  <a:srgbClr val="B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2017</a:t>
            </a:r>
            <a:r>
              <a:rPr lang="ru-RU" altLang="ru-RU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введен </a:t>
            </a:r>
            <a:r>
              <a:rPr lang="ru-RU" altLang="ru-RU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инструментальный контроль радиусов </a:t>
            </a:r>
            <a:r>
              <a:rPr lang="ru-RU" altLang="ru-RU" sz="12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при изготовлении</a:t>
            </a:r>
            <a:endParaRPr lang="ru-RU" altLang="ru-RU" sz="12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Объект 265"/>
          <p:cNvSpPr txBox="1">
            <a:spLocks/>
          </p:cNvSpPr>
          <p:nvPr/>
        </p:nvSpPr>
        <p:spPr>
          <a:xfrm>
            <a:off x="4950619" y="3348259"/>
            <a:ext cx="4392610" cy="307647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91312" rtlCol="0" anchor="b">
            <a:sp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Tx/>
              <a:buNone/>
              <a:defRPr sz="14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>
                <a:solidFill>
                  <a:srgbClr val="4D4D4D"/>
                </a:solidFill>
              </a:defRPr>
            </a:lvl2pPr>
            <a:lvl3pPr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>
                <a:solidFill>
                  <a:srgbClr val="4D4D4D"/>
                </a:solidFill>
              </a:defRPr>
            </a:lvl3pPr>
            <a:lvl4pPr marL="1376363" indent="-233362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>
                <a:solidFill>
                  <a:srgbClr val="4D4D4D"/>
                </a:solidFill>
              </a:defRPr>
            </a:lvl4pPr>
            <a:lvl5pPr marL="2058988" indent="-230188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>
                <a:solidFill>
                  <a:srgbClr val="4D4D4D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9pPr>
          </a:lstStyle>
          <a:p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Рисунок 9" descr="image001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966899" y="1692029"/>
            <a:ext cx="2160300" cy="153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413989" y="3492279"/>
            <a:ext cx="4224765" cy="2736380"/>
            <a:chOff x="413989" y="3708309"/>
            <a:chExt cx="4224765" cy="2736380"/>
          </a:xfrm>
        </p:grpSpPr>
        <p:sp>
          <p:nvSpPr>
            <p:cNvPr id="25" name="TextBox 1"/>
            <p:cNvSpPr txBox="1"/>
            <p:nvPr/>
          </p:nvSpPr>
          <p:spPr>
            <a:xfrm>
              <a:off x="485999" y="3708309"/>
              <a:ext cx="2265185" cy="237215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Количество случаев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24" name="Диаграмма 2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1487428278"/>
                </p:ext>
              </p:extLst>
            </p:nvPr>
          </p:nvGraphicFramePr>
          <p:xfrm>
            <a:off x="413989" y="3924339"/>
            <a:ext cx="3888540" cy="25203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1" name="Прямоугольник 20"/>
            <p:cNvSpPr/>
            <p:nvPr/>
          </p:nvSpPr>
          <p:spPr>
            <a:xfrm>
              <a:off x="1619990" y="5738033"/>
              <a:ext cx="122400" cy="274596"/>
            </a:xfrm>
            <a:prstGeom prst="rect">
              <a:avLst/>
            </a:prstGeom>
            <a:solidFill>
              <a:srgbClr val="B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835990" y="5738033"/>
              <a:ext cx="122400" cy="274596"/>
            </a:xfrm>
            <a:prstGeom prst="rect">
              <a:avLst/>
            </a:prstGeom>
            <a:solidFill>
              <a:srgbClr val="B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051990" y="5738033"/>
              <a:ext cx="122400" cy="274596"/>
            </a:xfrm>
            <a:prstGeom prst="rect">
              <a:avLst/>
            </a:prstGeom>
            <a:solidFill>
              <a:srgbClr val="B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574289" y="4896030"/>
              <a:ext cx="7921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solidFill>
                    <a:srgbClr val="B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2017(83)</a:t>
              </a:r>
            </a:p>
          </p:txBody>
        </p:sp>
        <p:sp>
          <p:nvSpPr>
            <p:cNvPr id="43" name="5-конечная звезда 42"/>
            <p:cNvSpPr/>
            <p:nvPr/>
          </p:nvSpPr>
          <p:spPr>
            <a:xfrm>
              <a:off x="1385780" y="4788459"/>
              <a:ext cx="144020" cy="148986"/>
            </a:xfrm>
            <a:prstGeom prst="star5">
              <a:avLst/>
            </a:prstGeom>
            <a:solidFill>
              <a:srgbClr val="B00000"/>
            </a:solidFill>
            <a:ln>
              <a:solidFill>
                <a:srgbClr val="B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134089" y="4495972"/>
              <a:ext cx="6543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>
                  <a:solidFill>
                    <a:srgbClr val="B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2,3,4,7</a:t>
              </a:r>
              <a:endParaRPr lang="ru-RU" sz="1200" dirty="0">
                <a:solidFill>
                  <a:srgbClr val="B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5-конечная звезда 44"/>
            <p:cNvSpPr/>
            <p:nvPr/>
          </p:nvSpPr>
          <p:spPr>
            <a:xfrm>
              <a:off x="2051990" y="5076000"/>
              <a:ext cx="144020" cy="148986"/>
            </a:xfrm>
            <a:prstGeom prst="star5">
              <a:avLst/>
            </a:prstGeom>
            <a:solidFill>
              <a:srgbClr val="B00000"/>
            </a:solidFill>
            <a:ln>
              <a:solidFill>
                <a:srgbClr val="B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016623" y="4788459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>
                  <a:solidFill>
                    <a:srgbClr val="B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ru-RU" sz="1200" dirty="0">
                <a:solidFill>
                  <a:srgbClr val="B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5-конечная звезда 46"/>
            <p:cNvSpPr/>
            <p:nvPr/>
          </p:nvSpPr>
          <p:spPr>
            <a:xfrm>
              <a:off x="2267990" y="5076499"/>
              <a:ext cx="144020" cy="148986"/>
            </a:xfrm>
            <a:prstGeom prst="star5">
              <a:avLst/>
            </a:prstGeom>
            <a:solidFill>
              <a:srgbClr val="B00000"/>
            </a:solidFill>
            <a:ln>
              <a:solidFill>
                <a:srgbClr val="B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214239" y="4793425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>
                  <a:solidFill>
                    <a:srgbClr val="B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ru-RU" sz="1200" dirty="0">
                <a:solidFill>
                  <a:srgbClr val="B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5-конечная звезда 48"/>
            <p:cNvSpPr/>
            <p:nvPr/>
          </p:nvSpPr>
          <p:spPr>
            <a:xfrm>
              <a:off x="3959990" y="5580569"/>
              <a:ext cx="144020" cy="148986"/>
            </a:xfrm>
            <a:prstGeom prst="star5">
              <a:avLst/>
            </a:prstGeom>
            <a:solidFill>
              <a:srgbClr val="B00000"/>
            </a:solidFill>
            <a:ln>
              <a:solidFill>
                <a:srgbClr val="B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870469" y="5292529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>
                  <a:solidFill>
                    <a:srgbClr val="B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8,9</a:t>
              </a:r>
              <a:endParaRPr lang="ru-RU" sz="1200" dirty="0">
                <a:solidFill>
                  <a:srgbClr val="B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798459" y="5040030"/>
              <a:ext cx="84029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>
                  <a:solidFill>
                    <a:srgbClr val="B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2018 (83)</a:t>
              </a:r>
            </a:p>
          </p:txBody>
        </p:sp>
        <p:cxnSp>
          <p:nvCxnSpPr>
            <p:cNvPr id="4" name="Прямая соединительная линия 3"/>
            <p:cNvCxnSpPr/>
            <p:nvPr/>
          </p:nvCxnSpPr>
          <p:spPr>
            <a:xfrm flipV="1">
              <a:off x="3654439" y="5292529"/>
              <a:ext cx="216030" cy="57608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 flipH="1">
              <a:off x="3870469" y="5292529"/>
              <a:ext cx="64809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ctr">
            <a:noAutofit/>
          </a:bodyPr>
          <a:lstStyle/>
          <a:p>
            <a:pPr defTabSz="957837"/>
            <a:r>
              <a:rPr lang="ru-RU" dirty="0"/>
              <a:t>Повреждение КВД из-за поломки антивибрационной полки лопатки «0-й» ступеней КВД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9E9B89-56E8-43B4-B511-B137FC73A5C8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1638159" y="6228659"/>
            <a:ext cx="15744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По годам изготовления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086499" y="5822137"/>
            <a:ext cx="353943" cy="40652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564000" y="5526000"/>
            <a:ext cx="122400" cy="274596"/>
          </a:xfrm>
          <a:prstGeom prst="rect">
            <a:avLst/>
          </a:prstGeom>
          <a:solidFill>
            <a:srgbClr val="B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flipH="1" flipV="1">
            <a:off x="3366399" y="4572429"/>
            <a:ext cx="216030" cy="7201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3366399" y="4572429"/>
            <a:ext cx="64809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294389" y="4284389"/>
            <a:ext cx="8402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B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(83)</a:t>
            </a:r>
          </a:p>
        </p:txBody>
      </p:sp>
    </p:spTree>
    <p:extLst>
      <p:ext uri="{BB962C8B-B14F-4D97-AF65-F5344CB8AC3E}">
        <p14:creationId xmlns:p14="http://schemas.microsoft.com/office/powerpoint/2010/main" xmlns="" val="68861740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436015">
            <a:off x="6566442" y="2293943"/>
            <a:ext cx="2206254" cy="310849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80225">
            <a:off x="5416884" y="2946174"/>
            <a:ext cx="2340397" cy="317731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22933">
            <a:off x="3725424" y="1850365"/>
            <a:ext cx="2353001" cy="330317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Исследование дефектов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14239" y="2412129"/>
            <a:ext cx="2275602" cy="322793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113003">
            <a:off x="782903" y="1847901"/>
            <a:ext cx="2446349" cy="335928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Номер слайда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9E9B89-56E8-43B4-B511-B137FC73A5C8}" type="slidenum">
              <a:rPr lang="ru-RU" smtClean="0"/>
              <a:pPr/>
              <a:t>2</a:t>
            </a:fld>
            <a:endParaRPr lang="ru-RU"/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xmlns="" val="155387295"/>
              </p:ext>
            </p:extLst>
          </p:nvPr>
        </p:nvGraphicFramePr>
        <p:xfrm>
          <a:off x="648090" y="2628158"/>
          <a:ext cx="9631269" cy="3816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xmlns="" val="376959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3"/>
          <p:cNvSpPr>
            <a:spLocks noChangeArrowheads="1"/>
          </p:cNvSpPr>
          <p:nvPr/>
        </p:nvSpPr>
        <p:spPr bwMode="gray">
          <a:xfrm>
            <a:off x="630018" y="1620019"/>
            <a:ext cx="8713211" cy="439261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square" lIns="71899" tIns="71899" rIns="71899" bIns="71899">
            <a:noAutofit/>
          </a:bodyPr>
          <a:lstStyle/>
          <a:p>
            <a:pPr algn="ctr">
              <a:lnSpc>
                <a:spcPct val="200000"/>
              </a:lnSpc>
              <a:spcBef>
                <a:spcPts val="300"/>
              </a:spcBef>
              <a:buClr>
                <a:srgbClr val="B00000"/>
              </a:buClr>
            </a:pPr>
            <a:r>
              <a:rPr lang="ru-RU" altLang="ru-RU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 разработке:</a:t>
            </a:r>
            <a:endParaRPr lang="ru-RU" altLang="ru-RU" b="1" dirty="0">
              <a:solidFill>
                <a:srgbClr val="C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ru-RU" altLang="ru-RU" sz="16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Автоматизированный комплекс </a:t>
            </a:r>
            <a:r>
              <a:rPr lang="ru-RU" altLang="ru-RU" sz="1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изготовления и </a:t>
            </a:r>
            <a:r>
              <a:rPr lang="ru-RU" altLang="ru-RU" sz="16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контроля кромок.</a:t>
            </a:r>
            <a:endParaRPr lang="ru-RU" altLang="ru-RU" sz="16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ru-RU" altLang="ru-RU" sz="1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Ужесточение контроля сборки лопаток в </a:t>
            </a:r>
            <a:r>
              <a:rPr lang="ru-RU" altLang="ru-RU" sz="16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колесо.</a:t>
            </a:r>
            <a:endParaRPr lang="ru-RU" altLang="ru-RU" sz="16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ru-RU" altLang="ru-RU" sz="1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Повышение качества  контроля  в эксплуатации (проверка аппаратуры, внеочередная аттестация исполнителей</a:t>
            </a:r>
            <a:r>
              <a:rPr lang="ru-RU" altLang="ru-RU" sz="16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).</a:t>
            </a:r>
          </a:p>
          <a:p>
            <a:pPr marL="342900" indent="-342900">
              <a:lnSpc>
                <a:spcPct val="20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ru-RU" altLang="ru-RU" sz="16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Увеличение угла контакта для «1» и «2» ступеней.</a:t>
            </a:r>
          </a:p>
          <a:p>
            <a:pPr algn="ctr">
              <a:lnSpc>
                <a:spcPct val="200000"/>
              </a:lnSpc>
              <a:spcBef>
                <a:spcPts val="300"/>
              </a:spcBef>
            </a:pPr>
            <a:endParaRPr lang="ru-RU" altLang="ru-RU" sz="1600" dirty="0" smtClean="0">
              <a:solidFill>
                <a:srgbClr val="C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200000"/>
              </a:lnSpc>
              <a:spcBef>
                <a:spcPts val="300"/>
              </a:spcBef>
            </a:pPr>
            <a:r>
              <a:rPr lang="ru-RU" alt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Изготовить 10 комплектов </a:t>
            </a:r>
            <a:r>
              <a:rPr lang="ru-RU" altLang="ru-RU" sz="1600" b="1" dirty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«1-й» и «2-й» с </a:t>
            </a:r>
            <a:r>
              <a:rPr lang="ru-RU" alt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увеличенным </a:t>
            </a:r>
            <a:r>
              <a:rPr lang="ru-RU" altLang="ru-RU" sz="1600" b="1" dirty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 </a:t>
            </a:r>
            <a:r>
              <a:rPr lang="ru-RU" altLang="ru-RU" sz="16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1,1</a:t>
            </a:r>
            <a:r>
              <a:rPr lang="ru-RU" altLang="ru-RU" sz="1600" b="1" baseline="30000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</a:t>
            </a:r>
            <a:r>
              <a:rPr lang="ru-RU" alt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b="1" dirty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 углом </a:t>
            </a:r>
            <a:r>
              <a:rPr lang="ru-RU" alt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контакта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ctr">
            <a:noAutofit/>
          </a:bodyPr>
          <a:lstStyle/>
          <a:p>
            <a:pPr defTabSz="957837"/>
            <a:r>
              <a:rPr lang="ru-RU" dirty="0"/>
              <a:t>Повреждения КВД из-за поломки антивибрационной полки лопатки «0-й» ступеней КВД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9E9B89-56E8-43B4-B511-B137FC73A5C8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27474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65"/>
          <p:cNvSpPr txBox="1">
            <a:spLocks/>
          </p:cNvSpPr>
          <p:nvPr/>
        </p:nvSpPr>
        <p:spPr>
          <a:xfrm>
            <a:off x="4662579" y="2896592"/>
            <a:ext cx="3961605" cy="307647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91312" rtlCol="0" anchor="b">
            <a:sp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Tx/>
              <a:buNone/>
              <a:defRPr sz="14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>
                <a:solidFill>
                  <a:srgbClr val="4D4D4D"/>
                </a:solidFill>
              </a:defRPr>
            </a:lvl2pPr>
            <a:lvl3pPr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>
                <a:solidFill>
                  <a:srgbClr val="4D4D4D"/>
                </a:solidFill>
              </a:defRPr>
            </a:lvl3pPr>
            <a:lvl4pPr marL="1376363" indent="-233362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>
                <a:solidFill>
                  <a:srgbClr val="4D4D4D"/>
                </a:solidFill>
              </a:defRPr>
            </a:lvl4pPr>
            <a:lvl5pPr marL="2058988" indent="-230188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>
                <a:solidFill>
                  <a:srgbClr val="4D4D4D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9pPr>
          </a:lstStyle>
          <a:p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63"/>
          <p:cNvSpPr>
            <a:spLocks noChangeArrowheads="1"/>
          </p:cNvSpPr>
          <p:nvPr/>
        </p:nvSpPr>
        <p:spPr bwMode="gray">
          <a:xfrm>
            <a:off x="4158509" y="3132229"/>
            <a:ext cx="5472760" cy="2204285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square" lIns="71899" tIns="71899" rIns="71899" bIns="71899">
            <a:noAutofit/>
          </a:bodyPr>
          <a:lstStyle/>
          <a:p>
            <a:pPr>
              <a:spcBef>
                <a:spcPts val="600"/>
              </a:spcBef>
            </a:pPr>
            <a:r>
              <a:rPr lang="ru-RU" altLang="ru-RU" sz="13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1. Эксплуатационные: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altLang="ru-RU" sz="13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Проверка затяжки распылителя во время РТО (ЭТУ 55-2017-12</a:t>
            </a:r>
            <a:r>
              <a:rPr lang="ru-RU" altLang="ru-RU" sz="13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).</a:t>
            </a:r>
            <a:endParaRPr lang="ru-RU" altLang="ru-RU" sz="13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ru-RU" altLang="ru-RU" sz="13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2. Производственные: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altLang="ru-RU" sz="13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03.2017 переустановлен </a:t>
            </a:r>
            <a:r>
              <a:rPr lang="ru-RU" altLang="ru-RU" sz="13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образец </a:t>
            </a:r>
            <a:r>
              <a:rPr lang="ru-RU" altLang="ru-RU" sz="13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 </a:t>
            </a:r>
            <a:r>
              <a:rPr lang="ru-RU" altLang="ru-RU" sz="13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глубиной кернения 1,2 </a:t>
            </a:r>
            <a:r>
              <a:rPr lang="ru-RU" altLang="ru-RU" sz="13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мм.</a:t>
            </a:r>
            <a:endParaRPr lang="ru-RU" altLang="ru-RU" sz="13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altLang="ru-RU" sz="13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03.2017 восстановление </a:t>
            </a:r>
            <a:r>
              <a:rPr lang="ru-RU" altLang="ru-RU" sz="13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контровочных отверстий </a:t>
            </a:r>
            <a:r>
              <a:rPr lang="ru-RU" altLang="ru-RU" sz="13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при ремонте.</a:t>
            </a:r>
            <a:endParaRPr lang="ru-RU" altLang="ru-RU" sz="13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ru-RU" altLang="ru-RU" sz="13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3. Конструктивные: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altLang="ru-RU" sz="13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02.2018 изменен типа </a:t>
            </a:r>
            <a:r>
              <a:rPr lang="ru-RU" altLang="ru-RU" sz="13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контровки на </a:t>
            </a:r>
            <a:r>
              <a:rPr lang="ru-RU" altLang="ru-RU" sz="13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сварку.</a:t>
            </a:r>
            <a:endParaRPr lang="ru-RU" altLang="ru-RU" sz="13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63"/>
          <p:cNvSpPr>
            <a:spLocks noChangeArrowheads="1"/>
          </p:cNvSpPr>
          <p:nvPr/>
        </p:nvSpPr>
        <p:spPr bwMode="gray">
          <a:xfrm>
            <a:off x="4194514" y="4061509"/>
            <a:ext cx="4968690" cy="237633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square" lIns="71899" tIns="71899" rIns="71899" bIns="71899">
            <a:noAutofit/>
          </a:bodyPr>
          <a:lstStyle/>
          <a:p>
            <a:pPr marL="171450" indent="-171450">
              <a:buClr>
                <a:srgbClr val="B00000"/>
              </a:buClr>
              <a:buFont typeface="Arial" panose="020B0604020202020204" pitchFamily="34" charset="0"/>
              <a:buChar char="•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B00000"/>
              </a:buClr>
              <a:buFont typeface="Arial" panose="020B0604020202020204" pitchFamily="34" charset="0"/>
              <a:buChar char="•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6750937" y="2100284"/>
            <a:ext cx="431992" cy="300837"/>
          </a:xfrm>
          <a:prstGeom prst="rightArrow">
            <a:avLst/>
          </a:prstGeom>
          <a:solidFill>
            <a:srgbClr val="B00000"/>
          </a:solidFill>
          <a:ln>
            <a:solidFill>
              <a:srgbClr val="B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5526" r="32365"/>
          <a:stretch/>
        </p:blipFill>
        <p:spPr>
          <a:xfrm>
            <a:off x="3424355" y="1668222"/>
            <a:ext cx="1670284" cy="1152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68431" y="1668222"/>
            <a:ext cx="1338418" cy="115200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269908" y="1668224"/>
            <a:ext cx="1929301" cy="115200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45942661"/>
              </p:ext>
            </p:extLst>
          </p:nvPr>
        </p:nvGraphicFramePr>
        <p:xfrm>
          <a:off x="608258" y="1665715"/>
          <a:ext cx="2614121" cy="1731650"/>
        </p:xfrm>
        <a:graphic>
          <a:graphicData uri="http://schemas.openxmlformats.org/drawingml/2006/table">
            <a:tbl>
              <a:tblPr firstRow="1" bandRow="1">
                <a:effectLst/>
                <a:tableStyleId>{3C2FFA5D-87B4-456A-9821-1D502468CF0F}</a:tableStyleId>
              </a:tblPr>
              <a:tblGrid>
                <a:gridCol w="1394197"/>
                <a:gridCol w="1219924"/>
              </a:tblGrid>
              <a:tr h="36005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Тип двигателя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3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ПС-90ГП-3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BC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BCB"/>
                    </a:solidFill>
                  </a:tcPr>
                </a:tc>
              </a:tr>
              <a:tr h="21603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ПС-90ГП-1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64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E7"/>
                    </a:solidFill>
                  </a:tcPr>
                </a:tc>
              </a:tr>
              <a:tr h="21603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ПС-90ГП-2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BC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BCB"/>
                    </a:solidFill>
                  </a:tcPr>
                </a:tc>
              </a:tr>
              <a:tr h="21603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ПС-90ГП-25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E7"/>
                    </a:solidFill>
                  </a:tcPr>
                </a:tc>
              </a:tr>
              <a:tr h="216030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Итого: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BC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BCB"/>
                    </a:solidFill>
                  </a:tcPr>
                </a:tc>
              </a:tr>
            </a:tbl>
          </a:graphicData>
        </a:graphic>
      </p:graphicFrame>
      <p:pic>
        <p:nvPicPr>
          <p:cNvPr id="19" name="Picture 2" descr="IMG_20170414_095626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662579" y="5364539"/>
            <a:ext cx="1781904" cy="10440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269969" y="3924339"/>
            <a:ext cx="3744520" cy="2306580"/>
            <a:chOff x="269969" y="4068359"/>
            <a:chExt cx="3744520" cy="2306580"/>
          </a:xfrm>
        </p:grpSpPr>
        <p:graphicFrame>
          <p:nvGraphicFramePr>
            <p:cNvPr id="25" name="Диаграмма 2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2093799954"/>
                </p:ext>
              </p:extLst>
            </p:nvPr>
          </p:nvGraphicFramePr>
          <p:xfrm>
            <a:off x="269969" y="4068359"/>
            <a:ext cx="3744520" cy="2306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cxnSp>
          <p:nvCxnSpPr>
            <p:cNvPr id="31" name="Прямая соединительная линия 30"/>
            <p:cNvCxnSpPr>
              <a:endCxn id="32" idx="2"/>
            </p:cNvCxnSpPr>
            <p:nvPr/>
          </p:nvCxnSpPr>
          <p:spPr>
            <a:xfrm flipH="1" flipV="1">
              <a:off x="1438115" y="4720784"/>
              <a:ext cx="56024" cy="499736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1134089" y="4428409"/>
              <a:ext cx="608051" cy="292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solidFill>
                    <a:srgbClr val="B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2017</a:t>
              </a:r>
              <a:endParaRPr lang="ru-RU" sz="1200" dirty="0">
                <a:solidFill>
                  <a:srgbClr val="B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5-конечная звезда 32"/>
            <p:cNvSpPr/>
            <p:nvPr/>
          </p:nvSpPr>
          <p:spPr>
            <a:xfrm>
              <a:off x="3582429" y="5580569"/>
              <a:ext cx="152013" cy="152015"/>
            </a:xfrm>
            <a:prstGeom prst="star5">
              <a:avLst/>
            </a:prstGeom>
            <a:solidFill>
              <a:srgbClr val="B00000"/>
            </a:solidFill>
            <a:ln>
              <a:solidFill>
                <a:srgbClr val="B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366399" y="5292529"/>
              <a:ext cx="555305" cy="292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>
                  <a:solidFill>
                    <a:srgbClr val="B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1,2,3</a:t>
              </a:r>
              <a:endParaRPr lang="ru-RU" sz="1200" dirty="0">
                <a:solidFill>
                  <a:srgbClr val="B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ctr">
            <a:noAutofit/>
          </a:bodyPr>
          <a:lstStyle/>
          <a:p>
            <a:pPr defTabSz="957837"/>
            <a:r>
              <a:rPr lang="ru-RU" dirty="0"/>
              <a:t>Повреждение ТВД распылителями форсунок КС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flipH="1">
            <a:off x="6678860" y="5364540"/>
            <a:ext cx="2304320" cy="1041834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9E9B89-56E8-43B4-B511-B137FC73A5C8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1422129" y="6156649"/>
            <a:ext cx="15744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По годам изготовления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5400000">
            <a:off x="3896758" y="5868000"/>
            <a:ext cx="353943" cy="40652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817709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84244654"/>
              </p:ext>
            </p:extLst>
          </p:nvPr>
        </p:nvGraphicFramePr>
        <p:xfrm>
          <a:off x="527811" y="1660843"/>
          <a:ext cx="3168441" cy="1700784"/>
        </p:xfrm>
        <a:graphic>
          <a:graphicData uri="http://schemas.openxmlformats.org/drawingml/2006/table">
            <a:tbl>
              <a:tblPr firstRow="1" bandRow="1">
                <a:effectLst/>
                <a:tableStyleId>{3C2FFA5D-87B4-456A-9821-1D502468CF0F}</a:tableStyleId>
              </a:tblPr>
              <a:tblGrid>
                <a:gridCol w="1224170"/>
                <a:gridCol w="888124"/>
                <a:gridCol w="1056147"/>
              </a:tblGrid>
              <a:tr h="412778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Тип двигателя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FAG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Кол-во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SKF</a:t>
                      </a:r>
                      <a:endParaRPr lang="ru-RU" sz="12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256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ПС-90ГП-3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BC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BC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BCB"/>
                    </a:solidFill>
                  </a:tcPr>
                </a:tc>
              </a:tr>
              <a:tr h="251256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ПС-90ГП-1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6496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6496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E7"/>
                    </a:solidFill>
                  </a:tcPr>
                </a:tc>
              </a:tr>
              <a:tr h="251256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ПС-90ГП-2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BC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BC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BCB"/>
                    </a:solidFill>
                  </a:tcPr>
                </a:tc>
              </a:tr>
              <a:tr h="251256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ПС-90ГП-25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E7"/>
                    </a:solidFill>
                  </a:tcPr>
                </a:tc>
              </a:tr>
              <a:tr h="251256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Итого: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BC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BC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BCB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63"/>
          <p:cNvSpPr>
            <a:spLocks noChangeArrowheads="1"/>
          </p:cNvSpPr>
          <p:nvPr/>
        </p:nvSpPr>
        <p:spPr bwMode="gray">
          <a:xfrm>
            <a:off x="4158508" y="1548009"/>
            <a:ext cx="5328741" cy="208829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square" lIns="71899" tIns="71899" rIns="71899" bIns="71899">
            <a:noAutofit/>
          </a:bodyPr>
          <a:lstStyle/>
          <a:p>
            <a:pPr marL="285750" lvl="0" indent="-285750">
              <a:buClr>
                <a:srgbClr val="B00000"/>
              </a:buClr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</a:t>
            </a:r>
            <a:r>
              <a:rPr lang="ru-RU" sz="12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1999…2000  ш/п FAG.</a:t>
            </a:r>
            <a:endParaRPr lang="en-US" sz="1200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lvl="0" indent="-285750">
              <a:buClr>
                <a:srgbClr val="B00000"/>
              </a:buClr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 стружке от ш/п КВД досрочные съемы двигателей  отсутствуют</a:t>
            </a:r>
          </a:p>
          <a:p>
            <a:pPr marL="285750" lvl="0" indent="-285750">
              <a:buClr>
                <a:srgbClr val="B00000"/>
              </a:buClr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Сигнал «Стружка в масле от ш/п КВД» относится к предупредительным (ВО).</a:t>
            </a:r>
          </a:p>
          <a:p>
            <a:pPr marL="285750" lvl="0" indent="-285750">
              <a:buClr>
                <a:srgbClr val="B00000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 соответствии с планом №</a:t>
            </a:r>
            <a:r>
              <a:rPr lang="ru-RU" sz="12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ПЛ</a:t>
            </a:r>
            <a:r>
              <a:rPr lang="ru-RU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-0278-2014 </a:t>
            </a:r>
            <a:r>
              <a:rPr lang="ru-RU" sz="12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ш/п </a:t>
            </a:r>
            <a:r>
              <a:rPr lang="ru-RU" sz="12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SKF</a:t>
            </a:r>
            <a:r>
              <a:rPr lang="ru-RU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рассматривались </a:t>
            </a:r>
            <a:r>
              <a:rPr lang="ru-RU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как альтернатива подшипникам </a:t>
            </a:r>
            <a:r>
              <a:rPr lang="en-US" sz="12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FAG</a:t>
            </a:r>
            <a:r>
              <a:rPr lang="ru-RU" sz="12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marL="285750" lvl="0" indent="-285750">
              <a:buClr>
                <a:srgbClr val="B00000"/>
              </a:buClr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Подшипники </a:t>
            </a:r>
            <a:r>
              <a:rPr lang="en-US" sz="12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SKF</a:t>
            </a:r>
            <a:r>
              <a:rPr lang="ru-RU" sz="12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были установлены на </a:t>
            </a:r>
            <a:r>
              <a:rPr lang="ru-RU" sz="12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двигатели:</a:t>
            </a:r>
          </a:p>
          <a:p>
            <a:pPr marL="459450" lvl="0" indent="-171450">
              <a:buClr>
                <a:srgbClr val="B00000"/>
              </a:buClr>
              <a:buFont typeface="Arial" panose="020B0604020202020204" pitchFamily="34" charset="0"/>
              <a:buChar char="−"/>
            </a:pPr>
            <a:r>
              <a:rPr lang="ru-RU" sz="12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84111139Р1 (эксплуатация без замечаний). </a:t>
            </a:r>
          </a:p>
          <a:p>
            <a:pPr marL="459450" indent="-171450">
              <a:buClr>
                <a:srgbClr val="B00000"/>
              </a:buClr>
              <a:buFont typeface="Arial" panose="020B0604020202020204" pitchFamily="34" charset="0"/>
              <a:buChar char="−"/>
            </a:pPr>
            <a:r>
              <a:rPr lang="ru-RU" sz="12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83041068Р2 (1 случай).</a:t>
            </a:r>
            <a:endParaRPr lang="en-US" sz="1200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459450" indent="-171450">
              <a:buClr>
                <a:srgbClr val="B00000"/>
              </a:buClr>
              <a:buFont typeface="Arial" panose="020B0604020202020204" pitchFamily="34" charset="0"/>
              <a:buChar char="−"/>
            </a:pPr>
            <a:r>
              <a:rPr lang="ru-RU" sz="12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83021037Р3 (2 случая).</a:t>
            </a:r>
            <a:endParaRPr lang="en-US" sz="1200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459450" indent="-171450">
              <a:buClr>
                <a:srgbClr val="B00000"/>
              </a:buClr>
              <a:buFont typeface="Arial" panose="020B0604020202020204" pitchFamily="34" charset="0"/>
              <a:buChar char="−"/>
            </a:pPr>
            <a:r>
              <a:rPr lang="ru-RU" sz="12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83161316 (не эксплуатируется).</a:t>
            </a:r>
          </a:p>
          <a:p>
            <a:pPr marL="285750" lvl="0" indent="-285750">
              <a:buClr>
                <a:srgbClr val="B00000"/>
              </a:buClr>
              <a:buFont typeface="Arial" panose="020B0604020202020204" pitchFamily="34" charset="0"/>
              <a:buChar char="•"/>
            </a:pPr>
            <a:endParaRPr lang="en-US" sz="1200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lvl="0" indent="-285750">
              <a:buClr>
                <a:srgbClr val="B00000"/>
              </a:buClr>
              <a:buFont typeface="Arial" panose="020B0604020202020204" pitchFamily="34" charset="0"/>
              <a:buChar char="•"/>
            </a:pPr>
            <a:endParaRPr lang="ru-RU" sz="12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B00000"/>
              </a:buClr>
              <a:buFont typeface="Arial" panose="020B0604020202020204" pitchFamily="34" charset="0"/>
              <a:buChar char="•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1998209" y="6156649"/>
            <a:ext cx="1800250" cy="28804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 дате события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V="1">
            <a:off x="4158509" y="5796599"/>
            <a:ext cx="0" cy="2880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886749" y="3852329"/>
            <a:ext cx="2880400" cy="102846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5022629" y="4980453"/>
            <a:ext cx="4608640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Подшипник </a:t>
            </a: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SKF </a:t>
            </a:r>
            <a:r>
              <a:rPr lang="ru-RU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двигателя № </a:t>
            </a:r>
            <a:r>
              <a:rPr lang="ru-RU" sz="1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83041068Р2</a:t>
            </a:r>
            <a:endParaRPr lang="ru-RU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Объект 265"/>
          <p:cNvSpPr txBox="1">
            <a:spLocks/>
          </p:cNvSpPr>
          <p:nvPr/>
        </p:nvSpPr>
        <p:spPr>
          <a:xfrm>
            <a:off x="5238659" y="5416942"/>
            <a:ext cx="3816530" cy="307647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91312" rtlCol="0" anchor="b">
            <a:sp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Tx/>
              <a:buNone/>
              <a:defRPr sz="14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>
                <a:solidFill>
                  <a:srgbClr val="4D4D4D"/>
                </a:solidFill>
              </a:defRPr>
            </a:lvl2pPr>
            <a:lvl3pPr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>
                <a:solidFill>
                  <a:srgbClr val="4D4D4D"/>
                </a:solidFill>
              </a:defRPr>
            </a:lvl3pPr>
            <a:lvl4pPr marL="1376363" indent="-233362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>
                <a:solidFill>
                  <a:srgbClr val="4D4D4D"/>
                </a:solidFill>
              </a:defRPr>
            </a:lvl4pPr>
            <a:lvl5pPr marL="2058988" indent="-230188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>
                <a:solidFill>
                  <a:srgbClr val="4D4D4D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9pPr>
          </a:lstStyle>
          <a:p>
            <a:pPr>
              <a:spcBef>
                <a:spcPts val="600"/>
              </a:spcBef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</a:t>
            </a:r>
          </a:p>
        </p:txBody>
      </p:sp>
      <p:sp>
        <p:nvSpPr>
          <p:cNvPr id="21" name="Rectangle 63"/>
          <p:cNvSpPr>
            <a:spLocks noChangeArrowheads="1"/>
          </p:cNvSpPr>
          <p:nvPr/>
        </p:nvSpPr>
        <p:spPr bwMode="gray">
          <a:xfrm>
            <a:off x="5454689" y="5565742"/>
            <a:ext cx="4032560" cy="806937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square" lIns="71899" tIns="71899" rIns="71899" bIns="71899">
            <a:noAutofit/>
          </a:bodyPr>
          <a:lstStyle/>
          <a:p>
            <a:pPr marL="285750" indent="-285750">
              <a:spcBef>
                <a:spcPts val="600"/>
              </a:spcBef>
              <a:buClr>
                <a:srgbClr val="B00000"/>
              </a:buClr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Возврат подшипников </a:t>
            </a:r>
            <a:r>
              <a: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</a:t>
            </a:r>
            <a:r>
              <a:rPr lang="ru-RU" sz="12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AQ-9552.</a:t>
            </a:r>
          </a:p>
          <a:p>
            <a:pPr marL="285750" indent="-285750">
              <a:spcBef>
                <a:spcPts val="600"/>
              </a:spcBef>
              <a:buClr>
                <a:srgbClr val="B00000"/>
              </a:buClr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Корректировка разработчиком КД на подшипники.</a:t>
            </a:r>
          </a:p>
          <a:p>
            <a:pPr marL="285750" indent="-285750">
              <a:spcBef>
                <a:spcPts val="600"/>
              </a:spcBef>
              <a:buClr>
                <a:srgbClr val="B00000"/>
              </a:buClr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Проведение испытаний на стенде </a:t>
            </a:r>
            <a:r>
              <a:rPr lang="en-US" sz="12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SKF</a:t>
            </a:r>
            <a:r>
              <a:rPr lang="ru-RU" sz="12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85432576"/>
              </p:ext>
            </p:extLst>
          </p:nvPr>
        </p:nvGraphicFramePr>
        <p:xfrm>
          <a:off x="341979" y="3564289"/>
          <a:ext cx="4752660" cy="2664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ctr">
            <a:noAutofit/>
          </a:bodyPr>
          <a:lstStyle/>
          <a:p>
            <a:pPr defTabSz="957837"/>
            <a:r>
              <a:rPr lang="ru-RU" dirty="0"/>
              <a:t>Стружка от ш/п КВД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9E9B89-56E8-43B4-B511-B137FC73A5C8}" type="slidenum">
              <a:rPr lang="ru-RU" smtClean="0"/>
              <a:pPr/>
              <a:t>22</a:t>
            </a:fld>
            <a:endParaRPr lang="ru-RU"/>
          </a:p>
        </p:txBody>
      </p:sp>
      <p:cxnSp>
        <p:nvCxnSpPr>
          <p:cNvPr id="14" name="Прямая соединительная линия 13"/>
          <p:cNvCxnSpPr>
            <a:endCxn id="15" idx="2"/>
          </p:cNvCxnSpPr>
          <p:nvPr/>
        </p:nvCxnSpPr>
        <p:spPr>
          <a:xfrm flipH="1" flipV="1">
            <a:off x="3886455" y="5065458"/>
            <a:ext cx="128034" cy="37109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582429" y="4788459"/>
            <a:ext cx="608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B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ru-RU" sz="1200" dirty="0">
              <a:solidFill>
                <a:srgbClr val="B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513784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501428" y="6228659"/>
            <a:ext cx="2046431" cy="36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noAutofit/>
          </a:bodyPr>
          <a:lstStyle>
            <a:defPPr>
              <a:defRPr lang="ru-RU"/>
            </a:defPPr>
            <a:lvl1pPr>
              <a:spcBef>
                <a:spcPct val="50000"/>
              </a:spcBef>
              <a:tabLst>
                <a:tab pos="3810000" algn="r"/>
              </a:tabLst>
              <a:defRPr sz="1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3810000" algn="r"/>
              </a:tabLst>
              <a:defRPr>
                <a:latin typeface="Arial" charset="0"/>
              </a:defRPr>
            </a:lvl2pPr>
            <a:lvl3pPr>
              <a:tabLst>
                <a:tab pos="3810000" algn="r"/>
              </a:tabLst>
              <a:defRPr>
                <a:latin typeface="Arial" charset="0"/>
              </a:defRPr>
            </a:lvl3pPr>
            <a:lvl4pPr>
              <a:tabLst>
                <a:tab pos="3810000" algn="r"/>
              </a:tabLst>
              <a:defRPr>
                <a:latin typeface="Arial" charset="0"/>
              </a:defRPr>
            </a:lvl4pPr>
            <a:lvl5pPr>
              <a:tabLst>
                <a:tab pos="3810000" algn="r"/>
              </a:tabLst>
              <a:defRPr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810000" algn="r"/>
              </a:tabLst>
              <a:defRPr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810000" algn="r"/>
              </a:tabLst>
              <a:defRPr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810000" algn="r"/>
              </a:tabLst>
              <a:defRPr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810000" algn="r"/>
              </a:tabLst>
              <a:defRPr>
                <a:latin typeface="Arial" charset="0"/>
              </a:defRPr>
            </a:lvl9pPr>
          </a:lstStyle>
          <a:p>
            <a:pPr algn="ctr"/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Вид излома рабочей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лопатки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tangle 63"/>
          <p:cNvSpPr>
            <a:spLocks noChangeArrowheads="1"/>
          </p:cNvSpPr>
          <p:nvPr/>
        </p:nvSpPr>
        <p:spPr bwMode="gray">
          <a:xfrm>
            <a:off x="4374539" y="1620019"/>
            <a:ext cx="5040700" cy="201628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square" lIns="71899" tIns="71899" rIns="71899" bIns="71899">
            <a:noAutofit/>
          </a:bodyPr>
          <a:lstStyle/>
          <a:p>
            <a:pPr algn="ctr">
              <a:buClr>
                <a:srgbClr val="B00000"/>
              </a:buClr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Мероприятия</a:t>
            </a:r>
          </a:p>
          <a:p>
            <a:pPr marL="342900" indent="-342900">
              <a:buClr>
                <a:srgbClr val="B00000"/>
              </a:buClr>
              <a:buFont typeface="+mj-lt"/>
              <a:buAutoNum type="arabicPeriod"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07.2010 - травление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макроструктуру.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B00000"/>
              </a:buClr>
              <a:buFont typeface="+mj-lt"/>
              <a:buAutoNum type="arabicPeriod"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11.2011 - контроль угла </a:t>
            </a:r>
            <a:r>
              <a:rPr lang="ru-RU" sz="1300" dirty="0" err="1">
                <a:latin typeface="Arial" panose="020B0604020202020204" pitchFamily="34" charset="0"/>
                <a:cs typeface="Arial" panose="020B0604020202020204" pitchFamily="34" charset="0"/>
              </a:rPr>
              <a:t>разориентации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25</a:t>
            </a:r>
            <a:r>
              <a:rPr lang="ru-RU" sz="13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С.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B00000"/>
              </a:buClr>
              <a:buFont typeface="+mj-lt"/>
              <a:buAutoNum type="arabicPeriod"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07.2015 - керамические формы на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водном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связующем.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300" dirty="0" err="1">
                <a:latin typeface="Arial" panose="020B0604020202020204" pitchFamily="34" charset="0"/>
                <a:cs typeface="Arial" panose="020B0604020202020204" pitchFamily="34" charset="0"/>
              </a:rPr>
              <a:t>Армосил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» на </a:t>
            </a:r>
            <a:r>
              <a:rPr lang="ru-RU" sz="1300" dirty="0" err="1">
                <a:latin typeface="Arial" panose="020B0604020202020204" pitchFamily="34" charset="0"/>
                <a:cs typeface="Arial" panose="020B0604020202020204" pitchFamily="34" charset="0"/>
              </a:rPr>
              <a:t>роботокомплексе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1300" dirty="0" err="1">
                <a:latin typeface="Arial" panose="020B0604020202020204" pitchFamily="34" charset="0"/>
                <a:cs typeface="Arial" panose="020B0604020202020204" pitchFamily="34" charset="0"/>
              </a:rPr>
              <a:t>VATech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pPr marL="342900" indent="-342900">
              <a:buClr>
                <a:srgbClr val="B00000"/>
              </a:buClr>
              <a:buFont typeface="+mj-lt"/>
              <a:buAutoNum type="arabicPeriod"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08.2016 - рентген в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двух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положениях.</a:t>
            </a:r>
          </a:p>
          <a:p>
            <a:pPr marL="342900" indent="-342900">
              <a:buClr>
                <a:srgbClr val="B00000"/>
              </a:buClr>
              <a:buFont typeface="+mj-lt"/>
              <a:buAutoNum type="arabicPeriod"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02.2018 - план по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выявлению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керамических засоров.</a:t>
            </a:r>
          </a:p>
          <a:p>
            <a:pPr marL="342900" indent="-342900">
              <a:buClr>
                <a:srgbClr val="B00000"/>
              </a:buClr>
              <a:buFont typeface="+mj-lt"/>
              <a:buAutoNum type="arabicPeriod"/>
            </a:pPr>
            <a:r>
              <a:rPr lang="ru-RU" sz="13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Цифровая </a:t>
            </a:r>
            <a:r>
              <a:rPr lang="ru-RU" sz="13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ренгенография</a:t>
            </a:r>
            <a:r>
              <a:rPr lang="ru-RU" sz="13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(2018).</a:t>
            </a:r>
          </a:p>
          <a:p>
            <a:pPr marL="342900" indent="-342900">
              <a:buClr>
                <a:srgbClr val="B00000"/>
              </a:buClr>
              <a:buFont typeface="+mj-lt"/>
              <a:buAutoNum type="arabicPeriod"/>
            </a:pPr>
            <a:r>
              <a:rPr lang="ru-RU" sz="13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Томограф.</a:t>
            </a:r>
            <a:endParaRPr lang="ru-RU" sz="13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 descr="IMG_025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-8491" t="-9044" r="-11486" b="-9780"/>
          <a:stretch/>
        </p:blipFill>
        <p:spPr bwMode="auto">
          <a:xfrm>
            <a:off x="4501428" y="4677194"/>
            <a:ext cx="2122858" cy="15120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graphicFrame>
        <p:nvGraphicFramePr>
          <p:cNvPr id="18" name="Таблица 17"/>
          <p:cNvGraphicFramePr>
            <a:graphicFrameLocks noGrp="1"/>
          </p:cNvGraphicFramePr>
          <p:nvPr>
            <p:extLst/>
          </p:nvPr>
        </p:nvGraphicFramePr>
        <p:xfrm>
          <a:off x="630019" y="1764039"/>
          <a:ext cx="3240450" cy="1707642"/>
        </p:xfrm>
        <a:graphic>
          <a:graphicData uri="http://schemas.openxmlformats.org/drawingml/2006/table">
            <a:tbl>
              <a:tblPr firstRow="1" bandRow="1">
                <a:effectLst/>
                <a:tableStyleId>{3C2FFA5D-87B4-456A-9821-1D502468CF0F}</a:tableStyleId>
              </a:tblPr>
              <a:tblGrid>
                <a:gridCol w="1715532"/>
                <a:gridCol w="1524918"/>
              </a:tblGrid>
              <a:tr h="28460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Тип двигателя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607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ПС-90ГП-3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BC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BCB"/>
                    </a:solidFill>
                  </a:tcPr>
                </a:tc>
              </a:tr>
              <a:tr h="284607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ПС-90ГП-1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64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E7"/>
                    </a:solidFill>
                  </a:tcPr>
                </a:tc>
              </a:tr>
              <a:tr h="284607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ПС-90ГП-2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BC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BCB"/>
                    </a:solidFill>
                  </a:tcPr>
                </a:tc>
              </a:tr>
              <a:tr h="284607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ПС-90ГП-25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E7"/>
                    </a:solidFill>
                  </a:tcPr>
                </a:tc>
              </a:tr>
              <a:tr h="284607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Итого: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BC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BCB"/>
                    </a:solidFill>
                  </a:tcPr>
                </a:tc>
              </a:tr>
            </a:tbl>
          </a:graphicData>
        </a:graphic>
      </p:graphicFrame>
      <p:pic>
        <p:nvPicPr>
          <p:cNvPr id="1026" name="Рисунок 36" descr="IMG_103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-9344" t="-41962" r="-9562" b="-44930"/>
          <a:stretch/>
        </p:blipFill>
        <p:spPr bwMode="auto">
          <a:xfrm>
            <a:off x="6966899" y="4680030"/>
            <a:ext cx="2304320" cy="151258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7021778" y="6228659"/>
            <a:ext cx="2224382" cy="4320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noAutofit/>
          </a:bodyPr>
          <a:lstStyle>
            <a:defPPr>
              <a:defRPr lang="ru-RU"/>
            </a:defPPr>
            <a:lvl1pPr>
              <a:spcBef>
                <a:spcPct val="50000"/>
              </a:spcBef>
              <a:tabLst>
                <a:tab pos="3810000" algn="r"/>
              </a:tabLst>
              <a:defRPr sz="1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3810000" algn="r"/>
              </a:tabLst>
              <a:defRPr>
                <a:latin typeface="Arial" charset="0"/>
              </a:defRPr>
            </a:lvl2pPr>
            <a:lvl3pPr>
              <a:tabLst>
                <a:tab pos="3810000" algn="r"/>
              </a:tabLst>
              <a:defRPr>
                <a:latin typeface="Arial" charset="0"/>
              </a:defRPr>
            </a:lvl3pPr>
            <a:lvl4pPr>
              <a:tabLst>
                <a:tab pos="3810000" algn="r"/>
              </a:tabLst>
              <a:defRPr>
                <a:latin typeface="Arial" charset="0"/>
              </a:defRPr>
            </a:lvl4pPr>
            <a:lvl5pPr>
              <a:tabLst>
                <a:tab pos="3810000" algn="r"/>
              </a:tabLst>
              <a:defRPr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810000" algn="r"/>
              </a:tabLst>
              <a:defRPr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810000" algn="r"/>
              </a:tabLst>
              <a:defRPr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810000" algn="r"/>
              </a:tabLst>
              <a:defRPr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810000" algn="r"/>
              </a:tabLst>
              <a:defRPr>
                <a:latin typeface="Arial" charset="0"/>
              </a:defRPr>
            </a:lvl9pPr>
          </a:lstStyle>
          <a:p>
            <a:pPr algn="ctr"/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Вид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хвостика рабочей лопатки после травления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Заголовок 1"/>
          <p:cNvSpPr txBox="1">
            <a:spLocks/>
          </p:cNvSpPr>
          <p:nvPr/>
        </p:nvSpPr>
        <p:spPr>
          <a:xfrm>
            <a:off x="558009" y="268712"/>
            <a:ext cx="7561050" cy="7809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ru-RU"/>
            </a:defPPr>
            <a:lvl1pPr defTabSz="957837">
              <a:spcBef>
                <a:spcPct val="0"/>
              </a:spcBef>
              <a:buNone/>
              <a:defRPr sz="2400" baseline="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4518000" y="3348259"/>
            <a:ext cx="4897239" cy="1296180"/>
            <a:chOff x="4373980" y="3204239"/>
            <a:chExt cx="5527257" cy="1296180"/>
          </a:xfrm>
        </p:grpSpPr>
        <p:sp>
          <p:nvSpPr>
            <p:cNvPr id="20" name="Rectangle 63"/>
            <p:cNvSpPr>
              <a:spLocks noChangeArrowheads="1"/>
            </p:cNvSpPr>
            <p:nvPr/>
          </p:nvSpPr>
          <p:spPr bwMode="gray">
            <a:xfrm>
              <a:off x="4446548" y="3204239"/>
              <a:ext cx="5454689" cy="129618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 type="none" w="lg" len="lg"/>
            </a:ln>
          </p:spPr>
          <p:txBody>
            <a:bodyPr wrap="square" lIns="71899" tIns="71899" rIns="71899" bIns="71899">
              <a:noAutofit/>
            </a:bodyPr>
            <a:lstStyle/>
            <a:p>
              <a:pPr algn="ctr">
                <a:buClr>
                  <a:srgbClr val="B00000"/>
                </a:buClr>
              </a:pPr>
              <a:r>
                <a:rPr lang="ru-R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Статистика</a:t>
              </a:r>
            </a:p>
            <a:p>
              <a:pPr marL="171450" indent="-171450">
                <a:buClr>
                  <a:srgbClr val="B00000"/>
                </a:buClr>
                <a:buFont typeface="Arial" panose="020B0604020202020204" pitchFamily="34" charset="0"/>
                <a:buChar char="•"/>
              </a:pPr>
              <a:r>
                <a:rPr lang="ru-RU" sz="1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8 случаев –</a:t>
              </a:r>
              <a:r>
                <a:rPr lang="en-US" sz="1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3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зернограничной</a:t>
              </a:r>
              <a:r>
                <a:rPr lang="ru-RU" sz="1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трещины.</a:t>
              </a:r>
              <a:endParaRPr lang="ru-RU" sz="13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Clr>
                  <a:srgbClr val="B00000"/>
                </a:buClr>
                <a:buFont typeface="Arial" panose="020B0604020202020204" pitchFamily="34" charset="0"/>
                <a:buChar char="•"/>
              </a:pPr>
              <a:r>
                <a:rPr lang="ru-RU" sz="1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4 случая </a:t>
              </a:r>
              <a:r>
                <a:rPr lang="en-US" sz="1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ru-RU" sz="1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– керамический засор (0,5*0,5*0,5 мм).</a:t>
              </a:r>
            </a:p>
            <a:p>
              <a:pPr>
                <a:buClr>
                  <a:srgbClr val="B00000"/>
                </a:buClr>
              </a:pPr>
              <a:r>
                <a:rPr lang="ru-RU" sz="1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2 случая – требуется исследования.</a:t>
              </a:r>
              <a:endParaRPr lang="ru-RU" sz="13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Clr>
                  <a:srgbClr val="B00000"/>
                </a:buClr>
                <a:buFont typeface="Arial" panose="020B0604020202020204" pitchFamily="34" charset="0"/>
                <a:buChar char="•"/>
              </a:pPr>
              <a:r>
                <a:rPr lang="ru-RU" sz="1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1 случай </a:t>
              </a:r>
              <a:r>
                <a:rPr lang="en-US" sz="1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– </a:t>
              </a:r>
              <a:r>
                <a:rPr lang="ru-RU" sz="1300" dirty="0">
                  <a:latin typeface="Arial" panose="020B0604020202020204" pitchFamily="34" charset="0"/>
                  <a:cs typeface="Arial" panose="020B0604020202020204" pitchFamily="34" charset="0"/>
                </a:rPr>
                <a:t>п</a:t>
              </a:r>
              <a:r>
                <a:rPr lang="ru-RU" sz="1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овышенная шероховатость внутренних поверхностей.</a:t>
              </a:r>
              <a:endParaRPr lang="ru-RU" sz="13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4374539" y="3564289"/>
              <a:ext cx="201600" cy="144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4373980" y="3743980"/>
              <a:ext cx="201600" cy="144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4374539" y="4140369"/>
              <a:ext cx="201600" cy="144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485999" y="3564289"/>
            <a:ext cx="3528490" cy="2606040"/>
            <a:chOff x="485999" y="3996349"/>
            <a:chExt cx="3528490" cy="2606040"/>
          </a:xfrm>
        </p:grpSpPr>
        <p:graphicFrame>
          <p:nvGraphicFramePr>
            <p:cNvPr id="38" name="Диаграмма 3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2853656463"/>
                </p:ext>
              </p:extLst>
            </p:nvPr>
          </p:nvGraphicFramePr>
          <p:xfrm>
            <a:off x="485999" y="3996349"/>
            <a:ext cx="3528490" cy="26060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39" name="5-конечная звезда 38"/>
            <p:cNvSpPr/>
            <p:nvPr/>
          </p:nvSpPr>
          <p:spPr>
            <a:xfrm>
              <a:off x="1188000" y="4392060"/>
              <a:ext cx="144020" cy="144020"/>
            </a:xfrm>
            <a:prstGeom prst="star5">
              <a:avLst/>
            </a:prstGeom>
            <a:solidFill>
              <a:srgbClr val="B00000"/>
            </a:solidFill>
            <a:ln>
              <a:solidFill>
                <a:srgbClr val="B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116000" y="4104060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>
                  <a:solidFill>
                    <a:srgbClr val="B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1200" dirty="0">
                <a:solidFill>
                  <a:srgbClr val="B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5-конечная звезда 40"/>
            <p:cNvSpPr/>
            <p:nvPr/>
          </p:nvSpPr>
          <p:spPr>
            <a:xfrm>
              <a:off x="1494139" y="5508559"/>
              <a:ext cx="144020" cy="144020"/>
            </a:xfrm>
            <a:prstGeom prst="star5">
              <a:avLst/>
            </a:prstGeom>
            <a:solidFill>
              <a:srgbClr val="B00000"/>
            </a:solidFill>
            <a:ln>
              <a:solidFill>
                <a:srgbClr val="B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422129" y="5220519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>
                  <a:solidFill>
                    <a:srgbClr val="B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sz="1200" dirty="0">
                <a:solidFill>
                  <a:srgbClr val="B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2088000" y="5688060"/>
              <a:ext cx="172800" cy="252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4" name="5-конечная звезда 43"/>
            <p:cNvSpPr/>
            <p:nvPr/>
          </p:nvSpPr>
          <p:spPr>
            <a:xfrm>
              <a:off x="2718309" y="5076499"/>
              <a:ext cx="144020" cy="144020"/>
            </a:xfrm>
            <a:prstGeom prst="star5">
              <a:avLst/>
            </a:prstGeom>
            <a:solidFill>
              <a:srgbClr val="B00000"/>
            </a:solidFill>
            <a:ln>
              <a:solidFill>
                <a:srgbClr val="B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646299" y="4788459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>
                  <a:solidFill>
                    <a:srgbClr val="B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ru-RU" sz="1200" dirty="0">
                <a:solidFill>
                  <a:srgbClr val="B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5-конечная звезда 45"/>
            <p:cNvSpPr/>
            <p:nvPr/>
          </p:nvSpPr>
          <p:spPr>
            <a:xfrm>
              <a:off x="3024000" y="5724060"/>
              <a:ext cx="144020" cy="144020"/>
            </a:xfrm>
            <a:prstGeom prst="star5">
              <a:avLst/>
            </a:prstGeom>
            <a:solidFill>
              <a:srgbClr val="B00000"/>
            </a:solidFill>
            <a:ln w="25400">
              <a:solidFill>
                <a:srgbClr val="B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952000" y="5436549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>
                  <a:solidFill>
                    <a:srgbClr val="B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ru-RU" sz="1200" dirty="0">
                <a:solidFill>
                  <a:srgbClr val="B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916000" y="4701660"/>
              <a:ext cx="5245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>
                  <a:solidFill>
                    <a:srgbClr val="B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2018</a:t>
              </a:r>
            </a:p>
            <a:p>
              <a:r>
                <a:rPr lang="ru-RU" sz="1200" dirty="0" smtClean="0">
                  <a:solidFill>
                    <a:srgbClr val="B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2017</a:t>
              </a:r>
              <a:endParaRPr lang="ru-RU" sz="1200" dirty="0">
                <a:solidFill>
                  <a:srgbClr val="B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9" name="Группа 48"/>
            <p:cNvGrpSpPr/>
            <p:nvPr/>
          </p:nvGrpSpPr>
          <p:grpSpPr>
            <a:xfrm>
              <a:off x="2862329" y="4932479"/>
              <a:ext cx="521671" cy="576080"/>
              <a:chOff x="1459418" y="4769648"/>
              <a:chExt cx="1746668" cy="313121"/>
            </a:xfrm>
          </p:grpSpPr>
          <p:cxnSp>
            <p:nvCxnSpPr>
              <p:cNvPr id="50" name="Прямая соединительная линия 49"/>
              <p:cNvCxnSpPr/>
              <p:nvPr/>
            </p:nvCxnSpPr>
            <p:spPr>
              <a:xfrm flipV="1">
                <a:off x="1459418" y="4769648"/>
                <a:ext cx="337547" cy="313121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Прямая соединительная линия 50"/>
              <p:cNvCxnSpPr/>
              <p:nvPr/>
            </p:nvCxnSpPr>
            <p:spPr>
              <a:xfrm>
                <a:off x="1759656" y="4769648"/>
                <a:ext cx="1446430" cy="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ctr">
            <a:noAutofit/>
          </a:bodyPr>
          <a:lstStyle/>
          <a:p>
            <a:pPr defTabSz="957837"/>
            <a:r>
              <a:rPr lang="ru-RU" dirty="0"/>
              <a:t>Поломка </a:t>
            </a:r>
            <a:r>
              <a:rPr lang="ru-RU" dirty="0" err="1"/>
              <a:t>1РЛ</a:t>
            </a:r>
            <a:r>
              <a:rPr lang="ru-RU" dirty="0"/>
              <a:t> ТВД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9E9B89-56E8-43B4-B511-B137FC73A5C8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1566149" y="6156649"/>
            <a:ext cx="15744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По годам изготовления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438409" y="4932479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B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ru-RU" sz="1200" dirty="0">
              <a:solidFill>
                <a:srgbClr val="B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 flipH="1" flipV="1">
            <a:off x="3582429" y="5148509"/>
            <a:ext cx="72010" cy="4320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2003677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effectLst>
                  <a:outerShdw blurRad="38100" dist="50800" dir="2700000" algn="tl" rotWithShape="0">
                    <a:schemeClr val="bg1"/>
                  </a:outerShdw>
                </a:effectLst>
              </a:rPr>
              <a:t>Трещина на замковой части РЛ 2-й ступени </a:t>
            </a:r>
            <a:r>
              <a:rPr lang="ru-RU" dirty="0" smtClean="0">
                <a:effectLst>
                  <a:outerShdw blurRad="38100" dist="50800" dir="2700000" algn="tl" rotWithShape="0">
                    <a:schemeClr val="bg1"/>
                  </a:outerShdw>
                </a:effectLst>
              </a:rPr>
              <a:t>ТВД</a:t>
            </a:r>
            <a:endParaRPr lang="ru-RU" dirty="0"/>
          </a:p>
        </p:txBody>
      </p:sp>
      <p:sp>
        <p:nvSpPr>
          <p:cNvPr id="33" name="Rectangle 63"/>
          <p:cNvSpPr>
            <a:spLocks noChangeArrowheads="1"/>
          </p:cNvSpPr>
          <p:nvPr/>
        </p:nvSpPr>
        <p:spPr bwMode="gray">
          <a:xfrm>
            <a:off x="3020885" y="1852521"/>
            <a:ext cx="6264870" cy="2016279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square" lIns="71899" tIns="71899" rIns="71899" bIns="71899">
            <a:noAutofit/>
          </a:bodyPr>
          <a:lstStyle/>
          <a:p>
            <a:pPr marL="180000" indent="360000">
              <a:buClr>
                <a:srgbClr val="B00000"/>
              </a:buClr>
              <a:buFont typeface="+mj-lt"/>
              <a:buAutoNum type="arabicPeriod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Осмотр 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РЛ2 ТВД эндоскопом при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ТО.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indent="360000">
              <a:buClr>
                <a:srgbClr val="B00000"/>
              </a:buClr>
              <a:buFont typeface="+mj-lt"/>
              <a:buAutoNum type="arabicPeriod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Запрет маркирования методом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ЭИ на всех РЛ из сплава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ЖС32-ВИ.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indent="360000">
              <a:buClr>
                <a:srgbClr val="B00000"/>
              </a:buClr>
              <a:buFont typeface="+mj-lt"/>
              <a:buAutoNum type="arabicPeriod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Отбраковка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 толщине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стенки.</a:t>
            </a:r>
          </a:p>
          <a:p>
            <a:pPr marL="324000" indent="-324000">
              <a:buClr>
                <a:srgbClr val="B00000"/>
              </a:buClr>
              <a:buFont typeface="+mj-lt"/>
              <a:buAutoNum type="arabicPeriod"/>
            </a:pP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rgbClr val="B00000"/>
              </a:buClr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Статистика</a:t>
            </a:r>
          </a:p>
          <a:p>
            <a:pPr marL="254250">
              <a:buClr>
                <a:srgbClr val="B00000"/>
              </a:buClr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СОК 13 случаев.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rgbClr val="B00000"/>
              </a:buClr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B00000"/>
              </a:buClr>
              <a:buFont typeface="Arial" panose="020B0604020202020204" pitchFamily="34" charset="0"/>
              <a:buChar char="•"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6174788" y="5972491"/>
            <a:ext cx="2690665" cy="2690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noAutofit/>
          </a:bodyPr>
          <a:lstStyle>
            <a:defPPr>
              <a:defRPr lang="ru-RU"/>
            </a:defPPr>
            <a:lvl1pPr>
              <a:spcBef>
                <a:spcPct val="50000"/>
              </a:spcBef>
              <a:tabLst>
                <a:tab pos="3810000" algn="r"/>
              </a:tabLst>
              <a:defRPr sz="1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3810000" algn="r"/>
              </a:tabLst>
              <a:defRPr>
                <a:latin typeface="Arial" charset="0"/>
              </a:defRPr>
            </a:lvl2pPr>
            <a:lvl3pPr>
              <a:tabLst>
                <a:tab pos="3810000" algn="r"/>
              </a:tabLst>
              <a:defRPr>
                <a:latin typeface="Arial" charset="0"/>
              </a:defRPr>
            </a:lvl3pPr>
            <a:lvl4pPr>
              <a:tabLst>
                <a:tab pos="3810000" algn="r"/>
              </a:tabLst>
              <a:defRPr>
                <a:latin typeface="Arial" charset="0"/>
              </a:defRPr>
            </a:lvl4pPr>
            <a:lvl5pPr>
              <a:tabLst>
                <a:tab pos="3810000" algn="r"/>
              </a:tabLst>
              <a:defRPr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810000" algn="r"/>
              </a:tabLst>
              <a:defRPr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810000" algn="r"/>
              </a:tabLst>
              <a:defRPr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810000" algn="r"/>
              </a:tabLst>
              <a:defRPr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810000" algn="r"/>
              </a:tabLst>
              <a:defRPr>
                <a:latin typeface="Arial" charset="0"/>
              </a:defRPr>
            </a:lvl9pPr>
          </a:lstStyle>
          <a:p>
            <a:r>
              <a:rPr lang="ru-RU" sz="1200" dirty="0" smtClean="0">
                <a:solidFill>
                  <a:schemeClr val="tx2"/>
                </a:solidFill>
              </a:rPr>
              <a:t>Обрыв лопатки 2-й ступени ТВД по замку</a:t>
            </a:r>
            <a:endParaRPr lang="ru-RU" sz="1200" dirty="0">
              <a:solidFill>
                <a:schemeClr val="tx2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59989" y="263910"/>
            <a:ext cx="7775100" cy="7809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ru-RU"/>
            </a:defPPr>
            <a:lvl1pPr defTabSz="957837">
              <a:spcBef>
                <a:spcPct val="0"/>
              </a:spcBef>
              <a:buNone/>
              <a:defRPr sz="2400" baseline="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ru-RU" dirty="0">
              <a:effectLst>
                <a:outerShdw blurRad="38100" dist="50800" dir="2700000" algn="tl" rotWithShape="0">
                  <a:schemeClr val="bg1"/>
                </a:outerShdw>
              </a:effectLst>
            </a:endParaRPr>
          </a:p>
        </p:txBody>
      </p:sp>
      <p:sp>
        <p:nvSpPr>
          <p:cNvPr id="7" name="Объект 265"/>
          <p:cNvSpPr txBox="1">
            <a:spLocks/>
          </p:cNvSpPr>
          <p:nvPr/>
        </p:nvSpPr>
        <p:spPr>
          <a:xfrm>
            <a:off x="3222379" y="1641644"/>
            <a:ext cx="5976830" cy="338425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91312" rtlCol="0" anchor="b">
            <a:sp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Tx/>
              <a:buNone/>
              <a:defRPr sz="14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>
                <a:solidFill>
                  <a:srgbClr val="4D4D4D"/>
                </a:solidFill>
              </a:defRPr>
            </a:lvl2pPr>
            <a:lvl3pPr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>
                <a:solidFill>
                  <a:srgbClr val="4D4D4D"/>
                </a:solidFill>
              </a:defRPr>
            </a:lvl3pPr>
            <a:lvl4pPr marL="1376363" indent="-233362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>
                <a:solidFill>
                  <a:srgbClr val="4D4D4D"/>
                </a:solidFill>
              </a:defRPr>
            </a:lvl4pPr>
            <a:lvl5pPr marL="2058988" indent="-230188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>
                <a:solidFill>
                  <a:srgbClr val="4D4D4D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9pPr>
          </a:lstStyle>
          <a:p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96626108"/>
              </p:ext>
            </p:extLst>
          </p:nvPr>
        </p:nvGraphicFramePr>
        <p:xfrm>
          <a:off x="630019" y="1692029"/>
          <a:ext cx="2160300" cy="1572768"/>
        </p:xfrm>
        <a:graphic>
          <a:graphicData uri="http://schemas.openxmlformats.org/drawingml/2006/table">
            <a:tbl>
              <a:tblPr firstRow="1" bandRow="1">
                <a:effectLst/>
                <a:tableStyleId>{3C2FFA5D-87B4-456A-9821-1D502468CF0F}</a:tableStyleId>
              </a:tblPr>
              <a:tblGrid>
                <a:gridCol w="1224170"/>
                <a:gridCol w="936130"/>
              </a:tblGrid>
              <a:tr h="289879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Тип двигателя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722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ПС-90ГП-3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BC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BCB"/>
                    </a:solidFill>
                  </a:tcPr>
                </a:tc>
              </a:tr>
              <a:tr h="203722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ПС-90ГП-1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6496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E7"/>
                    </a:solidFill>
                  </a:tcPr>
                </a:tc>
              </a:tr>
              <a:tr h="203722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ПС-90ГП-2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BC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BCB"/>
                    </a:solidFill>
                  </a:tcPr>
                </a:tc>
              </a:tr>
              <a:tr h="203722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ПС-90ГП-25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E7"/>
                    </a:solidFill>
                  </a:tcPr>
                </a:tc>
              </a:tr>
              <a:tr h="203722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Итого: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BC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BCB"/>
                    </a:solidFill>
                  </a:tcPr>
                </a:tc>
              </a:tr>
            </a:tbl>
          </a:graphicData>
        </a:graphic>
      </p:graphicFrame>
      <p:pic>
        <p:nvPicPr>
          <p:cNvPr id="16" name="Picture 6" descr="IMG_605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74789" y="4140359"/>
            <a:ext cx="2736380" cy="1826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8" descr="IMG_808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831019" y="3420269"/>
            <a:ext cx="1461914" cy="1399048"/>
          </a:xfrm>
          <a:prstGeom prst="rect">
            <a:avLst/>
          </a:prstGeom>
          <a:noFill/>
          <a:ln w="3175">
            <a:solidFill>
              <a:schemeClr val="bg2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extrusionClr>
              <a:schemeClr val="tx1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Прямая со стрелкой 18"/>
          <p:cNvCxnSpPr/>
          <p:nvPr/>
        </p:nvCxnSpPr>
        <p:spPr>
          <a:xfrm flipH="1">
            <a:off x="6894889" y="4572429"/>
            <a:ext cx="1572800" cy="621441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tailEnd type="arrow"/>
          </a:ln>
          <a:effectLst>
            <a:glow rad="25400">
              <a:sysClr val="window" lastClr="FFFFFF"/>
            </a:glow>
          </a:effectLst>
        </p:spPr>
      </p:cxnSp>
      <p:sp>
        <p:nvSpPr>
          <p:cNvPr id="43" name="Прямоугольник 42"/>
          <p:cNvSpPr/>
          <p:nvPr/>
        </p:nvSpPr>
        <p:spPr>
          <a:xfrm>
            <a:off x="3602862" y="3039256"/>
            <a:ext cx="216030" cy="18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558009" y="3708310"/>
            <a:ext cx="5040700" cy="2734819"/>
            <a:chOff x="558009" y="3708310"/>
            <a:chExt cx="5040700" cy="2734819"/>
          </a:xfrm>
        </p:grpSpPr>
        <p:graphicFrame>
          <p:nvGraphicFramePr>
            <p:cNvPr id="34" name="Диаграмма 3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404754747"/>
                </p:ext>
              </p:extLst>
            </p:nvPr>
          </p:nvGraphicFramePr>
          <p:xfrm>
            <a:off x="558009" y="3852329"/>
            <a:ext cx="5040700" cy="2590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44" name="Прямоугольник 43"/>
            <p:cNvSpPr/>
            <p:nvPr/>
          </p:nvSpPr>
          <p:spPr>
            <a:xfrm>
              <a:off x="2088000" y="4788459"/>
              <a:ext cx="219600" cy="39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438409" y="3996349"/>
              <a:ext cx="7921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solidFill>
                    <a:srgbClr val="B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2017 (1)</a:t>
              </a:r>
              <a:endParaRPr lang="ru-RU" sz="1200" dirty="0">
                <a:solidFill>
                  <a:srgbClr val="B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374539" y="4500419"/>
              <a:ext cx="7553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>
                  <a:solidFill>
                    <a:srgbClr val="B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2017 (2)</a:t>
              </a:r>
              <a:endParaRPr lang="ru-RU" sz="1200" dirty="0">
                <a:solidFill>
                  <a:srgbClr val="B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5-конечная звезда 50"/>
            <p:cNvSpPr/>
            <p:nvPr/>
          </p:nvSpPr>
          <p:spPr>
            <a:xfrm>
              <a:off x="3654439" y="5148509"/>
              <a:ext cx="144020" cy="144020"/>
            </a:xfrm>
            <a:prstGeom prst="star5">
              <a:avLst/>
            </a:prstGeom>
            <a:solidFill>
              <a:srgbClr val="B00000"/>
            </a:solidFill>
            <a:ln>
              <a:solidFill>
                <a:srgbClr val="B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438409" y="4860469"/>
              <a:ext cx="5261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>
                  <a:solidFill>
                    <a:srgbClr val="B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1,2,3</a:t>
              </a:r>
              <a:endParaRPr lang="ru-RU" sz="1200" dirty="0">
                <a:solidFill>
                  <a:srgbClr val="B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3" name="Прямая соединительная линия 52"/>
            <p:cNvCxnSpPr>
              <a:endCxn id="49" idx="2"/>
            </p:cNvCxnSpPr>
            <p:nvPr/>
          </p:nvCxnSpPr>
          <p:spPr>
            <a:xfrm flipV="1">
              <a:off x="3438409" y="4273348"/>
              <a:ext cx="396055" cy="51511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>
              <a:endCxn id="50" idx="2"/>
            </p:cNvCxnSpPr>
            <p:nvPr/>
          </p:nvCxnSpPr>
          <p:spPr>
            <a:xfrm flipV="1">
              <a:off x="4230519" y="4777418"/>
              <a:ext cx="521688" cy="65913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1"/>
            <p:cNvSpPr txBox="1"/>
            <p:nvPr/>
          </p:nvSpPr>
          <p:spPr>
            <a:xfrm>
              <a:off x="846049" y="3708310"/>
              <a:ext cx="2424325" cy="288040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Количество случаев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2473200" y="4788459"/>
              <a:ext cx="219600" cy="39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3240000" y="4392000"/>
              <a:ext cx="219600" cy="784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9E9B89-56E8-43B4-B511-B137FC73A5C8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5382679" y="6012629"/>
            <a:ext cx="353943" cy="40652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70219" y="4068359"/>
            <a:ext cx="7553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B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(1)</a:t>
            </a:r>
            <a:endParaRPr lang="ru-RU" sz="1200" dirty="0">
              <a:solidFill>
                <a:srgbClr val="B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Прямая соединительная линия 27"/>
          <p:cNvCxnSpPr>
            <a:endCxn id="27" idx="2"/>
          </p:cNvCxnSpPr>
          <p:nvPr/>
        </p:nvCxnSpPr>
        <p:spPr>
          <a:xfrm flipH="1" flipV="1">
            <a:off x="2447887" y="4345358"/>
            <a:ext cx="486452" cy="22707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2862000" y="4392000"/>
            <a:ext cx="219600" cy="78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260205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>
                <a:effectLst>
                  <a:outerShdw blurRad="38100" dist="50800" dir="2700000" algn="tl" rotWithShape="0">
                    <a:schemeClr val="bg1"/>
                  </a:outerShdw>
                </a:effectLst>
              </a:rPr>
              <a:t>Трещина в 3-й впадине хвостовика </a:t>
            </a:r>
            <a:r>
              <a:rPr lang="ru-RU" dirty="0" smtClean="0">
                <a:effectLst>
                  <a:outerShdw blurRad="38100" dist="50800" dir="2700000" algn="tl" rotWithShape="0">
                    <a:schemeClr val="bg1"/>
                  </a:outerShdw>
                </a:effectLst>
              </a:rPr>
              <a:t>раб. </a:t>
            </a:r>
            <a:r>
              <a:rPr lang="ru-RU" dirty="0">
                <a:effectLst>
                  <a:outerShdw blurRad="38100" dist="50800" dir="2700000" algn="tl" rotWithShape="0">
                    <a:schemeClr val="bg1"/>
                  </a:outerShdw>
                </a:effectLst>
              </a:rPr>
              <a:t>лопатки 2-й </a:t>
            </a:r>
            <a:r>
              <a:rPr lang="ru-RU" dirty="0" smtClean="0">
                <a:effectLst>
                  <a:outerShdw blurRad="38100" dist="50800" dir="2700000" algn="tl" rotWithShape="0">
                    <a:schemeClr val="bg1"/>
                  </a:outerShdw>
                </a:effectLst>
              </a:rPr>
              <a:t>ст. ТВД </a:t>
            </a:r>
            <a:r>
              <a:rPr lang="ru-RU" sz="2000" dirty="0">
                <a:effectLst>
                  <a:outerShdw blurRad="38100" dist="50800" dir="2700000" algn="tl" rotWithShape="0">
                    <a:schemeClr val="bg1"/>
                  </a:outerShdw>
                </a:effectLst>
              </a:rPr>
              <a:t>(низкотемпературная сульфидно-оксидная коррозия</a:t>
            </a:r>
            <a:r>
              <a:rPr lang="ru-RU" sz="2000" dirty="0" smtClean="0">
                <a:effectLst>
                  <a:outerShdw blurRad="38100" dist="50800" dir="2700000" algn="tl" rotWithShape="0">
                    <a:schemeClr val="bg1"/>
                  </a:outerShdw>
                </a:effectLst>
              </a:rPr>
              <a:t>)</a:t>
            </a:r>
            <a:endParaRPr lang="ru-RU" sz="2000" dirty="0"/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558009" y="5710054"/>
            <a:ext cx="3384470" cy="8786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noAutofit/>
          </a:bodyPr>
          <a:lstStyle>
            <a:defPPr>
              <a:defRPr lang="ru-RU"/>
            </a:defPPr>
            <a:lvl1pPr>
              <a:spcBef>
                <a:spcPct val="50000"/>
              </a:spcBef>
              <a:tabLst>
                <a:tab pos="3810000" algn="r"/>
              </a:tabLst>
              <a:defRPr sz="1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3810000" algn="r"/>
              </a:tabLst>
              <a:defRPr>
                <a:latin typeface="Arial" charset="0"/>
              </a:defRPr>
            </a:lvl2pPr>
            <a:lvl3pPr>
              <a:tabLst>
                <a:tab pos="3810000" algn="r"/>
              </a:tabLst>
              <a:defRPr>
                <a:latin typeface="Arial" charset="0"/>
              </a:defRPr>
            </a:lvl3pPr>
            <a:lvl4pPr>
              <a:tabLst>
                <a:tab pos="3810000" algn="r"/>
              </a:tabLst>
              <a:defRPr>
                <a:latin typeface="Arial" charset="0"/>
              </a:defRPr>
            </a:lvl4pPr>
            <a:lvl5pPr>
              <a:tabLst>
                <a:tab pos="3810000" algn="r"/>
              </a:tabLst>
              <a:defRPr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810000" algn="r"/>
              </a:tabLst>
              <a:defRPr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810000" algn="r"/>
              </a:tabLst>
              <a:defRPr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810000" algn="r"/>
              </a:tabLst>
              <a:defRPr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810000" algn="r"/>
              </a:tabLst>
              <a:defRPr>
                <a:latin typeface="Arial" charset="0"/>
              </a:defRPr>
            </a:lvl9pPr>
          </a:lstStyle>
          <a:p>
            <a:pPr algn="ctr"/>
            <a:r>
              <a:rPr lang="ru-RU" sz="1200" dirty="0">
                <a:solidFill>
                  <a:schemeClr val="tx2"/>
                </a:solidFill>
              </a:rPr>
              <a:t>Развитие трещин, образовавшихся в хрупком поверхностном слое, обеднённом низкотемпературной сульфидно-оксидной коррозией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58009" y="1115949"/>
            <a:ext cx="7703090" cy="85203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ru-RU"/>
            </a:defPPr>
            <a:lvl1pPr defTabSz="957837">
              <a:spcBef>
                <a:spcPct val="0"/>
              </a:spcBef>
              <a:buNone/>
              <a:defRPr sz="2400" baseline="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ru-RU" sz="2000" dirty="0">
              <a:effectLst>
                <a:outerShdw blurRad="38100" dist="50800" dir="2700000" algn="tl" rotWithShape="0">
                  <a:schemeClr val="bg1"/>
                </a:outerShdw>
              </a:effectLst>
            </a:endParaRPr>
          </a:p>
        </p:txBody>
      </p:sp>
      <p:sp>
        <p:nvSpPr>
          <p:cNvPr id="9" name="Rectangle 63"/>
          <p:cNvSpPr>
            <a:spLocks noChangeArrowheads="1"/>
          </p:cNvSpPr>
          <p:nvPr/>
        </p:nvSpPr>
        <p:spPr bwMode="gray">
          <a:xfrm>
            <a:off x="4014489" y="3263772"/>
            <a:ext cx="5328740" cy="2892877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square" lIns="71899" tIns="71899" rIns="71899" bIns="71899">
            <a:noAutofit/>
          </a:bodyPr>
          <a:lstStyle/>
          <a:p>
            <a:pPr algn="ctr">
              <a:spcBef>
                <a:spcPts val="600"/>
              </a:spcBef>
              <a:buClr>
                <a:srgbClr val="B00000"/>
              </a:buClr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Мероприятия</a:t>
            </a:r>
          </a:p>
          <a:p>
            <a:pPr marL="342900" indent="-342900">
              <a:spcBef>
                <a:spcPts val="600"/>
              </a:spcBef>
              <a:buClr>
                <a:srgbClr val="B00000"/>
              </a:buClr>
              <a:buFont typeface="+mj-lt"/>
              <a:buAutoNum type="arabicPeriod"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Проверка 2РЛ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из ЖС32-ВИ в неочищенном состоянии со всех поступающих в ремонт двигателей ПС-90ГП-1,-2  на наличие сульфидно-оксидной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коррозии.</a:t>
            </a:r>
          </a:p>
          <a:p>
            <a:pPr>
              <a:spcBef>
                <a:spcPts val="600"/>
              </a:spcBef>
              <a:buClr>
                <a:srgbClr val="B00000"/>
              </a:buClr>
            </a:pPr>
            <a:r>
              <a:rPr lang="ru-RU" sz="1300" dirty="0">
                <a:solidFill>
                  <a:srgbClr val="B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300" dirty="0" smtClean="0">
                <a:solidFill>
                  <a:srgbClr val="B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</a:t>
            </a:r>
            <a:r>
              <a:rPr lang="ru-RU" sz="1300" dirty="0">
                <a:solidFill>
                  <a:srgbClr val="B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300" dirty="0" smtClean="0">
                <a:solidFill>
                  <a:srgbClr val="B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Постоянно.</a:t>
            </a:r>
            <a:endParaRPr lang="ru-RU" sz="1300" dirty="0">
              <a:solidFill>
                <a:srgbClr val="B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Clr>
                <a:srgbClr val="B00000"/>
              </a:buClr>
              <a:buFont typeface="+mj-lt"/>
              <a:buAutoNum type="arabicPeriod" startAt="2"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ЭТУ по выявлению трещин до обрыва в эксплуатации.</a:t>
            </a:r>
          </a:p>
          <a:p>
            <a:pPr marL="342900" indent="-342900">
              <a:spcBef>
                <a:spcPts val="600"/>
              </a:spcBef>
              <a:buClr>
                <a:srgbClr val="B00000"/>
              </a:buClr>
              <a:buFont typeface="+mj-lt"/>
              <a:buAutoNum type="arabicPeriod" startAt="2"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Защита серебрением.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buClr>
                <a:srgbClr val="B00000"/>
              </a:buClr>
            </a:pPr>
            <a:r>
              <a:rPr lang="ru-RU" sz="1300" dirty="0">
                <a:solidFill>
                  <a:srgbClr val="B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300" dirty="0" smtClean="0">
                <a:solidFill>
                  <a:srgbClr val="B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</a:t>
            </a:r>
            <a:r>
              <a:rPr lang="ru-RU" sz="1300" dirty="0">
                <a:solidFill>
                  <a:srgbClr val="B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Март </a:t>
            </a:r>
            <a:r>
              <a:rPr lang="ru-RU" sz="1300" dirty="0" smtClean="0">
                <a:solidFill>
                  <a:srgbClr val="B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2018.</a:t>
            </a:r>
            <a:endParaRPr lang="ru-RU" sz="1300" dirty="0">
              <a:solidFill>
                <a:srgbClr val="B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Clr>
                <a:srgbClr val="B00000"/>
              </a:buClr>
              <a:buFont typeface="+mj-lt"/>
              <a:buAutoNum type="arabicPeriod" startAt="4"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Внедрение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конструкции с защитой поверхности хвостовика от воздействия газовой среды постановкой уплотнительных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пластин.</a:t>
            </a:r>
          </a:p>
          <a:p>
            <a:pPr>
              <a:spcBef>
                <a:spcPts val="600"/>
              </a:spcBef>
              <a:buClr>
                <a:srgbClr val="B00000"/>
              </a:buClr>
            </a:pPr>
            <a:r>
              <a:rPr lang="ru-RU" sz="1300" dirty="0" smtClean="0">
                <a:solidFill>
                  <a:srgbClr val="B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Извещение </a:t>
            </a:r>
            <a:r>
              <a:rPr lang="ru-RU" sz="1300" dirty="0">
                <a:solidFill>
                  <a:srgbClr val="B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ИИ 84-8501, согласование </a:t>
            </a:r>
            <a:r>
              <a:rPr lang="ru-RU" sz="1300" dirty="0" smtClean="0">
                <a:solidFill>
                  <a:srgbClr val="B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ЛПП.</a:t>
            </a:r>
            <a:endParaRPr lang="ru-RU" sz="1300" dirty="0">
              <a:solidFill>
                <a:srgbClr val="B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4" descr="IMG_8305(16к)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42479" y="1729043"/>
            <a:ext cx="3921756" cy="1506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Группа 18"/>
          <p:cNvGrpSpPr/>
          <p:nvPr/>
        </p:nvGrpSpPr>
        <p:grpSpPr>
          <a:xfrm>
            <a:off x="1350119" y="1729043"/>
            <a:ext cx="1944270" cy="1484269"/>
            <a:chOff x="2463800" y="2927850"/>
            <a:chExt cx="2600953" cy="1715181"/>
          </a:xfrm>
        </p:grpSpPr>
        <p:pic>
          <p:nvPicPr>
            <p:cNvPr id="22" name="Picture 3" descr="IMG_8305(16к)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3800" y="2927850"/>
              <a:ext cx="2600953" cy="1715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3" name="Прямая со стрелкой 22"/>
            <p:cNvCxnSpPr/>
            <p:nvPr/>
          </p:nvCxnSpPr>
          <p:spPr bwMode="auto">
            <a:xfrm flipV="1">
              <a:off x="3301651" y="4131509"/>
              <a:ext cx="25400" cy="458787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stealth" w="lg" len="lg"/>
            </a:ln>
            <a:effectLst>
              <a:glow rad="38100"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/>
            <p:nvPr/>
          </p:nvCxnSpPr>
          <p:spPr bwMode="auto">
            <a:xfrm flipH="1" flipV="1">
              <a:off x="3819870" y="4162969"/>
              <a:ext cx="153987" cy="384175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stealth" w="lg" len="lg"/>
            </a:ln>
            <a:effectLst>
              <a:glow rad="38100"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/>
            <p:cNvCxnSpPr/>
            <p:nvPr/>
          </p:nvCxnSpPr>
          <p:spPr bwMode="auto">
            <a:xfrm flipV="1">
              <a:off x="2498455" y="4156619"/>
              <a:ext cx="241300" cy="390525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stealth" w="lg" len="lg"/>
            </a:ln>
            <a:effectLst>
              <a:glow rad="38100"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Прямая со стрелкой 13"/>
          <p:cNvCxnSpPr>
            <a:cxnSpLocks noChangeShapeType="1"/>
          </p:cNvCxnSpPr>
          <p:nvPr/>
        </p:nvCxnSpPr>
        <p:spPr bwMode="auto">
          <a:xfrm flipV="1">
            <a:off x="6318809" y="2593163"/>
            <a:ext cx="532359" cy="561227"/>
          </a:xfrm>
          <a:prstGeom prst="straightConnector1">
            <a:avLst/>
          </a:prstGeom>
          <a:ln w="22225">
            <a:solidFill>
              <a:srgbClr val="FF0000"/>
            </a:solidFill>
            <a:tailEnd type="stealth" w="lg" len="lg"/>
          </a:ln>
          <a:effectLst>
            <a:glow rad="38100">
              <a:schemeClr val="bg1"/>
            </a:glow>
          </a:effectLst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12"/>
          <p:cNvCxnSpPr>
            <a:cxnSpLocks noChangeShapeType="1"/>
          </p:cNvCxnSpPr>
          <p:nvPr/>
        </p:nvCxnSpPr>
        <p:spPr bwMode="auto">
          <a:xfrm flipV="1">
            <a:off x="5886749" y="2449143"/>
            <a:ext cx="194097" cy="561228"/>
          </a:xfrm>
          <a:prstGeom prst="straightConnector1">
            <a:avLst/>
          </a:prstGeom>
          <a:ln w="22225">
            <a:solidFill>
              <a:srgbClr val="FF0000"/>
            </a:solidFill>
            <a:tailEnd type="stealth" w="lg" len="lg"/>
          </a:ln>
          <a:effectLst>
            <a:glow rad="38100">
              <a:schemeClr val="bg1"/>
            </a:glow>
          </a:effectLst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12"/>
          <p:cNvCxnSpPr>
            <a:cxnSpLocks noChangeShapeType="1"/>
          </p:cNvCxnSpPr>
          <p:nvPr/>
        </p:nvCxnSpPr>
        <p:spPr bwMode="auto">
          <a:xfrm flipV="1">
            <a:off x="4734589" y="2449143"/>
            <a:ext cx="217789" cy="602619"/>
          </a:xfrm>
          <a:prstGeom prst="straightConnector1">
            <a:avLst/>
          </a:prstGeom>
          <a:ln w="22225">
            <a:solidFill>
              <a:srgbClr val="FF0000"/>
            </a:solidFill>
            <a:tailEnd type="stealth" w="lg" len="lg"/>
          </a:ln>
          <a:effectLst>
            <a:glow rad="38100">
              <a:schemeClr val="bg1"/>
            </a:glow>
          </a:effectLst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трелка вправо 28"/>
          <p:cNvSpPr/>
          <p:nvPr/>
        </p:nvSpPr>
        <p:spPr>
          <a:xfrm>
            <a:off x="3438409" y="2161103"/>
            <a:ext cx="512574" cy="390813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Picture 14" descr="№16-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8015"/>
          <a:stretch>
            <a:fillRect/>
          </a:stretch>
        </p:blipFill>
        <p:spPr bwMode="auto">
          <a:xfrm>
            <a:off x="558009" y="4269854"/>
            <a:ext cx="1330011" cy="1332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5" descr="№62-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66149" y="3405734"/>
            <a:ext cx="1229237" cy="1341442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№56М-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02279" y="4269854"/>
            <a:ext cx="1233569" cy="1341442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9E9B89-56E8-43B4-B511-B137FC73A5C8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981623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0" y="251830"/>
            <a:ext cx="6624919" cy="792110"/>
          </a:xfrm>
        </p:spPr>
        <p:txBody>
          <a:bodyPr>
            <a:noAutofit/>
          </a:bodyPr>
          <a:lstStyle/>
          <a:p>
            <a:r>
              <a:rPr lang="ru-RU" altLang="ru-RU" dirty="0"/>
              <a:t>Причины отправки в ремонт  ГТУ-25П </a:t>
            </a:r>
            <a:r>
              <a:rPr lang="ru-RU" altLang="ru-RU" dirty="0" smtClean="0"/>
              <a:t>в </a:t>
            </a:r>
            <a:r>
              <a:rPr lang="ru-RU" altLang="ru-RU" dirty="0"/>
              <a:t>2017…2018 г</a:t>
            </a:r>
            <a:r>
              <a:rPr lang="ru-RU" altLang="ru-RU" dirty="0" smtClean="0"/>
              <a:t>.</a:t>
            </a:r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59989" y="263910"/>
            <a:ext cx="7775100" cy="7809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ru-RU"/>
            </a:defPPr>
            <a:lvl1pPr defTabSz="957837">
              <a:spcBef>
                <a:spcPct val="0"/>
              </a:spcBef>
              <a:buNone/>
              <a:defRPr sz="2400" baseline="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graphicFrame>
        <p:nvGraphicFramePr>
          <p:cNvPr id="1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01936623"/>
              </p:ext>
            </p:extLst>
          </p:nvPr>
        </p:nvGraphicFramePr>
        <p:xfrm>
          <a:off x="413989" y="2933724"/>
          <a:ext cx="8929240" cy="1782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330"/>
                <a:gridCol w="1159410"/>
                <a:gridCol w="1000890"/>
                <a:gridCol w="1368190"/>
                <a:gridCol w="1152160"/>
                <a:gridCol w="1008140"/>
                <a:gridCol w="864120"/>
              </a:tblGrid>
              <a:tr h="522836">
                <a:tc>
                  <a:txBody>
                    <a:bodyPr/>
                    <a:lstStyle/>
                    <a:p>
                      <a:pPr marL="0" marR="0" indent="0" algn="ctr" defTabSz="9578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Дефект</a:t>
                      </a:r>
                      <a:endParaRPr lang="ru-RU" sz="12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578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Узел</a:t>
                      </a:r>
                      <a:endParaRPr lang="ru-RU" sz="12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578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Двигатель</a:t>
                      </a:r>
                      <a:endParaRPr lang="ru-RU" sz="12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578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Станция</a:t>
                      </a:r>
                      <a:endParaRPr lang="ru-RU" sz="12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578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Наработка ППР/СНЭ</a:t>
                      </a:r>
                      <a:endParaRPr lang="ru-RU" sz="12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578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Дата</a:t>
                      </a:r>
                      <a:endParaRPr lang="ru-RU" sz="12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578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Кол-во</a:t>
                      </a:r>
                      <a:endParaRPr lang="ru-RU" sz="12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0000"/>
                    </a:solidFill>
                  </a:tcPr>
                </a:tc>
              </a:tr>
              <a:tr h="755207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Повреждения КВД из-за выпадения втулки НА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Компрессор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kern="1200" dirty="0" smtClean="0">
                          <a:solidFill>
                            <a:srgbClr val="B0000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87101008</a:t>
                      </a:r>
                      <a:endParaRPr lang="ru-RU" sz="1200" b="1" kern="1200" dirty="0">
                        <a:solidFill>
                          <a:srgbClr val="B0000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649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КС-22 Бабаевская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56496" rtl="0" eaLnBrk="1" fontAlgn="t" latinLnBrk="0" hangingPunct="1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 /21369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56496" rtl="0" eaLnBrk="1" fontAlgn="t" latinLnBrk="0" hangingPunct="1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17.05.2018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682"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Стружка в масле из КП из-за  поломки р\п КВД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BC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kern="1200" dirty="0" smtClean="0">
                          <a:solidFill>
                            <a:srgbClr val="B0000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87101016</a:t>
                      </a:r>
                      <a:endParaRPr lang="ru-RU" sz="1200" b="1" kern="1200" dirty="0">
                        <a:solidFill>
                          <a:srgbClr val="B0000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56496" rtl="0" eaLnBrk="1" fontAlgn="t" latinLnBrk="0" hangingPunct="1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КС Ярынская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56496" rtl="0" eaLnBrk="1" fontAlgn="t" latinLnBrk="0" hangingPunct="1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 / 7761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56496" rtl="0" eaLnBrk="1" fontAlgn="t" latinLnBrk="0" hangingPunct="1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18.06.2018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9E9B89-56E8-43B4-B511-B137FC73A5C8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831019" y="2556149"/>
            <a:ext cx="1457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а 30.11.2018 г.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918412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59" y="251829"/>
            <a:ext cx="7705070" cy="792110"/>
          </a:xfrm>
        </p:spPr>
        <p:txBody>
          <a:bodyPr/>
          <a:lstStyle/>
          <a:p>
            <a:r>
              <a:rPr lang="ru-RU" dirty="0" smtClean="0"/>
              <a:t>Работы по созданию МЭКС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9E9B89-56E8-43B4-B511-B137FC73A5C8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71687" y="1331979"/>
            <a:ext cx="9356252" cy="54041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56496" rtl="0" eaLnBrk="1" latinLnBrk="0" hangingPunct="1">
              <a:spcBef>
                <a:spcPct val="0"/>
              </a:spcBef>
              <a:buNone/>
              <a:defRPr sz="2400" b="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just">
              <a:lnSpc>
                <a:spcPct val="170000"/>
              </a:lnSpc>
            </a:pPr>
            <a:r>
              <a:rPr lang="ru-RU" sz="1400" b="1" dirty="0" smtClean="0">
                <a:solidFill>
                  <a:srgbClr val="C00000"/>
                </a:solidFill>
              </a:rPr>
              <a:t>Цель </a:t>
            </a:r>
            <a:r>
              <a:rPr lang="ru-RU" sz="1400" b="1" dirty="0">
                <a:solidFill>
                  <a:srgbClr val="C00000"/>
                </a:solidFill>
              </a:rPr>
              <a:t>проекта: </a:t>
            </a:r>
            <a:endParaRPr lang="ru-RU" sz="1400" dirty="0" smtClean="0">
              <a:solidFill>
                <a:srgbClr val="C00000"/>
              </a:solidFill>
            </a:endParaRPr>
          </a:p>
          <a:p>
            <a:pPr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ru-RU" sz="1400" b="1" dirty="0" smtClean="0"/>
              <a:t> </a:t>
            </a:r>
            <a:r>
              <a:rPr lang="ru-RU" sz="1400" dirty="0" smtClean="0"/>
              <a:t>создание МЭКС газотурбинных двигателей для ГТЭС и ГПА из приоритетного перечня АО «ОДК» с уровнем эмиссии вредных веществ ниже порогового значения, регламентируемого действующим законодательством ряда европейских стран и ведомственными техническими требованиями крупных компаний топливо- энергетического комплекса; </a:t>
            </a:r>
            <a:endParaRPr lang="en-US" sz="1400" dirty="0" smtClean="0"/>
          </a:p>
          <a:p>
            <a:pPr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ru-RU" sz="1400" dirty="0" smtClean="0"/>
              <a:t> подготовка</a:t>
            </a:r>
            <a:r>
              <a:rPr lang="ru-RU" sz="1400" dirty="0"/>
              <a:t>, организация серийного производства и из приоритетного перечня АО «ОДК», оснащенных </a:t>
            </a:r>
            <a:r>
              <a:rPr lang="ru-RU" sz="1400" dirty="0" err="1"/>
              <a:t>малоэмиссионными</a:t>
            </a:r>
            <a:r>
              <a:rPr lang="ru-RU" sz="1400" dirty="0"/>
              <a:t> камерами сгорания. </a:t>
            </a:r>
            <a:endParaRPr lang="en-US" sz="1400" dirty="0" smtClean="0"/>
          </a:p>
          <a:p>
            <a:pPr algn="just">
              <a:lnSpc>
                <a:spcPct val="170000"/>
              </a:lnSpc>
            </a:pPr>
            <a:r>
              <a:rPr lang="ru-RU" sz="1400" dirty="0" smtClean="0">
                <a:solidFill>
                  <a:srgbClr val="C00000"/>
                </a:solidFill>
              </a:rPr>
              <a:t>Приоритетные ГТД</a:t>
            </a:r>
            <a:r>
              <a:rPr lang="en-US" sz="1400" dirty="0" smtClean="0">
                <a:solidFill>
                  <a:srgbClr val="C00000"/>
                </a:solidFill>
              </a:rPr>
              <a:t> (</a:t>
            </a:r>
            <a:r>
              <a:rPr lang="ru-RU" sz="1400" dirty="0" smtClean="0">
                <a:solidFill>
                  <a:srgbClr val="C00000"/>
                </a:solidFill>
              </a:rPr>
              <a:t>работы ведутся по двум направления): </a:t>
            </a:r>
            <a:endParaRPr lang="en-US" sz="1400" dirty="0" smtClean="0">
              <a:solidFill>
                <a:srgbClr val="C00000"/>
              </a:solidFill>
            </a:endParaRPr>
          </a:p>
          <a:p>
            <a:pPr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C00000"/>
                </a:solidFill>
              </a:rPr>
              <a:t> ПС-90ГП-2 </a:t>
            </a:r>
            <a:r>
              <a:rPr lang="ru-RU" sz="1400" dirty="0">
                <a:solidFill>
                  <a:srgbClr val="C00000"/>
                </a:solidFill>
              </a:rPr>
              <a:t>(16 МВт</a:t>
            </a:r>
            <a:r>
              <a:rPr lang="ru-RU" sz="1400" dirty="0" smtClean="0">
                <a:solidFill>
                  <a:srgbClr val="C00000"/>
                </a:solidFill>
              </a:rPr>
              <a:t>) – </a:t>
            </a:r>
            <a:r>
              <a:rPr lang="ru-RU" sz="1400" dirty="0" smtClean="0"/>
              <a:t>одномодульная КС ; </a:t>
            </a:r>
            <a:endParaRPr lang="ru-RU" sz="1400" dirty="0"/>
          </a:p>
          <a:p>
            <a:pPr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C00000"/>
                </a:solidFill>
              </a:rPr>
              <a:t> ПС-90ГП-25 </a:t>
            </a:r>
            <a:r>
              <a:rPr lang="ru-RU" sz="1400" dirty="0">
                <a:solidFill>
                  <a:srgbClr val="C00000"/>
                </a:solidFill>
              </a:rPr>
              <a:t>(25МВт</a:t>
            </a:r>
            <a:r>
              <a:rPr lang="ru-RU" sz="1400" dirty="0" smtClean="0">
                <a:solidFill>
                  <a:srgbClr val="C00000"/>
                </a:solidFill>
              </a:rPr>
              <a:t>) – </a:t>
            </a:r>
            <a:r>
              <a:rPr lang="ru-RU" sz="1400" dirty="0" smtClean="0"/>
              <a:t>многомодульная КС</a:t>
            </a:r>
            <a:r>
              <a:rPr lang="en-US" sz="1400" dirty="0" smtClean="0"/>
              <a:t>;</a:t>
            </a:r>
            <a:r>
              <a:rPr lang="ru-RU" sz="1400" dirty="0" smtClean="0"/>
              <a:t> </a:t>
            </a:r>
            <a:endParaRPr lang="en-US" sz="1400" dirty="0" smtClean="0"/>
          </a:p>
          <a:p>
            <a:pPr algn="just">
              <a:lnSpc>
                <a:spcPct val="170000"/>
              </a:lnSpc>
            </a:pPr>
            <a:r>
              <a:rPr lang="ru-RU" sz="1400" u="sng" dirty="0" smtClean="0">
                <a:solidFill>
                  <a:srgbClr val="C00000"/>
                </a:solidFill>
              </a:rPr>
              <a:t>Основные </a:t>
            </a:r>
            <a:r>
              <a:rPr lang="ru-RU" sz="1400" u="sng" dirty="0">
                <a:solidFill>
                  <a:srgbClr val="C00000"/>
                </a:solidFill>
              </a:rPr>
              <a:t>целевые параметры: </a:t>
            </a:r>
          </a:p>
          <a:p>
            <a:pPr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ru-RU" sz="1400" dirty="0" smtClean="0"/>
              <a:t> эмиссия </a:t>
            </a:r>
            <a:r>
              <a:rPr lang="en-US" sz="1400" dirty="0"/>
              <a:t>N</a:t>
            </a:r>
            <a:r>
              <a:rPr lang="ru-RU" sz="1400" dirty="0"/>
              <a:t>Ох &lt; 50 мг/м3; </a:t>
            </a:r>
          </a:p>
          <a:p>
            <a:pPr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ru-RU" sz="1400" dirty="0" smtClean="0"/>
              <a:t> эмиссия </a:t>
            </a:r>
            <a:r>
              <a:rPr lang="ru-RU" sz="1400" dirty="0"/>
              <a:t>СО &lt; 100 мг/м3; </a:t>
            </a:r>
          </a:p>
          <a:p>
            <a:pPr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ru-RU" sz="1400" dirty="0" smtClean="0"/>
              <a:t> отсутствие </a:t>
            </a:r>
            <a:r>
              <a:rPr lang="ru-RU" sz="1400" dirty="0" err="1"/>
              <a:t>виброгорения</a:t>
            </a:r>
            <a:r>
              <a:rPr lang="ru-RU" sz="1400" dirty="0"/>
              <a:t> на всех режимах; </a:t>
            </a:r>
          </a:p>
          <a:p>
            <a:pPr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ru-RU" sz="1400" dirty="0" smtClean="0"/>
              <a:t> ресурс </a:t>
            </a:r>
            <a:r>
              <a:rPr lang="ru-RU" sz="1400" dirty="0"/>
              <a:t>КС должен соответствовать требованиям к ресурсу </a:t>
            </a:r>
            <a:r>
              <a:rPr lang="ru-RU" sz="1400" dirty="0" smtClean="0"/>
              <a:t>двигателя.</a:t>
            </a:r>
            <a:endParaRPr lang="ru-RU" altLang="ru-RU" sz="1400" dirty="0" smtClean="0">
              <a:solidFill>
                <a:srgbClr val="C0000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66389" y="2564529"/>
            <a:ext cx="5400750" cy="19442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56496" rtl="0" eaLnBrk="1" latinLnBrk="0" hangingPunct="1">
              <a:spcBef>
                <a:spcPct val="0"/>
              </a:spcBef>
              <a:buNone/>
              <a:defRPr sz="2400" b="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50000"/>
              </a:lnSpc>
            </a:pPr>
            <a:endParaRPr lang="ru-RU" altLang="ru-RU" sz="16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605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Ключевые этапы создания МЭКС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9E9B89-56E8-43B4-B511-B137FC73A5C8}" type="slidenum">
              <a:rPr lang="ru-RU" smtClean="0"/>
              <a:pPr/>
              <a:t>28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0" y="1836049"/>
            <a:ext cx="8753475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068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3CD8F-F0D8-47CE-AB6F-E40A029D420D}" type="slidenum">
              <a:rPr lang="ru-RU" smtClean="0"/>
              <a:pPr/>
              <a:t>29</a:t>
            </a:fld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13990" y="323839"/>
            <a:ext cx="7417029" cy="7809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ru-RU"/>
            </a:defPPr>
            <a:lvl1pPr defTabSz="957837">
              <a:spcBef>
                <a:spcPct val="0"/>
              </a:spcBef>
              <a:buNone/>
              <a:defRPr sz="2400" baseline="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ПИ ГТУ-16П С МЭКС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9969" y="1187959"/>
            <a:ext cx="9631269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 кв.2018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Экологические испытания 84/83ГГ-02(040) с МЭКС</a:t>
            </a:r>
          </a:p>
          <a:p>
            <a:pPr>
              <a:lnSpc>
                <a:spcPct val="150000"/>
              </a:lnSpc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NOx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не более 50 мг/м3 и СО не более 100 мг/м3 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20.04.2018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Рекомендация ООО «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Газпрпом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ВНИИГАЗ» о проведении ПИ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07.09.2018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ПАО «Газпром» определен двигатель №83061138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для ПИ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ООО «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Газпромтрансгаз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Чайковский»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27.11.2018</a:t>
            </a:r>
            <a:endParaRPr lang="ru-RU" sz="24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Наработка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ПС-90ГП-2 №83061138 в КС «Горнозаводская» 22000 часов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27.11.2018</a:t>
            </a:r>
            <a:endParaRPr lang="ru-RU" sz="24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Подготовлено решение Ш-0360-2018 о порядке проведения ПИ</a:t>
            </a:r>
          </a:p>
        </p:txBody>
      </p:sp>
    </p:spTree>
    <p:extLst>
      <p:ext uri="{BB962C8B-B14F-4D97-AF65-F5344CB8AC3E}">
        <p14:creationId xmlns:p14="http://schemas.microsoft.com/office/powerpoint/2010/main" xmlns="" val="961820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pull/>
      </p:transition>
    </mc:Choice>
    <mc:Fallback>
      <p:transition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Предоставление информации по парку ГТУ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9E9B89-56E8-43B4-B511-B137FC73A5C8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2129"/>
            <a:ext cx="9901238" cy="350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049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3989" y="388317"/>
            <a:ext cx="7705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Результаты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испытаний МЭКС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ГТУ-25 в составе отсека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109" y="1908059"/>
            <a:ext cx="7425928" cy="417708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7398959" y="6364122"/>
            <a:ext cx="2227262" cy="363538"/>
          </a:xfrm>
        </p:spPr>
        <p:txBody>
          <a:bodyPr/>
          <a:lstStyle/>
          <a:p>
            <a:fld id="{BA03CD8F-F0D8-47CE-AB6F-E40A029D420D}" type="slidenum">
              <a:rPr lang="ru-RU" smtClean="0"/>
              <a:pPr/>
              <a:t>30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4789" y="1980069"/>
            <a:ext cx="1872260" cy="5790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46799" y="3122741"/>
            <a:ext cx="1728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 smtClean="0"/>
              <a:t>Малоэмиссионный</a:t>
            </a:r>
            <a:r>
              <a:rPr lang="ru-RU" sz="1400" dirty="0" smtClean="0"/>
              <a:t> диапазон работы</a:t>
            </a:r>
            <a:endParaRPr lang="ru-RU" sz="14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 flipV="1">
            <a:off x="6174789" y="3122741"/>
            <a:ext cx="7453" cy="2385328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 flipV="1">
            <a:off x="8007317" y="3122741"/>
            <a:ext cx="39732" cy="238532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214520" y="3645961"/>
            <a:ext cx="179279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534839" y="4746251"/>
            <a:ext cx="1728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N</a:t>
            </a:r>
            <a:r>
              <a:rPr lang="ru-RU" sz="1600" dirty="0">
                <a:solidFill>
                  <a:srgbClr val="0070C0"/>
                </a:solidFill>
              </a:rPr>
              <a:t>О</a:t>
            </a:r>
            <a:r>
              <a:rPr lang="en-US" sz="1600" dirty="0" smtClean="0">
                <a:solidFill>
                  <a:srgbClr val="0070C0"/>
                </a:solidFill>
              </a:rPr>
              <a:t>x &lt;</a:t>
            </a:r>
            <a:r>
              <a:rPr lang="ru-RU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50 </a:t>
            </a:r>
            <a:r>
              <a:rPr lang="ru-RU" sz="1600" dirty="0" smtClean="0">
                <a:solidFill>
                  <a:srgbClr val="0070C0"/>
                </a:solidFill>
              </a:rPr>
              <a:t>мг/м</a:t>
            </a:r>
            <a:r>
              <a:rPr lang="ru-RU" sz="1600" baseline="30000" dirty="0" smtClean="0">
                <a:solidFill>
                  <a:srgbClr val="0070C0"/>
                </a:solidFill>
              </a:rPr>
              <a:t>3</a:t>
            </a:r>
            <a:endParaRPr lang="ru-RU" sz="1600" baseline="30000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63938" y="5892706"/>
            <a:ext cx="1399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</a:rPr>
              <a:t>СО ~ 0 </a:t>
            </a:r>
            <a:r>
              <a:rPr lang="ru-RU" sz="1600" dirty="0">
                <a:solidFill>
                  <a:srgbClr val="C00000"/>
                </a:solidFill>
              </a:rPr>
              <a:t>мг/м</a:t>
            </a:r>
            <a:r>
              <a:rPr lang="ru-RU" sz="1600" baseline="30000" dirty="0">
                <a:solidFill>
                  <a:srgbClr val="C00000"/>
                </a:solidFill>
              </a:rPr>
              <a:t>3</a:t>
            </a:r>
          </a:p>
          <a:p>
            <a:endParaRPr lang="ru-RU" sz="1600" dirty="0">
              <a:solidFill>
                <a:srgbClr val="C00000"/>
              </a:solidFill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flipH="1">
            <a:off x="6971289" y="5016703"/>
            <a:ext cx="246980" cy="279734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 flipV="1">
            <a:off x="7052551" y="5611743"/>
            <a:ext cx="107351" cy="2664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282245" y="6186480"/>
            <a:ext cx="41342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ДХ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 ХХ до 1,0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при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= +15 </a:t>
            </a:r>
            <a:r>
              <a:rPr lang="ru-RU" baseline="30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9870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pull/>
      </p:transition>
    </mc:Choice>
    <mc:Fallback>
      <p:transition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9E9B89-56E8-43B4-B511-B137FC73A5C8}" type="slidenum">
              <a:rPr lang="ru-RU" smtClean="0"/>
              <a:pPr/>
              <a:t>31</a:t>
            </a:fld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25949" y="251829"/>
            <a:ext cx="8497180" cy="63584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ru-RU"/>
            </a:defPPr>
            <a:lvl1pPr defTabSz="957837">
              <a:spcBef>
                <a:spcPct val="0"/>
              </a:spcBef>
              <a:buNone/>
              <a:defRPr sz="2400" baseline="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altLang="ru-RU" dirty="0" smtClean="0"/>
              <a:t>Новые и модифицированные системы двигателей с МЭКС</a:t>
            </a:r>
            <a:endParaRPr lang="ru-RU" alt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89" y="1394959"/>
            <a:ext cx="2994914" cy="198493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798459" y="1544428"/>
            <a:ext cx="582776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сброса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воздуха на вход в двигатель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0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Предназначена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обеспечения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малоэмиссионной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работы МЭКС на низких режимах и в условиях пониженных температур на входе в двигатель.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9969" y="3232005"/>
            <a:ext cx="935625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Дополнительные топливные агрегаты: </a:t>
            </a:r>
            <a:endParaRPr lang="en-US" sz="20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Предназначена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обеспечения гибкого управления полем концентрации в зоне горения с помощью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многоколлекторной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схемы подачи топлива.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9969" y="4327079"/>
            <a:ext cx="9537902" cy="2447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продувки топливных коллекторов: </a:t>
            </a:r>
            <a:endParaRPr lang="en-US" sz="20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Предназначена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продувки неработающих коллекторов воздухом от компрессора для исключения перетекания продуктов сгорания между фронтовыми устройствами. </a:t>
            </a:r>
            <a:endParaRPr lang="en-US" sz="16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контроля пульсаций давления в КС: </a:t>
            </a:r>
            <a:endParaRPr lang="en-US" sz="20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Предназначена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обеспечения автоматической защиты двигателя от превышения допустимого уровня пульсаций давления в КС.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396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03CD8F-F0D8-47CE-AB6F-E40A029D420D}" type="slidenum">
              <a:rPr lang="ru-RU" smtClean="0"/>
              <a:pPr/>
              <a:t>32</a:t>
            </a:fld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85999" y="251829"/>
            <a:ext cx="7417029" cy="7809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ru-RU"/>
            </a:defPPr>
            <a:lvl1pPr defTabSz="957837">
              <a:spcBef>
                <a:spcPct val="0"/>
              </a:spcBef>
              <a:buNone/>
              <a:defRPr sz="2400" baseline="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Универсальная система топливопитания для ГТУ 16 и 25 МВт </a:t>
            </a:r>
            <a:endParaRPr lang="ru-RU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 rot="16942696">
            <a:off x="6705385" y="1764038"/>
            <a:ext cx="40906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926199" y="1692029"/>
            <a:ext cx="1728240" cy="432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068" y="1687932"/>
            <a:ext cx="8065121" cy="4793176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25949" y="1595710"/>
            <a:ext cx="4172832" cy="32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78" tIns="54439" rIns="108878" bIns="54439" numCol="1" rtlCol="0" anchor="t" anchorCtr="0" compatLnSpc="1">
            <a:prstTxWarp prst="textNoShape">
              <a:avLst/>
            </a:prstTxWarp>
            <a:spAutoFit/>
          </a:bodyPr>
          <a:lstStyle>
            <a:lvl1pPr algn="r" defTabSz="1087438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defTabSz="1087438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2pPr>
            <a:lvl3pPr algn="r" defTabSz="1087438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3pPr>
            <a:lvl4pPr algn="r" defTabSz="1087438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4pPr>
            <a:lvl5pPr algn="r" defTabSz="1087438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5pPr>
            <a:lvl6pPr marL="457200" algn="r" defTabSz="1087438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6pPr>
            <a:lvl7pPr marL="914400" algn="r" defTabSz="1087438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7pPr>
            <a:lvl8pPr marL="1371600" algn="r" defTabSz="1087438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8pPr>
            <a:lvl9pPr marL="1828800" algn="r" defTabSz="1087438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l"/>
            <a:r>
              <a:rPr kumimoji="0" lang="ru-RU" sz="1400" dirty="0" smtClean="0">
                <a:solidFill>
                  <a:srgbClr val="C00000"/>
                </a:solidFill>
              </a:rPr>
              <a:t>Схема топливопитания ГТД с серийной КС</a:t>
            </a:r>
            <a:endParaRPr kumimoji="0" lang="ru-RU" sz="1400" dirty="0">
              <a:solidFill>
                <a:srgbClr val="C00000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833803" y="2142131"/>
            <a:ext cx="12246" cy="2646328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638159" y="4021004"/>
            <a:ext cx="4320599" cy="6775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638159" y="2142131"/>
            <a:ext cx="0" cy="1878873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958758" y="4021004"/>
            <a:ext cx="1" cy="767455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846049" y="4788459"/>
            <a:ext cx="511271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846049" y="2142130"/>
            <a:ext cx="79211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470970" y="4572429"/>
            <a:ext cx="2304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+ 2 дозатора;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+ 7 стоп. клапанов;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+ 3 расходомера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4565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pull/>
      </p:transition>
    </mc:Choice>
    <mc:Fallback>
      <p:transition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5"/>
          <p:cNvSpPr txBox="1">
            <a:spLocks/>
          </p:cNvSpPr>
          <p:nvPr/>
        </p:nvSpPr>
        <p:spPr>
          <a:xfrm>
            <a:off x="9055189" y="6534127"/>
            <a:ext cx="360050" cy="12659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ru-RU"/>
            </a:defPPr>
            <a:lvl1pPr marL="0" algn="r" defTabSz="957837" rtl="0" eaLnBrk="1" latinLnBrk="0" hangingPunct="1"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8918" algn="l" defTabSz="9578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7837" algn="l" defTabSz="9578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6755" algn="l" defTabSz="9578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5673" algn="l" defTabSz="9578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94591" algn="l" defTabSz="9578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73511" algn="l" defTabSz="9578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52429" algn="l" defTabSz="9578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31347" algn="l" defTabSz="9578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F1E9AF0-1160-4505-9A76-0F4FCA6A057B}" type="slidenum">
              <a:rPr lang="ru-RU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33</a:t>
            </a:fld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616220" y="2772179"/>
            <a:ext cx="2846388" cy="301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145" tIns="50073" rIns="100145" bIns="50073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kumimoji="1" lang="ru-RU" altLang="ru-RU" sz="1300" dirty="0" smtClean="0">
                <a:latin typeface="Tahoma" panose="020B0604030504040204" pitchFamily="34" charset="0"/>
              </a:rPr>
              <a:t>на </a:t>
            </a:r>
            <a:r>
              <a:rPr kumimoji="1" lang="en-US" altLang="ru-RU" sz="1300" dirty="0" smtClean="0">
                <a:latin typeface="Tahoma" panose="020B0604030504040204" pitchFamily="34" charset="0"/>
              </a:rPr>
              <a:t>0</a:t>
            </a:r>
            <a:r>
              <a:rPr kumimoji="1" lang="ru-RU" altLang="ru-RU" sz="1300" dirty="0" smtClean="0">
                <a:latin typeface="Tahoma" panose="020B0604030504040204" pitchFamily="34" charset="0"/>
              </a:rPr>
              <a:t>1. 09. 2018 </a:t>
            </a:r>
            <a:r>
              <a:rPr kumimoji="1" lang="ru-RU" altLang="ru-RU" sz="1300" dirty="0">
                <a:latin typeface="Tahoma" panose="020B0604030504040204" pitchFamily="34" charset="0"/>
              </a:rPr>
              <a:t>г.</a:t>
            </a:r>
            <a:endParaRPr kumimoji="1" lang="ru-RU" altLang="ru-RU" sz="1100" dirty="0">
              <a:latin typeface="Tahoma" panose="020B0604030504040204" pitchFamily="34" charset="0"/>
            </a:endParaRPr>
          </a:p>
        </p:txBody>
      </p:sp>
      <p:sp>
        <p:nvSpPr>
          <p:cNvPr id="6" name="Text Box 507"/>
          <p:cNvSpPr txBox="1">
            <a:spLocks noChangeArrowheads="1"/>
          </p:cNvSpPr>
          <p:nvPr/>
        </p:nvSpPr>
        <p:spPr bwMode="auto">
          <a:xfrm>
            <a:off x="526383" y="1422401"/>
            <a:ext cx="8909957" cy="1529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145" tIns="50073" rIns="100145" bIns="50073">
            <a:spAutoFit/>
          </a:bodyPr>
          <a:lstStyle>
            <a:lvl1pPr defTabSz="1001713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1713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1713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1713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1713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ct val="50000"/>
              </a:spcBef>
            </a:pPr>
            <a:r>
              <a:rPr kumimoji="1" lang="ru-RU" altLang="ru-RU" sz="4000" dirty="0" smtClean="0">
                <a:solidFill>
                  <a:srgbClr val="C00000"/>
                </a:solidFill>
                <a:latin typeface="Tahoma" panose="020B0604030504040204" pitchFamily="34" charset="0"/>
              </a:rPr>
              <a:t>1000 </a:t>
            </a:r>
            <a:r>
              <a:rPr kumimoji="1" lang="ru-RU" altLang="ru-RU" sz="2400" dirty="0" smtClean="0">
                <a:solidFill>
                  <a:srgbClr val="C00000"/>
                </a:solidFill>
                <a:latin typeface="Tahoma" panose="020B0604030504040204" pitchFamily="34" charset="0"/>
              </a:rPr>
              <a:t>ПЕРМСКИХ </a:t>
            </a:r>
            <a:r>
              <a:rPr kumimoji="1" lang="ru-RU" altLang="ru-RU" sz="2400" dirty="0">
                <a:solidFill>
                  <a:srgbClr val="C00000"/>
                </a:solidFill>
                <a:latin typeface="Tahoma" panose="020B0604030504040204" pitchFamily="34" charset="0"/>
              </a:rPr>
              <a:t>ГАЗОВЫХ ТУРБИН –</a:t>
            </a:r>
            <a:br>
              <a:rPr kumimoji="1" lang="ru-RU" altLang="ru-RU" sz="2400" dirty="0">
                <a:solidFill>
                  <a:srgbClr val="C00000"/>
                </a:solidFill>
                <a:latin typeface="Tahoma" panose="020B0604030504040204" pitchFamily="34" charset="0"/>
              </a:rPr>
            </a:br>
            <a:r>
              <a:rPr kumimoji="1" lang="en-US" altLang="ru-RU" sz="2400" dirty="0" smtClean="0">
                <a:solidFill>
                  <a:srgbClr val="C00000"/>
                </a:solidFill>
                <a:latin typeface="Tahoma" panose="020B0604030504040204" pitchFamily="34" charset="0"/>
              </a:rPr>
              <a:t>2</a:t>
            </a:r>
            <a:r>
              <a:rPr kumimoji="1" lang="ru-RU" altLang="ru-RU" sz="2400" dirty="0" smtClean="0">
                <a:solidFill>
                  <a:srgbClr val="C00000"/>
                </a:solidFill>
                <a:latin typeface="Tahoma" panose="020B0604030504040204" pitchFamily="34" charset="0"/>
              </a:rPr>
              <a:t>6,1 </a:t>
            </a:r>
            <a:r>
              <a:rPr kumimoji="1" lang="ru-RU" altLang="ru-RU" sz="2400" dirty="0">
                <a:solidFill>
                  <a:srgbClr val="C00000"/>
                </a:solidFill>
                <a:latin typeface="Tahoma" panose="020B0604030504040204" pitchFamily="34" charset="0"/>
              </a:rPr>
              <a:t>МЛН. ЧАСОВ</a:t>
            </a:r>
            <a:br>
              <a:rPr kumimoji="1" lang="ru-RU" altLang="ru-RU" sz="2400" dirty="0">
                <a:solidFill>
                  <a:srgbClr val="C00000"/>
                </a:solidFill>
                <a:latin typeface="Tahoma" panose="020B0604030504040204" pitchFamily="34" charset="0"/>
              </a:rPr>
            </a:br>
            <a:r>
              <a:rPr kumimoji="1" lang="ru-RU" altLang="ru-RU" sz="2400" dirty="0" smtClean="0">
                <a:solidFill>
                  <a:srgbClr val="C00000"/>
                </a:solidFill>
                <a:latin typeface="Tahoma" panose="020B0604030504040204" pitchFamily="34" charset="0"/>
              </a:rPr>
              <a:t>ДЛЯ ТОПЛИВНО-ЭНЕРГЕТИЧЕСКОГО</a:t>
            </a:r>
            <a:r>
              <a:rPr kumimoji="1" lang="ru-RU" altLang="ru-RU" sz="2400" dirty="0">
                <a:solidFill>
                  <a:srgbClr val="C00000"/>
                </a:solidFill>
                <a:latin typeface="Tahoma" panose="020B0604030504040204" pitchFamily="34" charset="0"/>
              </a:rPr>
              <a:t/>
            </a:r>
            <a:br>
              <a:rPr kumimoji="1" lang="ru-RU" altLang="ru-RU" sz="2400" dirty="0">
                <a:solidFill>
                  <a:srgbClr val="C00000"/>
                </a:solidFill>
                <a:latin typeface="Tahoma" panose="020B0604030504040204" pitchFamily="34" charset="0"/>
              </a:rPr>
            </a:br>
            <a:r>
              <a:rPr kumimoji="1" lang="ru-RU" altLang="ru-RU" sz="2400" dirty="0" smtClean="0">
                <a:solidFill>
                  <a:srgbClr val="C00000"/>
                </a:solidFill>
                <a:latin typeface="Tahoma" panose="020B0604030504040204" pitchFamily="34" charset="0"/>
              </a:rPr>
              <a:t>КОМПЛЕКСА </a:t>
            </a:r>
            <a:r>
              <a:rPr kumimoji="1" lang="ru-RU" altLang="ru-RU" sz="2400" dirty="0">
                <a:solidFill>
                  <a:srgbClr val="C00000"/>
                </a:solidFill>
                <a:latin typeface="Tahoma" panose="020B0604030504040204" pitchFamily="34" charset="0"/>
              </a:rPr>
              <a:t>РОССИИ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2191" y="3043064"/>
            <a:ext cx="6480000" cy="3466655"/>
          </a:xfrm>
          <a:prstGeom prst="rect">
            <a:avLst/>
          </a:prstGeom>
          <a:ln w="6350">
            <a:solidFill>
              <a:srgbClr val="939393"/>
            </a:solidFill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16762" y="3212506"/>
            <a:ext cx="2565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ГТУ-25П №87-100 будет эксплуатироваться в Вологодской области на компрессорной станции "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Грязовецкая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" в составе газопровода    "Грязовец-Выборг“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4"/>
          <p:cNvGrpSpPr>
            <a:grpSpLocks/>
          </p:cNvGrpSpPr>
          <p:nvPr/>
        </p:nvGrpSpPr>
        <p:grpSpPr bwMode="auto">
          <a:xfrm>
            <a:off x="93134" y="1431476"/>
            <a:ext cx="3177564" cy="1495323"/>
            <a:chOff x="2146" y="0"/>
            <a:chExt cx="1550" cy="896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2970" y="110"/>
              <a:ext cx="500" cy="346"/>
            </a:xfrm>
            <a:custGeom>
              <a:avLst/>
              <a:gdLst>
                <a:gd name="T0" fmla="*/ 148 w 500"/>
                <a:gd name="T1" fmla="*/ 210 h 346"/>
                <a:gd name="T2" fmla="*/ 154 w 500"/>
                <a:gd name="T3" fmla="*/ 218 h 346"/>
                <a:gd name="T4" fmla="*/ 152 w 500"/>
                <a:gd name="T5" fmla="*/ 226 h 346"/>
                <a:gd name="T6" fmla="*/ 144 w 500"/>
                <a:gd name="T7" fmla="*/ 228 h 346"/>
                <a:gd name="T8" fmla="*/ 114 w 500"/>
                <a:gd name="T9" fmla="*/ 226 h 346"/>
                <a:gd name="T10" fmla="*/ 70 w 500"/>
                <a:gd name="T11" fmla="*/ 218 h 346"/>
                <a:gd name="T12" fmla="*/ 48 w 500"/>
                <a:gd name="T13" fmla="*/ 218 h 346"/>
                <a:gd name="T14" fmla="*/ 30 w 500"/>
                <a:gd name="T15" fmla="*/ 222 h 346"/>
                <a:gd name="T16" fmla="*/ 18 w 500"/>
                <a:gd name="T17" fmla="*/ 230 h 346"/>
                <a:gd name="T18" fmla="*/ 6 w 500"/>
                <a:gd name="T19" fmla="*/ 242 h 346"/>
                <a:gd name="T20" fmla="*/ 0 w 500"/>
                <a:gd name="T21" fmla="*/ 254 h 346"/>
                <a:gd name="T22" fmla="*/ 0 w 500"/>
                <a:gd name="T23" fmla="*/ 266 h 346"/>
                <a:gd name="T24" fmla="*/ 0 w 500"/>
                <a:gd name="T25" fmla="*/ 282 h 346"/>
                <a:gd name="T26" fmla="*/ 10 w 500"/>
                <a:gd name="T27" fmla="*/ 296 h 346"/>
                <a:gd name="T28" fmla="*/ 22 w 500"/>
                <a:gd name="T29" fmla="*/ 308 h 346"/>
                <a:gd name="T30" fmla="*/ 46 w 500"/>
                <a:gd name="T31" fmla="*/ 324 h 346"/>
                <a:gd name="T32" fmla="*/ 86 w 500"/>
                <a:gd name="T33" fmla="*/ 338 h 346"/>
                <a:gd name="T34" fmla="*/ 134 w 500"/>
                <a:gd name="T35" fmla="*/ 346 h 346"/>
                <a:gd name="T36" fmla="*/ 186 w 500"/>
                <a:gd name="T37" fmla="*/ 346 h 346"/>
                <a:gd name="T38" fmla="*/ 240 w 500"/>
                <a:gd name="T39" fmla="*/ 346 h 346"/>
                <a:gd name="T40" fmla="*/ 314 w 500"/>
                <a:gd name="T41" fmla="*/ 336 h 346"/>
                <a:gd name="T42" fmla="*/ 394 w 500"/>
                <a:gd name="T43" fmla="*/ 316 h 346"/>
                <a:gd name="T44" fmla="*/ 448 w 500"/>
                <a:gd name="T45" fmla="*/ 292 h 346"/>
                <a:gd name="T46" fmla="*/ 494 w 500"/>
                <a:gd name="T47" fmla="*/ 256 h 346"/>
                <a:gd name="T48" fmla="*/ 494 w 500"/>
                <a:gd name="T49" fmla="*/ 224 h 346"/>
                <a:gd name="T50" fmla="*/ 470 w 500"/>
                <a:gd name="T51" fmla="*/ 156 h 346"/>
                <a:gd name="T52" fmla="*/ 438 w 500"/>
                <a:gd name="T53" fmla="*/ 78 h 346"/>
                <a:gd name="T54" fmla="*/ 420 w 500"/>
                <a:gd name="T55" fmla="*/ 28 h 346"/>
                <a:gd name="T56" fmla="*/ 416 w 500"/>
                <a:gd name="T57" fmla="*/ 6 h 346"/>
                <a:gd name="T58" fmla="*/ 416 w 500"/>
                <a:gd name="T59" fmla="*/ 4 h 346"/>
                <a:gd name="T60" fmla="*/ 410 w 500"/>
                <a:gd name="T61" fmla="*/ 14 h 346"/>
                <a:gd name="T62" fmla="*/ 396 w 500"/>
                <a:gd name="T63" fmla="*/ 30 h 346"/>
                <a:gd name="T64" fmla="*/ 356 w 500"/>
                <a:gd name="T65" fmla="*/ 52 h 346"/>
                <a:gd name="T66" fmla="*/ 308 w 500"/>
                <a:gd name="T67" fmla="*/ 72 h 346"/>
                <a:gd name="T68" fmla="*/ 248 w 500"/>
                <a:gd name="T69" fmla="*/ 88 h 346"/>
                <a:gd name="T70" fmla="*/ 184 w 500"/>
                <a:gd name="T71" fmla="*/ 102 h 346"/>
                <a:gd name="T72" fmla="*/ 120 w 500"/>
                <a:gd name="T73" fmla="*/ 108 h 346"/>
                <a:gd name="T74" fmla="*/ 58 w 500"/>
                <a:gd name="T75" fmla="*/ 108 h 346"/>
                <a:gd name="T76" fmla="*/ 64 w 500"/>
                <a:gd name="T77" fmla="*/ 118 h 346"/>
                <a:gd name="T78" fmla="*/ 92 w 500"/>
                <a:gd name="T79" fmla="*/ 124 h 346"/>
                <a:gd name="T80" fmla="*/ 98 w 500"/>
                <a:gd name="T81" fmla="*/ 128 h 346"/>
                <a:gd name="T82" fmla="*/ 118 w 500"/>
                <a:gd name="T83" fmla="*/ 166 h 34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00"/>
                <a:gd name="T127" fmla="*/ 0 h 346"/>
                <a:gd name="T128" fmla="*/ 500 w 500"/>
                <a:gd name="T129" fmla="*/ 346 h 34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00" h="346">
                  <a:moveTo>
                    <a:pt x="146" y="208"/>
                  </a:moveTo>
                  <a:lnTo>
                    <a:pt x="148" y="210"/>
                  </a:lnTo>
                  <a:lnTo>
                    <a:pt x="150" y="214"/>
                  </a:lnTo>
                  <a:lnTo>
                    <a:pt x="154" y="218"/>
                  </a:lnTo>
                  <a:lnTo>
                    <a:pt x="154" y="224"/>
                  </a:lnTo>
                  <a:lnTo>
                    <a:pt x="152" y="226"/>
                  </a:lnTo>
                  <a:lnTo>
                    <a:pt x="150" y="228"/>
                  </a:lnTo>
                  <a:lnTo>
                    <a:pt x="144" y="228"/>
                  </a:lnTo>
                  <a:lnTo>
                    <a:pt x="136" y="228"/>
                  </a:lnTo>
                  <a:lnTo>
                    <a:pt x="114" y="226"/>
                  </a:lnTo>
                  <a:lnTo>
                    <a:pt x="78" y="220"/>
                  </a:lnTo>
                  <a:lnTo>
                    <a:pt x="70" y="218"/>
                  </a:lnTo>
                  <a:lnTo>
                    <a:pt x="58" y="218"/>
                  </a:lnTo>
                  <a:lnTo>
                    <a:pt x="48" y="218"/>
                  </a:lnTo>
                  <a:lnTo>
                    <a:pt x="40" y="220"/>
                  </a:lnTo>
                  <a:lnTo>
                    <a:pt x="30" y="222"/>
                  </a:lnTo>
                  <a:lnTo>
                    <a:pt x="24" y="226"/>
                  </a:lnTo>
                  <a:lnTo>
                    <a:pt x="18" y="230"/>
                  </a:lnTo>
                  <a:lnTo>
                    <a:pt x="12" y="236"/>
                  </a:lnTo>
                  <a:lnTo>
                    <a:pt x="6" y="242"/>
                  </a:lnTo>
                  <a:lnTo>
                    <a:pt x="2" y="248"/>
                  </a:lnTo>
                  <a:lnTo>
                    <a:pt x="0" y="254"/>
                  </a:lnTo>
                  <a:lnTo>
                    <a:pt x="0" y="258"/>
                  </a:lnTo>
                  <a:lnTo>
                    <a:pt x="0" y="266"/>
                  </a:lnTo>
                  <a:lnTo>
                    <a:pt x="0" y="274"/>
                  </a:lnTo>
                  <a:lnTo>
                    <a:pt x="0" y="282"/>
                  </a:lnTo>
                  <a:lnTo>
                    <a:pt x="4" y="288"/>
                  </a:lnTo>
                  <a:lnTo>
                    <a:pt x="10" y="296"/>
                  </a:lnTo>
                  <a:lnTo>
                    <a:pt x="16" y="300"/>
                  </a:lnTo>
                  <a:lnTo>
                    <a:pt x="22" y="308"/>
                  </a:lnTo>
                  <a:lnTo>
                    <a:pt x="28" y="314"/>
                  </a:lnTo>
                  <a:lnTo>
                    <a:pt x="46" y="324"/>
                  </a:lnTo>
                  <a:lnTo>
                    <a:pt x="66" y="332"/>
                  </a:lnTo>
                  <a:lnTo>
                    <a:pt x="86" y="338"/>
                  </a:lnTo>
                  <a:lnTo>
                    <a:pt x="110" y="342"/>
                  </a:lnTo>
                  <a:lnTo>
                    <a:pt x="134" y="346"/>
                  </a:lnTo>
                  <a:lnTo>
                    <a:pt x="160" y="346"/>
                  </a:lnTo>
                  <a:lnTo>
                    <a:pt x="186" y="346"/>
                  </a:lnTo>
                  <a:lnTo>
                    <a:pt x="214" y="346"/>
                  </a:lnTo>
                  <a:lnTo>
                    <a:pt x="240" y="346"/>
                  </a:lnTo>
                  <a:lnTo>
                    <a:pt x="266" y="344"/>
                  </a:lnTo>
                  <a:lnTo>
                    <a:pt x="314" y="336"/>
                  </a:lnTo>
                  <a:lnTo>
                    <a:pt x="356" y="328"/>
                  </a:lnTo>
                  <a:lnTo>
                    <a:pt x="394" y="316"/>
                  </a:lnTo>
                  <a:lnTo>
                    <a:pt x="424" y="304"/>
                  </a:lnTo>
                  <a:lnTo>
                    <a:pt x="448" y="292"/>
                  </a:lnTo>
                  <a:lnTo>
                    <a:pt x="468" y="278"/>
                  </a:lnTo>
                  <a:lnTo>
                    <a:pt x="494" y="256"/>
                  </a:lnTo>
                  <a:lnTo>
                    <a:pt x="500" y="248"/>
                  </a:lnTo>
                  <a:lnTo>
                    <a:pt x="494" y="224"/>
                  </a:lnTo>
                  <a:lnTo>
                    <a:pt x="484" y="192"/>
                  </a:lnTo>
                  <a:lnTo>
                    <a:pt x="470" y="156"/>
                  </a:lnTo>
                  <a:lnTo>
                    <a:pt x="452" y="116"/>
                  </a:lnTo>
                  <a:lnTo>
                    <a:pt x="438" y="78"/>
                  </a:lnTo>
                  <a:lnTo>
                    <a:pt x="426" y="44"/>
                  </a:lnTo>
                  <a:lnTo>
                    <a:pt x="420" y="28"/>
                  </a:lnTo>
                  <a:lnTo>
                    <a:pt x="418" y="18"/>
                  </a:lnTo>
                  <a:lnTo>
                    <a:pt x="416" y="6"/>
                  </a:lnTo>
                  <a:lnTo>
                    <a:pt x="416" y="0"/>
                  </a:lnTo>
                  <a:lnTo>
                    <a:pt x="416" y="4"/>
                  </a:lnTo>
                  <a:lnTo>
                    <a:pt x="414" y="10"/>
                  </a:lnTo>
                  <a:lnTo>
                    <a:pt x="410" y="14"/>
                  </a:lnTo>
                  <a:lnTo>
                    <a:pt x="406" y="20"/>
                  </a:lnTo>
                  <a:lnTo>
                    <a:pt x="396" y="30"/>
                  </a:lnTo>
                  <a:lnTo>
                    <a:pt x="378" y="40"/>
                  </a:lnTo>
                  <a:lnTo>
                    <a:pt x="356" y="52"/>
                  </a:lnTo>
                  <a:lnTo>
                    <a:pt x="334" y="62"/>
                  </a:lnTo>
                  <a:lnTo>
                    <a:pt x="308" y="72"/>
                  </a:lnTo>
                  <a:lnTo>
                    <a:pt x="278" y="80"/>
                  </a:lnTo>
                  <a:lnTo>
                    <a:pt x="248" y="88"/>
                  </a:lnTo>
                  <a:lnTo>
                    <a:pt x="216" y="96"/>
                  </a:lnTo>
                  <a:lnTo>
                    <a:pt x="184" y="102"/>
                  </a:lnTo>
                  <a:lnTo>
                    <a:pt x="152" y="106"/>
                  </a:lnTo>
                  <a:lnTo>
                    <a:pt x="120" y="108"/>
                  </a:lnTo>
                  <a:lnTo>
                    <a:pt x="88" y="110"/>
                  </a:lnTo>
                  <a:lnTo>
                    <a:pt x="58" y="108"/>
                  </a:lnTo>
                  <a:lnTo>
                    <a:pt x="30" y="104"/>
                  </a:lnTo>
                  <a:lnTo>
                    <a:pt x="64" y="118"/>
                  </a:lnTo>
                  <a:lnTo>
                    <a:pt x="82" y="124"/>
                  </a:lnTo>
                  <a:lnTo>
                    <a:pt x="92" y="124"/>
                  </a:lnTo>
                  <a:lnTo>
                    <a:pt x="94" y="124"/>
                  </a:lnTo>
                  <a:lnTo>
                    <a:pt x="98" y="128"/>
                  </a:lnTo>
                  <a:lnTo>
                    <a:pt x="104" y="142"/>
                  </a:lnTo>
                  <a:lnTo>
                    <a:pt x="118" y="166"/>
                  </a:lnTo>
                  <a:lnTo>
                    <a:pt x="146" y="20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2146" y="0"/>
              <a:ext cx="1016" cy="322"/>
            </a:xfrm>
            <a:custGeom>
              <a:avLst/>
              <a:gdLst>
                <a:gd name="T0" fmla="*/ 0 w 1016"/>
                <a:gd name="T1" fmla="*/ 70 h 322"/>
                <a:gd name="T2" fmla="*/ 26 w 1016"/>
                <a:gd name="T3" fmla="*/ 96 h 322"/>
                <a:gd name="T4" fmla="*/ 54 w 1016"/>
                <a:gd name="T5" fmla="*/ 126 h 322"/>
                <a:gd name="T6" fmla="*/ 76 w 1016"/>
                <a:gd name="T7" fmla="*/ 152 h 322"/>
                <a:gd name="T8" fmla="*/ 100 w 1016"/>
                <a:gd name="T9" fmla="*/ 182 h 322"/>
                <a:gd name="T10" fmla="*/ 122 w 1016"/>
                <a:gd name="T11" fmla="*/ 210 h 322"/>
                <a:gd name="T12" fmla="*/ 142 w 1016"/>
                <a:gd name="T13" fmla="*/ 236 h 322"/>
                <a:gd name="T14" fmla="*/ 160 w 1016"/>
                <a:gd name="T15" fmla="*/ 266 h 322"/>
                <a:gd name="T16" fmla="*/ 178 w 1016"/>
                <a:gd name="T17" fmla="*/ 292 h 322"/>
                <a:gd name="T18" fmla="*/ 202 w 1016"/>
                <a:gd name="T19" fmla="*/ 290 h 322"/>
                <a:gd name="T20" fmla="*/ 262 w 1016"/>
                <a:gd name="T21" fmla="*/ 282 h 322"/>
                <a:gd name="T22" fmla="*/ 350 w 1016"/>
                <a:gd name="T23" fmla="*/ 272 h 322"/>
                <a:gd name="T24" fmla="*/ 458 w 1016"/>
                <a:gd name="T25" fmla="*/ 258 h 322"/>
                <a:gd name="T26" fmla="*/ 572 w 1016"/>
                <a:gd name="T27" fmla="*/ 246 h 322"/>
                <a:gd name="T28" fmla="*/ 682 w 1016"/>
                <a:gd name="T29" fmla="*/ 236 h 322"/>
                <a:gd name="T30" fmla="*/ 732 w 1016"/>
                <a:gd name="T31" fmla="*/ 234 h 322"/>
                <a:gd name="T32" fmla="*/ 778 w 1016"/>
                <a:gd name="T33" fmla="*/ 232 h 322"/>
                <a:gd name="T34" fmla="*/ 818 w 1016"/>
                <a:gd name="T35" fmla="*/ 232 h 322"/>
                <a:gd name="T36" fmla="*/ 852 w 1016"/>
                <a:gd name="T37" fmla="*/ 234 h 322"/>
                <a:gd name="T38" fmla="*/ 878 w 1016"/>
                <a:gd name="T39" fmla="*/ 238 h 322"/>
                <a:gd name="T40" fmla="*/ 900 w 1016"/>
                <a:gd name="T41" fmla="*/ 242 h 322"/>
                <a:gd name="T42" fmla="*/ 922 w 1016"/>
                <a:gd name="T43" fmla="*/ 248 h 322"/>
                <a:gd name="T44" fmla="*/ 942 w 1016"/>
                <a:gd name="T45" fmla="*/ 254 h 322"/>
                <a:gd name="T46" fmla="*/ 956 w 1016"/>
                <a:gd name="T47" fmla="*/ 262 h 322"/>
                <a:gd name="T48" fmla="*/ 970 w 1016"/>
                <a:gd name="T49" fmla="*/ 270 h 322"/>
                <a:gd name="T50" fmla="*/ 982 w 1016"/>
                <a:gd name="T51" fmla="*/ 276 h 322"/>
                <a:gd name="T52" fmla="*/ 992 w 1016"/>
                <a:gd name="T53" fmla="*/ 284 h 322"/>
                <a:gd name="T54" fmla="*/ 1004 w 1016"/>
                <a:gd name="T55" fmla="*/ 298 h 322"/>
                <a:gd name="T56" fmla="*/ 1012 w 1016"/>
                <a:gd name="T57" fmla="*/ 312 h 322"/>
                <a:gd name="T58" fmla="*/ 1016 w 1016"/>
                <a:gd name="T59" fmla="*/ 318 h 322"/>
                <a:gd name="T60" fmla="*/ 1016 w 1016"/>
                <a:gd name="T61" fmla="*/ 322 h 322"/>
                <a:gd name="T62" fmla="*/ 904 w 1016"/>
                <a:gd name="T63" fmla="*/ 72 h 322"/>
                <a:gd name="T64" fmla="*/ 906 w 1016"/>
                <a:gd name="T65" fmla="*/ 70 h 322"/>
                <a:gd name="T66" fmla="*/ 904 w 1016"/>
                <a:gd name="T67" fmla="*/ 60 h 322"/>
                <a:gd name="T68" fmla="*/ 902 w 1016"/>
                <a:gd name="T69" fmla="*/ 56 h 322"/>
                <a:gd name="T70" fmla="*/ 900 w 1016"/>
                <a:gd name="T71" fmla="*/ 50 h 322"/>
                <a:gd name="T72" fmla="*/ 898 w 1016"/>
                <a:gd name="T73" fmla="*/ 44 h 322"/>
                <a:gd name="T74" fmla="*/ 890 w 1016"/>
                <a:gd name="T75" fmla="*/ 38 h 322"/>
                <a:gd name="T76" fmla="*/ 882 w 1016"/>
                <a:gd name="T77" fmla="*/ 30 h 322"/>
                <a:gd name="T78" fmla="*/ 872 w 1016"/>
                <a:gd name="T79" fmla="*/ 24 h 322"/>
                <a:gd name="T80" fmla="*/ 858 w 1016"/>
                <a:gd name="T81" fmla="*/ 18 h 322"/>
                <a:gd name="T82" fmla="*/ 842 w 1016"/>
                <a:gd name="T83" fmla="*/ 12 h 322"/>
                <a:gd name="T84" fmla="*/ 822 w 1016"/>
                <a:gd name="T85" fmla="*/ 6 h 322"/>
                <a:gd name="T86" fmla="*/ 798 w 1016"/>
                <a:gd name="T87" fmla="*/ 2 h 322"/>
                <a:gd name="T88" fmla="*/ 770 w 1016"/>
                <a:gd name="T89" fmla="*/ 0 h 322"/>
                <a:gd name="T90" fmla="*/ 740 w 1016"/>
                <a:gd name="T91" fmla="*/ 0 h 322"/>
                <a:gd name="T92" fmla="*/ 702 w 1016"/>
                <a:gd name="T93" fmla="*/ 0 h 322"/>
                <a:gd name="T94" fmla="*/ 656 w 1016"/>
                <a:gd name="T95" fmla="*/ 0 h 322"/>
                <a:gd name="T96" fmla="*/ 604 w 1016"/>
                <a:gd name="T97" fmla="*/ 2 h 322"/>
                <a:gd name="T98" fmla="*/ 548 w 1016"/>
                <a:gd name="T99" fmla="*/ 8 h 322"/>
                <a:gd name="T100" fmla="*/ 426 w 1016"/>
                <a:gd name="T101" fmla="*/ 20 h 322"/>
                <a:gd name="T102" fmla="*/ 302 w 1016"/>
                <a:gd name="T103" fmla="*/ 32 h 322"/>
                <a:gd name="T104" fmla="*/ 186 w 1016"/>
                <a:gd name="T105" fmla="*/ 44 h 322"/>
                <a:gd name="T106" fmla="*/ 90 w 1016"/>
                <a:gd name="T107" fmla="*/ 58 h 322"/>
                <a:gd name="T108" fmla="*/ 24 w 1016"/>
                <a:gd name="T109" fmla="*/ 66 h 322"/>
                <a:gd name="T110" fmla="*/ 0 w 1016"/>
                <a:gd name="T111" fmla="*/ 70 h 32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16"/>
                <a:gd name="T169" fmla="*/ 0 h 322"/>
                <a:gd name="T170" fmla="*/ 1016 w 1016"/>
                <a:gd name="T171" fmla="*/ 322 h 32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16" h="322">
                  <a:moveTo>
                    <a:pt x="0" y="70"/>
                  </a:moveTo>
                  <a:lnTo>
                    <a:pt x="26" y="96"/>
                  </a:lnTo>
                  <a:lnTo>
                    <a:pt x="54" y="126"/>
                  </a:lnTo>
                  <a:lnTo>
                    <a:pt x="76" y="152"/>
                  </a:lnTo>
                  <a:lnTo>
                    <a:pt x="100" y="182"/>
                  </a:lnTo>
                  <a:lnTo>
                    <a:pt x="122" y="210"/>
                  </a:lnTo>
                  <a:lnTo>
                    <a:pt x="142" y="236"/>
                  </a:lnTo>
                  <a:lnTo>
                    <a:pt x="160" y="266"/>
                  </a:lnTo>
                  <a:lnTo>
                    <a:pt x="178" y="292"/>
                  </a:lnTo>
                  <a:lnTo>
                    <a:pt x="202" y="290"/>
                  </a:lnTo>
                  <a:lnTo>
                    <a:pt x="262" y="282"/>
                  </a:lnTo>
                  <a:lnTo>
                    <a:pt x="350" y="272"/>
                  </a:lnTo>
                  <a:lnTo>
                    <a:pt x="458" y="258"/>
                  </a:lnTo>
                  <a:lnTo>
                    <a:pt x="572" y="246"/>
                  </a:lnTo>
                  <a:lnTo>
                    <a:pt x="682" y="236"/>
                  </a:lnTo>
                  <a:lnTo>
                    <a:pt x="732" y="234"/>
                  </a:lnTo>
                  <a:lnTo>
                    <a:pt x="778" y="232"/>
                  </a:lnTo>
                  <a:lnTo>
                    <a:pt x="818" y="232"/>
                  </a:lnTo>
                  <a:lnTo>
                    <a:pt x="852" y="234"/>
                  </a:lnTo>
                  <a:lnTo>
                    <a:pt x="878" y="238"/>
                  </a:lnTo>
                  <a:lnTo>
                    <a:pt x="900" y="242"/>
                  </a:lnTo>
                  <a:lnTo>
                    <a:pt x="922" y="248"/>
                  </a:lnTo>
                  <a:lnTo>
                    <a:pt x="942" y="254"/>
                  </a:lnTo>
                  <a:lnTo>
                    <a:pt x="956" y="262"/>
                  </a:lnTo>
                  <a:lnTo>
                    <a:pt x="970" y="270"/>
                  </a:lnTo>
                  <a:lnTo>
                    <a:pt x="982" y="276"/>
                  </a:lnTo>
                  <a:lnTo>
                    <a:pt x="992" y="284"/>
                  </a:lnTo>
                  <a:lnTo>
                    <a:pt x="1004" y="298"/>
                  </a:lnTo>
                  <a:lnTo>
                    <a:pt x="1012" y="312"/>
                  </a:lnTo>
                  <a:lnTo>
                    <a:pt x="1016" y="318"/>
                  </a:lnTo>
                  <a:lnTo>
                    <a:pt x="1016" y="322"/>
                  </a:lnTo>
                  <a:lnTo>
                    <a:pt x="904" y="72"/>
                  </a:lnTo>
                  <a:lnTo>
                    <a:pt x="906" y="70"/>
                  </a:lnTo>
                  <a:lnTo>
                    <a:pt x="904" y="60"/>
                  </a:lnTo>
                  <a:lnTo>
                    <a:pt x="902" y="56"/>
                  </a:lnTo>
                  <a:lnTo>
                    <a:pt x="900" y="50"/>
                  </a:lnTo>
                  <a:lnTo>
                    <a:pt x="898" y="44"/>
                  </a:lnTo>
                  <a:lnTo>
                    <a:pt x="890" y="38"/>
                  </a:lnTo>
                  <a:lnTo>
                    <a:pt x="882" y="30"/>
                  </a:lnTo>
                  <a:lnTo>
                    <a:pt x="872" y="24"/>
                  </a:lnTo>
                  <a:lnTo>
                    <a:pt x="858" y="18"/>
                  </a:lnTo>
                  <a:lnTo>
                    <a:pt x="842" y="12"/>
                  </a:lnTo>
                  <a:lnTo>
                    <a:pt x="822" y="6"/>
                  </a:lnTo>
                  <a:lnTo>
                    <a:pt x="798" y="2"/>
                  </a:lnTo>
                  <a:lnTo>
                    <a:pt x="770" y="0"/>
                  </a:lnTo>
                  <a:lnTo>
                    <a:pt x="740" y="0"/>
                  </a:lnTo>
                  <a:lnTo>
                    <a:pt x="702" y="0"/>
                  </a:lnTo>
                  <a:lnTo>
                    <a:pt x="656" y="0"/>
                  </a:lnTo>
                  <a:lnTo>
                    <a:pt x="604" y="2"/>
                  </a:lnTo>
                  <a:lnTo>
                    <a:pt x="548" y="8"/>
                  </a:lnTo>
                  <a:lnTo>
                    <a:pt x="426" y="20"/>
                  </a:lnTo>
                  <a:lnTo>
                    <a:pt x="302" y="32"/>
                  </a:lnTo>
                  <a:lnTo>
                    <a:pt x="186" y="44"/>
                  </a:lnTo>
                  <a:lnTo>
                    <a:pt x="90" y="58"/>
                  </a:lnTo>
                  <a:lnTo>
                    <a:pt x="24" y="66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3084" y="620"/>
              <a:ext cx="284" cy="218"/>
            </a:xfrm>
            <a:custGeom>
              <a:avLst/>
              <a:gdLst>
                <a:gd name="T0" fmla="*/ 94 w 284"/>
                <a:gd name="T1" fmla="*/ 218 h 218"/>
                <a:gd name="T2" fmla="*/ 0 w 284"/>
                <a:gd name="T3" fmla="*/ 18 h 218"/>
                <a:gd name="T4" fmla="*/ 200 w 284"/>
                <a:gd name="T5" fmla="*/ 0 h 218"/>
                <a:gd name="T6" fmla="*/ 284 w 284"/>
                <a:gd name="T7" fmla="*/ 164 h 218"/>
                <a:gd name="T8" fmla="*/ 94 w 284"/>
                <a:gd name="T9" fmla="*/ 218 h 2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4"/>
                <a:gd name="T16" fmla="*/ 0 h 218"/>
                <a:gd name="T17" fmla="*/ 284 w 284"/>
                <a:gd name="T18" fmla="*/ 218 h 2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4" h="218">
                  <a:moveTo>
                    <a:pt x="94" y="218"/>
                  </a:moveTo>
                  <a:lnTo>
                    <a:pt x="0" y="18"/>
                  </a:lnTo>
                  <a:lnTo>
                    <a:pt x="200" y="0"/>
                  </a:lnTo>
                  <a:lnTo>
                    <a:pt x="284" y="164"/>
                  </a:lnTo>
                  <a:lnTo>
                    <a:pt x="94" y="218"/>
                  </a:lnTo>
                  <a:close/>
                </a:path>
              </a:pathLst>
            </a:custGeom>
            <a:solidFill>
              <a:srgbClr val="BE43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3694" y="794"/>
              <a:ext cx="2" cy="2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0 h 2"/>
                <a:gd name="T8" fmla="*/ 2 w 2"/>
                <a:gd name="T9" fmla="*/ 2 h 2"/>
                <a:gd name="T10" fmla="*/ 2 w 2"/>
                <a:gd name="T11" fmla="*/ 2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2"/>
                <a:gd name="T20" fmla="*/ 2 w 2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A26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3692" y="788"/>
              <a:ext cx="4" cy="10"/>
            </a:xfrm>
            <a:custGeom>
              <a:avLst/>
              <a:gdLst>
                <a:gd name="T0" fmla="*/ 4 w 4"/>
                <a:gd name="T1" fmla="*/ 6 h 10"/>
                <a:gd name="T2" fmla="*/ 4 w 4"/>
                <a:gd name="T3" fmla="*/ 8 h 10"/>
                <a:gd name="T4" fmla="*/ 4 w 4"/>
                <a:gd name="T5" fmla="*/ 8 h 10"/>
                <a:gd name="T6" fmla="*/ 2 w 4"/>
                <a:gd name="T7" fmla="*/ 10 h 10"/>
                <a:gd name="T8" fmla="*/ 0 w 4"/>
                <a:gd name="T9" fmla="*/ 0 h 10"/>
                <a:gd name="T10" fmla="*/ 2 w 4"/>
                <a:gd name="T11" fmla="*/ 4 h 10"/>
                <a:gd name="T12" fmla="*/ 4 w 4"/>
                <a:gd name="T13" fmla="*/ 6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10"/>
                <a:gd name="T23" fmla="*/ 4 w 4"/>
                <a:gd name="T24" fmla="*/ 10 h 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10">
                  <a:moveTo>
                    <a:pt x="4" y="6"/>
                  </a:moveTo>
                  <a:lnTo>
                    <a:pt x="4" y="8"/>
                  </a:lnTo>
                  <a:lnTo>
                    <a:pt x="2" y="10"/>
                  </a:lnTo>
                  <a:lnTo>
                    <a:pt x="0" y="0"/>
                  </a:lnTo>
                  <a:lnTo>
                    <a:pt x="2" y="4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DA26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3688" y="784"/>
              <a:ext cx="8" cy="16"/>
            </a:xfrm>
            <a:custGeom>
              <a:avLst/>
              <a:gdLst>
                <a:gd name="T0" fmla="*/ 6 w 8"/>
                <a:gd name="T1" fmla="*/ 8 h 16"/>
                <a:gd name="T2" fmla="*/ 8 w 8"/>
                <a:gd name="T3" fmla="*/ 12 h 16"/>
                <a:gd name="T4" fmla="*/ 6 w 8"/>
                <a:gd name="T5" fmla="*/ 14 h 16"/>
                <a:gd name="T6" fmla="*/ 4 w 8"/>
                <a:gd name="T7" fmla="*/ 16 h 16"/>
                <a:gd name="T8" fmla="*/ 0 w 8"/>
                <a:gd name="T9" fmla="*/ 0 h 16"/>
                <a:gd name="T10" fmla="*/ 4 w 8"/>
                <a:gd name="T11" fmla="*/ 4 h 16"/>
                <a:gd name="T12" fmla="*/ 6 w 8"/>
                <a:gd name="T13" fmla="*/ 8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16"/>
                <a:gd name="T23" fmla="*/ 8 w 8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16">
                  <a:moveTo>
                    <a:pt x="6" y="8"/>
                  </a:moveTo>
                  <a:lnTo>
                    <a:pt x="8" y="12"/>
                  </a:lnTo>
                  <a:lnTo>
                    <a:pt x="6" y="14"/>
                  </a:lnTo>
                  <a:lnTo>
                    <a:pt x="4" y="16"/>
                  </a:lnTo>
                  <a:lnTo>
                    <a:pt x="0" y="0"/>
                  </a:lnTo>
                  <a:lnTo>
                    <a:pt x="4" y="4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D928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3684" y="778"/>
              <a:ext cx="10" cy="22"/>
            </a:xfrm>
            <a:custGeom>
              <a:avLst/>
              <a:gdLst>
                <a:gd name="T0" fmla="*/ 8 w 10"/>
                <a:gd name="T1" fmla="*/ 8 h 22"/>
                <a:gd name="T2" fmla="*/ 10 w 10"/>
                <a:gd name="T3" fmla="*/ 20 h 22"/>
                <a:gd name="T4" fmla="*/ 8 w 10"/>
                <a:gd name="T5" fmla="*/ 22 h 22"/>
                <a:gd name="T6" fmla="*/ 6 w 10"/>
                <a:gd name="T7" fmla="*/ 22 h 22"/>
                <a:gd name="T8" fmla="*/ 0 w 10"/>
                <a:gd name="T9" fmla="*/ 0 h 22"/>
                <a:gd name="T10" fmla="*/ 4 w 10"/>
                <a:gd name="T11" fmla="*/ 4 h 22"/>
                <a:gd name="T12" fmla="*/ 8 w 10"/>
                <a:gd name="T13" fmla="*/ 8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22"/>
                <a:gd name="T23" fmla="*/ 10 w 10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22">
                  <a:moveTo>
                    <a:pt x="8" y="8"/>
                  </a:moveTo>
                  <a:lnTo>
                    <a:pt x="10" y="20"/>
                  </a:lnTo>
                  <a:lnTo>
                    <a:pt x="8" y="22"/>
                  </a:lnTo>
                  <a:lnTo>
                    <a:pt x="6" y="22"/>
                  </a:lnTo>
                  <a:lnTo>
                    <a:pt x="0" y="0"/>
                  </a:lnTo>
                  <a:lnTo>
                    <a:pt x="4" y="4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D928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3680" y="772"/>
              <a:ext cx="12" cy="30"/>
            </a:xfrm>
            <a:custGeom>
              <a:avLst/>
              <a:gdLst>
                <a:gd name="T0" fmla="*/ 8 w 12"/>
                <a:gd name="T1" fmla="*/ 10 h 30"/>
                <a:gd name="T2" fmla="*/ 12 w 12"/>
                <a:gd name="T3" fmla="*/ 28 h 30"/>
                <a:gd name="T4" fmla="*/ 10 w 12"/>
                <a:gd name="T5" fmla="*/ 28 h 30"/>
                <a:gd name="T6" fmla="*/ 8 w 12"/>
                <a:gd name="T7" fmla="*/ 30 h 30"/>
                <a:gd name="T8" fmla="*/ 0 w 12"/>
                <a:gd name="T9" fmla="*/ 0 h 30"/>
                <a:gd name="T10" fmla="*/ 4 w 12"/>
                <a:gd name="T11" fmla="*/ 4 h 30"/>
                <a:gd name="T12" fmla="*/ 8 w 12"/>
                <a:gd name="T13" fmla="*/ 10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30"/>
                <a:gd name="T23" fmla="*/ 12 w 12"/>
                <a:gd name="T24" fmla="*/ 30 h 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30">
                  <a:moveTo>
                    <a:pt x="8" y="10"/>
                  </a:moveTo>
                  <a:lnTo>
                    <a:pt x="12" y="28"/>
                  </a:lnTo>
                  <a:lnTo>
                    <a:pt x="10" y="28"/>
                  </a:lnTo>
                  <a:lnTo>
                    <a:pt x="8" y="30"/>
                  </a:lnTo>
                  <a:lnTo>
                    <a:pt x="0" y="0"/>
                  </a:lnTo>
                  <a:lnTo>
                    <a:pt x="4" y="4"/>
                  </a:lnTo>
                  <a:lnTo>
                    <a:pt x="8" y="10"/>
                  </a:lnTo>
                  <a:close/>
                </a:path>
              </a:pathLst>
            </a:custGeom>
            <a:solidFill>
              <a:srgbClr val="D928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3676" y="766"/>
              <a:ext cx="14" cy="36"/>
            </a:xfrm>
            <a:custGeom>
              <a:avLst/>
              <a:gdLst>
                <a:gd name="T0" fmla="*/ 8 w 14"/>
                <a:gd name="T1" fmla="*/ 10 h 36"/>
                <a:gd name="T2" fmla="*/ 14 w 14"/>
                <a:gd name="T3" fmla="*/ 34 h 36"/>
                <a:gd name="T4" fmla="*/ 12 w 14"/>
                <a:gd name="T5" fmla="*/ 36 h 36"/>
                <a:gd name="T6" fmla="*/ 10 w 14"/>
                <a:gd name="T7" fmla="*/ 36 h 36"/>
                <a:gd name="T8" fmla="*/ 0 w 14"/>
                <a:gd name="T9" fmla="*/ 0 h 36"/>
                <a:gd name="T10" fmla="*/ 4 w 14"/>
                <a:gd name="T11" fmla="*/ 6 h 36"/>
                <a:gd name="T12" fmla="*/ 8 w 14"/>
                <a:gd name="T13" fmla="*/ 10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36"/>
                <a:gd name="T23" fmla="*/ 14 w 14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36">
                  <a:moveTo>
                    <a:pt x="8" y="10"/>
                  </a:moveTo>
                  <a:lnTo>
                    <a:pt x="14" y="34"/>
                  </a:lnTo>
                  <a:lnTo>
                    <a:pt x="12" y="36"/>
                  </a:lnTo>
                  <a:lnTo>
                    <a:pt x="10" y="36"/>
                  </a:lnTo>
                  <a:lnTo>
                    <a:pt x="0" y="0"/>
                  </a:lnTo>
                  <a:lnTo>
                    <a:pt x="4" y="6"/>
                  </a:lnTo>
                  <a:lnTo>
                    <a:pt x="8" y="10"/>
                  </a:lnTo>
                  <a:close/>
                </a:path>
              </a:pathLst>
            </a:custGeom>
            <a:solidFill>
              <a:srgbClr val="D928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" name="Freeform 14"/>
            <p:cNvSpPr>
              <a:spLocks/>
            </p:cNvSpPr>
            <p:nvPr/>
          </p:nvSpPr>
          <p:spPr bwMode="auto">
            <a:xfrm>
              <a:off x="3674" y="760"/>
              <a:ext cx="14" cy="44"/>
            </a:xfrm>
            <a:custGeom>
              <a:avLst/>
              <a:gdLst>
                <a:gd name="T0" fmla="*/ 6 w 14"/>
                <a:gd name="T1" fmla="*/ 12 h 44"/>
                <a:gd name="T2" fmla="*/ 14 w 14"/>
                <a:gd name="T3" fmla="*/ 42 h 44"/>
                <a:gd name="T4" fmla="*/ 12 w 14"/>
                <a:gd name="T5" fmla="*/ 42 h 44"/>
                <a:gd name="T6" fmla="*/ 10 w 14"/>
                <a:gd name="T7" fmla="*/ 44 h 44"/>
                <a:gd name="T8" fmla="*/ 0 w 14"/>
                <a:gd name="T9" fmla="*/ 0 h 44"/>
                <a:gd name="T10" fmla="*/ 2 w 14"/>
                <a:gd name="T11" fmla="*/ 6 h 44"/>
                <a:gd name="T12" fmla="*/ 6 w 14"/>
                <a:gd name="T13" fmla="*/ 12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44"/>
                <a:gd name="T23" fmla="*/ 14 w 14"/>
                <a:gd name="T24" fmla="*/ 44 h 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44">
                  <a:moveTo>
                    <a:pt x="6" y="12"/>
                  </a:moveTo>
                  <a:lnTo>
                    <a:pt x="14" y="42"/>
                  </a:lnTo>
                  <a:lnTo>
                    <a:pt x="12" y="42"/>
                  </a:lnTo>
                  <a:lnTo>
                    <a:pt x="10" y="44"/>
                  </a:lnTo>
                  <a:lnTo>
                    <a:pt x="0" y="0"/>
                  </a:lnTo>
                  <a:lnTo>
                    <a:pt x="2" y="6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D928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auto">
            <a:xfrm>
              <a:off x="3670" y="754"/>
              <a:ext cx="16" cy="52"/>
            </a:xfrm>
            <a:custGeom>
              <a:avLst/>
              <a:gdLst>
                <a:gd name="T0" fmla="*/ 6 w 16"/>
                <a:gd name="T1" fmla="*/ 12 h 52"/>
                <a:gd name="T2" fmla="*/ 16 w 16"/>
                <a:gd name="T3" fmla="*/ 48 h 52"/>
                <a:gd name="T4" fmla="*/ 14 w 16"/>
                <a:gd name="T5" fmla="*/ 50 h 52"/>
                <a:gd name="T6" fmla="*/ 12 w 16"/>
                <a:gd name="T7" fmla="*/ 52 h 52"/>
                <a:gd name="T8" fmla="*/ 0 w 16"/>
                <a:gd name="T9" fmla="*/ 0 h 52"/>
                <a:gd name="T10" fmla="*/ 2 w 16"/>
                <a:gd name="T11" fmla="*/ 6 h 52"/>
                <a:gd name="T12" fmla="*/ 6 w 16"/>
                <a:gd name="T13" fmla="*/ 12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52"/>
                <a:gd name="T23" fmla="*/ 16 w 16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52">
                  <a:moveTo>
                    <a:pt x="6" y="12"/>
                  </a:moveTo>
                  <a:lnTo>
                    <a:pt x="16" y="48"/>
                  </a:lnTo>
                  <a:lnTo>
                    <a:pt x="14" y="50"/>
                  </a:lnTo>
                  <a:lnTo>
                    <a:pt x="12" y="52"/>
                  </a:lnTo>
                  <a:lnTo>
                    <a:pt x="0" y="0"/>
                  </a:lnTo>
                  <a:lnTo>
                    <a:pt x="2" y="6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D829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auto">
            <a:xfrm>
              <a:off x="3666" y="748"/>
              <a:ext cx="18" cy="58"/>
            </a:xfrm>
            <a:custGeom>
              <a:avLst/>
              <a:gdLst>
                <a:gd name="T0" fmla="*/ 6 w 18"/>
                <a:gd name="T1" fmla="*/ 12 h 58"/>
                <a:gd name="T2" fmla="*/ 18 w 18"/>
                <a:gd name="T3" fmla="*/ 56 h 58"/>
                <a:gd name="T4" fmla="*/ 16 w 18"/>
                <a:gd name="T5" fmla="*/ 58 h 58"/>
                <a:gd name="T6" fmla="*/ 14 w 18"/>
                <a:gd name="T7" fmla="*/ 58 h 58"/>
                <a:gd name="T8" fmla="*/ 0 w 18"/>
                <a:gd name="T9" fmla="*/ 0 h 58"/>
                <a:gd name="T10" fmla="*/ 2 w 18"/>
                <a:gd name="T11" fmla="*/ 6 h 58"/>
                <a:gd name="T12" fmla="*/ 6 w 18"/>
                <a:gd name="T13" fmla="*/ 12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58"/>
                <a:gd name="T23" fmla="*/ 18 w 18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58">
                  <a:moveTo>
                    <a:pt x="6" y="12"/>
                  </a:moveTo>
                  <a:lnTo>
                    <a:pt x="18" y="56"/>
                  </a:lnTo>
                  <a:lnTo>
                    <a:pt x="16" y="58"/>
                  </a:lnTo>
                  <a:lnTo>
                    <a:pt x="14" y="58"/>
                  </a:lnTo>
                  <a:lnTo>
                    <a:pt x="0" y="0"/>
                  </a:lnTo>
                  <a:lnTo>
                    <a:pt x="2" y="6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D829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5" name="Freeform 17"/>
            <p:cNvSpPr>
              <a:spLocks/>
            </p:cNvSpPr>
            <p:nvPr/>
          </p:nvSpPr>
          <p:spPr bwMode="auto">
            <a:xfrm>
              <a:off x="3662" y="742"/>
              <a:ext cx="20" cy="66"/>
            </a:xfrm>
            <a:custGeom>
              <a:avLst/>
              <a:gdLst>
                <a:gd name="T0" fmla="*/ 6 w 20"/>
                <a:gd name="T1" fmla="*/ 12 h 66"/>
                <a:gd name="T2" fmla="*/ 20 w 20"/>
                <a:gd name="T3" fmla="*/ 64 h 66"/>
                <a:gd name="T4" fmla="*/ 18 w 20"/>
                <a:gd name="T5" fmla="*/ 64 h 66"/>
                <a:gd name="T6" fmla="*/ 16 w 20"/>
                <a:gd name="T7" fmla="*/ 66 h 66"/>
                <a:gd name="T8" fmla="*/ 0 w 20"/>
                <a:gd name="T9" fmla="*/ 0 h 66"/>
                <a:gd name="T10" fmla="*/ 2 w 20"/>
                <a:gd name="T11" fmla="*/ 4 h 66"/>
                <a:gd name="T12" fmla="*/ 6 w 20"/>
                <a:gd name="T13" fmla="*/ 12 h 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66"/>
                <a:gd name="T23" fmla="*/ 20 w 20"/>
                <a:gd name="T24" fmla="*/ 66 h 6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66">
                  <a:moveTo>
                    <a:pt x="6" y="12"/>
                  </a:moveTo>
                  <a:lnTo>
                    <a:pt x="20" y="64"/>
                  </a:lnTo>
                  <a:lnTo>
                    <a:pt x="18" y="64"/>
                  </a:lnTo>
                  <a:lnTo>
                    <a:pt x="16" y="66"/>
                  </a:lnTo>
                  <a:lnTo>
                    <a:pt x="0" y="0"/>
                  </a:lnTo>
                  <a:lnTo>
                    <a:pt x="2" y="4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D829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auto">
            <a:xfrm>
              <a:off x="3658" y="734"/>
              <a:ext cx="22" cy="76"/>
            </a:xfrm>
            <a:custGeom>
              <a:avLst/>
              <a:gdLst>
                <a:gd name="T0" fmla="*/ 6 w 22"/>
                <a:gd name="T1" fmla="*/ 12 h 76"/>
                <a:gd name="T2" fmla="*/ 22 w 22"/>
                <a:gd name="T3" fmla="*/ 72 h 76"/>
                <a:gd name="T4" fmla="*/ 20 w 22"/>
                <a:gd name="T5" fmla="*/ 74 h 76"/>
                <a:gd name="T6" fmla="*/ 18 w 22"/>
                <a:gd name="T7" fmla="*/ 76 h 76"/>
                <a:gd name="T8" fmla="*/ 0 w 22"/>
                <a:gd name="T9" fmla="*/ 0 h 76"/>
                <a:gd name="T10" fmla="*/ 2 w 22"/>
                <a:gd name="T11" fmla="*/ 6 h 76"/>
                <a:gd name="T12" fmla="*/ 6 w 22"/>
                <a:gd name="T13" fmla="*/ 12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"/>
                <a:gd name="T22" fmla="*/ 0 h 76"/>
                <a:gd name="T23" fmla="*/ 22 w 22"/>
                <a:gd name="T24" fmla="*/ 76 h 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" h="76">
                  <a:moveTo>
                    <a:pt x="6" y="12"/>
                  </a:moveTo>
                  <a:lnTo>
                    <a:pt x="22" y="72"/>
                  </a:lnTo>
                  <a:lnTo>
                    <a:pt x="20" y="74"/>
                  </a:lnTo>
                  <a:lnTo>
                    <a:pt x="18" y="76"/>
                  </a:lnTo>
                  <a:lnTo>
                    <a:pt x="0" y="0"/>
                  </a:lnTo>
                  <a:lnTo>
                    <a:pt x="2" y="6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D829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7" name="Freeform 19"/>
            <p:cNvSpPr>
              <a:spLocks/>
            </p:cNvSpPr>
            <p:nvPr/>
          </p:nvSpPr>
          <p:spPr bwMode="auto">
            <a:xfrm>
              <a:off x="3654" y="728"/>
              <a:ext cx="24" cy="82"/>
            </a:xfrm>
            <a:custGeom>
              <a:avLst/>
              <a:gdLst>
                <a:gd name="T0" fmla="*/ 6 w 24"/>
                <a:gd name="T1" fmla="*/ 12 h 82"/>
                <a:gd name="T2" fmla="*/ 24 w 24"/>
                <a:gd name="T3" fmla="*/ 80 h 82"/>
                <a:gd name="T4" fmla="*/ 22 w 24"/>
                <a:gd name="T5" fmla="*/ 82 h 82"/>
                <a:gd name="T6" fmla="*/ 20 w 24"/>
                <a:gd name="T7" fmla="*/ 82 h 82"/>
                <a:gd name="T8" fmla="*/ 0 w 24"/>
                <a:gd name="T9" fmla="*/ 0 h 82"/>
                <a:gd name="T10" fmla="*/ 2 w 24"/>
                <a:gd name="T11" fmla="*/ 4 h 82"/>
                <a:gd name="T12" fmla="*/ 6 w 24"/>
                <a:gd name="T13" fmla="*/ 12 h 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82"/>
                <a:gd name="T23" fmla="*/ 24 w 24"/>
                <a:gd name="T24" fmla="*/ 82 h 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82">
                  <a:moveTo>
                    <a:pt x="6" y="12"/>
                  </a:moveTo>
                  <a:lnTo>
                    <a:pt x="24" y="80"/>
                  </a:lnTo>
                  <a:lnTo>
                    <a:pt x="22" y="82"/>
                  </a:lnTo>
                  <a:lnTo>
                    <a:pt x="20" y="82"/>
                  </a:lnTo>
                  <a:lnTo>
                    <a:pt x="0" y="0"/>
                  </a:lnTo>
                  <a:lnTo>
                    <a:pt x="2" y="4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D829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8" name="Freeform 20"/>
            <p:cNvSpPr>
              <a:spLocks/>
            </p:cNvSpPr>
            <p:nvPr/>
          </p:nvSpPr>
          <p:spPr bwMode="auto">
            <a:xfrm>
              <a:off x="3650" y="720"/>
              <a:ext cx="26" cy="92"/>
            </a:xfrm>
            <a:custGeom>
              <a:avLst/>
              <a:gdLst>
                <a:gd name="T0" fmla="*/ 6 w 26"/>
                <a:gd name="T1" fmla="*/ 12 h 92"/>
                <a:gd name="T2" fmla="*/ 26 w 26"/>
                <a:gd name="T3" fmla="*/ 90 h 92"/>
                <a:gd name="T4" fmla="*/ 24 w 26"/>
                <a:gd name="T5" fmla="*/ 90 h 92"/>
                <a:gd name="T6" fmla="*/ 22 w 26"/>
                <a:gd name="T7" fmla="*/ 92 h 92"/>
                <a:gd name="T8" fmla="*/ 0 w 26"/>
                <a:gd name="T9" fmla="*/ 0 h 92"/>
                <a:gd name="T10" fmla="*/ 2 w 26"/>
                <a:gd name="T11" fmla="*/ 8 h 92"/>
                <a:gd name="T12" fmla="*/ 6 w 26"/>
                <a:gd name="T13" fmla="*/ 12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"/>
                <a:gd name="T22" fmla="*/ 0 h 92"/>
                <a:gd name="T23" fmla="*/ 26 w 26"/>
                <a:gd name="T24" fmla="*/ 92 h 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" h="92">
                  <a:moveTo>
                    <a:pt x="6" y="12"/>
                  </a:moveTo>
                  <a:lnTo>
                    <a:pt x="26" y="90"/>
                  </a:lnTo>
                  <a:lnTo>
                    <a:pt x="24" y="90"/>
                  </a:lnTo>
                  <a:lnTo>
                    <a:pt x="22" y="92"/>
                  </a:lnTo>
                  <a:lnTo>
                    <a:pt x="0" y="0"/>
                  </a:lnTo>
                  <a:lnTo>
                    <a:pt x="2" y="8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D829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9" name="Freeform 21"/>
            <p:cNvSpPr>
              <a:spLocks/>
            </p:cNvSpPr>
            <p:nvPr/>
          </p:nvSpPr>
          <p:spPr bwMode="auto">
            <a:xfrm>
              <a:off x="3646" y="714"/>
              <a:ext cx="28" cy="98"/>
            </a:xfrm>
            <a:custGeom>
              <a:avLst/>
              <a:gdLst>
                <a:gd name="T0" fmla="*/ 6 w 28"/>
                <a:gd name="T1" fmla="*/ 14 h 98"/>
                <a:gd name="T2" fmla="*/ 28 w 28"/>
                <a:gd name="T3" fmla="*/ 96 h 98"/>
                <a:gd name="T4" fmla="*/ 26 w 28"/>
                <a:gd name="T5" fmla="*/ 98 h 98"/>
                <a:gd name="T6" fmla="*/ 24 w 28"/>
                <a:gd name="T7" fmla="*/ 98 h 98"/>
                <a:gd name="T8" fmla="*/ 0 w 28"/>
                <a:gd name="T9" fmla="*/ 0 h 98"/>
                <a:gd name="T10" fmla="*/ 4 w 28"/>
                <a:gd name="T11" fmla="*/ 6 h 98"/>
                <a:gd name="T12" fmla="*/ 6 w 28"/>
                <a:gd name="T13" fmla="*/ 14 h 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98"/>
                <a:gd name="T23" fmla="*/ 28 w 28"/>
                <a:gd name="T24" fmla="*/ 98 h 9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98">
                  <a:moveTo>
                    <a:pt x="6" y="14"/>
                  </a:moveTo>
                  <a:lnTo>
                    <a:pt x="28" y="96"/>
                  </a:lnTo>
                  <a:lnTo>
                    <a:pt x="26" y="98"/>
                  </a:lnTo>
                  <a:lnTo>
                    <a:pt x="24" y="98"/>
                  </a:lnTo>
                  <a:lnTo>
                    <a:pt x="0" y="0"/>
                  </a:lnTo>
                  <a:lnTo>
                    <a:pt x="4" y="6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D82A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0" name="Freeform 22"/>
            <p:cNvSpPr>
              <a:spLocks/>
            </p:cNvSpPr>
            <p:nvPr/>
          </p:nvSpPr>
          <p:spPr bwMode="auto">
            <a:xfrm>
              <a:off x="3640" y="708"/>
              <a:ext cx="32" cy="106"/>
            </a:xfrm>
            <a:custGeom>
              <a:avLst/>
              <a:gdLst>
                <a:gd name="T0" fmla="*/ 10 w 32"/>
                <a:gd name="T1" fmla="*/ 12 h 106"/>
                <a:gd name="T2" fmla="*/ 32 w 32"/>
                <a:gd name="T3" fmla="*/ 104 h 106"/>
                <a:gd name="T4" fmla="*/ 30 w 32"/>
                <a:gd name="T5" fmla="*/ 104 h 106"/>
                <a:gd name="T6" fmla="*/ 28 w 32"/>
                <a:gd name="T7" fmla="*/ 106 h 106"/>
                <a:gd name="T8" fmla="*/ 0 w 32"/>
                <a:gd name="T9" fmla="*/ 0 h 106"/>
                <a:gd name="T10" fmla="*/ 6 w 32"/>
                <a:gd name="T11" fmla="*/ 6 h 106"/>
                <a:gd name="T12" fmla="*/ 10 w 32"/>
                <a:gd name="T13" fmla="*/ 12 h 1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106"/>
                <a:gd name="T23" fmla="*/ 32 w 32"/>
                <a:gd name="T24" fmla="*/ 106 h 1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106">
                  <a:moveTo>
                    <a:pt x="10" y="12"/>
                  </a:moveTo>
                  <a:lnTo>
                    <a:pt x="32" y="104"/>
                  </a:lnTo>
                  <a:lnTo>
                    <a:pt x="30" y="104"/>
                  </a:lnTo>
                  <a:lnTo>
                    <a:pt x="28" y="106"/>
                  </a:lnTo>
                  <a:lnTo>
                    <a:pt x="0" y="0"/>
                  </a:lnTo>
                  <a:lnTo>
                    <a:pt x="6" y="6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D82A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1" name="Freeform 23"/>
            <p:cNvSpPr>
              <a:spLocks/>
            </p:cNvSpPr>
            <p:nvPr/>
          </p:nvSpPr>
          <p:spPr bwMode="auto">
            <a:xfrm>
              <a:off x="3636" y="700"/>
              <a:ext cx="34" cy="114"/>
            </a:xfrm>
            <a:custGeom>
              <a:avLst/>
              <a:gdLst>
                <a:gd name="T0" fmla="*/ 10 w 34"/>
                <a:gd name="T1" fmla="*/ 14 h 114"/>
                <a:gd name="T2" fmla="*/ 34 w 34"/>
                <a:gd name="T3" fmla="*/ 112 h 114"/>
                <a:gd name="T4" fmla="*/ 32 w 34"/>
                <a:gd name="T5" fmla="*/ 114 h 114"/>
                <a:gd name="T6" fmla="*/ 30 w 34"/>
                <a:gd name="T7" fmla="*/ 114 h 114"/>
                <a:gd name="T8" fmla="*/ 0 w 34"/>
                <a:gd name="T9" fmla="*/ 0 h 114"/>
                <a:gd name="T10" fmla="*/ 4 w 34"/>
                <a:gd name="T11" fmla="*/ 6 h 114"/>
                <a:gd name="T12" fmla="*/ 10 w 34"/>
                <a:gd name="T13" fmla="*/ 14 h 1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"/>
                <a:gd name="T22" fmla="*/ 0 h 114"/>
                <a:gd name="T23" fmla="*/ 34 w 34"/>
                <a:gd name="T24" fmla="*/ 114 h 1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" h="114">
                  <a:moveTo>
                    <a:pt x="10" y="14"/>
                  </a:moveTo>
                  <a:lnTo>
                    <a:pt x="34" y="112"/>
                  </a:lnTo>
                  <a:lnTo>
                    <a:pt x="32" y="114"/>
                  </a:lnTo>
                  <a:lnTo>
                    <a:pt x="30" y="114"/>
                  </a:lnTo>
                  <a:lnTo>
                    <a:pt x="0" y="0"/>
                  </a:lnTo>
                  <a:lnTo>
                    <a:pt x="4" y="6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D82A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2" name="Freeform 24"/>
            <p:cNvSpPr>
              <a:spLocks/>
            </p:cNvSpPr>
            <p:nvPr/>
          </p:nvSpPr>
          <p:spPr bwMode="auto">
            <a:xfrm>
              <a:off x="3632" y="694"/>
              <a:ext cx="36" cy="122"/>
            </a:xfrm>
            <a:custGeom>
              <a:avLst/>
              <a:gdLst>
                <a:gd name="T0" fmla="*/ 8 w 36"/>
                <a:gd name="T1" fmla="*/ 12 h 122"/>
                <a:gd name="T2" fmla="*/ 36 w 36"/>
                <a:gd name="T3" fmla="*/ 120 h 122"/>
                <a:gd name="T4" fmla="*/ 34 w 36"/>
                <a:gd name="T5" fmla="*/ 120 h 122"/>
                <a:gd name="T6" fmla="*/ 32 w 36"/>
                <a:gd name="T7" fmla="*/ 122 h 122"/>
                <a:gd name="T8" fmla="*/ 0 w 36"/>
                <a:gd name="T9" fmla="*/ 0 h 122"/>
                <a:gd name="T10" fmla="*/ 4 w 36"/>
                <a:gd name="T11" fmla="*/ 4 h 122"/>
                <a:gd name="T12" fmla="*/ 8 w 36"/>
                <a:gd name="T13" fmla="*/ 12 h 1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122"/>
                <a:gd name="T23" fmla="*/ 36 w 36"/>
                <a:gd name="T24" fmla="*/ 122 h 1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122">
                  <a:moveTo>
                    <a:pt x="8" y="12"/>
                  </a:moveTo>
                  <a:lnTo>
                    <a:pt x="36" y="120"/>
                  </a:lnTo>
                  <a:lnTo>
                    <a:pt x="34" y="120"/>
                  </a:lnTo>
                  <a:lnTo>
                    <a:pt x="32" y="122"/>
                  </a:lnTo>
                  <a:lnTo>
                    <a:pt x="0" y="0"/>
                  </a:lnTo>
                  <a:lnTo>
                    <a:pt x="4" y="4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D82A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3" name="Freeform 25"/>
            <p:cNvSpPr>
              <a:spLocks/>
            </p:cNvSpPr>
            <p:nvPr/>
          </p:nvSpPr>
          <p:spPr bwMode="auto">
            <a:xfrm>
              <a:off x="3628" y="686"/>
              <a:ext cx="38" cy="132"/>
            </a:xfrm>
            <a:custGeom>
              <a:avLst/>
              <a:gdLst>
                <a:gd name="T0" fmla="*/ 8 w 38"/>
                <a:gd name="T1" fmla="*/ 12 h 132"/>
                <a:gd name="T2" fmla="*/ 38 w 38"/>
                <a:gd name="T3" fmla="*/ 128 h 132"/>
                <a:gd name="T4" fmla="*/ 36 w 38"/>
                <a:gd name="T5" fmla="*/ 130 h 132"/>
                <a:gd name="T6" fmla="*/ 34 w 38"/>
                <a:gd name="T7" fmla="*/ 132 h 132"/>
                <a:gd name="T8" fmla="*/ 0 w 38"/>
                <a:gd name="T9" fmla="*/ 0 h 132"/>
                <a:gd name="T10" fmla="*/ 4 w 38"/>
                <a:gd name="T11" fmla="*/ 6 h 132"/>
                <a:gd name="T12" fmla="*/ 8 w 38"/>
                <a:gd name="T13" fmla="*/ 12 h 1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"/>
                <a:gd name="T22" fmla="*/ 0 h 132"/>
                <a:gd name="T23" fmla="*/ 38 w 38"/>
                <a:gd name="T24" fmla="*/ 132 h 1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" h="132">
                  <a:moveTo>
                    <a:pt x="8" y="12"/>
                  </a:moveTo>
                  <a:lnTo>
                    <a:pt x="38" y="128"/>
                  </a:lnTo>
                  <a:lnTo>
                    <a:pt x="36" y="130"/>
                  </a:lnTo>
                  <a:lnTo>
                    <a:pt x="34" y="132"/>
                  </a:lnTo>
                  <a:lnTo>
                    <a:pt x="0" y="0"/>
                  </a:lnTo>
                  <a:lnTo>
                    <a:pt x="4" y="6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D82A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4" name="Freeform 26"/>
            <p:cNvSpPr>
              <a:spLocks/>
            </p:cNvSpPr>
            <p:nvPr/>
          </p:nvSpPr>
          <p:spPr bwMode="auto">
            <a:xfrm>
              <a:off x="3626" y="678"/>
              <a:ext cx="38" cy="140"/>
            </a:xfrm>
            <a:custGeom>
              <a:avLst/>
              <a:gdLst>
                <a:gd name="T0" fmla="*/ 6 w 38"/>
                <a:gd name="T1" fmla="*/ 14 h 140"/>
                <a:gd name="T2" fmla="*/ 38 w 38"/>
                <a:gd name="T3" fmla="*/ 138 h 140"/>
                <a:gd name="T4" fmla="*/ 36 w 38"/>
                <a:gd name="T5" fmla="*/ 140 h 140"/>
                <a:gd name="T6" fmla="*/ 34 w 38"/>
                <a:gd name="T7" fmla="*/ 140 h 140"/>
                <a:gd name="T8" fmla="*/ 0 w 38"/>
                <a:gd name="T9" fmla="*/ 0 h 140"/>
                <a:gd name="T10" fmla="*/ 2 w 38"/>
                <a:gd name="T11" fmla="*/ 6 h 140"/>
                <a:gd name="T12" fmla="*/ 6 w 38"/>
                <a:gd name="T13" fmla="*/ 14 h 1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"/>
                <a:gd name="T22" fmla="*/ 0 h 140"/>
                <a:gd name="T23" fmla="*/ 38 w 38"/>
                <a:gd name="T24" fmla="*/ 140 h 1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" h="140">
                  <a:moveTo>
                    <a:pt x="6" y="14"/>
                  </a:moveTo>
                  <a:lnTo>
                    <a:pt x="38" y="138"/>
                  </a:lnTo>
                  <a:lnTo>
                    <a:pt x="36" y="140"/>
                  </a:lnTo>
                  <a:lnTo>
                    <a:pt x="34" y="140"/>
                  </a:lnTo>
                  <a:lnTo>
                    <a:pt x="0" y="0"/>
                  </a:lnTo>
                  <a:lnTo>
                    <a:pt x="2" y="6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D72C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5" name="Freeform 27"/>
            <p:cNvSpPr>
              <a:spLocks/>
            </p:cNvSpPr>
            <p:nvPr/>
          </p:nvSpPr>
          <p:spPr bwMode="auto">
            <a:xfrm>
              <a:off x="3622" y="670"/>
              <a:ext cx="40" cy="150"/>
            </a:xfrm>
            <a:custGeom>
              <a:avLst/>
              <a:gdLst>
                <a:gd name="T0" fmla="*/ 6 w 40"/>
                <a:gd name="T1" fmla="*/ 14 h 150"/>
                <a:gd name="T2" fmla="*/ 40 w 40"/>
                <a:gd name="T3" fmla="*/ 148 h 150"/>
                <a:gd name="T4" fmla="*/ 38 w 40"/>
                <a:gd name="T5" fmla="*/ 148 h 150"/>
                <a:gd name="T6" fmla="*/ 36 w 40"/>
                <a:gd name="T7" fmla="*/ 150 h 150"/>
                <a:gd name="T8" fmla="*/ 0 w 40"/>
                <a:gd name="T9" fmla="*/ 0 h 150"/>
                <a:gd name="T10" fmla="*/ 2 w 40"/>
                <a:gd name="T11" fmla="*/ 8 h 150"/>
                <a:gd name="T12" fmla="*/ 6 w 40"/>
                <a:gd name="T13" fmla="*/ 14 h 1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50"/>
                <a:gd name="T23" fmla="*/ 40 w 40"/>
                <a:gd name="T24" fmla="*/ 150 h 1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50">
                  <a:moveTo>
                    <a:pt x="6" y="14"/>
                  </a:moveTo>
                  <a:lnTo>
                    <a:pt x="40" y="148"/>
                  </a:lnTo>
                  <a:lnTo>
                    <a:pt x="38" y="148"/>
                  </a:lnTo>
                  <a:lnTo>
                    <a:pt x="36" y="150"/>
                  </a:lnTo>
                  <a:lnTo>
                    <a:pt x="0" y="0"/>
                  </a:lnTo>
                  <a:lnTo>
                    <a:pt x="2" y="8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D72C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6" name="Freeform 28"/>
            <p:cNvSpPr>
              <a:spLocks/>
            </p:cNvSpPr>
            <p:nvPr/>
          </p:nvSpPr>
          <p:spPr bwMode="auto">
            <a:xfrm>
              <a:off x="3618" y="662"/>
              <a:ext cx="42" cy="158"/>
            </a:xfrm>
            <a:custGeom>
              <a:avLst/>
              <a:gdLst>
                <a:gd name="T0" fmla="*/ 6 w 42"/>
                <a:gd name="T1" fmla="*/ 16 h 158"/>
                <a:gd name="T2" fmla="*/ 42 w 42"/>
                <a:gd name="T3" fmla="*/ 156 h 158"/>
                <a:gd name="T4" fmla="*/ 40 w 42"/>
                <a:gd name="T5" fmla="*/ 158 h 158"/>
                <a:gd name="T6" fmla="*/ 38 w 42"/>
                <a:gd name="T7" fmla="*/ 158 h 158"/>
                <a:gd name="T8" fmla="*/ 0 w 42"/>
                <a:gd name="T9" fmla="*/ 0 h 158"/>
                <a:gd name="T10" fmla="*/ 2 w 42"/>
                <a:gd name="T11" fmla="*/ 8 h 158"/>
                <a:gd name="T12" fmla="*/ 6 w 42"/>
                <a:gd name="T13" fmla="*/ 16 h 1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158"/>
                <a:gd name="T23" fmla="*/ 42 w 42"/>
                <a:gd name="T24" fmla="*/ 158 h 1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158">
                  <a:moveTo>
                    <a:pt x="6" y="16"/>
                  </a:moveTo>
                  <a:lnTo>
                    <a:pt x="42" y="156"/>
                  </a:lnTo>
                  <a:lnTo>
                    <a:pt x="40" y="158"/>
                  </a:lnTo>
                  <a:lnTo>
                    <a:pt x="38" y="158"/>
                  </a:lnTo>
                  <a:lnTo>
                    <a:pt x="0" y="0"/>
                  </a:lnTo>
                  <a:lnTo>
                    <a:pt x="2" y="8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D72C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7" name="Freeform 29"/>
            <p:cNvSpPr>
              <a:spLocks/>
            </p:cNvSpPr>
            <p:nvPr/>
          </p:nvSpPr>
          <p:spPr bwMode="auto">
            <a:xfrm>
              <a:off x="3612" y="656"/>
              <a:ext cx="46" cy="166"/>
            </a:xfrm>
            <a:custGeom>
              <a:avLst/>
              <a:gdLst>
                <a:gd name="T0" fmla="*/ 8 w 46"/>
                <a:gd name="T1" fmla="*/ 14 h 166"/>
                <a:gd name="T2" fmla="*/ 46 w 46"/>
                <a:gd name="T3" fmla="*/ 164 h 166"/>
                <a:gd name="T4" fmla="*/ 44 w 46"/>
                <a:gd name="T5" fmla="*/ 164 h 166"/>
                <a:gd name="T6" fmla="*/ 42 w 46"/>
                <a:gd name="T7" fmla="*/ 166 h 166"/>
                <a:gd name="T8" fmla="*/ 0 w 46"/>
                <a:gd name="T9" fmla="*/ 0 h 166"/>
                <a:gd name="T10" fmla="*/ 4 w 46"/>
                <a:gd name="T11" fmla="*/ 6 h 166"/>
                <a:gd name="T12" fmla="*/ 8 w 46"/>
                <a:gd name="T13" fmla="*/ 14 h 1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"/>
                <a:gd name="T22" fmla="*/ 0 h 166"/>
                <a:gd name="T23" fmla="*/ 46 w 46"/>
                <a:gd name="T24" fmla="*/ 166 h 16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" h="166">
                  <a:moveTo>
                    <a:pt x="8" y="14"/>
                  </a:moveTo>
                  <a:lnTo>
                    <a:pt x="46" y="164"/>
                  </a:lnTo>
                  <a:lnTo>
                    <a:pt x="44" y="164"/>
                  </a:lnTo>
                  <a:lnTo>
                    <a:pt x="42" y="166"/>
                  </a:lnTo>
                  <a:lnTo>
                    <a:pt x="0" y="0"/>
                  </a:lnTo>
                  <a:lnTo>
                    <a:pt x="4" y="6"/>
                  </a:lnTo>
                  <a:lnTo>
                    <a:pt x="8" y="14"/>
                  </a:lnTo>
                  <a:close/>
                </a:path>
              </a:pathLst>
            </a:custGeom>
            <a:solidFill>
              <a:srgbClr val="D72C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8" name="Freeform 30"/>
            <p:cNvSpPr>
              <a:spLocks/>
            </p:cNvSpPr>
            <p:nvPr/>
          </p:nvSpPr>
          <p:spPr bwMode="auto">
            <a:xfrm>
              <a:off x="3608" y="650"/>
              <a:ext cx="48" cy="172"/>
            </a:xfrm>
            <a:custGeom>
              <a:avLst/>
              <a:gdLst>
                <a:gd name="T0" fmla="*/ 8 w 48"/>
                <a:gd name="T1" fmla="*/ 12 h 172"/>
                <a:gd name="T2" fmla="*/ 48 w 48"/>
                <a:gd name="T3" fmla="*/ 170 h 172"/>
                <a:gd name="T4" fmla="*/ 46 w 48"/>
                <a:gd name="T5" fmla="*/ 172 h 172"/>
                <a:gd name="T6" fmla="*/ 44 w 48"/>
                <a:gd name="T7" fmla="*/ 172 h 172"/>
                <a:gd name="T8" fmla="*/ 0 w 48"/>
                <a:gd name="T9" fmla="*/ 0 h 172"/>
                <a:gd name="T10" fmla="*/ 2 w 48"/>
                <a:gd name="T11" fmla="*/ 4 h 172"/>
                <a:gd name="T12" fmla="*/ 8 w 48"/>
                <a:gd name="T13" fmla="*/ 12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"/>
                <a:gd name="T22" fmla="*/ 0 h 172"/>
                <a:gd name="T23" fmla="*/ 48 w 48"/>
                <a:gd name="T24" fmla="*/ 172 h 1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" h="172">
                  <a:moveTo>
                    <a:pt x="8" y="12"/>
                  </a:moveTo>
                  <a:lnTo>
                    <a:pt x="48" y="170"/>
                  </a:lnTo>
                  <a:lnTo>
                    <a:pt x="46" y="172"/>
                  </a:lnTo>
                  <a:lnTo>
                    <a:pt x="44" y="172"/>
                  </a:lnTo>
                  <a:lnTo>
                    <a:pt x="0" y="0"/>
                  </a:lnTo>
                  <a:lnTo>
                    <a:pt x="2" y="4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D72C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9" name="Freeform 31"/>
            <p:cNvSpPr>
              <a:spLocks/>
            </p:cNvSpPr>
            <p:nvPr/>
          </p:nvSpPr>
          <p:spPr bwMode="auto">
            <a:xfrm>
              <a:off x="3604" y="642"/>
              <a:ext cx="50" cy="180"/>
            </a:xfrm>
            <a:custGeom>
              <a:avLst/>
              <a:gdLst>
                <a:gd name="T0" fmla="*/ 6 w 50"/>
                <a:gd name="T1" fmla="*/ 12 h 180"/>
                <a:gd name="T2" fmla="*/ 50 w 50"/>
                <a:gd name="T3" fmla="*/ 180 h 180"/>
                <a:gd name="T4" fmla="*/ 48 w 50"/>
                <a:gd name="T5" fmla="*/ 180 h 180"/>
                <a:gd name="T6" fmla="*/ 46 w 50"/>
                <a:gd name="T7" fmla="*/ 180 h 180"/>
                <a:gd name="T8" fmla="*/ 0 w 50"/>
                <a:gd name="T9" fmla="*/ 0 h 180"/>
                <a:gd name="T10" fmla="*/ 2 w 50"/>
                <a:gd name="T11" fmla="*/ 6 h 180"/>
                <a:gd name="T12" fmla="*/ 6 w 50"/>
                <a:gd name="T13" fmla="*/ 12 h 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"/>
                <a:gd name="T22" fmla="*/ 0 h 180"/>
                <a:gd name="T23" fmla="*/ 50 w 50"/>
                <a:gd name="T24" fmla="*/ 180 h 1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" h="180">
                  <a:moveTo>
                    <a:pt x="6" y="12"/>
                  </a:moveTo>
                  <a:lnTo>
                    <a:pt x="50" y="180"/>
                  </a:lnTo>
                  <a:lnTo>
                    <a:pt x="48" y="180"/>
                  </a:lnTo>
                  <a:lnTo>
                    <a:pt x="46" y="180"/>
                  </a:lnTo>
                  <a:lnTo>
                    <a:pt x="0" y="0"/>
                  </a:lnTo>
                  <a:lnTo>
                    <a:pt x="2" y="6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D72C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0" name="Freeform 32"/>
            <p:cNvSpPr>
              <a:spLocks/>
            </p:cNvSpPr>
            <p:nvPr/>
          </p:nvSpPr>
          <p:spPr bwMode="auto">
            <a:xfrm>
              <a:off x="3600" y="634"/>
              <a:ext cx="52" cy="190"/>
            </a:xfrm>
            <a:custGeom>
              <a:avLst/>
              <a:gdLst>
                <a:gd name="T0" fmla="*/ 6 w 52"/>
                <a:gd name="T1" fmla="*/ 14 h 190"/>
                <a:gd name="T2" fmla="*/ 52 w 52"/>
                <a:gd name="T3" fmla="*/ 188 h 190"/>
                <a:gd name="T4" fmla="*/ 50 w 52"/>
                <a:gd name="T5" fmla="*/ 188 h 190"/>
                <a:gd name="T6" fmla="*/ 50 w 52"/>
                <a:gd name="T7" fmla="*/ 190 h 190"/>
                <a:gd name="T8" fmla="*/ 0 w 52"/>
                <a:gd name="T9" fmla="*/ 0 h 190"/>
                <a:gd name="T10" fmla="*/ 2 w 52"/>
                <a:gd name="T11" fmla="*/ 6 h 190"/>
                <a:gd name="T12" fmla="*/ 6 w 52"/>
                <a:gd name="T13" fmla="*/ 14 h 1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"/>
                <a:gd name="T22" fmla="*/ 0 h 190"/>
                <a:gd name="T23" fmla="*/ 52 w 52"/>
                <a:gd name="T24" fmla="*/ 190 h 1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" h="190">
                  <a:moveTo>
                    <a:pt x="6" y="14"/>
                  </a:moveTo>
                  <a:lnTo>
                    <a:pt x="52" y="188"/>
                  </a:lnTo>
                  <a:lnTo>
                    <a:pt x="50" y="188"/>
                  </a:lnTo>
                  <a:lnTo>
                    <a:pt x="50" y="190"/>
                  </a:lnTo>
                  <a:lnTo>
                    <a:pt x="0" y="0"/>
                  </a:lnTo>
                  <a:lnTo>
                    <a:pt x="2" y="6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D62D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" name="Freeform 33"/>
            <p:cNvSpPr>
              <a:spLocks/>
            </p:cNvSpPr>
            <p:nvPr/>
          </p:nvSpPr>
          <p:spPr bwMode="auto">
            <a:xfrm>
              <a:off x="3596" y="626"/>
              <a:ext cx="54" cy="198"/>
            </a:xfrm>
            <a:custGeom>
              <a:avLst/>
              <a:gdLst>
                <a:gd name="T0" fmla="*/ 6 w 54"/>
                <a:gd name="T1" fmla="*/ 14 h 198"/>
                <a:gd name="T2" fmla="*/ 54 w 54"/>
                <a:gd name="T3" fmla="*/ 196 h 198"/>
                <a:gd name="T4" fmla="*/ 54 w 54"/>
                <a:gd name="T5" fmla="*/ 198 h 198"/>
                <a:gd name="T6" fmla="*/ 52 w 54"/>
                <a:gd name="T7" fmla="*/ 198 h 198"/>
                <a:gd name="T8" fmla="*/ 0 w 54"/>
                <a:gd name="T9" fmla="*/ 0 h 198"/>
                <a:gd name="T10" fmla="*/ 4 w 54"/>
                <a:gd name="T11" fmla="*/ 8 h 198"/>
                <a:gd name="T12" fmla="*/ 6 w 54"/>
                <a:gd name="T13" fmla="*/ 14 h 1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4"/>
                <a:gd name="T22" fmla="*/ 0 h 198"/>
                <a:gd name="T23" fmla="*/ 54 w 54"/>
                <a:gd name="T24" fmla="*/ 198 h 19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4" h="198">
                  <a:moveTo>
                    <a:pt x="6" y="14"/>
                  </a:moveTo>
                  <a:lnTo>
                    <a:pt x="54" y="196"/>
                  </a:lnTo>
                  <a:lnTo>
                    <a:pt x="54" y="198"/>
                  </a:lnTo>
                  <a:lnTo>
                    <a:pt x="52" y="198"/>
                  </a:lnTo>
                  <a:lnTo>
                    <a:pt x="0" y="0"/>
                  </a:lnTo>
                  <a:lnTo>
                    <a:pt x="4" y="8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D62D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2" name="Freeform 34"/>
            <p:cNvSpPr>
              <a:spLocks/>
            </p:cNvSpPr>
            <p:nvPr/>
          </p:nvSpPr>
          <p:spPr bwMode="auto">
            <a:xfrm>
              <a:off x="3592" y="618"/>
              <a:ext cx="58" cy="208"/>
            </a:xfrm>
            <a:custGeom>
              <a:avLst/>
              <a:gdLst>
                <a:gd name="T0" fmla="*/ 8 w 58"/>
                <a:gd name="T1" fmla="*/ 16 h 208"/>
                <a:gd name="T2" fmla="*/ 58 w 58"/>
                <a:gd name="T3" fmla="*/ 206 h 208"/>
                <a:gd name="T4" fmla="*/ 56 w 58"/>
                <a:gd name="T5" fmla="*/ 206 h 208"/>
                <a:gd name="T6" fmla="*/ 54 w 58"/>
                <a:gd name="T7" fmla="*/ 208 h 208"/>
                <a:gd name="T8" fmla="*/ 0 w 58"/>
                <a:gd name="T9" fmla="*/ 0 h 208"/>
                <a:gd name="T10" fmla="*/ 4 w 58"/>
                <a:gd name="T11" fmla="*/ 8 h 208"/>
                <a:gd name="T12" fmla="*/ 8 w 58"/>
                <a:gd name="T13" fmla="*/ 16 h 2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"/>
                <a:gd name="T22" fmla="*/ 0 h 208"/>
                <a:gd name="T23" fmla="*/ 58 w 58"/>
                <a:gd name="T24" fmla="*/ 208 h 20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" h="208">
                  <a:moveTo>
                    <a:pt x="8" y="16"/>
                  </a:moveTo>
                  <a:lnTo>
                    <a:pt x="58" y="206"/>
                  </a:lnTo>
                  <a:lnTo>
                    <a:pt x="56" y="206"/>
                  </a:lnTo>
                  <a:lnTo>
                    <a:pt x="54" y="208"/>
                  </a:lnTo>
                  <a:lnTo>
                    <a:pt x="0" y="0"/>
                  </a:lnTo>
                  <a:lnTo>
                    <a:pt x="4" y="8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rgbClr val="D62D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3" name="Freeform 35"/>
            <p:cNvSpPr>
              <a:spLocks/>
            </p:cNvSpPr>
            <p:nvPr/>
          </p:nvSpPr>
          <p:spPr bwMode="auto">
            <a:xfrm>
              <a:off x="3586" y="612"/>
              <a:ext cx="62" cy="214"/>
            </a:xfrm>
            <a:custGeom>
              <a:avLst/>
              <a:gdLst>
                <a:gd name="T0" fmla="*/ 10 w 62"/>
                <a:gd name="T1" fmla="*/ 14 h 214"/>
                <a:gd name="T2" fmla="*/ 62 w 62"/>
                <a:gd name="T3" fmla="*/ 212 h 214"/>
                <a:gd name="T4" fmla="*/ 60 w 62"/>
                <a:gd name="T5" fmla="*/ 214 h 214"/>
                <a:gd name="T6" fmla="*/ 58 w 62"/>
                <a:gd name="T7" fmla="*/ 214 h 214"/>
                <a:gd name="T8" fmla="*/ 0 w 62"/>
                <a:gd name="T9" fmla="*/ 0 h 214"/>
                <a:gd name="T10" fmla="*/ 6 w 62"/>
                <a:gd name="T11" fmla="*/ 6 h 214"/>
                <a:gd name="T12" fmla="*/ 10 w 62"/>
                <a:gd name="T13" fmla="*/ 14 h 2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"/>
                <a:gd name="T22" fmla="*/ 0 h 214"/>
                <a:gd name="T23" fmla="*/ 62 w 62"/>
                <a:gd name="T24" fmla="*/ 214 h 2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214">
                  <a:moveTo>
                    <a:pt x="10" y="14"/>
                  </a:moveTo>
                  <a:lnTo>
                    <a:pt x="62" y="212"/>
                  </a:lnTo>
                  <a:lnTo>
                    <a:pt x="60" y="214"/>
                  </a:lnTo>
                  <a:lnTo>
                    <a:pt x="58" y="214"/>
                  </a:lnTo>
                  <a:lnTo>
                    <a:pt x="0" y="0"/>
                  </a:lnTo>
                  <a:lnTo>
                    <a:pt x="6" y="6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D62D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4" name="Freeform 36"/>
            <p:cNvSpPr>
              <a:spLocks/>
            </p:cNvSpPr>
            <p:nvPr/>
          </p:nvSpPr>
          <p:spPr bwMode="auto">
            <a:xfrm>
              <a:off x="3582" y="604"/>
              <a:ext cx="64" cy="224"/>
            </a:xfrm>
            <a:custGeom>
              <a:avLst/>
              <a:gdLst>
                <a:gd name="T0" fmla="*/ 10 w 64"/>
                <a:gd name="T1" fmla="*/ 14 h 224"/>
                <a:gd name="T2" fmla="*/ 64 w 64"/>
                <a:gd name="T3" fmla="*/ 222 h 224"/>
                <a:gd name="T4" fmla="*/ 62 w 64"/>
                <a:gd name="T5" fmla="*/ 222 h 224"/>
                <a:gd name="T6" fmla="*/ 60 w 64"/>
                <a:gd name="T7" fmla="*/ 224 h 224"/>
                <a:gd name="T8" fmla="*/ 0 w 64"/>
                <a:gd name="T9" fmla="*/ 0 h 224"/>
                <a:gd name="T10" fmla="*/ 4 w 64"/>
                <a:gd name="T11" fmla="*/ 6 h 224"/>
                <a:gd name="T12" fmla="*/ 10 w 64"/>
                <a:gd name="T13" fmla="*/ 14 h 2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224"/>
                <a:gd name="T23" fmla="*/ 64 w 64"/>
                <a:gd name="T24" fmla="*/ 224 h 2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224">
                  <a:moveTo>
                    <a:pt x="10" y="14"/>
                  </a:moveTo>
                  <a:lnTo>
                    <a:pt x="64" y="222"/>
                  </a:lnTo>
                  <a:lnTo>
                    <a:pt x="62" y="222"/>
                  </a:lnTo>
                  <a:lnTo>
                    <a:pt x="60" y="224"/>
                  </a:lnTo>
                  <a:lnTo>
                    <a:pt x="0" y="0"/>
                  </a:lnTo>
                  <a:lnTo>
                    <a:pt x="4" y="6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D62D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5" name="Freeform 37"/>
            <p:cNvSpPr>
              <a:spLocks/>
            </p:cNvSpPr>
            <p:nvPr/>
          </p:nvSpPr>
          <p:spPr bwMode="auto">
            <a:xfrm>
              <a:off x="3580" y="596"/>
              <a:ext cx="64" cy="232"/>
            </a:xfrm>
            <a:custGeom>
              <a:avLst/>
              <a:gdLst>
                <a:gd name="T0" fmla="*/ 6 w 64"/>
                <a:gd name="T1" fmla="*/ 14 h 232"/>
                <a:gd name="T2" fmla="*/ 64 w 64"/>
                <a:gd name="T3" fmla="*/ 230 h 232"/>
                <a:gd name="T4" fmla="*/ 62 w 64"/>
                <a:gd name="T5" fmla="*/ 232 h 232"/>
                <a:gd name="T6" fmla="*/ 60 w 64"/>
                <a:gd name="T7" fmla="*/ 232 h 232"/>
                <a:gd name="T8" fmla="*/ 0 w 64"/>
                <a:gd name="T9" fmla="*/ 0 h 232"/>
                <a:gd name="T10" fmla="*/ 2 w 64"/>
                <a:gd name="T11" fmla="*/ 6 h 232"/>
                <a:gd name="T12" fmla="*/ 6 w 64"/>
                <a:gd name="T13" fmla="*/ 14 h 2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232"/>
                <a:gd name="T23" fmla="*/ 64 w 64"/>
                <a:gd name="T24" fmla="*/ 232 h 2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232">
                  <a:moveTo>
                    <a:pt x="6" y="14"/>
                  </a:moveTo>
                  <a:lnTo>
                    <a:pt x="64" y="230"/>
                  </a:lnTo>
                  <a:lnTo>
                    <a:pt x="62" y="232"/>
                  </a:lnTo>
                  <a:lnTo>
                    <a:pt x="60" y="232"/>
                  </a:lnTo>
                  <a:lnTo>
                    <a:pt x="0" y="0"/>
                  </a:lnTo>
                  <a:lnTo>
                    <a:pt x="2" y="6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D52E2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6" name="Freeform 38"/>
            <p:cNvSpPr>
              <a:spLocks/>
            </p:cNvSpPr>
            <p:nvPr/>
          </p:nvSpPr>
          <p:spPr bwMode="auto">
            <a:xfrm>
              <a:off x="3576" y="590"/>
              <a:ext cx="66" cy="240"/>
            </a:xfrm>
            <a:custGeom>
              <a:avLst/>
              <a:gdLst>
                <a:gd name="T0" fmla="*/ 6 w 66"/>
                <a:gd name="T1" fmla="*/ 12 h 240"/>
                <a:gd name="T2" fmla="*/ 66 w 66"/>
                <a:gd name="T3" fmla="*/ 238 h 240"/>
                <a:gd name="T4" fmla="*/ 64 w 66"/>
                <a:gd name="T5" fmla="*/ 238 h 240"/>
                <a:gd name="T6" fmla="*/ 62 w 66"/>
                <a:gd name="T7" fmla="*/ 240 h 240"/>
                <a:gd name="T8" fmla="*/ 0 w 66"/>
                <a:gd name="T9" fmla="*/ 0 h 240"/>
                <a:gd name="T10" fmla="*/ 2 w 66"/>
                <a:gd name="T11" fmla="*/ 4 h 240"/>
                <a:gd name="T12" fmla="*/ 6 w 66"/>
                <a:gd name="T13" fmla="*/ 12 h 2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6"/>
                <a:gd name="T22" fmla="*/ 0 h 240"/>
                <a:gd name="T23" fmla="*/ 66 w 66"/>
                <a:gd name="T24" fmla="*/ 240 h 2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6" h="240">
                  <a:moveTo>
                    <a:pt x="6" y="12"/>
                  </a:moveTo>
                  <a:lnTo>
                    <a:pt x="66" y="238"/>
                  </a:lnTo>
                  <a:lnTo>
                    <a:pt x="64" y="238"/>
                  </a:lnTo>
                  <a:lnTo>
                    <a:pt x="62" y="240"/>
                  </a:lnTo>
                  <a:lnTo>
                    <a:pt x="0" y="0"/>
                  </a:lnTo>
                  <a:lnTo>
                    <a:pt x="2" y="4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D52E2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" name="Freeform 39"/>
            <p:cNvSpPr>
              <a:spLocks/>
            </p:cNvSpPr>
            <p:nvPr/>
          </p:nvSpPr>
          <p:spPr bwMode="auto">
            <a:xfrm>
              <a:off x="3572" y="582"/>
              <a:ext cx="68" cy="248"/>
            </a:xfrm>
            <a:custGeom>
              <a:avLst/>
              <a:gdLst>
                <a:gd name="T0" fmla="*/ 6 w 68"/>
                <a:gd name="T1" fmla="*/ 12 h 248"/>
                <a:gd name="T2" fmla="*/ 68 w 68"/>
                <a:gd name="T3" fmla="*/ 246 h 248"/>
                <a:gd name="T4" fmla="*/ 66 w 68"/>
                <a:gd name="T5" fmla="*/ 248 h 248"/>
                <a:gd name="T6" fmla="*/ 64 w 68"/>
                <a:gd name="T7" fmla="*/ 248 h 248"/>
                <a:gd name="T8" fmla="*/ 0 w 68"/>
                <a:gd name="T9" fmla="*/ 0 h 248"/>
                <a:gd name="T10" fmla="*/ 2 w 68"/>
                <a:gd name="T11" fmla="*/ 6 h 248"/>
                <a:gd name="T12" fmla="*/ 6 w 68"/>
                <a:gd name="T13" fmla="*/ 12 h 2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8"/>
                <a:gd name="T22" fmla="*/ 0 h 248"/>
                <a:gd name="T23" fmla="*/ 68 w 68"/>
                <a:gd name="T24" fmla="*/ 248 h 2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8" h="248">
                  <a:moveTo>
                    <a:pt x="6" y="12"/>
                  </a:moveTo>
                  <a:lnTo>
                    <a:pt x="68" y="246"/>
                  </a:lnTo>
                  <a:lnTo>
                    <a:pt x="66" y="248"/>
                  </a:lnTo>
                  <a:lnTo>
                    <a:pt x="64" y="248"/>
                  </a:lnTo>
                  <a:lnTo>
                    <a:pt x="0" y="0"/>
                  </a:lnTo>
                  <a:lnTo>
                    <a:pt x="2" y="6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D52E2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8" name="Freeform 40"/>
            <p:cNvSpPr>
              <a:spLocks/>
            </p:cNvSpPr>
            <p:nvPr/>
          </p:nvSpPr>
          <p:spPr bwMode="auto">
            <a:xfrm>
              <a:off x="3568" y="574"/>
              <a:ext cx="70" cy="258"/>
            </a:xfrm>
            <a:custGeom>
              <a:avLst/>
              <a:gdLst>
                <a:gd name="T0" fmla="*/ 6 w 70"/>
                <a:gd name="T1" fmla="*/ 16 h 258"/>
                <a:gd name="T2" fmla="*/ 70 w 70"/>
                <a:gd name="T3" fmla="*/ 256 h 258"/>
                <a:gd name="T4" fmla="*/ 68 w 70"/>
                <a:gd name="T5" fmla="*/ 256 h 258"/>
                <a:gd name="T6" fmla="*/ 66 w 70"/>
                <a:gd name="T7" fmla="*/ 258 h 258"/>
                <a:gd name="T8" fmla="*/ 0 w 70"/>
                <a:gd name="T9" fmla="*/ 0 h 258"/>
                <a:gd name="T10" fmla="*/ 2 w 70"/>
                <a:gd name="T11" fmla="*/ 6 h 258"/>
                <a:gd name="T12" fmla="*/ 6 w 70"/>
                <a:gd name="T13" fmla="*/ 16 h 2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"/>
                <a:gd name="T22" fmla="*/ 0 h 258"/>
                <a:gd name="T23" fmla="*/ 70 w 70"/>
                <a:gd name="T24" fmla="*/ 258 h 2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" h="258">
                  <a:moveTo>
                    <a:pt x="6" y="16"/>
                  </a:moveTo>
                  <a:lnTo>
                    <a:pt x="70" y="256"/>
                  </a:lnTo>
                  <a:lnTo>
                    <a:pt x="68" y="256"/>
                  </a:lnTo>
                  <a:lnTo>
                    <a:pt x="66" y="258"/>
                  </a:lnTo>
                  <a:lnTo>
                    <a:pt x="0" y="0"/>
                  </a:lnTo>
                  <a:lnTo>
                    <a:pt x="2" y="6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D52E2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9" name="Freeform 41"/>
            <p:cNvSpPr>
              <a:spLocks/>
            </p:cNvSpPr>
            <p:nvPr/>
          </p:nvSpPr>
          <p:spPr bwMode="auto">
            <a:xfrm>
              <a:off x="3564" y="570"/>
              <a:ext cx="72" cy="262"/>
            </a:xfrm>
            <a:custGeom>
              <a:avLst/>
              <a:gdLst>
                <a:gd name="T0" fmla="*/ 6 w 72"/>
                <a:gd name="T1" fmla="*/ 12 h 262"/>
                <a:gd name="T2" fmla="*/ 72 w 72"/>
                <a:gd name="T3" fmla="*/ 260 h 262"/>
                <a:gd name="T4" fmla="*/ 70 w 72"/>
                <a:gd name="T5" fmla="*/ 262 h 262"/>
                <a:gd name="T6" fmla="*/ 68 w 72"/>
                <a:gd name="T7" fmla="*/ 262 h 262"/>
                <a:gd name="T8" fmla="*/ 2 w 72"/>
                <a:gd name="T9" fmla="*/ 12 h 262"/>
                <a:gd name="T10" fmla="*/ 0 w 72"/>
                <a:gd name="T11" fmla="*/ 8 h 262"/>
                <a:gd name="T12" fmla="*/ 0 w 72"/>
                <a:gd name="T13" fmla="*/ 4 h 262"/>
                <a:gd name="T14" fmla="*/ 0 w 72"/>
                <a:gd name="T15" fmla="*/ 2 h 262"/>
                <a:gd name="T16" fmla="*/ 0 w 72"/>
                <a:gd name="T17" fmla="*/ 0 h 262"/>
                <a:gd name="T18" fmla="*/ 0 w 72"/>
                <a:gd name="T19" fmla="*/ 2 h 262"/>
                <a:gd name="T20" fmla="*/ 6 w 72"/>
                <a:gd name="T21" fmla="*/ 12 h 2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2"/>
                <a:gd name="T34" fmla="*/ 0 h 262"/>
                <a:gd name="T35" fmla="*/ 72 w 72"/>
                <a:gd name="T36" fmla="*/ 262 h 2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2" h="262">
                  <a:moveTo>
                    <a:pt x="6" y="12"/>
                  </a:moveTo>
                  <a:lnTo>
                    <a:pt x="72" y="260"/>
                  </a:lnTo>
                  <a:lnTo>
                    <a:pt x="70" y="262"/>
                  </a:lnTo>
                  <a:lnTo>
                    <a:pt x="68" y="262"/>
                  </a:lnTo>
                  <a:lnTo>
                    <a:pt x="2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D52E2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0" name="Freeform 42"/>
            <p:cNvSpPr>
              <a:spLocks/>
            </p:cNvSpPr>
            <p:nvPr/>
          </p:nvSpPr>
          <p:spPr bwMode="auto">
            <a:xfrm>
              <a:off x="3562" y="568"/>
              <a:ext cx="72" cy="266"/>
            </a:xfrm>
            <a:custGeom>
              <a:avLst/>
              <a:gdLst>
                <a:gd name="T0" fmla="*/ 4 w 72"/>
                <a:gd name="T1" fmla="*/ 6 h 266"/>
                <a:gd name="T2" fmla="*/ 72 w 72"/>
                <a:gd name="T3" fmla="*/ 264 h 266"/>
                <a:gd name="T4" fmla="*/ 70 w 72"/>
                <a:gd name="T5" fmla="*/ 264 h 266"/>
                <a:gd name="T6" fmla="*/ 68 w 72"/>
                <a:gd name="T7" fmla="*/ 266 h 266"/>
                <a:gd name="T8" fmla="*/ 2 w 72"/>
                <a:gd name="T9" fmla="*/ 20 h 266"/>
                <a:gd name="T10" fmla="*/ 4 w 72"/>
                <a:gd name="T11" fmla="*/ 12 h 266"/>
                <a:gd name="T12" fmla="*/ 2 w 72"/>
                <a:gd name="T13" fmla="*/ 6 h 266"/>
                <a:gd name="T14" fmla="*/ 0 w 72"/>
                <a:gd name="T15" fmla="*/ 0 h 266"/>
                <a:gd name="T16" fmla="*/ 0 w 72"/>
                <a:gd name="T17" fmla="*/ 0 h 266"/>
                <a:gd name="T18" fmla="*/ 0 w 72"/>
                <a:gd name="T19" fmla="*/ 0 h 266"/>
                <a:gd name="T20" fmla="*/ 4 w 72"/>
                <a:gd name="T21" fmla="*/ 6 h 2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2"/>
                <a:gd name="T34" fmla="*/ 0 h 266"/>
                <a:gd name="T35" fmla="*/ 72 w 72"/>
                <a:gd name="T36" fmla="*/ 266 h 26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2" h="266">
                  <a:moveTo>
                    <a:pt x="4" y="6"/>
                  </a:moveTo>
                  <a:lnTo>
                    <a:pt x="72" y="264"/>
                  </a:lnTo>
                  <a:lnTo>
                    <a:pt x="70" y="264"/>
                  </a:lnTo>
                  <a:lnTo>
                    <a:pt x="68" y="266"/>
                  </a:lnTo>
                  <a:lnTo>
                    <a:pt x="2" y="20"/>
                  </a:lnTo>
                  <a:lnTo>
                    <a:pt x="4" y="12"/>
                  </a:lnTo>
                  <a:lnTo>
                    <a:pt x="2" y="6"/>
                  </a:lnTo>
                  <a:lnTo>
                    <a:pt x="0" y="0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D52E2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1" name="Freeform 43"/>
            <p:cNvSpPr>
              <a:spLocks noEditPoints="1"/>
            </p:cNvSpPr>
            <p:nvPr/>
          </p:nvSpPr>
          <p:spPr bwMode="auto">
            <a:xfrm>
              <a:off x="3562" y="570"/>
              <a:ext cx="70" cy="264"/>
            </a:xfrm>
            <a:custGeom>
              <a:avLst/>
              <a:gdLst>
                <a:gd name="T0" fmla="*/ 0 w 70"/>
                <a:gd name="T1" fmla="*/ 0 h 264"/>
                <a:gd name="T2" fmla="*/ 0 w 70"/>
                <a:gd name="T3" fmla="*/ 2 h 264"/>
                <a:gd name="T4" fmla="*/ 0 w 70"/>
                <a:gd name="T5" fmla="*/ 0 h 264"/>
                <a:gd name="T6" fmla="*/ 0 w 70"/>
                <a:gd name="T7" fmla="*/ 0 h 264"/>
                <a:gd name="T8" fmla="*/ 0 w 70"/>
                <a:gd name="T9" fmla="*/ 0 h 264"/>
                <a:gd name="T10" fmla="*/ 4 w 70"/>
                <a:gd name="T11" fmla="*/ 12 h 264"/>
                <a:gd name="T12" fmla="*/ 70 w 70"/>
                <a:gd name="T13" fmla="*/ 262 h 264"/>
                <a:gd name="T14" fmla="*/ 68 w 70"/>
                <a:gd name="T15" fmla="*/ 264 h 264"/>
                <a:gd name="T16" fmla="*/ 66 w 70"/>
                <a:gd name="T17" fmla="*/ 264 h 264"/>
                <a:gd name="T18" fmla="*/ 0 w 70"/>
                <a:gd name="T19" fmla="*/ 20 h 264"/>
                <a:gd name="T20" fmla="*/ 2 w 70"/>
                <a:gd name="T21" fmla="*/ 16 h 264"/>
                <a:gd name="T22" fmla="*/ 4 w 70"/>
                <a:gd name="T23" fmla="*/ 12 h 264"/>
                <a:gd name="T24" fmla="*/ 4 w 70"/>
                <a:gd name="T25" fmla="*/ 12 h 2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"/>
                <a:gd name="T40" fmla="*/ 0 h 264"/>
                <a:gd name="T41" fmla="*/ 70 w 70"/>
                <a:gd name="T42" fmla="*/ 264 h 26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" h="264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  <a:moveTo>
                    <a:pt x="4" y="12"/>
                  </a:moveTo>
                  <a:lnTo>
                    <a:pt x="70" y="262"/>
                  </a:lnTo>
                  <a:lnTo>
                    <a:pt x="68" y="264"/>
                  </a:lnTo>
                  <a:lnTo>
                    <a:pt x="66" y="264"/>
                  </a:lnTo>
                  <a:lnTo>
                    <a:pt x="0" y="20"/>
                  </a:lnTo>
                  <a:lnTo>
                    <a:pt x="2" y="16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D5302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2" name="Freeform 44"/>
            <p:cNvSpPr>
              <a:spLocks/>
            </p:cNvSpPr>
            <p:nvPr/>
          </p:nvSpPr>
          <p:spPr bwMode="auto">
            <a:xfrm>
              <a:off x="3564" y="588"/>
              <a:ext cx="66" cy="248"/>
            </a:xfrm>
            <a:custGeom>
              <a:avLst/>
              <a:gdLst>
                <a:gd name="T0" fmla="*/ 0 w 66"/>
                <a:gd name="T1" fmla="*/ 0 h 248"/>
                <a:gd name="T2" fmla="*/ 66 w 66"/>
                <a:gd name="T3" fmla="*/ 246 h 248"/>
                <a:gd name="T4" fmla="*/ 64 w 66"/>
                <a:gd name="T5" fmla="*/ 246 h 248"/>
                <a:gd name="T6" fmla="*/ 62 w 66"/>
                <a:gd name="T7" fmla="*/ 248 h 248"/>
                <a:gd name="T8" fmla="*/ 0 w 66"/>
                <a:gd name="T9" fmla="*/ 4 h 248"/>
                <a:gd name="T10" fmla="*/ 0 w 66"/>
                <a:gd name="T11" fmla="*/ 2 h 248"/>
                <a:gd name="T12" fmla="*/ 0 w 66"/>
                <a:gd name="T13" fmla="*/ 0 h 2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6"/>
                <a:gd name="T22" fmla="*/ 0 h 248"/>
                <a:gd name="T23" fmla="*/ 66 w 66"/>
                <a:gd name="T24" fmla="*/ 248 h 2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6" h="248">
                  <a:moveTo>
                    <a:pt x="0" y="0"/>
                  </a:moveTo>
                  <a:lnTo>
                    <a:pt x="66" y="246"/>
                  </a:lnTo>
                  <a:lnTo>
                    <a:pt x="64" y="246"/>
                  </a:lnTo>
                  <a:lnTo>
                    <a:pt x="62" y="248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302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3" name="Freeform 45"/>
            <p:cNvSpPr>
              <a:spLocks/>
            </p:cNvSpPr>
            <p:nvPr/>
          </p:nvSpPr>
          <p:spPr bwMode="auto">
            <a:xfrm>
              <a:off x="3562" y="590"/>
              <a:ext cx="66" cy="246"/>
            </a:xfrm>
            <a:custGeom>
              <a:avLst/>
              <a:gdLst>
                <a:gd name="T0" fmla="*/ 0 w 66"/>
                <a:gd name="T1" fmla="*/ 0 h 246"/>
                <a:gd name="T2" fmla="*/ 66 w 66"/>
                <a:gd name="T3" fmla="*/ 244 h 246"/>
                <a:gd name="T4" fmla="*/ 64 w 66"/>
                <a:gd name="T5" fmla="*/ 246 h 246"/>
                <a:gd name="T6" fmla="*/ 62 w 66"/>
                <a:gd name="T7" fmla="*/ 246 h 246"/>
                <a:gd name="T8" fmla="*/ 0 w 66"/>
                <a:gd name="T9" fmla="*/ 4 h 246"/>
                <a:gd name="T10" fmla="*/ 0 w 66"/>
                <a:gd name="T11" fmla="*/ 2 h 246"/>
                <a:gd name="T12" fmla="*/ 0 w 66"/>
                <a:gd name="T13" fmla="*/ 0 h 2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6"/>
                <a:gd name="T22" fmla="*/ 0 h 246"/>
                <a:gd name="T23" fmla="*/ 66 w 66"/>
                <a:gd name="T24" fmla="*/ 246 h 2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6" h="246">
                  <a:moveTo>
                    <a:pt x="0" y="0"/>
                  </a:moveTo>
                  <a:lnTo>
                    <a:pt x="66" y="244"/>
                  </a:lnTo>
                  <a:lnTo>
                    <a:pt x="64" y="246"/>
                  </a:lnTo>
                  <a:lnTo>
                    <a:pt x="62" y="24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302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4" name="Freeform 46"/>
            <p:cNvSpPr>
              <a:spLocks/>
            </p:cNvSpPr>
            <p:nvPr/>
          </p:nvSpPr>
          <p:spPr bwMode="auto">
            <a:xfrm>
              <a:off x="3560" y="594"/>
              <a:ext cx="66" cy="244"/>
            </a:xfrm>
            <a:custGeom>
              <a:avLst/>
              <a:gdLst>
                <a:gd name="T0" fmla="*/ 2 w 66"/>
                <a:gd name="T1" fmla="*/ 0 h 244"/>
                <a:gd name="T2" fmla="*/ 66 w 66"/>
                <a:gd name="T3" fmla="*/ 242 h 244"/>
                <a:gd name="T4" fmla="*/ 64 w 66"/>
                <a:gd name="T5" fmla="*/ 242 h 244"/>
                <a:gd name="T6" fmla="*/ 62 w 66"/>
                <a:gd name="T7" fmla="*/ 244 h 244"/>
                <a:gd name="T8" fmla="*/ 0 w 66"/>
                <a:gd name="T9" fmla="*/ 2 h 244"/>
                <a:gd name="T10" fmla="*/ 0 w 66"/>
                <a:gd name="T11" fmla="*/ 0 h 244"/>
                <a:gd name="T12" fmla="*/ 2 w 66"/>
                <a:gd name="T13" fmla="*/ 0 h 2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6"/>
                <a:gd name="T22" fmla="*/ 0 h 244"/>
                <a:gd name="T23" fmla="*/ 66 w 66"/>
                <a:gd name="T24" fmla="*/ 244 h 2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6" h="244">
                  <a:moveTo>
                    <a:pt x="2" y="0"/>
                  </a:moveTo>
                  <a:lnTo>
                    <a:pt x="66" y="242"/>
                  </a:lnTo>
                  <a:lnTo>
                    <a:pt x="64" y="242"/>
                  </a:lnTo>
                  <a:lnTo>
                    <a:pt x="62" y="24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302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5" name="Freeform 47"/>
            <p:cNvSpPr>
              <a:spLocks/>
            </p:cNvSpPr>
            <p:nvPr/>
          </p:nvSpPr>
          <p:spPr bwMode="auto">
            <a:xfrm>
              <a:off x="3558" y="596"/>
              <a:ext cx="66" cy="242"/>
            </a:xfrm>
            <a:custGeom>
              <a:avLst/>
              <a:gdLst>
                <a:gd name="T0" fmla="*/ 2 w 66"/>
                <a:gd name="T1" fmla="*/ 0 h 242"/>
                <a:gd name="T2" fmla="*/ 66 w 66"/>
                <a:gd name="T3" fmla="*/ 240 h 242"/>
                <a:gd name="T4" fmla="*/ 64 w 66"/>
                <a:gd name="T5" fmla="*/ 242 h 242"/>
                <a:gd name="T6" fmla="*/ 62 w 66"/>
                <a:gd name="T7" fmla="*/ 242 h 242"/>
                <a:gd name="T8" fmla="*/ 0 w 66"/>
                <a:gd name="T9" fmla="*/ 2 h 242"/>
                <a:gd name="T10" fmla="*/ 0 w 66"/>
                <a:gd name="T11" fmla="*/ 0 h 242"/>
                <a:gd name="T12" fmla="*/ 2 w 66"/>
                <a:gd name="T13" fmla="*/ 0 h 2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6"/>
                <a:gd name="T22" fmla="*/ 0 h 242"/>
                <a:gd name="T23" fmla="*/ 66 w 66"/>
                <a:gd name="T24" fmla="*/ 242 h 2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6" h="242">
                  <a:moveTo>
                    <a:pt x="2" y="0"/>
                  </a:moveTo>
                  <a:lnTo>
                    <a:pt x="66" y="240"/>
                  </a:lnTo>
                  <a:lnTo>
                    <a:pt x="64" y="242"/>
                  </a:lnTo>
                  <a:lnTo>
                    <a:pt x="62" y="24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302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6" name="Freeform 48"/>
            <p:cNvSpPr>
              <a:spLocks/>
            </p:cNvSpPr>
            <p:nvPr/>
          </p:nvSpPr>
          <p:spPr bwMode="auto">
            <a:xfrm>
              <a:off x="3556" y="598"/>
              <a:ext cx="66" cy="242"/>
            </a:xfrm>
            <a:custGeom>
              <a:avLst/>
              <a:gdLst>
                <a:gd name="T0" fmla="*/ 2 w 66"/>
                <a:gd name="T1" fmla="*/ 0 h 242"/>
                <a:gd name="T2" fmla="*/ 66 w 66"/>
                <a:gd name="T3" fmla="*/ 240 h 242"/>
                <a:gd name="T4" fmla="*/ 64 w 66"/>
                <a:gd name="T5" fmla="*/ 240 h 242"/>
                <a:gd name="T6" fmla="*/ 62 w 66"/>
                <a:gd name="T7" fmla="*/ 242 h 242"/>
                <a:gd name="T8" fmla="*/ 0 w 66"/>
                <a:gd name="T9" fmla="*/ 2 h 242"/>
                <a:gd name="T10" fmla="*/ 0 w 66"/>
                <a:gd name="T11" fmla="*/ 0 h 242"/>
                <a:gd name="T12" fmla="*/ 2 w 66"/>
                <a:gd name="T13" fmla="*/ 0 h 2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6"/>
                <a:gd name="T22" fmla="*/ 0 h 242"/>
                <a:gd name="T23" fmla="*/ 66 w 66"/>
                <a:gd name="T24" fmla="*/ 242 h 2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6" h="242">
                  <a:moveTo>
                    <a:pt x="2" y="0"/>
                  </a:moveTo>
                  <a:lnTo>
                    <a:pt x="66" y="240"/>
                  </a:lnTo>
                  <a:lnTo>
                    <a:pt x="64" y="240"/>
                  </a:lnTo>
                  <a:lnTo>
                    <a:pt x="62" y="24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4312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7" name="Freeform 49"/>
            <p:cNvSpPr>
              <a:spLocks/>
            </p:cNvSpPr>
            <p:nvPr/>
          </p:nvSpPr>
          <p:spPr bwMode="auto">
            <a:xfrm>
              <a:off x="3554" y="600"/>
              <a:ext cx="66" cy="240"/>
            </a:xfrm>
            <a:custGeom>
              <a:avLst/>
              <a:gdLst>
                <a:gd name="T0" fmla="*/ 2 w 66"/>
                <a:gd name="T1" fmla="*/ 0 h 240"/>
                <a:gd name="T2" fmla="*/ 66 w 66"/>
                <a:gd name="T3" fmla="*/ 238 h 240"/>
                <a:gd name="T4" fmla="*/ 64 w 66"/>
                <a:gd name="T5" fmla="*/ 240 h 240"/>
                <a:gd name="T6" fmla="*/ 62 w 66"/>
                <a:gd name="T7" fmla="*/ 240 h 240"/>
                <a:gd name="T8" fmla="*/ 0 w 66"/>
                <a:gd name="T9" fmla="*/ 2 h 240"/>
                <a:gd name="T10" fmla="*/ 2 w 66"/>
                <a:gd name="T11" fmla="*/ 0 h 240"/>
                <a:gd name="T12" fmla="*/ 2 w 66"/>
                <a:gd name="T13" fmla="*/ 0 h 2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6"/>
                <a:gd name="T22" fmla="*/ 0 h 240"/>
                <a:gd name="T23" fmla="*/ 66 w 66"/>
                <a:gd name="T24" fmla="*/ 240 h 2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6" h="240">
                  <a:moveTo>
                    <a:pt x="2" y="0"/>
                  </a:moveTo>
                  <a:lnTo>
                    <a:pt x="66" y="238"/>
                  </a:lnTo>
                  <a:lnTo>
                    <a:pt x="64" y="240"/>
                  </a:lnTo>
                  <a:lnTo>
                    <a:pt x="62" y="24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4312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8" name="Freeform 50"/>
            <p:cNvSpPr>
              <a:spLocks/>
            </p:cNvSpPr>
            <p:nvPr/>
          </p:nvSpPr>
          <p:spPr bwMode="auto">
            <a:xfrm>
              <a:off x="3552" y="602"/>
              <a:ext cx="66" cy="240"/>
            </a:xfrm>
            <a:custGeom>
              <a:avLst/>
              <a:gdLst>
                <a:gd name="T0" fmla="*/ 4 w 66"/>
                <a:gd name="T1" fmla="*/ 0 h 240"/>
                <a:gd name="T2" fmla="*/ 66 w 66"/>
                <a:gd name="T3" fmla="*/ 238 h 240"/>
                <a:gd name="T4" fmla="*/ 64 w 66"/>
                <a:gd name="T5" fmla="*/ 238 h 240"/>
                <a:gd name="T6" fmla="*/ 62 w 66"/>
                <a:gd name="T7" fmla="*/ 240 h 240"/>
                <a:gd name="T8" fmla="*/ 0 w 66"/>
                <a:gd name="T9" fmla="*/ 2 h 240"/>
                <a:gd name="T10" fmla="*/ 2 w 66"/>
                <a:gd name="T11" fmla="*/ 0 h 240"/>
                <a:gd name="T12" fmla="*/ 4 w 66"/>
                <a:gd name="T13" fmla="*/ 0 h 2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6"/>
                <a:gd name="T22" fmla="*/ 0 h 240"/>
                <a:gd name="T23" fmla="*/ 66 w 66"/>
                <a:gd name="T24" fmla="*/ 240 h 2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6" h="240">
                  <a:moveTo>
                    <a:pt x="4" y="0"/>
                  </a:moveTo>
                  <a:lnTo>
                    <a:pt x="66" y="238"/>
                  </a:lnTo>
                  <a:lnTo>
                    <a:pt x="64" y="238"/>
                  </a:lnTo>
                  <a:lnTo>
                    <a:pt x="62" y="240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4312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9" name="Freeform 51"/>
            <p:cNvSpPr>
              <a:spLocks/>
            </p:cNvSpPr>
            <p:nvPr/>
          </p:nvSpPr>
          <p:spPr bwMode="auto">
            <a:xfrm>
              <a:off x="3550" y="604"/>
              <a:ext cx="66" cy="238"/>
            </a:xfrm>
            <a:custGeom>
              <a:avLst/>
              <a:gdLst>
                <a:gd name="T0" fmla="*/ 4 w 66"/>
                <a:gd name="T1" fmla="*/ 0 h 238"/>
                <a:gd name="T2" fmla="*/ 66 w 66"/>
                <a:gd name="T3" fmla="*/ 236 h 238"/>
                <a:gd name="T4" fmla="*/ 64 w 66"/>
                <a:gd name="T5" fmla="*/ 238 h 238"/>
                <a:gd name="T6" fmla="*/ 62 w 66"/>
                <a:gd name="T7" fmla="*/ 238 h 238"/>
                <a:gd name="T8" fmla="*/ 0 w 66"/>
                <a:gd name="T9" fmla="*/ 0 h 238"/>
                <a:gd name="T10" fmla="*/ 2 w 66"/>
                <a:gd name="T11" fmla="*/ 0 h 238"/>
                <a:gd name="T12" fmla="*/ 4 w 66"/>
                <a:gd name="T13" fmla="*/ 0 h 2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6"/>
                <a:gd name="T22" fmla="*/ 0 h 238"/>
                <a:gd name="T23" fmla="*/ 66 w 66"/>
                <a:gd name="T24" fmla="*/ 238 h 2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6" h="238">
                  <a:moveTo>
                    <a:pt x="4" y="0"/>
                  </a:moveTo>
                  <a:lnTo>
                    <a:pt x="66" y="236"/>
                  </a:lnTo>
                  <a:lnTo>
                    <a:pt x="64" y="238"/>
                  </a:lnTo>
                  <a:lnTo>
                    <a:pt x="62" y="238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4312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0" name="Freeform 52"/>
            <p:cNvSpPr>
              <a:spLocks/>
            </p:cNvSpPr>
            <p:nvPr/>
          </p:nvSpPr>
          <p:spPr bwMode="auto">
            <a:xfrm>
              <a:off x="3548" y="606"/>
              <a:ext cx="66" cy="238"/>
            </a:xfrm>
            <a:custGeom>
              <a:avLst/>
              <a:gdLst>
                <a:gd name="T0" fmla="*/ 4 w 66"/>
                <a:gd name="T1" fmla="*/ 0 h 238"/>
                <a:gd name="T2" fmla="*/ 66 w 66"/>
                <a:gd name="T3" fmla="*/ 236 h 238"/>
                <a:gd name="T4" fmla="*/ 64 w 66"/>
                <a:gd name="T5" fmla="*/ 236 h 238"/>
                <a:gd name="T6" fmla="*/ 62 w 66"/>
                <a:gd name="T7" fmla="*/ 238 h 238"/>
                <a:gd name="T8" fmla="*/ 0 w 66"/>
                <a:gd name="T9" fmla="*/ 0 h 238"/>
                <a:gd name="T10" fmla="*/ 2 w 66"/>
                <a:gd name="T11" fmla="*/ 0 h 238"/>
                <a:gd name="T12" fmla="*/ 4 w 66"/>
                <a:gd name="T13" fmla="*/ 0 h 2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6"/>
                <a:gd name="T22" fmla="*/ 0 h 238"/>
                <a:gd name="T23" fmla="*/ 66 w 66"/>
                <a:gd name="T24" fmla="*/ 238 h 2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6" h="238">
                  <a:moveTo>
                    <a:pt x="4" y="0"/>
                  </a:moveTo>
                  <a:lnTo>
                    <a:pt x="66" y="236"/>
                  </a:lnTo>
                  <a:lnTo>
                    <a:pt x="64" y="236"/>
                  </a:lnTo>
                  <a:lnTo>
                    <a:pt x="62" y="238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4312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1" name="Freeform 53"/>
            <p:cNvSpPr>
              <a:spLocks/>
            </p:cNvSpPr>
            <p:nvPr/>
          </p:nvSpPr>
          <p:spPr bwMode="auto">
            <a:xfrm>
              <a:off x="3546" y="606"/>
              <a:ext cx="66" cy="238"/>
            </a:xfrm>
            <a:custGeom>
              <a:avLst/>
              <a:gdLst>
                <a:gd name="T0" fmla="*/ 4 w 66"/>
                <a:gd name="T1" fmla="*/ 0 h 238"/>
                <a:gd name="T2" fmla="*/ 66 w 66"/>
                <a:gd name="T3" fmla="*/ 236 h 238"/>
                <a:gd name="T4" fmla="*/ 64 w 66"/>
                <a:gd name="T5" fmla="*/ 238 h 238"/>
                <a:gd name="T6" fmla="*/ 62 w 66"/>
                <a:gd name="T7" fmla="*/ 238 h 238"/>
                <a:gd name="T8" fmla="*/ 0 w 66"/>
                <a:gd name="T9" fmla="*/ 2 h 238"/>
                <a:gd name="T10" fmla="*/ 2 w 66"/>
                <a:gd name="T11" fmla="*/ 0 h 238"/>
                <a:gd name="T12" fmla="*/ 4 w 66"/>
                <a:gd name="T13" fmla="*/ 0 h 2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6"/>
                <a:gd name="T22" fmla="*/ 0 h 238"/>
                <a:gd name="T23" fmla="*/ 66 w 66"/>
                <a:gd name="T24" fmla="*/ 238 h 2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6" h="238">
                  <a:moveTo>
                    <a:pt x="4" y="0"/>
                  </a:moveTo>
                  <a:lnTo>
                    <a:pt x="66" y="236"/>
                  </a:lnTo>
                  <a:lnTo>
                    <a:pt x="64" y="238"/>
                  </a:lnTo>
                  <a:lnTo>
                    <a:pt x="62" y="238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4312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2" name="Freeform 54"/>
            <p:cNvSpPr>
              <a:spLocks/>
            </p:cNvSpPr>
            <p:nvPr/>
          </p:nvSpPr>
          <p:spPr bwMode="auto">
            <a:xfrm>
              <a:off x="3544" y="608"/>
              <a:ext cx="66" cy="238"/>
            </a:xfrm>
            <a:custGeom>
              <a:avLst/>
              <a:gdLst>
                <a:gd name="T0" fmla="*/ 4 w 66"/>
                <a:gd name="T1" fmla="*/ 0 h 238"/>
                <a:gd name="T2" fmla="*/ 66 w 66"/>
                <a:gd name="T3" fmla="*/ 236 h 238"/>
                <a:gd name="T4" fmla="*/ 64 w 66"/>
                <a:gd name="T5" fmla="*/ 236 h 238"/>
                <a:gd name="T6" fmla="*/ 62 w 66"/>
                <a:gd name="T7" fmla="*/ 238 h 238"/>
                <a:gd name="T8" fmla="*/ 0 w 66"/>
                <a:gd name="T9" fmla="*/ 0 h 238"/>
                <a:gd name="T10" fmla="*/ 2 w 66"/>
                <a:gd name="T11" fmla="*/ 0 h 238"/>
                <a:gd name="T12" fmla="*/ 4 w 66"/>
                <a:gd name="T13" fmla="*/ 0 h 2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6"/>
                <a:gd name="T22" fmla="*/ 0 h 238"/>
                <a:gd name="T23" fmla="*/ 66 w 66"/>
                <a:gd name="T24" fmla="*/ 238 h 2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6" h="238">
                  <a:moveTo>
                    <a:pt x="4" y="0"/>
                  </a:moveTo>
                  <a:lnTo>
                    <a:pt x="66" y="236"/>
                  </a:lnTo>
                  <a:lnTo>
                    <a:pt x="64" y="236"/>
                  </a:lnTo>
                  <a:lnTo>
                    <a:pt x="62" y="238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332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3" name="Freeform 55"/>
            <p:cNvSpPr>
              <a:spLocks/>
            </p:cNvSpPr>
            <p:nvPr/>
          </p:nvSpPr>
          <p:spPr bwMode="auto">
            <a:xfrm>
              <a:off x="3544" y="610"/>
              <a:ext cx="64" cy="236"/>
            </a:xfrm>
            <a:custGeom>
              <a:avLst/>
              <a:gdLst>
                <a:gd name="T0" fmla="*/ 2 w 64"/>
                <a:gd name="T1" fmla="*/ 0 h 236"/>
                <a:gd name="T2" fmla="*/ 64 w 64"/>
                <a:gd name="T3" fmla="*/ 234 h 236"/>
                <a:gd name="T4" fmla="*/ 62 w 64"/>
                <a:gd name="T5" fmla="*/ 236 h 236"/>
                <a:gd name="T6" fmla="*/ 60 w 64"/>
                <a:gd name="T7" fmla="*/ 236 h 236"/>
                <a:gd name="T8" fmla="*/ 0 w 64"/>
                <a:gd name="T9" fmla="*/ 0 h 236"/>
                <a:gd name="T10" fmla="*/ 0 w 64"/>
                <a:gd name="T11" fmla="*/ 0 h 236"/>
                <a:gd name="T12" fmla="*/ 2 w 64"/>
                <a:gd name="T13" fmla="*/ 0 h 2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236"/>
                <a:gd name="T23" fmla="*/ 64 w 64"/>
                <a:gd name="T24" fmla="*/ 236 h 2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236">
                  <a:moveTo>
                    <a:pt x="2" y="0"/>
                  </a:moveTo>
                  <a:lnTo>
                    <a:pt x="64" y="234"/>
                  </a:lnTo>
                  <a:lnTo>
                    <a:pt x="62" y="236"/>
                  </a:lnTo>
                  <a:lnTo>
                    <a:pt x="60" y="236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332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grpSp>
          <p:nvGrpSpPr>
            <p:cNvPr id="64" name="Group 56"/>
            <p:cNvGrpSpPr>
              <a:grpSpLocks/>
            </p:cNvGrpSpPr>
            <p:nvPr/>
          </p:nvGrpSpPr>
          <p:grpSpPr bwMode="auto">
            <a:xfrm>
              <a:off x="2440" y="336"/>
              <a:ext cx="1166" cy="560"/>
              <a:chOff x="4376" y="190"/>
              <a:chExt cx="1166" cy="560"/>
            </a:xfrm>
          </p:grpSpPr>
          <p:sp>
            <p:nvSpPr>
              <p:cNvPr id="313" name="Freeform 57"/>
              <p:cNvSpPr>
                <a:spLocks/>
              </p:cNvSpPr>
              <p:nvPr/>
            </p:nvSpPr>
            <p:spPr bwMode="auto">
              <a:xfrm>
                <a:off x="5478" y="464"/>
                <a:ext cx="64" cy="238"/>
              </a:xfrm>
              <a:custGeom>
                <a:avLst/>
                <a:gdLst>
                  <a:gd name="T0" fmla="*/ 2 w 64"/>
                  <a:gd name="T1" fmla="*/ 0 h 238"/>
                  <a:gd name="T2" fmla="*/ 64 w 64"/>
                  <a:gd name="T3" fmla="*/ 236 h 238"/>
                  <a:gd name="T4" fmla="*/ 62 w 64"/>
                  <a:gd name="T5" fmla="*/ 236 h 238"/>
                  <a:gd name="T6" fmla="*/ 60 w 64"/>
                  <a:gd name="T7" fmla="*/ 238 h 238"/>
                  <a:gd name="T8" fmla="*/ 0 w 64"/>
                  <a:gd name="T9" fmla="*/ 2 h 238"/>
                  <a:gd name="T10" fmla="*/ 2 w 64"/>
                  <a:gd name="T11" fmla="*/ 0 h 238"/>
                  <a:gd name="T12" fmla="*/ 2 w 64"/>
                  <a:gd name="T13" fmla="*/ 0 h 2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238"/>
                  <a:gd name="T23" fmla="*/ 64 w 64"/>
                  <a:gd name="T24" fmla="*/ 238 h 23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238">
                    <a:moveTo>
                      <a:pt x="2" y="0"/>
                    </a:moveTo>
                    <a:lnTo>
                      <a:pt x="64" y="236"/>
                    </a:lnTo>
                    <a:lnTo>
                      <a:pt x="62" y="236"/>
                    </a:lnTo>
                    <a:lnTo>
                      <a:pt x="60" y="238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332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14" name="Freeform 58"/>
              <p:cNvSpPr>
                <a:spLocks/>
              </p:cNvSpPr>
              <p:nvPr/>
            </p:nvSpPr>
            <p:spPr bwMode="auto">
              <a:xfrm>
                <a:off x="5476" y="466"/>
                <a:ext cx="64" cy="236"/>
              </a:xfrm>
              <a:custGeom>
                <a:avLst/>
                <a:gdLst>
                  <a:gd name="T0" fmla="*/ 4 w 64"/>
                  <a:gd name="T1" fmla="*/ 0 h 236"/>
                  <a:gd name="T2" fmla="*/ 64 w 64"/>
                  <a:gd name="T3" fmla="*/ 234 h 236"/>
                  <a:gd name="T4" fmla="*/ 62 w 64"/>
                  <a:gd name="T5" fmla="*/ 236 h 236"/>
                  <a:gd name="T6" fmla="*/ 62 w 64"/>
                  <a:gd name="T7" fmla="*/ 236 h 236"/>
                  <a:gd name="T8" fmla="*/ 0 w 64"/>
                  <a:gd name="T9" fmla="*/ 0 h 236"/>
                  <a:gd name="T10" fmla="*/ 2 w 64"/>
                  <a:gd name="T11" fmla="*/ 0 h 236"/>
                  <a:gd name="T12" fmla="*/ 4 w 64"/>
                  <a:gd name="T13" fmla="*/ 0 h 2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236"/>
                  <a:gd name="T23" fmla="*/ 64 w 64"/>
                  <a:gd name="T24" fmla="*/ 236 h 2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236">
                    <a:moveTo>
                      <a:pt x="4" y="0"/>
                    </a:moveTo>
                    <a:lnTo>
                      <a:pt x="64" y="234"/>
                    </a:lnTo>
                    <a:lnTo>
                      <a:pt x="62" y="236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332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15" name="Freeform 59"/>
              <p:cNvSpPr>
                <a:spLocks/>
              </p:cNvSpPr>
              <p:nvPr/>
            </p:nvSpPr>
            <p:spPr bwMode="auto">
              <a:xfrm>
                <a:off x="5474" y="468"/>
                <a:ext cx="64" cy="234"/>
              </a:xfrm>
              <a:custGeom>
                <a:avLst/>
                <a:gdLst>
                  <a:gd name="T0" fmla="*/ 4 w 64"/>
                  <a:gd name="T1" fmla="*/ 0 h 234"/>
                  <a:gd name="T2" fmla="*/ 64 w 64"/>
                  <a:gd name="T3" fmla="*/ 234 h 234"/>
                  <a:gd name="T4" fmla="*/ 64 w 64"/>
                  <a:gd name="T5" fmla="*/ 234 h 234"/>
                  <a:gd name="T6" fmla="*/ 62 w 64"/>
                  <a:gd name="T7" fmla="*/ 234 h 234"/>
                  <a:gd name="T8" fmla="*/ 0 w 64"/>
                  <a:gd name="T9" fmla="*/ 0 h 234"/>
                  <a:gd name="T10" fmla="*/ 2 w 64"/>
                  <a:gd name="T11" fmla="*/ 0 h 234"/>
                  <a:gd name="T12" fmla="*/ 4 w 64"/>
                  <a:gd name="T13" fmla="*/ 0 h 2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234"/>
                  <a:gd name="T23" fmla="*/ 64 w 64"/>
                  <a:gd name="T24" fmla="*/ 234 h 2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234">
                    <a:moveTo>
                      <a:pt x="4" y="0"/>
                    </a:moveTo>
                    <a:lnTo>
                      <a:pt x="64" y="234"/>
                    </a:lnTo>
                    <a:lnTo>
                      <a:pt x="62" y="23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332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16" name="Freeform 60"/>
              <p:cNvSpPr>
                <a:spLocks/>
              </p:cNvSpPr>
              <p:nvPr/>
            </p:nvSpPr>
            <p:spPr bwMode="auto">
              <a:xfrm>
                <a:off x="5472" y="468"/>
                <a:ext cx="66" cy="236"/>
              </a:xfrm>
              <a:custGeom>
                <a:avLst/>
                <a:gdLst>
                  <a:gd name="T0" fmla="*/ 4 w 66"/>
                  <a:gd name="T1" fmla="*/ 0 h 236"/>
                  <a:gd name="T2" fmla="*/ 66 w 66"/>
                  <a:gd name="T3" fmla="*/ 234 h 236"/>
                  <a:gd name="T4" fmla="*/ 64 w 66"/>
                  <a:gd name="T5" fmla="*/ 234 h 236"/>
                  <a:gd name="T6" fmla="*/ 62 w 66"/>
                  <a:gd name="T7" fmla="*/ 236 h 236"/>
                  <a:gd name="T8" fmla="*/ 0 w 66"/>
                  <a:gd name="T9" fmla="*/ 0 h 236"/>
                  <a:gd name="T10" fmla="*/ 2 w 66"/>
                  <a:gd name="T11" fmla="*/ 0 h 236"/>
                  <a:gd name="T12" fmla="*/ 4 w 66"/>
                  <a:gd name="T13" fmla="*/ 0 h 2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6"/>
                  <a:gd name="T22" fmla="*/ 0 h 236"/>
                  <a:gd name="T23" fmla="*/ 66 w 66"/>
                  <a:gd name="T24" fmla="*/ 236 h 2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6" h="236">
                    <a:moveTo>
                      <a:pt x="4" y="0"/>
                    </a:moveTo>
                    <a:lnTo>
                      <a:pt x="66" y="234"/>
                    </a:lnTo>
                    <a:lnTo>
                      <a:pt x="64" y="234"/>
                    </a:lnTo>
                    <a:lnTo>
                      <a:pt x="62" y="236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233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17" name="Freeform 61"/>
              <p:cNvSpPr>
                <a:spLocks/>
              </p:cNvSpPr>
              <p:nvPr/>
            </p:nvSpPr>
            <p:spPr bwMode="auto">
              <a:xfrm>
                <a:off x="5470" y="470"/>
                <a:ext cx="66" cy="234"/>
              </a:xfrm>
              <a:custGeom>
                <a:avLst/>
                <a:gdLst>
                  <a:gd name="T0" fmla="*/ 4 w 66"/>
                  <a:gd name="T1" fmla="*/ 0 h 234"/>
                  <a:gd name="T2" fmla="*/ 66 w 66"/>
                  <a:gd name="T3" fmla="*/ 232 h 234"/>
                  <a:gd name="T4" fmla="*/ 64 w 66"/>
                  <a:gd name="T5" fmla="*/ 234 h 234"/>
                  <a:gd name="T6" fmla="*/ 62 w 66"/>
                  <a:gd name="T7" fmla="*/ 234 h 234"/>
                  <a:gd name="T8" fmla="*/ 0 w 66"/>
                  <a:gd name="T9" fmla="*/ 0 h 234"/>
                  <a:gd name="T10" fmla="*/ 2 w 66"/>
                  <a:gd name="T11" fmla="*/ 0 h 234"/>
                  <a:gd name="T12" fmla="*/ 4 w 66"/>
                  <a:gd name="T13" fmla="*/ 0 h 2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6"/>
                  <a:gd name="T22" fmla="*/ 0 h 234"/>
                  <a:gd name="T23" fmla="*/ 66 w 66"/>
                  <a:gd name="T24" fmla="*/ 234 h 2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6" h="234">
                    <a:moveTo>
                      <a:pt x="4" y="0"/>
                    </a:moveTo>
                    <a:lnTo>
                      <a:pt x="66" y="232"/>
                    </a:lnTo>
                    <a:lnTo>
                      <a:pt x="64" y="234"/>
                    </a:lnTo>
                    <a:lnTo>
                      <a:pt x="62" y="23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233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18" name="Freeform 62"/>
              <p:cNvSpPr>
                <a:spLocks/>
              </p:cNvSpPr>
              <p:nvPr/>
            </p:nvSpPr>
            <p:spPr bwMode="auto">
              <a:xfrm>
                <a:off x="5470" y="470"/>
                <a:ext cx="64" cy="236"/>
              </a:xfrm>
              <a:custGeom>
                <a:avLst/>
                <a:gdLst>
                  <a:gd name="T0" fmla="*/ 2 w 64"/>
                  <a:gd name="T1" fmla="*/ 0 h 236"/>
                  <a:gd name="T2" fmla="*/ 64 w 64"/>
                  <a:gd name="T3" fmla="*/ 234 h 236"/>
                  <a:gd name="T4" fmla="*/ 62 w 64"/>
                  <a:gd name="T5" fmla="*/ 234 h 236"/>
                  <a:gd name="T6" fmla="*/ 60 w 64"/>
                  <a:gd name="T7" fmla="*/ 236 h 236"/>
                  <a:gd name="T8" fmla="*/ 0 w 64"/>
                  <a:gd name="T9" fmla="*/ 0 h 236"/>
                  <a:gd name="T10" fmla="*/ 0 w 64"/>
                  <a:gd name="T11" fmla="*/ 0 h 236"/>
                  <a:gd name="T12" fmla="*/ 2 w 64"/>
                  <a:gd name="T13" fmla="*/ 0 h 2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236"/>
                  <a:gd name="T23" fmla="*/ 64 w 64"/>
                  <a:gd name="T24" fmla="*/ 236 h 2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236">
                    <a:moveTo>
                      <a:pt x="2" y="0"/>
                    </a:moveTo>
                    <a:lnTo>
                      <a:pt x="64" y="234"/>
                    </a:lnTo>
                    <a:lnTo>
                      <a:pt x="62" y="234"/>
                    </a:lnTo>
                    <a:lnTo>
                      <a:pt x="60" y="236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233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19" name="Freeform 63"/>
              <p:cNvSpPr>
                <a:spLocks/>
              </p:cNvSpPr>
              <p:nvPr/>
            </p:nvSpPr>
            <p:spPr bwMode="auto">
              <a:xfrm>
                <a:off x="5468" y="470"/>
                <a:ext cx="64" cy="236"/>
              </a:xfrm>
              <a:custGeom>
                <a:avLst/>
                <a:gdLst>
                  <a:gd name="T0" fmla="*/ 2 w 64"/>
                  <a:gd name="T1" fmla="*/ 0 h 236"/>
                  <a:gd name="T2" fmla="*/ 64 w 64"/>
                  <a:gd name="T3" fmla="*/ 234 h 236"/>
                  <a:gd name="T4" fmla="*/ 62 w 64"/>
                  <a:gd name="T5" fmla="*/ 236 h 236"/>
                  <a:gd name="T6" fmla="*/ 60 w 64"/>
                  <a:gd name="T7" fmla="*/ 236 h 236"/>
                  <a:gd name="T8" fmla="*/ 0 w 64"/>
                  <a:gd name="T9" fmla="*/ 2 h 236"/>
                  <a:gd name="T10" fmla="*/ 0 w 64"/>
                  <a:gd name="T11" fmla="*/ 0 h 236"/>
                  <a:gd name="T12" fmla="*/ 2 w 64"/>
                  <a:gd name="T13" fmla="*/ 0 h 2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236"/>
                  <a:gd name="T23" fmla="*/ 64 w 64"/>
                  <a:gd name="T24" fmla="*/ 236 h 2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236">
                    <a:moveTo>
                      <a:pt x="2" y="0"/>
                    </a:moveTo>
                    <a:lnTo>
                      <a:pt x="64" y="234"/>
                    </a:lnTo>
                    <a:lnTo>
                      <a:pt x="62" y="236"/>
                    </a:lnTo>
                    <a:lnTo>
                      <a:pt x="60" y="23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233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20" name="Freeform 64"/>
              <p:cNvSpPr>
                <a:spLocks/>
              </p:cNvSpPr>
              <p:nvPr/>
            </p:nvSpPr>
            <p:spPr bwMode="auto">
              <a:xfrm>
                <a:off x="5466" y="470"/>
                <a:ext cx="64" cy="238"/>
              </a:xfrm>
              <a:custGeom>
                <a:avLst/>
                <a:gdLst>
                  <a:gd name="T0" fmla="*/ 2 w 64"/>
                  <a:gd name="T1" fmla="*/ 0 h 238"/>
                  <a:gd name="T2" fmla="*/ 64 w 64"/>
                  <a:gd name="T3" fmla="*/ 236 h 238"/>
                  <a:gd name="T4" fmla="*/ 62 w 64"/>
                  <a:gd name="T5" fmla="*/ 236 h 238"/>
                  <a:gd name="T6" fmla="*/ 60 w 64"/>
                  <a:gd name="T7" fmla="*/ 238 h 238"/>
                  <a:gd name="T8" fmla="*/ 0 w 64"/>
                  <a:gd name="T9" fmla="*/ 2 h 238"/>
                  <a:gd name="T10" fmla="*/ 0 w 64"/>
                  <a:gd name="T11" fmla="*/ 2 h 238"/>
                  <a:gd name="T12" fmla="*/ 2 w 64"/>
                  <a:gd name="T13" fmla="*/ 0 h 2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238"/>
                  <a:gd name="T23" fmla="*/ 64 w 64"/>
                  <a:gd name="T24" fmla="*/ 238 h 23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238">
                    <a:moveTo>
                      <a:pt x="2" y="0"/>
                    </a:moveTo>
                    <a:lnTo>
                      <a:pt x="64" y="236"/>
                    </a:lnTo>
                    <a:lnTo>
                      <a:pt x="62" y="236"/>
                    </a:lnTo>
                    <a:lnTo>
                      <a:pt x="60" y="238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233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21" name="Freeform 65"/>
              <p:cNvSpPr>
                <a:spLocks/>
              </p:cNvSpPr>
              <p:nvPr/>
            </p:nvSpPr>
            <p:spPr bwMode="auto">
              <a:xfrm>
                <a:off x="5464" y="472"/>
                <a:ext cx="64" cy="236"/>
              </a:xfrm>
              <a:custGeom>
                <a:avLst/>
                <a:gdLst>
                  <a:gd name="T0" fmla="*/ 2 w 64"/>
                  <a:gd name="T1" fmla="*/ 0 h 236"/>
                  <a:gd name="T2" fmla="*/ 64 w 64"/>
                  <a:gd name="T3" fmla="*/ 234 h 236"/>
                  <a:gd name="T4" fmla="*/ 62 w 64"/>
                  <a:gd name="T5" fmla="*/ 236 h 236"/>
                  <a:gd name="T6" fmla="*/ 60 w 64"/>
                  <a:gd name="T7" fmla="*/ 236 h 236"/>
                  <a:gd name="T8" fmla="*/ 0 w 64"/>
                  <a:gd name="T9" fmla="*/ 2 h 236"/>
                  <a:gd name="T10" fmla="*/ 0 w 64"/>
                  <a:gd name="T11" fmla="*/ 0 h 236"/>
                  <a:gd name="T12" fmla="*/ 2 w 64"/>
                  <a:gd name="T13" fmla="*/ 0 h 2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236"/>
                  <a:gd name="T23" fmla="*/ 64 w 64"/>
                  <a:gd name="T24" fmla="*/ 236 h 2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236">
                    <a:moveTo>
                      <a:pt x="2" y="0"/>
                    </a:moveTo>
                    <a:lnTo>
                      <a:pt x="64" y="234"/>
                    </a:lnTo>
                    <a:lnTo>
                      <a:pt x="62" y="236"/>
                    </a:lnTo>
                    <a:lnTo>
                      <a:pt x="60" y="23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233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22" name="Freeform 66"/>
              <p:cNvSpPr>
                <a:spLocks/>
              </p:cNvSpPr>
              <p:nvPr/>
            </p:nvSpPr>
            <p:spPr bwMode="auto">
              <a:xfrm>
                <a:off x="5462" y="472"/>
                <a:ext cx="64" cy="236"/>
              </a:xfrm>
              <a:custGeom>
                <a:avLst/>
                <a:gdLst>
                  <a:gd name="T0" fmla="*/ 2 w 64"/>
                  <a:gd name="T1" fmla="*/ 0 h 236"/>
                  <a:gd name="T2" fmla="*/ 64 w 64"/>
                  <a:gd name="T3" fmla="*/ 236 h 236"/>
                  <a:gd name="T4" fmla="*/ 62 w 64"/>
                  <a:gd name="T5" fmla="*/ 236 h 236"/>
                  <a:gd name="T6" fmla="*/ 60 w 64"/>
                  <a:gd name="T7" fmla="*/ 236 h 236"/>
                  <a:gd name="T8" fmla="*/ 0 w 64"/>
                  <a:gd name="T9" fmla="*/ 2 h 236"/>
                  <a:gd name="T10" fmla="*/ 0 w 64"/>
                  <a:gd name="T11" fmla="*/ 2 h 236"/>
                  <a:gd name="T12" fmla="*/ 2 w 64"/>
                  <a:gd name="T13" fmla="*/ 0 h 2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236"/>
                  <a:gd name="T23" fmla="*/ 64 w 64"/>
                  <a:gd name="T24" fmla="*/ 236 h 2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236">
                    <a:moveTo>
                      <a:pt x="2" y="0"/>
                    </a:moveTo>
                    <a:lnTo>
                      <a:pt x="64" y="236"/>
                    </a:lnTo>
                    <a:lnTo>
                      <a:pt x="62" y="236"/>
                    </a:lnTo>
                    <a:lnTo>
                      <a:pt x="60" y="236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233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23" name="Freeform 67"/>
              <p:cNvSpPr>
                <a:spLocks/>
              </p:cNvSpPr>
              <p:nvPr/>
            </p:nvSpPr>
            <p:spPr bwMode="auto">
              <a:xfrm>
                <a:off x="5460" y="474"/>
                <a:ext cx="64" cy="236"/>
              </a:xfrm>
              <a:custGeom>
                <a:avLst/>
                <a:gdLst>
                  <a:gd name="T0" fmla="*/ 2 w 64"/>
                  <a:gd name="T1" fmla="*/ 0 h 236"/>
                  <a:gd name="T2" fmla="*/ 64 w 64"/>
                  <a:gd name="T3" fmla="*/ 234 h 236"/>
                  <a:gd name="T4" fmla="*/ 62 w 64"/>
                  <a:gd name="T5" fmla="*/ 234 h 236"/>
                  <a:gd name="T6" fmla="*/ 60 w 64"/>
                  <a:gd name="T7" fmla="*/ 236 h 236"/>
                  <a:gd name="T8" fmla="*/ 0 w 64"/>
                  <a:gd name="T9" fmla="*/ 2 h 236"/>
                  <a:gd name="T10" fmla="*/ 0 w 64"/>
                  <a:gd name="T11" fmla="*/ 0 h 236"/>
                  <a:gd name="T12" fmla="*/ 2 w 64"/>
                  <a:gd name="T13" fmla="*/ 0 h 2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236"/>
                  <a:gd name="T23" fmla="*/ 64 w 64"/>
                  <a:gd name="T24" fmla="*/ 236 h 2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236">
                    <a:moveTo>
                      <a:pt x="2" y="0"/>
                    </a:moveTo>
                    <a:lnTo>
                      <a:pt x="64" y="234"/>
                    </a:lnTo>
                    <a:lnTo>
                      <a:pt x="62" y="234"/>
                    </a:lnTo>
                    <a:lnTo>
                      <a:pt x="60" y="23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233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24" name="Freeform 68"/>
              <p:cNvSpPr>
                <a:spLocks/>
              </p:cNvSpPr>
              <p:nvPr/>
            </p:nvSpPr>
            <p:spPr bwMode="auto">
              <a:xfrm>
                <a:off x="5456" y="474"/>
                <a:ext cx="66" cy="236"/>
              </a:xfrm>
              <a:custGeom>
                <a:avLst/>
                <a:gdLst>
                  <a:gd name="T0" fmla="*/ 4 w 66"/>
                  <a:gd name="T1" fmla="*/ 0 h 236"/>
                  <a:gd name="T2" fmla="*/ 66 w 66"/>
                  <a:gd name="T3" fmla="*/ 234 h 236"/>
                  <a:gd name="T4" fmla="*/ 64 w 66"/>
                  <a:gd name="T5" fmla="*/ 236 h 236"/>
                  <a:gd name="T6" fmla="*/ 62 w 66"/>
                  <a:gd name="T7" fmla="*/ 236 h 236"/>
                  <a:gd name="T8" fmla="*/ 0 w 66"/>
                  <a:gd name="T9" fmla="*/ 2 h 236"/>
                  <a:gd name="T10" fmla="*/ 2 w 66"/>
                  <a:gd name="T11" fmla="*/ 2 h 236"/>
                  <a:gd name="T12" fmla="*/ 4 w 66"/>
                  <a:gd name="T13" fmla="*/ 0 h 2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6"/>
                  <a:gd name="T22" fmla="*/ 0 h 236"/>
                  <a:gd name="T23" fmla="*/ 66 w 66"/>
                  <a:gd name="T24" fmla="*/ 236 h 2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6" h="236">
                    <a:moveTo>
                      <a:pt x="4" y="0"/>
                    </a:moveTo>
                    <a:lnTo>
                      <a:pt x="66" y="234"/>
                    </a:lnTo>
                    <a:lnTo>
                      <a:pt x="64" y="236"/>
                    </a:lnTo>
                    <a:lnTo>
                      <a:pt x="62" y="236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233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25" name="Freeform 69"/>
              <p:cNvSpPr>
                <a:spLocks/>
              </p:cNvSpPr>
              <p:nvPr/>
            </p:nvSpPr>
            <p:spPr bwMode="auto">
              <a:xfrm>
                <a:off x="5454" y="476"/>
                <a:ext cx="66" cy="236"/>
              </a:xfrm>
              <a:custGeom>
                <a:avLst/>
                <a:gdLst>
                  <a:gd name="T0" fmla="*/ 4 w 66"/>
                  <a:gd name="T1" fmla="*/ 0 h 236"/>
                  <a:gd name="T2" fmla="*/ 66 w 66"/>
                  <a:gd name="T3" fmla="*/ 234 h 236"/>
                  <a:gd name="T4" fmla="*/ 64 w 66"/>
                  <a:gd name="T5" fmla="*/ 234 h 236"/>
                  <a:gd name="T6" fmla="*/ 62 w 66"/>
                  <a:gd name="T7" fmla="*/ 236 h 236"/>
                  <a:gd name="T8" fmla="*/ 0 w 66"/>
                  <a:gd name="T9" fmla="*/ 2 h 236"/>
                  <a:gd name="T10" fmla="*/ 2 w 66"/>
                  <a:gd name="T11" fmla="*/ 0 h 236"/>
                  <a:gd name="T12" fmla="*/ 4 w 66"/>
                  <a:gd name="T13" fmla="*/ 0 h 2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6"/>
                  <a:gd name="T22" fmla="*/ 0 h 236"/>
                  <a:gd name="T23" fmla="*/ 66 w 66"/>
                  <a:gd name="T24" fmla="*/ 236 h 2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6" h="236">
                    <a:moveTo>
                      <a:pt x="4" y="0"/>
                    </a:moveTo>
                    <a:lnTo>
                      <a:pt x="66" y="234"/>
                    </a:lnTo>
                    <a:lnTo>
                      <a:pt x="64" y="234"/>
                    </a:lnTo>
                    <a:lnTo>
                      <a:pt x="62" y="236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233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26" name="Freeform 70"/>
              <p:cNvSpPr>
                <a:spLocks/>
              </p:cNvSpPr>
              <p:nvPr/>
            </p:nvSpPr>
            <p:spPr bwMode="auto">
              <a:xfrm>
                <a:off x="5452" y="476"/>
                <a:ext cx="66" cy="236"/>
              </a:xfrm>
              <a:custGeom>
                <a:avLst/>
                <a:gdLst>
                  <a:gd name="T0" fmla="*/ 2 w 66"/>
                  <a:gd name="T1" fmla="*/ 0 h 236"/>
                  <a:gd name="T2" fmla="*/ 66 w 66"/>
                  <a:gd name="T3" fmla="*/ 234 h 236"/>
                  <a:gd name="T4" fmla="*/ 64 w 66"/>
                  <a:gd name="T5" fmla="*/ 236 h 236"/>
                  <a:gd name="T6" fmla="*/ 62 w 66"/>
                  <a:gd name="T7" fmla="*/ 236 h 236"/>
                  <a:gd name="T8" fmla="*/ 0 w 66"/>
                  <a:gd name="T9" fmla="*/ 2 h 236"/>
                  <a:gd name="T10" fmla="*/ 0 w 66"/>
                  <a:gd name="T11" fmla="*/ 2 h 236"/>
                  <a:gd name="T12" fmla="*/ 2 w 66"/>
                  <a:gd name="T13" fmla="*/ 0 h 2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6"/>
                  <a:gd name="T22" fmla="*/ 0 h 236"/>
                  <a:gd name="T23" fmla="*/ 66 w 66"/>
                  <a:gd name="T24" fmla="*/ 236 h 2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6" h="236">
                    <a:moveTo>
                      <a:pt x="2" y="0"/>
                    </a:moveTo>
                    <a:lnTo>
                      <a:pt x="66" y="234"/>
                    </a:lnTo>
                    <a:lnTo>
                      <a:pt x="64" y="236"/>
                    </a:lnTo>
                    <a:lnTo>
                      <a:pt x="62" y="236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233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27" name="Freeform 71"/>
              <p:cNvSpPr>
                <a:spLocks/>
              </p:cNvSpPr>
              <p:nvPr/>
            </p:nvSpPr>
            <p:spPr bwMode="auto">
              <a:xfrm>
                <a:off x="5450" y="478"/>
                <a:ext cx="66" cy="236"/>
              </a:xfrm>
              <a:custGeom>
                <a:avLst/>
                <a:gdLst>
                  <a:gd name="T0" fmla="*/ 2 w 66"/>
                  <a:gd name="T1" fmla="*/ 0 h 236"/>
                  <a:gd name="T2" fmla="*/ 66 w 66"/>
                  <a:gd name="T3" fmla="*/ 234 h 236"/>
                  <a:gd name="T4" fmla="*/ 64 w 66"/>
                  <a:gd name="T5" fmla="*/ 234 h 236"/>
                  <a:gd name="T6" fmla="*/ 62 w 66"/>
                  <a:gd name="T7" fmla="*/ 236 h 236"/>
                  <a:gd name="T8" fmla="*/ 0 w 66"/>
                  <a:gd name="T9" fmla="*/ 2 h 236"/>
                  <a:gd name="T10" fmla="*/ 0 w 66"/>
                  <a:gd name="T11" fmla="*/ 0 h 236"/>
                  <a:gd name="T12" fmla="*/ 2 w 66"/>
                  <a:gd name="T13" fmla="*/ 0 h 2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6"/>
                  <a:gd name="T22" fmla="*/ 0 h 236"/>
                  <a:gd name="T23" fmla="*/ 66 w 66"/>
                  <a:gd name="T24" fmla="*/ 236 h 2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6" h="236">
                    <a:moveTo>
                      <a:pt x="2" y="0"/>
                    </a:moveTo>
                    <a:lnTo>
                      <a:pt x="66" y="234"/>
                    </a:lnTo>
                    <a:lnTo>
                      <a:pt x="64" y="234"/>
                    </a:lnTo>
                    <a:lnTo>
                      <a:pt x="62" y="23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233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28" name="Freeform 72"/>
              <p:cNvSpPr>
                <a:spLocks/>
              </p:cNvSpPr>
              <p:nvPr/>
            </p:nvSpPr>
            <p:spPr bwMode="auto">
              <a:xfrm>
                <a:off x="5448" y="478"/>
                <a:ext cx="66" cy="236"/>
              </a:xfrm>
              <a:custGeom>
                <a:avLst/>
                <a:gdLst>
                  <a:gd name="T0" fmla="*/ 2 w 66"/>
                  <a:gd name="T1" fmla="*/ 0 h 236"/>
                  <a:gd name="T2" fmla="*/ 66 w 66"/>
                  <a:gd name="T3" fmla="*/ 234 h 236"/>
                  <a:gd name="T4" fmla="*/ 64 w 66"/>
                  <a:gd name="T5" fmla="*/ 236 h 236"/>
                  <a:gd name="T6" fmla="*/ 62 w 66"/>
                  <a:gd name="T7" fmla="*/ 236 h 236"/>
                  <a:gd name="T8" fmla="*/ 0 w 66"/>
                  <a:gd name="T9" fmla="*/ 2 h 236"/>
                  <a:gd name="T10" fmla="*/ 0 w 66"/>
                  <a:gd name="T11" fmla="*/ 2 h 236"/>
                  <a:gd name="T12" fmla="*/ 2 w 66"/>
                  <a:gd name="T13" fmla="*/ 0 h 2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6"/>
                  <a:gd name="T22" fmla="*/ 0 h 236"/>
                  <a:gd name="T23" fmla="*/ 66 w 66"/>
                  <a:gd name="T24" fmla="*/ 236 h 2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6" h="236">
                    <a:moveTo>
                      <a:pt x="2" y="0"/>
                    </a:moveTo>
                    <a:lnTo>
                      <a:pt x="66" y="234"/>
                    </a:lnTo>
                    <a:lnTo>
                      <a:pt x="64" y="236"/>
                    </a:lnTo>
                    <a:lnTo>
                      <a:pt x="62" y="236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134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29" name="Freeform 73"/>
              <p:cNvSpPr>
                <a:spLocks/>
              </p:cNvSpPr>
              <p:nvPr/>
            </p:nvSpPr>
            <p:spPr bwMode="auto">
              <a:xfrm>
                <a:off x="5446" y="480"/>
                <a:ext cx="66" cy="234"/>
              </a:xfrm>
              <a:custGeom>
                <a:avLst/>
                <a:gdLst>
                  <a:gd name="T0" fmla="*/ 2 w 66"/>
                  <a:gd name="T1" fmla="*/ 0 h 234"/>
                  <a:gd name="T2" fmla="*/ 66 w 66"/>
                  <a:gd name="T3" fmla="*/ 234 h 234"/>
                  <a:gd name="T4" fmla="*/ 64 w 66"/>
                  <a:gd name="T5" fmla="*/ 234 h 234"/>
                  <a:gd name="T6" fmla="*/ 62 w 66"/>
                  <a:gd name="T7" fmla="*/ 234 h 234"/>
                  <a:gd name="T8" fmla="*/ 0 w 66"/>
                  <a:gd name="T9" fmla="*/ 2 h 234"/>
                  <a:gd name="T10" fmla="*/ 0 w 66"/>
                  <a:gd name="T11" fmla="*/ 0 h 234"/>
                  <a:gd name="T12" fmla="*/ 2 w 66"/>
                  <a:gd name="T13" fmla="*/ 0 h 2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6"/>
                  <a:gd name="T22" fmla="*/ 0 h 234"/>
                  <a:gd name="T23" fmla="*/ 66 w 66"/>
                  <a:gd name="T24" fmla="*/ 234 h 2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6" h="234">
                    <a:moveTo>
                      <a:pt x="2" y="0"/>
                    </a:moveTo>
                    <a:lnTo>
                      <a:pt x="66" y="234"/>
                    </a:lnTo>
                    <a:lnTo>
                      <a:pt x="64" y="234"/>
                    </a:lnTo>
                    <a:lnTo>
                      <a:pt x="62" y="23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134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30" name="Freeform 74"/>
              <p:cNvSpPr>
                <a:spLocks/>
              </p:cNvSpPr>
              <p:nvPr/>
            </p:nvSpPr>
            <p:spPr bwMode="auto">
              <a:xfrm>
                <a:off x="5444" y="480"/>
                <a:ext cx="66" cy="236"/>
              </a:xfrm>
              <a:custGeom>
                <a:avLst/>
                <a:gdLst>
                  <a:gd name="T0" fmla="*/ 2 w 66"/>
                  <a:gd name="T1" fmla="*/ 0 h 236"/>
                  <a:gd name="T2" fmla="*/ 66 w 66"/>
                  <a:gd name="T3" fmla="*/ 234 h 236"/>
                  <a:gd name="T4" fmla="*/ 64 w 66"/>
                  <a:gd name="T5" fmla="*/ 234 h 236"/>
                  <a:gd name="T6" fmla="*/ 62 w 66"/>
                  <a:gd name="T7" fmla="*/ 236 h 236"/>
                  <a:gd name="T8" fmla="*/ 0 w 66"/>
                  <a:gd name="T9" fmla="*/ 2 h 236"/>
                  <a:gd name="T10" fmla="*/ 2 w 66"/>
                  <a:gd name="T11" fmla="*/ 2 h 236"/>
                  <a:gd name="T12" fmla="*/ 2 w 66"/>
                  <a:gd name="T13" fmla="*/ 0 h 2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6"/>
                  <a:gd name="T22" fmla="*/ 0 h 236"/>
                  <a:gd name="T23" fmla="*/ 66 w 66"/>
                  <a:gd name="T24" fmla="*/ 236 h 2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6" h="236">
                    <a:moveTo>
                      <a:pt x="2" y="0"/>
                    </a:moveTo>
                    <a:lnTo>
                      <a:pt x="66" y="234"/>
                    </a:lnTo>
                    <a:lnTo>
                      <a:pt x="64" y="234"/>
                    </a:lnTo>
                    <a:lnTo>
                      <a:pt x="62" y="236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134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31" name="Freeform 75"/>
              <p:cNvSpPr>
                <a:spLocks/>
              </p:cNvSpPr>
              <p:nvPr/>
            </p:nvSpPr>
            <p:spPr bwMode="auto">
              <a:xfrm>
                <a:off x="5442" y="482"/>
                <a:ext cx="66" cy="234"/>
              </a:xfrm>
              <a:custGeom>
                <a:avLst/>
                <a:gdLst>
                  <a:gd name="T0" fmla="*/ 4 w 66"/>
                  <a:gd name="T1" fmla="*/ 0 h 234"/>
                  <a:gd name="T2" fmla="*/ 66 w 66"/>
                  <a:gd name="T3" fmla="*/ 232 h 234"/>
                  <a:gd name="T4" fmla="*/ 64 w 66"/>
                  <a:gd name="T5" fmla="*/ 234 h 234"/>
                  <a:gd name="T6" fmla="*/ 62 w 66"/>
                  <a:gd name="T7" fmla="*/ 234 h 234"/>
                  <a:gd name="T8" fmla="*/ 0 w 66"/>
                  <a:gd name="T9" fmla="*/ 0 h 234"/>
                  <a:gd name="T10" fmla="*/ 2 w 66"/>
                  <a:gd name="T11" fmla="*/ 0 h 234"/>
                  <a:gd name="T12" fmla="*/ 4 w 66"/>
                  <a:gd name="T13" fmla="*/ 0 h 2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6"/>
                  <a:gd name="T22" fmla="*/ 0 h 234"/>
                  <a:gd name="T23" fmla="*/ 66 w 66"/>
                  <a:gd name="T24" fmla="*/ 234 h 2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6" h="234">
                    <a:moveTo>
                      <a:pt x="4" y="0"/>
                    </a:moveTo>
                    <a:lnTo>
                      <a:pt x="66" y="232"/>
                    </a:lnTo>
                    <a:lnTo>
                      <a:pt x="64" y="234"/>
                    </a:lnTo>
                    <a:lnTo>
                      <a:pt x="62" y="23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134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32" name="Freeform 76"/>
              <p:cNvSpPr>
                <a:spLocks/>
              </p:cNvSpPr>
              <p:nvPr/>
            </p:nvSpPr>
            <p:spPr bwMode="auto">
              <a:xfrm>
                <a:off x="5440" y="482"/>
                <a:ext cx="66" cy="234"/>
              </a:xfrm>
              <a:custGeom>
                <a:avLst/>
                <a:gdLst>
                  <a:gd name="T0" fmla="*/ 4 w 66"/>
                  <a:gd name="T1" fmla="*/ 0 h 234"/>
                  <a:gd name="T2" fmla="*/ 66 w 66"/>
                  <a:gd name="T3" fmla="*/ 234 h 234"/>
                  <a:gd name="T4" fmla="*/ 64 w 66"/>
                  <a:gd name="T5" fmla="*/ 234 h 234"/>
                  <a:gd name="T6" fmla="*/ 62 w 66"/>
                  <a:gd name="T7" fmla="*/ 234 h 234"/>
                  <a:gd name="T8" fmla="*/ 0 w 66"/>
                  <a:gd name="T9" fmla="*/ 2 h 234"/>
                  <a:gd name="T10" fmla="*/ 2 w 66"/>
                  <a:gd name="T11" fmla="*/ 0 h 234"/>
                  <a:gd name="T12" fmla="*/ 4 w 66"/>
                  <a:gd name="T13" fmla="*/ 0 h 2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6"/>
                  <a:gd name="T22" fmla="*/ 0 h 234"/>
                  <a:gd name="T23" fmla="*/ 66 w 66"/>
                  <a:gd name="T24" fmla="*/ 234 h 2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6" h="234">
                    <a:moveTo>
                      <a:pt x="4" y="0"/>
                    </a:moveTo>
                    <a:lnTo>
                      <a:pt x="66" y="234"/>
                    </a:lnTo>
                    <a:lnTo>
                      <a:pt x="64" y="234"/>
                    </a:lnTo>
                    <a:lnTo>
                      <a:pt x="62" y="23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134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33" name="Freeform 77"/>
              <p:cNvSpPr>
                <a:spLocks/>
              </p:cNvSpPr>
              <p:nvPr/>
            </p:nvSpPr>
            <p:spPr bwMode="auto">
              <a:xfrm>
                <a:off x="5438" y="482"/>
                <a:ext cx="66" cy="236"/>
              </a:xfrm>
              <a:custGeom>
                <a:avLst/>
                <a:gdLst>
                  <a:gd name="T0" fmla="*/ 4 w 66"/>
                  <a:gd name="T1" fmla="*/ 0 h 236"/>
                  <a:gd name="T2" fmla="*/ 66 w 66"/>
                  <a:gd name="T3" fmla="*/ 234 h 236"/>
                  <a:gd name="T4" fmla="*/ 64 w 66"/>
                  <a:gd name="T5" fmla="*/ 234 h 236"/>
                  <a:gd name="T6" fmla="*/ 62 w 66"/>
                  <a:gd name="T7" fmla="*/ 236 h 236"/>
                  <a:gd name="T8" fmla="*/ 0 w 66"/>
                  <a:gd name="T9" fmla="*/ 2 h 236"/>
                  <a:gd name="T10" fmla="*/ 2 w 66"/>
                  <a:gd name="T11" fmla="*/ 2 h 236"/>
                  <a:gd name="T12" fmla="*/ 4 w 66"/>
                  <a:gd name="T13" fmla="*/ 0 h 2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6"/>
                  <a:gd name="T22" fmla="*/ 0 h 236"/>
                  <a:gd name="T23" fmla="*/ 66 w 66"/>
                  <a:gd name="T24" fmla="*/ 236 h 2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6" h="236">
                    <a:moveTo>
                      <a:pt x="4" y="0"/>
                    </a:moveTo>
                    <a:lnTo>
                      <a:pt x="66" y="234"/>
                    </a:lnTo>
                    <a:lnTo>
                      <a:pt x="64" y="234"/>
                    </a:lnTo>
                    <a:lnTo>
                      <a:pt x="62" y="236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035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34" name="Freeform 78"/>
              <p:cNvSpPr>
                <a:spLocks/>
              </p:cNvSpPr>
              <p:nvPr/>
            </p:nvSpPr>
            <p:spPr bwMode="auto">
              <a:xfrm>
                <a:off x="5436" y="484"/>
                <a:ext cx="66" cy="234"/>
              </a:xfrm>
              <a:custGeom>
                <a:avLst/>
                <a:gdLst>
                  <a:gd name="T0" fmla="*/ 4 w 66"/>
                  <a:gd name="T1" fmla="*/ 0 h 234"/>
                  <a:gd name="T2" fmla="*/ 66 w 66"/>
                  <a:gd name="T3" fmla="*/ 232 h 234"/>
                  <a:gd name="T4" fmla="*/ 64 w 66"/>
                  <a:gd name="T5" fmla="*/ 234 h 234"/>
                  <a:gd name="T6" fmla="*/ 60 w 66"/>
                  <a:gd name="T7" fmla="*/ 234 h 234"/>
                  <a:gd name="T8" fmla="*/ 0 w 66"/>
                  <a:gd name="T9" fmla="*/ 2 h 234"/>
                  <a:gd name="T10" fmla="*/ 2 w 66"/>
                  <a:gd name="T11" fmla="*/ 0 h 234"/>
                  <a:gd name="T12" fmla="*/ 4 w 66"/>
                  <a:gd name="T13" fmla="*/ 0 h 2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6"/>
                  <a:gd name="T22" fmla="*/ 0 h 234"/>
                  <a:gd name="T23" fmla="*/ 66 w 66"/>
                  <a:gd name="T24" fmla="*/ 234 h 2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6" h="234">
                    <a:moveTo>
                      <a:pt x="4" y="0"/>
                    </a:moveTo>
                    <a:lnTo>
                      <a:pt x="66" y="232"/>
                    </a:lnTo>
                    <a:lnTo>
                      <a:pt x="64" y="234"/>
                    </a:lnTo>
                    <a:lnTo>
                      <a:pt x="60" y="23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035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35" name="Freeform 79"/>
              <p:cNvSpPr>
                <a:spLocks/>
              </p:cNvSpPr>
              <p:nvPr/>
            </p:nvSpPr>
            <p:spPr bwMode="auto">
              <a:xfrm>
                <a:off x="5434" y="484"/>
                <a:ext cx="66" cy="236"/>
              </a:xfrm>
              <a:custGeom>
                <a:avLst/>
                <a:gdLst>
                  <a:gd name="T0" fmla="*/ 4 w 66"/>
                  <a:gd name="T1" fmla="*/ 0 h 236"/>
                  <a:gd name="T2" fmla="*/ 66 w 66"/>
                  <a:gd name="T3" fmla="*/ 234 h 236"/>
                  <a:gd name="T4" fmla="*/ 62 w 66"/>
                  <a:gd name="T5" fmla="*/ 234 h 236"/>
                  <a:gd name="T6" fmla="*/ 60 w 66"/>
                  <a:gd name="T7" fmla="*/ 236 h 236"/>
                  <a:gd name="T8" fmla="*/ 0 w 66"/>
                  <a:gd name="T9" fmla="*/ 2 h 236"/>
                  <a:gd name="T10" fmla="*/ 2 w 66"/>
                  <a:gd name="T11" fmla="*/ 2 h 236"/>
                  <a:gd name="T12" fmla="*/ 4 w 66"/>
                  <a:gd name="T13" fmla="*/ 0 h 2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6"/>
                  <a:gd name="T22" fmla="*/ 0 h 236"/>
                  <a:gd name="T23" fmla="*/ 66 w 66"/>
                  <a:gd name="T24" fmla="*/ 236 h 2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6" h="236">
                    <a:moveTo>
                      <a:pt x="4" y="0"/>
                    </a:moveTo>
                    <a:lnTo>
                      <a:pt x="66" y="234"/>
                    </a:lnTo>
                    <a:lnTo>
                      <a:pt x="62" y="234"/>
                    </a:lnTo>
                    <a:lnTo>
                      <a:pt x="60" y="236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035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36" name="Freeform 80"/>
              <p:cNvSpPr>
                <a:spLocks/>
              </p:cNvSpPr>
              <p:nvPr/>
            </p:nvSpPr>
            <p:spPr bwMode="auto">
              <a:xfrm>
                <a:off x="5432" y="486"/>
                <a:ext cx="64" cy="234"/>
              </a:xfrm>
              <a:custGeom>
                <a:avLst/>
                <a:gdLst>
                  <a:gd name="T0" fmla="*/ 4 w 64"/>
                  <a:gd name="T1" fmla="*/ 0 h 234"/>
                  <a:gd name="T2" fmla="*/ 64 w 64"/>
                  <a:gd name="T3" fmla="*/ 232 h 234"/>
                  <a:gd name="T4" fmla="*/ 62 w 64"/>
                  <a:gd name="T5" fmla="*/ 234 h 234"/>
                  <a:gd name="T6" fmla="*/ 60 w 64"/>
                  <a:gd name="T7" fmla="*/ 234 h 234"/>
                  <a:gd name="T8" fmla="*/ 0 w 64"/>
                  <a:gd name="T9" fmla="*/ 0 h 234"/>
                  <a:gd name="T10" fmla="*/ 2 w 64"/>
                  <a:gd name="T11" fmla="*/ 0 h 234"/>
                  <a:gd name="T12" fmla="*/ 4 w 64"/>
                  <a:gd name="T13" fmla="*/ 0 h 2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234"/>
                  <a:gd name="T23" fmla="*/ 64 w 64"/>
                  <a:gd name="T24" fmla="*/ 234 h 2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234">
                    <a:moveTo>
                      <a:pt x="4" y="0"/>
                    </a:moveTo>
                    <a:lnTo>
                      <a:pt x="64" y="232"/>
                    </a:lnTo>
                    <a:lnTo>
                      <a:pt x="62" y="234"/>
                    </a:lnTo>
                    <a:lnTo>
                      <a:pt x="60" y="23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035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37" name="Freeform 81"/>
              <p:cNvSpPr>
                <a:spLocks/>
              </p:cNvSpPr>
              <p:nvPr/>
            </p:nvSpPr>
            <p:spPr bwMode="auto">
              <a:xfrm>
                <a:off x="5430" y="486"/>
                <a:ext cx="64" cy="234"/>
              </a:xfrm>
              <a:custGeom>
                <a:avLst/>
                <a:gdLst>
                  <a:gd name="T0" fmla="*/ 4 w 64"/>
                  <a:gd name="T1" fmla="*/ 0 h 234"/>
                  <a:gd name="T2" fmla="*/ 64 w 64"/>
                  <a:gd name="T3" fmla="*/ 234 h 234"/>
                  <a:gd name="T4" fmla="*/ 62 w 64"/>
                  <a:gd name="T5" fmla="*/ 234 h 234"/>
                  <a:gd name="T6" fmla="*/ 62 w 64"/>
                  <a:gd name="T7" fmla="*/ 234 h 234"/>
                  <a:gd name="T8" fmla="*/ 0 w 64"/>
                  <a:gd name="T9" fmla="*/ 2 h 234"/>
                  <a:gd name="T10" fmla="*/ 2 w 64"/>
                  <a:gd name="T11" fmla="*/ 0 h 234"/>
                  <a:gd name="T12" fmla="*/ 4 w 64"/>
                  <a:gd name="T13" fmla="*/ 0 h 2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234"/>
                  <a:gd name="T23" fmla="*/ 64 w 64"/>
                  <a:gd name="T24" fmla="*/ 234 h 2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234">
                    <a:moveTo>
                      <a:pt x="4" y="0"/>
                    </a:moveTo>
                    <a:lnTo>
                      <a:pt x="64" y="234"/>
                    </a:lnTo>
                    <a:lnTo>
                      <a:pt x="62" y="23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035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38" name="Freeform 82"/>
              <p:cNvSpPr>
                <a:spLocks/>
              </p:cNvSpPr>
              <p:nvPr/>
            </p:nvSpPr>
            <p:spPr bwMode="auto">
              <a:xfrm>
                <a:off x="5428" y="486"/>
                <a:ext cx="64" cy="236"/>
              </a:xfrm>
              <a:custGeom>
                <a:avLst/>
                <a:gdLst>
                  <a:gd name="T0" fmla="*/ 4 w 64"/>
                  <a:gd name="T1" fmla="*/ 0 h 236"/>
                  <a:gd name="T2" fmla="*/ 64 w 64"/>
                  <a:gd name="T3" fmla="*/ 234 h 236"/>
                  <a:gd name="T4" fmla="*/ 64 w 64"/>
                  <a:gd name="T5" fmla="*/ 234 h 236"/>
                  <a:gd name="T6" fmla="*/ 62 w 64"/>
                  <a:gd name="T7" fmla="*/ 236 h 236"/>
                  <a:gd name="T8" fmla="*/ 0 w 64"/>
                  <a:gd name="T9" fmla="*/ 2 h 236"/>
                  <a:gd name="T10" fmla="*/ 2 w 64"/>
                  <a:gd name="T11" fmla="*/ 2 h 236"/>
                  <a:gd name="T12" fmla="*/ 4 w 64"/>
                  <a:gd name="T13" fmla="*/ 0 h 2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236"/>
                  <a:gd name="T23" fmla="*/ 64 w 64"/>
                  <a:gd name="T24" fmla="*/ 236 h 2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236">
                    <a:moveTo>
                      <a:pt x="4" y="0"/>
                    </a:moveTo>
                    <a:lnTo>
                      <a:pt x="64" y="234"/>
                    </a:lnTo>
                    <a:lnTo>
                      <a:pt x="62" y="236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035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39" name="Freeform 83"/>
              <p:cNvSpPr>
                <a:spLocks/>
              </p:cNvSpPr>
              <p:nvPr/>
            </p:nvSpPr>
            <p:spPr bwMode="auto">
              <a:xfrm>
                <a:off x="5426" y="488"/>
                <a:ext cx="66" cy="234"/>
              </a:xfrm>
              <a:custGeom>
                <a:avLst/>
                <a:gdLst>
                  <a:gd name="T0" fmla="*/ 4 w 66"/>
                  <a:gd name="T1" fmla="*/ 0 h 234"/>
                  <a:gd name="T2" fmla="*/ 66 w 66"/>
                  <a:gd name="T3" fmla="*/ 232 h 234"/>
                  <a:gd name="T4" fmla="*/ 64 w 66"/>
                  <a:gd name="T5" fmla="*/ 234 h 234"/>
                  <a:gd name="T6" fmla="*/ 62 w 66"/>
                  <a:gd name="T7" fmla="*/ 234 h 234"/>
                  <a:gd name="T8" fmla="*/ 0 w 66"/>
                  <a:gd name="T9" fmla="*/ 2 h 234"/>
                  <a:gd name="T10" fmla="*/ 2 w 66"/>
                  <a:gd name="T11" fmla="*/ 0 h 234"/>
                  <a:gd name="T12" fmla="*/ 4 w 66"/>
                  <a:gd name="T13" fmla="*/ 0 h 2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6"/>
                  <a:gd name="T22" fmla="*/ 0 h 234"/>
                  <a:gd name="T23" fmla="*/ 66 w 66"/>
                  <a:gd name="T24" fmla="*/ 234 h 2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6" h="234">
                    <a:moveTo>
                      <a:pt x="4" y="0"/>
                    </a:moveTo>
                    <a:lnTo>
                      <a:pt x="66" y="232"/>
                    </a:lnTo>
                    <a:lnTo>
                      <a:pt x="64" y="234"/>
                    </a:lnTo>
                    <a:lnTo>
                      <a:pt x="62" y="23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F36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40" name="Freeform 84"/>
              <p:cNvSpPr>
                <a:spLocks/>
              </p:cNvSpPr>
              <p:nvPr/>
            </p:nvSpPr>
            <p:spPr bwMode="auto">
              <a:xfrm>
                <a:off x="5424" y="488"/>
                <a:ext cx="66" cy="234"/>
              </a:xfrm>
              <a:custGeom>
                <a:avLst/>
                <a:gdLst>
                  <a:gd name="T0" fmla="*/ 4 w 66"/>
                  <a:gd name="T1" fmla="*/ 0 h 234"/>
                  <a:gd name="T2" fmla="*/ 66 w 66"/>
                  <a:gd name="T3" fmla="*/ 234 h 234"/>
                  <a:gd name="T4" fmla="*/ 64 w 66"/>
                  <a:gd name="T5" fmla="*/ 234 h 234"/>
                  <a:gd name="T6" fmla="*/ 62 w 66"/>
                  <a:gd name="T7" fmla="*/ 234 h 234"/>
                  <a:gd name="T8" fmla="*/ 0 w 66"/>
                  <a:gd name="T9" fmla="*/ 2 h 234"/>
                  <a:gd name="T10" fmla="*/ 2 w 66"/>
                  <a:gd name="T11" fmla="*/ 2 h 234"/>
                  <a:gd name="T12" fmla="*/ 4 w 66"/>
                  <a:gd name="T13" fmla="*/ 0 h 2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6"/>
                  <a:gd name="T22" fmla="*/ 0 h 234"/>
                  <a:gd name="T23" fmla="*/ 66 w 66"/>
                  <a:gd name="T24" fmla="*/ 234 h 2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6" h="234">
                    <a:moveTo>
                      <a:pt x="4" y="0"/>
                    </a:moveTo>
                    <a:lnTo>
                      <a:pt x="66" y="234"/>
                    </a:lnTo>
                    <a:lnTo>
                      <a:pt x="64" y="234"/>
                    </a:lnTo>
                    <a:lnTo>
                      <a:pt x="62" y="23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F36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41" name="Freeform 85"/>
              <p:cNvSpPr>
                <a:spLocks/>
              </p:cNvSpPr>
              <p:nvPr/>
            </p:nvSpPr>
            <p:spPr bwMode="auto">
              <a:xfrm>
                <a:off x="5424" y="490"/>
                <a:ext cx="64" cy="232"/>
              </a:xfrm>
              <a:custGeom>
                <a:avLst/>
                <a:gdLst>
                  <a:gd name="T0" fmla="*/ 2 w 64"/>
                  <a:gd name="T1" fmla="*/ 0 h 232"/>
                  <a:gd name="T2" fmla="*/ 64 w 64"/>
                  <a:gd name="T3" fmla="*/ 232 h 232"/>
                  <a:gd name="T4" fmla="*/ 62 w 64"/>
                  <a:gd name="T5" fmla="*/ 232 h 232"/>
                  <a:gd name="T6" fmla="*/ 60 w 64"/>
                  <a:gd name="T7" fmla="*/ 232 h 232"/>
                  <a:gd name="T8" fmla="*/ 0 w 64"/>
                  <a:gd name="T9" fmla="*/ 0 h 232"/>
                  <a:gd name="T10" fmla="*/ 0 w 64"/>
                  <a:gd name="T11" fmla="*/ 0 h 232"/>
                  <a:gd name="T12" fmla="*/ 2 w 64"/>
                  <a:gd name="T13" fmla="*/ 0 h 2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232"/>
                  <a:gd name="T23" fmla="*/ 64 w 64"/>
                  <a:gd name="T24" fmla="*/ 232 h 2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232">
                    <a:moveTo>
                      <a:pt x="2" y="0"/>
                    </a:moveTo>
                    <a:lnTo>
                      <a:pt x="64" y="232"/>
                    </a:lnTo>
                    <a:lnTo>
                      <a:pt x="62" y="232"/>
                    </a:lnTo>
                    <a:lnTo>
                      <a:pt x="60" y="23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F36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42" name="Freeform 86"/>
              <p:cNvSpPr>
                <a:spLocks/>
              </p:cNvSpPr>
              <p:nvPr/>
            </p:nvSpPr>
            <p:spPr bwMode="auto">
              <a:xfrm>
                <a:off x="5422" y="490"/>
                <a:ext cx="64" cy="232"/>
              </a:xfrm>
              <a:custGeom>
                <a:avLst/>
                <a:gdLst>
                  <a:gd name="T0" fmla="*/ 2 w 64"/>
                  <a:gd name="T1" fmla="*/ 0 h 232"/>
                  <a:gd name="T2" fmla="*/ 64 w 64"/>
                  <a:gd name="T3" fmla="*/ 232 h 232"/>
                  <a:gd name="T4" fmla="*/ 62 w 64"/>
                  <a:gd name="T5" fmla="*/ 232 h 232"/>
                  <a:gd name="T6" fmla="*/ 60 w 64"/>
                  <a:gd name="T7" fmla="*/ 232 h 232"/>
                  <a:gd name="T8" fmla="*/ 0 w 64"/>
                  <a:gd name="T9" fmla="*/ 2 h 232"/>
                  <a:gd name="T10" fmla="*/ 0 w 64"/>
                  <a:gd name="T11" fmla="*/ 0 h 232"/>
                  <a:gd name="T12" fmla="*/ 2 w 64"/>
                  <a:gd name="T13" fmla="*/ 0 h 2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232"/>
                  <a:gd name="T23" fmla="*/ 64 w 64"/>
                  <a:gd name="T24" fmla="*/ 232 h 2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232">
                    <a:moveTo>
                      <a:pt x="2" y="0"/>
                    </a:moveTo>
                    <a:lnTo>
                      <a:pt x="64" y="232"/>
                    </a:lnTo>
                    <a:lnTo>
                      <a:pt x="62" y="232"/>
                    </a:lnTo>
                    <a:lnTo>
                      <a:pt x="60" y="23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F36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43" name="Freeform 87"/>
              <p:cNvSpPr>
                <a:spLocks/>
              </p:cNvSpPr>
              <p:nvPr/>
            </p:nvSpPr>
            <p:spPr bwMode="auto">
              <a:xfrm>
                <a:off x="5420" y="490"/>
                <a:ext cx="64" cy="232"/>
              </a:xfrm>
              <a:custGeom>
                <a:avLst/>
                <a:gdLst>
                  <a:gd name="T0" fmla="*/ 2 w 64"/>
                  <a:gd name="T1" fmla="*/ 0 h 232"/>
                  <a:gd name="T2" fmla="*/ 64 w 64"/>
                  <a:gd name="T3" fmla="*/ 232 h 232"/>
                  <a:gd name="T4" fmla="*/ 62 w 64"/>
                  <a:gd name="T5" fmla="*/ 232 h 232"/>
                  <a:gd name="T6" fmla="*/ 60 w 64"/>
                  <a:gd name="T7" fmla="*/ 232 h 232"/>
                  <a:gd name="T8" fmla="*/ 0 w 64"/>
                  <a:gd name="T9" fmla="*/ 2 h 232"/>
                  <a:gd name="T10" fmla="*/ 0 w 64"/>
                  <a:gd name="T11" fmla="*/ 2 h 232"/>
                  <a:gd name="T12" fmla="*/ 2 w 64"/>
                  <a:gd name="T13" fmla="*/ 0 h 2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232"/>
                  <a:gd name="T23" fmla="*/ 64 w 64"/>
                  <a:gd name="T24" fmla="*/ 232 h 2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232">
                    <a:moveTo>
                      <a:pt x="2" y="0"/>
                    </a:moveTo>
                    <a:lnTo>
                      <a:pt x="64" y="232"/>
                    </a:lnTo>
                    <a:lnTo>
                      <a:pt x="62" y="232"/>
                    </a:lnTo>
                    <a:lnTo>
                      <a:pt x="60" y="232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F36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44" name="Freeform 88"/>
              <p:cNvSpPr>
                <a:spLocks/>
              </p:cNvSpPr>
              <p:nvPr/>
            </p:nvSpPr>
            <p:spPr bwMode="auto">
              <a:xfrm>
                <a:off x="5418" y="492"/>
                <a:ext cx="64" cy="232"/>
              </a:xfrm>
              <a:custGeom>
                <a:avLst/>
                <a:gdLst>
                  <a:gd name="T0" fmla="*/ 2 w 64"/>
                  <a:gd name="T1" fmla="*/ 0 h 232"/>
                  <a:gd name="T2" fmla="*/ 64 w 64"/>
                  <a:gd name="T3" fmla="*/ 230 h 232"/>
                  <a:gd name="T4" fmla="*/ 62 w 64"/>
                  <a:gd name="T5" fmla="*/ 230 h 232"/>
                  <a:gd name="T6" fmla="*/ 60 w 64"/>
                  <a:gd name="T7" fmla="*/ 232 h 232"/>
                  <a:gd name="T8" fmla="*/ 0 w 64"/>
                  <a:gd name="T9" fmla="*/ 0 h 232"/>
                  <a:gd name="T10" fmla="*/ 0 w 64"/>
                  <a:gd name="T11" fmla="*/ 0 h 232"/>
                  <a:gd name="T12" fmla="*/ 2 w 64"/>
                  <a:gd name="T13" fmla="*/ 0 h 2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232"/>
                  <a:gd name="T23" fmla="*/ 64 w 64"/>
                  <a:gd name="T24" fmla="*/ 232 h 2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232">
                    <a:moveTo>
                      <a:pt x="2" y="0"/>
                    </a:moveTo>
                    <a:lnTo>
                      <a:pt x="64" y="230"/>
                    </a:lnTo>
                    <a:lnTo>
                      <a:pt x="62" y="230"/>
                    </a:lnTo>
                    <a:lnTo>
                      <a:pt x="60" y="23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F37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45" name="Freeform 89"/>
              <p:cNvSpPr>
                <a:spLocks/>
              </p:cNvSpPr>
              <p:nvPr/>
            </p:nvSpPr>
            <p:spPr bwMode="auto">
              <a:xfrm>
                <a:off x="5416" y="492"/>
                <a:ext cx="64" cy="232"/>
              </a:xfrm>
              <a:custGeom>
                <a:avLst/>
                <a:gdLst>
                  <a:gd name="T0" fmla="*/ 2 w 64"/>
                  <a:gd name="T1" fmla="*/ 0 h 232"/>
                  <a:gd name="T2" fmla="*/ 64 w 64"/>
                  <a:gd name="T3" fmla="*/ 230 h 232"/>
                  <a:gd name="T4" fmla="*/ 62 w 64"/>
                  <a:gd name="T5" fmla="*/ 232 h 232"/>
                  <a:gd name="T6" fmla="*/ 60 w 64"/>
                  <a:gd name="T7" fmla="*/ 232 h 232"/>
                  <a:gd name="T8" fmla="*/ 0 w 64"/>
                  <a:gd name="T9" fmla="*/ 0 h 232"/>
                  <a:gd name="T10" fmla="*/ 0 w 64"/>
                  <a:gd name="T11" fmla="*/ 0 h 232"/>
                  <a:gd name="T12" fmla="*/ 2 w 64"/>
                  <a:gd name="T13" fmla="*/ 0 h 2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232"/>
                  <a:gd name="T23" fmla="*/ 64 w 64"/>
                  <a:gd name="T24" fmla="*/ 232 h 2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232">
                    <a:moveTo>
                      <a:pt x="2" y="0"/>
                    </a:moveTo>
                    <a:lnTo>
                      <a:pt x="64" y="230"/>
                    </a:lnTo>
                    <a:lnTo>
                      <a:pt x="62" y="232"/>
                    </a:lnTo>
                    <a:lnTo>
                      <a:pt x="60" y="23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F37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46" name="Freeform 90"/>
              <p:cNvSpPr>
                <a:spLocks/>
              </p:cNvSpPr>
              <p:nvPr/>
            </p:nvSpPr>
            <p:spPr bwMode="auto">
              <a:xfrm>
                <a:off x="5414" y="492"/>
                <a:ext cx="64" cy="232"/>
              </a:xfrm>
              <a:custGeom>
                <a:avLst/>
                <a:gdLst>
                  <a:gd name="T0" fmla="*/ 2 w 64"/>
                  <a:gd name="T1" fmla="*/ 0 h 232"/>
                  <a:gd name="T2" fmla="*/ 64 w 64"/>
                  <a:gd name="T3" fmla="*/ 232 h 232"/>
                  <a:gd name="T4" fmla="*/ 62 w 64"/>
                  <a:gd name="T5" fmla="*/ 232 h 232"/>
                  <a:gd name="T6" fmla="*/ 60 w 64"/>
                  <a:gd name="T7" fmla="*/ 232 h 232"/>
                  <a:gd name="T8" fmla="*/ 0 w 64"/>
                  <a:gd name="T9" fmla="*/ 0 h 232"/>
                  <a:gd name="T10" fmla="*/ 0 w 64"/>
                  <a:gd name="T11" fmla="*/ 0 h 232"/>
                  <a:gd name="T12" fmla="*/ 2 w 64"/>
                  <a:gd name="T13" fmla="*/ 0 h 2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232"/>
                  <a:gd name="T23" fmla="*/ 64 w 64"/>
                  <a:gd name="T24" fmla="*/ 232 h 2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232">
                    <a:moveTo>
                      <a:pt x="2" y="0"/>
                    </a:moveTo>
                    <a:lnTo>
                      <a:pt x="64" y="232"/>
                    </a:lnTo>
                    <a:lnTo>
                      <a:pt x="62" y="232"/>
                    </a:lnTo>
                    <a:lnTo>
                      <a:pt x="60" y="23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F37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47" name="Freeform 91"/>
              <p:cNvSpPr>
                <a:spLocks/>
              </p:cNvSpPr>
              <p:nvPr/>
            </p:nvSpPr>
            <p:spPr bwMode="auto">
              <a:xfrm>
                <a:off x="5412" y="494"/>
                <a:ext cx="64" cy="232"/>
              </a:xfrm>
              <a:custGeom>
                <a:avLst/>
                <a:gdLst>
                  <a:gd name="T0" fmla="*/ 2 w 64"/>
                  <a:gd name="T1" fmla="*/ 0 h 232"/>
                  <a:gd name="T2" fmla="*/ 64 w 64"/>
                  <a:gd name="T3" fmla="*/ 230 h 232"/>
                  <a:gd name="T4" fmla="*/ 62 w 64"/>
                  <a:gd name="T5" fmla="*/ 230 h 232"/>
                  <a:gd name="T6" fmla="*/ 60 w 64"/>
                  <a:gd name="T7" fmla="*/ 232 h 232"/>
                  <a:gd name="T8" fmla="*/ 0 w 64"/>
                  <a:gd name="T9" fmla="*/ 0 h 232"/>
                  <a:gd name="T10" fmla="*/ 0 w 64"/>
                  <a:gd name="T11" fmla="*/ 0 h 232"/>
                  <a:gd name="T12" fmla="*/ 2 w 64"/>
                  <a:gd name="T13" fmla="*/ 0 h 2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232"/>
                  <a:gd name="T23" fmla="*/ 64 w 64"/>
                  <a:gd name="T24" fmla="*/ 232 h 2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232">
                    <a:moveTo>
                      <a:pt x="2" y="0"/>
                    </a:moveTo>
                    <a:lnTo>
                      <a:pt x="64" y="230"/>
                    </a:lnTo>
                    <a:lnTo>
                      <a:pt x="62" y="230"/>
                    </a:lnTo>
                    <a:lnTo>
                      <a:pt x="60" y="23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F37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48" name="Freeform 92"/>
              <p:cNvSpPr>
                <a:spLocks/>
              </p:cNvSpPr>
              <p:nvPr/>
            </p:nvSpPr>
            <p:spPr bwMode="auto">
              <a:xfrm>
                <a:off x="5410" y="494"/>
                <a:ext cx="64" cy="232"/>
              </a:xfrm>
              <a:custGeom>
                <a:avLst/>
                <a:gdLst>
                  <a:gd name="T0" fmla="*/ 2 w 64"/>
                  <a:gd name="T1" fmla="*/ 0 h 232"/>
                  <a:gd name="T2" fmla="*/ 64 w 64"/>
                  <a:gd name="T3" fmla="*/ 230 h 232"/>
                  <a:gd name="T4" fmla="*/ 62 w 64"/>
                  <a:gd name="T5" fmla="*/ 232 h 232"/>
                  <a:gd name="T6" fmla="*/ 60 w 64"/>
                  <a:gd name="T7" fmla="*/ 232 h 232"/>
                  <a:gd name="T8" fmla="*/ 0 w 64"/>
                  <a:gd name="T9" fmla="*/ 0 h 232"/>
                  <a:gd name="T10" fmla="*/ 0 w 64"/>
                  <a:gd name="T11" fmla="*/ 0 h 232"/>
                  <a:gd name="T12" fmla="*/ 2 w 64"/>
                  <a:gd name="T13" fmla="*/ 0 h 2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232"/>
                  <a:gd name="T23" fmla="*/ 64 w 64"/>
                  <a:gd name="T24" fmla="*/ 232 h 2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232">
                    <a:moveTo>
                      <a:pt x="2" y="0"/>
                    </a:moveTo>
                    <a:lnTo>
                      <a:pt x="64" y="230"/>
                    </a:lnTo>
                    <a:lnTo>
                      <a:pt x="62" y="232"/>
                    </a:lnTo>
                    <a:lnTo>
                      <a:pt x="60" y="23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F37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49" name="Freeform 93"/>
              <p:cNvSpPr>
                <a:spLocks/>
              </p:cNvSpPr>
              <p:nvPr/>
            </p:nvSpPr>
            <p:spPr bwMode="auto">
              <a:xfrm>
                <a:off x="5406" y="494"/>
                <a:ext cx="66" cy="232"/>
              </a:xfrm>
              <a:custGeom>
                <a:avLst/>
                <a:gdLst>
                  <a:gd name="T0" fmla="*/ 4 w 66"/>
                  <a:gd name="T1" fmla="*/ 0 h 232"/>
                  <a:gd name="T2" fmla="*/ 66 w 66"/>
                  <a:gd name="T3" fmla="*/ 232 h 232"/>
                  <a:gd name="T4" fmla="*/ 64 w 66"/>
                  <a:gd name="T5" fmla="*/ 232 h 232"/>
                  <a:gd name="T6" fmla="*/ 62 w 66"/>
                  <a:gd name="T7" fmla="*/ 232 h 232"/>
                  <a:gd name="T8" fmla="*/ 0 w 66"/>
                  <a:gd name="T9" fmla="*/ 0 h 232"/>
                  <a:gd name="T10" fmla="*/ 2 w 66"/>
                  <a:gd name="T11" fmla="*/ 0 h 232"/>
                  <a:gd name="T12" fmla="*/ 4 w 66"/>
                  <a:gd name="T13" fmla="*/ 0 h 2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6"/>
                  <a:gd name="T22" fmla="*/ 0 h 232"/>
                  <a:gd name="T23" fmla="*/ 66 w 66"/>
                  <a:gd name="T24" fmla="*/ 232 h 2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6" h="232">
                    <a:moveTo>
                      <a:pt x="4" y="0"/>
                    </a:moveTo>
                    <a:lnTo>
                      <a:pt x="66" y="232"/>
                    </a:lnTo>
                    <a:lnTo>
                      <a:pt x="64" y="232"/>
                    </a:lnTo>
                    <a:lnTo>
                      <a:pt x="62" y="23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F37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50" name="Freeform 94"/>
              <p:cNvSpPr>
                <a:spLocks/>
              </p:cNvSpPr>
              <p:nvPr/>
            </p:nvSpPr>
            <p:spPr bwMode="auto">
              <a:xfrm>
                <a:off x="5404" y="496"/>
                <a:ext cx="66" cy="232"/>
              </a:xfrm>
              <a:custGeom>
                <a:avLst/>
                <a:gdLst>
                  <a:gd name="T0" fmla="*/ 4 w 66"/>
                  <a:gd name="T1" fmla="*/ 0 h 232"/>
                  <a:gd name="T2" fmla="*/ 66 w 66"/>
                  <a:gd name="T3" fmla="*/ 230 h 232"/>
                  <a:gd name="T4" fmla="*/ 64 w 66"/>
                  <a:gd name="T5" fmla="*/ 230 h 232"/>
                  <a:gd name="T6" fmla="*/ 62 w 66"/>
                  <a:gd name="T7" fmla="*/ 232 h 232"/>
                  <a:gd name="T8" fmla="*/ 0 w 66"/>
                  <a:gd name="T9" fmla="*/ 0 h 232"/>
                  <a:gd name="T10" fmla="*/ 0 w 66"/>
                  <a:gd name="T11" fmla="*/ 0 h 232"/>
                  <a:gd name="T12" fmla="*/ 4 w 66"/>
                  <a:gd name="T13" fmla="*/ 0 h 2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6"/>
                  <a:gd name="T22" fmla="*/ 0 h 232"/>
                  <a:gd name="T23" fmla="*/ 66 w 66"/>
                  <a:gd name="T24" fmla="*/ 232 h 2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6" h="232">
                    <a:moveTo>
                      <a:pt x="4" y="0"/>
                    </a:moveTo>
                    <a:lnTo>
                      <a:pt x="66" y="230"/>
                    </a:lnTo>
                    <a:lnTo>
                      <a:pt x="64" y="230"/>
                    </a:lnTo>
                    <a:lnTo>
                      <a:pt x="62" y="232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E38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51" name="Freeform 95"/>
              <p:cNvSpPr>
                <a:spLocks/>
              </p:cNvSpPr>
              <p:nvPr/>
            </p:nvSpPr>
            <p:spPr bwMode="auto">
              <a:xfrm>
                <a:off x="5402" y="496"/>
                <a:ext cx="66" cy="232"/>
              </a:xfrm>
              <a:custGeom>
                <a:avLst/>
                <a:gdLst>
                  <a:gd name="T0" fmla="*/ 2 w 66"/>
                  <a:gd name="T1" fmla="*/ 0 h 232"/>
                  <a:gd name="T2" fmla="*/ 66 w 66"/>
                  <a:gd name="T3" fmla="*/ 230 h 232"/>
                  <a:gd name="T4" fmla="*/ 64 w 66"/>
                  <a:gd name="T5" fmla="*/ 232 h 232"/>
                  <a:gd name="T6" fmla="*/ 62 w 66"/>
                  <a:gd name="T7" fmla="*/ 232 h 232"/>
                  <a:gd name="T8" fmla="*/ 0 w 66"/>
                  <a:gd name="T9" fmla="*/ 0 h 232"/>
                  <a:gd name="T10" fmla="*/ 0 w 66"/>
                  <a:gd name="T11" fmla="*/ 0 h 232"/>
                  <a:gd name="T12" fmla="*/ 2 w 66"/>
                  <a:gd name="T13" fmla="*/ 0 h 2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6"/>
                  <a:gd name="T22" fmla="*/ 0 h 232"/>
                  <a:gd name="T23" fmla="*/ 66 w 66"/>
                  <a:gd name="T24" fmla="*/ 232 h 2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6" h="232">
                    <a:moveTo>
                      <a:pt x="2" y="0"/>
                    </a:moveTo>
                    <a:lnTo>
                      <a:pt x="66" y="230"/>
                    </a:lnTo>
                    <a:lnTo>
                      <a:pt x="64" y="232"/>
                    </a:lnTo>
                    <a:lnTo>
                      <a:pt x="62" y="23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E38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52" name="Freeform 96"/>
              <p:cNvSpPr>
                <a:spLocks/>
              </p:cNvSpPr>
              <p:nvPr/>
            </p:nvSpPr>
            <p:spPr bwMode="auto">
              <a:xfrm>
                <a:off x="5400" y="496"/>
                <a:ext cx="66" cy="232"/>
              </a:xfrm>
              <a:custGeom>
                <a:avLst/>
                <a:gdLst>
                  <a:gd name="T0" fmla="*/ 2 w 66"/>
                  <a:gd name="T1" fmla="*/ 0 h 232"/>
                  <a:gd name="T2" fmla="*/ 66 w 66"/>
                  <a:gd name="T3" fmla="*/ 232 h 232"/>
                  <a:gd name="T4" fmla="*/ 64 w 66"/>
                  <a:gd name="T5" fmla="*/ 232 h 232"/>
                  <a:gd name="T6" fmla="*/ 60 w 66"/>
                  <a:gd name="T7" fmla="*/ 232 h 232"/>
                  <a:gd name="T8" fmla="*/ 0 w 66"/>
                  <a:gd name="T9" fmla="*/ 0 h 232"/>
                  <a:gd name="T10" fmla="*/ 0 w 66"/>
                  <a:gd name="T11" fmla="*/ 0 h 232"/>
                  <a:gd name="T12" fmla="*/ 2 w 66"/>
                  <a:gd name="T13" fmla="*/ 0 h 2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6"/>
                  <a:gd name="T22" fmla="*/ 0 h 232"/>
                  <a:gd name="T23" fmla="*/ 66 w 66"/>
                  <a:gd name="T24" fmla="*/ 232 h 2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6" h="232">
                    <a:moveTo>
                      <a:pt x="2" y="0"/>
                    </a:moveTo>
                    <a:lnTo>
                      <a:pt x="66" y="232"/>
                    </a:lnTo>
                    <a:lnTo>
                      <a:pt x="64" y="232"/>
                    </a:lnTo>
                    <a:lnTo>
                      <a:pt x="60" y="23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E38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53" name="Freeform 97"/>
              <p:cNvSpPr>
                <a:spLocks/>
              </p:cNvSpPr>
              <p:nvPr/>
            </p:nvSpPr>
            <p:spPr bwMode="auto">
              <a:xfrm>
                <a:off x="5398" y="498"/>
                <a:ext cx="66" cy="230"/>
              </a:xfrm>
              <a:custGeom>
                <a:avLst/>
                <a:gdLst>
                  <a:gd name="T0" fmla="*/ 2 w 66"/>
                  <a:gd name="T1" fmla="*/ 0 h 230"/>
                  <a:gd name="T2" fmla="*/ 66 w 66"/>
                  <a:gd name="T3" fmla="*/ 230 h 230"/>
                  <a:gd name="T4" fmla="*/ 62 w 66"/>
                  <a:gd name="T5" fmla="*/ 230 h 230"/>
                  <a:gd name="T6" fmla="*/ 60 w 66"/>
                  <a:gd name="T7" fmla="*/ 230 h 230"/>
                  <a:gd name="T8" fmla="*/ 0 w 66"/>
                  <a:gd name="T9" fmla="*/ 0 h 230"/>
                  <a:gd name="T10" fmla="*/ 2 w 66"/>
                  <a:gd name="T11" fmla="*/ 0 h 230"/>
                  <a:gd name="T12" fmla="*/ 2 w 66"/>
                  <a:gd name="T13" fmla="*/ 0 h 2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6"/>
                  <a:gd name="T22" fmla="*/ 0 h 230"/>
                  <a:gd name="T23" fmla="*/ 66 w 66"/>
                  <a:gd name="T24" fmla="*/ 230 h 2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6" h="230">
                    <a:moveTo>
                      <a:pt x="2" y="0"/>
                    </a:moveTo>
                    <a:lnTo>
                      <a:pt x="66" y="230"/>
                    </a:lnTo>
                    <a:lnTo>
                      <a:pt x="62" y="230"/>
                    </a:lnTo>
                    <a:lnTo>
                      <a:pt x="60" y="23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E38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54" name="Freeform 98"/>
              <p:cNvSpPr>
                <a:spLocks/>
              </p:cNvSpPr>
              <p:nvPr/>
            </p:nvSpPr>
            <p:spPr bwMode="auto">
              <a:xfrm>
                <a:off x="5396" y="498"/>
                <a:ext cx="64" cy="232"/>
              </a:xfrm>
              <a:custGeom>
                <a:avLst/>
                <a:gdLst>
                  <a:gd name="T0" fmla="*/ 4 w 64"/>
                  <a:gd name="T1" fmla="*/ 0 h 232"/>
                  <a:gd name="T2" fmla="*/ 64 w 64"/>
                  <a:gd name="T3" fmla="*/ 230 h 232"/>
                  <a:gd name="T4" fmla="*/ 62 w 64"/>
                  <a:gd name="T5" fmla="*/ 230 h 232"/>
                  <a:gd name="T6" fmla="*/ 60 w 64"/>
                  <a:gd name="T7" fmla="*/ 232 h 232"/>
                  <a:gd name="T8" fmla="*/ 0 w 64"/>
                  <a:gd name="T9" fmla="*/ 0 h 232"/>
                  <a:gd name="T10" fmla="*/ 2 w 64"/>
                  <a:gd name="T11" fmla="*/ 0 h 232"/>
                  <a:gd name="T12" fmla="*/ 4 w 64"/>
                  <a:gd name="T13" fmla="*/ 0 h 2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232"/>
                  <a:gd name="T23" fmla="*/ 64 w 64"/>
                  <a:gd name="T24" fmla="*/ 232 h 2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232">
                    <a:moveTo>
                      <a:pt x="4" y="0"/>
                    </a:moveTo>
                    <a:lnTo>
                      <a:pt x="64" y="230"/>
                    </a:lnTo>
                    <a:lnTo>
                      <a:pt x="62" y="230"/>
                    </a:lnTo>
                    <a:lnTo>
                      <a:pt x="60" y="23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E38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55" name="Freeform 99"/>
              <p:cNvSpPr>
                <a:spLocks/>
              </p:cNvSpPr>
              <p:nvPr/>
            </p:nvSpPr>
            <p:spPr bwMode="auto">
              <a:xfrm>
                <a:off x="5394" y="498"/>
                <a:ext cx="64" cy="232"/>
              </a:xfrm>
              <a:custGeom>
                <a:avLst/>
                <a:gdLst>
                  <a:gd name="T0" fmla="*/ 4 w 64"/>
                  <a:gd name="T1" fmla="*/ 0 h 232"/>
                  <a:gd name="T2" fmla="*/ 64 w 64"/>
                  <a:gd name="T3" fmla="*/ 230 h 232"/>
                  <a:gd name="T4" fmla="*/ 62 w 64"/>
                  <a:gd name="T5" fmla="*/ 232 h 232"/>
                  <a:gd name="T6" fmla="*/ 60 w 64"/>
                  <a:gd name="T7" fmla="*/ 232 h 232"/>
                  <a:gd name="T8" fmla="*/ 0 w 64"/>
                  <a:gd name="T9" fmla="*/ 0 h 232"/>
                  <a:gd name="T10" fmla="*/ 2 w 64"/>
                  <a:gd name="T11" fmla="*/ 0 h 232"/>
                  <a:gd name="T12" fmla="*/ 4 w 64"/>
                  <a:gd name="T13" fmla="*/ 0 h 2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232"/>
                  <a:gd name="T23" fmla="*/ 64 w 64"/>
                  <a:gd name="T24" fmla="*/ 232 h 2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232">
                    <a:moveTo>
                      <a:pt x="4" y="0"/>
                    </a:moveTo>
                    <a:lnTo>
                      <a:pt x="64" y="230"/>
                    </a:lnTo>
                    <a:lnTo>
                      <a:pt x="62" y="232"/>
                    </a:lnTo>
                    <a:lnTo>
                      <a:pt x="60" y="23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D38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56" name="Freeform 100"/>
              <p:cNvSpPr>
                <a:spLocks/>
              </p:cNvSpPr>
              <p:nvPr/>
            </p:nvSpPr>
            <p:spPr bwMode="auto">
              <a:xfrm>
                <a:off x="5392" y="498"/>
                <a:ext cx="64" cy="232"/>
              </a:xfrm>
              <a:custGeom>
                <a:avLst/>
                <a:gdLst>
                  <a:gd name="T0" fmla="*/ 4 w 64"/>
                  <a:gd name="T1" fmla="*/ 0 h 232"/>
                  <a:gd name="T2" fmla="*/ 64 w 64"/>
                  <a:gd name="T3" fmla="*/ 232 h 232"/>
                  <a:gd name="T4" fmla="*/ 62 w 64"/>
                  <a:gd name="T5" fmla="*/ 232 h 232"/>
                  <a:gd name="T6" fmla="*/ 60 w 64"/>
                  <a:gd name="T7" fmla="*/ 232 h 232"/>
                  <a:gd name="T8" fmla="*/ 0 w 64"/>
                  <a:gd name="T9" fmla="*/ 0 h 232"/>
                  <a:gd name="T10" fmla="*/ 2 w 64"/>
                  <a:gd name="T11" fmla="*/ 0 h 232"/>
                  <a:gd name="T12" fmla="*/ 4 w 64"/>
                  <a:gd name="T13" fmla="*/ 0 h 2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232"/>
                  <a:gd name="T23" fmla="*/ 64 w 64"/>
                  <a:gd name="T24" fmla="*/ 232 h 2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232">
                    <a:moveTo>
                      <a:pt x="4" y="0"/>
                    </a:moveTo>
                    <a:lnTo>
                      <a:pt x="64" y="232"/>
                    </a:lnTo>
                    <a:lnTo>
                      <a:pt x="62" y="232"/>
                    </a:lnTo>
                    <a:lnTo>
                      <a:pt x="60" y="23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D38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57" name="Freeform 101"/>
              <p:cNvSpPr>
                <a:spLocks/>
              </p:cNvSpPr>
              <p:nvPr/>
            </p:nvSpPr>
            <p:spPr bwMode="auto">
              <a:xfrm>
                <a:off x="5390" y="500"/>
                <a:ext cx="64" cy="230"/>
              </a:xfrm>
              <a:custGeom>
                <a:avLst/>
                <a:gdLst>
                  <a:gd name="T0" fmla="*/ 4 w 64"/>
                  <a:gd name="T1" fmla="*/ 0 h 230"/>
                  <a:gd name="T2" fmla="*/ 64 w 64"/>
                  <a:gd name="T3" fmla="*/ 230 h 230"/>
                  <a:gd name="T4" fmla="*/ 62 w 64"/>
                  <a:gd name="T5" fmla="*/ 230 h 230"/>
                  <a:gd name="T6" fmla="*/ 60 w 64"/>
                  <a:gd name="T7" fmla="*/ 230 h 230"/>
                  <a:gd name="T8" fmla="*/ 0 w 64"/>
                  <a:gd name="T9" fmla="*/ 0 h 230"/>
                  <a:gd name="T10" fmla="*/ 2 w 64"/>
                  <a:gd name="T11" fmla="*/ 0 h 230"/>
                  <a:gd name="T12" fmla="*/ 4 w 64"/>
                  <a:gd name="T13" fmla="*/ 0 h 2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230"/>
                  <a:gd name="T23" fmla="*/ 64 w 64"/>
                  <a:gd name="T24" fmla="*/ 230 h 2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230">
                    <a:moveTo>
                      <a:pt x="4" y="0"/>
                    </a:moveTo>
                    <a:lnTo>
                      <a:pt x="64" y="230"/>
                    </a:lnTo>
                    <a:lnTo>
                      <a:pt x="62" y="230"/>
                    </a:lnTo>
                    <a:lnTo>
                      <a:pt x="60" y="23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D38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58" name="Freeform 102"/>
              <p:cNvSpPr>
                <a:spLocks/>
              </p:cNvSpPr>
              <p:nvPr/>
            </p:nvSpPr>
            <p:spPr bwMode="auto">
              <a:xfrm>
                <a:off x="5388" y="500"/>
                <a:ext cx="64" cy="232"/>
              </a:xfrm>
              <a:custGeom>
                <a:avLst/>
                <a:gdLst>
                  <a:gd name="T0" fmla="*/ 4 w 64"/>
                  <a:gd name="T1" fmla="*/ 0 h 232"/>
                  <a:gd name="T2" fmla="*/ 64 w 64"/>
                  <a:gd name="T3" fmla="*/ 230 h 232"/>
                  <a:gd name="T4" fmla="*/ 62 w 64"/>
                  <a:gd name="T5" fmla="*/ 230 h 232"/>
                  <a:gd name="T6" fmla="*/ 62 w 64"/>
                  <a:gd name="T7" fmla="*/ 232 h 232"/>
                  <a:gd name="T8" fmla="*/ 60 w 64"/>
                  <a:gd name="T9" fmla="*/ 232 h 232"/>
                  <a:gd name="T10" fmla="*/ 0 w 64"/>
                  <a:gd name="T11" fmla="*/ 0 h 232"/>
                  <a:gd name="T12" fmla="*/ 2 w 64"/>
                  <a:gd name="T13" fmla="*/ 0 h 232"/>
                  <a:gd name="T14" fmla="*/ 4 w 64"/>
                  <a:gd name="T15" fmla="*/ 0 h 23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4"/>
                  <a:gd name="T25" fmla="*/ 0 h 232"/>
                  <a:gd name="T26" fmla="*/ 64 w 64"/>
                  <a:gd name="T27" fmla="*/ 232 h 23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4" h="232">
                    <a:moveTo>
                      <a:pt x="4" y="0"/>
                    </a:moveTo>
                    <a:lnTo>
                      <a:pt x="64" y="230"/>
                    </a:lnTo>
                    <a:lnTo>
                      <a:pt x="62" y="230"/>
                    </a:lnTo>
                    <a:lnTo>
                      <a:pt x="62" y="232"/>
                    </a:lnTo>
                    <a:lnTo>
                      <a:pt x="60" y="23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D38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59" name="Freeform 103"/>
              <p:cNvSpPr>
                <a:spLocks/>
              </p:cNvSpPr>
              <p:nvPr/>
            </p:nvSpPr>
            <p:spPr bwMode="auto">
              <a:xfrm>
                <a:off x="5386" y="500"/>
                <a:ext cx="64" cy="232"/>
              </a:xfrm>
              <a:custGeom>
                <a:avLst/>
                <a:gdLst>
                  <a:gd name="T0" fmla="*/ 4 w 64"/>
                  <a:gd name="T1" fmla="*/ 0 h 232"/>
                  <a:gd name="T2" fmla="*/ 64 w 64"/>
                  <a:gd name="T3" fmla="*/ 230 h 232"/>
                  <a:gd name="T4" fmla="*/ 62 w 64"/>
                  <a:gd name="T5" fmla="*/ 232 h 232"/>
                  <a:gd name="T6" fmla="*/ 60 w 64"/>
                  <a:gd name="T7" fmla="*/ 232 h 232"/>
                  <a:gd name="T8" fmla="*/ 0 w 64"/>
                  <a:gd name="T9" fmla="*/ 0 h 232"/>
                  <a:gd name="T10" fmla="*/ 2 w 64"/>
                  <a:gd name="T11" fmla="*/ 0 h 232"/>
                  <a:gd name="T12" fmla="*/ 4 w 64"/>
                  <a:gd name="T13" fmla="*/ 0 h 2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232"/>
                  <a:gd name="T23" fmla="*/ 64 w 64"/>
                  <a:gd name="T24" fmla="*/ 232 h 2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232">
                    <a:moveTo>
                      <a:pt x="4" y="0"/>
                    </a:moveTo>
                    <a:lnTo>
                      <a:pt x="64" y="230"/>
                    </a:lnTo>
                    <a:lnTo>
                      <a:pt x="62" y="232"/>
                    </a:lnTo>
                    <a:lnTo>
                      <a:pt x="60" y="23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D38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60" name="Freeform 104"/>
              <p:cNvSpPr>
                <a:spLocks/>
              </p:cNvSpPr>
              <p:nvPr/>
            </p:nvSpPr>
            <p:spPr bwMode="auto">
              <a:xfrm>
                <a:off x="5384" y="502"/>
                <a:ext cx="64" cy="230"/>
              </a:xfrm>
              <a:custGeom>
                <a:avLst/>
                <a:gdLst>
                  <a:gd name="T0" fmla="*/ 4 w 64"/>
                  <a:gd name="T1" fmla="*/ 0 h 230"/>
                  <a:gd name="T2" fmla="*/ 64 w 64"/>
                  <a:gd name="T3" fmla="*/ 230 h 230"/>
                  <a:gd name="T4" fmla="*/ 62 w 64"/>
                  <a:gd name="T5" fmla="*/ 230 h 230"/>
                  <a:gd name="T6" fmla="*/ 62 w 64"/>
                  <a:gd name="T7" fmla="*/ 230 h 230"/>
                  <a:gd name="T8" fmla="*/ 0 w 64"/>
                  <a:gd name="T9" fmla="*/ 0 h 230"/>
                  <a:gd name="T10" fmla="*/ 2 w 64"/>
                  <a:gd name="T11" fmla="*/ 0 h 230"/>
                  <a:gd name="T12" fmla="*/ 4 w 64"/>
                  <a:gd name="T13" fmla="*/ 0 h 2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230"/>
                  <a:gd name="T23" fmla="*/ 64 w 64"/>
                  <a:gd name="T24" fmla="*/ 230 h 2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230">
                    <a:moveTo>
                      <a:pt x="4" y="0"/>
                    </a:moveTo>
                    <a:lnTo>
                      <a:pt x="64" y="230"/>
                    </a:lnTo>
                    <a:lnTo>
                      <a:pt x="62" y="23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D38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61" name="Freeform 105"/>
              <p:cNvSpPr>
                <a:spLocks/>
              </p:cNvSpPr>
              <p:nvPr/>
            </p:nvSpPr>
            <p:spPr bwMode="auto">
              <a:xfrm>
                <a:off x="5382" y="502"/>
                <a:ext cx="64" cy="230"/>
              </a:xfrm>
              <a:custGeom>
                <a:avLst/>
                <a:gdLst>
                  <a:gd name="T0" fmla="*/ 4 w 64"/>
                  <a:gd name="T1" fmla="*/ 0 h 230"/>
                  <a:gd name="T2" fmla="*/ 64 w 64"/>
                  <a:gd name="T3" fmla="*/ 230 h 230"/>
                  <a:gd name="T4" fmla="*/ 64 w 64"/>
                  <a:gd name="T5" fmla="*/ 230 h 230"/>
                  <a:gd name="T6" fmla="*/ 62 w 64"/>
                  <a:gd name="T7" fmla="*/ 230 h 230"/>
                  <a:gd name="T8" fmla="*/ 0 w 64"/>
                  <a:gd name="T9" fmla="*/ 0 h 230"/>
                  <a:gd name="T10" fmla="*/ 2 w 64"/>
                  <a:gd name="T11" fmla="*/ 0 h 230"/>
                  <a:gd name="T12" fmla="*/ 4 w 64"/>
                  <a:gd name="T13" fmla="*/ 0 h 2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230"/>
                  <a:gd name="T23" fmla="*/ 64 w 64"/>
                  <a:gd name="T24" fmla="*/ 230 h 2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230">
                    <a:moveTo>
                      <a:pt x="4" y="0"/>
                    </a:moveTo>
                    <a:lnTo>
                      <a:pt x="64" y="230"/>
                    </a:lnTo>
                    <a:lnTo>
                      <a:pt x="62" y="23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C39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62" name="Freeform 106"/>
              <p:cNvSpPr>
                <a:spLocks/>
              </p:cNvSpPr>
              <p:nvPr/>
            </p:nvSpPr>
            <p:spPr bwMode="auto">
              <a:xfrm>
                <a:off x="5380" y="502"/>
                <a:ext cx="66" cy="232"/>
              </a:xfrm>
              <a:custGeom>
                <a:avLst/>
                <a:gdLst>
                  <a:gd name="T0" fmla="*/ 4 w 66"/>
                  <a:gd name="T1" fmla="*/ 0 h 232"/>
                  <a:gd name="T2" fmla="*/ 66 w 66"/>
                  <a:gd name="T3" fmla="*/ 230 h 232"/>
                  <a:gd name="T4" fmla="*/ 64 w 66"/>
                  <a:gd name="T5" fmla="*/ 230 h 232"/>
                  <a:gd name="T6" fmla="*/ 62 w 66"/>
                  <a:gd name="T7" fmla="*/ 232 h 232"/>
                  <a:gd name="T8" fmla="*/ 0 w 66"/>
                  <a:gd name="T9" fmla="*/ 0 h 232"/>
                  <a:gd name="T10" fmla="*/ 2 w 66"/>
                  <a:gd name="T11" fmla="*/ 0 h 232"/>
                  <a:gd name="T12" fmla="*/ 4 w 66"/>
                  <a:gd name="T13" fmla="*/ 0 h 2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6"/>
                  <a:gd name="T22" fmla="*/ 0 h 232"/>
                  <a:gd name="T23" fmla="*/ 66 w 66"/>
                  <a:gd name="T24" fmla="*/ 232 h 2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6" h="232">
                    <a:moveTo>
                      <a:pt x="4" y="0"/>
                    </a:moveTo>
                    <a:lnTo>
                      <a:pt x="66" y="230"/>
                    </a:lnTo>
                    <a:lnTo>
                      <a:pt x="64" y="230"/>
                    </a:lnTo>
                    <a:lnTo>
                      <a:pt x="62" y="23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C39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63" name="Freeform 107"/>
              <p:cNvSpPr>
                <a:spLocks/>
              </p:cNvSpPr>
              <p:nvPr/>
            </p:nvSpPr>
            <p:spPr bwMode="auto">
              <a:xfrm>
                <a:off x="5378" y="502"/>
                <a:ext cx="66" cy="232"/>
              </a:xfrm>
              <a:custGeom>
                <a:avLst/>
                <a:gdLst>
                  <a:gd name="T0" fmla="*/ 4 w 66"/>
                  <a:gd name="T1" fmla="*/ 0 h 232"/>
                  <a:gd name="T2" fmla="*/ 66 w 66"/>
                  <a:gd name="T3" fmla="*/ 230 h 232"/>
                  <a:gd name="T4" fmla="*/ 64 w 66"/>
                  <a:gd name="T5" fmla="*/ 232 h 232"/>
                  <a:gd name="T6" fmla="*/ 62 w 66"/>
                  <a:gd name="T7" fmla="*/ 232 h 232"/>
                  <a:gd name="T8" fmla="*/ 0 w 66"/>
                  <a:gd name="T9" fmla="*/ 0 h 232"/>
                  <a:gd name="T10" fmla="*/ 2 w 66"/>
                  <a:gd name="T11" fmla="*/ 0 h 232"/>
                  <a:gd name="T12" fmla="*/ 4 w 66"/>
                  <a:gd name="T13" fmla="*/ 0 h 2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6"/>
                  <a:gd name="T22" fmla="*/ 0 h 232"/>
                  <a:gd name="T23" fmla="*/ 66 w 66"/>
                  <a:gd name="T24" fmla="*/ 232 h 2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6" h="232">
                    <a:moveTo>
                      <a:pt x="4" y="0"/>
                    </a:moveTo>
                    <a:lnTo>
                      <a:pt x="66" y="230"/>
                    </a:lnTo>
                    <a:lnTo>
                      <a:pt x="64" y="232"/>
                    </a:lnTo>
                    <a:lnTo>
                      <a:pt x="62" y="23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C39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64" name="Freeform 108"/>
              <p:cNvSpPr>
                <a:spLocks/>
              </p:cNvSpPr>
              <p:nvPr/>
            </p:nvSpPr>
            <p:spPr bwMode="auto">
              <a:xfrm>
                <a:off x="5376" y="504"/>
                <a:ext cx="66" cy="230"/>
              </a:xfrm>
              <a:custGeom>
                <a:avLst/>
                <a:gdLst>
                  <a:gd name="T0" fmla="*/ 4 w 66"/>
                  <a:gd name="T1" fmla="*/ 0 h 230"/>
                  <a:gd name="T2" fmla="*/ 66 w 66"/>
                  <a:gd name="T3" fmla="*/ 230 h 230"/>
                  <a:gd name="T4" fmla="*/ 64 w 66"/>
                  <a:gd name="T5" fmla="*/ 230 h 230"/>
                  <a:gd name="T6" fmla="*/ 62 w 66"/>
                  <a:gd name="T7" fmla="*/ 230 h 230"/>
                  <a:gd name="T8" fmla="*/ 0 w 66"/>
                  <a:gd name="T9" fmla="*/ 0 h 230"/>
                  <a:gd name="T10" fmla="*/ 2 w 66"/>
                  <a:gd name="T11" fmla="*/ 0 h 230"/>
                  <a:gd name="T12" fmla="*/ 4 w 66"/>
                  <a:gd name="T13" fmla="*/ 0 h 2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6"/>
                  <a:gd name="T22" fmla="*/ 0 h 230"/>
                  <a:gd name="T23" fmla="*/ 66 w 66"/>
                  <a:gd name="T24" fmla="*/ 230 h 2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6" h="230">
                    <a:moveTo>
                      <a:pt x="4" y="0"/>
                    </a:moveTo>
                    <a:lnTo>
                      <a:pt x="66" y="230"/>
                    </a:lnTo>
                    <a:lnTo>
                      <a:pt x="64" y="230"/>
                    </a:lnTo>
                    <a:lnTo>
                      <a:pt x="62" y="23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C39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65" name="Freeform 109"/>
              <p:cNvSpPr>
                <a:spLocks/>
              </p:cNvSpPr>
              <p:nvPr/>
            </p:nvSpPr>
            <p:spPr bwMode="auto">
              <a:xfrm>
                <a:off x="5374" y="504"/>
                <a:ext cx="66" cy="230"/>
              </a:xfrm>
              <a:custGeom>
                <a:avLst/>
                <a:gdLst>
                  <a:gd name="T0" fmla="*/ 4 w 66"/>
                  <a:gd name="T1" fmla="*/ 0 h 230"/>
                  <a:gd name="T2" fmla="*/ 66 w 66"/>
                  <a:gd name="T3" fmla="*/ 230 h 230"/>
                  <a:gd name="T4" fmla="*/ 64 w 66"/>
                  <a:gd name="T5" fmla="*/ 230 h 230"/>
                  <a:gd name="T6" fmla="*/ 60 w 66"/>
                  <a:gd name="T7" fmla="*/ 230 h 230"/>
                  <a:gd name="T8" fmla="*/ 0 w 66"/>
                  <a:gd name="T9" fmla="*/ 0 h 230"/>
                  <a:gd name="T10" fmla="*/ 0 w 66"/>
                  <a:gd name="T11" fmla="*/ 0 h 230"/>
                  <a:gd name="T12" fmla="*/ 4 w 66"/>
                  <a:gd name="T13" fmla="*/ 0 h 2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6"/>
                  <a:gd name="T22" fmla="*/ 0 h 230"/>
                  <a:gd name="T23" fmla="*/ 66 w 66"/>
                  <a:gd name="T24" fmla="*/ 230 h 2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6" h="230">
                    <a:moveTo>
                      <a:pt x="4" y="0"/>
                    </a:moveTo>
                    <a:lnTo>
                      <a:pt x="66" y="230"/>
                    </a:lnTo>
                    <a:lnTo>
                      <a:pt x="64" y="230"/>
                    </a:lnTo>
                    <a:lnTo>
                      <a:pt x="60" y="230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C39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66" name="Freeform 110"/>
              <p:cNvSpPr>
                <a:spLocks/>
              </p:cNvSpPr>
              <p:nvPr/>
            </p:nvSpPr>
            <p:spPr bwMode="auto">
              <a:xfrm>
                <a:off x="5372" y="504"/>
                <a:ext cx="66" cy="232"/>
              </a:xfrm>
              <a:custGeom>
                <a:avLst/>
                <a:gdLst>
                  <a:gd name="T0" fmla="*/ 2 w 66"/>
                  <a:gd name="T1" fmla="*/ 0 h 232"/>
                  <a:gd name="T2" fmla="*/ 66 w 66"/>
                  <a:gd name="T3" fmla="*/ 230 h 232"/>
                  <a:gd name="T4" fmla="*/ 62 w 66"/>
                  <a:gd name="T5" fmla="*/ 230 h 232"/>
                  <a:gd name="T6" fmla="*/ 60 w 66"/>
                  <a:gd name="T7" fmla="*/ 232 h 232"/>
                  <a:gd name="T8" fmla="*/ 0 w 66"/>
                  <a:gd name="T9" fmla="*/ 0 h 232"/>
                  <a:gd name="T10" fmla="*/ 0 w 66"/>
                  <a:gd name="T11" fmla="*/ 0 h 232"/>
                  <a:gd name="T12" fmla="*/ 2 w 66"/>
                  <a:gd name="T13" fmla="*/ 0 h 2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6"/>
                  <a:gd name="T22" fmla="*/ 0 h 232"/>
                  <a:gd name="T23" fmla="*/ 66 w 66"/>
                  <a:gd name="T24" fmla="*/ 232 h 2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6" h="232">
                    <a:moveTo>
                      <a:pt x="2" y="0"/>
                    </a:moveTo>
                    <a:lnTo>
                      <a:pt x="66" y="230"/>
                    </a:lnTo>
                    <a:lnTo>
                      <a:pt x="62" y="230"/>
                    </a:lnTo>
                    <a:lnTo>
                      <a:pt x="60" y="23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B3A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67" name="Freeform 111"/>
              <p:cNvSpPr>
                <a:spLocks/>
              </p:cNvSpPr>
              <p:nvPr/>
            </p:nvSpPr>
            <p:spPr bwMode="auto">
              <a:xfrm>
                <a:off x="5370" y="504"/>
                <a:ext cx="64" cy="232"/>
              </a:xfrm>
              <a:custGeom>
                <a:avLst/>
                <a:gdLst>
                  <a:gd name="T0" fmla="*/ 2 w 64"/>
                  <a:gd name="T1" fmla="*/ 0 h 232"/>
                  <a:gd name="T2" fmla="*/ 64 w 64"/>
                  <a:gd name="T3" fmla="*/ 230 h 232"/>
                  <a:gd name="T4" fmla="*/ 62 w 64"/>
                  <a:gd name="T5" fmla="*/ 232 h 232"/>
                  <a:gd name="T6" fmla="*/ 60 w 64"/>
                  <a:gd name="T7" fmla="*/ 232 h 232"/>
                  <a:gd name="T8" fmla="*/ 0 w 64"/>
                  <a:gd name="T9" fmla="*/ 0 h 232"/>
                  <a:gd name="T10" fmla="*/ 0 w 64"/>
                  <a:gd name="T11" fmla="*/ 0 h 232"/>
                  <a:gd name="T12" fmla="*/ 2 w 64"/>
                  <a:gd name="T13" fmla="*/ 0 h 2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232"/>
                  <a:gd name="T23" fmla="*/ 64 w 64"/>
                  <a:gd name="T24" fmla="*/ 232 h 2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232">
                    <a:moveTo>
                      <a:pt x="2" y="0"/>
                    </a:moveTo>
                    <a:lnTo>
                      <a:pt x="64" y="230"/>
                    </a:lnTo>
                    <a:lnTo>
                      <a:pt x="62" y="232"/>
                    </a:lnTo>
                    <a:lnTo>
                      <a:pt x="60" y="23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B3A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68" name="Freeform 112"/>
              <p:cNvSpPr>
                <a:spLocks/>
              </p:cNvSpPr>
              <p:nvPr/>
            </p:nvSpPr>
            <p:spPr bwMode="auto">
              <a:xfrm>
                <a:off x="5368" y="506"/>
                <a:ext cx="64" cy="230"/>
              </a:xfrm>
              <a:custGeom>
                <a:avLst/>
                <a:gdLst>
                  <a:gd name="T0" fmla="*/ 2 w 64"/>
                  <a:gd name="T1" fmla="*/ 0 h 230"/>
                  <a:gd name="T2" fmla="*/ 64 w 64"/>
                  <a:gd name="T3" fmla="*/ 230 h 230"/>
                  <a:gd name="T4" fmla="*/ 62 w 64"/>
                  <a:gd name="T5" fmla="*/ 230 h 230"/>
                  <a:gd name="T6" fmla="*/ 60 w 64"/>
                  <a:gd name="T7" fmla="*/ 230 h 230"/>
                  <a:gd name="T8" fmla="*/ 0 w 64"/>
                  <a:gd name="T9" fmla="*/ 0 h 230"/>
                  <a:gd name="T10" fmla="*/ 0 w 64"/>
                  <a:gd name="T11" fmla="*/ 0 h 230"/>
                  <a:gd name="T12" fmla="*/ 2 w 64"/>
                  <a:gd name="T13" fmla="*/ 0 h 2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230"/>
                  <a:gd name="T23" fmla="*/ 64 w 64"/>
                  <a:gd name="T24" fmla="*/ 230 h 2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230">
                    <a:moveTo>
                      <a:pt x="2" y="0"/>
                    </a:moveTo>
                    <a:lnTo>
                      <a:pt x="64" y="230"/>
                    </a:lnTo>
                    <a:lnTo>
                      <a:pt x="62" y="230"/>
                    </a:lnTo>
                    <a:lnTo>
                      <a:pt x="60" y="23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B3A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69" name="Freeform 113"/>
              <p:cNvSpPr>
                <a:spLocks/>
              </p:cNvSpPr>
              <p:nvPr/>
            </p:nvSpPr>
            <p:spPr bwMode="auto">
              <a:xfrm>
                <a:off x="5366" y="506"/>
                <a:ext cx="64" cy="230"/>
              </a:xfrm>
              <a:custGeom>
                <a:avLst/>
                <a:gdLst>
                  <a:gd name="T0" fmla="*/ 2 w 64"/>
                  <a:gd name="T1" fmla="*/ 0 h 230"/>
                  <a:gd name="T2" fmla="*/ 64 w 64"/>
                  <a:gd name="T3" fmla="*/ 230 h 230"/>
                  <a:gd name="T4" fmla="*/ 62 w 64"/>
                  <a:gd name="T5" fmla="*/ 230 h 230"/>
                  <a:gd name="T6" fmla="*/ 60 w 64"/>
                  <a:gd name="T7" fmla="*/ 230 h 230"/>
                  <a:gd name="T8" fmla="*/ 0 w 64"/>
                  <a:gd name="T9" fmla="*/ 0 h 230"/>
                  <a:gd name="T10" fmla="*/ 0 w 64"/>
                  <a:gd name="T11" fmla="*/ 0 h 230"/>
                  <a:gd name="T12" fmla="*/ 2 w 64"/>
                  <a:gd name="T13" fmla="*/ 0 h 2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230"/>
                  <a:gd name="T23" fmla="*/ 64 w 64"/>
                  <a:gd name="T24" fmla="*/ 230 h 2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230">
                    <a:moveTo>
                      <a:pt x="2" y="0"/>
                    </a:moveTo>
                    <a:lnTo>
                      <a:pt x="64" y="230"/>
                    </a:lnTo>
                    <a:lnTo>
                      <a:pt x="62" y="230"/>
                    </a:lnTo>
                    <a:lnTo>
                      <a:pt x="60" y="23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B3A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70" name="Freeform 114"/>
              <p:cNvSpPr>
                <a:spLocks/>
              </p:cNvSpPr>
              <p:nvPr/>
            </p:nvSpPr>
            <p:spPr bwMode="auto">
              <a:xfrm>
                <a:off x="5364" y="506"/>
                <a:ext cx="64" cy="230"/>
              </a:xfrm>
              <a:custGeom>
                <a:avLst/>
                <a:gdLst>
                  <a:gd name="T0" fmla="*/ 2 w 64"/>
                  <a:gd name="T1" fmla="*/ 0 h 230"/>
                  <a:gd name="T2" fmla="*/ 64 w 64"/>
                  <a:gd name="T3" fmla="*/ 230 h 230"/>
                  <a:gd name="T4" fmla="*/ 62 w 64"/>
                  <a:gd name="T5" fmla="*/ 230 h 230"/>
                  <a:gd name="T6" fmla="*/ 60 w 64"/>
                  <a:gd name="T7" fmla="*/ 230 h 230"/>
                  <a:gd name="T8" fmla="*/ 0 w 64"/>
                  <a:gd name="T9" fmla="*/ 0 h 230"/>
                  <a:gd name="T10" fmla="*/ 0 w 64"/>
                  <a:gd name="T11" fmla="*/ 0 h 230"/>
                  <a:gd name="T12" fmla="*/ 2 w 64"/>
                  <a:gd name="T13" fmla="*/ 0 h 2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230"/>
                  <a:gd name="T23" fmla="*/ 64 w 64"/>
                  <a:gd name="T24" fmla="*/ 230 h 2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230">
                    <a:moveTo>
                      <a:pt x="2" y="0"/>
                    </a:moveTo>
                    <a:lnTo>
                      <a:pt x="64" y="230"/>
                    </a:lnTo>
                    <a:lnTo>
                      <a:pt x="62" y="230"/>
                    </a:lnTo>
                    <a:lnTo>
                      <a:pt x="60" y="23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B3A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71" name="Freeform 115"/>
              <p:cNvSpPr>
                <a:spLocks/>
              </p:cNvSpPr>
              <p:nvPr/>
            </p:nvSpPr>
            <p:spPr bwMode="auto">
              <a:xfrm>
                <a:off x="5362" y="506"/>
                <a:ext cx="64" cy="232"/>
              </a:xfrm>
              <a:custGeom>
                <a:avLst/>
                <a:gdLst>
                  <a:gd name="T0" fmla="*/ 2 w 64"/>
                  <a:gd name="T1" fmla="*/ 0 h 232"/>
                  <a:gd name="T2" fmla="*/ 64 w 64"/>
                  <a:gd name="T3" fmla="*/ 230 h 232"/>
                  <a:gd name="T4" fmla="*/ 62 w 64"/>
                  <a:gd name="T5" fmla="*/ 230 h 232"/>
                  <a:gd name="T6" fmla="*/ 60 w 64"/>
                  <a:gd name="T7" fmla="*/ 232 h 232"/>
                  <a:gd name="T8" fmla="*/ 0 w 64"/>
                  <a:gd name="T9" fmla="*/ 0 h 232"/>
                  <a:gd name="T10" fmla="*/ 0 w 64"/>
                  <a:gd name="T11" fmla="*/ 0 h 232"/>
                  <a:gd name="T12" fmla="*/ 2 w 64"/>
                  <a:gd name="T13" fmla="*/ 0 h 2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232"/>
                  <a:gd name="T23" fmla="*/ 64 w 64"/>
                  <a:gd name="T24" fmla="*/ 232 h 2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232">
                    <a:moveTo>
                      <a:pt x="2" y="0"/>
                    </a:moveTo>
                    <a:lnTo>
                      <a:pt x="64" y="230"/>
                    </a:lnTo>
                    <a:lnTo>
                      <a:pt x="62" y="230"/>
                    </a:lnTo>
                    <a:lnTo>
                      <a:pt x="60" y="23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B3A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72" name="Freeform 116"/>
              <p:cNvSpPr>
                <a:spLocks/>
              </p:cNvSpPr>
              <p:nvPr/>
            </p:nvSpPr>
            <p:spPr bwMode="auto">
              <a:xfrm>
                <a:off x="5360" y="508"/>
                <a:ext cx="64" cy="230"/>
              </a:xfrm>
              <a:custGeom>
                <a:avLst/>
                <a:gdLst>
                  <a:gd name="T0" fmla="*/ 2 w 64"/>
                  <a:gd name="T1" fmla="*/ 0 h 230"/>
                  <a:gd name="T2" fmla="*/ 64 w 64"/>
                  <a:gd name="T3" fmla="*/ 228 h 230"/>
                  <a:gd name="T4" fmla="*/ 62 w 64"/>
                  <a:gd name="T5" fmla="*/ 230 h 230"/>
                  <a:gd name="T6" fmla="*/ 60 w 64"/>
                  <a:gd name="T7" fmla="*/ 230 h 230"/>
                  <a:gd name="T8" fmla="*/ 0 w 64"/>
                  <a:gd name="T9" fmla="*/ 0 h 230"/>
                  <a:gd name="T10" fmla="*/ 0 w 64"/>
                  <a:gd name="T11" fmla="*/ 0 h 230"/>
                  <a:gd name="T12" fmla="*/ 2 w 64"/>
                  <a:gd name="T13" fmla="*/ 0 h 2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230"/>
                  <a:gd name="T23" fmla="*/ 64 w 64"/>
                  <a:gd name="T24" fmla="*/ 230 h 2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230">
                    <a:moveTo>
                      <a:pt x="2" y="0"/>
                    </a:moveTo>
                    <a:lnTo>
                      <a:pt x="64" y="228"/>
                    </a:lnTo>
                    <a:lnTo>
                      <a:pt x="62" y="230"/>
                    </a:lnTo>
                    <a:lnTo>
                      <a:pt x="60" y="23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A3B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73" name="Freeform 117"/>
              <p:cNvSpPr>
                <a:spLocks/>
              </p:cNvSpPr>
              <p:nvPr/>
            </p:nvSpPr>
            <p:spPr bwMode="auto">
              <a:xfrm>
                <a:off x="5358" y="508"/>
                <a:ext cx="64" cy="230"/>
              </a:xfrm>
              <a:custGeom>
                <a:avLst/>
                <a:gdLst>
                  <a:gd name="T0" fmla="*/ 2 w 64"/>
                  <a:gd name="T1" fmla="*/ 0 h 230"/>
                  <a:gd name="T2" fmla="*/ 64 w 64"/>
                  <a:gd name="T3" fmla="*/ 230 h 230"/>
                  <a:gd name="T4" fmla="*/ 62 w 64"/>
                  <a:gd name="T5" fmla="*/ 230 h 230"/>
                  <a:gd name="T6" fmla="*/ 60 w 64"/>
                  <a:gd name="T7" fmla="*/ 230 h 230"/>
                  <a:gd name="T8" fmla="*/ 0 w 64"/>
                  <a:gd name="T9" fmla="*/ 0 h 230"/>
                  <a:gd name="T10" fmla="*/ 0 w 64"/>
                  <a:gd name="T11" fmla="*/ 0 h 230"/>
                  <a:gd name="T12" fmla="*/ 2 w 64"/>
                  <a:gd name="T13" fmla="*/ 0 h 2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230"/>
                  <a:gd name="T23" fmla="*/ 64 w 64"/>
                  <a:gd name="T24" fmla="*/ 230 h 2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230">
                    <a:moveTo>
                      <a:pt x="2" y="0"/>
                    </a:moveTo>
                    <a:lnTo>
                      <a:pt x="64" y="230"/>
                    </a:lnTo>
                    <a:lnTo>
                      <a:pt x="62" y="230"/>
                    </a:lnTo>
                    <a:lnTo>
                      <a:pt x="60" y="23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A3B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74" name="Freeform 118"/>
              <p:cNvSpPr>
                <a:spLocks/>
              </p:cNvSpPr>
              <p:nvPr/>
            </p:nvSpPr>
            <p:spPr bwMode="auto">
              <a:xfrm>
                <a:off x="5356" y="508"/>
                <a:ext cx="64" cy="230"/>
              </a:xfrm>
              <a:custGeom>
                <a:avLst/>
                <a:gdLst>
                  <a:gd name="T0" fmla="*/ 2 w 64"/>
                  <a:gd name="T1" fmla="*/ 0 h 230"/>
                  <a:gd name="T2" fmla="*/ 64 w 64"/>
                  <a:gd name="T3" fmla="*/ 230 h 230"/>
                  <a:gd name="T4" fmla="*/ 62 w 64"/>
                  <a:gd name="T5" fmla="*/ 230 h 230"/>
                  <a:gd name="T6" fmla="*/ 60 w 64"/>
                  <a:gd name="T7" fmla="*/ 230 h 230"/>
                  <a:gd name="T8" fmla="*/ 0 w 64"/>
                  <a:gd name="T9" fmla="*/ 0 h 230"/>
                  <a:gd name="T10" fmla="*/ 0 w 64"/>
                  <a:gd name="T11" fmla="*/ 0 h 230"/>
                  <a:gd name="T12" fmla="*/ 2 w 64"/>
                  <a:gd name="T13" fmla="*/ 0 h 2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230"/>
                  <a:gd name="T23" fmla="*/ 64 w 64"/>
                  <a:gd name="T24" fmla="*/ 230 h 2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230">
                    <a:moveTo>
                      <a:pt x="2" y="0"/>
                    </a:moveTo>
                    <a:lnTo>
                      <a:pt x="64" y="230"/>
                    </a:lnTo>
                    <a:lnTo>
                      <a:pt x="62" y="230"/>
                    </a:lnTo>
                    <a:lnTo>
                      <a:pt x="60" y="23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A3B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75" name="Freeform 119"/>
              <p:cNvSpPr>
                <a:spLocks/>
              </p:cNvSpPr>
              <p:nvPr/>
            </p:nvSpPr>
            <p:spPr bwMode="auto">
              <a:xfrm>
                <a:off x="5354" y="508"/>
                <a:ext cx="64" cy="230"/>
              </a:xfrm>
              <a:custGeom>
                <a:avLst/>
                <a:gdLst>
                  <a:gd name="T0" fmla="*/ 2 w 64"/>
                  <a:gd name="T1" fmla="*/ 0 h 230"/>
                  <a:gd name="T2" fmla="*/ 64 w 64"/>
                  <a:gd name="T3" fmla="*/ 230 h 230"/>
                  <a:gd name="T4" fmla="*/ 62 w 64"/>
                  <a:gd name="T5" fmla="*/ 230 h 230"/>
                  <a:gd name="T6" fmla="*/ 60 w 64"/>
                  <a:gd name="T7" fmla="*/ 230 h 230"/>
                  <a:gd name="T8" fmla="*/ 0 w 64"/>
                  <a:gd name="T9" fmla="*/ 0 h 230"/>
                  <a:gd name="T10" fmla="*/ 0 w 64"/>
                  <a:gd name="T11" fmla="*/ 0 h 230"/>
                  <a:gd name="T12" fmla="*/ 2 w 64"/>
                  <a:gd name="T13" fmla="*/ 0 h 2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230"/>
                  <a:gd name="T23" fmla="*/ 64 w 64"/>
                  <a:gd name="T24" fmla="*/ 230 h 2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230">
                    <a:moveTo>
                      <a:pt x="2" y="0"/>
                    </a:moveTo>
                    <a:lnTo>
                      <a:pt x="64" y="230"/>
                    </a:lnTo>
                    <a:lnTo>
                      <a:pt x="62" y="230"/>
                    </a:lnTo>
                    <a:lnTo>
                      <a:pt x="60" y="23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A3B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76" name="Freeform 120"/>
              <p:cNvSpPr>
                <a:spLocks/>
              </p:cNvSpPr>
              <p:nvPr/>
            </p:nvSpPr>
            <p:spPr bwMode="auto">
              <a:xfrm>
                <a:off x="5350" y="510"/>
                <a:ext cx="66" cy="230"/>
              </a:xfrm>
              <a:custGeom>
                <a:avLst/>
                <a:gdLst>
                  <a:gd name="T0" fmla="*/ 4 w 66"/>
                  <a:gd name="T1" fmla="*/ 0 h 230"/>
                  <a:gd name="T2" fmla="*/ 66 w 66"/>
                  <a:gd name="T3" fmla="*/ 228 h 230"/>
                  <a:gd name="T4" fmla="*/ 64 w 66"/>
                  <a:gd name="T5" fmla="*/ 228 h 230"/>
                  <a:gd name="T6" fmla="*/ 60 w 66"/>
                  <a:gd name="T7" fmla="*/ 230 h 230"/>
                  <a:gd name="T8" fmla="*/ 0 w 66"/>
                  <a:gd name="T9" fmla="*/ 0 h 230"/>
                  <a:gd name="T10" fmla="*/ 4 w 66"/>
                  <a:gd name="T11" fmla="*/ 0 h 230"/>
                  <a:gd name="T12" fmla="*/ 4 w 66"/>
                  <a:gd name="T13" fmla="*/ 0 h 2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6"/>
                  <a:gd name="T22" fmla="*/ 0 h 230"/>
                  <a:gd name="T23" fmla="*/ 66 w 66"/>
                  <a:gd name="T24" fmla="*/ 230 h 2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6" h="230">
                    <a:moveTo>
                      <a:pt x="4" y="0"/>
                    </a:moveTo>
                    <a:lnTo>
                      <a:pt x="66" y="228"/>
                    </a:lnTo>
                    <a:lnTo>
                      <a:pt x="64" y="228"/>
                    </a:lnTo>
                    <a:lnTo>
                      <a:pt x="60" y="230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A3B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77" name="Freeform 121"/>
              <p:cNvSpPr>
                <a:spLocks/>
              </p:cNvSpPr>
              <p:nvPr/>
            </p:nvSpPr>
            <p:spPr bwMode="auto">
              <a:xfrm>
                <a:off x="5348" y="510"/>
                <a:ext cx="66" cy="230"/>
              </a:xfrm>
              <a:custGeom>
                <a:avLst/>
                <a:gdLst>
                  <a:gd name="T0" fmla="*/ 6 w 66"/>
                  <a:gd name="T1" fmla="*/ 0 h 230"/>
                  <a:gd name="T2" fmla="*/ 66 w 66"/>
                  <a:gd name="T3" fmla="*/ 228 h 230"/>
                  <a:gd name="T4" fmla="*/ 62 w 66"/>
                  <a:gd name="T5" fmla="*/ 230 h 230"/>
                  <a:gd name="T6" fmla="*/ 60 w 66"/>
                  <a:gd name="T7" fmla="*/ 230 h 230"/>
                  <a:gd name="T8" fmla="*/ 0 w 66"/>
                  <a:gd name="T9" fmla="*/ 0 h 230"/>
                  <a:gd name="T10" fmla="*/ 2 w 66"/>
                  <a:gd name="T11" fmla="*/ 0 h 230"/>
                  <a:gd name="T12" fmla="*/ 6 w 66"/>
                  <a:gd name="T13" fmla="*/ 0 h 2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6"/>
                  <a:gd name="T22" fmla="*/ 0 h 230"/>
                  <a:gd name="T23" fmla="*/ 66 w 66"/>
                  <a:gd name="T24" fmla="*/ 230 h 2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6" h="230">
                    <a:moveTo>
                      <a:pt x="6" y="0"/>
                    </a:moveTo>
                    <a:lnTo>
                      <a:pt x="66" y="228"/>
                    </a:lnTo>
                    <a:lnTo>
                      <a:pt x="62" y="230"/>
                    </a:lnTo>
                    <a:lnTo>
                      <a:pt x="60" y="23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A3C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78" name="Freeform 122"/>
              <p:cNvSpPr>
                <a:spLocks/>
              </p:cNvSpPr>
              <p:nvPr/>
            </p:nvSpPr>
            <p:spPr bwMode="auto">
              <a:xfrm>
                <a:off x="5346" y="510"/>
                <a:ext cx="64" cy="230"/>
              </a:xfrm>
              <a:custGeom>
                <a:avLst/>
                <a:gdLst>
                  <a:gd name="T0" fmla="*/ 4 w 64"/>
                  <a:gd name="T1" fmla="*/ 0 h 230"/>
                  <a:gd name="T2" fmla="*/ 64 w 64"/>
                  <a:gd name="T3" fmla="*/ 230 h 230"/>
                  <a:gd name="T4" fmla="*/ 62 w 64"/>
                  <a:gd name="T5" fmla="*/ 230 h 230"/>
                  <a:gd name="T6" fmla="*/ 60 w 64"/>
                  <a:gd name="T7" fmla="*/ 230 h 230"/>
                  <a:gd name="T8" fmla="*/ 0 w 64"/>
                  <a:gd name="T9" fmla="*/ 0 h 230"/>
                  <a:gd name="T10" fmla="*/ 2 w 64"/>
                  <a:gd name="T11" fmla="*/ 0 h 230"/>
                  <a:gd name="T12" fmla="*/ 4 w 64"/>
                  <a:gd name="T13" fmla="*/ 0 h 2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230"/>
                  <a:gd name="T23" fmla="*/ 64 w 64"/>
                  <a:gd name="T24" fmla="*/ 230 h 2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230">
                    <a:moveTo>
                      <a:pt x="4" y="0"/>
                    </a:moveTo>
                    <a:lnTo>
                      <a:pt x="64" y="230"/>
                    </a:lnTo>
                    <a:lnTo>
                      <a:pt x="62" y="230"/>
                    </a:lnTo>
                    <a:lnTo>
                      <a:pt x="60" y="23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A3C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79" name="Freeform 123"/>
              <p:cNvSpPr>
                <a:spLocks/>
              </p:cNvSpPr>
              <p:nvPr/>
            </p:nvSpPr>
            <p:spPr bwMode="auto">
              <a:xfrm>
                <a:off x="5344" y="510"/>
                <a:ext cx="64" cy="230"/>
              </a:xfrm>
              <a:custGeom>
                <a:avLst/>
                <a:gdLst>
                  <a:gd name="T0" fmla="*/ 4 w 64"/>
                  <a:gd name="T1" fmla="*/ 0 h 230"/>
                  <a:gd name="T2" fmla="*/ 64 w 64"/>
                  <a:gd name="T3" fmla="*/ 230 h 230"/>
                  <a:gd name="T4" fmla="*/ 62 w 64"/>
                  <a:gd name="T5" fmla="*/ 230 h 230"/>
                  <a:gd name="T6" fmla="*/ 60 w 64"/>
                  <a:gd name="T7" fmla="*/ 230 h 230"/>
                  <a:gd name="T8" fmla="*/ 0 w 64"/>
                  <a:gd name="T9" fmla="*/ 0 h 230"/>
                  <a:gd name="T10" fmla="*/ 2 w 64"/>
                  <a:gd name="T11" fmla="*/ 0 h 230"/>
                  <a:gd name="T12" fmla="*/ 4 w 64"/>
                  <a:gd name="T13" fmla="*/ 0 h 2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230"/>
                  <a:gd name="T23" fmla="*/ 64 w 64"/>
                  <a:gd name="T24" fmla="*/ 230 h 2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230">
                    <a:moveTo>
                      <a:pt x="4" y="0"/>
                    </a:moveTo>
                    <a:lnTo>
                      <a:pt x="64" y="230"/>
                    </a:lnTo>
                    <a:lnTo>
                      <a:pt x="62" y="230"/>
                    </a:lnTo>
                    <a:lnTo>
                      <a:pt x="60" y="23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A3C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80" name="Freeform 124"/>
              <p:cNvSpPr>
                <a:spLocks/>
              </p:cNvSpPr>
              <p:nvPr/>
            </p:nvSpPr>
            <p:spPr bwMode="auto">
              <a:xfrm>
                <a:off x="5342" y="510"/>
                <a:ext cx="64" cy="230"/>
              </a:xfrm>
              <a:custGeom>
                <a:avLst/>
                <a:gdLst>
                  <a:gd name="T0" fmla="*/ 4 w 64"/>
                  <a:gd name="T1" fmla="*/ 0 h 230"/>
                  <a:gd name="T2" fmla="*/ 64 w 64"/>
                  <a:gd name="T3" fmla="*/ 230 h 230"/>
                  <a:gd name="T4" fmla="*/ 62 w 64"/>
                  <a:gd name="T5" fmla="*/ 230 h 230"/>
                  <a:gd name="T6" fmla="*/ 60 w 64"/>
                  <a:gd name="T7" fmla="*/ 230 h 230"/>
                  <a:gd name="T8" fmla="*/ 0 w 64"/>
                  <a:gd name="T9" fmla="*/ 0 h 230"/>
                  <a:gd name="T10" fmla="*/ 2 w 64"/>
                  <a:gd name="T11" fmla="*/ 0 h 230"/>
                  <a:gd name="T12" fmla="*/ 4 w 64"/>
                  <a:gd name="T13" fmla="*/ 0 h 2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230"/>
                  <a:gd name="T23" fmla="*/ 64 w 64"/>
                  <a:gd name="T24" fmla="*/ 230 h 2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230">
                    <a:moveTo>
                      <a:pt x="4" y="0"/>
                    </a:moveTo>
                    <a:lnTo>
                      <a:pt x="64" y="230"/>
                    </a:lnTo>
                    <a:lnTo>
                      <a:pt x="62" y="230"/>
                    </a:lnTo>
                    <a:lnTo>
                      <a:pt x="60" y="23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A3C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81" name="Freeform 125"/>
              <p:cNvSpPr>
                <a:spLocks/>
              </p:cNvSpPr>
              <p:nvPr/>
            </p:nvSpPr>
            <p:spPr bwMode="auto">
              <a:xfrm>
                <a:off x="5340" y="512"/>
                <a:ext cx="64" cy="230"/>
              </a:xfrm>
              <a:custGeom>
                <a:avLst/>
                <a:gdLst>
                  <a:gd name="T0" fmla="*/ 4 w 64"/>
                  <a:gd name="T1" fmla="*/ 0 h 230"/>
                  <a:gd name="T2" fmla="*/ 64 w 64"/>
                  <a:gd name="T3" fmla="*/ 228 h 230"/>
                  <a:gd name="T4" fmla="*/ 62 w 64"/>
                  <a:gd name="T5" fmla="*/ 228 h 230"/>
                  <a:gd name="T6" fmla="*/ 60 w 64"/>
                  <a:gd name="T7" fmla="*/ 230 h 230"/>
                  <a:gd name="T8" fmla="*/ 0 w 64"/>
                  <a:gd name="T9" fmla="*/ 0 h 230"/>
                  <a:gd name="T10" fmla="*/ 2 w 64"/>
                  <a:gd name="T11" fmla="*/ 0 h 230"/>
                  <a:gd name="T12" fmla="*/ 4 w 64"/>
                  <a:gd name="T13" fmla="*/ 0 h 2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230"/>
                  <a:gd name="T23" fmla="*/ 64 w 64"/>
                  <a:gd name="T24" fmla="*/ 230 h 2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230">
                    <a:moveTo>
                      <a:pt x="4" y="0"/>
                    </a:moveTo>
                    <a:lnTo>
                      <a:pt x="64" y="228"/>
                    </a:lnTo>
                    <a:lnTo>
                      <a:pt x="62" y="228"/>
                    </a:lnTo>
                    <a:lnTo>
                      <a:pt x="60" y="23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A3C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82" name="Freeform 126"/>
              <p:cNvSpPr>
                <a:spLocks/>
              </p:cNvSpPr>
              <p:nvPr/>
            </p:nvSpPr>
            <p:spPr bwMode="auto">
              <a:xfrm>
                <a:off x="5338" y="512"/>
                <a:ext cx="64" cy="230"/>
              </a:xfrm>
              <a:custGeom>
                <a:avLst/>
                <a:gdLst>
                  <a:gd name="T0" fmla="*/ 4 w 64"/>
                  <a:gd name="T1" fmla="*/ 0 h 230"/>
                  <a:gd name="T2" fmla="*/ 64 w 64"/>
                  <a:gd name="T3" fmla="*/ 228 h 230"/>
                  <a:gd name="T4" fmla="*/ 62 w 64"/>
                  <a:gd name="T5" fmla="*/ 230 h 230"/>
                  <a:gd name="T6" fmla="*/ 62 w 64"/>
                  <a:gd name="T7" fmla="*/ 230 h 230"/>
                  <a:gd name="T8" fmla="*/ 0 w 64"/>
                  <a:gd name="T9" fmla="*/ 0 h 230"/>
                  <a:gd name="T10" fmla="*/ 2 w 64"/>
                  <a:gd name="T11" fmla="*/ 0 h 230"/>
                  <a:gd name="T12" fmla="*/ 4 w 64"/>
                  <a:gd name="T13" fmla="*/ 0 h 2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230"/>
                  <a:gd name="T23" fmla="*/ 64 w 64"/>
                  <a:gd name="T24" fmla="*/ 230 h 2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230">
                    <a:moveTo>
                      <a:pt x="4" y="0"/>
                    </a:moveTo>
                    <a:lnTo>
                      <a:pt x="64" y="228"/>
                    </a:lnTo>
                    <a:lnTo>
                      <a:pt x="62" y="23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A3C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83" name="Freeform 127"/>
              <p:cNvSpPr>
                <a:spLocks/>
              </p:cNvSpPr>
              <p:nvPr/>
            </p:nvSpPr>
            <p:spPr bwMode="auto">
              <a:xfrm>
                <a:off x="5336" y="512"/>
                <a:ext cx="64" cy="230"/>
              </a:xfrm>
              <a:custGeom>
                <a:avLst/>
                <a:gdLst>
                  <a:gd name="T0" fmla="*/ 4 w 64"/>
                  <a:gd name="T1" fmla="*/ 0 h 230"/>
                  <a:gd name="T2" fmla="*/ 64 w 64"/>
                  <a:gd name="T3" fmla="*/ 230 h 230"/>
                  <a:gd name="T4" fmla="*/ 64 w 64"/>
                  <a:gd name="T5" fmla="*/ 230 h 230"/>
                  <a:gd name="T6" fmla="*/ 62 w 64"/>
                  <a:gd name="T7" fmla="*/ 230 h 230"/>
                  <a:gd name="T8" fmla="*/ 0 w 64"/>
                  <a:gd name="T9" fmla="*/ 0 h 230"/>
                  <a:gd name="T10" fmla="*/ 2 w 64"/>
                  <a:gd name="T11" fmla="*/ 0 h 230"/>
                  <a:gd name="T12" fmla="*/ 4 w 64"/>
                  <a:gd name="T13" fmla="*/ 0 h 2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230"/>
                  <a:gd name="T23" fmla="*/ 64 w 64"/>
                  <a:gd name="T24" fmla="*/ 230 h 2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230">
                    <a:moveTo>
                      <a:pt x="4" y="0"/>
                    </a:moveTo>
                    <a:lnTo>
                      <a:pt x="64" y="230"/>
                    </a:lnTo>
                    <a:lnTo>
                      <a:pt x="62" y="23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93C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84" name="Freeform 128"/>
              <p:cNvSpPr>
                <a:spLocks/>
              </p:cNvSpPr>
              <p:nvPr/>
            </p:nvSpPr>
            <p:spPr bwMode="auto">
              <a:xfrm>
                <a:off x="5334" y="512"/>
                <a:ext cx="66" cy="230"/>
              </a:xfrm>
              <a:custGeom>
                <a:avLst/>
                <a:gdLst>
                  <a:gd name="T0" fmla="*/ 4 w 66"/>
                  <a:gd name="T1" fmla="*/ 0 h 230"/>
                  <a:gd name="T2" fmla="*/ 66 w 66"/>
                  <a:gd name="T3" fmla="*/ 230 h 230"/>
                  <a:gd name="T4" fmla="*/ 64 w 66"/>
                  <a:gd name="T5" fmla="*/ 230 h 230"/>
                  <a:gd name="T6" fmla="*/ 62 w 66"/>
                  <a:gd name="T7" fmla="*/ 230 h 230"/>
                  <a:gd name="T8" fmla="*/ 0 w 66"/>
                  <a:gd name="T9" fmla="*/ 0 h 230"/>
                  <a:gd name="T10" fmla="*/ 2 w 66"/>
                  <a:gd name="T11" fmla="*/ 0 h 230"/>
                  <a:gd name="T12" fmla="*/ 4 w 66"/>
                  <a:gd name="T13" fmla="*/ 0 h 2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6"/>
                  <a:gd name="T22" fmla="*/ 0 h 230"/>
                  <a:gd name="T23" fmla="*/ 66 w 66"/>
                  <a:gd name="T24" fmla="*/ 230 h 2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6" h="230">
                    <a:moveTo>
                      <a:pt x="4" y="0"/>
                    </a:moveTo>
                    <a:lnTo>
                      <a:pt x="66" y="230"/>
                    </a:lnTo>
                    <a:lnTo>
                      <a:pt x="64" y="230"/>
                    </a:lnTo>
                    <a:lnTo>
                      <a:pt x="62" y="23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93C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85" name="Freeform 129"/>
              <p:cNvSpPr>
                <a:spLocks/>
              </p:cNvSpPr>
              <p:nvPr/>
            </p:nvSpPr>
            <p:spPr bwMode="auto">
              <a:xfrm>
                <a:off x="5332" y="514"/>
                <a:ext cx="66" cy="228"/>
              </a:xfrm>
              <a:custGeom>
                <a:avLst/>
                <a:gdLst>
                  <a:gd name="T0" fmla="*/ 4 w 66"/>
                  <a:gd name="T1" fmla="*/ 0 h 228"/>
                  <a:gd name="T2" fmla="*/ 66 w 66"/>
                  <a:gd name="T3" fmla="*/ 228 h 228"/>
                  <a:gd name="T4" fmla="*/ 64 w 66"/>
                  <a:gd name="T5" fmla="*/ 228 h 228"/>
                  <a:gd name="T6" fmla="*/ 62 w 66"/>
                  <a:gd name="T7" fmla="*/ 228 h 228"/>
                  <a:gd name="T8" fmla="*/ 0 w 66"/>
                  <a:gd name="T9" fmla="*/ 0 h 228"/>
                  <a:gd name="T10" fmla="*/ 2 w 66"/>
                  <a:gd name="T11" fmla="*/ 0 h 228"/>
                  <a:gd name="T12" fmla="*/ 4 w 66"/>
                  <a:gd name="T13" fmla="*/ 0 h 2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6"/>
                  <a:gd name="T22" fmla="*/ 0 h 228"/>
                  <a:gd name="T23" fmla="*/ 66 w 66"/>
                  <a:gd name="T24" fmla="*/ 228 h 2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6" h="228">
                    <a:moveTo>
                      <a:pt x="4" y="0"/>
                    </a:moveTo>
                    <a:lnTo>
                      <a:pt x="66" y="228"/>
                    </a:lnTo>
                    <a:lnTo>
                      <a:pt x="64" y="228"/>
                    </a:lnTo>
                    <a:lnTo>
                      <a:pt x="62" y="228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93C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86" name="Freeform 130"/>
              <p:cNvSpPr>
                <a:spLocks/>
              </p:cNvSpPr>
              <p:nvPr/>
            </p:nvSpPr>
            <p:spPr bwMode="auto">
              <a:xfrm>
                <a:off x="5330" y="514"/>
                <a:ext cx="66" cy="228"/>
              </a:xfrm>
              <a:custGeom>
                <a:avLst/>
                <a:gdLst>
                  <a:gd name="T0" fmla="*/ 4 w 66"/>
                  <a:gd name="T1" fmla="*/ 0 h 228"/>
                  <a:gd name="T2" fmla="*/ 66 w 66"/>
                  <a:gd name="T3" fmla="*/ 228 h 228"/>
                  <a:gd name="T4" fmla="*/ 64 w 66"/>
                  <a:gd name="T5" fmla="*/ 228 h 228"/>
                  <a:gd name="T6" fmla="*/ 62 w 66"/>
                  <a:gd name="T7" fmla="*/ 228 h 228"/>
                  <a:gd name="T8" fmla="*/ 0 w 66"/>
                  <a:gd name="T9" fmla="*/ 0 h 228"/>
                  <a:gd name="T10" fmla="*/ 2 w 66"/>
                  <a:gd name="T11" fmla="*/ 0 h 228"/>
                  <a:gd name="T12" fmla="*/ 4 w 66"/>
                  <a:gd name="T13" fmla="*/ 0 h 2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6"/>
                  <a:gd name="T22" fmla="*/ 0 h 228"/>
                  <a:gd name="T23" fmla="*/ 66 w 66"/>
                  <a:gd name="T24" fmla="*/ 228 h 2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6" h="228">
                    <a:moveTo>
                      <a:pt x="4" y="0"/>
                    </a:moveTo>
                    <a:lnTo>
                      <a:pt x="66" y="228"/>
                    </a:lnTo>
                    <a:lnTo>
                      <a:pt x="64" y="228"/>
                    </a:lnTo>
                    <a:lnTo>
                      <a:pt x="62" y="228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93C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87" name="Freeform 131"/>
              <p:cNvSpPr>
                <a:spLocks/>
              </p:cNvSpPr>
              <p:nvPr/>
            </p:nvSpPr>
            <p:spPr bwMode="auto">
              <a:xfrm>
                <a:off x="5330" y="514"/>
                <a:ext cx="64" cy="230"/>
              </a:xfrm>
              <a:custGeom>
                <a:avLst/>
                <a:gdLst>
                  <a:gd name="T0" fmla="*/ 2 w 64"/>
                  <a:gd name="T1" fmla="*/ 0 h 230"/>
                  <a:gd name="T2" fmla="*/ 64 w 64"/>
                  <a:gd name="T3" fmla="*/ 228 h 230"/>
                  <a:gd name="T4" fmla="*/ 62 w 64"/>
                  <a:gd name="T5" fmla="*/ 228 h 230"/>
                  <a:gd name="T6" fmla="*/ 58 w 64"/>
                  <a:gd name="T7" fmla="*/ 230 h 230"/>
                  <a:gd name="T8" fmla="*/ 0 w 64"/>
                  <a:gd name="T9" fmla="*/ 0 h 230"/>
                  <a:gd name="T10" fmla="*/ 0 w 64"/>
                  <a:gd name="T11" fmla="*/ 0 h 230"/>
                  <a:gd name="T12" fmla="*/ 2 w 64"/>
                  <a:gd name="T13" fmla="*/ 0 h 2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230"/>
                  <a:gd name="T23" fmla="*/ 64 w 64"/>
                  <a:gd name="T24" fmla="*/ 230 h 2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230">
                    <a:moveTo>
                      <a:pt x="2" y="0"/>
                    </a:moveTo>
                    <a:lnTo>
                      <a:pt x="64" y="228"/>
                    </a:lnTo>
                    <a:lnTo>
                      <a:pt x="62" y="228"/>
                    </a:lnTo>
                    <a:lnTo>
                      <a:pt x="58" y="23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93C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88" name="Freeform 132"/>
              <p:cNvSpPr>
                <a:spLocks/>
              </p:cNvSpPr>
              <p:nvPr/>
            </p:nvSpPr>
            <p:spPr bwMode="auto">
              <a:xfrm>
                <a:off x="5326" y="514"/>
                <a:ext cx="66" cy="230"/>
              </a:xfrm>
              <a:custGeom>
                <a:avLst/>
                <a:gdLst>
                  <a:gd name="T0" fmla="*/ 4 w 66"/>
                  <a:gd name="T1" fmla="*/ 0 h 230"/>
                  <a:gd name="T2" fmla="*/ 66 w 66"/>
                  <a:gd name="T3" fmla="*/ 228 h 230"/>
                  <a:gd name="T4" fmla="*/ 62 w 66"/>
                  <a:gd name="T5" fmla="*/ 230 h 230"/>
                  <a:gd name="T6" fmla="*/ 60 w 66"/>
                  <a:gd name="T7" fmla="*/ 230 h 230"/>
                  <a:gd name="T8" fmla="*/ 0 w 66"/>
                  <a:gd name="T9" fmla="*/ 0 h 230"/>
                  <a:gd name="T10" fmla="*/ 2 w 66"/>
                  <a:gd name="T11" fmla="*/ 0 h 230"/>
                  <a:gd name="T12" fmla="*/ 4 w 66"/>
                  <a:gd name="T13" fmla="*/ 0 h 2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6"/>
                  <a:gd name="T22" fmla="*/ 0 h 230"/>
                  <a:gd name="T23" fmla="*/ 66 w 66"/>
                  <a:gd name="T24" fmla="*/ 230 h 2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6" h="230">
                    <a:moveTo>
                      <a:pt x="4" y="0"/>
                    </a:moveTo>
                    <a:lnTo>
                      <a:pt x="66" y="228"/>
                    </a:lnTo>
                    <a:lnTo>
                      <a:pt x="62" y="230"/>
                    </a:lnTo>
                    <a:lnTo>
                      <a:pt x="60" y="23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93C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89" name="Freeform 133"/>
              <p:cNvSpPr>
                <a:spLocks/>
              </p:cNvSpPr>
              <p:nvPr/>
            </p:nvSpPr>
            <p:spPr bwMode="auto">
              <a:xfrm>
                <a:off x="5324" y="514"/>
                <a:ext cx="64" cy="230"/>
              </a:xfrm>
              <a:custGeom>
                <a:avLst/>
                <a:gdLst>
                  <a:gd name="T0" fmla="*/ 4 w 64"/>
                  <a:gd name="T1" fmla="*/ 0 h 230"/>
                  <a:gd name="T2" fmla="*/ 64 w 64"/>
                  <a:gd name="T3" fmla="*/ 230 h 230"/>
                  <a:gd name="T4" fmla="*/ 62 w 64"/>
                  <a:gd name="T5" fmla="*/ 230 h 230"/>
                  <a:gd name="T6" fmla="*/ 60 w 64"/>
                  <a:gd name="T7" fmla="*/ 230 h 230"/>
                  <a:gd name="T8" fmla="*/ 0 w 64"/>
                  <a:gd name="T9" fmla="*/ 0 h 230"/>
                  <a:gd name="T10" fmla="*/ 0 w 64"/>
                  <a:gd name="T11" fmla="*/ 0 h 230"/>
                  <a:gd name="T12" fmla="*/ 4 w 64"/>
                  <a:gd name="T13" fmla="*/ 0 h 2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230"/>
                  <a:gd name="T23" fmla="*/ 64 w 64"/>
                  <a:gd name="T24" fmla="*/ 230 h 2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230">
                    <a:moveTo>
                      <a:pt x="4" y="0"/>
                    </a:moveTo>
                    <a:lnTo>
                      <a:pt x="64" y="230"/>
                    </a:lnTo>
                    <a:lnTo>
                      <a:pt x="62" y="230"/>
                    </a:lnTo>
                    <a:lnTo>
                      <a:pt x="60" y="230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3D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90" name="Freeform 134"/>
              <p:cNvSpPr>
                <a:spLocks/>
              </p:cNvSpPr>
              <p:nvPr/>
            </p:nvSpPr>
            <p:spPr bwMode="auto">
              <a:xfrm>
                <a:off x="5322" y="514"/>
                <a:ext cx="64" cy="230"/>
              </a:xfrm>
              <a:custGeom>
                <a:avLst/>
                <a:gdLst>
                  <a:gd name="T0" fmla="*/ 2 w 64"/>
                  <a:gd name="T1" fmla="*/ 0 h 230"/>
                  <a:gd name="T2" fmla="*/ 64 w 64"/>
                  <a:gd name="T3" fmla="*/ 230 h 230"/>
                  <a:gd name="T4" fmla="*/ 62 w 64"/>
                  <a:gd name="T5" fmla="*/ 230 h 230"/>
                  <a:gd name="T6" fmla="*/ 60 w 64"/>
                  <a:gd name="T7" fmla="*/ 230 h 230"/>
                  <a:gd name="T8" fmla="*/ 0 w 64"/>
                  <a:gd name="T9" fmla="*/ 0 h 230"/>
                  <a:gd name="T10" fmla="*/ 0 w 64"/>
                  <a:gd name="T11" fmla="*/ 0 h 230"/>
                  <a:gd name="T12" fmla="*/ 2 w 64"/>
                  <a:gd name="T13" fmla="*/ 0 h 2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230"/>
                  <a:gd name="T23" fmla="*/ 64 w 64"/>
                  <a:gd name="T24" fmla="*/ 230 h 2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230">
                    <a:moveTo>
                      <a:pt x="2" y="0"/>
                    </a:moveTo>
                    <a:lnTo>
                      <a:pt x="64" y="230"/>
                    </a:lnTo>
                    <a:lnTo>
                      <a:pt x="62" y="230"/>
                    </a:lnTo>
                    <a:lnTo>
                      <a:pt x="60" y="23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83D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91" name="Freeform 135"/>
              <p:cNvSpPr>
                <a:spLocks/>
              </p:cNvSpPr>
              <p:nvPr/>
            </p:nvSpPr>
            <p:spPr bwMode="auto">
              <a:xfrm>
                <a:off x="5320" y="516"/>
                <a:ext cx="64" cy="228"/>
              </a:xfrm>
              <a:custGeom>
                <a:avLst/>
                <a:gdLst>
                  <a:gd name="T0" fmla="*/ 2 w 64"/>
                  <a:gd name="T1" fmla="*/ 0 h 228"/>
                  <a:gd name="T2" fmla="*/ 64 w 64"/>
                  <a:gd name="T3" fmla="*/ 228 h 228"/>
                  <a:gd name="T4" fmla="*/ 62 w 64"/>
                  <a:gd name="T5" fmla="*/ 228 h 228"/>
                  <a:gd name="T6" fmla="*/ 60 w 64"/>
                  <a:gd name="T7" fmla="*/ 228 h 228"/>
                  <a:gd name="T8" fmla="*/ 0 w 64"/>
                  <a:gd name="T9" fmla="*/ 0 h 228"/>
                  <a:gd name="T10" fmla="*/ 0 w 64"/>
                  <a:gd name="T11" fmla="*/ 0 h 228"/>
                  <a:gd name="T12" fmla="*/ 2 w 64"/>
                  <a:gd name="T13" fmla="*/ 0 h 2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228"/>
                  <a:gd name="T23" fmla="*/ 64 w 64"/>
                  <a:gd name="T24" fmla="*/ 228 h 2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228">
                    <a:moveTo>
                      <a:pt x="2" y="0"/>
                    </a:moveTo>
                    <a:lnTo>
                      <a:pt x="64" y="228"/>
                    </a:lnTo>
                    <a:lnTo>
                      <a:pt x="62" y="228"/>
                    </a:lnTo>
                    <a:lnTo>
                      <a:pt x="60" y="228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83D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92" name="Freeform 136"/>
              <p:cNvSpPr>
                <a:spLocks/>
              </p:cNvSpPr>
              <p:nvPr/>
            </p:nvSpPr>
            <p:spPr bwMode="auto">
              <a:xfrm>
                <a:off x="5318" y="516"/>
                <a:ext cx="64" cy="228"/>
              </a:xfrm>
              <a:custGeom>
                <a:avLst/>
                <a:gdLst>
                  <a:gd name="T0" fmla="*/ 2 w 64"/>
                  <a:gd name="T1" fmla="*/ 0 h 228"/>
                  <a:gd name="T2" fmla="*/ 64 w 64"/>
                  <a:gd name="T3" fmla="*/ 228 h 228"/>
                  <a:gd name="T4" fmla="*/ 62 w 64"/>
                  <a:gd name="T5" fmla="*/ 228 h 228"/>
                  <a:gd name="T6" fmla="*/ 60 w 64"/>
                  <a:gd name="T7" fmla="*/ 228 h 228"/>
                  <a:gd name="T8" fmla="*/ 0 w 64"/>
                  <a:gd name="T9" fmla="*/ 0 h 228"/>
                  <a:gd name="T10" fmla="*/ 0 w 64"/>
                  <a:gd name="T11" fmla="*/ 0 h 228"/>
                  <a:gd name="T12" fmla="*/ 2 w 64"/>
                  <a:gd name="T13" fmla="*/ 0 h 2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228"/>
                  <a:gd name="T23" fmla="*/ 64 w 64"/>
                  <a:gd name="T24" fmla="*/ 228 h 2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228">
                    <a:moveTo>
                      <a:pt x="2" y="0"/>
                    </a:moveTo>
                    <a:lnTo>
                      <a:pt x="64" y="228"/>
                    </a:lnTo>
                    <a:lnTo>
                      <a:pt x="62" y="228"/>
                    </a:lnTo>
                    <a:lnTo>
                      <a:pt x="60" y="228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83D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93" name="Freeform 137"/>
              <p:cNvSpPr>
                <a:spLocks/>
              </p:cNvSpPr>
              <p:nvPr/>
            </p:nvSpPr>
            <p:spPr bwMode="auto">
              <a:xfrm>
                <a:off x="5316" y="516"/>
                <a:ext cx="64" cy="228"/>
              </a:xfrm>
              <a:custGeom>
                <a:avLst/>
                <a:gdLst>
                  <a:gd name="T0" fmla="*/ 2 w 64"/>
                  <a:gd name="T1" fmla="*/ 0 h 228"/>
                  <a:gd name="T2" fmla="*/ 64 w 64"/>
                  <a:gd name="T3" fmla="*/ 228 h 228"/>
                  <a:gd name="T4" fmla="*/ 62 w 64"/>
                  <a:gd name="T5" fmla="*/ 228 h 228"/>
                  <a:gd name="T6" fmla="*/ 60 w 64"/>
                  <a:gd name="T7" fmla="*/ 228 h 228"/>
                  <a:gd name="T8" fmla="*/ 0 w 64"/>
                  <a:gd name="T9" fmla="*/ 0 h 228"/>
                  <a:gd name="T10" fmla="*/ 0 w 64"/>
                  <a:gd name="T11" fmla="*/ 0 h 228"/>
                  <a:gd name="T12" fmla="*/ 2 w 64"/>
                  <a:gd name="T13" fmla="*/ 0 h 2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228"/>
                  <a:gd name="T23" fmla="*/ 64 w 64"/>
                  <a:gd name="T24" fmla="*/ 228 h 2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228">
                    <a:moveTo>
                      <a:pt x="2" y="0"/>
                    </a:moveTo>
                    <a:lnTo>
                      <a:pt x="64" y="228"/>
                    </a:lnTo>
                    <a:lnTo>
                      <a:pt x="62" y="228"/>
                    </a:lnTo>
                    <a:lnTo>
                      <a:pt x="60" y="228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83D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94" name="Freeform 138"/>
              <p:cNvSpPr>
                <a:spLocks/>
              </p:cNvSpPr>
              <p:nvPr/>
            </p:nvSpPr>
            <p:spPr bwMode="auto">
              <a:xfrm>
                <a:off x="5314" y="516"/>
                <a:ext cx="64" cy="230"/>
              </a:xfrm>
              <a:custGeom>
                <a:avLst/>
                <a:gdLst>
                  <a:gd name="T0" fmla="*/ 2 w 64"/>
                  <a:gd name="T1" fmla="*/ 0 h 230"/>
                  <a:gd name="T2" fmla="*/ 64 w 64"/>
                  <a:gd name="T3" fmla="*/ 228 h 230"/>
                  <a:gd name="T4" fmla="*/ 62 w 64"/>
                  <a:gd name="T5" fmla="*/ 228 h 230"/>
                  <a:gd name="T6" fmla="*/ 60 w 64"/>
                  <a:gd name="T7" fmla="*/ 230 h 230"/>
                  <a:gd name="T8" fmla="*/ 0 w 64"/>
                  <a:gd name="T9" fmla="*/ 0 h 230"/>
                  <a:gd name="T10" fmla="*/ 0 w 64"/>
                  <a:gd name="T11" fmla="*/ 0 h 230"/>
                  <a:gd name="T12" fmla="*/ 2 w 64"/>
                  <a:gd name="T13" fmla="*/ 0 h 2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230"/>
                  <a:gd name="T23" fmla="*/ 64 w 64"/>
                  <a:gd name="T24" fmla="*/ 230 h 2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230">
                    <a:moveTo>
                      <a:pt x="2" y="0"/>
                    </a:moveTo>
                    <a:lnTo>
                      <a:pt x="64" y="228"/>
                    </a:lnTo>
                    <a:lnTo>
                      <a:pt x="62" y="228"/>
                    </a:lnTo>
                    <a:lnTo>
                      <a:pt x="60" y="23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73E2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95" name="Freeform 139"/>
              <p:cNvSpPr>
                <a:spLocks/>
              </p:cNvSpPr>
              <p:nvPr/>
            </p:nvSpPr>
            <p:spPr bwMode="auto">
              <a:xfrm>
                <a:off x="5312" y="516"/>
                <a:ext cx="64" cy="230"/>
              </a:xfrm>
              <a:custGeom>
                <a:avLst/>
                <a:gdLst>
                  <a:gd name="T0" fmla="*/ 2 w 64"/>
                  <a:gd name="T1" fmla="*/ 0 h 230"/>
                  <a:gd name="T2" fmla="*/ 64 w 64"/>
                  <a:gd name="T3" fmla="*/ 228 h 230"/>
                  <a:gd name="T4" fmla="*/ 62 w 64"/>
                  <a:gd name="T5" fmla="*/ 230 h 230"/>
                  <a:gd name="T6" fmla="*/ 60 w 64"/>
                  <a:gd name="T7" fmla="*/ 230 h 230"/>
                  <a:gd name="T8" fmla="*/ 0 w 64"/>
                  <a:gd name="T9" fmla="*/ 0 h 230"/>
                  <a:gd name="T10" fmla="*/ 0 w 64"/>
                  <a:gd name="T11" fmla="*/ 0 h 230"/>
                  <a:gd name="T12" fmla="*/ 2 w 64"/>
                  <a:gd name="T13" fmla="*/ 0 h 2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230"/>
                  <a:gd name="T23" fmla="*/ 64 w 64"/>
                  <a:gd name="T24" fmla="*/ 230 h 2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230">
                    <a:moveTo>
                      <a:pt x="2" y="0"/>
                    </a:moveTo>
                    <a:lnTo>
                      <a:pt x="64" y="228"/>
                    </a:lnTo>
                    <a:lnTo>
                      <a:pt x="62" y="230"/>
                    </a:lnTo>
                    <a:lnTo>
                      <a:pt x="60" y="23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73E2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96" name="Freeform 140"/>
              <p:cNvSpPr>
                <a:spLocks/>
              </p:cNvSpPr>
              <p:nvPr/>
            </p:nvSpPr>
            <p:spPr bwMode="auto">
              <a:xfrm>
                <a:off x="5310" y="516"/>
                <a:ext cx="64" cy="230"/>
              </a:xfrm>
              <a:custGeom>
                <a:avLst/>
                <a:gdLst>
                  <a:gd name="T0" fmla="*/ 2 w 64"/>
                  <a:gd name="T1" fmla="*/ 0 h 230"/>
                  <a:gd name="T2" fmla="*/ 64 w 64"/>
                  <a:gd name="T3" fmla="*/ 230 h 230"/>
                  <a:gd name="T4" fmla="*/ 62 w 64"/>
                  <a:gd name="T5" fmla="*/ 230 h 230"/>
                  <a:gd name="T6" fmla="*/ 58 w 64"/>
                  <a:gd name="T7" fmla="*/ 230 h 230"/>
                  <a:gd name="T8" fmla="*/ 0 w 64"/>
                  <a:gd name="T9" fmla="*/ 0 h 230"/>
                  <a:gd name="T10" fmla="*/ 0 w 64"/>
                  <a:gd name="T11" fmla="*/ 0 h 230"/>
                  <a:gd name="T12" fmla="*/ 2 w 64"/>
                  <a:gd name="T13" fmla="*/ 0 h 2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230"/>
                  <a:gd name="T23" fmla="*/ 64 w 64"/>
                  <a:gd name="T24" fmla="*/ 230 h 2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230">
                    <a:moveTo>
                      <a:pt x="2" y="0"/>
                    </a:moveTo>
                    <a:lnTo>
                      <a:pt x="64" y="230"/>
                    </a:lnTo>
                    <a:lnTo>
                      <a:pt x="62" y="230"/>
                    </a:lnTo>
                    <a:lnTo>
                      <a:pt x="58" y="23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73E2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97" name="Freeform 141"/>
              <p:cNvSpPr>
                <a:spLocks/>
              </p:cNvSpPr>
              <p:nvPr/>
            </p:nvSpPr>
            <p:spPr bwMode="auto">
              <a:xfrm>
                <a:off x="5308" y="516"/>
                <a:ext cx="64" cy="230"/>
              </a:xfrm>
              <a:custGeom>
                <a:avLst/>
                <a:gdLst>
                  <a:gd name="T0" fmla="*/ 2 w 64"/>
                  <a:gd name="T1" fmla="*/ 0 h 230"/>
                  <a:gd name="T2" fmla="*/ 64 w 64"/>
                  <a:gd name="T3" fmla="*/ 230 h 230"/>
                  <a:gd name="T4" fmla="*/ 60 w 64"/>
                  <a:gd name="T5" fmla="*/ 230 h 230"/>
                  <a:gd name="T6" fmla="*/ 58 w 64"/>
                  <a:gd name="T7" fmla="*/ 230 h 230"/>
                  <a:gd name="T8" fmla="*/ 0 w 64"/>
                  <a:gd name="T9" fmla="*/ 0 h 230"/>
                  <a:gd name="T10" fmla="*/ 0 w 64"/>
                  <a:gd name="T11" fmla="*/ 0 h 230"/>
                  <a:gd name="T12" fmla="*/ 2 w 64"/>
                  <a:gd name="T13" fmla="*/ 0 h 2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230"/>
                  <a:gd name="T23" fmla="*/ 64 w 64"/>
                  <a:gd name="T24" fmla="*/ 230 h 2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230">
                    <a:moveTo>
                      <a:pt x="2" y="0"/>
                    </a:moveTo>
                    <a:lnTo>
                      <a:pt x="64" y="230"/>
                    </a:lnTo>
                    <a:lnTo>
                      <a:pt x="60" y="230"/>
                    </a:lnTo>
                    <a:lnTo>
                      <a:pt x="58" y="23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73E2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98" name="Freeform 142"/>
              <p:cNvSpPr>
                <a:spLocks/>
              </p:cNvSpPr>
              <p:nvPr/>
            </p:nvSpPr>
            <p:spPr bwMode="auto">
              <a:xfrm>
                <a:off x="5304" y="516"/>
                <a:ext cx="64" cy="230"/>
              </a:xfrm>
              <a:custGeom>
                <a:avLst/>
                <a:gdLst>
                  <a:gd name="T0" fmla="*/ 4 w 64"/>
                  <a:gd name="T1" fmla="*/ 0 h 230"/>
                  <a:gd name="T2" fmla="*/ 64 w 64"/>
                  <a:gd name="T3" fmla="*/ 230 h 230"/>
                  <a:gd name="T4" fmla="*/ 62 w 64"/>
                  <a:gd name="T5" fmla="*/ 230 h 230"/>
                  <a:gd name="T6" fmla="*/ 60 w 64"/>
                  <a:gd name="T7" fmla="*/ 230 h 230"/>
                  <a:gd name="T8" fmla="*/ 0 w 64"/>
                  <a:gd name="T9" fmla="*/ 0 h 230"/>
                  <a:gd name="T10" fmla="*/ 2 w 64"/>
                  <a:gd name="T11" fmla="*/ 0 h 230"/>
                  <a:gd name="T12" fmla="*/ 4 w 64"/>
                  <a:gd name="T13" fmla="*/ 0 h 2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230"/>
                  <a:gd name="T23" fmla="*/ 64 w 64"/>
                  <a:gd name="T24" fmla="*/ 230 h 2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230">
                    <a:moveTo>
                      <a:pt x="4" y="0"/>
                    </a:moveTo>
                    <a:lnTo>
                      <a:pt x="64" y="230"/>
                    </a:lnTo>
                    <a:lnTo>
                      <a:pt x="62" y="230"/>
                    </a:lnTo>
                    <a:lnTo>
                      <a:pt x="60" y="23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73E2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99" name="Freeform 143"/>
              <p:cNvSpPr>
                <a:spLocks/>
              </p:cNvSpPr>
              <p:nvPr/>
            </p:nvSpPr>
            <p:spPr bwMode="auto">
              <a:xfrm>
                <a:off x="5302" y="516"/>
                <a:ext cx="64" cy="230"/>
              </a:xfrm>
              <a:custGeom>
                <a:avLst/>
                <a:gdLst>
                  <a:gd name="T0" fmla="*/ 4 w 64"/>
                  <a:gd name="T1" fmla="*/ 0 h 230"/>
                  <a:gd name="T2" fmla="*/ 64 w 64"/>
                  <a:gd name="T3" fmla="*/ 230 h 230"/>
                  <a:gd name="T4" fmla="*/ 62 w 64"/>
                  <a:gd name="T5" fmla="*/ 230 h 230"/>
                  <a:gd name="T6" fmla="*/ 60 w 64"/>
                  <a:gd name="T7" fmla="*/ 230 h 230"/>
                  <a:gd name="T8" fmla="*/ 0 w 64"/>
                  <a:gd name="T9" fmla="*/ 0 h 230"/>
                  <a:gd name="T10" fmla="*/ 2 w 64"/>
                  <a:gd name="T11" fmla="*/ 0 h 230"/>
                  <a:gd name="T12" fmla="*/ 4 w 64"/>
                  <a:gd name="T13" fmla="*/ 0 h 2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230"/>
                  <a:gd name="T23" fmla="*/ 64 w 64"/>
                  <a:gd name="T24" fmla="*/ 230 h 2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230">
                    <a:moveTo>
                      <a:pt x="4" y="0"/>
                    </a:moveTo>
                    <a:lnTo>
                      <a:pt x="64" y="230"/>
                    </a:lnTo>
                    <a:lnTo>
                      <a:pt x="62" y="230"/>
                    </a:lnTo>
                    <a:lnTo>
                      <a:pt x="60" y="23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73E2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00" name="Freeform 144"/>
              <p:cNvSpPr>
                <a:spLocks/>
              </p:cNvSpPr>
              <p:nvPr/>
            </p:nvSpPr>
            <p:spPr bwMode="auto">
              <a:xfrm>
                <a:off x="5300" y="516"/>
                <a:ext cx="64" cy="230"/>
              </a:xfrm>
              <a:custGeom>
                <a:avLst/>
                <a:gdLst>
                  <a:gd name="T0" fmla="*/ 4 w 64"/>
                  <a:gd name="T1" fmla="*/ 0 h 230"/>
                  <a:gd name="T2" fmla="*/ 64 w 64"/>
                  <a:gd name="T3" fmla="*/ 230 h 230"/>
                  <a:gd name="T4" fmla="*/ 62 w 64"/>
                  <a:gd name="T5" fmla="*/ 230 h 230"/>
                  <a:gd name="T6" fmla="*/ 60 w 64"/>
                  <a:gd name="T7" fmla="*/ 230 h 230"/>
                  <a:gd name="T8" fmla="*/ 0 w 64"/>
                  <a:gd name="T9" fmla="*/ 0 h 230"/>
                  <a:gd name="T10" fmla="*/ 2 w 64"/>
                  <a:gd name="T11" fmla="*/ 0 h 230"/>
                  <a:gd name="T12" fmla="*/ 4 w 64"/>
                  <a:gd name="T13" fmla="*/ 0 h 2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230"/>
                  <a:gd name="T23" fmla="*/ 64 w 64"/>
                  <a:gd name="T24" fmla="*/ 230 h 2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230">
                    <a:moveTo>
                      <a:pt x="4" y="0"/>
                    </a:moveTo>
                    <a:lnTo>
                      <a:pt x="64" y="230"/>
                    </a:lnTo>
                    <a:lnTo>
                      <a:pt x="62" y="230"/>
                    </a:lnTo>
                    <a:lnTo>
                      <a:pt x="60" y="23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63E2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01" name="Freeform 145"/>
              <p:cNvSpPr>
                <a:spLocks/>
              </p:cNvSpPr>
              <p:nvPr/>
            </p:nvSpPr>
            <p:spPr bwMode="auto">
              <a:xfrm>
                <a:off x="5298" y="516"/>
                <a:ext cx="64" cy="230"/>
              </a:xfrm>
              <a:custGeom>
                <a:avLst/>
                <a:gdLst>
                  <a:gd name="T0" fmla="*/ 4 w 64"/>
                  <a:gd name="T1" fmla="*/ 0 h 230"/>
                  <a:gd name="T2" fmla="*/ 64 w 64"/>
                  <a:gd name="T3" fmla="*/ 230 h 230"/>
                  <a:gd name="T4" fmla="*/ 62 w 64"/>
                  <a:gd name="T5" fmla="*/ 230 h 230"/>
                  <a:gd name="T6" fmla="*/ 60 w 64"/>
                  <a:gd name="T7" fmla="*/ 230 h 230"/>
                  <a:gd name="T8" fmla="*/ 0 w 64"/>
                  <a:gd name="T9" fmla="*/ 2 h 230"/>
                  <a:gd name="T10" fmla="*/ 2 w 64"/>
                  <a:gd name="T11" fmla="*/ 0 h 230"/>
                  <a:gd name="T12" fmla="*/ 4 w 64"/>
                  <a:gd name="T13" fmla="*/ 0 h 2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230"/>
                  <a:gd name="T23" fmla="*/ 64 w 64"/>
                  <a:gd name="T24" fmla="*/ 230 h 2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230">
                    <a:moveTo>
                      <a:pt x="4" y="0"/>
                    </a:moveTo>
                    <a:lnTo>
                      <a:pt x="64" y="230"/>
                    </a:lnTo>
                    <a:lnTo>
                      <a:pt x="62" y="230"/>
                    </a:lnTo>
                    <a:lnTo>
                      <a:pt x="60" y="230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63E2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02" name="Freeform 146"/>
              <p:cNvSpPr>
                <a:spLocks/>
              </p:cNvSpPr>
              <p:nvPr/>
            </p:nvSpPr>
            <p:spPr bwMode="auto">
              <a:xfrm>
                <a:off x="5296" y="516"/>
                <a:ext cx="64" cy="230"/>
              </a:xfrm>
              <a:custGeom>
                <a:avLst/>
                <a:gdLst>
                  <a:gd name="T0" fmla="*/ 4 w 64"/>
                  <a:gd name="T1" fmla="*/ 0 h 230"/>
                  <a:gd name="T2" fmla="*/ 64 w 64"/>
                  <a:gd name="T3" fmla="*/ 230 h 230"/>
                  <a:gd name="T4" fmla="*/ 62 w 64"/>
                  <a:gd name="T5" fmla="*/ 230 h 230"/>
                  <a:gd name="T6" fmla="*/ 60 w 64"/>
                  <a:gd name="T7" fmla="*/ 230 h 230"/>
                  <a:gd name="T8" fmla="*/ 0 w 64"/>
                  <a:gd name="T9" fmla="*/ 2 h 230"/>
                  <a:gd name="T10" fmla="*/ 2 w 64"/>
                  <a:gd name="T11" fmla="*/ 2 h 230"/>
                  <a:gd name="T12" fmla="*/ 4 w 64"/>
                  <a:gd name="T13" fmla="*/ 0 h 2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230"/>
                  <a:gd name="T23" fmla="*/ 64 w 64"/>
                  <a:gd name="T24" fmla="*/ 230 h 2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230">
                    <a:moveTo>
                      <a:pt x="4" y="0"/>
                    </a:moveTo>
                    <a:lnTo>
                      <a:pt x="64" y="230"/>
                    </a:lnTo>
                    <a:lnTo>
                      <a:pt x="62" y="230"/>
                    </a:lnTo>
                    <a:lnTo>
                      <a:pt x="60" y="23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63E2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03" name="Freeform 147"/>
              <p:cNvSpPr>
                <a:spLocks/>
              </p:cNvSpPr>
              <p:nvPr/>
            </p:nvSpPr>
            <p:spPr bwMode="auto">
              <a:xfrm>
                <a:off x="5294" y="518"/>
                <a:ext cx="64" cy="230"/>
              </a:xfrm>
              <a:custGeom>
                <a:avLst/>
                <a:gdLst>
                  <a:gd name="T0" fmla="*/ 4 w 64"/>
                  <a:gd name="T1" fmla="*/ 0 h 230"/>
                  <a:gd name="T2" fmla="*/ 64 w 64"/>
                  <a:gd name="T3" fmla="*/ 228 h 230"/>
                  <a:gd name="T4" fmla="*/ 62 w 64"/>
                  <a:gd name="T5" fmla="*/ 228 h 230"/>
                  <a:gd name="T6" fmla="*/ 60 w 64"/>
                  <a:gd name="T7" fmla="*/ 230 h 230"/>
                  <a:gd name="T8" fmla="*/ 0 w 64"/>
                  <a:gd name="T9" fmla="*/ 0 h 230"/>
                  <a:gd name="T10" fmla="*/ 2 w 64"/>
                  <a:gd name="T11" fmla="*/ 0 h 230"/>
                  <a:gd name="T12" fmla="*/ 4 w 64"/>
                  <a:gd name="T13" fmla="*/ 0 h 2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230"/>
                  <a:gd name="T23" fmla="*/ 64 w 64"/>
                  <a:gd name="T24" fmla="*/ 230 h 2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230">
                    <a:moveTo>
                      <a:pt x="4" y="0"/>
                    </a:moveTo>
                    <a:lnTo>
                      <a:pt x="64" y="228"/>
                    </a:lnTo>
                    <a:lnTo>
                      <a:pt x="62" y="228"/>
                    </a:lnTo>
                    <a:lnTo>
                      <a:pt x="60" y="23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63E2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04" name="Freeform 148"/>
              <p:cNvSpPr>
                <a:spLocks/>
              </p:cNvSpPr>
              <p:nvPr/>
            </p:nvSpPr>
            <p:spPr bwMode="auto">
              <a:xfrm>
                <a:off x="5292" y="518"/>
                <a:ext cx="64" cy="230"/>
              </a:xfrm>
              <a:custGeom>
                <a:avLst/>
                <a:gdLst>
                  <a:gd name="T0" fmla="*/ 4 w 64"/>
                  <a:gd name="T1" fmla="*/ 0 h 230"/>
                  <a:gd name="T2" fmla="*/ 64 w 64"/>
                  <a:gd name="T3" fmla="*/ 228 h 230"/>
                  <a:gd name="T4" fmla="*/ 62 w 64"/>
                  <a:gd name="T5" fmla="*/ 230 h 230"/>
                  <a:gd name="T6" fmla="*/ 62 w 64"/>
                  <a:gd name="T7" fmla="*/ 230 h 230"/>
                  <a:gd name="T8" fmla="*/ 0 w 64"/>
                  <a:gd name="T9" fmla="*/ 0 h 230"/>
                  <a:gd name="T10" fmla="*/ 2 w 64"/>
                  <a:gd name="T11" fmla="*/ 0 h 230"/>
                  <a:gd name="T12" fmla="*/ 4 w 64"/>
                  <a:gd name="T13" fmla="*/ 0 h 2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230"/>
                  <a:gd name="T23" fmla="*/ 64 w 64"/>
                  <a:gd name="T24" fmla="*/ 230 h 2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230">
                    <a:moveTo>
                      <a:pt x="4" y="0"/>
                    </a:moveTo>
                    <a:lnTo>
                      <a:pt x="64" y="228"/>
                    </a:lnTo>
                    <a:lnTo>
                      <a:pt x="62" y="23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63E2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05" name="Freeform 149"/>
              <p:cNvSpPr>
                <a:spLocks/>
              </p:cNvSpPr>
              <p:nvPr/>
            </p:nvSpPr>
            <p:spPr bwMode="auto">
              <a:xfrm>
                <a:off x="5290" y="518"/>
                <a:ext cx="64" cy="230"/>
              </a:xfrm>
              <a:custGeom>
                <a:avLst/>
                <a:gdLst>
                  <a:gd name="T0" fmla="*/ 4 w 64"/>
                  <a:gd name="T1" fmla="*/ 0 h 230"/>
                  <a:gd name="T2" fmla="*/ 64 w 64"/>
                  <a:gd name="T3" fmla="*/ 230 h 230"/>
                  <a:gd name="T4" fmla="*/ 64 w 64"/>
                  <a:gd name="T5" fmla="*/ 230 h 230"/>
                  <a:gd name="T6" fmla="*/ 60 w 64"/>
                  <a:gd name="T7" fmla="*/ 230 h 230"/>
                  <a:gd name="T8" fmla="*/ 0 w 64"/>
                  <a:gd name="T9" fmla="*/ 0 h 230"/>
                  <a:gd name="T10" fmla="*/ 2 w 64"/>
                  <a:gd name="T11" fmla="*/ 0 h 230"/>
                  <a:gd name="T12" fmla="*/ 4 w 64"/>
                  <a:gd name="T13" fmla="*/ 0 h 2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230"/>
                  <a:gd name="T23" fmla="*/ 64 w 64"/>
                  <a:gd name="T24" fmla="*/ 230 h 2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230">
                    <a:moveTo>
                      <a:pt x="4" y="0"/>
                    </a:moveTo>
                    <a:lnTo>
                      <a:pt x="64" y="230"/>
                    </a:lnTo>
                    <a:lnTo>
                      <a:pt x="60" y="23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53F2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06" name="Freeform 150"/>
              <p:cNvSpPr>
                <a:spLocks/>
              </p:cNvSpPr>
              <p:nvPr/>
            </p:nvSpPr>
            <p:spPr bwMode="auto">
              <a:xfrm>
                <a:off x="5288" y="518"/>
                <a:ext cx="66" cy="230"/>
              </a:xfrm>
              <a:custGeom>
                <a:avLst/>
                <a:gdLst>
                  <a:gd name="T0" fmla="*/ 4 w 66"/>
                  <a:gd name="T1" fmla="*/ 0 h 230"/>
                  <a:gd name="T2" fmla="*/ 66 w 66"/>
                  <a:gd name="T3" fmla="*/ 230 h 230"/>
                  <a:gd name="T4" fmla="*/ 62 w 66"/>
                  <a:gd name="T5" fmla="*/ 230 h 230"/>
                  <a:gd name="T6" fmla="*/ 60 w 66"/>
                  <a:gd name="T7" fmla="*/ 230 h 230"/>
                  <a:gd name="T8" fmla="*/ 0 w 66"/>
                  <a:gd name="T9" fmla="*/ 0 h 230"/>
                  <a:gd name="T10" fmla="*/ 2 w 66"/>
                  <a:gd name="T11" fmla="*/ 0 h 230"/>
                  <a:gd name="T12" fmla="*/ 4 w 66"/>
                  <a:gd name="T13" fmla="*/ 0 h 2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6"/>
                  <a:gd name="T22" fmla="*/ 0 h 230"/>
                  <a:gd name="T23" fmla="*/ 66 w 66"/>
                  <a:gd name="T24" fmla="*/ 230 h 2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6" h="230">
                    <a:moveTo>
                      <a:pt x="4" y="0"/>
                    </a:moveTo>
                    <a:lnTo>
                      <a:pt x="66" y="230"/>
                    </a:lnTo>
                    <a:lnTo>
                      <a:pt x="62" y="230"/>
                    </a:lnTo>
                    <a:lnTo>
                      <a:pt x="60" y="23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53F2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07" name="Freeform 151"/>
              <p:cNvSpPr>
                <a:spLocks/>
              </p:cNvSpPr>
              <p:nvPr/>
            </p:nvSpPr>
            <p:spPr bwMode="auto">
              <a:xfrm>
                <a:off x="5286" y="518"/>
                <a:ext cx="64" cy="230"/>
              </a:xfrm>
              <a:custGeom>
                <a:avLst/>
                <a:gdLst>
                  <a:gd name="T0" fmla="*/ 4 w 64"/>
                  <a:gd name="T1" fmla="*/ 0 h 230"/>
                  <a:gd name="T2" fmla="*/ 64 w 64"/>
                  <a:gd name="T3" fmla="*/ 230 h 230"/>
                  <a:gd name="T4" fmla="*/ 62 w 64"/>
                  <a:gd name="T5" fmla="*/ 230 h 230"/>
                  <a:gd name="T6" fmla="*/ 60 w 64"/>
                  <a:gd name="T7" fmla="*/ 230 h 230"/>
                  <a:gd name="T8" fmla="*/ 0 w 64"/>
                  <a:gd name="T9" fmla="*/ 0 h 230"/>
                  <a:gd name="T10" fmla="*/ 2 w 64"/>
                  <a:gd name="T11" fmla="*/ 0 h 230"/>
                  <a:gd name="T12" fmla="*/ 4 w 64"/>
                  <a:gd name="T13" fmla="*/ 0 h 2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230"/>
                  <a:gd name="T23" fmla="*/ 64 w 64"/>
                  <a:gd name="T24" fmla="*/ 230 h 2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230">
                    <a:moveTo>
                      <a:pt x="4" y="0"/>
                    </a:moveTo>
                    <a:lnTo>
                      <a:pt x="64" y="230"/>
                    </a:lnTo>
                    <a:lnTo>
                      <a:pt x="62" y="230"/>
                    </a:lnTo>
                    <a:lnTo>
                      <a:pt x="60" y="23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53F2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08" name="Freeform 152"/>
              <p:cNvSpPr>
                <a:spLocks/>
              </p:cNvSpPr>
              <p:nvPr/>
            </p:nvSpPr>
            <p:spPr bwMode="auto">
              <a:xfrm>
                <a:off x="5284" y="518"/>
                <a:ext cx="64" cy="230"/>
              </a:xfrm>
              <a:custGeom>
                <a:avLst/>
                <a:gdLst>
                  <a:gd name="T0" fmla="*/ 4 w 64"/>
                  <a:gd name="T1" fmla="*/ 0 h 230"/>
                  <a:gd name="T2" fmla="*/ 64 w 64"/>
                  <a:gd name="T3" fmla="*/ 230 h 230"/>
                  <a:gd name="T4" fmla="*/ 62 w 64"/>
                  <a:gd name="T5" fmla="*/ 230 h 230"/>
                  <a:gd name="T6" fmla="*/ 60 w 64"/>
                  <a:gd name="T7" fmla="*/ 230 h 230"/>
                  <a:gd name="T8" fmla="*/ 0 w 64"/>
                  <a:gd name="T9" fmla="*/ 2 h 230"/>
                  <a:gd name="T10" fmla="*/ 2 w 64"/>
                  <a:gd name="T11" fmla="*/ 0 h 230"/>
                  <a:gd name="T12" fmla="*/ 4 w 64"/>
                  <a:gd name="T13" fmla="*/ 0 h 2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230"/>
                  <a:gd name="T23" fmla="*/ 64 w 64"/>
                  <a:gd name="T24" fmla="*/ 230 h 2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230">
                    <a:moveTo>
                      <a:pt x="4" y="0"/>
                    </a:moveTo>
                    <a:lnTo>
                      <a:pt x="64" y="230"/>
                    </a:lnTo>
                    <a:lnTo>
                      <a:pt x="62" y="230"/>
                    </a:lnTo>
                    <a:lnTo>
                      <a:pt x="60" y="230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53F2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09" name="Freeform 153"/>
              <p:cNvSpPr>
                <a:spLocks/>
              </p:cNvSpPr>
              <p:nvPr/>
            </p:nvSpPr>
            <p:spPr bwMode="auto">
              <a:xfrm>
                <a:off x="5282" y="518"/>
                <a:ext cx="64" cy="230"/>
              </a:xfrm>
              <a:custGeom>
                <a:avLst/>
                <a:gdLst>
                  <a:gd name="T0" fmla="*/ 4 w 64"/>
                  <a:gd name="T1" fmla="*/ 0 h 230"/>
                  <a:gd name="T2" fmla="*/ 64 w 64"/>
                  <a:gd name="T3" fmla="*/ 230 h 230"/>
                  <a:gd name="T4" fmla="*/ 62 w 64"/>
                  <a:gd name="T5" fmla="*/ 230 h 230"/>
                  <a:gd name="T6" fmla="*/ 60 w 64"/>
                  <a:gd name="T7" fmla="*/ 230 h 230"/>
                  <a:gd name="T8" fmla="*/ 0 w 64"/>
                  <a:gd name="T9" fmla="*/ 2 h 230"/>
                  <a:gd name="T10" fmla="*/ 0 w 64"/>
                  <a:gd name="T11" fmla="*/ 2 h 230"/>
                  <a:gd name="T12" fmla="*/ 4 w 64"/>
                  <a:gd name="T13" fmla="*/ 0 h 2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230"/>
                  <a:gd name="T23" fmla="*/ 64 w 64"/>
                  <a:gd name="T24" fmla="*/ 230 h 2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230">
                    <a:moveTo>
                      <a:pt x="4" y="0"/>
                    </a:moveTo>
                    <a:lnTo>
                      <a:pt x="64" y="230"/>
                    </a:lnTo>
                    <a:lnTo>
                      <a:pt x="62" y="230"/>
                    </a:lnTo>
                    <a:lnTo>
                      <a:pt x="60" y="230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53F2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10" name="Freeform 154"/>
              <p:cNvSpPr>
                <a:spLocks/>
              </p:cNvSpPr>
              <p:nvPr/>
            </p:nvSpPr>
            <p:spPr bwMode="auto">
              <a:xfrm>
                <a:off x="5280" y="520"/>
                <a:ext cx="64" cy="228"/>
              </a:xfrm>
              <a:custGeom>
                <a:avLst/>
                <a:gdLst>
                  <a:gd name="T0" fmla="*/ 2 w 64"/>
                  <a:gd name="T1" fmla="*/ 0 h 228"/>
                  <a:gd name="T2" fmla="*/ 64 w 64"/>
                  <a:gd name="T3" fmla="*/ 228 h 228"/>
                  <a:gd name="T4" fmla="*/ 62 w 64"/>
                  <a:gd name="T5" fmla="*/ 228 h 228"/>
                  <a:gd name="T6" fmla="*/ 60 w 64"/>
                  <a:gd name="T7" fmla="*/ 228 h 228"/>
                  <a:gd name="T8" fmla="*/ 0 w 64"/>
                  <a:gd name="T9" fmla="*/ 0 h 228"/>
                  <a:gd name="T10" fmla="*/ 0 w 64"/>
                  <a:gd name="T11" fmla="*/ 0 h 228"/>
                  <a:gd name="T12" fmla="*/ 2 w 64"/>
                  <a:gd name="T13" fmla="*/ 0 h 2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228"/>
                  <a:gd name="T23" fmla="*/ 64 w 64"/>
                  <a:gd name="T24" fmla="*/ 228 h 2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228">
                    <a:moveTo>
                      <a:pt x="2" y="0"/>
                    </a:moveTo>
                    <a:lnTo>
                      <a:pt x="64" y="228"/>
                    </a:lnTo>
                    <a:lnTo>
                      <a:pt x="62" y="228"/>
                    </a:lnTo>
                    <a:lnTo>
                      <a:pt x="60" y="228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53F2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11" name="Freeform 155"/>
              <p:cNvSpPr>
                <a:spLocks/>
              </p:cNvSpPr>
              <p:nvPr/>
            </p:nvSpPr>
            <p:spPr bwMode="auto">
              <a:xfrm>
                <a:off x="5278" y="520"/>
                <a:ext cx="64" cy="228"/>
              </a:xfrm>
              <a:custGeom>
                <a:avLst/>
                <a:gdLst>
                  <a:gd name="T0" fmla="*/ 2 w 64"/>
                  <a:gd name="T1" fmla="*/ 0 h 228"/>
                  <a:gd name="T2" fmla="*/ 64 w 64"/>
                  <a:gd name="T3" fmla="*/ 228 h 228"/>
                  <a:gd name="T4" fmla="*/ 62 w 64"/>
                  <a:gd name="T5" fmla="*/ 228 h 228"/>
                  <a:gd name="T6" fmla="*/ 60 w 64"/>
                  <a:gd name="T7" fmla="*/ 228 h 228"/>
                  <a:gd name="T8" fmla="*/ 0 w 64"/>
                  <a:gd name="T9" fmla="*/ 0 h 228"/>
                  <a:gd name="T10" fmla="*/ 0 w 64"/>
                  <a:gd name="T11" fmla="*/ 0 h 228"/>
                  <a:gd name="T12" fmla="*/ 2 w 64"/>
                  <a:gd name="T13" fmla="*/ 0 h 2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228"/>
                  <a:gd name="T23" fmla="*/ 64 w 64"/>
                  <a:gd name="T24" fmla="*/ 228 h 2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228">
                    <a:moveTo>
                      <a:pt x="2" y="0"/>
                    </a:moveTo>
                    <a:lnTo>
                      <a:pt x="64" y="228"/>
                    </a:lnTo>
                    <a:lnTo>
                      <a:pt x="62" y="228"/>
                    </a:lnTo>
                    <a:lnTo>
                      <a:pt x="60" y="228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43F2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12" name="Freeform 156"/>
              <p:cNvSpPr>
                <a:spLocks/>
              </p:cNvSpPr>
              <p:nvPr/>
            </p:nvSpPr>
            <p:spPr bwMode="auto">
              <a:xfrm>
                <a:off x="5276" y="520"/>
                <a:ext cx="64" cy="228"/>
              </a:xfrm>
              <a:custGeom>
                <a:avLst/>
                <a:gdLst>
                  <a:gd name="T0" fmla="*/ 2 w 64"/>
                  <a:gd name="T1" fmla="*/ 0 h 228"/>
                  <a:gd name="T2" fmla="*/ 64 w 64"/>
                  <a:gd name="T3" fmla="*/ 228 h 228"/>
                  <a:gd name="T4" fmla="*/ 62 w 64"/>
                  <a:gd name="T5" fmla="*/ 228 h 228"/>
                  <a:gd name="T6" fmla="*/ 60 w 64"/>
                  <a:gd name="T7" fmla="*/ 228 h 228"/>
                  <a:gd name="T8" fmla="*/ 0 w 64"/>
                  <a:gd name="T9" fmla="*/ 0 h 228"/>
                  <a:gd name="T10" fmla="*/ 0 w 64"/>
                  <a:gd name="T11" fmla="*/ 0 h 228"/>
                  <a:gd name="T12" fmla="*/ 2 w 64"/>
                  <a:gd name="T13" fmla="*/ 0 h 2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228"/>
                  <a:gd name="T23" fmla="*/ 64 w 64"/>
                  <a:gd name="T24" fmla="*/ 228 h 2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228">
                    <a:moveTo>
                      <a:pt x="2" y="0"/>
                    </a:moveTo>
                    <a:lnTo>
                      <a:pt x="64" y="228"/>
                    </a:lnTo>
                    <a:lnTo>
                      <a:pt x="62" y="228"/>
                    </a:lnTo>
                    <a:lnTo>
                      <a:pt x="60" y="228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43F2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13" name="Freeform 157"/>
              <p:cNvSpPr>
                <a:spLocks/>
              </p:cNvSpPr>
              <p:nvPr/>
            </p:nvSpPr>
            <p:spPr bwMode="auto">
              <a:xfrm>
                <a:off x="5274" y="520"/>
                <a:ext cx="64" cy="230"/>
              </a:xfrm>
              <a:custGeom>
                <a:avLst/>
                <a:gdLst>
                  <a:gd name="T0" fmla="*/ 2 w 64"/>
                  <a:gd name="T1" fmla="*/ 0 h 230"/>
                  <a:gd name="T2" fmla="*/ 64 w 64"/>
                  <a:gd name="T3" fmla="*/ 228 h 230"/>
                  <a:gd name="T4" fmla="*/ 62 w 64"/>
                  <a:gd name="T5" fmla="*/ 228 h 230"/>
                  <a:gd name="T6" fmla="*/ 58 w 64"/>
                  <a:gd name="T7" fmla="*/ 230 h 230"/>
                  <a:gd name="T8" fmla="*/ 0 w 64"/>
                  <a:gd name="T9" fmla="*/ 0 h 230"/>
                  <a:gd name="T10" fmla="*/ 0 w 64"/>
                  <a:gd name="T11" fmla="*/ 0 h 230"/>
                  <a:gd name="T12" fmla="*/ 2 w 64"/>
                  <a:gd name="T13" fmla="*/ 0 h 2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230"/>
                  <a:gd name="T23" fmla="*/ 64 w 64"/>
                  <a:gd name="T24" fmla="*/ 230 h 2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230">
                    <a:moveTo>
                      <a:pt x="2" y="0"/>
                    </a:moveTo>
                    <a:lnTo>
                      <a:pt x="64" y="228"/>
                    </a:lnTo>
                    <a:lnTo>
                      <a:pt x="62" y="228"/>
                    </a:lnTo>
                    <a:lnTo>
                      <a:pt x="58" y="23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43F2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14" name="Freeform 158"/>
              <p:cNvSpPr>
                <a:spLocks/>
              </p:cNvSpPr>
              <p:nvPr/>
            </p:nvSpPr>
            <p:spPr bwMode="auto">
              <a:xfrm>
                <a:off x="5272" y="520"/>
                <a:ext cx="64" cy="230"/>
              </a:xfrm>
              <a:custGeom>
                <a:avLst/>
                <a:gdLst>
                  <a:gd name="T0" fmla="*/ 2 w 64"/>
                  <a:gd name="T1" fmla="*/ 0 h 230"/>
                  <a:gd name="T2" fmla="*/ 64 w 64"/>
                  <a:gd name="T3" fmla="*/ 228 h 230"/>
                  <a:gd name="T4" fmla="*/ 60 w 64"/>
                  <a:gd name="T5" fmla="*/ 230 h 230"/>
                  <a:gd name="T6" fmla="*/ 58 w 64"/>
                  <a:gd name="T7" fmla="*/ 230 h 230"/>
                  <a:gd name="T8" fmla="*/ 0 w 64"/>
                  <a:gd name="T9" fmla="*/ 0 h 230"/>
                  <a:gd name="T10" fmla="*/ 0 w 64"/>
                  <a:gd name="T11" fmla="*/ 0 h 230"/>
                  <a:gd name="T12" fmla="*/ 2 w 64"/>
                  <a:gd name="T13" fmla="*/ 0 h 2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230"/>
                  <a:gd name="T23" fmla="*/ 64 w 64"/>
                  <a:gd name="T24" fmla="*/ 230 h 2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230">
                    <a:moveTo>
                      <a:pt x="2" y="0"/>
                    </a:moveTo>
                    <a:lnTo>
                      <a:pt x="64" y="228"/>
                    </a:lnTo>
                    <a:lnTo>
                      <a:pt x="60" y="230"/>
                    </a:lnTo>
                    <a:lnTo>
                      <a:pt x="58" y="23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43F2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15" name="Freeform 159"/>
              <p:cNvSpPr>
                <a:spLocks/>
              </p:cNvSpPr>
              <p:nvPr/>
            </p:nvSpPr>
            <p:spPr bwMode="auto">
              <a:xfrm>
                <a:off x="5270" y="520"/>
                <a:ext cx="62" cy="230"/>
              </a:xfrm>
              <a:custGeom>
                <a:avLst/>
                <a:gdLst>
                  <a:gd name="T0" fmla="*/ 2 w 62"/>
                  <a:gd name="T1" fmla="*/ 0 h 230"/>
                  <a:gd name="T2" fmla="*/ 62 w 62"/>
                  <a:gd name="T3" fmla="*/ 230 h 230"/>
                  <a:gd name="T4" fmla="*/ 60 w 62"/>
                  <a:gd name="T5" fmla="*/ 230 h 230"/>
                  <a:gd name="T6" fmla="*/ 58 w 62"/>
                  <a:gd name="T7" fmla="*/ 230 h 230"/>
                  <a:gd name="T8" fmla="*/ 26 w 62"/>
                  <a:gd name="T9" fmla="*/ 104 h 230"/>
                  <a:gd name="T10" fmla="*/ 26 w 62"/>
                  <a:gd name="T11" fmla="*/ 102 h 230"/>
                  <a:gd name="T12" fmla="*/ 24 w 62"/>
                  <a:gd name="T13" fmla="*/ 100 h 230"/>
                  <a:gd name="T14" fmla="*/ 0 w 62"/>
                  <a:gd name="T15" fmla="*/ 0 h 230"/>
                  <a:gd name="T16" fmla="*/ 0 w 62"/>
                  <a:gd name="T17" fmla="*/ 0 h 230"/>
                  <a:gd name="T18" fmla="*/ 2 w 62"/>
                  <a:gd name="T19" fmla="*/ 0 h 2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2"/>
                  <a:gd name="T31" fmla="*/ 0 h 230"/>
                  <a:gd name="T32" fmla="*/ 62 w 62"/>
                  <a:gd name="T33" fmla="*/ 230 h 23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2" h="230">
                    <a:moveTo>
                      <a:pt x="2" y="0"/>
                    </a:moveTo>
                    <a:lnTo>
                      <a:pt x="62" y="230"/>
                    </a:lnTo>
                    <a:lnTo>
                      <a:pt x="60" y="230"/>
                    </a:lnTo>
                    <a:lnTo>
                      <a:pt x="58" y="230"/>
                    </a:lnTo>
                    <a:lnTo>
                      <a:pt x="26" y="104"/>
                    </a:lnTo>
                    <a:lnTo>
                      <a:pt x="26" y="102"/>
                    </a:lnTo>
                    <a:lnTo>
                      <a:pt x="24" y="10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43F2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16" name="Freeform 160"/>
              <p:cNvSpPr>
                <a:spLocks/>
              </p:cNvSpPr>
              <p:nvPr/>
            </p:nvSpPr>
            <p:spPr bwMode="auto">
              <a:xfrm>
                <a:off x="5266" y="520"/>
                <a:ext cx="64" cy="230"/>
              </a:xfrm>
              <a:custGeom>
                <a:avLst/>
                <a:gdLst>
                  <a:gd name="T0" fmla="*/ 4 w 64"/>
                  <a:gd name="T1" fmla="*/ 0 h 230"/>
                  <a:gd name="T2" fmla="*/ 64 w 64"/>
                  <a:gd name="T3" fmla="*/ 230 h 230"/>
                  <a:gd name="T4" fmla="*/ 62 w 64"/>
                  <a:gd name="T5" fmla="*/ 230 h 230"/>
                  <a:gd name="T6" fmla="*/ 60 w 64"/>
                  <a:gd name="T7" fmla="*/ 230 h 230"/>
                  <a:gd name="T8" fmla="*/ 28 w 64"/>
                  <a:gd name="T9" fmla="*/ 106 h 230"/>
                  <a:gd name="T10" fmla="*/ 30 w 64"/>
                  <a:gd name="T11" fmla="*/ 104 h 230"/>
                  <a:gd name="T12" fmla="*/ 30 w 64"/>
                  <a:gd name="T13" fmla="*/ 102 h 230"/>
                  <a:gd name="T14" fmla="*/ 28 w 64"/>
                  <a:gd name="T15" fmla="*/ 98 h 230"/>
                  <a:gd name="T16" fmla="*/ 24 w 64"/>
                  <a:gd name="T17" fmla="*/ 94 h 230"/>
                  <a:gd name="T18" fmla="*/ 0 w 64"/>
                  <a:gd name="T19" fmla="*/ 2 h 230"/>
                  <a:gd name="T20" fmla="*/ 2 w 64"/>
                  <a:gd name="T21" fmla="*/ 0 h 230"/>
                  <a:gd name="T22" fmla="*/ 4 w 64"/>
                  <a:gd name="T23" fmla="*/ 0 h 23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4"/>
                  <a:gd name="T37" fmla="*/ 0 h 230"/>
                  <a:gd name="T38" fmla="*/ 64 w 64"/>
                  <a:gd name="T39" fmla="*/ 230 h 23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4" h="230">
                    <a:moveTo>
                      <a:pt x="4" y="0"/>
                    </a:moveTo>
                    <a:lnTo>
                      <a:pt x="64" y="230"/>
                    </a:lnTo>
                    <a:lnTo>
                      <a:pt x="62" y="230"/>
                    </a:lnTo>
                    <a:lnTo>
                      <a:pt x="60" y="230"/>
                    </a:lnTo>
                    <a:lnTo>
                      <a:pt x="28" y="106"/>
                    </a:lnTo>
                    <a:lnTo>
                      <a:pt x="30" y="104"/>
                    </a:lnTo>
                    <a:lnTo>
                      <a:pt x="30" y="102"/>
                    </a:lnTo>
                    <a:lnTo>
                      <a:pt x="28" y="98"/>
                    </a:lnTo>
                    <a:lnTo>
                      <a:pt x="24" y="9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440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17" name="Freeform 161"/>
              <p:cNvSpPr>
                <a:spLocks noEditPoints="1"/>
              </p:cNvSpPr>
              <p:nvPr/>
            </p:nvSpPr>
            <p:spPr bwMode="auto">
              <a:xfrm>
                <a:off x="5264" y="520"/>
                <a:ext cx="64" cy="230"/>
              </a:xfrm>
              <a:custGeom>
                <a:avLst/>
                <a:gdLst>
                  <a:gd name="T0" fmla="*/ 4 w 64"/>
                  <a:gd name="T1" fmla="*/ 0 h 230"/>
                  <a:gd name="T2" fmla="*/ 30 w 64"/>
                  <a:gd name="T3" fmla="*/ 100 h 230"/>
                  <a:gd name="T4" fmla="*/ 26 w 64"/>
                  <a:gd name="T5" fmla="*/ 94 h 230"/>
                  <a:gd name="T6" fmla="*/ 24 w 64"/>
                  <a:gd name="T7" fmla="*/ 90 h 230"/>
                  <a:gd name="T8" fmla="*/ 0 w 64"/>
                  <a:gd name="T9" fmla="*/ 2 h 230"/>
                  <a:gd name="T10" fmla="*/ 0 w 64"/>
                  <a:gd name="T11" fmla="*/ 2 h 230"/>
                  <a:gd name="T12" fmla="*/ 4 w 64"/>
                  <a:gd name="T13" fmla="*/ 0 h 230"/>
                  <a:gd name="T14" fmla="*/ 4 w 64"/>
                  <a:gd name="T15" fmla="*/ 0 h 230"/>
                  <a:gd name="T16" fmla="*/ 32 w 64"/>
                  <a:gd name="T17" fmla="*/ 104 h 230"/>
                  <a:gd name="T18" fmla="*/ 64 w 64"/>
                  <a:gd name="T19" fmla="*/ 230 h 230"/>
                  <a:gd name="T20" fmla="*/ 62 w 64"/>
                  <a:gd name="T21" fmla="*/ 230 h 230"/>
                  <a:gd name="T22" fmla="*/ 60 w 64"/>
                  <a:gd name="T23" fmla="*/ 230 h 230"/>
                  <a:gd name="T24" fmla="*/ 28 w 64"/>
                  <a:gd name="T25" fmla="*/ 108 h 230"/>
                  <a:gd name="T26" fmla="*/ 30 w 64"/>
                  <a:gd name="T27" fmla="*/ 106 h 230"/>
                  <a:gd name="T28" fmla="*/ 32 w 64"/>
                  <a:gd name="T29" fmla="*/ 104 h 230"/>
                  <a:gd name="T30" fmla="*/ 32 w 64"/>
                  <a:gd name="T31" fmla="*/ 104 h 23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4"/>
                  <a:gd name="T49" fmla="*/ 0 h 230"/>
                  <a:gd name="T50" fmla="*/ 64 w 64"/>
                  <a:gd name="T51" fmla="*/ 230 h 23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4" h="230">
                    <a:moveTo>
                      <a:pt x="4" y="0"/>
                    </a:moveTo>
                    <a:lnTo>
                      <a:pt x="30" y="100"/>
                    </a:lnTo>
                    <a:lnTo>
                      <a:pt x="26" y="94"/>
                    </a:lnTo>
                    <a:lnTo>
                      <a:pt x="24" y="90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  <a:moveTo>
                      <a:pt x="32" y="104"/>
                    </a:moveTo>
                    <a:lnTo>
                      <a:pt x="64" y="230"/>
                    </a:lnTo>
                    <a:lnTo>
                      <a:pt x="62" y="230"/>
                    </a:lnTo>
                    <a:lnTo>
                      <a:pt x="60" y="230"/>
                    </a:lnTo>
                    <a:lnTo>
                      <a:pt x="28" y="108"/>
                    </a:lnTo>
                    <a:lnTo>
                      <a:pt x="30" y="106"/>
                    </a:lnTo>
                    <a:lnTo>
                      <a:pt x="32" y="104"/>
                    </a:lnTo>
                    <a:close/>
                  </a:path>
                </a:pathLst>
              </a:custGeom>
              <a:solidFill>
                <a:srgbClr val="C440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18" name="Freeform 162"/>
              <p:cNvSpPr>
                <a:spLocks noEditPoints="1"/>
              </p:cNvSpPr>
              <p:nvPr/>
            </p:nvSpPr>
            <p:spPr bwMode="auto">
              <a:xfrm>
                <a:off x="5262" y="522"/>
                <a:ext cx="64" cy="228"/>
              </a:xfrm>
              <a:custGeom>
                <a:avLst/>
                <a:gdLst>
                  <a:gd name="T0" fmla="*/ 2 w 64"/>
                  <a:gd name="T1" fmla="*/ 0 h 228"/>
                  <a:gd name="T2" fmla="*/ 28 w 64"/>
                  <a:gd name="T3" fmla="*/ 92 h 228"/>
                  <a:gd name="T4" fmla="*/ 26 w 64"/>
                  <a:gd name="T5" fmla="*/ 88 h 228"/>
                  <a:gd name="T6" fmla="*/ 22 w 64"/>
                  <a:gd name="T7" fmla="*/ 82 h 228"/>
                  <a:gd name="T8" fmla="*/ 0 w 64"/>
                  <a:gd name="T9" fmla="*/ 0 h 228"/>
                  <a:gd name="T10" fmla="*/ 0 w 64"/>
                  <a:gd name="T11" fmla="*/ 0 h 228"/>
                  <a:gd name="T12" fmla="*/ 2 w 64"/>
                  <a:gd name="T13" fmla="*/ 0 h 228"/>
                  <a:gd name="T14" fmla="*/ 2 w 64"/>
                  <a:gd name="T15" fmla="*/ 0 h 228"/>
                  <a:gd name="T16" fmla="*/ 32 w 64"/>
                  <a:gd name="T17" fmla="*/ 104 h 228"/>
                  <a:gd name="T18" fmla="*/ 64 w 64"/>
                  <a:gd name="T19" fmla="*/ 228 h 228"/>
                  <a:gd name="T20" fmla="*/ 62 w 64"/>
                  <a:gd name="T21" fmla="*/ 228 h 228"/>
                  <a:gd name="T22" fmla="*/ 60 w 64"/>
                  <a:gd name="T23" fmla="*/ 228 h 228"/>
                  <a:gd name="T24" fmla="*/ 28 w 64"/>
                  <a:gd name="T25" fmla="*/ 108 h 228"/>
                  <a:gd name="T26" fmla="*/ 30 w 64"/>
                  <a:gd name="T27" fmla="*/ 106 h 228"/>
                  <a:gd name="T28" fmla="*/ 32 w 64"/>
                  <a:gd name="T29" fmla="*/ 104 h 228"/>
                  <a:gd name="T30" fmla="*/ 32 w 64"/>
                  <a:gd name="T31" fmla="*/ 104 h 22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4"/>
                  <a:gd name="T49" fmla="*/ 0 h 228"/>
                  <a:gd name="T50" fmla="*/ 64 w 64"/>
                  <a:gd name="T51" fmla="*/ 228 h 22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4" h="228">
                    <a:moveTo>
                      <a:pt x="2" y="0"/>
                    </a:moveTo>
                    <a:lnTo>
                      <a:pt x="28" y="92"/>
                    </a:lnTo>
                    <a:lnTo>
                      <a:pt x="26" y="88"/>
                    </a:lnTo>
                    <a:lnTo>
                      <a:pt x="22" y="8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  <a:moveTo>
                      <a:pt x="32" y="104"/>
                    </a:moveTo>
                    <a:lnTo>
                      <a:pt x="64" y="228"/>
                    </a:lnTo>
                    <a:lnTo>
                      <a:pt x="62" y="228"/>
                    </a:lnTo>
                    <a:lnTo>
                      <a:pt x="60" y="228"/>
                    </a:lnTo>
                    <a:lnTo>
                      <a:pt x="28" y="108"/>
                    </a:lnTo>
                    <a:lnTo>
                      <a:pt x="30" y="106"/>
                    </a:lnTo>
                    <a:lnTo>
                      <a:pt x="32" y="104"/>
                    </a:lnTo>
                    <a:close/>
                  </a:path>
                </a:pathLst>
              </a:custGeom>
              <a:solidFill>
                <a:srgbClr val="C440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19" name="Freeform 163"/>
              <p:cNvSpPr>
                <a:spLocks noEditPoints="1"/>
              </p:cNvSpPr>
              <p:nvPr/>
            </p:nvSpPr>
            <p:spPr bwMode="auto">
              <a:xfrm>
                <a:off x="5260" y="522"/>
                <a:ext cx="64" cy="228"/>
              </a:xfrm>
              <a:custGeom>
                <a:avLst/>
                <a:gdLst>
                  <a:gd name="T0" fmla="*/ 2 w 64"/>
                  <a:gd name="T1" fmla="*/ 0 h 228"/>
                  <a:gd name="T2" fmla="*/ 28 w 64"/>
                  <a:gd name="T3" fmla="*/ 88 h 228"/>
                  <a:gd name="T4" fmla="*/ 24 w 64"/>
                  <a:gd name="T5" fmla="*/ 82 h 228"/>
                  <a:gd name="T6" fmla="*/ 20 w 64"/>
                  <a:gd name="T7" fmla="*/ 76 h 228"/>
                  <a:gd name="T8" fmla="*/ 0 w 64"/>
                  <a:gd name="T9" fmla="*/ 0 h 228"/>
                  <a:gd name="T10" fmla="*/ 0 w 64"/>
                  <a:gd name="T11" fmla="*/ 0 h 228"/>
                  <a:gd name="T12" fmla="*/ 2 w 64"/>
                  <a:gd name="T13" fmla="*/ 0 h 228"/>
                  <a:gd name="T14" fmla="*/ 2 w 64"/>
                  <a:gd name="T15" fmla="*/ 0 h 228"/>
                  <a:gd name="T16" fmla="*/ 32 w 64"/>
                  <a:gd name="T17" fmla="*/ 106 h 228"/>
                  <a:gd name="T18" fmla="*/ 64 w 64"/>
                  <a:gd name="T19" fmla="*/ 228 h 228"/>
                  <a:gd name="T20" fmla="*/ 62 w 64"/>
                  <a:gd name="T21" fmla="*/ 228 h 228"/>
                  <a:gd name="T22" fmla="*/ 60 w 64"/>
                  <a:gd name="T23" fmla="*/ 228 h 228"/>
                  <a:gd name="T24" fmla="*/ 28 w 64"/>
                  <a:gd name="T25" fmla="*/ 108 h 228"/>
                  <a:gd name="T26" fmla="*/ 30 w 64"/>
                  <a:gd name="T27" fmla="*/ 108 h 228"/>
                  <a:gd name="T28" fmla="*/ 32 w 64"/>
                  <a:gd name="T29" fmla="*/ 106 h 228"/>
                  <a:gd name="T30" fmla="*/ 32 w 64"/>
                  <a:gd name="T31" fmla="*/ 106 h 22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4"/>
                  <a:gd name="T49" fmla="*/ 0 h 228"/>
                  <a:gd name="T50" fmla="*/ 64 w 64"/>
                  <a:gd name="T51" fmla="*/ 228 h 22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4" h="228">
                    <a:moveTo>
                      <a:pt x="2" y="0"/>
                    </a:moveTo>
                    <a:lnTo>
                      <a:pt x="28" y="88"/>
                    </a:lnTo>
                    <a:lnTo>
                      <a:pt x="24" y="82"/>
                    </a:lnTo>
                    <a:lnTo>
                      <a:pt x="20" y="76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  <a:moveTo>
                      <a:pt x="32" y="106"/>
                    </a:moveTo>
                    <a:lnTo>
                      <a:pt x="64" y="228"/>
                    </a:lnTo>
                    <a:lnTo>
                      <a:pt x="62" y="228"/>
                    </a:lnTo>
                    <a:lnTo>
                      <a:pt x="60" y="228"/>
                    </a:lnTo>
                    <a:lnTo>
                      <a:pt x="28" y="108"/>
                    </a:lnTo>
                    <a:lnTo>
                      <a:pt x="30" y="108"/>
                    </a:lnTo>
                    <a:lnTo>
                      <a:pt x="32" y="106"/>
                    </a:lnTo>
                    <a:close/>
                  </a:path>
                </a:pathLst>
              </a:custGeom>
              <a:solidFill>
                <a:srgbClr val="C440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20" name="Freeform 164"/>
              <p:cNvSpPr>
                <a:spLocks noEditPoints="1"/>
              </p:cNvSpPr>
              <p:nvPr/>
            </p:nvSpPr>
            <p:spPr bwMode="auto">
              <a:xfrm>
                <a:off x="5258" y="522"/>
                <a:ext cx="64" cy="228"/>
              </a:xfrm>
              <a:custGeom>
                <a:avLst/>
                <a:gdLst>
                  <a:gd name="T0" fmla="*/ 2 w 64"/>
                  <a:gd name="T1" fmla="*/ 0 h 228"/>
                  <a:gd name="T2" fmla="*/ 26 w 64"/>
                  <a:gd name="T3" fmla="*/ 82 h 228"/>
                  <a:gd name="T4" fmla="*/ 22 w 64"/>
                  <a:gd name="T5" fmla="*/ 76 h 228"/>
                  <a:gd name="T6" fmla="*/ 18 w 64"/>
                  <a:gd name="T7" fmla="*/ 70 h 228"/>
                  <a:gd name="T8" fmla="*/ 0 w 64"/>
                  <a:gd name="T9" fmla="*/ 0 h 228"/>
                  <a:gd name="T10" fmla="*/ 2 w 64"/>
                  <a:gd name="T11" fmla="*/ 0 h 228"/>
                  <a:gd name="T12" fmla="*/ 2 w 64"/>
                  <a:gd name="T13" fmla="*/ 0 h 228"/>
                  <a:gd name="T14" fmla="*/ 2 w 64"/>
                  <a:gd name="T15" fmla="*/ 0 h 228"/>
                  <a:gd name="T16" fmla="*/ 32 w 64"/>
                  <a:gd name="T17" fmla="*/ 108 h 228"/>
                  <a:gd name="T18" fmla="*/ 64 w 64"/>
                  <a:gd name="T19" fmla="*/ 228 h 228"/>
                  <a:gd name="T20" fmla="*/ 62 w 64"/>
                  <a:gd name="T21" fmla="*/ 228 h 228"/>
                  <a:gd name="T22" fmla="*/ 60 w 64"/>
                  <a:gd name="T23" fmla="*/ 228 h 228"/>
                  <a:gd name="T24" fmla="*/ 28 w 64"/>
                  <a:gd name="T25" fmla="*/ 108 h 228"/>
                  <a:gd name="T26" fmla="*/ 30 w 64"/>
                  <a:gd name="T27" fmla="*/ 108 h 228"/>
                  <a:gd name="T28" fmla="*/ 32 w 64"/>
                  <a:gd name="T29" fmla="*/ 108 h 228"/>
                  <a:gd name="T30" fmla="*/ 32 w 64"/>
                  <a:gd name="T31" fmla="*/ 108 h 22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4"/>
                  <a:gd name="T49" fmla="*/ 0 h 228"/>
                  <a:gd name="T50" fmla="*/ 64 w 64"/>
                  <a:gd name="T51" fmla="*/ 228 h 22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4" h="228">
                    <a:moveTo>
                      <a:pt x="2" y="0"/>
                    </a:moveTo>
                    <a:lnTo>
                      <a:pt x="26" y="82"/>
                    </a:lnTo>
                    <a:lnTo>
                      <a:pt x="22" y="76"/>
                    </a:lnTo>
                    <a:lnTo>
                      <a:pt x="18" y="7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  <a:moveTo>
                      <a:pt x="32" y="108"/>
                    </a:moveTo>
                    <a:lnTo>
                      <a:pt x="64" y="228"/>
                    </a:lnTo>
                    <a:lnTo>
                      <a:pt x="62" y="228"/>
                    </a:lnTo>
                    <a:lnTo>
                      <a:pt x="60" y="228"/>
                    </a:lnTo>
                    <a:lnTo>
                      <a:pt x="28" y="108"/>
                    </a:lnTo>
                    <a:lnTo>
                      <a:pt x="30" y="108"/>
                    </a:lnTo>
                    <a:lnTo>
                      <a:pt x="32" y="108"/>
                    </a:lnTo>
                    <a:close/>
                  </a:path>
                </a:pathLst>
              </a:custGeom>
              <a:solidFill>
                <a:srgbClr val="C440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21" name="Freeform 165"/>
              <p:cNvSpPr>
                <a:spLocks noEditPoints="1"/>
              </p:cNvSpPr>
              <p:nvPr/>
            </p:nvSpPr>
            <p:spPr bwMode="auto">
              <a:xfrm>
                <a:off x="5256" y="522"/>
                <a:ext cx="64" cy="228"/>
              </a:xfrm>
              <a:custGeom>
                <a:avLst/>
                <a:gdLst>
                  <a:gd name="T0" fmla="*/ 4 w 64"/>
                  <a:gd name="T1" fmla="*/ 0 h 228"/>
                  <a:gd name="T2" fmla="*/ 24 w 64"/>
                  <a:gd name="T3" fmla="*/ 76 h 228"/>
                  <a:gd name="T4" fmla="*/ 20 w 64"/>
                  <a:gd name="T5" fmla="*/ 70 h 228"/>
                  <a:gd name="T6" fmla="*/ 16 w 64"/>
                  <a:gd name="T7" fmla="*/ 66 h 228"/>
                  <a:gd name="T8" fmla="*/ 0 w 64"/>
                  <a:gd name="T9" fmla="*/ 0 h 228"/>
                  <a:gd name="T10" fmla="*/ 2 w 64"/>
                  <a:gd name="T11" fmla="*/ 0 h 228"/>
                  <a:gd name="T12" fmla="*/ 4 w 64"/>
                  <a:gd name="T13" fmla="*/ 0 h 228"/>
                  <a:gd name="T14" fmla="*/ 4 w 64"/>
                  <a:gd name="T15" fmla="*/ 0 h 228"/>
                  <a:gd name="T16" fmla="*/ 32 w 64"/>
                  <a:gd name="T17" fmla="*/ 108 h 228"/>
                  <a:gd name="T18" fmla="*/ 64 w 64"/>
                  <a:gd name="T19" fmla="*/ 228 h 228"/>
                  <a:gd name="T20" fmla="*/ 62 w 64"/>
                  <a:gd name="T21" fmla="*/ 228 h 228"/>
                  <a:gd name="T22" fmla="*/ 58 w 64"/>
                  <a:gd name="T23" fmla="*/ 228 h 228"/>
                  <a:gd name="T24" fmla="*/ 28 w 64"/>
                  <a:gd name="T25" fmla="*/ 110 h 228"/>
                  <a:gd name="T26" fmla="*/ 30 w 64"/>
                  <a:gd name="T27" fmla="*/ 108 h 228"/>
                  <a:gd name="T28" fmla="*/ 32 w 64"/>
                  <a:gd name="T29" fmla="*/ 108 h 228"/>
                  <a:gd name="T30" fmla="*/ 32 w 64"/>
                  <a:gd name="T31" fmla="*/ 108 h 22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4"/>
                  <a:gd name="T49" fmla="*/ 0 h 228"/>
                  <a:gd name="T50" fmla="*/ 64 w 64"/>
                  <a:gd name="T51" fmla="*/ 228 h 22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4" h="228">
                    <a:moveTo>
                      <a:pt x="4" y="0"/>
                    </a:moveTo>
                    <a:lnTo>
                      <a:pt x="24" y="76"/>
                    </a:lnTo>
                    <a:lnTo>
                      <a:pt x="20" y="70"/>
                    </a:lnTo>
                    <a:lnTo>
                      <a:pt x="16" y="66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  <a:moveTo>
                      <a:pt x="32" y="108"/>
                    </a:moveTo>
                    <a:lnTo>
                      <a:pt x="64" y="228"/>
                    </a:lnTo>
                    <a:lnTo>
                      <a:pt x="62" y="228"/>
                    </a:lnTo>
                    <a:lnTo>
                      <a:pt x="58" y="228"/>
                    </a:lnTo>
                    <a:lnTo>
                      <a:pt x="28" y="110"/>
                    </a:lnTo>
                    <a:lnTo>
                      <a:pt x="30" y="108"/>
                    </a:lnTo>
                    <a:lnTo>
                      <a:pt x="32" y="108"/>
                    </a:lnTo>
                    <a:close/>
                  </a:path>
                </a:pathLst>
              </a:custGeom>
              <a:solidFill>
                <a:srgbClr val="C440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22" name="Freeform 166"/>
              <p:cNvSpPr>
                <a:spLocks noEditPoints="1"/>
              </p:cNvSpPr>
              <p:nvPr/>
            </p:nvSpPr>
            <p:spPr bwMode="auto">
              <a:xfrm>
                <a:off x="5254" y="522"/>
                <a:ext cx="64" cy="228"/>
              </a:xfrm>
              <a:custGeom>
                <a:avLst/>
                <a:gdLst>
                  <a:gd name="T0" fmla="*/ 4 w 64"/>
                  <a:gd name="T1" fmla="*/ 0 h 228"/>
                  <a:gd name="T2" fmla="*/ 22 w 64"/>
                  <a:gd name="T3" fmla="*/ 70 h 228"/>
                  <a:gd name="T4" fmla="*/ 18 w 64"/>
                  <a:gd name="T5" fmla="*/ 66 h 228"/>
                  <a:gd name="T6" fmla="*/ 14 w 64"/>
                  <a:gd name="T7" fmla="*/ 62 h 228"/>
                  <a:gd name="T8" fmla="*/ 0 w 64"/>
                  <a:gd name="T9" fmla="*/ 0 h 228"/>
                  <a:gd name="T10" fmla="*/ 2 w 64"/>
                  <a:gd name="T11" fmla="*/ 0 h 228"/>
                  <a:gd name="T12" fmla="*/ 4 w 64"/>
                  <a:gd name="T13" fmla="*/ 0 h 228"/>
                  <a:gd name="T14" fmla="*/ 4 w 64"/>
                  <a:gd name="T15" fmla="*/ 0 h 228"/>
                  <a:gd name="T16" fmla="*/ 32 w 64"/>
                  <a:gd name="T17" fmla="*/ 108 h 228"/>
                  <a:gd name="T18" fmla="*/ 64 w 64"/>
                  <a:gd name="T19" fmla="*/ 228 h 228"/>
                  <a:gd name="T20" fmla="*/ 60 w 64"/>
                  <a:gd name="T21" fmla="*/ 228 h 228"/>
                  <a:gd name="T22" fmla="*/ 58 w 64"/>
                  <a:gd name="T23" fmla="*/ 228 h 228"/>
                  <a:gd name="T24" fmla="*/ 28 w 64"/>
                  <a:gd name="T25" fmla="*/ 110 h 228"/>
                  <a:gd name="T26" fmla="*/ 30 w 64"/>
                  <a:gd name="T27" fmla="*/ 110 h 228"/>
                  <a:gd name="T28" fmla="*/ 32 w 64"/>
                  <a:gd name="T29" fmla="*/ 108 h 228"/>
                  <a:gd name="T30" fmla="*/ 32 w 64"/>
                  <a:gd name="T31" fmla="*/ 108 h 22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4"/>
                  <a:gd name="T49" fmla="*/ 0 h 228"/>
                  <a:gd name="T50" fmla="*/ 64 w 64"/>
                  <a:gd name="T51" fmla="*/ 228 h 22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4" h="228">
                    <a:moveTo>
                      <a:pt x="4" y="0"/>
                    </a:moveTo>
                    <a:lnTo>
                      <a:pt x="22" y="70"/>
                    </a:lnTo>
                    <a:lnTo>
                      <a:pt x="18" y="66"/>
                    </a:lnTo>
                    <a:lnTo>
                      <a:pt x="14" y="6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  <a:moveTo>
                      <a:pt x="32" y="108"/>
                    </a:moveTo>
                    <a:lnTo>
                      <a:pt x="64" y="228"/>
                    </a:lnTo>
                    <a:lnTo>
                      <a:pt x="60" y="228"/>
                    </a:lnTo>
                    <a:lnTo>
                      <a:pt x="58" y="228"/>
                    </a:lnTo>
                    <a:lnTo>
                      <a:pt x="28" y="110"/>
                    </a:lnTo>
                    <a:lnTo>
                      <a:pt x="30" y="110"/>
                    </a:lnTo>
                    <a:lnTo>
                      <a:pt x="32" y="108"/>
                    </a:lnTo>
                    <a:close/>
                  </a:path>
                </a:pathLst>
              </a:custGeom>
              <a:solidFill>
                <a:srgbClr val="C340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23" name="Freeform 167"/>
              <p:cNvSpPr>
                <a:spLocks noEditPoints="1"/>
              </p:cNvSpPr>
              <p:nvPr/>
            </p:nvSpPr>
            <p:spPr bwMode="auto">
              <a:xfrm>
                <a:off x="5252" y="522"/>
                <a:ext cx="62" cy="228"/>
              </a:xfrm>
              <a:custGeom>
                <a:avLst/>
                <a:gdLst>
                  <a:gd name="T0" fmla="*/ 4 w 62"/>
                  <a:gd name="T1" fmla="*/ 0 h 228"/>
                  <a:gd name="T2" fmla="*/ 20 w 62"/>
                  <a:gd name="T3" fmla="*/ 66 h 228"/>
                  <a:gd name="T4" fmla="*/ 16 w 62"/>
                  <a:gd name="T5" fmla="*/ 62 h 228"/>
                  <a:gd name="T6" fmla="*/ 14 w 62"/>
                  <a:gd name="T7" fmla="*/ 58 h 228"/>
                  <a:gd name="T8" fmla="*/ 0 w 62"/>
                  <a:gd name="T9" fmla="*/ 0 h 228"/>
                  <a:gd name="T10" fmla="*/ 2 w 62"/>
                  <a:gd name="T11" fmla="*/ 0 h 228"/>
                  <a:gd name="T12" fmla="*/ 4 w 62"/>
                  <a:gd name="T13" fmla="*/ 0 h 228"/>
                  <a:gd name="T14" fmla="*/ 4 w 62"/>
                  <a:gd name="T15" fmla="*/ 0 h 228"/>
                  <a:gd name="T16" fmla="*/ 32 w 62"/>
                  <a:gd name="T17" fmla="*/ 110 h 228"/>
                  <a:gd name="T18" fmla="*/ 62 w 62"/>
                  <a:gd name="T19" fmla="*/ 228 h 228"/>
                  <a:gd name="T20" fmla="*/ 60 w 62"/>
                  <a:gd name="T21" fmla="*/ 228 h 228"/>
                  <a:gd name="T22" fmla="*/ 58 w 62"/>
                  <a:gd name="T23" fmla="*/ 228 h 228"/>
                  <a:gd name="T24" fmla="*/ 28 w 62"/>
                  <a:gd name="T25" fmla="*/ 112 h 228"/>
                  <a:gd name="T26" fmla="*/ 30 w 62"/>
                  <a:gd name="T27" fmla="*/ 110 h 228"/>
                  <a:gd name="T28" fmla="*/ 32 w 62"/>
                  <a:gd name="T29" fmla="*/ 110 h 228"/>
                  <a:gd name="T30" fmla="*/ 32 w 62"/>
                  <a:gd name="T31" fmla="*/ 110 h 22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2"/>
                  <a:gd name="T49" fmla="*/ 0 h 228"/>
                  <a:gd name="T50" fmla="*/ 62 w 62"/>
                  <a:gd name="T51" fmla="*/ 228 h 22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2" h="228">
                    <a:moveTo>
                      <a:pt x="4" y="0"/>
                    </a:moveTo>
                    <a:lnTo>
                      <a:pt x="20" y="66"/>
                    </a:lnTo>
                    <a:lnTo>
                      <a:pt x="16" y="62"/>
                    </a:lnTo>
                    <a:lnTo>
                      <a:pt x="14" y="58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  <a:moveTo>
                      <a:pt x="32" y="110"/>
                    </a:moveTo>
                    <a:lnTo>
                      <a:pt x="62" y="228"/>
                    </a:lnTo>
                    <a:lnTo>
                      <a:pt x="60" y="228"/>
                    </a:lnTo>
                    <a:lnTo>
                      <a:pt x="58" y="228"/>
                    </a:lnTo>
                    <a:lnTo>
                      <a:pt x="28" y="112"/>
                    </a:lnTo>
                    <a:lnTo>
                      <a:pt x="30" y="110"/>
                    </a:lnTo>
                    <a:lnTo>
                      <a:pt x="32" y="110"/>
                    </a:lnTo>
                    <a:close/>
                  </a:path>
                </a:pathLst>
              </a:custGeom>
              <a:solidFill>
                <a:srgbClr val="C340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24" name="Freeform 168"/>
              <p:cNvSpPr>
                <a:spLocks noEditPoints="1"/>
              </p:cNvSpPr>
              <p:nvPr/>
            </p:nvSpPr>
            <p:spPr bwMode="auto">
              <a:xfrm>
                <a:off x="5250" y="522"/>
                <a:ext cx="62" cy="228"/>
              </a:xfrm>
              <a:custGeom>
                <a:avLst/>
                <a:gdLst>
                  <a:gd name="T0" fmla="*/ 4 w 62"/>
                  <a:gd name="T1" fmla="*/ 0 h 228"/>
                  <a:gd name="T2" fmla="*/ 18 w 62"/>
                  <a:gd name="T3" fmla="*/ 62 h 228"/>
                  <a:gd name="T4" fmla="*/ 14 w 62"/>
                  <a:gd name="T5" fmla="*/ 58 h 228"/>
                  <a:gd name="T6" fmla="*/ 12 w 62"/>
                  <a:gd name="T7" fmla="*/ 52 h 228"/>
                  <a:gd name="T8" fmla="*/ 0 w 62"/>
                  <a:gd name="T9" fmla="*/ 0 h 228"/>
                  <a:gd name="T10" fmla="*/ 2 w 62"/>
                  <a:gd name="T11" fmla="*/ 0 h 228"/>
                  <a:gd name="T12" fmla="*/ 4 w 62"/>
                  <a:gd name="T13" fmla="*/ 0 h 228"/>
                  <a:gd name="T14" fmla="*/ 4 w 62"/>
                  <a:gd name="T15" fmla="*/ 0 h 228"/>
                  <a:gd name="T16" fmla="*/ 32 w 62"/>
                  <a:gd name="T17" fmla="*/ 110 h 228"/>
                  <a:gd name="T18" fmla="*/ 62 w 62"/>
                  <a:gd name="T19" fmla="*/ 228 h 228"/>
                  <a:gd name="T20" fmla="*/ 60 w 62"/>
                  <a:gd name="T21" fmla="*/ 228 h 228"/>
                  <a:gd name="T22" fmla="*/ 58 w 62"/>
                  <a:gd name="T23" fmla="*/ 228 h 228"/>
                  <a:gd name="T24" fmla="*/ 28 w 62"/>
                  <a:gd name="T25" fmla="*/ 112 h 228"/>
                  <a:gd name="T26" fmla="*/ 30 w 62"/>
                  <a:gd name="T27" fmla="*/ 112 h 228"/>
                  <a:gd name="T28" fmla="*/ 32 w 62"/>
                  <a:gd name="T29" fmla="*/ 110 h 228"/>
                  <a:gd name="T30" fmla="*/ 32 w 62"/>
                  <a:gd name="T31" fmla="*/ 110 h 22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2"/>
                  <a:gd name="T49" fmla="*/ 0 h 228"/>
                  <a:gd name="T50" fmla="*/ 62 w 62"/>
                  <a:gd name="T51" fmla="*/ 228 h 22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2" h="228">
                    <a:moveTo>
                      <a:pt x="4" y="0"/>
                    </a:moveTo>
                    <a:lnTo>
                      <a:pt x="18" y="62"/>
                    </a:lnTo>
                    <a:lnTo>
                      <a:pt x="14" y="58"/>
                    </a:lnTo>
                    <a:lnTo>
                      <a:pt x="12" y="5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  <a:moveTo>
                      <a:pt x="32" y="110"/>
                    </a:moveTo>
                    <a:lnTo>
                      <a:pt x="62" y="228"/>
                    </a:lnTo>
                    <a:lnTo>
                      <a:pt x="60" y="228"/>
                    </a:lnTo>
                    <a:lnTo>
                      <a:pt x="58" y="228"/>
                    </a:lnTo>
                    <a:lnTo>
                      <a:pt x="28" y="112"/>
                    </a:lnTo>
                    <a:lnTo>
                      <a:pt x="30" y="112"/>
                    </a:lnTo>
                    <a:lnTo>
                      <a:pt x="32" y="110"/>
                    </a:lnTo>
                    <a:close/>
                  </a:path>
                </a:pathLst>
              </a:custGeom>
              <a:solidFill>
                <a:srgbClr val="C340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25" name="Freeform 169"/>
              <p:cNvSpPr>
                <a:spLocks noEditPoints="1"/>
              </p:cNvSpPr>
              <p:nvPr/>
            </p:nvSpPr>
            <p:spPr bwMode="auto">
              <a:xfrm>
                <a:off x="5246" y="522"/>
                <a:ext cx="64" cy="228"/>
              </a:xfrm>
              <a:custGeom>
                <a:avLst/>
                <a:gdLst>
                  <a:gd name="T0" fmla="*/ 6 w 64"/>
                  <a:gd name="T1" fmla="*/ 0 h 228"/>
                  <a:gd name="T2" fmla="*/ 20 w 64"/>
                  <a:gd name="T3" fmla="*/ 58 h 228"/>
                  <a:gd name="T4" fmla="*/ 16 w 64"/>
                  <a:gd name="T5" fmla="*/ 52 h 228"/>
                  <a:gd name="T6" fmla="*/ 14 w 64"/>
                  <a:gd name="T7" fmla="*/ 48 h 228"/>
                  <a:gd name="T8" fmla="*/ 0 w 64"/>
                  <a:gd name="T9" fmla="*/ 0 h 228"/>
                  <a:gd name="T10" fmla="*/ 4 w 64"/>
                  <a:gd name="T11" fmla="*/ 0 h 228"/>
                  <a:gd name="T12" fmla="*/ 6 w 64"/>
                  <a:gd name="T13" fmla="*/ 0 h 228"/>
                  <a:gd name="T14" fmla="*/ 6 w 64"/>
                  <a:gd name="T15" fmla="*/ 0 h 228"/>
                  <a:gd name="T16" fmla="*/ 34 w 64"/>
                  <a:gd name="T17" fmla="*/ 112 h 228"/>
                  <a:gd name="T18" fmla="*/ 64 w 64"/>
                  <a:gd name="T19" fmla="*/ 228 h 228"/>
                  <a:gd name="T20" fmla="*/ 62 w 64"/>
                  <a:gd name="T21" fmla="*/ 228 h 228"/>
                  <a:gd name="T22" fmla="*/ 60 w 64"/>
                  <a:gd name="T23" fmla="*/ 228 h 228"/>
                  <a:gd name="T24" fmla="*/ 30 w 64"/>
                  <a:gd name="T25" fmla="*/ 112 h 228"/>
                  <a:gd name="T26" fmla="*/ 32 w 64"/>
                  <a:gd name="T27" fmla="*/ 112 h 228"/>
                  <a:gd name="T28" fmla="*/ 34 w 64"/>
                  <a:gd name="T29" fmla="*/ 112 h 228"/>
                  <a:gd name="T30" fmla="*/ 34 w 64"/>
                  <a:gd name="T31" fmla="*/ 112 h 22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4"/>
                  <a:gd name="T49" fmla="*/ 0 h 228"/>
                  <a:gd name="T50" fmla="*/ 64 w 64"/>
                  <a:gd name="T51" fmla="*/ 228 h 22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4" h="228">
                    <a:moveTo>
                      <a:pt x="6" y="0"/>
                    </a:moveTo>
                    <a:lnTo>
                      <a:pt x="20" y="58"/>
                    </a:lnTo>
                    <a:lnTo>
                      <a:pt x="16" y="52"/>
                    </a:lnTo>
                    <a:lnTo>
                      <a:pt x="14" y="48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6" y="0"/>
                    </a:lnTo>
                    <a:close/>
                    <a:moveTo>
                      <a:pt x="34" y="112"/>
                    </a:moveTo>
                    <a:lnTo>
                      <a:pt x="64" y="228"/>
                    </a:lnTo>
                    <a:lnTo>
                      <a:pt x="62" y="228"/>
                    </a:lnTo>
                    <a:lnTo>
                      <a:pt x="60" y="228"/>
                    </a:lnTo>
                    <a:lnTo>
                      <a:pt x="30" y="112"/>
                    </a:lnTo>
                    <a:lnTo>
                      <a:pt x="32" y="112"/>
                    </a:lnTo>
                    <a:lnTo>
                      <a:pt x="34" y="112"/>
                    </a:lnTo>
                    <a:close/>
                  </a:path>
                </a:pathLst>
              </a:custGeom>
              <a:solidFill>
                <a:srgbClr val="C340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26" name="Freeform 170"/>
              <p:cNvSpPr>
                <a:spLocks noEditPoints="1"/>
              </p:cNvSpPr>
              <p:nvPr/>
            </p:nvSpPr>
            <p:spPr bwMode="auto">
              <a:xfrm>
                <a:off x="5244" y="522"/>
                <a:ext cx="64" cy="228"/>
              </a:xfrm>
              <a:custGeom>
                <a:avLst/>
                <a:gdLst>
                  <a:gd name="T0" fmla="*/ 6 w 64"/>
                  <a:gd name="T1" fmla="*/ 0 h 228"/>
                  <a:gd name="T2" fmla="*/ 18 w 64"/>
                  <a:gd name="T3" fmla="*/ 52 h 228"/>
                  <a:gd name="T4" fmla="*/ 16 w 64"/>
                  <a:gd name="T5" fmla="*/ 48 h 228"/>
                  <a:gd name="T6" fmla="*/ 12 w 64"/>
                  <a:gd name="T7" fmla="*/ 44 h 228"/>
                  <a:gd name="T8" fmla="*/ 0 w 64"/>
                  <a:gd name="T9" fmla="*/ 0 h 228"/>
                  <a:gd name="T10" fmla="*/ 2 w 64"/>
                  <a:gd name="T11" fmla="*/ 0 h 228"/>
                  <a:gd name="T12" fmla="*/ 6 w 64"/>
                  <a:gd name="T13" fmla="*/ 0 h 228"/>
                  <a:gd name="T14" fmla="*/ 6 w 64"/>
                  <a:gd name="T15" fmla="*/ 0 h 228"/>
                  <a:gd name="T16" fmla="*/ 34 w 64"/>
                  <a:gd name="T17" fmla="*/ 112 h 228"/>
                  <a:gd name="T18" fmla="*/ 64 w 64"/>
                  <a:gd name="T19" fmla="*/ 228 h 228"/>
                  <a:gd name="T20" fmla="*/ 62 w 64"/>
                  <a:gd name="T21" fmla="*/ 228 h 228"/>
                  <a:gd name="T22" fmla="*/ 62 w 64"/>
                  <a:gd name="T23" fmla="*/ 228 h 228"/>
                  <a:gd name="T24" fmla="*/ 30 w 64"/>
                  <a:gd name="T25" fmla="*/ 114 h 228"/>
                  <a:gd name="T26" fmla="*/ 32 w 64"/>
                  <a:gd name="T27" fmla="*/ 112 h 228"/>
                  <a:gd name="T28" fmla="*/ 34 w 64"/>
                  <a:gd name="T29" fmla="*/ 112 h 228"/>
                  <a:gd name="T30" fmla="*/ 34 w 64"/>
                  <a:gd name="T31" fmla="*/ 112 h 22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4"/>
                  <a:gd name="T49" fmla="*/ 0 h 228"/>
                  <a:gd name="T50" fmla="*/ 64 w 64"/>
                  <a:gd name="T51" fmla="*/ 228 h 22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4" h="228">
                    <a:moveTo>
                      <a:pt x="6" y="0"/>
                    </a:moveTo>
                    <a:lnTo>
                      <a:pt x="18" y="52"/>
                    </a:lnTo>
                    <a:lnTo>
                      <a:pt x="16" y="48"/>
                    </a:lnTo>
                    <a:lnTo>
                      <a:pt x="12" y="4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close/>
                    <a:moveTo>
                      <a:pt x="34" y="112"/>
                    </a:moveTo>
                    <a:lnTo>
                      <a:pt x="64" y="228"/>
                    </a:lnTo>
                    <a:lnTo>
                      <a:pt x="62" y="228"/>
                    </a:lnTo>
                    <a:lnTo>
                      <a:pt x="30" y="114"/>
                    </a:lnTo>
                    <a:lnTo>
                      <a:pt x="32" y="112"/>
                    </a:lnTo>
                    <a:lnTo>
                      <a:pt x="34" y="112"/>
                    </a:lnTo>
                    <a:close/>
                  </a:path>
                </a:pathLst>
              </a:custGeom>
              <a:solidFill>
                <a:srgbClr val="C340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27" name="Freeform 171"/>
              <p:cNvSpPr>
                <a:spLocks noEditPoints="1"/>
              </p:cNvSpPr>
              <p:nvPr/>
            </p:nvSpPr>
            <p:spPr bwMode="auto">
              <a:xfrm>
                <a:off x="5242" y="522"/>
                <a:ext cx="64" cy="228"/>
              </a:xfrm>
              <a:custGeom>
                <a:avLst/>
                <a:gdLst>
                  <a:gd name="T0" fmla="*/ 4 w 64"/>
                  <a:gd name="T1" fmla="*/ 0 h 228"/>
                  <a:gd name="T2" fmla="*/ 18 w 64"/>
                  <a:gd name="T3" fmla="*/ 48 h 228"/>
                  <a:gd name="T4" fmla="*/ 14 w 64"/>
                  <a:gd name="T5" fmla="*/ 44 h 228"/>
                  <a:gd name="T6" fmla="*/ 12 w 64"/>
                  <a:gd name="T7" fmla="*/ 40 h 228"/>
                  <a:gd name="T8" fmla="*/ 0 w 64"/>
                  <a:gd name="T9" fmla="*/ 0 h 228"/>
                  <a:gd name="T10" fmla="*/ 2 w 64"/>
                  <a:gd name="T11" fmla="*/ 0 h 228"/>
                  <a:gd name="T12" fmla="*/ 4 w 64"/>
                  <a:gd name="T13" fmla="*/ 0 h 228"/>
                  <a:gd name="T14" fmla="*/ 4 w 64"/>
                  <a:gd name="T15" fmla="*/ 0 h 228"/>
                  <a:gd name="T16" fmla="*/ 34 w 64"/>
                  <a:gd name="T17" fmla="*/ 112 h 228"/>
                  <a:gd name="T18" fmla="*/ 64 w 64"/>
                  <a:gd name="T19" fmla="*/ 228 h 228"/>
                  <a:gd name="T20" fmla="*/ 64 w 64"/>
                  <a:gd name="T21" fmla="*/ 228 h 228"/>
                  <a:gd name="T22" fmla="*/ 62 w 64"/>
                  <a:gd name="T23" fmla="*/ 228 h 228"/>
                  <a:gd name="T24" fmla="*/ 30 w 64"/>
                  <a:gd name="T25" fmla="*/ 114 h 228"/>
                  <a:gd name="T26" fmla="*/ 32 w 64"/>
                  <a:gd name="T27" fmla="*/ 114 h 228"/>
                  <a:gd name="T28" fmla="*/ 34 w 64"/>
                  <a:gd name="T29" fmla="*/ 112 h 228"/>
                  <a:gd name="T30" fmla="*/ 34 w 64"/>
                  <a:gd name="T31" fmla="*/ 112 h 22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4"/>
                  <a:gd name="T49" fmla="*/ 0 h 228"/>
                  <a:gd name="T50" fmla="*/ 64 w 64"/>
                  <a:gd name="T51" fmla="*/ 228 h 22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4" h="228">
                    <a:moveTo>
                      <a:pt x="4" y="0"/>
                    </a:moveTo>
                    <a:lnTo>
                      <a:pt x="18" y="48"/>
                    </a:lnTo>
                    <a:lnTo>
                      <a:pt x="14" y="44"/>
                    </a:lnTo>
                    <a:lnTo>
                      <a:pt x="12" y="4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  <a:moveTo>
                      <a:pt x="34" y="112"/>
                    </a:moveTo>
                    <a:lnTo>
                      <a:pt x="64" y="228"/>
                    </a:lnTo>
                    <a:lnTo>
                      <a:pt x="62" y="228"/>
                    </a:lnTo>
                    <a:lnTo>
                      <a:pt x="30" y="114"/>
                    </a:lnTo>
                    <a:lnTo>
                      <a:pt x="32" y="114"/>
                    </a:lnTo>
                    <a:lnTo>
                      <a:pt x="34" y="112"/>
                    </a:lnTo>
                    <a:close/>
                  </a:path>
                </a:pathLst>
              </a:custGeom>
              <a:solidFill>
                <a:srgbClr val="C2412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28" name="Freeform 172"/>
              <p:cNvSpPr>
                <a:spLocks noEditPoints="1"/>
              </p:cNvSpPr>
              <p:nvPr/>
            </p:nvSpPr>
            <p:spPr bwMode="auto">
              <a:xfrm>
                <a:off x="5240" y="522"/>
                <a:ext cx="66" cy="228"/>
              </a:xfrm>
              <a:custGeom>
                <a:avLst/>
                <a:gdLst>
                  <a:gd name="T0" fmla="*/ 4 w 66"/>
                  <a:gd name="T1" fmla="*/ 0 h 228"/>
                  <a:gd name="T2" fmla="*/ 16 w 66"/>
                  <a:gd name="T3" fmla="*/ 44 h 228"/>
                  <a:gd name="T4" fmla="*/ 14 w 66"/>
                  <a:gd name="T5" fmla="*/ 40 h 228"/>
                  <a:gd name="T6" fmla="*/ 10 w 66"/>
                  <a:gd name="T7" fmla="*/ 36 h 228"/>
                  <a:gd name="T8" fmla="*/ 0 w 66"/>
                  <a:gd name="T9" fmla="*/ 0 h 228"/>
                  <a:gd name="T10" fmla="*/ 2 w 66"/>
                  <a:gd name="T11" fmla="*/ 0 h 228"/>
                  <a:gd name="T12" fmla="*/ 4 w 66"/>
                  <a:gd name="T13" fmla="*/ 0 h 228"/>
                  <a:gd name="T14" fmla="*/ 4 w 66"/>
                  <a:gd name="T15" fmla="*/ 0 h 228"/>
                  <a:gd name="T16" fmla="*/ 34 w 66"/>
                  <a:gd name="T17" fmla="*/ 114 h 228"/>
                  <a:gd name="T18" fmla="*/ 66 w 66"/>
                  <a:gd name="T19" fmla="*/ 228 h 228"/>
                  <a:gd name="T20" fmla="*/ 64 w 66"/>
                  <a:gd name="T21" fmla="*/ 228 h 228"/>
                  <a:gd name="T22" fmla="*/ 62 w 66"/>
                  <a:gd name="T23" fmla="*/ 228 h 228"/>
                  <a:gd name="T24" fmla="*/ 30 w 66"/>
                  <a:gd name="T25" fmla="*/ 114 h 228"/>
                  <a:gd name="T26" fmla="*/ 32 w 66"/>
                  <a:gd name="T27" fmla="*/ 114 h 228"/>
                  <a:gd name="T28" fmla="*/ 34 w 66"/>
                  <a:gd name="T29" fmla="*/ 114 h 228"/>
                  <a:gd name="T30" fmla="*/ 34 w 66"/>
                  <a:gd name="T31" fmla="*/ 114 h 22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6"/>
                  <a:gd name="T49" fmla="*/ 0 h 228"/>
                  <a:gd name="T50" fmla="*/ 66 w 66"/>
                  <a:gd name="T51" fmla="*/ 228 h 22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6" h="228">
                    <a:moveTo>
                      <a:pt x="4" y="0"/>
                    </a:moveTo>
                    <a:lnTo>
                      <a:pt x="16" y="44"/>
                    </a:lnTo>
                    <a:lnTo>
                      <a:pt x="14" y="40"/>
                    </a:lnTo>
                    <a:lnTo>
                      <a:pt x="10" y="36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  <a:moveTo>
                      <a:pt x="34" y="114"/>
                    </a:moveTo>
                    <a:lnTo>
                      <a:pt x="66" y="228"/>
                    </a:lnTo>
                    <a:lnTo>
                      <a:pt x="64" y="228"/>
                    </a:lnTo>
                    <a:lnTo>
                      <a:pt x="62" y="228"/>
                    </a:lnTo>
                    <a:lnTo>
                      <a:pt x="30" y="114"/>
                    </a:lnTo>
                    <a:lnTo>
                      <a:pt x="32" y="114"/>
                    </a:lnTo>
                    <a:lnTo>
                      <a:pt x="34" y="114"/>
                    </a:lnTo>
                    <a:close/>
                  </a:path>
                </a:pathLst>
              </a:custGeom>
              <a:solidFill>
                <a:srgbClr val="C2412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29" name="Freeform 173"/>
              <p:cNvSpPr>
                <a:spLocks noEditPoints="1"/>
              </p:cNvSpPr>
              <p:nvPr/>
            </p:nvSpPr>
            <p:spPr bwMode="auto">
              <a:xfrm>
                <a:off x="5238" y="522"/>
                <a:ext cx="66" cy="228"/>
              </a:xfrm>
              <a:custGeom>
                <a:avLst/>
                <a:gdLst>
                  <a:gd name="T0" fmla="*/ 4 w 66"/>
                  <a:gd name="T1" fmla="*/ 0 h 228"/>
                  <a:gd name="T2" fmla="*/ 16 w 66"/>
                  <a:gd name="T3" fmla="*/ 40 h 228"/>
                  <a:gd name="T4" fmla="*/ 12 w 66"/>
                  <a:gd name="T5" fmla="*/ 36 h 228"/>
                  <a:gd name="T6" fmla="*/ 8 w 66"/>
                  <a:gd name="T7" fmla="*/ 32 h 228"/>
                  <a:gd name="T8" fmla="*/ 0 w 66"/>
                  <a:gd name="T9" fmla="*/ 2 h 228"/>
                  <a:gd name="T10" fmla="*/ 2 w 66"/>
                  <a:gd name="T11" fmla="*/ 0 h 228"/>
                  <a:gd name="T12" fmla="*/ 4 w 66"/>
                  <a:gd name="T13" fmla="*/ 0 h 228"/>
                  <a:gd name="T14" fmla="*/ 4 w 66"/>
                  <a:gd name="T15" fmla="*/ 0 h 228"/>
                  <a:gd name="T16" fmla="*/ 34 w 66"/>
                  <a:gd name="T17" fmla="*/ 114 h 228"/>
                  <a:gd name="T18" fmla="*/ 66 w 66"/>
                  <a:gd name="T19" fmla="*/ 228 h 228"/>
                  <a:gd name="T20" fmla="*/ 64 w 66"/>
                  <a:gd name="T21" fmla="*/ 228 h 228"/>
                  <a:gd name="T22" fmla="*/ 60 w 66"/>
                  <a:gd name="T23" fmla="*/ 228 h 228"/>
                  <a:gd name="T24" fmla="*/ 30 w 66"/>
                  <a:gd name="T25" fmla="*/ 114 h 228"/>
                  <a:gd name="T26" fmla="*/ 32 w 66"/>
                  <a:gd name="T27" fmla="*/ 114 h 228"/>
                  <a:gd name="T28" fmla="*/ 34 w 66"/>
                  <a:gd name="T29" fmla="*/ 114 h 228"/>
                  <a:gd name="T30" fmla="*/ 34 w 66"/>
                  <a:gd name="T31" fmla="*/ 114 h 22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6"/>
                  <a:gd name="T49" fmla="*/ 0 h 228"/>
                  <a:gd name="T50" fmla="*/ 66 w 66"/>
                  <a:gd name="T51" fmla="*/ 228 h 22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6" h="228">
                    <a:moveTo>
                      <a:pt x="4" y="0"/>
                    </a:moveTo>
                    <a:lnTo>
                      <a:pt x="16" y="40"/>
                    </a:lnTo>
                    <a:lnTo>
                      <a:pt x="12" y="36"/>
                    </a:lnTo>
                    <a:lnTo>
                      <a:pt x="8" y="3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  <a:moveTo>
                      <a:pt x="34" y="114"/>
                    </a:moveTo>
                    <a:lnTo>
                      <a:pt x="66" y="228"/>
                    </a:lnTo>
                    <a:lnTo>
                      <a:pt x="64" y="228"/>
                    </a:lnTo>
                    <a:lnTo>
                      <a:pt x="60" y="228"/>
                    </a:lnTo>
                    <a:lnTo>
                      <a:pt x="30" y="114"/>
                    </a:lnTo>
                    <a:lnTo>
                      <a:pt x="32" y="114"/>
                    </a:lnTo>
                    <a:lnTo>
                      <a:pt x="34" y="114"/>
                    </a:lnTo>
                    <a:close/>
                  </a:path>
                </a:pathLst>
              </a:custGeom>
              <a:solidFill>
                <a:srgbClr val="C2412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30" name="Freeform 174"/>
              <p:cNvSpPr>
                <a:spLocks noEditPoints="1"/>
              </p:cNvSpPr>
              <p:nvPr/>
            </p:nvSpPr>
            <p:spPr bwMode="auto">
              <a:xfrm>
                <a:off x="5238" y="522"/>
                <a:ext cx="64" cy="228"/>
              </a:xfrm>
              <a:custGeom>
                <a:avLst/>
                <a:gdLst>
                  <a:gd name="T0" fmla="*/ 2 w 64"/>
                  <a:gd name="T1" fmla="*/ 0 h 228"/>
                  <a:gd name="T2" fmla="*/ 12 w 64"/>
                  <a:gd name="T3" fmla="*/ 36 h 228"/>
                  <a:gd name="T4" fmla="*/ 8 w 64"/>
                  <a:gd name="T5" fmla="*/ 32 h 228"/>
                  <a:gd name="T6" fmla="*/ 6 w 64"/>
                  <a:gd name="T7" fmla="*/ 28 h 228"/>
                  <a:gd name="T8" fmla="*/ 0 w 64"/>
                  <a:gd name="T9" fmla="*/ 2 h 228"/>
                  <a:gd name="T10" fmla="*/ 0 w 64"/>
                  <a:gd name="T11" fmla="*/ 2 h 228"/>
                  <a:gd name="T12" fmla="*/ 2 w 64"/>
                  <a:gd name="T13" fmla="*/ 0 h 228"/>
                  <a:gd name="T14" fmla="*/ 2 w 64"/>
                  <a:gd name="T15" fmla="*/ 0 h 228"/>
                  <a:gd name="T16" fmla="*/ 32 w 64"/>
                  <a:gd name="T17" fmla="*/ 114 h 228"/>
                  <a:gd name="T18" fmla="*/ 64 w 64"/>
                  <a:gd name="T19" fmla="*/ 228 h 228"/>
                  <a:gd name="T20" fmla="*/ 60 w 64"/>
                  <a:gd name="T21" fmla="*/ 228 h 228"/>
                  <a:gd name="T22" fmla="*/ 58 w 64"/>
                  <a:gd name="T23" fmla="*/ 228 h 228"/>
                  <a:gd name="T24" fmla="*/ 28 w 64"/>
                  <a:gd name="T25" fmla="*/ 114 h 228"/>
                  <a:gd name="T26" fmla="*/ 30 w 64"/>
                  <a:gd name="T27" fmla="*/ 114 h 228"/>
                  <a:gd name="T28" fmla="*/ 32 w 64"/>
                  <a:gd name="T29" fmla="*/ 114 h 228"/>
                  <a:gd name="T30" fmla="*/ 32 w 64"/>
                  <a:gd name="T31" fmla="*/ 114 h 22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4"/>
                  <a:gd name="T49" fmla="*/ 0 h 228"/>
                  <a:gd name="T50" fmla="*/ 64 w 64"/>
                  <a:gd name="T51" fmla="*/ 228 h 22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4" h="228">
                    <a:moveTo>
                      <a:pt x="2" y="0"/>
                    </a:moveTo>
                    <a:lnTo>
                      <a:pt x="12" y="36"/>
                    </a:lnTo>
                    <a:lnTo>
                      <a:pt x="8" y="32"/>
                    </a:lnTo>
                    <a:lnTo>
                      <a:pt x="6" y="28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  <a:moveTo>
                      <a:pt x="32" y="114"/>
                    </a:moveTo>
                    <a:lnTo>
                      <a:pt x="64" y="228"/>
                    </a:lnTo>
                    <a:lnTo>
                      <a:pt x="60" y="228"/>
                    </a:lnTo>
                    <a:lnTo>
                      <a:pt x="58" y="228"/>
                    </a:lnTo>
                    <a:lnTo>
                      <a:pt x="28" y="114"/>
                    </a:lnTo>
                    <a:lnTo>
                      <a:pt x="30" y="114"/>
                    </a:lnTo>
                    <a:lnTo>
                      <a:pt x="32" y="114"/>
                    </a:lnTo>
                    <a:close/>
                  </a:path>
                </a:pathLst>
              </a:custGeom>
              <a:solidFill>
                <a:srgbClr val="C2412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31" name="Freeform 175"/>
              <p:cNvSpPr>
                <a:spLocks noEditPoints="1"/>
              </p:cNvSpPr>
              <p:nvPr/>
            </p:nvSpPr>
            <p:spPr bwMode="auto">
              <a:xfrm>
                <a:off x="5236" y="524"/>
                <a:ext cx="62" cy="226"/>
              </a:xfrm>
              <a:custGeom>
                <a:avLst/>
                <a:gdLst>
                  <a:gd name="T0" fmla="*/ 2 w 62"/>
                  <a:gd name="T1" fmla="*/ 0 h 226"/>
                  <a:gd name="T2" fmla="*/ 10 w 62"/>
                  <a:gd name="T3" fmla="*/ 30 h 226"/>
                  <a:gd name="T4" fmla="*/ 8 w 62"/>
                  <a:gd name="T5" fmla="*/ 26 h 226"/>
                  <a:gd name="T6" fmla="*/ 4 w 62"/>
                  <a:gd name="T7" fmla="*/ 24 h 226"/>
                  <a:gd name="T8" fmla="*/ 0 w 62"/>
                  <a:gd name="T9" fmla="*/ 0 h 226"/>
                  <a:gd name="T10" fmla="*/ 0 w 62"/>
                  <a:gd name="T11" fmla="*/ 0 h 226"/>
                  <a:gd name="T12" fmla="*/ 2 w 62"/>
                  <a:gd name="T13" fmla="*/ 0 h 226"/>
                  <a:gd name="T14" fmla="*/ 2 w 62"/>
                  <a:gd name="T15" fmla="*/ 0 h 226"/>
                  <a:gd name="T16" fmla="*/ 32 w 62"/>
                  <a:gd name="T17" fmla="*/ 112 h 226"/>
                  <a:gd name="T18" fmla="*/ 62 w 62"/>
                  <a:gd name="T19" fmla="*/ 226 h 226"/>
                  <a:gd name="T20" fmla="*/ 60 w 62"/>
                  <a:gd name="T21" fmla="*/ 226 h 226"/>
                  <a:gd name="T22" fmla="*/ 58 w 62"/>
                  <a:gd name="T23" fmla="*/ 226 h 226"/>
                  <a:gd name="T24" fmla="*/ 28 w 62"/>
                  <a:gd name="T25" fmla="*/ 112 h 226"/>
                  <a:gd name="T26" fmla="*/ 30 w 62"/>
                  <a:gd name="T27" fmla="*/ 112 h 226"/>
                  <a:gd name="T28" fmla="*/ 32 w 62"/>
                  <a:gd name="T29" fmla="*/ 112 h 226"/>
                  <a:gd name="T30" fmla="*/ 32 w 62"/>
                  <a:gd name="T31" fmla="*/ 112 h 22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2"/>
                  <a:gd name="T49" fmla="*/ 0 h 226"/>
                  <a:gd name="T50" fmla="*/ 62 w 62"/>
                  <a:gd name="T51" fmla="*/ 226 h 22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2" h="226">
                    <a:moveTo>
                      <a:pt x="2" y="0"/>
                    </a:moveTo>
                    <a:lnTo>
                      <a:pt x="10" y="30"/>
                    </a:lnTo>
                    <a:lnTo>
                      <a:pt x="8" y="26"/>
                    </a:lnTo>
                    <a:lnTo>
                      <a:pt x="4" y="24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  <a:moveTo>
                      <a:pt x="32" y="112"/>
                    </a:moveTo>
                    <a:lnTo>
                      <a:pt x="62" y="226"/>
                    </a:lnTo>
                    <a:lnTo>
                      <a:pt x="60" y="226"/>
                    </a:lnTo>
                    <a:lnTo>
                      <a:pt x="58" y="226"/>
                    </a:lnTo>
                    <a:lnTo>
                      <a:pt x="28" y="112"/>
                    </a:lnTo>
                    <a:lnTo>
                      <a:pt x="30" y="112"/>
                    </a:lnTo>
                    <a:lnTo>
                      <a:pt x="32" y="112"/>
                    </a:lnTo>
                    <a:close/>
                  </a:path>
                </a:pathLst>
              </a:custGeom>
              <a:solidFill>
                <a:srgbClr val="C2412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32" name="Freeform 176"/>
              <p:cNvSpPr>
                <a:spLocks noEditPoints="1"/>
              </p:cNvSpPr>
              <p:nvPr/>
            </p:nvSpPr>
            <p:spPr bwMode="auto">
              <a:xfrm>
                <a:off x="5234" y="524"/>
                <a:ext cx="62" cy="226"/>
              </a:xfrm>
              <a:custGeom>
                <a:avLst/>
                <a:gdLst>
                  <a:gd name="T0" fmla="*/ 2 w 62"/>
                  <a:gd name="T1" fmla="*/ 0 h 226"/>
                  <a:gd name="T2" fmla="*/ 10 w 62"/>
                  <a:gd name="T3" fmla="*/ 26 h 226"/>
                  <a:gd name="T4" fmla="*/ 6 w 62"/>
                  <a:gd name="T5" fmla="*/ 24 h 226"/>
                  <a:gd name="T6" fmla="*/ 4 w 62"/>
                  <a:gd name="T7" fmla="*/ 22 h 226"/>
                  <a:gd name="T8" fmla="*/ 0 w 62"/>
                  <a:gd name="T9" fmla="*/ 0 h 226"/>
                  <a:gd name="T10" fmla="*/ 0 w 62"/>
                  <a:gd name="T11" fmla="*/ 0 h 226"/>
                  <a:gd name="T12" fmla="*/ 2 w 62"/>
                  <a:gd name="T13" fmla="*/ 0 h 226"/>
                  <a:gd name="T14" fmla="*/ 2 w 62"/>
                  <a:gd name="T15" fmla="*/ 0 h 226"/>
                  <a:gd name="T16" fmla="*/ 32 w 62"/>
                  <a:gd name="T17" fmla="*/ 112 h 226"/>
                  <a:gd name="T18" fmla="*/ 62 w 62"/>
                  <a:gd name="T19" fmla="*/ 226 h 226"/>
                  <a:gd name="T20" fmla="*/ 60 w 62"/>
                  <a:gd name="T21" fmla="*/ 226 h 226"/>
                  <a:gd name="T22" fmla="*/ 58 w 62"/>
                  <a:gd name="T23" fmla="*/ 226 h 226"/>
                  <a:gd name="T24" fmla="*/ 26 w 62"/>
                  <a:gd name="T25" fmla="*/ 114 h 226"/>
                  <a:gd name="T26" fmla="*/ 30 w 62"/>
                  <a:gd name="T27" fmla="*/ 112 h 226"/>
                  <a:gd name="T28" fmla="*/ 32 w 62"/>
                  <a:gd name="T29" fmla="*/ 112 h 226"/>
                  <a:gd name="T30" fmla="*/ 32 w 62"/>
                  <a:gd name="T31" fmla="*/ 112 h 22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2"/>
                  <a:gd name="T49" fmla="*/ 0 h 226"/>
                  <a:gd name="T50" fmla="*/ 62 w 62"/>
                  <a:gd name="T51" fmla="*/ 226 h 22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2" h="226">
                    <a:moveTo>
                      <a:pt x="2" y="0"/>
                    </a:moveTo>
                    <a:lnTo>
                      <a:pt x="10" y="26"/>
                    </a:lnTo>
                    <a:lnTo>
                      <a:pt x="6" y="24"/>
                    </a:lnTo>
                    <a:lnTo>
                      <a:pt x="4" y="2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  <a:moveTo>
                      <a:pt x="32" y="112"/>
                    </a:moveTo>
                    <a:lnTo>
                      <a:pt x="62" y="226"/>
                    </a:lnTo>
                    <a:lnTo>
                      <a:pt x="60" y="226"/>
                    </a:lnTo>
                    <a:lnTo>
                      <a:pt x="58" y="226"/>
                    </a:lnTo>
                    <a:lnTo>
                      <a:pt x="26" y="114"/>
                    </a:lnTo>
                    <a:lnTo>
                      <a:pt x="30" y="112"/>
                    </a:lnTo>
                    <a:lnTo>
                      <a:pt x="32" y="112"/>
                    </a:lnTo>
                    <a:close/>
                  </a:path>
                </a:pathLst>
              </a:custGeom>
              <a:solidFill>
                <a:srgbClr val="C2412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33" name="Freeform 177"/>
              <p:cNvSpPr>
                <a:spLocks noEditPoints="1"/>
              </p:cNvSpPr>
              <p:nvPr/>
            </p:nvSpPr>
            <p:spPr bwMode="auto">
              <a:xfrm>
                <a:off x="5230" y="524"/>
                <a:ext cx="64" cy="226"/>
              </a:xfrm>
              <a:custGeom>
                <a:avLst/>
                <a:gdLst>
                  <a:gd name="T0" fmla="*/ 4 w 64"/>
                  <a:gd name="T1" fmla="*/ 0 h 226"/>
                  <a:gd name="T2" fmla="*/ 10 w 64"/>
                  <a:gd name="T3" fmla="*/ 24 h 226"/>
                  <a:gd name="T4" fmla="*/ 8 w 64"/>
                  <a:gd name="T5" fmla="*/ 22 h 226"/>
                  <a:gd name="T6" fmla="*/ 4 w 64"/>
                  <a:gd name="T7" fmla="*/ 20 h 226"/>
                  <a:gd name="T8" fmla="*/ 0 w 64"/>
                  <a:gd name="T9" fmla="*/ 0 h 226"/>
                  <a:gd name="T10" fmla="*/ 2 w 64"/>
                  <a:gd name="T11" fmla="*/ 0 h 226"/>
                  <a:gd name="T12" fmla="*/ 4 w 64"/>
                  <a:gd name="T13" fmla="*/ 0 h 226"/>
                  <a:gd name="T14" fmla="*/ 4 w 64"/>
                  <a:gd name="T15" fmla="*/ 0 h 226"/>
                  <a:gd name="T16" fmla="*/ 34 w 64"/>
                  <a:gd name="T17" fmla="*/ 112 h 226"/>
                  <a:gd name="T18" fmla="*/ 64 w 64"/>
                  <a:gd name="T19" fmla="*/ 226 h 226"/>
                  <a:gd name="T20" fmla="*/ 62 w 64"/>
                  <a:gd name="T21" fmla="*/ 226 h 226"/>
                  <a:gd name="T22" fmla="*/ 60 w 64"/>
                  <a:gd name="T23" fmla="*/ 226 h 226"/>
                  <a:gd name="T24" fmla="*/ 30 w 64"/>
                  <a:gd name="T25" fmla="*/ 114 h 226"/>
                  <a:gd name="T26" fmla="*/ 30 w 64"/>
                  <a:gd name="T27" fmla="*/ 114 h 226"/>
                  <a:gd name="T28" fmla="*/ 34 w 64"/>
                  <a:gd name="T29" fmla="*/ 112 h 226"/>
                  <a:gd name="T30" fmla="*/ 34 w 64"/>
                  <a:gd name="T31" fmla="*/ 112 h 22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4"/>
                  <a:gd name="T49" fmla="*/ 0 h 226"/>
                  <a:gd name="T50" fmla="*/ 64 w 64"/>
                  <a:gd name="T51" fmla="*/ 226 h 22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4" h="226">
                    <a:moveTo>
                      <a:pt x="4" y="0"/>
                    </a:moveTo>
                    <a:lnTo>
                      <a:pt x="10" y="24"/>
                    </a:lnTo>
                    <a:lnTo>
                      <a:pt x="8" y="22"/>
                    </a:lnTo>
                    <a:lnTo>
                      <a:pt x="4" y="2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  <a:moveTo>
                      <a:pt x="34" y="112"/>
                    </a:moveTo>
                    <a:lnTo>
                      <a:pt x="64" y="226"/>
                    </a:lnTo>
                    <a:lnTo>
                      <a:pt x="62" y="226"/>
                    </a:lnTo>
                    <a:lnTo>
                      <a:pt x="60" y="226"/>
                    </a:lnTo>
                    <a:lnTo>
                      <a:pt x="30" y="114"/>
                    </a:lnTo>
                    <a:lnTo>
                      <a:pt x="34" y="112"/>
                    </a:lnTo>
                    <a:close/>
                  </a:path>
                </a:pathLst>
              </a:custGeom>
              <a:solidFill>
                <a:srgbClr val="C1412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34" name="Freeform 178"/>
              <p:cNvSpPr>
                <a:spLocks noEditPoints="1"/>
              </p:cNvSpPr>
              <p:nvPr/>
            </p:nvSpPr>
            <p:spPr bwMode="auto">
              <a:xfrm>
                <a:off x="5228" y="524"/>
                <a:ext cx="64" cy="226"/>
              </a:xfrm>
              <a:custGeom>
                <a:avLst/>
                <a:gdLst>
                  <a:gd name="T0" fmla="*/ 4 w 64"/>
                  <a:gd name="T1" fmla="*/ 0 h 226"/>
                  <a:gd name="T2" fmla="*/ 10 w 64"/>
                  <a:gd name="T3" fmla="*/ 22 h 226"/>
                  <a:gd name="T4" fmla="*/ 6 w 64"/>
                  <a:gd name="T5" fmla="*/ 20 h 226"/>
                  <a:gd name="T6" fmla="*/ 4 w 64"/>
                  <a:gd name="T7" fmla="*/ 18 h 226"/>
                  <a:gd name="T8" fmla="*/ 0 w 64"/>
                  <a:gd name="T9" fmla="*/ 0 h 226"/>
                  <a:gd name="T10" fmla="*/ 0 w 64"/>
                  <a:gd name="T11" fmla="*/ 0 h 226"/>
                  <a:gd name="T12" fmla="*/ 4 w 64"/>
                  <a:gd name="T13" fmla="*/ 0 h 226"/>
                  <a:gd name="T14" fmla="*/ 4 w 64"/>
                  <a:gd name="T15" fmla="*/ 0 h 226"/>
                  <a:gd name="T16" fmla="*/ 32 w 64"/>
                  <a:gd name="T17" fmla="*/ 114 h 226"/>
                  <a:gd name="T18" fmla="*/ 64 w 64"/>
                  <a:gd name="T19" fmla="*/ 226 h 226"/>
                  <a:gd name="T20" fmla="*/ 62 w 64"/>
                  <a:gd name="T21" fmla="*/ 226 h 226"/>
                  <a:gd name="T22" fmla="*/ 60 w 64"/>
                  <a:gd name="T23" fmla="*/ 226 h 226"/>
                  <a:gd name="T24" fmla="*/ 30 w 64"/>
                  <a:gd name="T25" fmla="*/ 114 h 226"/>
                  <a:gd name="T26" fmla="*/ 32 w 64"/>
                  <a:gd name="T27" fmla="*/ 114 h 226"/>
                  <a:gd name="T28" fmla="*/ 32 w 64"/>
                  <a:gd name="T29" fmla="*/ 114 h 226"/>
                  <a:gd name="T30" fmla="*/ 32 w 64"/>
                  <a:gd name="T31" fmla="*/ 114 h 22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4"/>
                  <a:gd name="T49" fmla="*/ 0 h 226"/>
                  <a:gd name="T50" fmla="*/ 64 w 64"/>
                  <a:gd name="T51" fmla="*/ 226 h 22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4" h="226">
                    <a:moveTo>
                      <a:pt x="4" y="0"/>
                    </a:moveTo>
                    <a:lnTo>
                      <a:pt x="10" y="22"/>
                    </a:lnTo>
                    <a:lnTo>
                      <a:pt x="6" y="20"/>
                    </a:lnTo>
                    <a:lnTo>
                      <a:pt x="4" y="18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  <a:moveTo>
                      <a:pt x="32" y="114"/>
                    </a:moveTo>
                    <a:lnTo>
                      <a:pt x="64" y="226"/>
                    </a:lnTo>
                    <a:lnTo>
                      <a:pt x="62" y="226"/>
                    </a:lnTo>
                    <a:lnTo>
                      <a:pt x="60" y="226"/>
                    </a:lnTo>
                    <a:lnTo>
                      <a:pt x="30" y="114"/>
                    </a:lnTo>
                    <a:lnTo>
                      <a:pt x="32" y="114"/>
                    </a:lnTo>
                    <a:close/>
                  </a:path>
                </a:pathLst>
              </a:custGeom>
              <a:solidFill>
                <a:srgbClr val="C1412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35" name="Freeform 179"/>
              <p:cNvSpPr>
                <a:spLocks noEditPoints="1"/>
              </p:cNvSpPr>
              <p:nvPr/>
            </p:nvSpPr>
            <p:spPr bwMode="auto">
              <a:xfrm>
                <a:off x="5226" y="524"/>
                <a:ext cx="64" cy="226"/>
              </a:xfrm>
              <a:custGeom>
                <a:avLst/>
                <a:gdLst>
                  <a:gd name="T0" fmla="*/ 2 w 64"/>
                  <a:gd name="T1" fmla="*/ 0 h 226"/>
                  <a:gd name="T2" fmla="*/ 8 w 64"/>
                  <a:gd name="T3" fmla="*/ 20 h 226"/>
                  <a:gd name="T4" fmla="*/ 6 w 64"/>
                  <a:gd name="T5" fmla="*/ 18 h 226"/>
                  <a:gd name="T6" fmla="*/ 4 w 64"/>
                  <a:gd name="T7" fmla="*/ 16 h 226"/>
                  <a:gd name="T8" fmla="*/ 0 w 64"/>
                  <a:gd name="T9" fmla="*/ 0 h 226"/>
                  <a:gd name="T10" fmla="*/ 0 w 64"/>
                  <a:gd name="T11" fmla="*/ 0 h 226"/>
                  <a:gd name="T12" fmla="*/ 2 w 64"/>
                  <a:gd name="T13" fmla="*/ 0 h 226"/>
                  <a:gd name="T14" fmla="*/ 2 w 64"/>
                  <a:gd name="T15" fmla="*/ 0 h 226"/>
                  <a:gd name="T16" fmla="*/ 34 w 64"/>
                  <a:gd name="T17" fmla="*/ 114 h 226"/>
                  <a:gd name="T18" fmla="*/ 64 w 64"/>
                  <a:gd name="T19" fmla="*/ 226 h 226"/>
                  <a:gd name="T20" fmla="*/ 62 w 64"/>
                  <a:gd name="T21" fmla="*/ 226 h 226"/>
                  <a:gd name="T22" fmla="*/ 60 w 64"/>
                  <a:gd name="T23" fmla="*/ 226 h 226"/>
                  <a:gd name="T24" fmla="*/ 30 w 64"/>
                  <a:gd name="T25" fmla="*/ 114 h 226"/>
                  <a:gd name="T26" fmla="*/ 32 w 64"/>
                  <a:gd name="T27" fmla="*/ 114 h 226"/>
                  <a:gd name="T28" fmla="*/ 34 w 64"/>
                  <a:gd name="T29" fmla="*/ 114 h 226"/>
                  <a:gd name="T30" fmla="*/ 34 w 64"/>
                  <a:gd name="T31" fmla="*/ 114 h 22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4"/>
                  <a:gd name="T49" fmla="*/ 0 h 226"/>
                  <a:gd name="T50" fmla="*/ 64 w 64"/>
                  <a:gd name="T51" fmla="*/ 226 h 22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4" h="226">
                    <a:moveTo>
                      <a:pt x="2" y="0"/>
                    </a:moveTo>
                    <a:lnTo>
                      <a:pt x="8" y="20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  <a:moveTo>
                      <a:pt x="34" y="114"/>
                    </a:moveTo>
                    <a:lnTo>
                      <a:pt x="64" y="226"/>
                    </a:lnTo>
                    <a:lnTo>
                      <a:pt x="62" y="226"/>
                    </a:lnTo>
                    <a:lnTo>
                      <a:pt x="60" y="226"/>
                    </a:lnTo>
                    <a:lnTo>
                      <a:pt x="30" y="114"/>
                    </a:lnTo>
                    <a:lnTo>
                      <a:pt x="32" y="114"/>
                    </a:lnTo>
                    <a:lnTo>
                      <a:pt x="34" y="114"/>
                    </a:lnTo>
                    <a:close/>
                  </a:path>
                </a:pathLst>
              </a:custGeom>
              <a:solidFill>
                <a:srgbClr val="C1412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36" name="Freeform 180"/>
              <p:cNvSpPr>
                <a:spLocks noEditPoints="1"/>
              </p:cNvSpPr>
              <p:nvPr/>
            </p:nvSpPr>
            <p:spPr bwMode="auto">
              <a:xfrm>
                <a:off x="5224" y="524"/>
                <a:ext cx="64" cy="226"/>
              </a:xfrm>
              <a:custGeom>
                <a:avLst/>
                <a:gdLst>
                  <a:gd name="T0" fmla="*/ 2 w 64"/>
                  <a:gd name="T1" fmla="*/ 0 h 226"/>
                  <a:gd name="T2" fmla="*/ 8 w 64"/>
                  <a:gd name="T3" fmla="*/ 18 h 226"/>
                  <a:gd name="T4" fmla="*/ 6 w 64"/>
                  <a:gd name="T5" fmla="*/ 16 h 226"/>
                  <a:gd name="T6" fmla="*/ 2 w 64"/>
                  <a:gd name="T7" fmla="*/ 16 h 226"/>
                  <a:gd name="T8" fmla="*/ 0 w 64"/>
                  <a:gd name="T9" fmla="*/ 0 h 226"/>
                  <a:gd name="T10" fmla="*/ 0 w 64"/>
                  <a:gd name="T11" fmla="*/ 0 h 226"/>
                  <a:gd name="T12" fmla="*/ 2 w 64"/>
                  <a:gd name="T13" fmla="*/ 0 h 226"/>
                  <a:gd name="T14" fmla="*/ 2 w 64"/>
                  <a:gd name="T15" fmla="*/ 0 h 226"/>
                  <a:gd name="T16" fmla="*/ 34 w 64"/>
                  <a:gd name="T17" fmla="*/ 114 h 226"/>
                  <a:gd name="T18" fmla="*/ 64 w 64"/>
                  <a:gd name="T19" fmla="*/ 226 h 226"/>
                  <a:gd name="T20" fmla="*/ 62 w 64"/>
                  <a:gd name="T21" fmla="*/ 226 h 226"/>
                  <a:gd name="T22" fmla="*/ 58 w 64"/>
                  <a:gd name="T23" fmla="*/ 226 h 226"/>
                  <a:gd name="T24" fmla="*/ 30 w 64"/>
                  <a:gd name="T25" fmla="*/ 114 h 226"/>
                  <a:gd name="T26" fmla="*/ 32 w 64"/>
                  <a:gd name="T27" fmla="*/ 114 h 226"/>
                  <a:gd name="T28" fmla="*/ 34 w 64"/>
                  <a:gd name="T29" fmla="*/ 114 h 226"/>
                  <a:gd name="T30" fmla="*/ 34 w 64"/>
                  <a:gd name="T31" fmla="*/ 114 h 22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4"/>
                  <a:gd name="T49" fmla="*/ 0 h 226"/>
                  <a:gd name="T50" fmla="*/ 64 w 64"/>
                  <a:gd name="T51" fmla="*/ 226 h 22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4" h="226">
                    <a:moveTo>
                      <a:pt x="2" y="0"/>
                    </a:moveTo>
                    <a:lnTo>
                      <a:pt x="8" y="18"/>
                    </a:lnTo>
                    <a:lnTo>
                      <a:pt x="6" y="16"/>
                    </a:lnTo>
                    <a:lnTo>
                      <a:pt x="2" y="16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  <a:moveTo>
                      <a:pt x="34" y="114"/>
                    </a:moveTo>
                    <a:lnTo>
                      <a:pt x="64" y="226"/>
                    </a:lnTo>
                    <a:lnTo>
                      <a:pt x="62" y="226"/>
                    </a:lnTo>
                    <a:lnTo>
                      <a:pt x="58" y="226"/>
                    </a:lnTo>
                    <a:lnTo>
                      <a:pt x="30" y="114"/>
                    </a:lnTo>
                    <a:lnTo>
                      <a:pt x="32" y="114"/>
                    </a:lnTo>
                    <a:lnTo>
                      <a:pt x="34" y="114"/>
                    </a:lnTo>
                    <a:close/>
                  </a:path>
                </a:pathLst>
              </a:custGeom>
              <a:solidFill>
                <a:srgbClr val="C1412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37" name="Freeform 181"/>
              <p:cNvSpPr>
                <a:spLocks noEditPoints="1"/>
              </p:cNvSpPr>
              <p:nvPr/>
            </p:nvSpPr>
            <p:spPr bwMode="auto">
              <a:xfrm>
                <a:off x="5222" y="524"/>
                <a:ext cx="64" cy="226"/>
              </a:xfrm>
              <a:custGeom>
                <a:avLst/>
                <a:gdLst>
                  <a:gd name="T0" fmla="*/ 2 w 64"/>
                  <a:gd name="T1" fmla="*/ 0 h 226"/>
                  <a:gd name="T2" fmla="*/ 8 w 64"/>
                  <a:gd name="T3" fmla="*/ 16 h 226"/>
                  <a:gd name="T4" fmla="*/ 4 w 64"/>
                  <a:gd name="T5" fmla="*/ 16 h 226"/>
                  <a:gd name="T6" fmla="*/ 2 w 64"/>
                  <a:gd name="T7" fmla="*/ 16 h 226"/>
                  <a:gd name="T8" fmla="*/ 0 w 64"/>
                  <a:gd name="T9" fmla="*/ 0 h 226"/>
                  <a:gd name="T10" fmla="*/ 0 w 64"/>
                  <a:gd name="T11" fmla="*/ 0 h 226"/>
                  <a:gd name="T12" fmla="*/ 2 w 64"/>
                  <a:gd name="T13" fmla="*/ 0 h 226"/>
                  <a:gd name="T14" fmla="*/ 2 w 64"/>
                  <a:gd name="T15" fmla="*/ 0 h 226"/>
                  <a:gd name="T16" fmla="*/ 34 w 64"/>
                  <a:gd name="T17" fmla="*/ 114 h 226"/>
                  <a:gd name="T18" fmla="*/ 64 w 64"/>
                  <a:gd name="T19" fmla="*/ 226 h 226"/>
                  <a:gd name="T20" fmla="*/ 60 w 64"/>
                  <a:gd name="T21" fmla="*/ 226 h 226"/>
                  <a:gd name="T22" fmla="*/ 58 w 64"/>
                  <a:gd name="T23" fmla="*/ 226 h 226"/>
                  <a:gd name="T24" fmla="*/ 30 w 64"/>
                  <a:gd name="T25" fmla="*/ 114 h 226"/>
                  <a:gd name="T26" fmla="*/ 32 w 64"/>
                  <a:gd name="T27" fmla="*/ 114 h 226"/>
                  <a:gd name="T28" fmla="*/ 34 w 64"/>
                  <a:gd name="T29" fmla="*/ 114 h 226"/>
                  <a:gd name="T30" fmla="*/ 34 w 64"/>
                  <a:gd name="T31" fmla="*/ 114 h 22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4"/>
                  <a:gd name="T49" fmla="*/ 0 h 226"/>
                  <a:gd name="T50" fmla="*/ 64 w 64"/>
                  <a:gd name="T51" fmla="*/ 226 h 22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4" h="226">
                    <a:moveTo>
                      <a:pt x="2" y="0"/>
                    </a:moveTo>
                    <a:lnTo>
                      <a:pt x="8" y="16"/>
                    </a:lnTo>
                    <a:lnTo>
                      <a:pt x="4" y="16"/>
                    </a:lnTo>
                    <a:lnTo>
                      <a:pt x="2" y="16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  <a:moveTo>
                      <a:pt x="34" y="114"/>
                    </a:moveTo>
                    <a:lnTo>
                      <a:pt x="64" y="226"/>
                    </a:lnTo>
                    <a:lnTo>
                      <a:pt x="60" y="226"/>
                    </a:lnTo>
                    <a:lnTo>
                      <a:pt x="58" y="226"/>
                    </a:lnTo>
                    <a:lnTo>
                      <a:pt x="30" y="114"/>
                    </a:lnTo>
                    <a:lnTo>
                      <a:pt x="32" y="114"/>
                    </a:lnTo>
                    <a:lnTo>
                      <a:pt x="34" y="114"/>
                    </a:lnTo>
                    <a:close/>
                  </a:path>
                </a:pathLst>
              </a:custGeom>
              <a:solidFill>
                <a:srgbClr val="C1412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38" name="Freeform 182"/>
              <p:cNvSpPr>
                <a:spLocks noEditPoints="1"/>
              </p:cNvSpPr>
              <p:nvPr/>
            </p:nvSpPr>
            <p:spPr bwMode="auto">
              <a:xfrm>
                <a:off x="5220" y="524"/>
                <a:ext cx="62" cy="226"/>
              </a:xfrm>
              <a:custGeom>
                <a:avLst/>
                <a:gdLst>
                  <a:gd name="T0" fmla="*/ 2 w 62"/>
                  <a:gd name="T1" fmla="*/ 0 h 226"/>
                  <a:gd name="T2" fmla="*/ 6 w 62"/>
                  <a:gd name="T3" fmla="*/ 16 h 226"/>
                  <a:gd name="T4" fmla="*/ 4 w 62"/>
                  <a:gd name="T5" fmla="*/ 16 h 226"/>
                  <a:gd name="T6" fmla="*/ 2 w 62"/>
                  <a:gd name="T7" fmla="*/ 14 h 226"/>
                  <a:gd name="T8" fmla="*/ 0 w 62"/>
                  <a:gd name="T9" fmla="*/ 0 h 226"/>
                  <a:gd name="T10" fmla="*/ 0 w 62"/>
                  <a:gd name="T11" fmla="*/ 0 h 226"/>
                  <a:gd name="T12" fmla="*/ 2 w 62"/>
                  <a:gd name="T13" fmla="*/ 0 h 226"/>
                  <a:gd name="T14" fmla="*/ 2 w 62"/>
                  <a:gd name="T15" fmla="*/ 0 h 226"/>
                  <a:gd name="T16" fmla="*/ 34 w 62"/>
                  <a:gd name="T17" fmla="*/ 114 h 226"/>
                  <a:gd name="T18" fmla="*/ 62 w 62"/>
                  <a:gd name="T19" fmla="*/ 226 h 226"/>
                  <a:gd name="T20" fmla="*/ 60 w 62"/>
                  <a:gd name="T21" fmla="*/ 226 h 226"/>
                  <a:gd name="T22" fmla="*/ 58 w 62"/>
                  <a:gd name="T23" fmla="*/ 226 h 226"/>
                  <a:gd name="T24" fmla="*/ 30 w 62"/>
                  <a:gd name="T25" fmla="*/ 114 h 226"/>
                  <a:gd name="T26" fmla="*/ 32 w 62"/>
                  <a:gd name="T27" fmla="*/ 114 h 226"/>
                  <a:gd name="T28" fmla="*/ 34 w 62"/>
                  <a:gd name="T29" fmla="*/ 114 h 226"/>
                  <a:gd name="T30" fmla="*/ 34 w 62"/>
                  <a:gd name="T31" fmla="*/ 114 h 22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2"/>
                  <a:gd name="T49" fmla="*/ 0 h 226"/>
                  <a:gd name="T50" fmla="*/ 62 w 62"/>
                  <a:gd name="T51" fmla="*/ 226 h 22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2" h="226">
                    <a:moveTo>
                      <a:pt x="2" y="0"/>
                    </a:moveTo>
                    <a:lnTo>
                      <a:pt x="6" y="16"/>
                    </a:lnTo>
                    <a:lnTo>
                      <a:pt x="4" y="16"/>
                    </a:lnTo>
                    <a:lnTo>
                      <a:pt x="2" y="14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  <a:moveTo>
                      <a:pt x="34" y="114"/>
                    </a:moveTo>
                    <a:lnTo>
                      <a:pt x="62" y="226"/>
                    </a:lnTo>
                    <a:lnTo>
                      <a:pt x="60" y="226"/>
                    </a:lnTo>
                    <a:lnTo>
                      <a:pt x="58" y="226"/>
                    </a:lnTo>
                    <a:lnTo>
                      <a:pt x="30" y="114"/>
                    </a:lnTo>
                    <a:lnTo>
                      <a:pt x="32" y="114"/>
                    </a:lnTo>
                    <a:lnTo>
                      <a:pt x="34" y="114"/>
                    </a:lnTo>
                    <a:close/>
                  </a:path>
                </a:pathLst>
              </a:custGeom>
              <a:solidFill>
                <a:srgbClr val="C0422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39" name="Freeform 183"/>
              <p:cNvSpPr>
                <a:spLocks noEditPoints="1"/>
              </p:cNvSpPr>
              <p:nvPr/>
            </p:nvSpPr>
            <p:spPr bwMode="auto">
              <a:xfrm>
                <a:off x="5218" y="524"/>
                <a:ext cx="62" cy="226"/>
              </a:xfrm>
              <a:custGeom>
                <a:avLst/>
                <a:gdLst>
                  <a:gd name="T0" fmla="*/ 2 w 62"/>
                  <a:gd name="T1" fmla="*/ 0 h 226"/>
                  <a:gd name="T2" fmla="*/ 6 w 62"/>
                  <a:gd name="T3" fmla="*/ 16 h 226"/>
                  <a:gd name="T4" fmla="*/ 4 w 62"/>
                  <a:gd name="T5" fmla="*/ 14 h 226"/>
                  <a:gd name="T6" fmla="*/ 2 w 62"/>
                  <a:gd name="T7" fmla="*/ 14 h 226"/>
                  <a:gd name="T8" fmla="*/ 0 w 62"/>
                  <a:gd name="T9" fmla="*/ 0 h 226"/>
                  <a:gd name="T10" fmla="*/ 0 w 62"/>
                  <a:gd name="T11" fmla="*/ 0 h 226"/>
                  <a:gd name="T12" fmla="*/ 2 w 62"/>
                  <a:gd name="T13" fmla="*/ 0 h 226"/>
                  <a:gd name="T14" fmla="*/ 2 w 62"/>
                  <a:gd name="T15" fmla="*/ 0 h 226"/>
                  <a:gd name="T16" fmla="*/ 34 w 62"/>
                  <a:gd name="T17" fmla="*/ 114 h 226"/>
                  <a:gd name="T18" fmla="*/ 62 w 62"/>
                  <a:gd name="T19" fmla="*/ 226 h 226"/>
                  <a:gd name="T20" fmla="*/ 60 w 62"/>
                  <a:gd name="T21" fmla="*/ 226 h 226"/>
                  <a:gd name="T22" fmla="*/ 58 w 62"/>
                  <a:gd name="T23" fmla="*/ 226 h 226"/>
                  <a:gd name="T24" fmla="*/ 28 w 62"/>
                  <a:gd name="T25" fmla="*/ 114 h 226"/>
                  <a:gd name="T26" fmla="*/ 32 w 62"/>
                  <a:gd name="T27" fmla="*/ 114 h 226"/>
                  <a:gd name="T28" fmla="*/ 34 w 62"/>
                  <a:gd name="T29" fmla="*/ 114 h 226"/>
                  <a:gd name="T30" fmla="*/ 34 w 62"/>
                  <a:gd name="T31" fmla="*/ 114 h 22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2"/>
                  <a:gd name="T49" fmla="*/ 0 h 226"/>
                  <a:gd name="T50" fmla="*/ 62 w 62"/>
                  <a:gd name="T51" fmla="*/ 226 h 22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2" h="226">
                    <a:moveTo>
                      <a:pt x="2" y="0"/>
                    </a:moveTo>
                    <a:lnTo>
                      <a:pt x="6" y="16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  <a:moveTo>
                      <a:pt x="34" y="114"/>
                    </a:moveTo>
                    <a:lnTo>
                      <a:pt x="62" y="226"/>
                    </a:lnTo>
                    <a:lnTo>
                      <a:pt x="60" y="226"/>
                    </a:lnTo>
                    <a:lnTo>
                      <a:pt x="58" y="226"/>
                    </a:lnTo>
                    <a:lnTo>
                      <a:pt x="28" y="114"/>
                    </a:lnTo>
                    <a:lnTo>
                      <a:pt x="32" y="114"/>
                    </a:lnTo>
                    <a:lnTo>
                      <a:pt x="34" y="114"/>
                    </a:lnTo>
                    <a:close/>
                  </a:path>
                </a:pathLst>
              </a:custGeom>
              <a:solidFill>
                <a:srgbClr val="C0422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40" name="Freeform 184"/>
              <p:cNvSpPr>
                <a:spLocks noEditPoints="1"/>
              </p:cNvSpPr>
              <p:nvPr/>
            </p:nvSpPr>
            <p:spPr bwMode="auto">
              <a:xfrm>
                <a:off x="5214" y="524"/>
                <a:ext cx="64" cy="226"/>
              </a:xfrm>
              <a:custGeom>
                <a:avLst/>
                <a:gdLst>
                  <a:gd name="T0" fmla="*/ 4 w 64"/>
                  <a:gd name="T1" fmla="*/ 0 h 226"/>
                  <a:gd name="T2" fmla="*/ 8 w 64"/>
                  <a:gd name="T3" fmla="*/ 14 h 226"/>
                  <a:gd name="T4" fmla="*/ 6 w 64"/>
                  <a:gd name="T5" fmla="*/ 14 h 226"/>
                  <a:gd name="T6" fmla="*/ 4 w 64"/>
                  <a:gd name="T7" fmla="*/ 14 h 226"/>
                  <a:gd name="T8" fmla="*/ 0 w 64"/>
                  <a:gd name="T9" fmla="*/ 0 h 226"/>
                  <a:gd name="T10" fmla="*/ 2 w 64"/>
                  <a:gd name="T11" fmla="*/ 0 h 226"/>
                  <a:gd name="T12" fmla="*/ 4 w 64"/>
                  <a:gd name="T13" fmla="*/ 0 h 226"/>
                  <a:gd name="T14" fmla="*/ 4 w 64"/>
                  <a:gd name="T15" fmla="*/ 0 h 226"/>
                  <a:gd name="T16" fmla="*/ 36 w 64"/>
                  <a:gd name="T17" fmla="*/ 114 h 226"/>
                  <a:gd name="T18" fmla="*/ 64 w 64"/>
                  <a:gd name="T19" fmla="*/ 226 h 226"/>
                  <a:gd name="T20" fmla="*/ 62 w 64"/>
                  <a:gd name="T21" fmla="*/ 226 h 226"/>
                  <a:gd name="T22" fmla="*/ 60 w 64"/>
                  <a:gd name="T23" fmla="*/ 226 h 226"/>
                  <a:gd name="T24" fmla="*/ 30 w 64"/>
                  <a:gd name="T25" fmla="*/ 114 h 226"/>
                  <a:gd name="T26" fmla="*/ 32 w 64"/>
                  <a:gd name="T27" fmla="*/ 114 h 226"/>
                  <a:gd name="T28" fmla="*/ 36 w 64"/>
                  <a:gd name="T29" fmla="*/ 114 h 226"/>
                  <a:gd name="T30" fmla="*/ 36 w 64"/>
                  <a:gd name="T31" fmla="*/ 114 h 22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4"/>
                  <a:gd name="T49" fmla="*/ 0 h 226"/>
                  <a:gd name="T50" fmla="*/ 64 w 64"/>
                  <a:gd name="T51" fmla="*/ 226 h 22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4" h="226">
                    <a:moveTo>
                      <a:pt x="4" y="0"/>
                    </a:moveTo>
                    <a:lnTo>
                      <a:pt x="8" y="14"/>
                    </a:lnTo>
                    <a:lnTo>
                      <a:pt x="6" y="14"/>
                    </a:lnTo>
                    <a:lnTo>
                      <a:pt x="4" y="1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  <a:moveTo>
                      <a:pt x="36" y="114"/>
                    </a:moveTo>
                    <a:lnTo>
                      <a:pt x="64" y="226"/>
                    </a:lnTo>
                    <a:lnTo>
                      <a:pt x="62" y="226"/>
                    </a:lnTo>
                    <a:lnTo>
                      <a:pt x="60" y="226"/>
                    </a:lnTo>
                    <a:lnTo>
                      <a:pt x="30" y="114"/>
                    </a:lnTo>
                    <a:lnTo>
                      <a:pt x="32" y="114"/>
                    </a:lnTo>
                    <a:lnTo>
                      <a:pt x="36" y="114"/>
                    </a:lnTo>
                    <a:close/>
                  </a:path>
                </a:pathLst>
              </a:custGeom>
              <a:solidFill>
                <a:srgbClr val="C0422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41" name="Freeform 185"/>
              <p:cNvSpPr>
                <a:spLocks noEditPoints="1"/>
              </p:cNvSpPr>
              <p:nvPr/>
            </p:nvSpPr>
            <p:spPr bwMode="auto">
              <a:xfrm>
                <a:off x="5212" y="524"/>
                <a:ext cx="64" cy="226"/>
              </a:xfrm>
              <a:custGeom>
                <a:avLst/>
                <a:gdLst>
                  <a:gd name="T0" fmla="*/ 4 w 64"/>
                  <a:gd name="T1" fmla="*/ 0 h 226"/>
                  <a:gd name="T2" fmla="*/ 8 w 64"/>
                  <a:gd name="T3" fmla="*/ 14 h 226"/>
                  <a:gd name="T4" fmla="*/ 6 w 64"/>
                  <a:gd name="T5" fmla="*/ 14 h 226"/>
                  <a:gd name="T6" fmla="*/ 4 w 64"/>
                  <a:gd name="T7" fmla="*/ 14 h 226"/>
                  <a:gd name="T8" fmla="*/ 0 w 64"/>
                  <a:gd name="T9" fmla="*/ 0 h 226"/>
                  <a:gd name="T10" fmla="*/ 2 w 64"/>
                  <a:gd name="T11" fmla="*/ 0 h 226"/>
                  <a:gd name="T12" fmla="*/ 4 w 64"/>
                  <a:gd name="T13" fmla="*/ 0 h 226"/>
                  <a:gd name="T14" fmla="*/ 4 w 64"/>
                  <a:gd name="T15" fmla="*/ 0 h 226"/>
                  <a:gd name="T16" fmla="*/ 34 w 64"/>
                  <a:gd name="T17" fmla="*/ 114 h 226"/>
                  <a:gd name="T18" fmla="*/ 64 w 64"/>
                  <a:gd name="T19" fmla="*/ 226 h 226"/>
                  <a:gd name="T20" fmla="*/ 62 w 64"/>
                  <a:gd name="T21" fmla="*/ 226 h 226"/>
                  <a:gd name="T22" fmla="*/ 60 w 64"/>
                  <a:gd name="T23" fmla="*/ 226 h 226"/>
                  <a:gd name="T24" fmla="*/ 30 w 64"/>
                  <a:gd name="T25" fmla="*/ 114 h 226"/>
                  <a:gd name="T26" fmla="*/ 32 w 64"/>
                  <a:gd name="T27" fmla="*/ 114 h 226"/>
                  <a:gd name="T28" fmla="*/ 34 w 64"/>
                  <a:gd name="T29" fmla="*/ 114 h 226"/>
                  <a:gd name="T30" fmla="*/ 34 w 64"/>
                  <a:gd name="T31" fmla="*/ 114 h 22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4"/>
                  <a:gd name="T49" fmla="*/ 0 h 226"/>
                  <a:gd name="T50" fmla="*/ 64 w 64"/>
                  <a:gd name="T51" fmla="*/ 226 h 22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4" h="226">
                    <a:moveTo>
                      <a:pt x="4" y="0"/>
                    </a:moveTo>
                    <a:lnTo>
                      <a:pt x="8" y="14"/>
                    </a:lnTo>
                    <a:lnTo>
                      <a:pt x="6" y="14"/>
                    </a:lnTo>
                    <a:lnTo>
                      <a:pt x="4" y="1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  <a:moveTo>
                      <a:pt x="34" y="114"/>
                    </a:moveTo>
                    <a:lnTo>
                      <a:pt x="64" y="226"/>
                    </a:lnTo>
                    <a:lnTo>
                      <a:pt x="62" y="226"/>
                    </a:lnTo>
                    <a:lnTo>
                      <a:pt x="60" y="226"/>
                    </a:lnTo>
                    <a:lnTo>
                      <a:pt x="30" y="114"/>
                    </a:lnTo>
                    <a:lnTo>
                      <a:pt x="32" y="114"/>
                    </a:lnTo>
                    <a:lnTo>
                      <a:pt x="34" y="114"/>
                    </a:lnTo>
                    <a:close/>
                  </a:path>
                </a:pathLst>
              </a:custGeom>
              <a:solidFill>
                <a:srgbClr val="C0422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42" name="Freeform 186"/>
              <p:cNvSpPr>
                <a:spLocks noEditPoints="1"/>
              </p:cNvSpPr>
              <p:nvPr/>
            </p:nvSpPr>
            <p:spPr bwMode="auto">
              <a:xfrm>
                <a:off x="5210" y="524"/>
                <a:ext cx="64" cy="226"/>
              </a:xfrm>
              <a:custGeom>
                <a:avLst/>
                <a:gdLst>
                  <a:gd name="T0" fmla="*/ 4 w 64"/>
                  <a:gd name="T1" fmla="*/ 0 h 226"/>
                  <a:gd name="T2" fmla="*/ 8 w 64"/>
                  <a:gd name="T3" fmla="*/ 14 h 226"/>
                  <a:gd name="T4" fmla="*/ 6 w 64"/>
                  <a:gd name="T5" fmla="*/ 14 h 226"/>
                  <a:gd name="T6" fmla="*/ 4 w 64"/>
                  <a:gd name="T7" fmla="*/ 14 h 226"/>
                  <a:gd name="T8" fmla="*/ 0 w 64"/>
                  <a:gd name="T9" fmla="*/ 0 h 226"/>
                  <a:gd name="T10" fmla="*/ 2 w 64"/>
                  <a:gd name="T11" fmla="*/ 0 h 226"/>
                  <a:gd name="T12" fmla="*/ 4 w 64"/>
                  <a:gd name="T13" fmla="*/ 0 h 226"/>
                  <a:gd name="T14" fmla="*/ 4 w 64"/>
                  <a:gd name="T15" fmla="*/ 0 h 226"/>
                  <a:gd name="T16" fmla="*/ 34 w 64"/>
                  <a:gd name="T17" fmla="*/ 114 h 226"/>
                  <a:gd name="T18" fmla="*/ 64 w 64"/>
                  <a:gd name="T19" fmla="*/ 226 h 226"/>
                  <a:gd name="T20" fmla="*/ 62 w 64"/>
                  <a:gd name="T21" fmla="*/ 226 h 226"/>
                  <a:gd name="T22" fmla="*/ 60 w 64"/>
                  <a:gd name="T23" fmla="*/ 226 h 226"/>
                  <a:gd name="T24" fmla="*/ 30 w 64"/>
                  <a:gd name="T25" fmla="*/ 114 h 226"/>
                  <a:gd name="T26" fmla="*/ 32 w 64"/>
                  <a:gd name="T27" fmla="*/ 114 h 226"/>
                  <a:gd name="T28" fmla="*/ 34 w 64"/>
                  <a:gd name="T29" fmla="*/ 114 h 226"/>
                  <a:gd name="T30" fmla="*/ 34 w 64"/>
                  <a:gd name="T31" fmla="*/ 114 h 22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4"/>
                  <a:gd name="T49" fmla="*/ 0 h 226"/>
                  <a:gd name="T50" fmla="*/ 64 w 64"/>
                  <a:gd name="T51" fmla="*/ 226 h 22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4" h="226">
                    <a:moveTo>
                      <a:pt x="4" y="0"/>
                    </a:moveTo>
                    <a:lnTo>
                      <a:pt x="8" y="14"/>
                    </a:lnTo>
                    <a:lnTo>
                      <a:pt x="6" y="14"/>
                    </a:lnTo>
                    <a:lnTo>
                      <a:pt x="4" y="1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  <a:moveTo>
                      <a:pt x="34" y="114"/>
                    </a:moveTo>
                    <a:lnTo>
                      <a:pt x="64" y="226"/>
                    </a:lnTo>
                    <a:lnTo>
                      <a:pt x="62" y="226"/>
                    </a:lnTo>
                    <a:lnTo>
                      <a:pt x="60" y="226"/>
                    </a:lnTo>
                    <a:lnTo>
                      <a:pt x="30" y="114"/>
                    </a:lnTo>
                    <a:lnTo>
                      <a:pt x="32" y="114"/>
                    </a:lnTo>
                    <a:lnTo>
                      <a:pt x="34" y="114"/>
                    </a:lnTo>
                    <a:close/>
                  </a:path>
                </a:pathLst>
              </a:custGeom>
              <a:solidFill>
                <a:srgbClr val="C0422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43" name="Freeform 187"/>
              <p:cNvSpPr>
                <a:spLocks noEditPoints="1"/>
              </p:cNvSpPr>
              <p:nvPr/>
            </p:nvSpPr>
            <p:spPr bwMode="auto">
              <a:xfrm>
                <a:off x="5208" y="524"/>
                <a:ext cx="64" cy="226"/>
              </a:xfrm>
              <a:custGeom>
                <a:avLst/>
                <a:gdLst>
                  <a:gd name="T0" fmla="*/ 4 w 64"/>
                  <a:gd name="T1" fmla="*/ 0 h 226"/>
                  <a:gd name="T2" fmla="*/ 8 w 64"/>
                  <a:gd name="T3" fmla="*/ 14 h 226"/>
                  <a:gd name="T4" fmla="*/ 6 w 64"/>
                  <a:gd name="T5" fmla="*/ 14 h 226"/>
                  <a:gd name="T6" fmla="*/ 4 w 64"/>
                  <a:gd name="T7" fmla="*/ 14 h 226"/>
                  <a:gd name="T8" fmla="*/ 0 w 64"/>
                  <a:gd name="T9" fmla="*/ 0 h 226"/>
                  <a:gd name="T10" fmla="*/ 2 w 64"/>
                  <a:gd name="T11" fmla="*/ 0 h 226"/>
                  <a:gd name="T12" fmla="*/ 4 w 64"/>
                  <a:gd name="T13" fmla="*/ 0 h 226"/>
                  <a:gd name="T14" fmla="*/ 4 w 64"/>
                  <a:gd name="T15" fmla="*/ 0 h 226"/>
                  <a:gd name="T16" fmla="*/ 34 w 64"/>
                  <a:gd name="T17" fmla="*/ 114 h 226"/>
                  <a:gd name="T18" fmla="*/ 64 w 64"/>
                  <a:gd name="T19" fmla="*/ 226 h 226"/>
                  <a:gd name="T20" fmla="*/ 62 w 64"/>
                  <a:gd name="T21" fmla="*/ 226 h 226"/>
                  <a:gd name="T22" fmla="*/ 58 w 64"/>
                  <a:gd name="T23" fmla="*/ 226 h 226"/>
                  <a:gd name="T24" fmla="*/ 30 w 64"/>
                  <a:gd name="T25" fmla="*/ 114 h 226"/>
                  <a:gd name="T26" fmla="*/ 32 w 64"/>
                  <a:gd name="T27" fmla="*/ 114 h 226"/>
                  <a:gd name="T28" fmla="*/ 34 w 64"/>
                  <a:gd name="T29" fmla="*/ 114 h 226"/>
                  <a:gd name="T30" fmla="*/ 34 w 64"/>
                  <a:gd name="T31" fmla="*/ 114 h 22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4"/>
                  <a:gd name="T49" fmla="*/ 0 h 226"/>
                  <a:gd name="T50" fmla="*/ 64 w 64"/>
                  <a:gd name="T51" fmla="*/ 226 h 22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4" h="226">
                    <a:moveTo>
                      <a:pt x="4" y="0"/>
                    </a:moveTo>
                    <a:lnTo>
                      <a:pt x="8" y="14"/>
                    </a:lnTo>
                    <a:lnTo>
                      <a:pt x="6" y="14"/>
                    </a:lnTo>
                    <a:lnTo>
                      <a:pt x="4" y="1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  <a:moveTo>
                      <a:pt x="34" y="114"/>
                    </a:moveTo>
                    <a:lnTo>
                      <a:pt x="64" y="226"/>
                    </a:lnTo>
                    <a:lnTo>
                      <a:pt x="62" y="226"/>
                    </a:lnTo>
                    <a:lnTo>
                      <a:pt x="58" y="226"/>
                    </a:lnTo>
                    <a:lnTo>
                      <a:pt x="30" y="114"/>
                    </a:lnTo>
                    <a:lnTo>
                      <a:pt x="32" y="114"/>
                    </a:lnTo>
                    <a:lnTo>
                      <a:pt x="34" y="114"/>
                    </a:lnTo>
                    <a:close/>
                  </a:path>
                </a:pathLst>
              </a:custGeom>
              <a:solidFill>
                <a:srgbClr val="C0422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44" name="Freeform 188"/>
              <p:cNvSpPr>
                <a:spLocks noEditPoints="1"/>
              </p:cNvSpPr>
              <p:nvPr/>
            </p:nvSpPr>
            <p:spPr bwMode="auto">
              <a:xfrm>
                <a:off x="5206" y="524"/>
                <a:ext cx="64" cy="226"/>
              </a:xfrm>
              <a:custGeom>
                <a:avLst/>
                <a:gdLst>
                  <a:gd name="T0" fmla="*/ 4 w 64"/>
                  <a:gd name="T1" fmla="*/ 0 h 226"/>
                  <a:gd name="T2" fmla="*/ 8 w 64"/>
                  <a:gd name="T3" fmla="*/ 14 h 226"/>
                  <a:gd name="T4" fmla="*/ 6 w 64"/>
                  <a:gd name="T5" fmla="*/ 14 h 226"/>
                  <a:gd name="T6" fmla="*/ 4 w 64"/>
                  <a:gd name="T7" fmla="*/ 14 h 226"/>
                  <a:gd name="T8" fmla="*/ 0 w 64"/>
                  <a:gd name="T9" fmla="*/ 0 h 226"/>
                  <a:gd name="T10" fmla="*/ 2 w 64"/>
                  <a:gd name="T11" fmla="*/ 0 h 226"/>
                  <a:gd name="T12" fmla="*/ 4 w 64"/>
                  <a:gd name="T13" fmla="*/ 0 h 226"/>
                  <a:gd name="T14" fmla="*/ 4 w 64"/>
                  <a:gd name="T15" fmla="*/ 0 h 226"/>
                  <a:gd name="T16" fmla="*/ 34 w 64"/>
                  <a:gd name="T17" fmla="*/ 114 h 226"/>
                  <a:gd name="T18" fmla="*/ 64 w 64"/>
                  <a:gd name="T19" fmla="*/ 226 h 226"/>
                  <a:gd name="T20" fmla="*/ 60 w 64"/>
                  <a:gd name="T21" fmla="*/ 226 h 226"/>
                  <a:gd name="T22" fmla="*/ 58 w 64"/>
                  <a:gd name="T23" fmla="*/ 226 h 226"/>
                  <a:gd name="T24" fmla="*/ 30 w 64"/>
                  <a:gd name="T25" fmla="*/ 112 h 226"/>
                  <a:gd name="T26" fmla="*/ 32 w 64"/>
                  <a:gd name="T27" fmla="*/ 114 h 226"/>
                  <a:gd name="T28" fmla="*/ 34 w 64"/>
                  <a:gd name="T29" fmla="*/ 114 h 226"/>
                  <a:gd name="T30" fmla="*/ 34 w 64"/>
                  <a:gd name="T31" fmla="*/ 114 h 22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4"/>
                  <a:gd name="T49" fmla="*/ 0 h 226"/>
                  <a:gd name="T50" fmla="*/ 64 w 64"/>
                  <a:gd name="T51" fmla="*/ 226 h 22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4" h="226">
                    <a:moveTo>
                      <a:pt x="4" y="0"/>
                    </a:moveTo>
                    <a:lnTo>
                      <a:pt x="8" y="14"/>
                    </a:lnTo>
                    <a:lnTo>
                      <a:pt x="6" y="14"/>
                    </a:lnTo>
                    <a:lnTo>
                      <a:pt x="4" y="1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  <a:moveTo>
                      <a:pt x="34" y="114"/>
                    </a:moveTo>
                    <a:lnTo>
                      <a:pt x="64" y="226"/>
                    </a:lnTo>
                    <a:lnTo>
                      <a:pt x="60" y="226"/>
                    </a:lnTo>
                    <a:lnTo>
                      <a:pt x="58" y="226"/>
                    </a:lnTo>
                    <a:lnTo>
                      <a:pt x="30" y="112"/>
                    </a:lnTo>
                    <a:lnTo>
                      <a:pt x="32" y="114"/>
                    </a:lnTo>
                    <a:lnTo>
                      <a:pt x="34" y="114"/>
                    </a:lnTo>
                    <a:close/>
                  </a:path>
                </a:pathLst>
              </a:custGeom>
              <a:solidFill>
                <a:srgbClr val="BF42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45" name="Freeform 189"/>
              <p:cNvSpPr>
                <a:spLocks noEditPoints="1"/>
              </p:cNvSpPr>
              <p:nvPr/>
            </p:nvSpPr>
            <p:spPr bwMode="auto">
              <a:xfrm>
                <a:off x="5204" y="524"/>
                <a:ext cx="62" cy="226"/>
              </a:xfrm>
              <a:custGeom>
                <a:avLst/>
                <a:gdLst>
                  <a:gd name="T0" fmla="*/ 4 w 62"/>
                  <a:gd name="T1" fmla="*/ 0 h 226"/>
                  <a:gd name="T2" fmla="*/ 8 w 62"/>
                  <a:gd name="T3" fmla="*/ 14 h 226"/>
                  <a:gd name="T4" fmla="*/ 6 w 62"/>
                  <a:gd name="T5" fmla="*/ 14 h 226"/>
                  <a:gd name="T6" fmla="*/ 4 w 62"/>
                  <a:gd name="T7" fmla="*/ 14 h 226"/>
                  <a:gd name="T8" fmla="*/ 0 w 62"/>
                  <a:gd name="T9" fmla="*/ 0 h 226"/>
                  <a:gd name="T10" fmla="*/ 2 w 62"/>
                  <a:gd name="T11" fmla="*/ 0 h 226"/>
                  <a:gd name="T12" fmla="*/ 4 w 62"/>
                  <a:gd name="T13" fmla="*/ 0 h 226"/>
                  <a:gd name="T14" fmla="*/ 4 w 62"/>
                  <a:gd name="T15" fmla="*/ 0 h 226"/>
                  <a:gd name="T16" fmla="*/ 34 w 62"/>
                  <a:gd name="T17" fmla="*/ 114 h 226"/>
                  <a:gd name="T18" fmla="*/ 62 w 62"/>
                  <a:gd name="T19" fmla="*/ 226 h 226"/>
                  <a:gd name="T20" fmla="*/ 60 w 62"/>
                  <a:gd name="T21" fmla="*/ 226 h 226"/>
                  <a:gd name="T22" fmla="*/ 58 w 62"/>
                  <a:gd name="T23" fmla="*/ 226 h 226"/>
                  <a:gd name="T24" fmla="*/ 30 w 62"/>
                  <a:gd name="T25" fmla="*/ 112 h 226"/>
                  <a:gd name="T26" fmla="*/ 32 w 62"/>
                  <a:gd name="T27" fmla="*/ 112 h 226"/>
                  <a:gd name="T28" fmla="*/ 34 w 62"/>
                  <a:gd name="T29" fmla="*/ 114 h 226"/>
                  <a:gd name="T30" fmla="*/ 34 w 62"/>
                  <a:gd name="T31" fmla="*/ 114 h 22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2"/>
                  <a:gd name="T49" fmla="*/ 0 h 226"/>
                  <a:gd name="T50" fmla="*/ 62 w 62"/>
                  <a:gd name="T51" fmla="*/ 226 h 22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2" h="226">
                    <a:moveTo>
                      <a:pt x="4" y="0"/>
                    </a:moveTo>
                    <a:lnTo>
                      <a:pt x="8" y="14"/>
                    </a:lnTo>
                    <a:lnTo>
                      <a:pt x="6" y="14"/>
                    </a:lnTo>
                    <a:lnTo>
                      <a:pt x="4" y="1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  <a:moveTo>
                      <a:pt x="34" y="114"/>
                    </a:moveTo>
                    <a:lnTo>
                      <a:pt x="62" y="226"/>
                    </a:lnTo>
                    <a:lnTo>
                      <a:pt x="60" y="226"/>
                    </a:lnTo>
                    <a:lnTo>
                      <a:pt x="58" y="226"/>
                    </a:lnTo>
                    <a:lnTo>
                      <a:pt x="30" y="112"/>
                    </a:lnTo>
                    <a:lnTo>
                      <a:pt x="32" y="112"/>
                    </a:lnTo>
                    <a:lnTo>
                      <a:pt x="34" y="114"/>
                    </a:lnTo>
                    <a:close/>
                  </a:path>
                </a:pathLst>
              </a:custGeom>
              <a:solidFill>
                <a:srgbClr val="BF42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46" name="Freeform 190"/>
              <p:cNvSpPr>
                <a:spLocks noEditPoints="1"/>
              </p:cNvSpPr>
              <p:nvPr/>
            </p:nvSpPr>
            <p:spPr bwMode="auto">
              <a:xfrm>
                <a:off x="5202" y="524"/>
                <a:ext cx="62" cy="226"/>
              </a:xfrm>
              <a:custGeom>
                <a:avLst/>
                <a:gdLst>
                  <a:gd name="T0" fmla="*/ 4 w 62"/>
                  <a:gd name="T1" fmla="*/ 0 h 226"/>
                  <a:gd name="T2" fmla="*/ 8 w 62"/>
                  <a:gd name="T3" fmla="*/ 14 h 226"/>
                  <a:gd name="T4" fmla="*/ 6 w 62"/>
                  <a:gd name="T5" fmla="*/ 14 h 226"/>
                  <a:gd name="T6" fmla="*/ 4 w 62"/>
                  <a:gd name="T7" fmla="*/ 14 h 226"/>
                  <a:gd name="T8" fmla="*/ 0 w 62"/>
                  <a:gd name="T9" fmla="*/ 0 h 226"/>
                  <a:gd name="T10" fmla="*/ 2 w 62"/>
                  <a:gd name="T11" fmla="*/ 0 h 226"/>
                  <a:gd name="T12" fmla="*/ 4 w 62"/>
                  <a:gd name="T13" fmla="*/ 0 h 226"/>
                  <a:gd name="T14" fmla="*/ 4 w 62"/>
                  <a:gd name="T15" fmla="*/ 0 h 226"/>
                  <a:gd name="T16" fmla="*/ 34 w 62"/>
                  <a:gd name="T17" fmla="*/ 112 h 226"/>
                  <a:gd name="T18" fmla="*/ 62 w 62"/>
                  <a:gd name="T19" fmla="*/ 226 h 226"/>
                  <a:gd name="T20" fmla="*/ 60 w 62"/>
                  <a:gd name="T21" fmla="*/ 226 h 226"/>
                  <a:gd name="T22" fmla="*/ 58 w 62"/>
                  <a:gd name="T23" fmla="*/ 226 h 226"/>
                  <a:gd name="T24" fmla="*/ 28 w 62"/>
                  <a:gd name="T25" fmla="*/ 112 h 226"/>
                  <a:gd name="T26" fmla="*/ 32 w 62"/>
                  <a:gd name="T27" fmla="*/ 112 h 226"/>
                  <a:gd name="T28" fmla="*/ 34 w 62"/>
                  <a:gd name="T29" fmla="*/ 112 h 226"/>
                  <a:gd name="T30" fmla="*/ 34 w 62"/>
                  <a:gd name="T31" fmla="*/ 112 h 22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2"/>
                  <a:gd name="T49" fmla="*/ 0 h 226"/>
                  <a:gd name="T50" fmla="*/ 62 w 62"/>
                  <a:gd name="T51" fmla="*/ 226 h 22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2" h="226">
                    <a:moveTo>
                      <a:pt x="4" y="0"/>
                    </a:moveTo>
                    <a:lnTo>
                      <a:pt x="8" y="14"/>
                    </a:lnTo>
                    <a:lnTo>
                      <a:pt x="6" y="14"/>
                    </a:lnTo>
                    <a:lnTo>
                      <a:pt x="4" y="1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  <a:moveTo>
                      <a:pt x="34" y="112"/>
                    </a:moveTo>
                    <a:lnTo>
                      <a:pt x="62" y="226"/>
                    </a:lnTo>
                    <a:lnTo>
                      <a:pt x="60" y="226"/>
                    </a:lnTo>
                    <a:lnTo>
                      <a:pt x="58" y="226"/>
                    </a:lnTo>
                    <a:lnTo>
                      <a:pt x="28" y="112"/>
                    </a:lnTo>
                    <a:lnTo>
                      <a:pt x="32" y="112"/>
                    </a:lnTo>
                    <a:lnTo>
                      <a:pt x="34" y="112"/>
                    </a:lnTo>
                    <a:close/>
                  </a:path>
                </a:pathLst>
              </a:custGeom>
              <a:solidFill>
                <a:srgbClr val="BF42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47" name="Freeform 191"/>
              <p:cNvSpPr>
                <a:spLocks noEditPoints="1"/>
              </p:cNvSpPr>
              <p:nvPr/>
            </p:nvSpPr>
            <p:spPr bwMode="auto">
              <a:xfrm>
                <a:off x="5198" y="524"/>
                <a:ext cx="64" cy="226"/>
              </a:xfrm>
              <a:custGeom>
                <a:avLst/>
                <a:gdLst>
                  <a:gd name="T0" fmla="*/ 6 w 64"/>
                  <a:gd name="T1" fmla="*/ 0 h 226"/>
                  <a:gd name="T2" fmla="*/ 10 w 64"/>
                  <a:gd name="T3" fmla="*/ 14 h 226"/>
                  <a:gd name="T4" fmla="*/ 8 w 64"/>
                  <a:gd name="T5" fmla="*/ 14 h 226"/>
                  <a:gd name="T6" fmla="*/ 6 w 64"/>
                  <a:gd name="T7" fmla="*/ 14 h 226"/>
                  <a:gd name="T8" fmla="*/ 0 w 64"/>
                  <a:gd name="T9" fmla="*/ 0 h 226"/>
                  <a:gd name="T10" fmla="*/ 4 w 64"/>
                  <a:gd name="T11" fmla="*/ 0 h 226"/>
                  <a:gd name="T12" fmla="*/ 6 w 64"/>
                  <a:gd name="T13" fmla="*/ 0 h 226"/>
                  <a:gd name="T14" fmla="*/ 6 w 64"/>
                  <a:gd name="T15" fmla="*/ 0 h 226"/>
                  <a:gd name="T16" fmla="*/ 36 w 64"/>
                  <a:gd name="T17" fmla="*/ 112 h 226"/>
                  <a:gd name="T18" fmla="*/ 64 w 64"/>
                  <a:gd name="T19" fmla="*/ 226 h 226"/>
                  <a:gd name="T20" fmla="*/ 62 w 64"/>
                  <a:gd name="T21" fmla="*/ 226 h 226"/>
                  <a:gd name="T22" fmla="*/ 62 w 64"/>
                  <a:gd name="T23" fmla="*/ 226 h 226"/>
                  <a:gd name="T24" fmla="*/ 30 w 64"/>
                  <a:gd name="T25" fmla="*/ 112 h 226"/>
                  <a:gd name="T26" fmla="*/ 32 w 64"/>
                  <a:gd name="T27" fmla="*/ 112 h 226"/>
                  <a:gd name="T28" fmla="*/ 36 w 64"/>
                  <a:gd name="T29" fmla="*/ 112 h 226"/>
                  <a:gd name="T30" fmla="*/ 36 w 64"/>
                  <a:gd name="T31" fmla="*/ 112 h 22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4"/>
                  <a:gd name="T49" fmla="*/ 0 h 226"/>
                  <a:gd name="T50" fmla="*/ 64 w 64"/>
                  <a:gd name="T51" fmla="*/ 226 h 22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4" h="226">
                    <a:moveTo>
                      <a:pt x="6" y="0"/>
                    </a:moveTo>
                    <a:lnTo>
                      <a:pt x="10" y="14"/>
                    </a:lnTo>
                    <a:lnTo>
                      <a:pt x="8" y="14"/>
                    </a:lnTo>
                    <a:lnTo>
                      <a:pt x="6" y="1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6" y="0"/>
                    </a:lnTo>
                    <a:close/>
                    <a:moveTo>
                      <a:pt x="36" y="112"/>
                    </a:moveTo>
                    <a:lnTo>
                      <a:pt x="64" y="226"/>
                    </a:lnTo>
                    <a:lnTo>
                      <a:pt x="62" y="226"/>
                    </a:lnTo>
                    <a:lnTo>
                      <a:pt x="30" y="112"/>
                    </a:lnTo>
                    <a:lnTo>
                      <a:pt x="32" y="112"/>
                    </a:lnTo>
                    <a:lnTo>
                      <a:pt x="36" y="112"/>
                    </a:lnTo>
                    <a:close/>
                  </a:path>
                </a:pathLst>
              </a:custGeom>
              <a:solidFill>
                <a:srgbClr val="BF42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48" name="Freeform 192"/>
              <p:cNvSpPr>
                <a:spLocks noEditPoints="1"/>
              </p:cNvSpPr>
              <p:nvPr/>
            </p:nvSpPr>
            <p:spPr bwMode="auto">
              <a:xfrm>
                <a:off x="5196" y="524"/>
                <a:ext cx="64" cy="226"/>
              </a:xfrm>
              <a:custGeom>
                <a:avLst/>
                <a:gdLst>
                  <a:gd name="T0" fmla="*/ 6 w 64"/>
                  <a:gd name="T1" fmla="*/ 0 h 226"/>
                  <a:gd name="T2" fmla="*/ 10 w 64"/>
                  <a:gd name="T3" fmla="*/ 14 h 226"/>
                  <a:gd name="T4" fmla="*/ 8 w 64"/>
                  <a:gd name="T5" fmla="*/ 14 h 226"/>
                  <a:gd name="T6" fmla="*/ 6 w 64"/>
                  <a:gd name="T7" fmla="*/ 14 h 226"/>
                  <a:gd name="T8" fmla="*/ 0 w 64"/>
                  <a:gd name="T9" fmla="*/ 0 h 226"/>
                  <a:gd name="T10" fmla="*/ 2 w 64"/>
                  <a:gd name="T11" fmla="*/ 0 h 226"/>
                  <a:gd name="T12" fmla="*/ 6 w 64"/>
                  <a:gd name="T13" fmla="*/ 0 h 226"/>
                  <a:gd name="T14" fmla="*/ 6 w 64"/>
                  <a:gd name="T15" fmla="*/ 0 h 226"/>
                  <a:gd name="T16" fmla="*/ 34 w 64"/>
                  <a:gd name="T17" fmla="*/ 112 h 226"/>
                  <a:gd name="T18" fmla="*/ 64 w 64"/>
                  <a:gd name="T19" fmla="*/ 226 h 226"/>
                  <a:gd name="T20" fmla="*/ 64 w 64"/>
                  <a:gd name="T21" fmla="*/ 226 h 226"/>
                  <a:gd name="T22" fmla="*/ 62 w 64"/>
                  <a:gd name="T23" fmla="*/ 226 h 226"/>
                  <a:gd name="T24" fmla="*/ 30 w 64"/>
                  <a:gd name="T25" fmla="*/ 112 h 226"/>
                  <a:gd name="T26" fmla="*/ 32 w 64"/>
                  <a:gd name="T27" fmla="*/ 112 h 226"/>
                  <a:gd name="T28" fmla="*/ 34 w 64"/>
                  <a:gd name="T29" fmla="*/ 112 h 226"/>
                  <a:gd name="T30" fmla="*/ 34 w 64"/>
                  <a:gd name="T31" fmla="*/ 112 h 22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4"/>
                  <a:gd name="T49" fmla="*/ 0 h 226"/>
                  <a:gd name="T50" fmla="*/ 64 w 64"/>
                  <a:gd name="T51" fmla="*/ 226 h 22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4" h="226">
                    <a:moveTo>
                      <a:pt x="6" y="0"/>
                    </a:moveTo>
                    <a:lnTo>
                      <a:pt x="10" y="14"/>
                    </a:lnTo>
                    <a:lnTo>
                      <a:pt x="8" y="14"/>
                    </a:lnTo>
                    <a:lnTo>
                      <a:pt x="6" y="1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close/>
                    <a:moveTo>
                      <a:pt x="34" y="112"/>
                    </a:moveTo>
                    <a:lnTo>
                      <a:pt x="64" y="226"/>
                    </a:lnTo>
                    <a:lnTo>
                      <a:pt x="62" y="226"/>
                    </a:lnTo>
                    <a:lnTo>
                      <a:pt x="30" y="112"/>
                    </a:lnTo>
                    <a:lnTo>
                      <a:pt x="32" y="112"/>
                    </a:lnTo>
                    <a:lnTo>
                      <a:pt x="34" y="112"/>
                    </a:lnTo>
                    <a:close/>
                  </a:path>
                </a:pathLst>
              </a:custGeom>
              <a:solidFill>
                <a:srgbClr val="BF42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49" name="Freeform 193"/>
              <p:cNvSpPr>
                <a:spLocks noEditPoints="1"/>
              </p:cNvSpPr>
              <p:nvPr/>
            </p:nvSpPr>
            <p:spPr bwMode="auto">
              <a:xfrm>
                <a:off x="5194" y="524"/>
                <a:ext cx="66" cy="226"/>
              </a:xfrm>
              <a:custGeom>
                <a:avLst/>
                <a:gdLst>
                  <a:gd name="T0" fmla="*/ 4 w 66"/>
                  <a:gd name="T1" fmla="*/ 0 h 226"/>
                  <a:gd name="T2" fmla="*/ 10 w 66"/>
                  <a:gd name="T3" fmla="*/ 14 h 226"/>
                  <a:gd name="T4" fmla="*/ 8 w 66"/>
                  <a:gd name="T5" fmla="*/ 14 h 226"/>
                  <a:gd name="T6" fmla="*/ 4 w 66"/>
                  <a:gd name="T7" fmla="*/ 14 h 226"/>
                  <a:gd name="T8" fmla="*/ 0 w 66"/>
                  <a:gd name="T9" fmla="*/ 0 h 226"/>
                  <a:gd name="T10" fmla="*/ 2 w 66"/>
                  <a:gd name="T11" fmla="*/ 0 h 226"/>
                  <a:gd name="T12" fmla="*/ 4 w 66"/>
                  <a:gd name="T13" fmla="*/ 0 h 226"/>
                  <a:gd name="T14" fmla="*/ 4 w 66"/>
                  <a:gd name="T15" fmla="*/ 0 h 226"/>
                  <a:gd name="T16" fmla="*/ 34 w 66"/>
                  <a:gd name="T17" fmla="*/ 112 h 226"/>
                  <a:gd name="T18" fmla="*/ 66 w 66"/>
                  <a:gd name="T19" fmla="*/ 226 h 226"/>
                  <a:gd name="T20" fmla="*/ 64 w 66"/>
                  <a:gd name="T21" fmla="*/ 226 h 226"/>
                  <a:gd name="T22" fmla="*/ 60 w 66"/>
                  <a:gd name="T23" fmla="*/ 226 h 226"/>
                  <a:gd name="T24" fmla="*/ 30 w 66"/>
                  <a:gd name="T25" fmla="*/ 112 h 226"/>
                  <a:gd name="T26" fmla="*/ 32 w 66"/>
                  <a:gd name="T27" fmla="*/ 112 h 226"/>
                  <a:gd name="T28" fmla="*/ 34 w 66"/>
                  <a:gd name="T29" fmla="*/ 112 h 226"/>
                  <a:gd name="T30" fmla="*/ 34 w 66"/>
                  <a:gd name="T31" fmla="*/ 112 h 22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6"/>
                  <a:gd name="T49" fmla="*/ 0 h 226"/>
                  <a:gd name="T50" fmla="*/ 66 w 66"/>
                  <a:gd name="T51" fmla="*/ 226 h 22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6" h="226">
                    <a:moveTo>
                      <a:pt x="4" y="0"/>
                    </a:moveTo>
                    <a:lnTo>
                      <a:pt x="10" y="14"/>
                    </a:lnTo>
                    <a:lnTo>
                      <a:pt x="8" y="14"/>
                    </a:lnTo>
                    <a:lnTo>
                      <a:pt x="4" y="1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  <a:moveTo>
                      <a:pt x="34" y="112"/>
                    </a:moveTo>
                    <a:lnTo>
                      <a:pt x="66" y="226"/>
                    </a:lnTo>
                    <a:lnTo>
                      <a:pt x="64" y="226"/>
                    </a:lnTo>
                    <a:lnTo>
                      <a:pt x="60" y="226"/>
                    </a:lnTo>
                    <a:lnTo>
                      <a:pt x="30" y="112"/>
                    </a:lnTo>
                    <a:lnTo>
                      <a:pt x="32" y="112"/>
                    </a:lnTo>
                    <a:lnTo>
                      <a:pt x="34" y="112"/>
                    </a:lnTo>
                    <a:close/>
                  </a:path>
                </a:pathLst>
              </a:custGeom>
              <a:solidFill>
                <a:srgbClr val="BF42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50" name="Freeform 194"/>
              <p:cNvSpPr>
                <a:spLocks noEditPoints="1"/>
              </p:cNvSpPr>
              <p:nvPr/>
            </p:nvSpPr>
            <p:spPr bwMode="auto">
              <a:xfrm>
                <a:off x="5192" y="524"/>
                <a:ext cx="66" cy="226"/>
              </a:xfrm>
              <a:custGeom>
                <a:avLst/>
                <a:gdLst>
                  <a:gd name="T0" fmla="*/ 4 w 66"/>
                  <a:gd name="T1" fmla="*/ 0 h 226"/>
                  <a:gd name="T2" fmla="*/ 10 w 66"/>
                  <a:gd name="T3" fmla="*/ 14 h 226"/>
                  <a:gd name="T4" fmla="*/ 6 w 66"/>
                  <a:gd name="T5" fmla="*/ 14 h 226"/>
                  <a:gd name="T6" fmla="*/ 4 w 66"/>
                  <a:gd name="T7" fmla="*/ 14 h 226"/>
                  <a:gd name="T8" fmla="*/ 0 w 66"/>
                  <a:gd name="T9" fmla="*/ 0 h 226"/>
                  <a:gd name="T10" fmla="*/ 2 w 66"/>
                  <a:gd name="T11" fmla="*/ 0 h 226"/>
                  <a:gd name="T12" fmla="*/ 4 w 66"/>
                  <a:gd name="T13" fmla="*/ 0 h 226"/>
                  <a:gd name="T14" fmla="*/ 4 w 66"/>
                  <a:gd name="T15" fmla="*/ 0 h 226"/>
                  <a:gd name="T16" fmla="*/ 34 w 66"/>
                  <a:gd name="T17" fmla="*/ 112 h 226"/>
                  <a:gd name="T18" fmla="*/ 66 w 66"/>
                  <a:gd name="T19" fmla="*/ 226 h 226"/>
                  <a:gd name="T20" fmla="*/ 62 w 66"/>
                  <a:gd name="T21" fmla="*/ 226 h 226"/>
                  <a:gd name="T22" fmla="*/ 60 w 66"/>
                  <a:gd name="T23" fmla="*/ 226 h 226"/>
                  <a:gd name="T24" fmla="*/ 30 w 66"/>
                  <a:gd name="T25" fmla="*/ 112 h 226"/>
                  <a:gd name="T26" fmla="*/ 32 w 66"/>
                  <a:gd name="T27" fmla="*/ 112 h 226"/>
                  <a:gd name="T28" fmla="*/ 34 w 66"/>
                  <a:gd name="T29" fmla="*/ 112 h 226"/>
                  <a:gd name="T30" fmla="*/ 34 w 66"/>
                  <a:gd name="T31" fmla="*/ 112 h 22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6"/>
                  <a:gd name="T49" fmla="*/ 0 h 226"/>
                  <a:gd name="T50" fmla="*/ 66 w 66"/>
                  <a:gd name="T51" fmla="*/ 226 h 22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6" h="226">
                    <a:moveTo>
                      <a:pt x="4" y="0"/>
                    </a:moveTo>
                    <a:lnTo>
                      <a:pt x="10" y="14"/>
                    </a:lnTo>
                    <a:lnTo>
                      <a:pt x="6" y="14"/>
                    </a:lnTo>
                    <a:lnTo>
                      <a:pt x="4" y="1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  <a:moveTo>
                      <a:pt x="34" y="112"/>
                    </a:moveTo>
                    <a:lnTo>
                      <a:pt x="66" y="226"/>
                    </a:lnTo>
                    <a:lnTo>
                      <a:pt x="62" y="226"/>
                    </a:lnTo>
                    <a:lnTo>
                      <a:pt x="60" y="226"/>
                    </a:lnTo>
                    <a:lnTo>
                      <a:pt x="30" y="112"/>
                    </a:lnTo>
                    <a:lnTo>
                      <a:pt x="32" y="112"/>
                    </a:lnTo>
                    <a:lnTo>
                      <a:pt x="34" y="112"/>
                    </a:lnTo>
                    <a:close/>
                  </a:path>
                </a:pathLst>
              </a:custGeom>
              <a:solidFill>
                <a:srgbClr val="BE43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51" name="Freeform 195"/>
              <p:cNvSpPr>
                <a:spLocks noEditPoints="1"/>
              </p:cNvSpPr>
              <p:nvPr/>
            </p:nvSpPr>
            <p:spPr bwMode="auto">
              <a:xfrm>
                <a:off x="5192" y="524"/>
                <a:ext cx="62" cy="226"/>
              </a:xfrm>
              <a:custGeom>
                <a:avLst/>
                <a:gdLst>
                  <a:gd name="T0" fmla="*/ 2 w 62"/>
                  <a:gd name="T1" fmla="*/ 0 h 226"/>
                  <a:gd name="T2" fmla="*/ 6 w 62"/>
                  <a:gd name="T3" fmla="*/ 14 h 226"/>
                  <a:gd name="T4" fmla="*/ 4 w 62"/>
                  <a:gd name="T5" fmla="*/ 14 h 226"/>
                  <a:gd name="T6" fmla="*/ 2 w 62"/>
                  <a:gd name="T7" fmla="*/ 14 h 226"/>
                  <a:gd name="T8" fmla="*/ 0 w 62"/>
                  <a:gd name="T9" fmla="*/ 0 h 226"/>
                  <a:gd name="T10" fmla="*/ 0 w 62"/>
                  <a:gd name="T11" fmla="*/ 0 h 226"/>
                  <a:gd name="T12" fmla="*/ 2 w 62"/>
                  <a:gd name="T13" fmla="*/ 0 h 226"/>
                  <a:gd name="T14" fmla="*/ 2 w 62"/>
                  <a:gd name="T15" fmla="*/ 0 h 226"/>
                  <a:gd name="T16" fmla="*/ 32 w 62"/>
                  <a:gd name="T17" fmla="*/ 112 h 226"/>
                  <a:gd name="T18" fmla="*/ 62 w 62"/>
                  <a:gd name="T19" fmla="*/ 226 h 226"/>
                  <a:gd name="T20" fmla="*/ 60 w 62"/>
                  <a:gd name="T21" fmla="*/ 226 h 226"/>
                  <a:gd name="T22" fmla="*/ 58 w 62"/>
                  <a:gd name="T23" fmla="*/ 226 h 226"/>
                  <a:gd name="T24" fmla="*/ 26 w 62"/>
                  <a:gd name="T25" fmla="*/ 112 h 226"/>
                  <a:gd name="T26" fmla="*/ 30 w 62"/>
                  <a:gd name="T27" fmla="*/ 112 h 226"/>
                  <a:gd name="T28" fmla="*/ 32 w 62"/>
                  <a:gd name="T29" fmla="*/ 112 h 226"/>
                  <a:gd name="T30" fmla="*/ 32 w 62"/>
                  <a:gd name="T31" fmla="*/ 112 h 22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2"/>
                  <a:gd name="T49" fmla="*/ 0 h 226"/>
                  <a:gd name="T50" fmla="*/ 62 w 62"/>
                  <a:gd name="T51" fmla="*/ 226 h 22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2" h="226">
                    <a:moveTo>
                      <a:pt x="2" y="0"/>
                    </a:moveTo>
                    <a:lnTo>
                      <a:pt x="6" y="14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  <a:moveTo>
                      <a:pt x="32" y="112"/>
                    </a:moveTo>
                    <a:lnTo>
                      <a:pt x="62" y="226"/>
                    </a:lnTo>
                    <a:lnTo>
                      <a:pt x="60" y="226"/>
                    </a:lnTo>
                    <a:lnTo>
                      <a:pt x="58" y="226"/>
                    </a:lnTo>
                    <a:lnTo>
                      <a:pt x="26" y="112"/>
                    </a:lnTo>
                    <a:lnTo>
                      <a:pt x="30" y="112"/>
                    </a:lnTo>
                    <a:lnTo>
                      <a:pt x="32" y="112"/>
                    </a:lnTo>
                    <a:close/>
                  </a:path>
                </a:pathLst>
              </a:custGeom>
              <a:solidFill>
                <a:srgbClr val="BE43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52" name="Freeform 196"/>
              <p:cNvSpPr>
                <a:spLocks noEditPoints="1"/>
              </p:cNvSpPr>
              <p:nvPr/>
            </p:nvSpPr>
            <p:spPr bwMode="auto">
              <a:xfrm>
                <a:off x="5190" y="524"/>
                <a:ext cx="62" cy="226"/>
              </a:xfrm>
              <a:custGeom>
                <a:avLst/>
                <a:gdLst>
                  <a:gd name="T0" fmla="*/ 2 w 62"/>
                  <a:gd name="T1" fmla="*/ 0 h 226"/>
                  <a:gd name="T2" fmla="*/ 6 w 62"/>
                  <a:gd name="T3" fmla="*/ 14 h 226"/>
                  <a:gd name="T4" fmla="*/ 4 w 62"/>
                  <a:gd name="T5" fmla="*/ 14 h 226"/>
                  <a:gd name="T6" fmla="*/ 2 w 62"/>
                  <a:gd name="T7" fmla="*/ 14 h 226"/>
                  <a:gd name="T8" fmla="*/ 0 w 62"/>
                  <a:gd name="T9" fmla="*/ 0 h 226"/>
                  <a:gd name="T10" fmla="*/ 0 w 62"/>
                  <a:gd name="T11" fmla="*/ 0 h 226"/>
                  <a:gd name="T12" fmla="*/ 2 w 62"/>
                  <a:gd name="T13" fmla="*/ 0 h 226"/>
                  <a:gd name="T14" fmla="*/ 2 w 62"/>
                  <a:gd name="T15" fmla="*/ 0 h 226"/>
                  <a:gd name="T16" fmla="*/ 32 w 62"/>
                  <a:gd name="T17" fmla="*/ 112 h 226"/>
                  <a:gd name="T18" fmla="*/ 62 w 62"/>
                  <a:gd name="T19" fmla="*/ 226 h 226"/>
                  <a:gd name="T20" fmla="*/ 60 w 62"/>
                  <a:gd name="T21" fmla="*/ 226 h 226"/>
                  <a:gd name="T22" fmla="*/ 58 w 62"/>
                  <a:gd name="T23" fmla="*/ 226 h 226"/>
                  <a:gd name="T24" fmla="*/ 26 w 62"/>
                  <a:gd name="T25" fmla="*/ 110 h 226"/>
                  <a:gd name="T26" fmla="*/ 28 w 62"/>
                  <a:gd name="T27" fmla="*/ 112 h 226"/>
                  <a:gd name="T28" fmla="*/ 32 w 62"/>
                  <a:gd name="T29" fmla="*/ 112 h 226"/>
                  <a:gd name="T30" fmla="*/ 32 w 62"/>
                  <a:gd name="T31" fmla="*/ 112 h 22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2"/>
                  <a:gd name="T49" fmla="*/ 0 h 226"/>
                  <a:gd name="T50" fmla="*/ 62 w 62"/>
                  <a:gd name="T51" fmla="*/ 226 h 22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2" h="226">
                    <a:moveTo>
                      <a:pt x="2" y="0"/>
                    </a:moveTo>
                    <a:lnTo>
                      <a:pt x="6" y="14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  <a:moveTo>
                      <a:pt x="32" y="112"/>
                    </a:moveTo>
                    <a:lnTo>
                      <a:pt x="62" y="226"/>
                    </a:lnTo>
                    <a:lnTo>
                      <a:pt x="60" y="226"/>
                    </a:lnTo>
                    <a:lnTo>
                      <a:pt x="58" y="226"/>
                    </a:lnTo>
                    <a:lnTo>
                      <a:pt x="26" y="110"/>
                    </a:lnTo>
                    <a:lnTo>
                      <a:pt x="28" y="112"/>
                    </a:lnTo>
                    <a:lnTo>
                      <a:pt x="32" y="112"/>
                    </a:lnTo>
                    <a:close/>
                  </a:path>
                </a:pathLst>
              </a:custGeom>
              <a:solidFill>
                <a:srgbClr val="BE43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53" name="Freeform 197"/>
              <p:cNvSpPr>
                <a:spLocks noEditPoints="1"/>
              </p:cNvSpPr>
              <p:nvPr/>
            </p:nvSpPr>
            <p:spPr bwMode="auto">
              <a:xfrm>
                <a:off x="5188" y="524"/>
                <a:ext cx="62" cy="226"/>
              </a:xfrm>
              <a:custGeom>
                <a:avLst/>
                <a:gdLst>
                  <a:gd name="T0" fmla="*/ 2 w 62"/>
                  <a:gd name="T1" fmla="*/ 0 h 226"/>
                  <a:gd name="T2" fmla="*/ 6 w 62"/>
                  <a:gd name="T3" fmla="*/ 14 h 226"/>
                  <a:gd name="T4" fmla="*/ 4 w 62"/>
                  <a:gd name="T5" fmla="*/ 14 h 226"/>
                  <a:gd name="T6" fmla="*/ 2 w 62"/>
                  <a:gd name="T7" fmla="*/ 14 h 226"/>
                  <a:gd name="T8" fmla="*/ 0 w 62"/>
                  <a:gd name="T9" fmla="*/ 0 h 226"/>
                  <a:gd name="T10" fmla="*/ 0 w 62"/>
                  <a:gd name="T11" fmla="*/ 0 h 226"/>
                  <a:gd name="T12" fmla="*/ 2 w 62"/>
                  <a:gd name="T13" fmla="*/ 0 h 226"/>
                  <a:gd name="T14" fmla="*/ 2 w 62"/>
                  <a:gd name="T15" fmla="*/ 0 h 226"/>
                  <a:gd name="T16" fmla="*/ 30 w 62"/>
                  <a:gd name="T17" fmla="*/ 112 h 226"/>
                  <a:gd name="T18" fmla="*/ 62 w 62"/>
                  <a:gd name="T19" fmla="*/ 226 h 226"/>
                  <a:gd name="T20" fmla="*/ 60 w 62"/>
                  <a:gd name="T21" fmla="*/ 226 h 226"/>
                  <a:gd name="T22" fmla="*/ 58 w 62"/>
                  <a:gd name="T23" fmla="*/ 226 h 226"/>
                  <a:gd name="T24" fmla="*/ 26 w 62"/>
                  <a:gd name="T25" fmla="*/ 110 h 226"/>
                  <a:gd name="T26" fmla="*/ 28 w 62"/>
                  <a:gd name="T27" fmla="*/ 110 h 226"/>
                  <a:gd name="T28" fmla="*/ 30 w 62"/>
                  <a:gd name="T29" fmla="*/ 112 h 226"/>
                  <a:gd name="T30" fmla="*/ 30 w 62"/>
                  <a:gd name="T31" fmla="*/ 112 h 22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2"/>
                  <a:gd name="T49" fmla="*/ 0 h 226"/>
                  <a:gd name="T50" fmla="*/ 62 w 62"/>
                  <a:gd name="T51" fmla="*/ 226 h 22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2" h="226">
                    <a:moveTo>
                      <a:pt x="2" y="0"/>
                    </a:moveTo>
                    <a:lnTo>
                      <a:pt x="6" y="14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  <a:moveTo>
                      <a:pt x="30" y="112"/>
                    </a:moveTo>
                    <a:lnTo>
                      <a:pt x="62" y="226"/>
                    </a:lnTo>
                    <a:lnTo>
                      <a:pt x="60" y="226"/>
                    </a:lnTo>
                    <a:lnTo>
                      <a:pt x="58" y="226"/>
                    </a:lnTo>
                    <a:lnTo>
                      <a:pt x="26" y="110"/>
                    </a:lnTo>
                    <a:lnTo>
                      <a:pt x="28" y="110"/>
                    </a:lnTo>
                    <a:lnTo>
                      <a:pt x="30" y="112"/>
                    </a:lnTo>
                    <a:close/>
                  </a:path>
                </a:pathLst>
              </a:custGeom>
              <a:solidFill>
                <a:srgbClr val="BE43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54" name="Freeform 198"/>
              <p:cNvSpPr>
                <a:spLocks noEditPoints="1"/>
              </p:cNvSpPr>
              <p:nvPr/>
            </p:nvSpPr>
            <p:spPr bwMode="auto">
              <a:xfrm>
                <a:off x="5184" y="524"/>
                <a:ext cx="64" cy="226"/>
              </a:xfrm>
              <a:custGeom>
                <a:avLst/>
                <a:gdLst>
                  <a:gd name="T0" fmla="*/ 4 w 64"/>
                  <a:gd name="T1" fmla="*/ 0 h 226"/>
                  <a:gd name="T2" fmla="*/ 8 w 64"/>
                  <a:gd name="T3" fmla="*/ 14 h 226"/>
                  <a:gd name="T4" fmla="*/ 6 w 64"/>
                  <a:gd name="T5" fmla="*/ 14 h 226"/>
                  <a:gd name="T6" fmla="*/ 2 w 64"/>
                  <a:gd name="T7" fmla="*/ 14 h 226"/>
                  <a:gd name="T8" fmla="*/ 0 w 64"/>
                  <a:gd name="T9" fmla="*/ 0 h 226"/>
                  <a:gd name="T10" fmla="*/ 2 w 64"/>
                  <a:gd name="T11" fmla="*/ 0 h 226"/>
                  <a:gd name="T12" fmla="*/ 4 w 64"/>
                  <a:gd name="T13" fmla="*/ 0 h 226"/>
                  <a:gd name="T14" fmla="*/ 4 w 64"/>
                  <a:gd name="T15" fmla="*/ 0 h 226"/>
                  <a:gd name="T16" fmla="*/ 32 w 64"/>
                  <a:gd name="T17" fmla="*/ 110 h 226"/>
                  <a:gd name="T18" fmla="*/ 64 w 64"/>
                  <a:gd name="T19" fmla="*/ 226 h 226"/>
                  <a:gd name="T20" fmla="*/ 62 w 64"/>
                  <a:gd name="T21" fmla="*/ 226 h 226"/>
                  <a:gd name="T22" fmla="*/ 60 w 64"/>
                  <a:gd name="T23" fmla="*/ 226 h 226"/>
                  <a:gd name="T24" fmla="*/ 30 w 64"/>
                  <a:gd name="T25" fmla="*/ 110 h 226"/>
                  <a:gd name="T26" fmla="*/ 30 w 64"/>
                  <a:gd name="T27" fmla="*/ 110 h 226"/>
                  <a:gd name="T28" fmla="*/ 32 w 64"/>
                  <a:gd name="T29" fmla="*/ 110 h 226"/>
                  <a:gd name="T30" fmla="*/ 32 w 64"/>
                  <a:gd name="T31" fmla="*/ 110 h 22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4"/>
                  <a:gd name="T49" fmla="*/ 0 h 226"/>
                  <a:gd name="T50" fmla="*/ 64 w 64"/>
                  <a:gd name="T51" fmla="*/ 226 h 22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4" h="226">
                    <a:moveTo>
                      <a:pt x="4" y="0"/>
                    </a:moveTo>
                    <a:lnTo>
                      <a:pt x="8" y="14"/>
                    </a:lnTo>
                    <a:lnTo>
                      <a:pt x="6" y="14"/>
                    </a:lnTo>
                    <a:lnTo>
                      <a:pt x="2" y="1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  <a:moveTo>
                      <a:pt x="32" y="110"/>
                    </a:moveTo>
                    <a:lnTo>
                      <a:pt x="64" y="226"/>
                    </a:lnTo>
                    <a:lnTo>
                      <a:pt x="62" y="226"/>
                    </a:lnTo>
                    <a:lnTo>
                      <a:pt x="60" y="226"/>
                    </a:lnTo>
                    <a:lnTo>
                      <a:pt x="30" y="110"/>
                    </a:lnTo>
                    <a:lnTo>
                      <a:pt x="32" y="110"/>
                    </a:lnTo>
                    <a:close/>
                  </a:path>
                </a:pathLst>
              </a:custGeom>
              <a:solidFill>
                <a:srgbClr val="BE43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55" name="Freeform 199"/>
              <p:cNvSpPr>
                <a:spLocks noEditPoints="1"/>
              </p:cNvSpPr>
              <p:nvPr/>
            </p:nvSpPr>
            <p:spPr bwMode="auto">
              <a:xfrm>
                <a:off x="5182" y="524"/>
                <a:ext cx="64" cy="226"/>
              </a:xfrm>
              <a:custGeom>
                <a:avLst/>
                <a:gdLst>
                  <a:gd name="T0" fmla="*/ 4 w 64"/>
                  <a:gd name="T1" fmla="*/ 0 h 226"/>
                  <a:gd name="T2" fmla="*/ 8 w 64"/>
                  <a:gd name="T3" fmla="*/ 14 h 226"/>
                  <a:gd name="T4" fmla="*/ 4 w 64"/>
                  <a:gd name="T5" fmla="*/ 14 h 226"/>
                  <a:gd name="T6" fmla="*/ 2 w 64"/>
                  <a:gd name="T7" fmla="*/ 14 h 226"/>
                  <a:gd name="T8" fmla="*/ 0 w 64"/>
                  <a:gd name="T9" fmla="*/ 0 h 226"/>
                  <a:gd name="T10" fmla="*/ 0 w 64"/>
                  <a:gd name="T11" fmla="*/ 0 h 226"/>
                  <a:gd name="T12" fmla="*/ 4 w 64"/>
                  <a:gd name="T13" fmla="*/ 0 h 226"/>
                  <a:gd name="T14" fmla="*/ 4 w 64"/>
                  <a:gd name="T15" fmla="*/ 0 h 226"/>
                  <a:gd name="T16" fmla="*/ 32 w 64"/>
                  <a:gd name="T17" fmla="*/ 110 h 226"/>
                  <a:gd name="T18" fmla="*/ 64 w 64"/>
                  <a:gd name="T19" fmla="*/ 226 h 226"/>
                  <a:gd name="T20" fmla="*/ 62 w 64"/>
                  <a:gd name="T21" fmla="*/ 226 h 226"/>
                  <a:gd name="T22" fmla="*/ 58 w 64"/>
                  <a:gd name="T23" fmla="*/ 224 h 226"/>
                  <a:gd name="T24" fmla="*/ 30 w 64"/>
                  <a:gd name="T25" fmla="*/ 110 h 226"/>
                  <a:gd name="T26" fmla="*/ 32 w 64"/>
                  <a:gd name="T27" fmla="*/ 110 h 226"/>
                  <a:gd name="T28" fmla="*/ 32 w 64"/>
                  <a:gd name="T29" fmla="*/ 110 h 226"/>
                  <a:gd name="T30" fmla="*/ 32 w 64"/>
                  <a:gd name="T31" fmla="*/ 110 h 22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4"/>
                  <a:gd name="T49" fmla="*/ 0 h 226"/>
                  <a:gd name="T50" fmla="*/ 64 w 64"/>
                  <a:gd name="T51" fmla="*/ 226 h 22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4" h="226">
                    <a:moveTo>
                      <a:pt x="4" y="0"/>
                    </a:moveTo>
                    <a:lnTo>
                      <a:pt x="8" y="14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  <a:moveTo>
                      <a:pt x="32" y="110"/>
                    </a:moveTo>
                    <a:lnTo>
                      <a:pt x="64" y="226"/>
                    </a:lnTo>
                    <a:lnTo>
                      <a:pt x="62" y="226"/>
                    </a:lnTo>
                    <a:lnTo>
                      <a:pt x="58" y="224"/>
                    </a:lnTo>
                    <a:lnTo>
                      <a:pt x="30" y="110"/>
                    </a:lnTo>
                    <a:lnTo>
                      <a:pt x="32" y="110"/>
                    </a:lnTo>
                    <a:close/>
                  </a:path>
                </a:pathLst>
              </a:custGeom>
              <a:solidFill>
                <a:srgbClr val="BE443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56" name="Freeform 200"/>
              <p:cNvSpPr>
                <a:spLocks noEditPoints="1"/>
              </p:cNvSpPr>
              <p:nvPr/>
            </p:nvSpPr>
            <p:spPr bwMode="auto">
              <a:xfrm>
                <a:off x="5180" y="524"/>
                <a:ext cx="64" cy="226"/>
              </a:xfrm>
              <a:custGeom>
                <a:avLst/>
                <a:gdLst>
                  <a:gd name="T0" fmla="*/ 2 w 64"/>
                  <a:gd name="T1" fmla="*/ 0 h 226"/>
                  <a:gd name="T2" fmla="*/ 6 w 64"/>
                  <a:gd name="T3" fmla="*/ 14 h 226"/>
                  <a:gd name="T4" fmla="*/ 4 w 64"/>
                  <a:gd name="T5" fmla="*/ 14 h 226"/>
                  <a:gd name="T6" fmla="*/ 2 w 64"/>
                  <a:gd name="T7" fmla="*/ 14 h 226"/>
                  <a:gd name="T8" fmla="*/ 0 w 64"/>
                  <a:gd name="T9" fmla="*/ 0 h 226"/>
                  <a:gd name="T10" fmla="*/ 0 w 64"/>
                  <a:gd name="T11" fmla="*/ 0 h 226"/>
                  <a:gd name="T12" fmla="*/ 2 w 64"/>
                  <a:gd name="T13" fmla="*/ 0 h 226"/>
                  <a:gd name="T14" fmla="*/ 2 w 64"/>
                  <a:gd name="T15" fmla="*/ 0 h 226"/>
                  <a:gd name="T16" fmla="*/ 34 w 64"/>
                  <a:gd name="T17" fmla="*/ 110 h 226"/>
                  <a:gd name="T18" fmla="*/ 64 w 64"/>
                  <a:gd name="T19" fmla="*/ 226 h 226"/>
                  <a:gd name="T20" fmla="*/ 60 w 64"/>
                  <a:gd name="T21" fmla="*/ 224 h 226"/>
                  <a:gd name="T22" fmla="*/ 58 w 64"/>
                  <a:gd name="T23" fmla="*/ 224 h 226"/>
                  <a:gd name="T24" fmla="*/ 30 w 64"/>
                  <a:gd name="T25" fmla="*/ 110 h 226"/>
                  <a:gd name="T26" fmla="*/ 32 w 64"/>
                  <a:gd name="T27" fmla="*/ 110 h 226"/>
                  <a:gd name="T28" fmla="*/ 34 w 64"/>
                  <a:gd name="T29" fmla="*/ 110 h 226"/>
                  <a:gd name="T30" fmla="*/ 34 w 64"/>
                  <a:gd name="T31" fmla="*/ 110 h 22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4"/>
                  <a:gd name="T49" fmla="*/ 0 h 226"/>
                  <a:gd name="T50" fmla="*/ 64 w 64"/>
                  <a:gd name="T51" fmla="*/ 226 h 22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4" h="226">
                    <a:moveTo>
                      <a:pt x="2" y="0"/>
                    </a:moveTo>
                    <a:lnTo>
                      <a:pt x="6" y="14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  <a:moveTo>
                      <a:pt x="34" y="110"/>
                    </a:moveTo>
                    <a:lnTo>
                      <a:pt x="64" y="226"/>
                    </a:lnTo>
                    <a:lnTo>
                      <a:pt x="60" y="224"/>
                    </a:lnTo>
                    <a:lnTo>
                      <a:pt x="58" y="224"/>
                    </a:lnTo>
                    <a:lnTo>
                      <a:pt x="30" y="110"/>
                    </a:lnTo>
                    <a:lnTo>
                      <a:pt x="32" y="110"/>
                    </a:lnTo>
                    <a:lnTo>
                      <a:pt x="34" y="110"/>
                    </a:lnTo>
                    <a:close/>
                  </a:path>
                </a:pathLst>
              </a:custGeom>
              <a:solidFill>
                <a:srgbClr val="BE443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57" name="Freeform 201"/>
              <p:cNvSpPr>
                <a:spLocks noEditPoints="1"/>
              </p:cNvSpPr>
              <p:nvPr/>
            </p:nvSpPr>
            <p:spPr bwMode="auto">
              <a:xfrm>
                <a:off x="5178" y="524"/>
                <a:ext cx="62" cy="224"/>
              </a:xfrm>
              <a:custGeom>
                <a:avLst/>
                <a:gdLst>
                  <a:gd name="T0" fmla="*/ 2 w 62"/>
                  <a:gd name="T1" fmla="*/ 0 h 224"/>
                  <a:gd name="T2" fmla="*/ 6 w 62"/>
                  <a:gd name="T3" fmla="*/ 14 h 224"/>
                  <a:gd name="T4" fmla="*/ 4 w 62"/>
                  <a:gd name="T5" fmla="*/ 14 h 224"/>
                  <a:gd name="T6" fmla="*/ 2 w 62"/>
                  <a:gd name="T7" fmla="*/ 12 h 224"/>
                  <a:gd name="T8" fmla="*/ 0 w 62"/>
                  <a:gd name="T9" fmla="*/ 0 h 224"/>
                  <a:gd name="T10" fmla="*/ 0 w 62"/>
                  <a:gd name="T11" fmla="*/ 0 h 224"/>
                  <a:gd name="T12" fmla="*/ 2 w 62"/>
                  <a:gd name="T13" fmla="*/ 0 h 224"/>
                  <a:gd name="T14" fmla="*/ 2 w 62"/>
                  <a:gd name="T15" fmla="*/ 0 h 224"/>
                  <a:gd name="T16" fmla="*/ 34 w 62"/>
                  <a:gd name="T17" fmla="*/ 110 h 224"/>
                  <a:gd name="T18" fmla="*/ 62 w 62"/>
                  <a:gd name="T19" fmla="*/ 224 h 224"/>
                  <a:gd name="T20" fmla="*/ 60 w 62"/>
                  <a:gd name="T21" fmla="*/ 224 h 224"/>
                  <a:gd name="T22" fmla="*/ 58 w 62"/>
                  <a:gd name="T23" fmla="*/ 224 h 224"/>
                  <a:gd name="T24" fmla="*/ 28 w 62"/>
                  <a:gd name="T25" fmla="*/ 110 h 224"/>
                  <a:gd name="T26" fmla="*/ 32 w 62"/>
                  <a:gd name="T27" fmla="*/ 110 h 224"/>
                  <a:gd name="T28" fmla="*/ 34 w 62"/>
                  <a:gd name="T29" fmla="*/ 110 h 224"/>
                  <a:gd name="T30" fmla="*/ 34 w 62"/>
                  <a:gd name="T31" fmla="*/ 110 h 22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2"/>
                  <a:gd name="T49" fmla="*/ 0 h 224"/>
                  <a:gd name="T50" fmla="*/ 62 w 62"/>
                  <a:gd name="T51" fmla="*/ 224 h 22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2" h="224">
                    <a:moveTo>
                      <a:pt x="2" y="0"/>
                    </a:moveTo>
                    <a:lnTo>
                      <a:pt x="6" y="14"/>
                    </a:lnTo>
                    <a:lnTo>
                      <a:pt x="4" y="14"/>
                    </a:lnTo>
                    <a:lnTo>
                      <a:pt x="2" y="1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  <a:moveTo>
                      <a:pt x="34" y="110"/>
                    </a:moveTo>
                    <a:lnTo>
                      <a:pt x="62" y="224"/>
                    </a:lnTo>
                    <a:lnTo>
                      <a:pt x="60" y="224"/>
                    </a:lnTo>
                    <a:lnTo>
                      <a:pt x="58" y="224"/>
                    </a:lnTo>
                    <a:lnTo>
                      <a:pt x="28" y="110"/>
                    </a:lnTo>
                    <a:lnTo>
                      <a:pt x="32" y="110"/>
                    </a:lnTo>
                    <a:lnTo>
                      <a:pt x="34" y="110"/>
                    </a:lnTo>
                    <a:close/>
                  </a:path>
                </a:pathLst>
              </a:custGeom>
              <a:solidFill>
                <a:srgbClr val="BE443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58" name="Freeform 202"/>
              <p:cNvSpPr>
                <a:spLocks noEditPoints="1"/>
              </p:cNvSpPr>
              <p:nvPr/>
            </p:nvSpPr>
            <p:spPr bwMode="auto">
              <a:xfrm>
                <a:off x="5176" y="522"/>
                <a:ext cx="62" cy="226"/>
              </a:xfrm>
              <a:custGeom>
                <a:avLst/>
                <a:gdLst>
                  <a:gd name="T0" fmla="*/ 2 w 62"/>
                  <a:gd name="T1" fmla="*/ 2 h 226"/>
                  <a:gd name="T2" fmla="*/ 6 w 62"/>
                  <a:gd name="T3" fmla="*/ 16 h 226"/>
                  <a:gd name="T4" fmla="*/ 4 w 62"/>
                  <a:gd name="T5" fmla="*/ 14 h 226"/>
                  <a:gd name="T6" fmla="*/ 0 w 62"/>
                  <a:gd name="T7" fmla="*/ 14 h 226"/>
                  <a:gd name="T8" fmla="*/ 0 w 62"/>
                  <a:gd name="T9" fmla="*/ 0 h 226"/>
                  <a:gd name="T10" fmla="*/ 0 w 62"/>
                  <a:gd name="T11" fmla="*/ 2 h 226"/>
                  <a:gd name="T12" fmla="*/ 2 w 62"/>
                  <a:gd name="T13" fmla="*/ 2 h 226"/>
                  <a:gd name="T14" fmla="*/ 2 w 62"/>
                  <a:gd name="T15" fmla="*/ 2 h 226"/>
                  <a:gd name="T16" fmla="*/ 34 w 62"/>
                  <a:gd name="T17" fmla="*/ 112 h 226"/>
                  <a:gd name="T18" fmla="*/ 62 w 62"/>
                  <a:gd name="T19" fmla="*/ 226 h 226"/>
                  <a:gd name="T20" fmla="*/ 60 w 62"/>
                  <a:gd name="T21" fmla="*/ 226 h 226"/>
                  <a:gd name="T22" fmla="*/ 58 w 62"/>
                  <a:gd name="T23" fmla="*/ 226 h 226"/>
                  <a:gd name="T24" fmla="*/ 28 w 62"/>
                  <a:gd name="T25" fmla="*/ 110 h 226"/>
                  <a:gd name="T26" fmla="*/ 30 w 62"/>
                  <a:gd name="T27" fmla="*/ 112 h 226"/>
                  <a:gd name="T28" fmla="*/ 34 w 62"/>
                  <a:gd name="T29" fmla="*/ 112 h 226"/>
                  <a:gd name="T30" fmla="*/ 34 w 62"/>
                  <a:gd name="T31" fmla="*/ 112 h 22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2"/>
                  <a:gd name="T49" fmla="*/ 0 h 226"/>
                  <a:gd name="T50" fmla="*/ 62 w 62"/>
                  <a:gd name="T51" fmla="*/ 226 h 22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2" h="226">
                    <a:moveTo>
                      <a:pt x="2" y="2"/>
                    </a:moveTo>
                    <a:lnTo>
                      <a:pt x="6" y="16"/>
                    </a:lnTo>
                    <a:lnTo>
                      <a:pt x="4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  <a:moveTo>
                      <a:pt x="34" y="112"/>
                    </a:moveTo>
                    <a:lnTo>
                      <a:pt x="62" y="226"/>
                    </a:lnTo>
                    <a:lnTo>
                      <a:pt x="60" y="226"/>
                    </a:lnTo>
                    <a:lnTo>
                      <a:pt x="58" y="226"/>
                    </a:lnTo>
                    <a:lnTo>
                      <a:pt x="28" y="110"/>
                    </a:lnTo>
                    <a:lnTo>
                      <a:pt x="30" y="112"/>
                    </a:lnTo>
                    <a:lnTo>
                      <a:pt x="34" y="112"/>
                    </a:lnTo>
                    <a:close/>
                  </a:path>
                </a:pathLst>
              </a:custGeom>
              <a:solidFill>
                <a:srgbClr val="BE443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59" name="Freeform 203"/>
              <p:cNvSpPr>
                <a:spLocks noEditPoints="1"/>
              </p:cNvSpPr>
              <p:nvPr/>
            </p:nvSpPr>
            <p:spPr bwMode="auto">
              <a:xfrm>
                <a:off x="5174" y="522"/>
                <a:ext cx="62" cy="226"/>
              </a:xfrm>
              <a:custGeom>
                <a:avLst/>
                <a:gdLst>
                  <a:gd name="T0" fmla="*/ 2 w 62"/>
                  <a:gd name="T1" fmla="*/ 2 h 226"/>
                  <a:gd name="T2" fmla="*/ 6 w 62"/>
                  <a:gd name="T3" fmla="*/ 14 h 226"/>
                  <a:gd name="T4" fmla="*/ 2 w 62"/>
                  <a:gd name="T5" fmla="*/ 14 h 226"/>
                  <a:gd name="T6" fmla="*/ 0 w 62"/>
                  <a:gd name="T7" fmla="*/ 14 h 226"/>
                  <a:gd name="T8" fmla="*/ 0 w 62"/>
                  <a:gd name="T9" fmla="*/ 0 h 226"/>
                  <a:gd name="T10" fmla="*/ 0 w 62"/>
                  <a:gd name="T11" fmla="*/ 0 h 226"/>
                  <a:gd name="T12" fmla="*/ 2 w 62"/>
                  <a:gd name="T13" fmla="*/ 2 h 226"/>
                  <a:gd name="T14" fmla="*/ 2 w 62"/>
                  <a:gd name="T15" fmla="*/ 2 h 226"/>
                  <a:gd name="T16" fmla="*/ 32 w 62"/>
                  <a:gd name="T17" fmla="*/ 112 h 226"/>
                  <a:gd name="T18" fmla="*/ 62 w 62"/>
                  <a:gd name="T19" fmla="*/ 226 h 226"/>
                  <a:gd name="T20" fmla="*/ 60 w 62"/>
                  <a:gd name="T21" fmla="*/ 226 h 226"/>
                  <a:gd name="T22" fmla="*/ 58 w 62"/>
                  <a:gd name="T23" fmla="*/ 226 h 226"/>
                  <a:gd name="T24" fmla="*/ 28 w 62"/>
                  <a:gd name="T25" fmla="*/ 110 h 226"/>
                  <a:gd name="T26" fmla="*/ 30 w 62"/>
                  <a:gd name="T27" fmla="*/ 110 h 226"/>
                  <a:gd name="T28" fmla="*/ 32 w 62"/>
                  <a:gd name="T29" fmla="*/ 112 h 226"/>
                  <a:gd name="T30" fmla="*/ 32 w 62"/>
                  <a:gd name="T31" fmla="*/ 112 h 22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2"/>
                  <a:gd name="T49" fmla="*/ 0 h 226"/>
                  <a:gd name="T50" fmla="*/ 62 w 62"/>
                  <a:gd name="T51" fmla="*/ 226 h 22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2" h="226">
                    <a:moveTo>
                      <a:pt x="2" y="2"/>
                    </a:moveTo>
                    <a:lnTo>
                      <a:pt x="6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  <a:moveTo>
                      <a:pt x="32" y="112"/>
                    </a:moveTo>
                    <a:lnTo>
                      <a:pt x="62" y="226"/>
                    </a:lnTo>
                    <a:lnTo>
                      <a:pt x="60" y="226"/>
                    </a:lnTo>
                    <a:lnTo>
                      <a:pt x="58" y="226"/>
                    </a:lnTo>
                    <a:lnTo>
                      <a:pt x="28" y="110"/>
                    </a:lnTo>
                    <a:lnTo>
                      <a:pt x="30" y="110"/>
                    </a:lnTo>
                    <a:lnTo>
                      <a:pt x="32" y="112"/>
                    </a:lnTo>
                    <a:close/>
                  </a:path>
                </a:pathLst>
              </a:custGeom>
              <a:solidFill>
                <a:srgbClr val="BE443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60" name="Freeform 204"/>
              <p:cNvSpPr>
                <a:spLocks noEditPoints="1"/>
              </p:cNvSpPr>
              <p:nvPr/>
            </p:nvSpPr>
            <p:spPr bwMode="auto">
              <a:xfrm>
                <a:off x="5170" y="522"/>
                <a:ext cx="64" cy="226"/>
              </a:xfrm>
              <a:custGeom>
                <a:avLst/>
                <a:gdLst>
                  <a:gd name="T0" fmla="*/ 4 w 64"/>
                  <a:gd name="T1" fmla="*/ 0 h 226"/>
                  <a:gd name="T2" fmla="*/ 6 w 64"/>
                  <a:gd name="T3" fmla="*/ 14 h 226"/>
                  <a:gd name="T4" fmla="*/ 4 w 64"/>
                  <a:gd name="T5" fmla="*/ 14 h 226"/>
                  <a:gd name="T6" fmla="*/ 2 w 64"/>
                  <a:gd name="T7" fmla="*/ 12 h 226"/>
                  <a:gd name="T8" fmla="*/ 0 w 64"/>
                  <a:gd name="T9" fmla="*/ 0 h 226"/>
                  <a:gd name="T10" fmla="*/ 2 w 64"/>
                  <a:gd name="T11" fmla="*/ 0 h 226"/>
                  <a:gd name="T12" fmla="*/ 4 w 64"/>
                  <a:gd name="T13" fmla="*/ 0 h 226"/>
                  <a:gd name="T14" fmla="*/ 4 w 64"/>
                  <a:gd name="T15" fmla="*/ 0 h 226"/>
                  <a:gd name="T16" fmla="*/ 34 w 64"/>
                  <a:gd name="T17" fmla="*/ 110 h 226"/>
                  <a:gd name="T18" fmla="*/ 64 w 64"/>
                  <a:gd name="T19" fmla="*/ 226 h 226"/>
                  <a:gd name="T20" fmla="*/ 62 w 64"/>
                  <a:gd name="T21" fmla="*/ 226 h 226"/>
                  <a:gd name="T22" fmla="*/ 60 w 64"/>
                  <a:gd name="T23" fmla="*/ 226 h 226"/>
                  <a:gd name="T24" fmla="*/ 30 w 64"/>
                  <a:gd name="T25" fmla="*/ 110 h 226"/>
                  <a:gd name="T26" fmla="*/ 32 w 64"/>
                  <a:gd name="T27" fmla="*/ 110 h 226"/>
                  <a:gd name="T28" fmla="*/ 34 w 64"/>
                  <a:gd name="T29" fmla="*/ 110 h 226"/>
                  <a:gd name="T30" fmla="*/ 34 w 64"/>
                  <a:gd name="T31" fmla="*/ 110 h 22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4"/>
                  <a:gd name="T49" fmla="*/ 0 h 226"/>
                  <a:gd name="T50" fmla="*/ 64 w 64"/>
                  <a:gd name="T51" fmla="*/ 226 h 22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4" h="226">
                    <a:moveTo>
                      <a:pt x="4" y="0"/>
                    </a:moveTo>
                    <a:lnTo>
                      <a:pt x="6" y="14"/>
                    </a:lnTo>
                    <a:lnTo>
                      <a:pt x="4" y="14"/>
                    </a:lnTo>
                    <a:lnTo>
                      <a:pt x="2" y="1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  <a:moveTo>
                      <a:pt x="34" y="110"/>
                    </a:moveTo>
                    <a:lnTo>
                      <a:pt x="64" y="226"/>
                    </a:lnTo>
                    <a:lnTo>
                      <a:pt x="62" y="226"/>
                    </a:lnTo>
                    <a:lnTo>
                      <a:pt x="60" y="226"/>
                    </a:lnTo>
                    <a:lnTo>
                      <a:pt x="30" y="110"/>
                    </a:lnTo>
                    <a:lnTo>
                      <a:pt x="32" y="110"/>
                    </a:lnTo>
                    <a:lnTo>
                      <a:pt x="34" y="110"/>
                    </a:lnTo>
                    <a:close/>
                  </a:path>
                </a:pathLst>
              </a:custGeom>
              <a:solidFill>
                <a:srgbClr val="BE443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61" name="Freeform 205"/>
              <p:cNvSpPr>
                <a:spLocks noEditPoints="1"/>
              </p:cNvSpPr>
              <p:nvPr/>
            </p:nvSpPr>
            <p:spPr bwMode="auto">
              <a:xfrm>
                <a:off x="5168" y="522"/>
                <a:ext cx="64" cy="226"/>
              </a:xfrm>
              <a:custGeom>
                <a:avLst/>
                <a:gdLst>
                  <a:gd name="T0" fmla="*/ 4 w 64"/>
                  <a:gd name="T1" fmla="*/ 0 h 226"/>
                  <a:gd name="T2" fmla="*/ 6 w 64"/>
                  <a:gd name="T3" fmla="*/ 14 h 226"/>
                  <a:gd name="T4" fmla="*/ 4 w 64"/>
                  <a:gd name="T5" fmla="*/ 12 h 226"/>
                  <a:gd name="T6" fmla="*/ 2 w 64"/>
                  <a:gd name="T7" fmla="*/ 12 h 226"/>
                  <a:gd name="T8" fmla="*/ 0 w 64"/>
                  <a:gd name="T9" fmla="*/ 0 h 226"/>
                  <a:gd name="T10" fmla="*/ 0 w 64"/>
                  <a:gd name="T11" fmla="*/ 0 h 226"/>
                  <a:gd name="T12" fmla="*/ 4 w 64"/>
                  <a:gd name="T13" fmla="*/ 0 h 226"/>
                  <a:gd name="T14" fmla="*/ 4 w 64"/>
                  <a:gd name="T15" fmla="*/ 0 h 226"/>
                  <a:gd name="T16" fmla="*/ 34 w 64"/>
                  <a:gd name="T17" fmla="*/ 110 h 226"/>
                  <a:gd name="T18" fmla="*/ 64 w 64"/>
                  <a:gd name="T19" fmla="*/ 226 h 226"/>
                  <a:gd name="T20" fmla="*/ 62 w 64"/>
                  <a:gd name="T21" fmla="*/ 226 h 226"/>
                  <a:gd name="T22" fmla="*/ 58 w 64"/>
                  <a:gd name="T23" fmla="*/ 226 h 226"/>
                  <a:gd name="T24" fmla="*/ 30 w 64"/>
                  <a:gd name="T25" fmla="*/ 110 h 226"/>
                  <a:gd name="T26" fmla="*/ 32 w 64"/>
                  <a:gd name="T27" fmla="*/ 110 h 226"/>
                  <a:gd name="T28" fmla="*/ 34 w 64"/>
                  <a:gd name="T29" fmla="*/ 110 h 226"/>
                  <a:gd name="T30" fmla="*/ 34 w 64"/>
                  <a:gd name="T31" fmla="*/ 110 h 22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4"/>
                  <a:gd name="T49" fmla="*/ 0 h 226"/>
                  <a:gd name="T50" fmla="*/ 64 w 64"/>
                  <a:gd name="T51" fmla="*/ 226 h 22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4" h="226">
                    <a:moveTo>
                      <a:pt x="4" y="0"/>
                    </a:moveTo>
                    <a:lnTo>
                      <a:pt x="6" y="14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  <a:moveTo>
                      <a:pt x="34" y="110"/>
                    </a:moveTo>
                    <a:lnTo>
                      <a:pt x="64" y="226"/>
                    </a:lnTo>
                    <a:lnTo>
                      <a:pt x="62" y="226"/>
                    </a:lnTo>
                    <a:lnTo>
                      <a:pt x="58" y="226"/>
                    </a:lnTo>
                    <a:lnTo>
                      <a:pt x="30" y="110"/>
                    </a:lnTo>
                    <a:lnTo>
                      <a:pt x="32" y="110"/>
                    </a:lnTo>
                    <a:lnTo>
                      <a:pt x="34" y="110"/>
                    </a:lnTo>
                    <a:close/>
                  </a:path>
                </a:pathLst>
              </a:custGeom>
              <a:solidFill>
                <a:srgbClr val="BD443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62" name="Freeform 206"/>
              <p:cNvSpPr>
                <a:spLocks noEditPoints="1"/>
              </p:cNvSpPr>
              <p:nvPr/>
            </p:nvSpPr>
            <p:spPr bwMode="auto">
              <a:xfrm>
                <a:off x="5166" y="522"/>
                <a:ext cx="64" cy="226"/>
              </a:xfrm>
              <a:custGeom>
                <a:avLst/>
                <a:gdLst>
                  <a:gd name="T0" fmla="*/ 2 w 64"/>
                  <a:gd name="T1" fmla="*/ 0 h 226"/>
                  <a:gd name="T2" fmla="*/ 6 w 64"/>
                  <a:gd name="T3" fmla="*/ 12 h 226"/>
                  <a:gd name="T4" fmla="*/ 4 w 64"/>
                  <a:gd name="T5" fmla="*/ 12 h 226"/>
                  <a:gd name="T6" fmla="*/ 2 w 64"/>
                  <a:gd name="T7" fmla="*/ 10 h 226"/>
                  <a:gd name="T8" fmla="*/ 0 w 64"/>
                  <a:gd name="T9" fmla="*/ 0 h 226"/>
                  <a:gd name="T10" fmla="*/ 2 w 64"/>
                  <a:gd name="T11" fmla="*/ 0 h 226"/>
                  <a:gd name="T12" fmla="*/ 2 w 64"/>
                  <a:gd name="T13" fmla="*/ 0 h 226"/>
                  <a:gd name="T14" fmla="*/ 2 w 64"/>
                  <a:gd name="T15" fmla="*/ 0 h 226"/>
                  <a:gd name="T16" fmla="*/ 34 w 64"/>
                  <a:gd name="T17" fmla="*/ 110 h 226"/>
                  <a:gd name="T18" fmla="*/ 64 w 64"/>
                  <a:gd name="T19" fmla="*/ 226 h 226"/>
                  <a:gd name="T20" fmla="*/ 60 w 64"/>
                  <a:gd name="T21" fmla="*/ 226 h 226"/>
                  <a:gd name="T22" fmla="*/ 58 w 64"/>
                  <a:gd name="T23" fmla="*/ 226 h 226"/>
                  <a:gd name="T24" fmla="*/ 28 w 64"/>
                  <a:gd name="T25" fmla="*/ 108 h 226"/>
                  <a:gd name="T26" fmla="*/ 32 w 64"/>
                  <a:gd name="T27" fmla="*/ 110 h 226"/>
                  <a:gd name="T28" fmla="*/ 34 w 64"/>
                  <a:gd name="T29" fmla="*/ 110 h 226"/>
                  <a:gd name="T30" fmla="*/ 34 w 64"/>
                  <a:gd name="T31" fmla="*/ 110 h 22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4"/>
                  <a:gd name="T49" fmla="*/ 0 h 226"/>
                  <a:gd name="T50" fmla="*/ 64 w 64"/>
                  <a:gd name="T51" fmla="*/ 226 h 22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4" h="226">
                    <a:moveTo>
                      <a:pt x="2" y="0"/>
                    </a:moveTo>
                    <a:lnTo>
                      <a:pt x="6" y="12"/>
                    </a:lnTo>
                    <a:lnTo>
                      <a:pt x="4" y="12"/>
                    </a:lnTo>
                    <a:lnTo>
                      <a:pt x="2" y="1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  <a:moveTo>
                      <a:pt x="34" y="110"/>
                    </a:moveTo>
                    <a:lnTo>
                      <a:pt x="64" y="226"/>
                    </a:lnTo>
                    <a:lnTo>
                      <a:pt x="60" y="226"/>
                    </a:lnTo>
                    <a:lnTo>
                      <a:pt x="58" y="226"/>
                    </a:lnTo>
                    <a:lnTo>
                      <a:pt x="28" y="108"/>
                    </a:lnTo>
                    <a:lnTo>
                      <a:pt x="32" y="110"/>
                    </a:lnTo>
                    <a:lnTo>
                      <a:pt x="34" y="110"/>
                    </a:lnTo>
                    <a:close/>
                  </a:path>
                </a:pathLst>
              </a:custGeom>
              <a:solidFill>
                <a:srgbClr val="BD443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63" name="Freeform 207"/>
              <p:cNvSpPr>
                <a:spLocks noEditPoints="1"/>
              </p:cNvSpPr>
              <p:nvPr/>
            </p:nvSpPr>
            <p:spPr bwMode="auto">
              <a:xfrm>
                <a:off x="5164" y="522"/>
                <a:ext cx="62" cy="226"/>
              </a:xfrm>
              <a:custGeom>
                <a:avLst/>
                <a:gdLst>
                  <a:gd name="T0" fmla="*/ 4 w 62"/>
                  <a:gd name="T1" fmla="*/ 0 h 226"/>
                  <a:gd name="T2" fmla="*/ 6 w 62"/>
                  <a:gd name="T3" fmla="*/ 12 h 226"/>
                  <a:gd name="T4" fmla="*/ 4 w 62"/>
                  <a:gd name="T5" fmla="*/ 10 h 226"/>
                  <a:gd name="T6" fmla="*/ 2 w 62"/>
                  <a:gd name="T7" fmla="*/ 10 h 226"/>
                  <a:gd name="T8" fmla="*/ 0 w 62"/>
                  <a:gd name="T9" fmla="*/ 0 h 226"/>
                  <a:gd name="T10" fmla="*/ 2 w 62"/>
                  <a:gd name="T11" fmla="*/ 0 h 226"/>
                  <a:gd name="T12" fmla="*/ 4 w 62"/>
                  <a:gd name="T13" fmla="*/ 0 h 226"/>
                  <a:gd name="T14" fmla="*/ 4 w 62"/>
                  <a:gd name="T15" fmla="*/ 0 h 226"/>
                  <a:gd name="T16" fmla="*/ 34 w 62"/>
                  <a:gd name="T17" fmla="*/ 110 h 226"/>
                  <a:gd name="T18" fmla="*/ 62 w 62"/>
                  <a:gd name="T19" fmla="*/ 226 h 226"/>
                  <a:gd name="T20" fmla="*/ 60 w 62"/>
                  <a:gd name="T21" fmla="*/ 226 h 226"/>
                  <a:gd name="T22" fmla="*/ 58 w 62"/>
                  <a:gd name="T23" fmla="*/ 224 h 226"/>
                  <a:gd name="T24" fmla="*/ 28 w 62"/>
                  <a:gd name="T25" fmla="*/ 108 h 226"/>
                  <a:gd name="T26" fmla="*/ 30 w 62"/>
                  <a:gd name="T27" fmla="*/ 108 h 226"/>
                  <a:gd name="T28" fmla="*/ 34 w 62"/>
                  <a:gd name="T29" fmla="*/ 110 h 226"/>
                  <a:gd name="T30" fmla="*/ 34 w 62"/>
                  <a:gd name="T31" fmla="*/ 110 h 22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2"/>
                  <a:gd name="T49" fmla="*/ 0 h 226"/>
                  <a:gd name="T50" fmla="*/ 62 w 62"/>
                  <a:gd name="T51" fmla="*/ 226 h 22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2" h="226">
                    <a:moveTo>
                      <a:pt x="4" y="0"/>
                    </a:moveTo>
                    <a:lnTo>
                      <a:pt x="6" y="12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  <a:moveTo>
                      <a:pt x="34" y="110"/>
                    </a:moveTo>
                    <a:lnTo>
                      <a:pt x="62" y="226"/>
                    </a:lnTo>
                    <a:lnTo>
                      <a:pt x="60" y="226"/>
                    </a:lnTo>
                    <a:lnTo>
                      <a:pt x="58" y="224"/>
                    </a:lnTo>
                    <a:lnTo>
                      <a:pt x="28" y="108"/>
                    </a:lnTo>
                    <a:lnTo>
                      <a:pt x="30" y="108"/>
                    </a:lnTo>
                    <a:lnTo>
                      <a:pt x="34" y="110"/>
                    </a:lnTo>
                    <a:close/>
                  </a:path>
                </a:pathLst>
              </a:custGeom>
              <a:solidFill>
                <a:srgbClr val="BD443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64" name="Freeform 208"/>
              <p:cNvSpPr>
                <a:spLocks noEditPoints="1"/>
              </p:cNvSpPr>
              <p:nvPr/>
            </p:nvSpPr>
            <p:spPr bwMode="auto">
              <a:xfrm>
                <a:off x="5162" y="522"/>
                <a:ext cx="62" cy="226"/>
              </a:xfrm>
              <a:custGeom>
                <a:avLst/>
                <a:gdLst>
                  <a:gd name="T0" fmla="*/ 4 w 62"/>
                  <a:gd name="T1" fmla="*/ 0 h 226"/>
                  <a:gd name="T2" fmla="*/ 6 w 62"/>
                  <a:gd name="T3" fmla="*/ 10 h 226"/>
                  <a:gd name="T4" fmla="*/ 4 w 62"/>
                  <a:gd name="T5" fmla="*/ 10 h 226"/>
                  <a:gd name="T6" fmla="*/ 2 w 62"/>
                  <a:gd name="T7" fmla="*/ 8 h 226"/>
                  <a:gd name="T8" fmla="*/ 0 w 62"/>
                  <a:gd name="T9" fmla="*/ 0 h 226"/>
                  <a:gd name="T10" fmla="*/ 2 w 62"/>
                  <a:gd name="T11" fmla="*/ 0 h 226"/>
                  <a:gd name="T12" fmla="*/ 4 w 62"/>
                  <a:gd name="T13" fmla="*/ 0 h 226"/>
                  <a:gd name="T14" fmla="*/ 4 w 62"/>
                  <a:gd name="T15" fmla="*/ 0 h 226"/>
                  <a:gd name="T16" fmla="*/ 32 w 62"/>
                  <a:gd name="T17" fmla="*/ 108 h 226"/>
                  <a:gd name="T18" fmla="*/ 62 w 62"/>
                  <a:gd name="T19" fmla="*/ 226 h 226"/>
                  <a:gd name="T20" fmla="*/ 60 w 62"/>
                  <a:gd name="T21" fmla="*/ 224 h 226"/>
                  <a:gd name="T22" fmla="*/ 58 w 62"/>
                  <a:gd name="T23" fmla="*/ 224 h 226"/>
                  <a:gd name="T24" fmla="*/ 28 w 62"/>
                  <a:gd name="T25" fmla="*/ 108 h 226"/>
                  <a:gd name="T26" fmla="*/ 30 w 62"/>
                  <a:gd name="T27" fmla="*/ 108 h 226"/>
                  <a:gd name="T28" fmla="*/ 32 w 62"/>
                  <a:gd name="T29" fmla="*/ 108 h 226"/>
                  <a:gd name="T30" fmla="*/ 32 w 62"/>
                  <a:gd name="T31" fmla="*/ 108 h 22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2"/>
                  <a:gd name="T49" fmla="*/ 0 h 226"/>
                  <a:gd name="T50" fmla="*/ 62 w 62"/>
                  <a:gd name="T51" fmla="*/ 226 h 22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2" h="226">
                    <a:moveTo>
                      <a:pt x="4" y="0"/>
                    </a:moveTo>
                    <a:lnTo>
                      <a:pt x="6" y="10"/>
                    </a:lnTo>
                    <a:lnTo>
                      <a:pt x="4" y="10"/>
                    </a:lnTo>
                    <a:lnTo>
                      <a:pt x="2" y="8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  <a:moveTo>
                      <a:pt x="32" y="108"/>
                    </a:moveTo>
                    <a:lnTo>
                      <a:pt x="62" y="226"/>
                    </a:lnTo>
                    <a:lnTo>
                      <a:pt x="60" y="224"/>
                    </a:lnTo>
                    <a:lnTo>
                      <a:pt x="58" y="224"/>
                    </a:lnTo>
                    <a:lnTo>
                      <a:pt x="28" y="108"/>
                    </a:lnTo>
                    <a:lnTo>
                      <a:pt x="30" y="108"/>
                    </a:lnTo>
                    <a:lnTo>
                      <a:pt x="32" y="108"/>
                    </a:lnTo>
                    <a:close/>
                  </a:path>
                </a:pathLst>
              </a:custGeom>
              <a:solidFill>
                <a:srgbClr val="BD443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65" name="Freeform 209"/>
              <p:cNvSpPr>
                <a:spLocks noEditPoints="1"/>
              </p:cNvSpPr>
              <p:nvPr/>
            </p:nvSpPr>
            <p:spPr bwMode="auto">
              <a:xfrm>
                <a:off x="5160" y="522"/>
                <a:ext cx="62" cy="224"/>
              </a:xfrm>
              <a:custGeom>
                <a:avLst/>
                <a:gdLst>
                  <a:gd name="T0" fmla="*/ 4 w 62"/>
                  <a:gd name="T1" fmla="*/ 0 h 224"/>
                  <a:gd name="T2" fmla="*/ 6 w 62"/>
                  <a:gd name="T3" fmla="*/ 10 h 224"/>
                  <a:gd name="T4" fmla="*/ 4 w 62"/>
                  <a:gd name="T5" fmla="*/ 8 h 224"/>
                  <a:gd name="T6" fmla="*/ 2 w 62"/>
                  <a:gd name="T7" fmla="*/ 8 h 224"/>
                  <a:gd name="T8" fmla="*/ 0 w 62"/>
                  <a:gd name="T9" fmla="*/ 0 h 224"/>
                  <a:gd name="T10" fmla="*/ 2 w 62"/>
                  <a:gd name="T11" fmla="*/ 0 h 224"/>
                  <a:gd name="T12" fmla="*/ 4 w 62"/>
                  <a:gd name="T13" fmla="*/ 0 h 224"/>
                  <a:gd name="T14" fmla="*/ 4 w 62"/>
                  <a:gd name="T15" fmla="*/ 0 h 224"/>
                  <a:gd name="T16" fmla="*/ 32 w 62"/>
                  <a:gd name="T17" fmla="*/ 108 h 224"/>
                  <a:gd name="T18" fmla="*/ 62 w 62"/>
                  <a:gd name="T19" fmla="*/ 224 h 224"/>
                  <a:gd name="T20" fmla="*/ 60 w 62"/>
                  <a:gd name="T21" fmla="*/ 224 h 224"/>
                  <a:gd name="T22" fmla="*/ 58 w 62"/>
                  <a:gd name="T23" fmla="*/ 224 h 224"/>
                  <a:gd name="T24" fmla="*/ 28 w 62"/>
                  <a:gd name="T25" fmla="*/ 108 h 224"/>
                  <a:gd name="T26" fmla="*/ 30 w 62"/>
                  <a:gd name="T27" fmla="*/ 108 h 224"/>
                  <a:gd name="T28" fmla="*/ 32 w 62"/>
                  <a:gd name="T29" fmla="*/ 108 h 224"/>
                  <a:gd name="T30" fmla="*/ 32 w 62"/>
                  <a:gd name="T31" fmla="*/ 108 h 22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2"/>
                  <a:gd name="T49" fmla="*/ 0 h 224"/>
                  <a:gd name="T50" fmla="*/ 62 w 62"/>
                  <a:gd name="T51" fmla="*/ 224 h 22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2" h="224">
                    <a:moveTo>
                      <a:pt x="4" y="0"/>
                    </a:moveTo>
                    <a:lnTo>
                      <a:pt x="6" y="10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  <a:moveTo>
                      <a:pt x="32" y="108"/>
                    </a:moveTo>
                    <a:lnTo>
                      <a:pt x="62" y="224"/>
                    </a:lnTo>
                    <a:lnTo>
                      <a:pt x="60" y="224"/>
                    </a:lnTo>
                    <a:lnTo>
                      <a:pt x="58" y="224"/>
                    </a:lnTo>
                    <a:lnTo>
                      <a:pt x="28" y="108"/>
                    </a:lnTo>
                    <a:lnTo>
                      <a:pt x="30" y="108"/>
                    </a:lnTo>
                    <a:lnTo>
                      <a:pt x="32" y="108"/>
                    </a:lnTo>
                    <a:close/>
                  </a:path>
                </a:pathLst>
              </a:custGeom>
              <a:solidFill>
                <a:srgbClr val="BD443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66" name="Freeform 210"/>
              <p:cNvSpPr>
                <a:spLocks noEditPoints="1"/>
              </p:cNvSpPr>
              <p:nvPr/>
            </p:nvSpPr>
            <p:spPr bwMode="auto">
              <a:xfrm>
                <a:off x="5156" y="522"/>
                <a:ext cx="64" cy="224"/>
              </a:xfrm>
              <a:custGeom>
                <a:avLst/>
                <a:gdLst>
                  <a:gd name="T0" fmla="*/ 6 w 64"/>
                  <a:gd name="T1" fmla="*/ 0 h 224"/>
                  <a:gd name="T2" fmla="*/ 8 w 64"/>
                  <a:gd name="T3" fmla="*/ 8 h 224"/>
                  <a:gd name="T4" fmla="*/ 6 w 64"/>
                  <a:gd name="T5" fmla="*/ 8 h 224"/>
                  <a:gd name="T6" fmla="*/ 2 w 64"/>
                  <a:gd name="T7" fmla="*/ 6 h 224"/>
                  <a:gd name="T8" fmla="*/ 0 w 64"/>
                  <a:gd name="T9" fmla="*/ 0 h 224"/>
                  <a:gd name="T10" fmla="*/ 4 w 64"/>
                  <a:gd name="T11" fmla="*/ 0 h 224"/>
                  <a:gd name="T12" fmla="*/ 6 w 64"/>
                  <a:gd name="T13" fmla="*/ 0 h 224"/>
                  <a:gd name="T14" fmla="*/ 6 w 64"/>
                  <a:gd name="T15" fmla="*/ 0 h 224"/>
                  <a:gd name="T16" fmla="*/ 34 w 64"/>
                  <a:gd name="T17" fmla="*/ 108 h 224"/>
                  <a:gd name="T18" fmla="*/ 64 w 64"/>
                  <a:gd name="T19" fmla="*/ 224 h 224"/>
                  <a:gd name="T20" fmla="*/ 62 w 64"/>
                  <a:gd name="T21" fmla="*/ 224 h 224"/>
                  <a:gd name="T22" fmla="*/ 60 w 64"/>
                  <a:gd name="T23" fmla="*/ 224 h 224"/>
                  <a:gd name="T24" fmla="*/ 28 w 64"/>
                  <a:gd name="T25" fmla="*/ 108 h 224"/>
                  <a:gd name="T26" fmla="*/ 30 w 64"/>
                  <a:gd name="T27" fmla="*/ 108 h 224"/>
                  <a:gd name="T28" fmla="*/ 32 w 64"/>
                  <a:gd name="T29" fmla="*/ 108 h 224"/>
                  <a:gd name="T30" fmla="*/ 34 w 64"/>
                  <a:gd name="T31" fmla="*/ 108 h 224"/>
                  <a:gd name="T32" fmla="*/ 34 w 64"/>
                  <a:gd name="T33" fmla="*/ 108 h 2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224"/>
                  <a:gd name="T53" fmla="*/ 64 w 64"/>
                  <a:gd name="T54" fmla="*/ 224 h 2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224">
                    <a:moveTo>
                      <a:pt x="6" y="0"/>
                    </a:moveTo>
                    <a:lnTo>
                      <a:pt x="8" y="8"/>
                    </a:lnTo>
                    <a:lnTo>
                      <a:pt x="6" y="8"/>
                    </a:lnTo>
                    <a:lnTo>
                      <a:pt x="2" y="6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6" y="0"/>
                    </a:lnTo>
                    <a:close/>
                    <a:moveTo>
                      <a:pt x="34" y="108"/>
                    </a:moveTo>
                    <a:lnTo>
                      <a:pt x="64" y="224"/>
                    </a:lnTo>
                    <a:lnTo>
                      <a:pt x="62" y="224"/>
                    </a:lnTo>
                    <a:lnTo>
                      <a:pt x="60" y="224"/>
                    </a:lnTo>
                    <a:lnTo>
                      <a:pt x="28" y="108"/>
                    </a:lnTo>
                    <a:lnTo>
                      <a:pt x="30" y="108"/>
                    </a:lnTo>
                    <a:lnTo>
                      <a:pt x="32" y="108"/>
                    </a:lnTo>
                    <a:lnTo>
                      <a:pt x="34" y="108"/>
                    </a:lnTo>
                    <a:close/>
                  </a:path>
                </a:pathLst>
              </a:custGeom>
              <a:solidFill>
                <a:srgbClr val="BC453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67" name="Freeform 211"/>
              <p:cNvSpPr>
                <a:spLocks noEditPoints="1"/>
              </p:cNvSpPr>
              <p:nvPr/>
            </p:nvSpPr>
            <p:spPr bwMode="auto">
              <a:xfrm>
                <a:off x="5154" y="522"/>
                <a:ext cx="64" cy="224"/>
              </a:xfrm>
              <a:custGeom>
                <a:avLst/>
                <a:gdLst>
                  <a:gd name="T0" fmla="*/ 6 w 64"/>
                  <a:gd name="T1" fmla="*/ 0 h 224"/>
                  <a:gd name="T2" fmla="*/ 8 w 64"/>
                  <a:gd name="T3" fmla="*/ 8 h 224"/>
                  <a:gd name="T4" fmla="*/ 4 w 64"/>
                  <a:gd name="T5" fmla="*/ 6 h 224"/>
                  <a:gd name="T6" fmla="*/ 2 w 64"/>
                  <a:gd name="T7" fmla="*/ 6 h 224"/>
                  <a:gd name="T8" fmla="*/ 0 w 64"/>
                  <a:gd name="T9" fmla="*/ 0 h 224"/>
                  <a:gd name="T10" fmla="*/ 2 w 64"/>
                  <a:gd name="T11" fmla="*/ 0 h 224"/>
                  <a:gd name="T12" fmla="*/ 6 w 64"/>
                  <a:gd name="T13" fmla="*/ 0 h 224"/>
                  <a:gd name="T14" fmla="*/ 6 w 64"/>
                  <a:gd name="T15" fmla="*/ 0 h 224"/>
                  <a:gd name="T16" fmla="*/ 34 w 64"/>
                  <a:gd name="T17" fmla="*/ 108 h 224"/>
                  <a:gd name="T18" fmla="*/ 64 w 64"/>
                  <a:gd name="T19" fmla="*/ 224 h 224"/>
                  <a:gd name="T20" fmla="*/ 60 w 64"/>
                  <a:gd name="T21" fmla="*/ 224 h 224"/>
                  <a:gd name="T22" fmla="*/ 60 w 64"/>
                  <a:gd name="T23" fmla="*/ 224 h 224"/>
                  <a:gd name="T24" fmla="*/ 28 w 64"/>
                  <a:gd name="T25" fmla="*/ 108 h 224"/>
                  <a:gd name="T26" fmla="*/ 30 w 64"/>
                  <a:gd name="T27" fmla="*/ 108 h 224"/>
                  <a:gd name="T28" fmla="*/ 32 w 64"/>
                  <a:gd name="T29" fmla="*/ 108 h 224"/>
                  <a:gd name="T30" fmla="*/ 34 w 64"/>
                  <a:gd name="T31" fmla="*/ 108 h 224"/>
                  <a:gd name="T32" fmla="*/ 34 w 64"/>
                  <a:gd name="T33" fmla="*/ 108 h 2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224"/>
                  <a:gd name="T53" fmla="*/ 64 w 64"/>
                  <a:gd name="T54" fmla="*/ 224 h 2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224">
                    <a:moveTo>
                      <a:pt x="6" y="0"/>
                    </a:moveTo>
                    <a:lnTo>
                      <a:pt x="8" y="8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close/>
                    <a:moveTo>
                      <a:pt x="34" y="108"/>
                    </a:moveTo>
                    <a:lnTo>
                      <a:pt x="64" y="224"/>
                    </a:lnTo>
                    <a:lnTo>
                      <a:pt x="60" y="224"/>
                    </a:lnTo>
                    <a:lnTo>
                      <a:pt x="28" y="108"/>
                    </a:lnTo>
                    <a:lnTo>
                      <a:pt x="30" y="108"/>
                    </a:lnTo>
                    <a:lnTo>
                      <a:pt x="32" y="108"/>
                    </a:lnTo>
                    <a:lnTo>
                      <a:pt x="34" y="108"/>
                    </a:lnTo>
                    <a:close/>
                  </a:path>
                </a:pathLst>
              </a:custGeom>
              <a:solidFill>
                <a:srgbClr val="BC453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68" name="Freeform 212"/>
              <p:cNvSpPr>
                <a:spLocks noEditPoints="1"/>
              </p:cNvSpPr>
              <p:nvPr/>
            </p:nvSpPr>
            <p:spPr bwMode="auto">
              <a:xfrm>
                <a:off x="5152" y="520"/>
                <a:ext cx="64" cy="226"/>
              </a:xfrm>
              <a:custGeom>
                <a:avLst/>
                <a:gdLst>
                  <a:gd name="T0" fmla="*/ 4 w 64"/>
                  <a:gd name="T1" fmla="*/ 2 h 226"/>
                  <a:gd name="T2" fmla="*/ 6 w 64"/>
                  <a:gd name="T3" fmla="*/ 8 h 226"/>
                  <a:gd name="T4" fmla="*/ 4 w 64"/>
                  <a:gd name="T5" fmla="*/ 8 h 226"/>
                  <a:gd name="T6" fmla="*/ 2 w 64"/>
                  <a:gd name="T7" fmla="*/ 6 h 226"/>
                  <a:gd name="T8" fmla="*/ 0 w 64"/>
                  <a:gd name="T9" fmla="*/ 0 h 226"/>
                  <a:gd name="T10" fmla="*/ 2 w 64"/>
                  <a:gd name="T11" fmla="*/ 2 h 226"/>
                  <a:gd name="T12" fmla="*/ 4 w 64"/>
                  <a:gd name="T13" fmla="*/ 2 h 226"/>
                  <a:gd name="T14" fmla="*/ 4 w 64"/>
                  <a:gd name="T15" fmla="*/ 2 h 226"/>
                  <a:gd name="T16" fmla="*/ 32 w 64"/>
                  <a:gd name="T17" fmla="*/ 110 h 226"/>
                  <a:gd name="T18" fmla="*/ 64 w 64"/>
                  <a:gd name="T19" fmla="*/ 226 h 226"/>
                  <a:gd name="T20" fmla="*/ 62 w 64"/>
                  <a:gd name="T21" fmla="*/ 226 h 226"/>
                  <a:gd name="T22" fmla="*/ 60 w 64"/>
                  <a:gd name="T23" fmla="*/ 226 h 226"/>
                  <a:gd name="T24" fmla="*/ 28 w 64"/>
                  <a:gd name="T25" fmla="*/ 110 h 226"/>
                  <a:gd name="T26" fmla="*/ 30 w 64"/>
                  <a:gd name="T27" fmla="*/ 110 h 226"/>
                  <a:gd name="T28" fmla="*/ 32 w 64"/>
                  <a:gd name="T29" fmla="*/ 110 h 226"/>
                  <a:gd name="T30" fmla="*/ 32 w 64"/>
                  <a:gd name="T31" fmla="*/ 110 h 22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4"/>
                  <a:gd name="T49" fmla="*/ 0 h 226"/>
                  <a:gd name="T50" fmla="*/ 64 w 64"/>
                  <a:gd name="T51" fmla="*/ 226 h 22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4" h="226">
                    <a:moveTo>
                      <a:pt x="4" y="2"/>
                    </a:moveTo>
                    <a:lnTo>
                      <a:pt x="6" y="8"/>
                    </a:lnTo>
                    <a:lnTo>
                      <a:pt x="4" y="8"/>
                    </a:lnTo>
                    <a:lnTo>
                      <a:pt x="2" y="6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  <a:moveTo>
                      <a:pt x="32" y="110"/>
                    </a:moveTo>
                    <a:lnTo>
                      <a:pt x="64" y="226"/>
                    </a:lnTo>
                    <a:lnTo>
                      <a:pt x="62" y="226"/>
                    </a:lnTo>
                    <a:lnTo>
                      <a:pt x="60" y="226"/>
                    </a:lnTo>
                    <a:lnTo>
                      <a:pt x="28" y="110"/>
                    </a:lnTo>
                    <a:lnTo>
                      <a:pt x="30" y="110"/>
                    </a:lnTo>
                    <a:lnTo>
                      <a:pt x="32" y="110"/>
                    </a:lnTo>
                    <a:close/>
                  </a:path>
                </a:pathLst>
              </a:custGeom>
              <a:solidFill>
                <a:srgbClr val="BC453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69" name="Freeform 213"/>
              <p:cNvSpPr>
                <a:spLocks noEditPoints="1"/>
              </p:cNvSpPr>
              <p:nvPr/>
            </p:nvSpPr>
            <p:spPr bwMode="auto">
              <a:xfrm>
                <a:off x="5150" y="520"/>
                <a:ext cx="64" cy="226"/>
              </a:xfrm>
              <a:custGeom>
                <a:avLst/>
                <a:gdLst>
                  <a:gd name="T0" fmla="*/ 4 w 64"/>
                  <a:gd name="T1" fmla="*/ 2 h 226"/>
                  <a:gd name="T2" fmla="*/ 6 w 64"/>
                  <a:gd name="T3" fmla="*/ 8 h 226"/>
                  <a:gd name="T4" fmla="*/ 4 w 64"/>
                  <a:gd name="T5" fmla="*/ 6 h 226"/>
                  <a:gd name="T6" fmla="*/ 0 w 64"/>
                  <a:gd name="T7" fmla="*/ 6 h 226"/>
                  <a:gd name="T8" fmla="*/ 0 w 64"/>
                  <a:gd name="T9" fmla="*/ 0 h 226"/>
                  <a:gd name="T10" fmla="*/ 2 w 64"/>
                  <a:gd name="T11" fmla="*/ 0 h 226"/>
                  <a:gd name="T12" fmla="*/ 4 w 64"/>
                  <a:gd name="T13" fmla="*/ 2 h 226"/>
                  <a:gd name="T14" fmla="*/ 4 w 64"/>
                  <a:gd name="T15" fmla="*/ 2 h 226"/>
                  <a:gd name="T16" fmla="*/ 32 w 64"/>
                  <a:gd name="T17" fmla="*/ 110 h 226"/>
                  <a:gd name="T18" fmla="*/ 64 w 64"/>
                  <a:gd name="T19" fmla="*/ 226 h 226"/>
                  <a:gd name="T20" fmla="*/ 62 w 64"/>
                  <a:gd name="T21" fmla="*/ 226 h 226"/>
                  <a:gd name="T22" fmla="*/ 60 w 64"/>
                  <a:gd name="T23" fmla="*/ 224 h 226"/>
                  <a:gd name="T24" fmla="*/ 28 w 64"/>
                  <a:gd name="T25" fmla="*/ 110 h 226"/>
                  <a:gd name="T26" fmla="*/ 30 w 64"/>
                  <a:gd name="T27" fmla="*/ 110 h 226"/>
                  <a:gd name="T28" fmla="*/ 32 w 64"/>
                  <a:gd name="T29" fmla="*/ 110 h 226"/>
                  <a:gd name="T30" fmla="*/ 32 w 64"/>
                  <a:gd name="T31" fmla="*/ 110 h 22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4"/>
                  <a:gd name="T49" fmla="*/ 0 h 226"/>
                  <a:gd name="T50" fmla="*/ 64 w 64"/>
                  <a:gd name="T51" fmla="*/ 226 h 22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4" h="226">
                    <a:moveTo>
                      <a:pt x="4" y="2"/>
                    </a:moveTo>
                    <a:lnTo>
                      <a:pt x="6" y="8"/>
                    </a:lnTo>
                    <a:lnTo>
                      <a:pt x="4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  <a:moveTo>
                      <a:pt x="32" y="110"/>
                    </a:moveTo>
                    <a:lnTo>
                      <a:pt x="64" y="226"/>
                    </a:lnTo>
                    <a:lnTo>
                      <a:pt x="62" y="226"/>
                    </a:lnTo>
                    <a:lnTo>
                      <a:pt x="60" y="224"/>
                    </a:lnTo>
                    <a:lnTo>
                      <a:pt x="28" y="110"/>
                    </a:lnTo>
                    <a:lnTo>
                      <a:pt x="30" y="110"/>
                    </a:lnTo>
                    <a:lnTo>
                      <a:pt x="32" y="110"/>
                    </a:lnTo>
                    <a:close/>
                  </a:path>
                </a:pathLst>
              </a:custGeom>
              <a:solidFill>
                <a:srgbClr val="BC453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70" name="Freeform 214"/>
              <p:cNvSpPr>
                <a:spLocks noEditPoints="1"/>
              </p:cNvSpPr>
              <p:nvPr/>
            </p:nvSpPr>
            <p:spPr bwMode="auto">
              <a:xfrm>
                <a:off x="5148" y="520"/>
                <a:ext cx="64" cy="226"/>
              </a:xfrm>
              <a:custGeom>
                <a:avLst/>
                <a:gdLst>
                  <a:gd name="T0" fmla="*/ 4 w 64"/>
                  <a:gd name="T1" fmla="*/ 0 h 226"/>
                  <a:gd name="T2" fmla="*/ 6 w 64"/>
                  <a:gd name="T3" fmla="*/ 6 h 226"/>
                  <a:gd name="T4" fmla="*/ 2 w 64"/>
                  <a:gd name="T5" fmla="*/ 6 h 226"/>
                  <a:gd name="T6" fmla="*/ 0 w 64"/>
                  <a:gd name="T7" fmla="*/ 4 h 226"/>
                  <a:gd name="T8" fmla="*/ 0 w 64"/>
                  <a:gd name="T9" fmla="*/ 0 h 226"/>
                  <a:gd name="T10" fmla="*/ 2 w 64"/>
                  <a:gd name="T11" fmla="*/ 0 h 226"/>
                  <a:gd name="T12" fmla="*/ 4 w 64"/>
                  <a:gd name="T13" fmla="*/ 0 h 226"/>
                  <a:gd name="T14" fmla="*/ 4 w 64"/>
                  <a:gd name="T15" fmla="*/ 0 h 226"/>
                  <a:gd name="T16" fmla="*/ 32 w 64"/>
                  <a:gd name="T17" fmla="*/ 110 h 226"/>
                  <a:gd name="T18" fmla="*/ 64 w 64"/>
                  <a:gd name="T19" fmla="*/ 226 h 226"/>
                  <a:gd name="T20" fmla="*/ 62 w 64"/>
                  <a:gd name="T21" fmla="*/ 224 h 226"/>
                  <a:gd name="T22" fmla="*/ 60 w 64"/>
                  <a:gd name="T23" fmla="*/ 224 h 226"/>
                  <a:gd name="T24" fmla="*/ 28 w 64"/>
                  <a:gd name="T25" fmla="*/ 110 h 226"/>
                  <a:gd name="T26" fmla="*/ 30 w 64"/>
                  <a:gd name="T27" fmla="*/ 110 h 226"/>
                  <a:gd name="T28" fmla="*/ 32 w 64"/>
                  <a:gd name="T29" fmla="*/ 110 h 226"/>
                  <a:gd name="T30" fmla="*/ 32 w 64"/>
                  <a:gd name="T31" fmla="*/ 110 h 22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4"/>
                  <a:gd name="T49" fmla="*/ 0 h 226"/>
                  <a:gd name="T50" fmla="*/ 64 w 64"/>
                  <a:gd name="T51" fmla="*/ 226 h 22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4" h="226">
                    <a:moveTo>
                      <a:pt x="4" y="0"/>
                    </a:moveTo>
                    <a:lnTo>
                      <a:pt x="6" y="6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  <a:moveTo>
                      <a:pt x="32" y="110"/>
                    </a:moveTo>
                    <a:lnTo>
                      <a:pt x="64" y="226"/>
                    </a:lnTo>
                    <a:lnTo>
                      <a:pt x="62" y="224"/>
                    </a:lnTo>
                    <a:lnTo>
                      <a:pt x="60" y="224"/>
                    </a:lnTo>
                    <a:lnTo>
                      <a:pt x="28" y="110"/>
                    </a:lnTo>
                    <a:lnTo>
                      <a:pt x="30" y="110"/>
                    </a:lnTo>
                    <a:lnTo>
                      <a:pt x="32" y="110"/>
                    </a:lnTo>
                    <a:close/>
                  </a:path>
                </a:pathLst>
              </a:custGeom>
              <a:solidFill>
                <a:srgbClr val="BC453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71" name="Freeform 215"/>
              <p:cNvSpPr>
                <a:spLocks noEditPoints="1"/>
              </p:cNvSpPr>
              <p:nvPr/>
            </p:nvSpPr>
            <p:spPr bwMode="auto">
              <a:xfrm>
                <a:off x="5146" y="520"/>
                <a:ext cx="64" cy="224"/>
              </a:xfrm>
              <a:custGeom>
                <a:avLst/>
                <a:gdLst>
                  <a:gd name="T0" fmla="*/ 4 w 64"/>
                  <a:gd name="T1" fmla="*/ 0 h 224"/>
                  <a:gd name="T2" fmla="*/ 4 w 64"/>
                  <a:gd name="T3" fmla="*/ 6 h 224"/>
                  <a:gd name="T4" fmla="*/ 2 w 64"/>
                  <a:gd name="T5" fmla="*/ 4 h 224"/>
                  <a:gd name="T6" fmla="*/ 0 w 64"/>
                  <a:gd name="T7" fmla="*/ 2 h 224"/>
                  <a:gd name="T8" fmla="*/ 0 w 64"/>
                  <a:gd name="T9" fmla="*/ 0 h 224"/>
                  <a:gd name="T10" fmla="*/ 2 w 64"/>
                  <a:gd name="T11" fmla="*/ 0 h 224"/>
                  <a:gd name="T12" fmla="*/ 4 w 64"/>
                  <a:gd name="T13" fmla="*/ 0 h 224"/>
                  <a:gd name="T14" fmla="*/ 4 w 64"/>
                  <a:gd name="T15" fmla="*/ 0 h 224"/>
                  <a:gd name="T16" fmla="*/ 32 w 64"/>
                  <a:gd name="T17" fmla="*/ 110 h 224"/>
                  <a:gd name="T18" fmla="*/ 64 w 64"/>
                  <a:gd name="T19" fmla="*/ 224 h 224"/>
                  <a:gd name="T20" fmla="*/ 62 w 64"/>
                  <a:gd name="T21" fmla="*/ 224 h 224"/>
                  <a:gd name="T22" fmla="*/ 60 w 64"/>
                  <a:gd name="T23" fmla="*/ 224 h 224"/>
                  <a:gd name="T24" fmla="*/ 28 w 64"/>
                  <a:gd name="T25" fmla="*/ 110 h 224"/>
                  <a:gd name="T26" fmla="*/ 30 w 64"/>
                  <a:gd name="T27" fmla="*/ 110 h 224"/>
                  <a:gd name="T28" fmla="*/ 32 w 64"/>
                  <a:gd name="T29" fmla="*/ 110 h 224"/>
                  <a:gd name="T30" fmla="*/ 32 w 64"/>
                  <a:gd name="T31" fmla="*/ 110 h 22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4"/>
                  <a:gd name="T49" fmla="*/ 0 h 224"/>
                  <a:gd name="T50" fmla="*/ 64 w 64"/>
                  <a:gd name="T51" fmla="*/ 224 h 22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4" h="224">
                    <a:moveTo>
                      <a:pt x="4" y="0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  <a:moveTo>
                      <a:pt x="32" y="110"/>
                    </a:moveTo>
                    <a:lnTo>
                      <a:pt x="64" y="224"/>
                    </a:lnTo>
                    <a:lnTo>
                      <a:pt x="62" y="224"/>
                    </a:lnTo>
                    <a:lnTo>
                      <a:pt x="60" y="224"/>
                    </a:lnTo>
                    <a:lnTo>
                      <a:pt x="28" y="110"/>
                    </a:lnTo>
                    <a:lnTo>
                      <a:pt x="30" y="110"/>
                    </a:lnTo>
                    <a:lnTo>
                      <a:pt x="32" y="110"/>
                    </a:lnTo>
                    <a:close/>
                  </a:path>
                </a:pathLst>
              </a:custGeom>
              <a:solidFill>
                <a:srgbClr val="BC453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72" name="Freeform 216"/>
              <p:cNvSpPr>
                <a:spLocks noEditPoints="1"/>
              </p:cNvSpPr>
              <p:nvPr/>
            </p:nvSpPr>
            <p:spPr bwMode="auto">
              <a:xfrm>
                <a:off x="5144" y="520"/>
                <a:ext cx="64" cy="224"/>
              </a:xfrm>
              <a:custGeom>
                <a:avLst/>
                <a:gdLst>
                  <a:gd name="T0" fmla="*/ 4 w 64"/>
                  <a:gd name="T1" fmla="*/ 0 h 224"/>
                  <a:gd name="T2" fmla="*/ 4 w 64"/>
                  <a:gd name="T3" fmla="*/ 4 h 224"/>
                  <a:gd name="T4" fmla="*/ 2 w 64"/>
                  <a:gd name="T5" fmla="*/ 2 h 224"/>
                  <a:gd name="T6" fmla="*/ 0 w 64"/>
                  <a:gd name="T7" fmla="*/ 2 h 224"/>
                  <a:gd name="T8" fmla="*/ 0 w 64"/>
                  <a:gd name="T9" fmla="*/ 0 h 224"/>
                  <a:gd name="T10" fmla="*/ 0 w 64"/>
                  <a:gd name="T11" fmla="*/ 0 h 224"/>
                  <a:gd name="T12" fmla="*/ 4 w 64"/>
                  <a:gd name="T13" fmla="*/ 0 h 224"/>
                  <a:gd name="T14" fmla="*/ 4 w 64"/>
                  <a:gd name="T15" fmla="*/ 0 h 224"/>
                  <a:gd name="T16" fmla="*/ 32 w 64"/>
                  <a:gd name="T17" fmla="*/ 110 h 224"/>
                  <a:gd name="T18" fmla="*/ 64 w 64"/>
                  <a:gd name="T19" fmla="*/ 224 h 224"/>
                  <a:gd name="T20" fmla="*/ 62 w 64"/>
                  <a:gd name="T21" fmla="*/ 224 h 224"/>
                  <a:gd name="T22" fmla="*/ 58 w 64"/>
                  <a:gd name="T23" fmla="*/ 224 h 224"/>
                  <a:gd name="T24" fmla="*/ 26 w 64"/>
                  <a:gd name="T25" fmla="*/ 108 h 224"/>
                  <a:gd name="T26" fmla="*/ 30 w 64"/>
                  <a:gd name="T27" fmla="*/ 110 h 224"/>
                  <a:gd name="T28" fmla="*/ 32 w 64"/>
                  <a:gd name="T29" fmla="*/ 110 h 224"/>
                  <a:gd name="T30" fmla="*/ 32 w 64"/>
                  <a:gd name="T31" fmla="*/ 110 h 22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4"/>
                  <a:gd name="T49" fmla="*/ 0 h 224"/>
                  <a:gd name="T50" fmla="*/ 64 w 64"/>
                  <a:gd name="T51" fmla="*/ 224 h 22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4" h="224">
                    <a:moveTo>
                      <a:pt x="4" y="0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  <a:moveTo>
                      <a:pt x="32" y="110"/>
                    </a:moveTo>
                    <a:lnTo>
                      <a:pt x="64" y="224"/>
                    </a:lnTo>
                    <a:lnTo>
                      <a:pt x="62" y="224"/>
                    </a:lnTo>
                    <a:lnTo>
                      <a:pt x="58" y="224"/>
                    </a:lnTo>
                    <a:lnTo>
                      <a:pt x="26" y="108"/>
                    </a:lnTo>
                    <a:lnTo>
                      <a:pt x="30" y="110"/>
                    </a:lnTo>
                    <a:lnTo>
                      <a:pt x="32" y="110"/>
                    </a:lnTo>
                    <a:close/>
                  </a:path>
                </a:pathLst>
              </a:custGeom>
              <a:solidFill>
                <a:srgbClr val="BC45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73" name="Freeform 217"/>
              <p:cNvSpPr>
                <a:spLocks noEditPoints="1"/>
              </p:cNvSpPr>
              <p:nvPr/>
            </p:nvSpPr>
            <p:spPr bwMode="auto">
              <a:xfrm>
                <a:off x="5142" y="520"/>
                <a:ext cx="64" cy="224"/>
              </a:xfrm>
              <a:custGeom>
                <a:avLst/>
                <a:gdLst>
                  <a:gd name="T0" fmla="*/ 2 w 64"/>
                  <a:gd name="T1" fmla="*/ 0 h 224"/>
                  <a:gd name="T2" fmla="*/ 4 w 64"/>
                  <a:gd name="T3" fmla="*/ 2 h 224"/>
                  <a:gd name="T4" fmla="*/ 2 w 64"/>
                  <a:gd name="T5" fmla="*/ 2 h 224"/>
                  <a:gd name="T6" fmla="*/ 0 w 64"/>
                  <a:gd name="T7" fmla="*/ 0 h 224"/>
                  <a:gd name="T8" fmla="*/ 0 w 64"/>
                  <a:gd name="T9" fmla="*/ 0 h 224"/>
                  <a:gd name="T10" fmla="*/ 2 w 64"/>
                  <a:gd name="T11" fmla="*/ 0 h 224"/>
                  <a:gd name="T12" fmla="*/ 2 w 64"/>
                  <a:gd name="T13" fmla="*/ 0 h 224"/>
                  <a:gd name="T14" fmla="*/ 32 w 64"/>
                  <a:gd name="T15" fmla="*/ 110 h 224"/>
                  <a:gd name="T16" fmla="*/ 64 w 64"/>
                  <a:gd name="T17" fmla="*/ 224 h 224"/>
                  <a:gd name="T18" fmla="*/ 60 w 64"/>
                  <a:gd name="T19" fmla="*/ 224 h 224"/>
                  <a:gd name="T20" fmla="*/ 58 w 64"/>
                  <a:gd name="T21" fmla="*/ 222 h 224"/>
                  <a:gd name="T22" fmla="*/ 26 w 64"/>
                  <a:gd name="T23" fmla="*/ 108 h 224"/>
                  <a:gd name="T24" fmla="*/ 28 w 64"/>
                  <a:gd name="T25" fmla="*/ 108 h 224"/>
                  <a:gd name="T26" fmla="*/ 32 w 64"/>
                  <a:gd name="T27" fmla="*/ 110 h 224"/>
                  <a:gd name="T28" fmla="*/ 32 w 64"/>
                  <a:gd name="T29" fmla="*/ 110 h 22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4"/>
                  <a:gd name="T46" fmla="*/ 0 h 224"/>
                  <a:gd name="T47" fmla="*/ 64 w 64"/>
                  <a:gd name="T48" fmla="*/ 224 h 22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4" h="224">
                    <a:moveTo>
                      <a:pt x="2" y="0"/>
                    </a:move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  <a:moveTo>
                      <a:pt x="32" y="110"/>
                    </a:moveTo>
                    <a:lnTo>
                      <a:pt x="64" y="224"/>
                    </a:lnTo>
                    <a:lnTo>
                      <a:pt x="60" y="224"/>
                    </a:lnTo>
                    <a:lnTo>
                      <a:pt x="58" y="222"/>
                    </a:lnTo>
                    <a:lnTo>
                      <a:pt x="26" y="108"/>
                    </a:lnTo>
                    <a:lnTo>
                      <a:pt x="28" y="108"/>
                    </a:lnTo>
                    <a:lnTo>
                      <a:pt x="32" y="110"/>
                    </a:lnTo>
                    <a:close/>
                  </a:path>
                </a:pathLst>
              </a:custGeom>
              <a:solidFill>
                <a:srgbClr val="BC45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74" name="Freeform 218"/>
              <p:cNvSpPr>
                <a:spLocks noEditPoints="1"/>
              </p:cNvSpPr>
              <p:nvPr/>
            </p:nvSpPr>
            <p:spPr bwMode="auto">
              <a:xfrm>
                <a:off x="5140" y="518"/>
                <a:ext cx="62" cy="226"/>
              </a:xfrm>
              <a:custGeom>
                <a:avLst/>
                <a:gdLst>
                  <a:gd name="T0" fmla="*/ 2 w 62"/>
                  <a:gd name="T1" fmla="*/ 2 h 226"/>
                  <a:gd name="T2" fmla="*/ 4 w 62"/>
                  <a:gd name="T3" fmla="*/ 4 h 226"/>
                  <a:gd name="T4" fmla="*/ 0 w 62"/>
                  <a:gd name="T5" fmla="*/ 2 h 226"/>
                  <a:gd name="T6" fmla="*/ 0 w 62"/>
                  <a:gd name="T7" fmla="*/ 0 h 226"/>
                  <a:gd name="T8" fmla="*/ 0 w 62"/>
                  <a:gd name="T9" fmla="*/ 2 h 226"/>
                  <a:gd name="T10" fmla="*/ 2 w 62"/>
                  <a:gd name="T11" fmla="*/ 2 h 226"/>
                  <a:gd name="T12" fmla="*/ 2 w 62"/>
                  <a:gd name="T13" fmla="*/ 2 h 226"/>
                  <a:gd name="T14" fmla="*/ 30 w 62"/>
                  <a:gd name="T15" fmla="*/ 110 h 226"/>
                  <a:gd name="T16" fmla="*/ 62 w 62"/>
                  <a:gd name="T17" fmla="*/ 226 h 226"/>
                  <a:gd name="T18" fmla="*/ 60 w 62"/>
                  <a:gd name="T19" fmla="*/ 224 h 226"/>
                  <a:gd name="T20" fmla="*/ 58 w 62"/>
                  <a:gd name="T21" fmla="*/ 224 h 226"/>
                  <a:gd name="T22" fmla="*/ 28 w 62"/>
                  <a:gd name="T23" fmla="*/ 110 h 226"/>
                  <a:gd name="T24" fmla="*/ 28 w 62"/>
                  <a:gd name="T25" fmla="*/ 110 h 226"/>
                  <a:gd name="T26" fmla="*/ 30 w 62"/>
                  <a:gd name="T27" fmla="*/ 110 h 226"/>
                  <a:gd name="T28" fmla="*/ 30 w 62"/>
                  <a:gd name="T29" fmla="*/ 110 h 2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2"/>
                  <a:gd name="T46" fmla="*/ 0 h 226"/>
                  <a:gd name="T47" fmla="*/ 62 w 62"/>
                  <a:gd name="T48" fmla="*/ 226 h 2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2" h="226">
                    <a:moveTo>
                      <a:pt x="2" y="2"/>
                    </a:moveTo>
                    <a:lnTo>
                      <a:pt x="4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  <a:moveTo>
                      <a:pt x="30" y="110"/>
                    </a:moveTo>
                    <a:lnTo>
                      <a:pt x="62" y="226"/>
                    </a:lnTo>
                    <a:lnTo>
                      <a:pt x="60" y="224"/>
                    </a:lnTo>
                    <a:lnTo>
                      <a:pt x="58" y="224"/>
                    </a:lnTo>
                    <a:lnTo>
                      <a:pt x="28" y="110"/>
                    </a:lnTo>
                    <a:lnTo>
                      <a:pt x="30" y="110"/>
                    </a:lnTo>
                    <a:close/>
                  </a:path>
                </a:pathLst>
              </a:custGeom>
              <a:solidFill>
                <a:srgbClr val="BC45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75" name="Freeform 219"/>
              <p:cNvSpPr>
                <a:spLocks noEditPoints="1"/>
              </p:cNvSpPr>
              <p:nvPr/>
            </p:nvSpPr>
            <p:spPr bwMode="auto">
              <a:xfrm>
                <a:off x="5140" y="518"/>
                <a:ext cx="60" cy="224"/>
              </a:xfrm>
              <a:custGeom>
                <a:avLst/>
                <a:gdLst>
                  <a:gd name="T0" fmla="*/ 0 w 60"/>
                  <a:gd name="T1" fmla="*/ 2 h 224"/>
                  <a:gd name="T2" fmla="*/ 0 w 60"/>
                  <a:gd name="T3" fmla="*/ 2 h 224"/>
                  <a:gd name="T4" fmla="*/ 0 w 60"/>
                  <a:gd name="T5" fmla="*/ 0 h 224"/>
                  <a:gd name="T6" fmla="*/ 0 w 60"/>
                  <a:gd name="T7" fmla="*/ 2 h 224"/>
                  <a:gd name="T8" fmla="*/ 0 w 60"/>
                  <a:gd name="T9" fmla="*/ 2 h 224"/>
                  <a:gd name="T10" fmla="*/ 28 w 60"/>
                  <a:gd name="T11" fmla="*/ 110 h 224"/>
                  <a:gd name="T12" fmla="*/ 60 w 60"/>
                  <a:gd name="T13" fmla="*/ 224 h 224"/>
                  <a:gd name="T14" fmla="*/ 58 w 60"/>
                  <a:gd name="T15" fmla="*/ 224 h 224"/>
                  <a:gd name="T16" fmla="*/ 56 w 60"/>
                  <a:gd name="T17" fmla="*/ 224 h 224"/>
                  <a:gd name="T18" fmla="*/ 26 w 60"/>
                  <a:gd name="T19" fmla="*/ 110 h 224"/>
                  <a:gd name="T20" fmla="*/ 28 w 60"/>
                  <a:gd name="T21" fmla="*/ 110 h 224"/>
                  <a:gd name="T22" fmla="*/ 28 w 60"/>
                  <a:gd name="T23" fmla="*/ 110 h 224"/>
                  <a:gd name="T24" fmla="*/ 28 w 60"/>
                  <a:gd name="T25" fmla="*/ 110 h 22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0"/>
                  <a:gd name="T40" fmla="*/ 0 h 224"/>
                  <a:gd name="T41" fmla="*/ 60 w 60"/>
                  <a:gd name="T42" fmla="*/ 224 h 22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0" h="224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28" y="110"/>
                    </a:moveTo>
                    <a:lnTo>
                      <a:pt x="60" y="224"/>
                    </a:lnTo>
                    <a:lnTo>
                      <a:pt x="58" y="224"/>
                    </a:lnTo>
                    <a:lnTo>
                      <a:pt x="56" y="224"/>
                    </a:lnTo>
                    <a:lnTo>
                      <a:pt x="26" y="110"/>
                    </a:lnTo>
                    <a:lnTo>
                      <a:pt x="28" y="110"/>
                    </a:lnTo>
                    <a:close/>
                  </a:path>
                </a:pathLst>
              </a:custGeom>
              <a:solidFill>
                <a:srgbClr val="BC45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76" name="Freeform 220"/>
              <p:cNvSpPr>
                <a:spLocks noEditPoints="1"/>
              </p:cNvSpPr>
              <p:nvPr/>
            </p:nvSpPr>
            <p:spPr bwMode="auto">
              <a:xfrm>
                <a:off x="5140" y="518"/>
                <a:ext cx="58" cy="224"/>
              </a:xfrm>
              <a:custGeom>
                <a:avLst/>
                <a:gdLst>
                  <a:gd name="T0" fmla="*/ 0 w 58"/>
                  <a:gd name="T1" fmla="*/ 0 h 224"/>
                  <a:gd name="T2" fmla="*/ 0 w 58"/>
                  <a:gd name="T3" fmla="*/ 0 h 224"/>
                  <a:gd name="T4" fmla="*/ 0 w 58"/>
                  <a:gd name="T5" fmla="*/ 0 h 224"/>
                  <a:gd name="T6" fmla="*/ 28 w 58"/>
                  <a:gd name="T7" fmla="*/ 110 h 224"/>
                  <a:gd name="T8" fmla="*/ 58 w 58"/>
                  <a:gd name="T9" fmla="*/ 224 h 224"/>
                  <a:gd name="T10" fmla="*/ 56 w 58"/>
                  <a:gd name="T11" fmla="*/ 224 h 224"/>
                  <a:gd name="T12" fmla="*/ 52 w 58"/>
                  <a:gd name="T13" fmla="*/ 224 h 224"/>
                  <a:gd name="T14" fmla="*/ 24 w 58"/>
                  <a:gd name="T15" fmla="*/ 110 h 224"/>
                  <a:gd name="T16" fmla="*/ 26 w 58"/>
                  <a:gd name="T17" fmla="*/ 110 h 224"/>
                  <a:gd name="T18" fmla="*/ 28 w 58"/>
                  <a:gd name="T19" fmla="*/ 110 h 224"/>
                  <a:gd name="T20" fmla="*/ 28 w 58"/>
                  <a:gd name="T21" fmla="*/ 110 h 2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8"/>
                  <a:gd name="T34" fmla="*/ 0 h 224"/>
                  <a:gd name="T35" fmla="*/ 58 w 58"/>
                  <a:gd name="T36" fmla="*/ 224 h 22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8" h="224">
                    <a:moveTo>
                      <a:pt x="0" y="0"/>
                    </a:moveTo>
                    <a:lnTo>
                      <a:pt x="0" y="0"/>
                    </a:lnTo>
                    <a:close/>
                    <a:moveTo>
                      <a:pt x="28" y="110"/>
                    </a:moveTo>
                    <a:lnTo>
                      <a:pt x="58" y="224"/>
                    </a:lnTo>
                    <a:lnTo>
                      <a:pt x="56" y="224"/>
                    </a:lnTo>
                    <a:lnTo>
                      <a:pt x="52" y="224"/>
                    </a:lnTo>
                    <a:lnTo>
                      <a:pt x="24" y="110"/>
                    </a:lnTo>
                    <a:lnTo>
                      <a:pt x="26" y="110"/>
                    </a:lnTo>
                    <a:lnTo>
                      <a:pt x="28" y="110"/>
                    </a:lnTo>
                    <a:close/>
                  </a:path>
                </a:pathLst>
              </a:custGeom>
              <a:solidFill>
                <a:srgbClr val="BC45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77" name="Freeform 221"/>
              <p:cNvSpPr>
                <a:spLocks/>
              </p:cNvSpPr>
              <p:nvPr/>
            </p:nvSpPr>
            <p:spPr bwMode="auto">
              <a:xfrm>
                <a:off x="5162" y="628"/>
                <a:ext cx="34" cy="114"/>
              </a:xfrm>
              <a:custGeom>
                <a:avLst/>
                <a:gdLst>
                  <a:gd name="T0" fmla="*/ 4 w 34"/>
                  <a:gd name="T1" fmla="*/ 0 h 114"/>
                  <a:gd name="T2" fmla="*/ 34 w 34"/>
                  <a:gd name="T3" fmla="*/ 114 h 114"/>
                  <a:gd name="T4" fmla="*/ 30 w 34"/>
                  <a:gd name="T5" fmla="*/ 114 h 114"/>
                  <a:gd name="T6" fmla="*/ 28 w 34"/>
                  <a:gd name="T7" fmla="*/ 112 h 114"/>
                  <a:gd name="T8" fmla="*/ 0 w 34"/>
                  <a:gd name="T9" fmla="*/ 0 h 114"/>
                  <a:gd name="T10" fmla="*/ 2 w 34"/>
                  <a:gd name="T11" fmla="*/ 0 h 114"/>
                  <a:gd name="T12" fmla="*/ 4 w 34"/>
                  <a:gd name="T13" fmla="*/ 0 h 1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"/>
                  <a:gd name="T22" fmla="*/ 0 h 114"/>
                  <a:gd name="T23" fmla="*/ 34 w 34"/>
                  <a:gd name="T24" fmla="*/ 114 h 1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" h="114">
                    <a:moveTo>
                      <a:pt x="4" y="0"/>
                    </a:moveTo>
                    <a:lnTo>
                      <a:pt x="34" y="114"/>
                    </a:lnTo>
                    <a:lnTo>
                      <a:pt x="30" y="114"/>
                    </a:lnTo>
                    <a:lnTo>
                      <a:pt x="28" y="11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B46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78" name="Freeform 222"/>
              <p:cNvSpPr>
                <a:spLocks/>
              </p:cNvSpPr>
              <p:nvPr/>
            </p:nvSpPr>
            <p:spPr bwMode="auto">
              <a:xfrm>
                <a:off x="5160" y="628"/>
                <a:ext cx="32" cy="114"/>
              </a:xfrm>
              <a:custGeom>
                <a:avLst/>
                <a:gdLst>
                  <a:gd name="T0" fmla="*/ 4 w 32"/>
                  <a:gd name="T1" fmla="*/ 0 h 114"/>
                  <a:gd name="T2" fmla="*/ 32 w 32"/>
                  <a:gd name="T3" fmla="*/ 114 h 114"/>
                  <a:gd name="T4" fmla="*/ 30 w 32"/>
                  <a:gd name="T5" fmla="*/ 112 h 114"/>
                  <a:gd name="T6" fmla="*/ 28 w 32"/>
                  <a:gd name="T7" fmla="*/ 112 h 114"/>
                  <a:gd name="T8" fmla="*/ 0 w 32"/>
                  <a:gd name="T9" fmla="*/ 2 h 114"/>
                  <a:gd name="T10" fmla="*/ 2 w 32"/>
                  <a:gd name="T11" fmla="*/ 0 h 114"/>
                  <a:gd name="T12" fmla="*/ 4 w 32"/>
                  <a:gd name="T13" fmla="*/ 0 h 1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"/>
                  <a:gd name="T22" fmla="*/ 0 h 114"/>
                  <a:gd name="T23" fmla="*/ 32 w 32"/>
                  <a:gd name="T24" fmla="*/ 114 h 1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" h="114">
                    <a:moveTo>
                      <a:pt x="4" y="0"/>
                    </a:moveTo>
                    <a:lnTo>
                      <a:pt x="32" y="114"/>
                    </a:lnTo>
                    <a:lnTo>
                      <a:pt x="30" y="112"/>
                    </a:lnTo>
                    <a:lnTo>
                      <a:pt x="28" y="11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B46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79" name="Freeform 223"/>
              <p:cNvSpPr>
                <a:spLocks/>
              </p:cNvSpPr>
              <p:nvPr/>
            </p:nvSpPr>
            <p:spPr bwMode="auto">
              <a:xfrm>
                <a:off x="5156" y="628"/>
                <a:ext cx="34" cy="112"/>
              </a:xfrm>
              <a:custGeom>
                <a:avLst/>
                <a:gdLst>
                  <a:gd name="T0" fmla="*/ 6 w 34"/>
                  <a:gd name="T1" fmla="*/ 0 h 112"/>
                  <a:gd name="T2" fmla="*/ 34 w 34"/>
                  <a:gd name="T3" fmla="*/ 112 h 112"/>
                  <a:gd name="T4" fmla="*/ 32 w 34"/>
                  <a:gd name="T5" fmla="*/ 112 h 112"/>
                  <a:gd name="T6" fmla="*/ 30 w 34"/>
                  <a:gd name="T7" fmla="*/ 112 h 112"/>
                  <a:gd name="T8" fmla="*/ 0 w 34"/>
                  <a:gd name="T9" fmla="*/ 2 h 112"/>
                  <a:gd name="T10" fmla="*/ 2 w 34"/>
                  <a:gd name="T11" fmla="*/ 2 h 112"/>
                  <a:gd name="T12" fmla="*/ 6 w 34"/>
                  <a:gd name="T13" fmla="*/ 0 h 1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"/>
                  <a:gd name="T22" fmla="*/ 0 h 112"/>
                  <a:gd name="T23" fmla="*/ 34 w 34"/>
                  <a:gd name="T24" fmla="*/ 112 h 1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" h="112">
                    <a:moveTo>
                      <a:pt x="6" y="0"/>
                    </a:moveTo>
                    <a:lnTo>
                      <a:pt x="34" y="112"/>
                    </a:lnTo>
                    <a:lnTo>
                      <a:pt x="32" y="112"/>
                    </a:lnTo>
                    <a:lnTo>
                      <a:pt x="30" y="11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B46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80" name="Freeform 224"/>
              <p:cNvSpPr>
                <a:spLocks/>
              </p:cNvSpPr>
              <p:nvPr/>
            </p:nvSpPr>
            <p:spPr bwMode="auto">
              <a:xfrm>
                <a:off x="5154" y="630"/>
                <a:ext cx="34" cy="110"/>
              </a:xfrm>
              <a:custGeom>
                <a:avLst/>
                <a:gdLst>
                  <a:gd name="T0" fmla="*/ 6 w 34"/>
                  <a:gd name="T1" fmla="*/ 0 h 110"/>
                  <a:gd name="T2" fmla="*/ 34 w 34"/>
                  <a:gd name="T3" fmla="*/ 110 h 110"/>
                  <a:gd name="T4" fmla="*/ 32 w 34"/>
                  <a:gd name="T5" fmla="*/ 110 h 110"/>
                  <a:gd name="T6" fmla="*/ 30 w 34"/>
                  <a:gd name="T7" fmla="*/ 108 h 110"/>
                  <a:gd name="T8" fmla="*/ 0 w 34"/>
                  <a:gd name="T9" fmla="*/ 0 h 110"/>
                  <a:gd name="T10" fmla="*/ 2 w 34"/>
                  <a:gd name="T11" fmla="*/ 0 h 110"/>
                  <a:gd name="T12" fmla="*/ 6 w 34"/>
                  <a:gd name="T13" fmla="*/ 0 h 1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"/>
                  <a:gd name="T22" fmla="*/ 0 h 110"/>
                  <a:gd name="T23" fmla="*/ 34 w 34"/>
                  <a:gd name="T24" fmla="*/ 110 h 1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" h="110">
                    <a:moveTo>
                      <a:pt x="6" y="0"/>
                    </a:moveTo>
                    <a:lnTo>
                      <a:pt x="34" y="110"/>
                    </a:lnTo>
                    <a:lnTo>
                      <a:pt x="32" y="110"/>
                    </a:lnTo>
                    <a:lnTo>
                      <a:pt x="30" y="108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B46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81" name="Freeform 225"/>
              <p:cNvSpPr>
                <a:spLocks/>
              </p:cNvSpPr>
              <p:nvPr/>
            </p:nvSpPr>
            <p:spPr bwMode="auto">
              <a:xfrm>
                <a:off x="5152" y="630"/>
                <a:ext cx="34" cy="110"/>
              </a:xfrm>
              <a:custGeom>
                <a:avLst/>
                <a:gdLst>
                  <a:gd name="T0" fmla="*/ 4 w 34"/>
                  <a:gd name="T1" fmla="*/ 0 h 110"/>
                  <a:gd name="T2" fmla="*/ 34 w 34"/>
                  <a:gd name="T3" fmla="*/ 110 h 110"/>
                  <a:gd name="T4" fmla="*/ 32 w 34"/>
                  <a:gd name="T5" fmla="*/ 108 h 110"/>
                  <a:gd name="T6" fmla="*/ 28 w 34"/>
                  <a:gd name="T7" fmla="*/ 108 h 110"/>
                  <a:gd name="T8" fmla="*/ 0 w 34"/>
                  <a:gd name="T9" fmla="*/ 0 h 110"/>
                  <a:gd name="T10" fmla="*/ 2 w 34"/>
                  <a:gd name="T11" fmla="*/ 0 h 110"/>
                  <a:gd name="T12" fmla="*/ 4 w 34"/>
                  <a:gd name="T13" fmla="*/ 0 h 1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"/>
                  <a:gd name="T22" fmla="*/ 0 h 110"/>
                  <a:gd name="T23" fmla="*/ 34 w 34"/>
                  <a:gd name="T24" fmla="*/ 110 h 1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" h="110">
                    <a:moveTo>
                      <a:pt x="4" y="0"/>
                    </a:moveTo>
                    <a:lnTo>
                      <a:pt x="34" y="110"/>
                    </a:lnTo>
                    <a:lnTo>
                      <a:pt x="32" y="108"/>
                    </a:lnTo>
                    <a:lnTo>
                      <a:pt x="28" y="108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B46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82" name="Freeform 226"/>
              <p:cNvSpPr>
                <a:spLocks/>
              </p:cNvSpPr>
              <p:nvPr/>
            </p:nvSpPr>
            <p:spPr bwMode="auto">
              <a:xfrm>
                <a:off x="5150" y="630"/>
                <a:ext cx="34" cy="108"/>
              </a:xfrm>
              <a:custGeom>
                <a:avLst/>
                <a:gdLst>
                  <a:gd name="T0" fmla="*/ 4 w 34"/>
                  <a:gd name="T1" fmla="*/ 0 h 108"/>
                  <a:gd name="T2" fmla="*/ 34 w 34"/>
                  <a:gd name="T3" fmla="*/ 108 h 108"/>
                  <a:gd name="T4" fmla="*/ 30 w 34"/>
                  <a:gd name="T5" fmla="*/ 108 h 108"/>
                  <a:gd name="T6" fmla="*/ 28 w 34"/>
                  <a:gd name="T7" fmla="*/ 108 h 108"/>
                  <a:gd name="T8" fmla="*/ 0 w 34"/>
                  <a:gd name="T9" fmla="*/ 0 h 108"/>
                  <a:gd name="T10" fmla="*/ 2 w 34"/>
                  <a:gd name="T11" fmla="*/ 0 h 108"/>
                  <a:gd name="T12" fmla="*/ 4 w 34"/>
                  <a:gd name="T13" fmla="*/ 0 h 1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"/>
                  <a:gd name="T22" fmla="*/ 0 h 108"/>
                  <a:gd name="T23" fmla="*/ 34 w 34"/>
                  <a:gd name="T24" fmla="*/ 108 h 10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" h="108">
                    <a:moveTo>
                      <a:pt x="4" y="0"/>
                    </a:moveTo>
                    <a:lnTo>
                      <a:pt x="34" y="108"/>
                    </a:lnTo>
                    <a:lnTo>
                      <a:pt x="30" y="108"/>
                    </a:lnTo>
                    <a:lnTo>
                      <a:pt x="28" y="108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B46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83" name="Freeform 227"/>
              <p:cNvSpPr>
                <a:spLocks/>
              </p:cNvSpPr>
              <p:nvPr/>
            </p:nvSpPr>
            <p:spPr bwMode="auto">
              <a:xfrm>
                <a:off x="5148" y="630"/>
                <a:ext cx="32" cy="108"/>
              </a:xfrm>
              <a:custGeom>
                <a:avLst/>
                <a:gdLst>
                  <a:gd name="T0" fmla="*/ 4 w 32"/>
                  <a:gd name="T1" fmla="*/ 0 h 108"/>
                  <a:gd name="T2" fmla="*/ 32 w 32"/>
                  <a:gd name="T3" fmla="*/ 108 h 108"/>
                  <a:gd name="T4" fmla="*/ 30 w 32"/>
                  <a:gd name="T5" fmla="*/ 108 h 108"/>
                  <a:gd name="T6" fmla="*/ 28 w 32"/>
                  <a:gd name="T7" fmla="*/ 106 h 108"/>
                  <a:gd name="T8" fmla="*/ 0 w 32"/>
                  <a:gd name="T9" fmla="*/ 0 h 108"/>
                  <a:gd name="T10" fmla="*/ 2 w 32"/>
                  <a:gd name="T11" fmla="*/ 0 h 108"/>
                  <a:gd name="T12" fmla="*/ 4 w 32"/>
                  <a:gd name="T13" fmla="*/ 0 h 1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"/>
                  <a:gd name="T22" fmla="*/ 0 h 108"/>
                  <a:gd name="T23" fmla="*/ 32 w 32"/>
                  <a:gd name="T24" fmla="*/ 108 h 10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" h="108">
                    <a:moveTo>
                      <a:pt x="4" y="0"/>
                    </a:moveTo>
                    <a:lnTo>
                      <a:pt x="32" y="108"/>
                    </a:lnTo>
                    <a:lnTo>
                      <a:pt x="30" y="108"/>
                    </a:lnTo>
                    <a:lnTo>
                      <a:pt x="28" y="106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A46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84" name="Freeform 228"/>
              <p:cNvSpPr>
                <a:spLocks/>
              </p:cNvSpPr>
              <p:nvPr/>
            </p:nvSpPr>
            <p:spPr bwMode="auto">
              <a:xfrm>
                <a:off x="5146" y="630"/>
                <a:ext cx="32" cy="108"/>
              </a:xfrm>
              <a:custGeom>
                <a:avLst/>
                <a:gdLst>
                  <a:gd name="T0" fmla="*/ 4 w 32"/>
                  <a:gd name="T1" fmla="*/ 0 h 108"/>
                  <a:gd name="T2" fmla="*/ 32 w 32"/>
                  <a:gd name="T3" fmla="*/ 108 h 108"/>
                  <a:gd name="T4" fmla="*/ 30 w 32"/>
                  <a:gd name="T5" fmla="*/ 106 h 108"/>
                  <a:gd name="T6" fmla="*/ 28 w 32"/>
                  <a:gd name="T7" fmla="*/ 106 h 108"/>
                  <a:gd name="T8" fmla="*/ 0 w 32"/>
                  <a:gd name="T9" fmla="*/ 0 h 108"/>
                  <a:gd name="T10" fmla="*/ 2 w 32"/>
                  <a:gd name="T11" fmla="*/ 0 h 108"/>
                  <a:gd name="T12" fmla="*/ 4 w 32"/>
                  <a:gd name="T13" fmla="*/ 0 h 1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"/>
                  <a:gd name="T22" fmla="*/ 0 h 108"/>
                  <a:gd name="T23" fmla="*/ 32 w 32"/>
                  <a:gd name="T24" fmla="*/ 108 h 10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" h="108">
                    <a:moveTo>
                      <a:pt x="4" y="0"/>
                    </a:moveTo>
                    <a:lnTo>
                      <a:pt x="32" y="108"/>
                    </a:lnTo>
                    <a:lnTo>
                      <a:pt x="30" y="106"/>
                    </a:lnTo>
                    <a:lnTo>
                      <a:pt x="28" y="106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A46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85" name="Freeform 229"/>
              <p:cNvSpPr>
                <a:spLocks/>
              </p:cNvSpPr>
              <p:nvPr/>
            </p:nvSpPr>
            <p:spPr bwMode="auto">
              <a:xfrm>
                <a:off x="5146" y="630"/>
                <a:ext cx="30" cy="106"/>
              </a:xfrm>
              <a:custGeom>
                <a:avLst/>
                <a:gdLst>
                  <a:gd name="T0" fmla="*/ 2 w 30"/>
                  <a:gd name="T1" fmla="*/ 0 h 106"/>
                  <a:gd name="T2" fmla="*/ 30 w 30"/>
                  <a:gd name="T3" fmla="*/ 106 h 106"/>
                  <a:gd name="T4" fmla="*/ 28 w 30"/>
                  <a:gd name="T5" fmla="*/ 106 h 106"/>
                  <a:gd name="T6" fmla="*/ 24 w 30"/>
                  <a:gd name="T7" fmla="*/ 106 h 106"/>
                  <a:gd name="T8" fmla="*/ 0 w 30"/>
                  <a:gd name="T9" fmla="*/ 0 h 106"/>
                  <a:gd name="T10" fmla="*/ 0 w 30"/>
                  <a:gd name="T11" fmla="*/ 0 h 106"/>
                  <a:gd name="T12" fmla="*/ 2 w 30"/>
                  <a:gd name="T13" fmla="*/ 0 h 1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"/>
                  <a:gd name="T22" fmla="*/ 0 h 106"/>
                  <a:gd name="T23" fmla="*/ 30 w 30"/>
                  <a:gd name="T24" fmla="*/ 106 h 10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" h="106">
                    <a:moveTo>
                      <a:pt x="2" y="0"/>
                    </a:moveTo>
                    <a:lnTo>
                      <a:pt x="30" y="106"/>
                    </a:lnTo>
                    <a:lnTo>
                      <a:pt x="28" y="106"/>
                    </a:lnTo>
                    <a:lnTo>
                      <a:pt x="24" y="106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A46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86" name="Freeform 230"/>
              <p:cNvSpPr>
                <a:spLocks/>
              </p:cNvSpPr>
              <p:nvPr/>
            </p:nvSpPr>
            <p:spPr bwMode="auto">
              <a:xfrm>
                <a:off x="5144" y="632"/>
                <a:ext cx="30" cy="104"/>
              </a:xfrm>
              <a:custGeom>
                <a:avLst/>
                <a:gdLst>
                  <a:gd name="T0" fmla="*/ 2 w 30"/>
                  <a:gd name="T1" fmla="*/ 0 h 104"/>
                  <a:gd name="T2" fmla="*/ 30 w 30"/>
                  <a:gd name="T3" fmla="*/ 104 h 104"/>
                  <a:gd name="T4" fmla="*/ 26 w 30"/>
                  <a:gd name="T5" fmla="*/ 104 h 104"/>
                  <a:gd name="T6" fmla="*/ 24 w 30"/>
                  <a:gd name="T7" fmla="*/ 102 h 104"/>
                  <a:gd name="T8" fmla="*/ 0 w 30"/>
                  <a:gd name="T9" fmla="*/ 0 h 104"/>
                  <a:gd name="T10" fmla="*/ 0 w 30"/>
                  <a:gd name="T11" fmla="*/ 0 h 104"/>
                  <a:gd name="T12" fmla="*/ 2 w 30"/>
                  <a:gd name="T13" fmla="*/ 0 h 1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"/>
                  <a:gd name="T22" fmla="*/ 0 h 104"/>
                  <a:gd name="T23" fmla="*/ 30 w 30"/>
                  <a:gd name="T24" fmla="*/ 104 h 1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" h="104">
                    <a:moveTo>
                      <a:pt x="2" y="0"/>
                    </a:moveTo>
                    <a:lnTo>
                      <a:pt x="30" y="104"/>
                    </a:lnTo>
                    <a:lnTo>
                      <a:pt x="26" y="104"/>
                    </a:lnTo>
                    <a:lnTo>
                      <a:pt x="24" y="10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A46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87" name="Freeform 231"/>
              <p:cNvSpPr>
                <a:spLocks/>
              </p:cNvSpPr>
              <p:nvPr/>
            </p:nvSpPr>
            <p:spPr bwMode="auto">
              <a:xfrm>
                <a:off x="5142" y="632"/>
                <a:ext cx="28" cy="104"/>
              </a:xfrm>
              <a:custGeom>
                <a:avLst/>
                <a:gdLst>
                  <a:gd name="T0" fmla="*/ 2 w 28"/>
                  <a:gd name="T1" fmla="*/ 0 h 104"/>
                  <a:gd name="T2" fmla="*/ 28 w 28"/>
                  <a:gd name="T3" fmla="*/ 104 h 104"/>
                  <a:gd name="T4" fmla="*/ 26 w 28"/>
                  <a:gd name="T5" fmla="*/ 102 h 104"/>
                  <a:gd name="T6" fmla="*/ 26 w 28"/>
                  <a:gd name="T7" fmla="*/ 102 h 104"/>
                  <a:gd name="T8" fmla="*/ 0 w 28"/>
                  <a:gd name="T9" fmla="*/ 0 h 104"/>
                  <a:gd name="T10" fmla="*/ 0 w 28"/>
                  <a:gd name="T11" fmla="*/ 0 h 104"/>
                  <a:gd name="T12" fmla="*/ 2 w 28"/>
                  <a:gd name="T13" fmla="*/ 0 h 1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104"/>
                  <a:gd name="T23" fmla="*/ 28 w 28"/>
                  <a:gd name="T24" fmla="*/ 104 h 1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104">
                    <a:moveTo>
                      <a:pt x="2" y="0"/>
                    </a:moveTo>
                    <a:lnTo>
                      <a:pt x="28" y="104"/>
                    </a:lnTo>
                    <a:lnTo>
                      <a:pt x="26" y="10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A46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88" name="Freeform 232"/>
              <p:cNvSpPr>
                <a:spLocks/>
              </p:cNvSpPr>
              <p:nvPr/>
            </p:nvSpPr>
            <p:spPr bwMode="auto">
              <a:xfrm>
                <a:off x="5140" y="632"/>
                <a:ext cx="28" cy="102"/>
              </a:xfrm>
              <a:custGeom>
                <a:avLst/>
                <a:gdLst>
                  <a:gd name="T0" fmla="*/ 2 w 28"/>
                  <a:gd name="T1" fmla="*/ 0 h 102"/>
                  <a:gd name="T2" fmla="*/ 28 w 28"/>
                  <a:gd name="T3" fmla="*/ 102 h 102"/>
                  <a:gd name="T4" fmla="*/ 28 w 28"/>
                  <a:gd name="T5" fmla="*/ 102 h 102"/>
                  <a:gd name="T6" fmla="*/ 26 w 28"/>
                  <a:gd name="T7" fmla="*/ 100 h 102"/>
                  <a:gd name="T8" fmla="*/ 0 w 28"/>
                  <a:gd name="T9" fmla="*/ 0 h 102"/>
                  <a:gd name="T10" fmla="*/ 0 w 28"/>
                  <a:gd name="T11" fmla="*/ 0 h 102"/>
                  <a:gd name="T12" fmla="*/ 2 w 28"/>
                  <a:gd name="T13" fmla="*/ 0 h 1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102"/>
                  <a:gd name="T23" fmla="*/ 28 w 28"/>
                  <a:gd name="T24" fmla="*/ 102 h 1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102">
                    <a:moveTo>
                      <a:pt x="2" y="0"/>
                    </a:moveTo>
                    <a:lnTo>
                      <a:pt x="28" y="102"/>
                    </a:lnTo>
                    <a:lnTo>
                      <a:pt x="26" y="10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947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89" name="Freeform 233"/>
              <p:cNvSpPr>
                <a:spLocks/>
              </p:cNvSpPr>
              <p:nvPr/>
            </p:nvSpPr>
            <p:spPr bwMode="auto">
              <a:xfrm>
                <a:off x="5138" y="634"/>
                <a:ext cx="30" cy="100"/>
              </a:xfrm>
              <a:custGeom>
                <a:avLst/>
                <a:gdLst>
                  <a:gd name="T0" fmla="*/ 2 w 30"/>
                  <a:gd name="T1" fmla="*/ 0 h 100"/>
                  <a:gd name="T2" fmla="*/ 30 w 30"/>
                  <a:gd name="T3" fmla="*/ 100 h 100"/>
                  <a:gd name="T4" fmla="*/ 28 w 30"/>
                  <a:gd name="T5" fmla="*/ 98 h 100"/>
                  <a:gd name="T6" fmla="*/ 24 w 30"/>
                  <a:gd name="T7" fmla="*/ 98 h 100"/>
                  <a:gd name="T8" fmla="*/ 0 w 30"/>
                  <a:gd name="T9" fmla="*/ 0 h 100"/>
                  <a:gd name="T10" fmla="*/ 0 w 30"/>
                  <a:gd name="T11" fmla="*/ 0 h 100"/>
                  <a:gd name="T12" fmla="*/ 2 w 30"/>
                  <a:gd name="T13" fmla="*/ 0 h 1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"/>
                  <a:gd name="T22" fmla="*/ 0 h 100"/>
                  <a:gd name="T23" fmla="*/ 30 w 30"/>
                  <a:gd name="T24" fmla="*/ 100 h 1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" h="100">
                    <a:moveTo>
                      <a:pt x="2" y="0"/>
                    </a:moveTo>
                    <a:lnTo>
                      <a:pt x="30" y="100"/>
                    </a:lnTo>
                    <a:lnTo>
                      <a:pt x="28" y="98"/>
                    </a:lnTo>
                    <a:lnTo>
                      <a:pt x="24" y="98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947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90" name="Freeform 234"/>
              <p:cNvSpPr>
                <a:spLocks/>
              </p:cNvSpPr>
              <p:nvPr/>
            </p:nvSpPr>
            <p:spPr bwMode="auto">
              <a:xfrm>
                <a:off x="5136" y="634"/>
                <a:ext cx="30" cy="98"/>
              </a:xfrm>
              <a:custGeom>
                <a:avLst/>
                <a:gdLst>
                  <a:gd name="T0" fmla="*/ 2 w 30"/>
                  <a:gd name="T1" fmla="*/ 0 h 98"/>
                  <a:gd name="T2" fmla="*/ 30 w 30"/>
                  <a:gd name="T3" fmla="*/ 98 h 98"/>
                  <a:gd name="T4" fmla="*/ 26 w 30"/>
                  <a:gd name="T5" fmla="*/ 98 h 98"/>
                  <a:gd name="T6" fmla="*/ 24 w 30"/>
                  <a:gd name="T7" fmla="*/ 96 h 98"/>
                  <a:gd name="T8" fmla="*/ 0 w 30"/>
                  <a:gd name="T9" fmla="*/ 0 h 98"/>
                  <a:gd name="T10" fmla="*/ 0 w 30"/>
                  <a:gd name="T11" fmla="*/ 0 h 98"/>
                  <a:gd name="T12" fmla="*/ 2 w 30"/>
                  <a:gd name="T13" fmla="*/ 0 h 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"/>
                  <a:gd name="T22" fmla="*/ 0 h 98"/>
                  <a:gd name="T23" fmla="*/ 30 w 30"/>
                  <a:gd name="T24" fmla="*/ 98 h 9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" h="98">
                    <a:moveTo>
                      <a:pt x="2" y="0"/>
                    </a:moveTo>
                    <a:lnTo>
                      <a:pt x="30" y="98"/>
                    </a:lnTo>
                    <a:lnTo>
                      <a:pt x="26" y="98"/>
                    </a:lnTo>
                    <a:lnTo>
                      <a:pt x="24" y="96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947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91" name="Freeform 235"/>
              <p:cNvSpPr>
                <a:spLocks/>
              </p:cNvSpPr>
              <p:nvPr/>
            </p:nvSpPr>
            <p:spPr bwMode="auto">
              <a:xfrm>
                <a:off x="5134" y="634"/>
                <a:ext cx="28" cy="98"/>
              </a:xfrm>
              <a:custGeom>
                <a:avLst/>
                <a:gdLst>
                  <a:gd name="T0" fmla="*/ 2 w 28"/>
                  <a:gd name="T1" fmla="*/ 0 h 98"/>
                  <a:gd name="T2" fmla="*/ 28 w 28"/>
                  <a:gd name="T3" fmla="*/ 98 h 98"/>
                  <a:gd name="T4" fmla="*/ 26 w 28"/>
                  <a:gd name="T5" fmla="*/ 96 h 98"/>
                  <a:gd name="T6" fmla="*/ 24 w 28"/>
                  <a:gd name="T7" fmla="*/ 96 h 98"/>
                  <a:gd name="T8" fmla="*/ 0 w 28"/>
                  <a:gd name="T9" fmla="*/ 0 h 98"/>
                  <a:gd name="T10" fmla="*/ 0 w 28"/>
                  <a:gd name="T11" fmla="*/ 0 h 98"/>
                  <a:gd name="T12" fmla="*/ 2 w 28"/>
                  <a:gd name="T13" fmla="*/ 0 h 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98"/>
                  <a:gd name="T23" fmla="*/ 28 w 28"/>
                  <a:gd name="T24" fmla="*/ 98 h 9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98">
                    <a:moveTo>
                      <a:pt x="2" y="0"/>
                    </a:moveTo>
                    <a:lnTo>
                      <a:pt x="28" y="98"/>
                    </a:lnTo>
                    <a:lnTo>
                      <a:pt x="26" y="96"/>
                    </a:lnTo>
                    <a:lnTo>
                      <a:pt x="24" y="96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947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92" name="Freeform 236"/>
              <p:cNvSpPr>
                <a:spLocks/>
              </p:cNvSpPr>
              <p:nvPr/>
            </p:nvSpPr>
            <p:spPr bwMode="auto">
              <a:xfrm>
                <a:off x="5132" y="636"/>
                <a:ext cx="28" cy="94"/>
              </a:xfrm>
              <a:custGeom>
                <a:avLst/>
                <a:gdLst>
                  <a:gd name="T0" fmla="*/ 2 w 28"/>
                  <a:gd name="T1" fmla="*/ 0 h 94"/>
                  <a:gd name="T2" fmla="*/ 28 w 28"/>
                  <a:gd name="T3" fmla="*/ 94 h 94"/>
                  <a:gd name="T4" fmla="*/ 26 w 28"/>
                  <a:gd name="T5" fmla="*/ 94 h 94"/>
                  <a:gd name="T6" fmla="*/ 22 w 28"/>
                  <a:gd name="T7" fmla="*/ 92 h 94"/>
                  <a:gd name="T8" fmla="*/ 0 w 28"/>
                  <a:gd name="T9" fmla="*/ 0 h 94"/>
                  <a:gd name="T10" fmla="*/ 0 w 28"/>
                  <a:gd name="T11" fmla="*/ 0 h 94"/>
                  <a:gd name="T12" fmla="*/ 2 w 28"/>
                  <a:gd name="T13" fmla="*/ 0 h 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94"/>
                  <a:gd name="T23" fmla="*/ 28 w 28"/>
                  <a:gd name="T24" fmla="*/ 94 h 9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94">
                    <a:moveTo>
                      <a:pt x="2" y="0"/>
                    </a:moveTo>
                    <a:lnTo>
                      <a:pt x="28" y="94"/>
                    </a:lnTo>
                    <a:lnTo>
                      <a:pt x="26" y="94"/>
                    </a:lnTo>
                    <a:lnTo>
                      <a:pt x="22" y="9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947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93" name="Freeform 237"/>
              <p:cNvSpPr>
                <a:spLocks/>
              </p:cNvSpPr>
              <p:nvPr/>
            </p:nvSpPr>
            <p:spPr bwMode="auto">
              <a:xfrm>
                <a:off x="5130" y="636"/>
                <a:ext cx="28" cy="94"/>
              </a:xfrm>
              <a:custGeom>
                <a:avLst/>
                <a:gdLst>
                  <a:gd name="T0" fmla="*/ 2 w 28"/>
                  <a:gd name="T1" fmla="*/ 0 h 94"/>
                  <a:gd name="T2" fmla="*/ 28 w 28"/>
                  <a:gd name="T3" fmla="*/ 94 h 94"/>
                  <a:gd name="T4" fmla="*/ 24 w 28"/>
                  <a:gd name="T5" fmla="*/ 92 h 94"/>
                  <a:gd name="T6" fmla="*/ 22 w 28"/>
                  <a:gd name="T7" fmla="*/ 90 h 94"/>
                  <a:gd name="T8" fmla="*/ 0 w 28"/>
                  <a:gd name="T9" fmla="*/ 0 h 94"/>
                  <a:gd name="T10" fmla="*/ 0 w 28"/>
                  <a:gd name="T11" fmla="*/ 0 h 94"/>
                  <a:gd name="T12" fmla="*/ 2 w 28"/>
                  <a:gd name="T13" fmla="*/ 0 h 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94"/>
                  <a:gd name="T23" fmla="*/ 28 w 28"/>
                  <a:gd name="T24" fmla="*/ 94 h 9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94">
                    <a:moveTo>
                      <a:pt x="2" y="0"/>
                    </a:moveTo>
                    <a:lnTo>
                      <a:pt x="28" y="94"/>
                    </a:lnTo>
                    <a:lnTo>
                      <a:pt x="24" y="92"/>
                    </a:lnTo>
                    <a:lnTo>
                      <a:pt x="22" y="9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947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94" name="Freeform 238"/>
              <p:cNvSpPr>
                <a:spLocks/>
              </p:cNvSpPr>
              <p:nvPr/>
            </p:nvSpPr>
            <p:spPr bwMode="auto">
              <a:xfrm>
                <a:off x="5128" y="638"/>
                <a:ext cx="26" cy="90"/>
              </a:xfrm>
              <a:custGeom>
                <a:avLst/>
                <a:gdLst>
                  <a:gd name="T0" fmla="*/ 2 w 26"/>
                  <a:gd name="T1" fmla="*/ 0 h 90"/>
                  <a:gd name="T2" fmla="*/ 26 w 26"/>
                  <a:gd name="T3" fmla="*/ 90 h 90"/>
                  <a:gd name="T4" fmla="*/ 24 w 26"/>
                  <a:gd name="T5" fmla="*/ 88 h 90"/>
                  <a:gd name="T6" fmla="*/ 22 w 26"/>
                  <a:gd name="T7" fmla="*/ 88 h 90"/>
                  <a:gd name="T8" fmla="*/ 0 w 26"/>
                  <a:gd name="T9" fmla="*/ 0 h 90"/>
                  <a:gd name="T10" fmla="*/ 0 w 26"/>
                  <a:gd name="T11" fmla="*/ 0 h 90"/>
                  <a:gd name="T12" fmla="*/ 2 w 26"/>
                  <a:gd name="T13" fmla="*/ 0 h 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"/>
                  <a:gd name="T22" fmla="*/ 0 h 90"/>
                  <a:gd name="T23" fmla="*/ 26 w 26"/>
                  <a:gd name="T24" fmla="*/ 90 h 9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" h="90">
                    <a:moveTo>
                      <a:pt x="2" y="0"/>
                    </a:moveTo>
                    <a:lnTo>
                      <a:pt x="26" y="90"/>
                    </a:lnTo>
                    <a:lnTo>
                      <a:pt x="24" y="88"/>
                    </a:lnTo>
                    <a:lnTo>
                      <a:pt x="22" y="88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947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95" name="Freeform 239"/>
              <p:cNvSpPr>
                <a:spLocks/>
              </p:cNvSpPr>
              <p:nvPr/>
            </p:nvSpPr>
            <p:spPr bwMode="auto">
              <a:xfrm>
                <a:off x="5126" y="638"/>
                <a:ext cx="26" cy="88"/>
              </a:xfrm>
              <a:custGeom>
                <a:avLst/>
                <a:gdLst>
                  <a:gd name="T0" fmla="*/ 2 w 26"/>
                  <a:gd name="T1" fmla="*/ 0 h 88"/>
                  <a:gd name="T2" fmla="*/ 26 w 26"/>
                  <a:gd name="T3" fmla="*/ 88 h 88"/>
                  <a:gd name="T4" fmla="*/ 24 w 26"/>
                  <a:gd name="T5" fmla="*/ 88 h 88"/>
                  <a:gd name="T6" fmla="*/ 20 w 26"/>
                  <a:gd name="T7" fmla="*/ 86 h 88"/>
                  <a:gd name="T8" fmla="*/ 0 w 26"/>
                  <a:gd name="T9" fmla="*/ 2 h 88"/>
                  <a:gd name="T10" fmla="*/ 0 w 26"/>
                  <a:gd name="T11" fmla="*/ 0 h 88"/>
                  <a:gd name="T12" fmla="*/ 2 w 26"/>
                  <a:gd name="T13" fmla="*/ 0 h 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"/>
                  <a:gd name="T22" fmla="*/ 0 h 88"/>
                  <a:gd name="T23" fmla="*/ 26 w 26"/>
                  <a:gd name="T24" fmla="*/ 88 h 8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" h="88">
                    <a:moveTo>
                      <a:pt x="2" y="0"/>
                    </a:moveTo>
                    <a:lnTo>
                      <a:pt x="26" y="88"/>
                    </a:lnTo>
                    <a:lnTo>
                      <a:pt x="24" y="88"/>
                    </a:lnTo>
                    <a:lnTo>
                      <a:pt x="20" y="8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947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96" name="Freeform 240"/>
              <p:cNvSpPr>
                <a:spLocks/>
              </p:cNvSpPr>
              <p:nvPr/>
            </p:nvSpPr>
            <p:spPr bwMode="auto">
              <a:xfrm>
                <a:off x="5124" y="640"/>
                <a:ext cx="26" cy="86"/>
              </a:xfrm>
              <a:custGeom>
                <a:avLst/>
                <a:gdLst>
                  <a:gd name="T0" fmla="*/ 2 w 26"/>
                  <a:gd name="T1" fmla="*/ 0 h 86"/>
                  <a:gd name="T2" fmla="*/ 26 w 26"/>
                  <a:gd name="T3" fmla="*/ 86 h 86"/>
                  <a:gd name="T4" fmla="*/ 22 w 26"/>
                  <a:gd name="T5" fmla="*/ 84 h 86"/>
                  <a:gd name="T6" fmla="*/ 20 w 26"/>
                  <a:gd name="T7" fmla="*/ 82 h 86"/>
                  <a:gd name="T8" fmla="*/ 0 w 26"/>
                  <a:gd name="T9" fmla="*/ 0 h 86"/>
                  <a:gd name="T10" fmla="*/ 0 w 26"/>
                  <a:gd name="T11" fmla="*/ 0 h 86"/>
                  <a:gd name="T12" fmla="*/ 2 w 26"/>
                  <a:gd name="T13" fmla="*/ 0 h 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"/>
                  <a:gd name="T22" fmla="*/ 0 h 86"/>
                  <a:gd name="T23" fmla="*/ 26 w 26"/>
                  <a:gd name="T24" fmla="*/ 86 h 8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" h="86">
                    <a:moveTo>
                      <a:pt x="2" y="0"/>
                    </a:moveTo>
                    <a:lnTo>
                      <a:pt x="26" y="86"/>
                    </a:lnTo>
                    <a:lnTo>
                      <a:pt x="22" y="84"/>
                    </a:lnTo>
                    <a:lnTo>
                      <a:pt x="20" y="8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947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97" name="Freeform 241"/>
              <p:cNvSpPr>
                <a:spLocks/>
              </p:cNvSpPr>
              <p:nvPr/>
            </p:nvSpPr>
            <p:spPr bwMode="auto">
              <a:xfrm>
                <a:off x="5122" y="642"/>
                <a:ext cx="24" cy="82"/>
              </a:xfrm>
              <a:custGeom>
                <a:avLst/>
                <a:gdLst>
                  <a:gd name="T0" fmla="*/ 2 w 24"/>
                  <a:gd name="T1" fmla="*/ 0 h 82"/>
                  <a:gd name="T2" fmla="*/ 24 w 24"/>
                  <a:gd name="T3" fmla="*/ 82 h 82"/>
                  <a:gd name="T4" fmla="*/ 22 w 24"/>
                  <a:gd name="T5" fmla="*/ 80 h 82"/>
                  <a:gd name="T6" fmla="*/ 20 w 24"/>
                  <a:gd name="T7" fmla="*/ 80 h 82"/>
                  <a:gd name="T8" fmla="*/ 0 w 24"/>
                  <a:gd name="T9" fmla="*/ 0 h 82"/>
                  <a:gd name="T10" fmla="*/ 0 w 24"/>
                  <a:gd name="T11" fmla="*/ 0 h 82"/>
                  <a:gd name="T12" fmla="*/ 2 w 24"/>
                  <a:gd name="T13" fmla="*/ 0 h 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82"/>
                  <a:gd name="T23" fmla="*/ 24 w 24"/>
                  <a:gd name="T24" fmla="*/ 82 h 8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82">
                    <a:moveTo>
                      <a:pt x="2" y="0"/>
                    </a:moveTo>
                    <a:lnTo>
                      <a:pt x="24" y="82"/>
                    </a:lnTo>
                    <a:lnTo>
                      <a:pt x="22" y="80"/>
                    </a:lnTo>
                    <a:lnTo>
                      <a:pt x="20" y="8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947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98" name="Freeform 242"/>
              <p:cNvSpPr>
                <a:spLocks/>
              </p:cNvSpPr>
              <p:nvPr/>
            </p:nvSpPr>
            <p:spPr bwMode="auto">
              <a:xfrm>
                <a:off x="5120" y="642"/>
                <a:ext cx="24" cy="80"/>
              </a:xfrm>
              <a:custGeom>
                <a:avLst/>
                <a:gdLst>
                  <a:gd name="T0" fmla="*/ 2 w 24"/>
                  <a:gd name="T1" fmla="*/ 0 h 80"/>
                  <a:gd name="T2" fmla="*/ 24 w 24"/>
                  <a:gd name="T3" fmla="*/ 80 h 80"/>
                  <a:gd name="T4" fmla="*/ 22 w 24"/>
                  <a:gd name="T5" fmla="*/ 80 h 80"/>
                  <a:gd name="T6" fmla="*/ 18 w 24"/>
                  <a:gd name="T7" fmla="*/ 80 h 80"/>
                  <a:gd name="T8" fmla="*/ 0 w 24"/>
                  <a:gd name="T9" fmla="*/ 2 h 80"/>
                  <a:gd name="T10" fmla="*/ 0 w 24"/>
                  <a:gd name="T11" fmla="*/ 0 h 80"/>
                  <a:gd name="T12" fmla="*/ 2 w 24"/>
                  <a:gd name="T13" fmla="*/ 0 h 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80"/>
                  <a:gd name="T23" fmla="*/ 24 w 24"/>
                  <a:gd name="T24" fmla="*/ 80 h 8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80">
                    <a:moveTo>
                      <a:pt x="2" y="0"/>
                    </a:moveTo>
                    <a:lnTo>
                      <a:pt x="24" y="80"/>
                    </a:lnTo>
                    <a:lnTo>
                      <a:pt x="22" y="80"/>
                    </a:lnTo>
                    <a:lnTo>
                      <a:pt x="18" y="8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947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99" name="Freeform 243"/>
              <p:cNvSpPr>
                <a:spLocks/>
              </p:cNvSpPr>
              <p:nvPr/>
            </p:nvSpPr>
            <p:spPr bwMode="auto">
              <a:xfrm>
                <a:off x="5118" y="644"/>
                <a:ext cx="24" cy="78"/>
              </a:xfrm>
              <a:custGeom>
                <a:avLst/>
                <a:gdLst>
                  <a:gd name="T0" fmla="*/ 2 w 24"/>
                  <a:gd name="T1" fmla="*/ 0 h 78"/>
                  <a:gd name="T2" fmla="*/ 24 w 24"/>
                  <a:gd name="T3" fmla="*/ 78 h 78"/>
                  <a:gd name="T4" fmla="*/ 20 w 24"/>
                  <a:gd name="T5" fmla="*/ 78 h 78"/>
                  <a:gd name="T6" fmla="*/ 18 w 24"/>
                  <a:gd name="T7" fmla="*/ 76 h 78"/>
                  <a:gd name="T8" fmla="*/ 0 w 24"/>
                  <a:gd name="T9" fmla="*/ 2 h 78"/>
                  <a:gd name="T10" fmla="*/ 2 w 24"/>
                  <a:gd name="T11" fmla="*/ 0 h 78"/>
                  <a:gd name="T12" fmla="*/ 2 w 24"/>
                  <a:gd name="T13" fmla="*/ 0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78"/>
                  <a:gd name="T23" fmla="*/ 24 w 24"/>
                  <a:gd name="T24" fmla="*/ 78 h 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78">
                    <a:moveTo>
                      <a:pt x="2" y="0"/>
                    </a:moveTo>
                    <a:lnTo>
                      <a:pt x="24" y="78"/>
                    </a:lnTo>
                    <a:lnTo>
                      <a:pt x="20" y="78"/>
                    </a:lnTo>
                    <a:lnTo>
                      <a:pt x="18" y="76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848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00" name="Freeform 244"/>
              <p:cNvSpPr>
                <a:spLocks/>
              </p:cNvSpPr>
              <p:nvPr/>
            </p:nvSpPr>
            <p:spPr bwMode="auto">
              <a:xfrm>
                <a:off x="5116" y="646"/>
                <a:ext cx="22" cy="76"/>
              </a:xfrm>
              <a:custGeom>
                <a:avLst/>
                <a:gdLst>
                  <a:gd name="T0" fmla="*/ 4 w 22"/>
                  <a:gd name="T1" fmla="*/ 0 h 76"/>
                  <a:gd name="T2" fmla="*/ 22 w 22"/>
                  <a:gd name="T3" fmla="*/ 76 h 76"/>
                  <a:gd name="T4" fmla="*/ 20 w 22"/>
                  <a:gd name="T5" fmla="*/ 74 h 76"/>
                  <a:gd name="T6" fmla="*/ 18 w 22"/>
                  <a:gd name="T7" fmla="*/ 72 h 76"/>
                  <a:gd name="T8" fmla="*/ 0 w 22"/>
                  <a:gd name="T9" fmla="*/ 2 h 76"/>
                  <a:gd name="T10" fmla="*/ 2 w 22"/>
                  <a:gd name="T11" fmla="*/ 0 h 76"/>
                  <a:gd name="T12" fmla="*/ 4 w 22"/>
                  <a:gd name="T13" fmla="*/ 0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"/>
                  <a:gd name="T22" fmla="*/ 0 h 76"/>
                  <a:gd name="T23" fmla="*/ 22 w 22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" h="76">
                    <a:moveTo>
                      <a:pt x="4" y="0"/>
                    </a:moveTo>
                    <a:lnTo>
                      <a:pt x="22" y="76"/>
                    </a:lnTo>
                    <a:lnTo>
                      <a:pt x="20" y="74"/>
                    </a:lnTo>
                    <a:lnTo>
                      <a:pt x="18" y="7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848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01" name="Freeform 245"/>
              <p:cNvSpPr>
                <a:spLocks/>
              </p:cNvSpPr>
              <p:nvPr/>
            </p:nvSpPr>
            <p:spPr bwMode="auto">
              <a:xfrm>
                <a:off x="5114" y="648"/>
                <a:ext cx="22" cy="72"/>
              </a:xfrm>
              <a:custGeom>
                <a:avLst/>
                <a:gdLst>
                  <a:gd name="T0" fmla="*/ 4 w 22"/>
                  <a:gd name="T1" fmla="*/ 0 h 72"/>
                  <a:gd name="T2" fmla="*/ 22 w 22"/>
                  <a:gd name="T3" fmla="*/ 72 h 72"/>
                  <a:gd name="T4" fmla="*/ 20 w 22"/>
                  <a:gd name="T5" fmla="*/ 70 h 72"/>
                  <a:gd name="T6" fmla="*/ 16 w 22"/>
                  <a:gd name="T7" fmla="*/ 66 h 72"/>
                  <a:gd name="T8" fmla="*/ 0 w 22"/>
                  <a:gd name="T9" fmla="*/ 2 h 72"/>
                  <a:gd name="T10" fmla="*/ 2 w 22"/>
                  <a:gd name="T11" fmla="*/ 0 h 72"/>
                  <a:gd name="T12" fmla="*/ 4 w 22"/>
                  <a:gd name="T13" fmla="*/ 0 h 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"/>
                  <a:gd name="T22" fmla="*/ 0 h 72"/>
                  <a:gd name="T23" fmla="*/ 22 w 22"/>
                  <a:gd name="T24" fmla="*/ 72 h 7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" h="72">
                    <a:moveTo>
                      <a:pt x="4" y="0"/>
                    </a:moveTo>
                    <a:lnTo>
                      <a:pt x="22" y="72"/>
                    </a:lnTo>
                    <a:lnTo>
                      <a:pt x="20" y="70"/>
                    </a:lnTo>
                    <a:lnTo>
                      <a:pt x="16" y="66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848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02" name="Freeform 246"/>
              <p:cNvSpPr>
                <a:spLocks/>
              </p:cNvSpPr>
              <p:nvPr/>
            </p:nvSpPr>
            <p:spPr bwMode="auto">
              <a:xfrm>
                <a:off x="5114" y="650"/>
                <a:ext cx="20" cy="68"/>
              </a:xfrm>
              <a:custGeom>
                <a:avLst/>
                <a:gdLst>
                  <a:gd name="T0" fmla="*/ 2 w 20"/>
                  <a:gd name="T1" fmla="*/ 0 h 68"/>
                  <a:gd name="T2" fmla="*/ 20 w 20"/>
                  <a:gd name="T3" fmla="*/ 68 h 68"/>
                  <a:gd name="T4" fmla="*/ 16 w 20"/>
                  <a:gd name="T5" fmla="*/ 64 h 68"/>
                  <a:gd name="T6" fmla="*/ 14 w 20"/>
                  <a:gd name="T7" fmla="*/ 62 h 68"/>
                  <a:gd name="T8" fmla="*/ 0 w 20"/>
                  <a:gd name="T9" fmla="*/ 4 h 68"/>
                  <a:gd name="T10" fmla="*/ 0 w 20"/>
                  <a:gd name="T11" fmla="*/ 0 h 68"/>
                  <a:gd name="T12" fmla="*/ 2 w 20"/>
                  <a:gd name="T13" fmla="*/ 0 h 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68"/>
                  <a:gd name="T23" fmla="*/ 20 w 20"/>
                  <a:gd name="T24" fmla="*/ 68 h 6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68">
                    <a:moveTo>
                      <a:pt x="2" y="0"/>
                    </a:moveTo>
                    <a:lnTo>
                      <a:pt x="20" y="68"/>
                    </a:lnTo>
                    <a:lnTo>
                      <a:pt x="16" y="64"/>
                    </a:lnTo>
                    <a:lnTo>
                      <a:pt x="14" y="62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848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03" name="Freeform 247"/>
              <p:cNvSpPr>
                <a:spLocks/>
              </p:cNvSpPr>
              <p:nvPr/>
            </p:nvSpPr>
            <p:spPr bwMode="auto">
              <a:xfrm>
                <a:off x="5112" y="652"/>
                <a:ext cx="18" cy="62"/>
              </a:xfrm>
              <a:custGeom>
                <a:avLst/>
                <a:gdLst>
                  <a:gd name="T0" fmla="*/ 2 w 18"/>
                  <a:gd name="T1" fmla="*/ 0 h 62"/>
                  <a:gd name="T2" fmla="*/ 18 w 18"/>
                  <a:gd name="T3" fmla="*/ 62 h 62"/>
                  <a:gd name="T4" fmla="*/ 16 w 18"/>
                  <a:gd name="T5" fmla="*/ 60 h 62"/>
                  <a:gd name="T6" fmla="*/ 12 w 18"/>
                  <a:gd name="T7" fmla="*/ 58 h 62"/>
                  <a:gd name="T8" fmla="*/ 0 w 18"/>
                  <a:gd name="T9" fmla="*/ 4 h 62"/>
                  <a:gd name="T10" fmla="*/ 0 w 18"/>
                  <a:gd name="T11" fmla="*/ 2 h 62"/>
                  <a:gd name="T12" fmla="*/ 2 w 18"/>
                  <a:gd name="T13" fmla="*/ 0 h 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62"/>
                  <a:gd name="T23" fmla="*/ 18 w 18"/>
                  <a:gd name="T24" fmla="*/ 62 h 6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62">
                    <a:moveTo>
                      <a:pt x="2" y="0"/>
                    </a:moveTo>
                    <a:lnTo>
                      <a:pt x="18" y="62"/>
                    </a:lnTo>
                    <a:lnTo>
                      <a:pt x="16" y="60"/>
                    </a:lnTo>
                    <a:lnTo>
                      <a:pt x="12" y="58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848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04" name="Freeform 248"/>
              <p:cNvSpPr>
                <a:spLocks/>
              </p:cNvSpPr>
              <p:nvPr/>
            </p:nvSpPr>
            <p:spPr bwMode="auto">
              <a:xfrm>
                <a:off x="5110" y="654"/>
                <a:ext cx="18" cy="58"/>
              </a:xfrm>
              <a:custGeom>
                <a:avLst/>
                <a:gdLst>
                  <a:gd name="T0" fmla="*/ 4 w 18"/>
                  <a:gd name="T1" fmla="*/ 0 h 58"/>
                  <a:gd name="T2" fmla="*/ 18 w 18"/>
                  <a:gd name="T3" fmla="*/ 58 h 58"/>
                  <a:gd name="T4" fmla="*/ 14 w 18"/>
                  <a:gd name="T5" fmla="*/ 56 h 58"/>
                  <a:gd name="T6" fmla="*/ 12 w 18"/>
                  <a:gd name="T7" fmla="*/ 52 h 58"/>
                  <a:gd name="T8" fmla="*/ 0 w 18"/>
                  <a:gd name="T9" fmla="*/ 6 h 58"/>
                  <a:gd name="T10" fmla="*/ 2 w 18"/>
                  <a:gd name="T11" fmla="*/ 2 h 58"/>
                  <a:gd name="T12" fmla="*/ 4 w 18"/>
                  <a:gd name="T13" fmla="*/ 0 h 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58"/>
                  <a:gd name="T23" fmla="*/ 18 w 18"/>
                  <a:gd name="T24" fmla="*/ 58 h 5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58">
                    <a:moveTo>
                      <a:pt x="4" y="0"/>
                    </a:moveTo>
                    <a:lnTo>
                      <a:pt x="18" y="58"/>
                    </a:lnTo>
                    <a:lnTo>
                      <a:pt x="14" y="56"/>
                    </a:lnTo>
                    <a:lnTo>
                      <a:pt x="12" y="52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848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05" name="Freeform 249"/>
              <p:cNvSpPr>
                <a:spLocks/>
              </p:cNvSpPr>
              <p:nvPr/>
            </p:nvSpPr>
            <p:spPr bwMode="auto">
              <a:xfrm>
                <a:off x="5108" y="656"/>
                <a:ext cx="16" cy="54"/>
              </a:xfrm>
              <a:custGeom>
                <a:avLst/>
                <a:gdLst>
                  <a:gd name="T0" fmla="*/ 4 w 16"/>
                  <a:gd name="T1" fmla="*/ 0 h 54"/>
                  <a:gd name="T2" fmla="*/ 16 w 16"/>
                  <a:gd name="T3" fmla="*/ 54 h 54"/>
                  <a:gd name="T4" fmla="*/ 12 w 16"/>
                  <a:gd name="T5" fmla="*/ 50 h 54"/>
                  <a:gd name="T6" fmla="*/ 12 w 16"/>
                  <a:gd name="T7" fmla="*/ 46 h 54"/>
                  <a:gd name="T8" fmla="*/ 0 w 16"/>
                  <a:gd name="T9" fmla="*/ 6 h 54"/>
                  <a:gd name="T10" fmla="*/ 2 w 16"/>
                  <a:gd name="T11" fmla="*/ 4 h 54"/>
                  <a:gd name="T12" fmla="*/ 4 w 16"/>
                  <a:gd name="T13" fmla="*/ 0 h 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54"/>
                  <a:gd name="T23" fmla="*/ 16 w 16"/>
                  <a:gd name="T24" fmla="*/ 54 h 5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54">
                    <a:moveTo>
                      <a:pt x="4" y="0"/>
                    </a:moveTo>
                    <a:lnTo>
                      <a:pt x="16" y="54"/>
                    </a:lnTo>
                    <a:lnTo>
                      <a:pt x="12" y="50"/>
                    </a:lnTo>
                    <a:lnTo>
                      <a:pt x="12" y="46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748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06" name="Freeform 250"/>
              <p:cNvSpPr>
                <a:spLocks/>
              </p:cNvSpPr>
              <p:nvPr/>
            </p:nvSpPr>
            <p:spPr bwMode="auto">
              <a:xfrm>
                <a:off x="5108" y="660"/>
                <a:ext cx="14" cy="46"/>
              </a:xfrm>
              <a:custGeom>
                <a:avLst/>
                <a:gdLst>
                  <a:gd name="T0" fmla="*/ 2 w 14"/>
                  <a:gd name="T1" fmla="*/ 0 h 46"/>
                  <a:gd name="T2" fmla="*/ 14 w 14"/>
                  <a:gd name="T3" fmla="*/ 46 h 46"/>
                  <a:gd name="T4" fmla="*/ 12 w 14"/>
                  <a:gd name="T5" fmla="*/ 42 h 46"/>
                  <a:gd name="T6" fmla="*/ 8 w 14"/>
                  <a:gd name="T7" fmla="*/ 38 h 46"/>
                  <a:gd name="T8" fmla="*/ 0 w 14"/>
                  <a:gd name="T9" fmla="*/ 8 h 46"/>
                  <a:gd name="T10" fmla="*/ 0 w 14"/>
                  <a:gd name="T11" fmla="*/ 4 h 46"/>
                  <a:gd name="T12" fmla="*/ 2 w 14"/>
                  <a:gd name="T13" fmla="*/ 0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46"/>
                  <a:gd name="T23" fmla="*/ 14 w 14"/>
                  <a:gd name="T24" fmla="*/ 46 h 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46">
                    <a:moveTo>
                      <a:pt x="2" y="0"/>
                    </a:moveTo>
                    <a:lnTo>
                      <a:pt x="14" y="46"/>
                    </a:lnTo>
                    <a:lnTo>
                      <a:pt x="12" y="42"/>
                    </a:lnTo>
                    <a:lnTo>
                      <a:pt x="8" y="38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748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07" name="Freeform 251"/>
              <p:cNvSpPr>
                <a:spLocks/>
              </p:cNvSpPr>
              <p:nvPr/>
            </p:nvSpPr>
            <p:spPr bwMode="auto">
              <a:xfrm>
                <a:off x="5108" y="662"/>
                <a:ext cx="12" cy="40"/>
              </a:xfrm>
              <a:custGeom>
                <a:avLst/>
                <a:gdLst>
                  <a:gd name="T0" fmla="*/ 0 w 12"/>
                  <a:gd name="T1" fmla="*/ 0 h 40"/>
                  <a:gd name="T2" fmla="*/ 12 w 12"/>
                  <a:gd name="T3" fmla="*/ 40 h 40"/>
                  <a:gd name="T4" fmla="*/ 8 w 12"/>
                  <a:gd name="T5" fmla="*/ 36 h 40"/>
                  <a:gd name="T6" fmla="*/ 6 w 12"/>
                  <a:gd name="T7" fmla="*/ 32 h 40"/>
                  <a:gd name="T8" fmla="*/ 6 w 12"/>
                  <a:gd name="T9" fmla="*/ 30 h 40"/>
                  <a:gd name="T10" fmla="*/ 4 w 12"/>
                  <a:gd name="T11" fmla="*/ 28 h 40"/>
                  <a:gd name="T12" fmla="*/ 0 w 12"/>
                  <a:gd name="T13" fmla="*/ 14 h 40"/>
                  <a:gd name="T14" fmla="*/ 0 w 12"/>
                  <a:gd name="T15" fmla="*/ 6 h 40"/>
                  <a:gd name="T16" fmla="*/ 0 w 12"/>
                  <a:gd name="T17" fmla="*/ 0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40"/>
                  <a:gd name="T29" fmla="*/ 12 w 12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40">
                    <a:moveTo>
                      <a:pt x="0" y="0"/>
                    </a:moveTo>
                    <a:lnTo>
                      <a:pt x="12" y="40"/>
                    </a:lnTo>
                    <a:lnTo>
                      <a:pt x="8" y="36"/>
                    </a:lnTo>
                    <a:lnTo>
                      <a:pt x="6" y="32"/>
                    </a:lnTo>
                    <a:lnTo>
                      <a:pt x="6" y="30"/>
                    </a:lnTo>
                    <a:lnTo>
                      <a:pt x="4" y="28"/>
                    </a:lnTo>
                    <a:lnTo>
                      <a:pt x="0" y="14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748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08" name="Freeform 252"/>
              <p:cNvSpPr>
                <a:spLocks/>
              </p:cNvSpPr>
              <p:nvPr/>
            </p:nvSpPr>
            <p:spPr bwMode="auto">
              <a:xfrm>
                <a:off x="5108" y="668"/>
                <a:ext cx="8" cy="30"/>
              </a:xfrm>
              <a:custGeom>
                <a:avLst/>
                <a:gdLst>
                  <a:gd name="T0" fmla="*/ 0 w 8"/>
                  <a:gd name="T1" fmla="*/ 0 h 30"/>
                  <a:gd name="T2" fmla="*/ 8 w 8"/>
                  <a:gd name="T3" fmla="*/ 30 h 30"/>
                  <a:gd name="T4" fmla="*/ 8 w 8"/>
                  <a:gd name="T5" fmla="*/ 28 h 30"/>
                  <a:gd name="T6" fmla="*/ 6 w 8"/>
                  <a:gd name="T7" fmla="*/ 26 h 30"/>
                  <a:gd name="T8" fmla="*/ 2 w 8"/>
                  <a:gd name="T9" fmla="*/ 18 h 30"/>
                  <a:gd name="T10" fmla="*/ 0 w 8"/>
                  <a:gd name="T11" fmla="*/ 12 h 30"/>
                  <a:gd name="T12" fmla="*/ 0 w 8"/>
                  <a:gd name="T13" fmla="*/ 6 h 30"/>
                  <a:gd name="T14" fmla="*/ 0 w 8"/>
                  <a:gd name="T15" fmla="*/ 0 h 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"/>
                  <a:gd name="T25" fmla="*/ 0 h 30"/>
                  <a:gd name="T26" fmla="*/ 8 w 8"/>
                  <a:gd name="T27" fmla="*/ 30 h 3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" h="30">
                    <a:moveTo>
                      <a:pt x="0" y="0"/>
                    </a:moveTo>
                    <a:lnTo>
                      <a:pt x="8" y="30"/>
                    </a:lnTo>
                    <a:lnTo>
                      <a:pt x="8" y="28"/>
                    </a:lnTo>
                    <a:lnTo>
                      <a:pt x="6" y="26"/>
                    </a:lnTo>
                    <a:lnTo>
                      <a:pt x="2" y="18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748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09" name="Freeform 253"/>
              <p:cNvSpPr>
                <a:spLocks/>
              </p:cNvSpPr>
              <p:nvPr/>
            </p:nvSpPr>
            <p:spPr bwMode="auto">
              <a:xfrm>
                <a:off x="5108" y="676"/>
                <a:ext cx="4" cy="14"/>
              </a:xfrm>
              <a:custGeom>
                <a:avLst/>
                <a:gdLst>
                  <a:gd name="T0" fmla="*/ 0 w 4"/>
                  <a:gd name="T1" fmla="*/ 0 h 14"/>
                  <a:gd name="T2" fmla="*/ 4 w 4"/>
                  <a:gd name="T3" fmla="*/ 14 h 14"/>
                  <a:gd name="T4" fmla="*/ 0 w 4"/>
                  <a:gd name="T5" fmla="*/ 6 h 14"/>
                  <a:gd name="T6" fmla="*/ 0 w 4"/>
                  <a:gd name="T7" fmla="*/ 0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0" y="0"/>
                    </a:moveTo>
                    <a:lnTo>
                      <a:pt x="4" y="14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748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10" name="Freeform 254"/>
              <p:cNvSpPr>
                <a:spLocks/>
              </p:cNvSpPr>
              <p:nvPr/>
            </p:nvSpPr>
            <p:spPr bwMode="auto">
              <a:xfrm>
                <a:off x="5010" y="208"/>
                <a:ext cx="500" cy="328"/>
              </a:xfrm>
              <a:custGeom>
                <a:avLst/>
                <a:gdLst>
                  <a:gd name="T0" fmla="*/ 192 w 500"/>
                  <a:gd name="T1" fmla="*/ 196 h 328"/>
                  <a:gd name="T2" fmla="*/ 186 w 500"/>
                  <a:gd name="T3" fmla="*/ 204 h 328"/>
                  <a:gd name="T4" fmla="*/ 162 w 500"/>
                  <a:gd name="T5" fmla="*/ 212 h 328"/>
                  <a:gd name="T6" fmla="*/ 114 w 500"/>
                  <a:gd name="T7" fmla="*/ 212 h 328"/>
                  <a:gd name="T8" fmla="*/ 68 w 500"/>
                  <a:gd name="T9" fmla="*/ 202 h 328"/>
                  <a:gd name="T10" fmla="*/ 50 w 500"/>
                  <a:gd name="T11" fmla="*/ 202 h 328"/>
                  <a:gd name="T12" fmla="*/ 32 w 500"/>
                  <a:gd name="T13" fmla="*/ 206 h 328"/>
                  <a:gd name="T14" fmla="*/ 18 w 500"/>
                  <a:gd name="T15" fmla="*/ 214 h 328"/>
                  <a:gd name="T16" fmla="*/ 8 w 500"/>
                  <a:gd name="T17" fmla="*/ 224 h 328"/>
                  <a:gd name="T18" fmla="*/ 2 w 500"/>
                  <a:gd name="T19" fmla="*/ 238 h 328"/>
                  <a:gd name="T20" fmla="*/ 0 w 500"/>
                  <a:gd name="T21" fmla="*/ 250 h 328"/>
                  <a:gd name="T22" fmla="*/ 4 w 500"/>
                  <a:gd name="T23" fmla="*/ 264 h 328"/>
                  <a:gd name="T24" fmla="*/ 18 w 500"/>
                  <a:gd name="T25" fmla="*/ 284 h 328"/>
                  <a:gd name="T26" fmla="*/ 46 w 500"/>
                  <a:gd name="T27" fmla="*/ 304 h 328"/>
                  <a:gd name="T28" fmla="*/ 86 w 500"/>
                  <a:gd name="T29" fmla="*/ 320 h 328"/>
                  <a:gd name="T30" fmla="*/ 134 w 500"/>
                  <a:gd name="T31" fmla="*/ 326 h 328"/>
                  <a:gd name="T32" fmla="*/ 210 w 500"/>
                  <a:gd name="T33" fmla="*/ 328 h 328"/>
                  <a:gd name="T34" fmla="*/ 310 w 500"/>
                  <a:gd name="T35" fmla="*/ 318 h 328"/>
                  <a:gd name="T36" fmla="*/ 388 w 500"/>
                  <a:gd name="T37" fmla="*/ 298 h 328"/>
                  <a:gd name="T38" fmla="*/ 442 w 500"/>
                  <a:gd name="T39" fmla="*/ 278 h 328"/>
                  <a:gd name="T40" fmla="*/ 492 w 500"/>
                  <a:gd name="T41" fmla="*/ 250 h 328"/>
                  <a:gd name="T42" fmla="*/ 472 w 500"/>
                  <a:gd name="T43" fmla="*/ 186 h 328"/>
                  <a:gd name="T44" fmla="*/ 432 w 500"/>
                  <a:gd name="T45" fmla="*/ 94 h 328"/>
                  <a:gd name="T46" fmla="*/ 400 w 500"/>
                  <a:gd name="T47" fmla="*/ 12 h 328"/>
                  <a:gd name="T48" fmla="*/ 390 w 500"/>
                  <a:gd name="T49" fmla="*/ 10 h 328"/>
                  <a:gd name="T50" fmla="*/ 366 w 500"/>
                  <a:gd name="T51" fmla="*/ 28 h 328"/>
                  <a:gd name="T52" fmla="*/ 332 w 500"/>
                  <a:gd name="T53" fmla="*/ 48 h 328"/>
                  <a:gd name="T54" fmla="*/ 284 w 500"/>
                  <a:gd name="T55" fmla="*/ 66 h 328"/>
                  <a:gd name="T56" fmla="*/ 232 w 500"/>
                  <a:gd name="T57" fmla="*/ 80 h 328"/>
                  <a:gd name="T58" fmla="*/ 174 w 500"/>
                  <a:gd name="T59" fmla="*/ 92 h 328"/>
                  <a:gd name="T60" fmla="*/ 114 w 500"/>
                  <a:gd name="T61" fmla="*/ 96 h 328"/>
                  <a:gd name="T62" fmla="*/ 60 w 500"/>
                  <a:gd name="T63" fmla="*/ 96 h 328"/>
                  <a:gd name="T64" fmla="*/ 52 w 500"/>
                  <a:gd name="T65" fmla="*/ 100 h 328"/>
                  <a:gd name="T66" fmla="*/ 84 w 500"/>
                  <a:gd name="T67" fmla="*/ 108 h 328"/>
                  <a:gd name="T68" fmla="*/ 118 w 500"/>
                  <a:gd name="T69" fmla="*/ 110 h 328"/>
                  <a:gd name="T70" fmla="*/ 140 w 500"/>
                  <a:gd name="T71" fmla="*/ 110 h 328"/>
                  <a:gd name="T72" fmla="*/ 154 w 500"/>
                  <a:gd name="T73" fmla="*/ 118 h 328"/>
                  <a:gd name="T74" fmla="*/ 166 w 500"/>
                  <a:gd name="T75" fmla="*/ 138 h 328"/>
                  <a:gd name="T76" fmla="*/ 182 w 500"/>
                  <a:gd name="T77" fmla="*/ 172 h 32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00"/>
                  <a:gd name="T118" fmla="*/ 0 h 328"/>
                  <a:gd name="T119" fmla="*/ 500 w 500"/>
                  <a:gd name="T120" fmla="*/ 328 h 32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00" h="328">
                    <a:moveTo>
                      <a:pt x="192" y="196"/>
                    </a:moveTo>
                    <a:lnTo>
                      <a:pt x="192" y="196"/>
                    </a:lnTo>
                    <a:lnTo>
                      <a:pt x="190" y="200"/>
                    </a:lnTo>
                    <a:lnTo>
                      <a:pt x="186" y="204"/>
                    </a:lnTo>
                    <a:lnTo>
                      <a:pt x="176" y="208"/>
                    </a:lnTo>
                    <a:lnTo>
                      <a:pt x="162" y="212"/>
                    </a:lnTo>
                    <a:lnTo>
                      <a:pt x="144" y="214"/>
                    </a:lnTo>
                    <a:lnTo>
                      <a:pt x="114" y="212"/>
                    </a:lnTo>
                    <a:lnTo>
                      <a:pt x="80" y="204"/>
                    </a:lnTo>
                    <a:lnTo>
                      <a:pt x="68" y="202"/>
                    </a:lnTo>
                    <a:lnTo>
                      <a:pt x="60" y="202"/>
                    </a:lnTo>
                    <a:lnTo>
                      <a:pt x="50" y="202"/>
                    </a:lnTo>
                    <a:lnTo>
                      <a:pt x="40" y="204"/>
                    </a:lnTo>
                    <a:lnTo>
                      <a:pt x="32" y="206"/>
                    </a:lnTo>
                    <a:lnTo>
                      <a:pt x="24" y="210"/>
                    </a:lnTo>
                    <a:lnTo>
                      <a:pt x="18" y="214"/>
                    </a:lnTo>
                    <a:lnTo>
                      <a:pt x="14" y="220"/>
                    </a:lnTo>
                    <a:lnTo>
                      <a:pt x="8" y="224"/>
                    </a:lnTo>
                    <a:lnTo>
                      <a:pt x="4" y="230"/>
                    </a:lnTo>
                    <a:lnTo>
                      <a:pt x="2" y="238"/>
                    </a:lnTo>
                    <a:lnTo>
                      <a:pt x="0" y="242"/>
                    </a:lnTo>
                    <a:lnTo>
                      <a:pt x="0" y="250"/>
                    </a:lnTo>
                    <a:lnTo>
                      <a:pt x="0" y="256"/>
                    </a:lnTo>
                    <a:lnTo>
                      <a:pt x="4" y="264"/>
                    </a:lnTo>
                    <a:lnTo>
                      <a:pt x="6" y="272"/>
                    </a:lnTo>
                    <a:lnTo>
                      <a:pt x="18" y="284"/>
                    </a:lnTo>
                    <a:lnTo>
                      <a:pt x="30" y="296"/>
                    </a:lnTo>
                    <a:lnTo>
                      <a:pt x="46" y="304"/>
                    </a:lnTo>
                    <a:lnTo>
                      <a:pt x="64" y="312"/>
                    </a:lnTo>
                    <a:lnTo>
                      <a:pt x="86" y="320"/>
                    </a:lnTo>
                    <a:lnTo>
                      <a:pt x="110" y="324"/>
                    </a:lnTo>
                    <a:lnTo>
                      <a:pt x="134" y="326"/>
                    </a:lnTo>
                    <a:lnTo>
                      <a:pt x="158" y="328"/>
                    </a:lnTo>
                    <a:lnTo>
                      <a:pt x="210" y="328"/>
                    </a:lnTo>
                    <a:lnTo>
                      <a:pt x="262" y="324"/>
                    </a:lnTo>
                    <a:lnTo>
                      <a:pt x="310" y="318"/>
                    </a:lnTo>
                    <a:lnTo>
                      <a:pt x="352" y="308"/>
                    </a:lnTo>
                    <a:lnTo>
                      <a:pt x="388" y="298"/>
                    </a:lnTo>
                    <a:lnTo>
                      <a:pt x="418" y="288"/>
                    </a:lnTo>
                    <a:lnTo>
                      <a:pt x="442" y="278"/>
                    </a:lnTo>
                    <a:lnTo>
                      <a:pt x="464" y="268"/>
                    </a:lnTo>
                    <a:lnTo>
                      <a:pt x="492" y="250"/>
                    </a:lnTo>
                    <a:lnTo>
                      <a:pt x="500" y="242"/>
                    </a:lnTo>
                    <a:lnTo>
                      <a:pt x="472" y="186"/>
                    </a:lnTo>
                    <a:lnTo>
                      <a:pt x="448" y="136"/>
                    </a:lnTo>
                    <a:lnTo>
                      <a:pt x="432" y="94"/>
                    </a:lnTo>
                    <a:lnTo>
                      <a:pt x="416" y="58"/>
                    </a:lnTo>
                    <a:lnTo>
                      <a:pt x="400" y="12"/>
                    </a:lnTo>
                    <a:lnTo>
                      <a:pt x="396" y="0"/>
                    </a:lnTo>
                    <a:lnTo>
                      <a:pt x="390" y="10"/>
                    </a:lnTo>
                    <a:lnTo>
                      <a:pt x="380" y="18"/>
                    </a:lnTo>
                    <a:lnTo>
                      <a:pt x="366" y="28"/>
                    </a:lnTo>
                    <a:lnTo>
                      <a:pt x="350" y="40"/>
                    </a:lnTo>
                    <a:lnTo>
                      <a:pt x="332" y="48"/>
                    </a:lnTo>
                    <a:lnTo>
                      <a:pt x="308" y="56"/>
                    </a:lnTo>
                    <a:lnTo>
                      <a:pt x="284" y="66"/>
                    </a:lnTo>
                    <a:lnTo>
                      <a:pt x="258" y="74"/>
                    </a:lnTo>
                    <a:lnTo>
                      <a:pt x="232" y="80"/>
                    </a:lnTo>
                    <a:lnTo>
                      <a:pt x="204" y="86"/>
                    </a:lnTo>
                    <a:lnTo>
                      <a:pt x="174" y="92"/>
                    </a:lnTo>
                    <a:lnTo>
                      <a:pt x="146" y="94"/>
                    </a:lnTo>
                    <a:lnTo>
                      <a:pt x="114" y="96"/>
                    </a:lnTo>
                    <a:lnTo>
                      <a:pt x="86" y="96"/>
                    </a:lnTo>
                    <a:lnTo>
                      <a:pt x="60" y="96"/>
                    </a:lnTo>
                    <a:lnTo>
                      <a:pt x="30" y="92"/>
                    </a:lnTo>
                    <a:lnTo>
                      <a:pt x="52" y="100"/>
                    </a:lnTo>
                    <a:lnTo>
                      <a:pt x="68" y="104"/>
                    </a:lnTo>
                    <a:lnTo>
                      <a:pt x="84" y="108"/>
                    </a:lnTo>
                    <a:lnTo>
                      <a:pt x="98" y="110"/>
                    </a:lnTo>
                    <a:lnTo>
                      <a:pt x="118" y="110"/>
                    </a:lnTo>
                    <a:lnTo>
                      <a:pt x="134" y="110"/>
                    </a:lnTo>
                    <a:lnTo>
                      <a:pt x="140" y="110"/>
                    </a:lnTo>
                    <a:lnTo>
                      <a:pt x="148" y="114"/>
                    </a:lnTo>
                    <a:lnTo>
                      <a:pt x="154" y="118"/>
                    </a:lnTo>
                    <a:lnTo>
                      <a:pt x="158" y="126"/>
                    </a:lnTo>
                    <a:lnTo>
                      <a:pt x="166" y="138"/>
                    </a:lnTo>
                    <a:lnTo>
                      <a:pt x="174" y="152"/>
                    </a:lnTo>
                    <a:lnTo>
                      <a:pt x="182" y="172"/>
                    </a:lnTo>
                    <a:lnTo>
                      <a:pt x="192" y="196"/>
                    </a:lnTo>
                    <a:close/>
                  </a:path>
                </a:pathLst>
              </a:custGeom>
              <a:solidFill>
                <a:srgbClr val="03428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11" name="Freeform 255"/>
              <p:cNvSpPr>
                <a:spLocks noEditPoints="1"/>
              </p:cNvSpPr>
              <p:nvPr/>
            </p:nvSpPr>
            <p:spPr bwMode="auto">
              <a:xfrm>
                <a:off x="5000" y="190"/>
                <a:ext cx="522" cy="356"/>
              </a:xfrm>
              <a:custGeom>
                <a:avLst/>
                <a:gdLst>
                  <a:gd name="T0" fmla="*/ 180 w 522"/>
                  <a:gd name="T1" fmla="*/ 240 h 356"/>
                  <a:gd name="T2" fmla="*/ 92 w 522"/>
                  <a:gd name="T3" fmla="*/ 212 h 356"/>
                  <a:gd name="T4" fmla="*/ 192 w 522"/>
                  <a:gd name="T5" fmla="*/ 212 h 356"/>
                  <a:gd name="T6" fmla="*/ 48 w 522"/>
                  <a:gd name="T7" fmla="*/ 236 h 356"/>
                  <a:gd name="T8" fmla="*/ 92 w 522"/>
                  <a:gd name="T9" fmla="*/ 212 h 356"/>
                  <a:gd name="T10" fmla="*/ 10 w 522"/>
                  <a:gd name="T11" fmla="*/ 236 h 356"/>
                  <a:gd name="T12" fmla="*/ 24 w 522"/>
                  <a:gd name="T13" fmla="*/ 256 h 356"/>
                  <a:gd name="T14" fmla="*/ 28 w 522"/>
                  <a:gd name="T15" fmla="*/ 250 h 356"/>
                  <a:gd name="T16" fmla="*/ 6 w 522"/>
                  <a:gd name="T17" fmla="*/ 296 h 356"/>
                  <a:gd name="T18" fmla="*/ 22 w 522"/>
                  <a:gd name="T19" fmla="*/ 260 h 356"/>
                  <a:gd name="T20" fmla="*/ 26 w 522"/>
                  <a:gd name="T21" fmla="*/ 284 h 356"/>
                  <a:gd name="T22" fmla="*/ 26 w 522"/>
                  <a:gd name="T23" fmla="*/ 284 h 356"/>
                  <a:gd name="T24" fmla="*/ 36 w 522"/>
                  <a:gd name="T25" fmla="*/ 296 h 356"/>
                  <a:gd name="T26" fmla="*/ 12 w 522"/>
                  <a:gd name="T27" fmla="*/ 302 h 356"/>
                  <a:gd name="T28" fmla="*/ 88 w 522"/>
                  <a:gd name="T29" fmla="*/ 322 h 356"/>
                  <a:gd name="T30" fmla="*/ 88 w 522"/>
                  <a:gd name="T31" fmla="*/ 322 h 356"/>
                  <a:gd name="T32" fmla="*/ 298 w 522"/>
                  <a:gd name="T33" fmla="*/ 328 h 356"/>
                  <a:gd name="T34" fmla="*/ 264 w 522"/>
                  <a:gd name="T35" fmla="*/ 354 h 356"/>
                  <a:gd name="T36" fmla="*/ 88 w 522"/>
                  <a:gd name="T37" fmla="*/ 322 h 356"/>
                  <a:gd name="T38" fmla="*/ 462 w 522"/>
                  <a:gd name="T39" fmla="*/ 278 h 356"/>
                  <a:gd name="T40" fmla="*/ 358 w 522"/>
                  <a:gd name="T41" fmla="*/ 316 h 356"/>
                  <a:gd name="T42" fmla="*/ 492 w 522"/>
                  <a:gd name="T43" fmla="*/ 288 h 356"/>
                  <a:gd name="T44" fmla="*/ 502 w 522"/>
                  <a:gd name="T45" fmla="*/ 256 h 356"/>
                  <a:gd name="T46" fmla="*/ 520 w 522"/>
                  <a:gd name="T47" fmla="*/ 268 h 356"/>
                  <a:gd name="T48" fmla="*/ 502 w 522"/>
                  <a:gd name="T49" fmla="*/ 260 h 356"/>
                  <a:gd name="T50" fmla="*/ 502 w 522"/>
                  <a:gd name="T51" fmla="*/ 256 h 356"/>
                  <a:gd name="T52" fmla="*/ 500 w 522"/>
                  <a:gd name="T53" fmla="*/ 266 h 356"/>
                  <a:gd name="T54" fmla="*/ 434 w 522"/>
                  <a:gd name="T55" fmla="*/ 66 h 356"/>
                  <a:gd name="T56" fmla="*/ 400 w 522"/>
                  <a:gd name="T57" fmla="*/ 40 h 356"/>
                  <a:gd name="T58" fmla="*/ 400 w 522"/>
                  <a:gd name="T59" fmla="*/ 40 h 356"/>
                  <a:gd name="T60" fmla="*/ 400 w 522"/>
                  <a:gd name="T61" fmla="*/ 0 h 356"/>
                  <a:gd name="T62" fmla="*/ 398 w 522"/>
                  <a:gd name="T63" fmla="*/ 8 h 356"/>
                  <a:gd name="T64" fmla="*/ 398 w 522"/>
                  <a:gd name="T65" fmla="*/ 26 h 356"/>
                  <a:gd name="T66" fmla="*/ 414 w 522"/>
                  <a:gd name="T67" fmla="*/ 12 h 356"/>
                  <a:gd name="T68" fmla="*/ 416 w 522"/>
                  <a:gd name="T69" fmla="*/ 12 h 356"/>
                  <a:gd name="T70" fmla="*/ 416 w 522"/>
                  <a:gd name="T71" fmla="*/ 14 h 356"/>
                  <a:gd name="T72" fmla="*/ 416 w 522"/>
                  <a:gd name="T73" fmla="*/ 22 h 356"/>
                  <a:gd name="T74" fmla="*/ 412 w 522"/>
                  <a:gd name="T75" fmla="*/ 28 h 356"/>
                  <a:gd name="T76" fmla="*/ 396 w 522"/>
                  <a:gd name="T77" fmla="*/ 14 h 356"/>
                  <a:gd name="T78" fmla="*/ 346 w 522"/>
                  <a:gd name="T79" fmla="*/ 52 h 356"/>
                  <a:gd name="T80" fmla="*/ 324 w 522"/>
                  <a:gd name="T81" fmla="*/ 84 h 356"/>
                  <a:gd name="T82" fmla="*/ 100 w 522"/>
                  <a:gd name="T83" fmla="*/ 124 h 356"/>
                  <a:gd name="T84" fmla="*/ 80 w 522"/>
                  <a:gd name="T85" fmla="*/ 102 h 356"/>
                  <a:gd name="T86" fmla="*/ 282 w 522"/>
                  <a:gd name="T87" fmla="*/ 74 h 356"/>
                  <a:gd name="T88" fmla="*/ 32 w 522"/>
                  <a:gd name="T89" fmla="*/ 118 h 356"/>
                  <a:gd name="T90" fmla="*/ 38 w 522"/>
                  <a:gd name="T91" fmla="*/ 98 h 356"/>
                  <a:gd name="T92" fmla="*/ 62 w 522"/>
                  <a:gd name="T93" fmla="*/ 106 h 356"/>
                  <a:gd name="T94" fmla="*/ 130 w 522"/>
                  <a:gd name="T95" fmla="*/ 140 h 356"/>
                  <a:gd name="T96" fmla="*/ 36 w 522"/>
                  <a:gd name="T97" fmla="*/ 120 h 356"/>
                  <a:gd name="T98" fmla="*/ 162 w 522"/>
                  <a:gd name="T99" fmla="*/ 120 h 356"/>
                  <a:gd name="T100" fmla="*/ 192 w 522"/>
                  <a:gd name="T101" fmla="*/ 218 h 356"/>
                  <a:gd name="T102" fmla="*/ 146 w 522"/>
                  <a:gd name="T103" fmla="*/ 140 h 356"/>
                  <a:gd name="T104" fmla="*/ 214 w 522"/>
                  <a:gd name="T105" fmla="*/ 212 h 35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22"/>
                  <a:gd name="T160" fmla="*/ 0 h 356"/>
                  <a:gd name="T161" fmla="*/ 522 w 522"/>
                  <a:gd name="T162" fmla="*/ 356 h 35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22" h="356">
                    <a:moveTo>
                      <a:pt x="214" y="216"/>
                    </a:moveTo>
                    <a:lnTo>
                      <a:pt x="214" y="218"/>
                    </a:lnTo>
                    <a:lnTo>
                      <a:pt x="212" y="222"/>
                    </a:lnTo>
                    <a:lnTo>
                      <a:pt x="206" y="228"/>
                    </a:lnTo>
                    <a:lnTo>
                      <a:pt x="196" y="234"/>
                    </a:lnTo>
                    <a:lnTo>
                      <a:pt x="180" y="240"/>
                    </a:lnTo>
                    <a:lnTo>
                      <a:pt x="158" y="242"/>
                    </a:lnTo>
                    <a:lnTo>
                      <a:pt x="144" y="242"/>
                    </a:lnTo>
                    <a:lnTo>
                      <a:pt x="126" y="240"/>
                    </a:lnTo>
                    <a:lnTo>
                      <a:pt x="108" y="238"/>
                    </a:lnTo>
                    <a:lnTo>
                      <a:pt x="86" y="234"/>
                    </a:lnTo>
                    <a:lnTo>
                      <a:pt x="92" y="212"/>
                    </a:lnTo>
                    <a:lnTo>
                      <a:pt x="124" y="218"/>
                    </a:lnTo>
                    <a:lnTo>
                      <a:pt x="148" y="220"/>
                    </a:lnTo>
                    <a:lnTo>
                      <a:pt x="166" y="220"/>
                    </a:lnTo>
                    <a:lnTo>
                      <a:pt x="178" y="220"/>
                    </a:lnTo>
                    <a:lnTo>
                      <a:pt x="190" y="214"/>
                    </a:lnTo>
                    <a:lnTo>
                      <a:pt x="192" y="212"/>
                    </a:lnTo>
                    <a:lnTo>
                      <a:pt x="214" y="216"/>
                    </a:lnTo>
                    <a:close/>
                    <a:moveTo>
                      <a:pt x="86" y="234"/>
                    </a:moveTo>
                    <a:lnTo>
                      <a:pt x="74" y="232"/>
                    </a:lnTo>
                    <a:lnTo>
                      <a:pt x="60" y="232"/>
                    </a:lnTo>
                    <a:lnTo>
                      <a:pt x="48" y="236"/>
                    </a:lnTo>
                    <a:lnTo>
                      <a:pt x="38" y="240"/>
                    </a:lnTo>
                    <a:lnTo>
                      <a:pt x="28" y="220"/>
                    </a:lnTo>
                    <a:lnTo>
                      <a:pt x="40" y="214"/>
                    </a:lnTo>
                    <a:lnTo>
                      <a:pt x="56" y="212"/>
                    </a:lnTo>
                    <a:lnTo>
                      <a:pt x="74" y="210"/>
                    </a:lnTo>
                    <a:lnTo>
                      <a:pt x="92" y="212"/>
                    </a:lnTo>
                    <a:lnTo>
                      <a:pt x="86" y="234"/>
                    </a:lnTo>
                    <a:close/>
                    <a:moveTo>
                      <a:pt x="38" y="240"/>
                    </a:moveTo>
                    <a:lnTo>
                      <a:pt x="32" y="244"/>
                    </a:lnTo>
                    <a:lnTo>
                      <a:pt x="28" y="250"/>
                    </a:lnTo>
                    <a:lnTo>
                      <a:pt x="10" y="236"/>
                    </a:lnTo>
                    <a:lnTo>
                      <a:pt x="18" y="226"/>
                    </a:lnTo>
                    <a:lnTo>
                      <a:pt x="28" y="220"/>
                    </a:lnTo>
                    <a:lnTo>
                      <a:pt x="38" y="240"/>
                    </a:lnTo>
                    <a:close/>
                    <a:moveTo>
                      <a:pt x="28" y="250"/>
                    </a:moveTo>
                    <a:lnTo>
                      <a:pt x="24" y="256"/>
                    </a:lnTo>
                    <a:lnTo>
                      <a:pt x="22" y="260"/>
                    </a:lnTo>
                    <a:lnTo>
                      <a:pt x="0" y="256"/>
                    </a:lnTo>
                    <a:lnTo>
                      <a:pt x="2" y="246"/>
                    </a:lnTo>
                    <a:lnTo>
                      <a:pt x="10" y="236"/>
                    </a:lnTo>
                    <a:lnTo>
                      <a:pt x="28" y="250"/>
                    </a:lnTo>
                    <a:close/>
                    <a:moveTo>
                      <a:pt x="22" y="260"/>
                    </a:moveTo>
                    <a:lnTo>
                      <a:pt x="22" y="266"/>
                    </a:lnTo>
                    <a:lnTo>
                      <a:pt x="22" y="272"/>
                    </a:lnTo>
                    <a:lnTo>
                      <a:pt x="24" y="278"/>
                    </a:lnTo>
                    <a:lnTo>
                      <a:pt x="26" y="284"/>
                    </a:lnTo>
                    <a:lnTo>
                      <a:pt x="6" y="296"/>
                    </a:lnTo>
                    <a:lnTo>
                      <a:pt x="2" y="284"/>
                    </a:lnTo>
                    <a:lnTo>
                      <a:pt x="0" y="274"/>
                    </a:lnTo>
                    <a:lnTo>
                      <a:pt x="0" y="264"/>
                    </a:lnTo>
                    <a:lnTo>
                      <a:pt x="0" y="256"/>
                    </a:lnTo>
                    <a:lnTo>
                      <a:pt x="22" y="260"/>
                    </a:lnTo>
                    <a:close/>
                    <a:moveTo>
                      <a:pt x="6" y="296"/>
                    </a:moveTo>
                    <a:lnTo>
                      <a:pt x="6" y="296"/>
                    </a:lnTo>
                    <a:lnTo>
                      <a:pt x="16" y="290"/>
                    </a:lnTo>
                    <a:lnTo>
                      <a:pt x="6" y="296"/>
                    </a:lnTo>
                    <a:close/>
                    <a:moveTo>
                      <a:pt x="26" y="284"/>
                    </a:moveTo>
                    <a:lnTo>
                      <a:pt x="26" y="284"/>
                    </a:lnTo>
                    <a:lnTo>
                      <a:pt x="6" y="296"/>
                    </a:lnTo>
                    <a:lnTo>
                      <a:pt x="26" y="284"/>
                    </a:lnTo>
                    <a:close/>
                    <a:moveTo>
                      <a:pt x="26" y="284"/>
                    </a:moveTo>
                    <a:lnTo>
                      <a:pt x="26" y="284"/>
                    </a:lnTo>
                    <a:lnTo>
                      <a:pt x="16" y="290"/>
                    </a:lnTo>
                    <a:lnTo>
                      <a:pt x="26" y="284"/>
                    </a:lnTo>
                    <a:close/>
                    <a:moveTo>
                      <a:pt x="26" y="284"/>
                    </a:moveTo>
                    <a:lnTo>
                      <a:pt x="30" y="290"/>
                    </a:lnTo>
                    <a:lnTo>
                      <a:pt x="36" y="296"/>
                    </a:lnTo>
                    <a:lnTo>
                      <a:pt x="42" y="302"/>
                    </a:lnTo>
                    <a:lnTo>
                      <a:pt x="50" y="306"/>
                    </a:lnTo>
                    <a:lnTo>
                      <a:pt x="38" y="326"/>
                    </a:lnTo>
                    <a:lnTo>
                      <a:pt x="28" y="318"/>
                    </a:lnTo>
                    <a:lnTo>
                      <a:pt x="20" y="312"/>
                    </a:lnTo>
                    <a:lnTo>
                      <a:pt x="12" y="302"/>
                    </a:lnTo>
                    <a:lnTo>
                      <a:pt x="6" y="296"/>
                    </a:lnTo>
                    <a:lnTo>
                      <a:pt x="26" y="284"/>
                    </a:lnTo>
                    <a:close/>
                    <a:moveTo>
                      <a:pt x="50" y="306"/>
                    </a:moveTo>
                    <a:lnTo>
                      <a:pt x="68" y="316"/>
                    </a:lnTo>
                    <a:lnTo>
                      <a:pt x="88" y="322"/>
                    </a:lnTo>
                    <a:lnTo>
                      <a:pt x="82" y="346"/>
                    </a:lnTo>
                    <a:lnTo>
                      <a:pt x="58" y="336"/>
                    </a:lnTo>
                    <a:lnTo>
                      <a:pt x="38" y="326"/>
                    </a:lnTo>
                    <a:lnTo>
                      <a:pt x="50" y="306"/>
                    </a:lnTo>
                    <a:close/>
                    <a:moveTo>
                      <a:pt x="88" y="322"/>
                    </a:moveTo>
                    <a:lnTo>
                      <a:pt x="120" y="330"/>
                    </a:lnTo>
                    <a:lnTo>
                      <a:pt x="154" y="334"/>
                    </a:lnTo>
                    <a:lnTo>
                      <a:pt x="190" y="336"/>
                    </a:lnTo>
                    <a:lnTo>
                      <a:pt x="226" y="334"/>
                    </a:lnTo>
                    <a:lnTo>
                      <a:pt x="262" y="332"/>
                    </a:lnTo>
                    <a:lnTo>
                      <a:pt x="298" y="328"/>
                    </a:lnTo>
                    <a:lnTo>
                      <a:pt x="330" y="322"/>
                    </a:lnTo>
                    <a:lnTo>
                      <a:pt x="358" y="316"/>
                    </a:lnTo>
                    <a:lnTo>
                      <a:pt x="364" y="338"/>
                    </a:lnTo>
                    <a:lnTo>
                      <a:pt x="334" y="344"/>
                    </a:lnTo>
                    <a:lnTo>
                      <a:pt x="302" y="348"/>
                    </a:lnTo>
                    <a:lnTo>
                      <a:pt x="264" y="354"/>
                    </a:lnTo>
                    <a:lnTo>
                      <a:pt x="226" y="356"/>
                    </a:lnTo>
                    <a:lnTo>
                      <a:pt x="188" y="356"/>
                    </a:lnTo>
                    <a:lnTo>
                      <a:pt x="152" y="356"/>
                    </a:lnTo>
                    <a:lnTo>
                      <a:pt x="116" y="350"/>
                    </a:lnTo>
                    <a:lnTo>
                      <a:pt x="82" y="346"/>
                    </a:lnTo>
                    <a:lnTo>
                      <a:pt x="88" y="322"/>
                    </a:lnTo>
                    <a:close/>
                    <a:moveTo>
                      <a:pt x="358" y="316"/>
                    </a:moveTo>
                    <a:lnTo>
                      <a:pt x="392" y="306"/>
                    </a:lnTo>
                    <a:lnTo>
                      <a:pt x="418" y="298"/>
                    </a:lnTo>
                    <a:lnTo>
                      <a:pt x="444" y="288"/>
                    </a:lnTo>
                    <a:lnTo>
                      <a:pt x="462" y="278"/>
                    </a:lnTo>
                    <a:lnTo>
                      <a:pt x="472" y="300"/>
                    </a:lnTo>
                    <a:lnTo>
                      <a:pt x="450" y="308"/>
                    </a:lnTo>
                    <a:lnTo>
                      <a:pt x="426" y="318"/>
                    </a:lnTo>
                    <a:lnTo>
                      <a:pt x="398" y="328"/>
                    </a:lnTo>
                    <a:lnTo>
                      <a:pt x="364" y="338"/>
                    </a:lnTo>
                    <a:lnTo>
                      <a:pt x="358" y="316"/>
                    </a:lnTo>
                    <a:close/>
                    <a:moveTo>
                      <a:pt x="462" y="278"/>
                    </a:moveTo>
                    <a:lnTo>
                      <a:pt x="480" y="268"/>
                    </a:lnTo>
                    <a:lnTo>
                      <a:pt x="492" y="260"/>
                    </a:lnTo>
                    <a:lnTo>
                      <a:pt x="506" y="280"/>
                    </a:lnTo>
                    <a:lnTo>
                      <a:pt x="492" y="288"/>
                    </a:lnTo>
                    <a:lnTo>
                      <a:pt x="472" y="300"/>
                    </a:lnTo>
                    <a:lnTo>
                      <a:pt x="462" y="278"/>
                    </a:lnTo>
                    <a:close/>
                    <a:moveTo>
                      <a:pt x="492" y="260"/>
                    </a:moveTo>
                    <a:lnTo>
                      <a:pt x="500" y="256"/>
                    </a:lnTo>
                    <a:lnTo>
                      <a:pt x="502" y="256"/>
                    </a:lnTo>
                    <a:lnTo>
                      <a:pt x="520" y="268"/>
                    </a:lnTo>
                    <a:lnTo>
                      <a:pt x="516" y="272"/>
                    </a:lnTo>
                    <a:lnTo>
                      <a:pt x="506" y="280"/>
                    </a:lnTo>
                    <a:lnTo>
                      <a:pt x="492" y="260"/>
                    </a:lnTo>
                    <a:close/>
                    <a:moveTo>
                      <a:pt x="520" y="268"/>
                    </a:moveTo>
                    <a:lnTo>
                      <a:pt x="520" y="268"/>
                    </a:lnTo>
                    <a:lnTo>
                      <a:pt x="510" y="260"/>
                    </a:lnTo>
                    <a:lnTo>
                      <a:pt x="520" y="268"/>
                    </a:lnTo>
                    <a:close/>
                    <a:moveTo>
                      <a:pt x="502" y="256"/>
                    </a:moveTo>
                    <a:lnTo>
                      <a:pt x="502" y="260"/>
                    </a:lnTo>
                    <a:lnTo>
                      <a:pt x="500" y="266"/>
                    </a:lnTo>
                    <a:lnTo>
                      <a:pt x="522" y="256"/>
                    </a:lnTo>
                    <a:lnTo>
                      <a:pt x="522" y="262"/>
                    </a:lnTo>
                    <a:lnTo>
                      <a:pt x="520" y="268"/>
                    </a:lnTo>
                    <a:lnTo>
                      <a:pt x="502" y="256"/>
                    </a:lnTo>
                    <a:close/>
                    <a:moveTo>
                      <a:pt x="522" y="256"/>
                    </a:moveTo>
                    <a:lnTo>
                      <a:pt x="522" y="256"/>
                    </a:lnTo>
                    <a:lnTo>
                      <a:pt x="510" y="260"/>
                    </a:lnTo>
                    <a:lnTo>
                      <a:pt x="522" y="256"/>
                    </a:lnTo>
                    <a:close/>
                    <a:moveTo>
                      <a:pt x="500" y="266"/>
                    </a:moveTo>
                    <a:lnTo>
                      <a:pt x="462" y="186"/>
                    </a:lnTo>
                    <a:lnTo>
                      <a:pt x="434" y="120"/>
                    </a:lnTo>
                    <a:lnTo>
                      <a:pt x="412" y="74"/>
                    </a:lnTo>
                    <a:lnTo>
                      <a:pt x="400" y="40"/>
                    </a:lnTo>
                    <a:lnTo>
                      <a:pt x="422" y="32"/>
                    </a:lnTo>
                    <a:lnTo>
                      <a:pt x="434" y="66"/>
                    </a:lnTo>
                    <a:lnTo>
                      <a:pt x="454" y="114"/>
                    </a:lnTo>
                    <a:lnTo>
                      <a:pt x="482" y="176"/>
                    </a:lnTo>
                    <a:lnTo>
                      <a:pt x="522" y="256"/>
                    </a:lnTo>
                    <a:lnTo>
                      <a:pt x="500" y="266"/>
                    </a:lnTo>
                    <a:close/>
                    <a:moveTo>
                      <a:pt x="400" y="40"/>
                    </a:moveTo>
                    <a:lnTo>
                      <a:pt x="400" y="30"/>
                    </a:lnTo>
                    <a:lnTo>
                      <a:pt x="398" y="26"/>
                    </a:lnTo>
                    <a:lnTo>
                      <a:pt x="418" y="20"/>
                    </a:lnTo>
                    <a:lnTo>
                      <a:pt x="420" y="26"/>
                    </a:lnTo>
                    <a:lnTo>
                      <a:pt x="422" y="32"/>
                    </a:lnTo>
                    <a:lnTo>
                      <a:pt x="400" y="40"/>
                    </a:lnTo>
                    <a:close/>
                    <a:moveTo>
                      <a:pt x="398" y="26"/>
                    </a:moveTo>
                    <a:lnTo>
                      <a:pt x="394" y="12"/>
                    </a:lnTo>
                    <a:lnTo>
                      <a:pt x="394" y="4"/>
                    </a:lnTo>
                    <a:lnTo>
                      <a:pt x="396" y="0"/>
                    </a:lnTo>
                    <a:lnTo>
                      <a:pt x="400" y="0"/>
                    </a:lnTo>
                    <a:lnTo>
                      <a:pt x="406" y="2"/>
                    </a:lnTo>
                    <a:lnTo>
                      <a:pt x="414" y="12"/>
                    </a:lnTo>
                    <a:lnTo>
                      <a:pt x="398" y="26"/>
                    </a:lnTo>
                    <a:lnTo>
                      <a:pt x="396" y="20"/>
                    </a:lnTo>
                    <a:lnTo>
                      <a:pt x="396" y="14"/>
                    </a:lnTo>
                    <a:lnTo>
                      <a:pt x="398" y="8"/>
                    </a:lnTo>
                    <a:lnTo>
                      <a:pt x="400" y="4"/>
                    </a:lnTo>
                    <a:lnTo>
                      <a:pt x="404" y="2"/>
                    </a:lnTo>
                    <a:lnTo>
                      <a:pt x="408" y="2"/>
                    </a:lnTo>
                    <a:lnTo>
                      <a:pt x="414" y="8"/>
                    </a:lnTo>
                    <a:lnTo>
                      <a:pt x="418" y="20"/>
                    </a:lnTo>
                    <a:lnTo>
                      <a:pt x="398" y="26"/>
                    </a:lnTo>
                    <a:close/>
                    <a:moveTo>
                      <a:pt x="414" y="12"/>
                    </a:moveTo>
                    <a:lnTo>
                      <a:pt x="416" y="12"/>
                    </a:lnTo>
                    <a:lnTo>
                      <a:pt x="406" y="18"/>
                    </a:lnTo>
                    <a:lnTo>
                      <a:pt x="414" y="12"/>
                    </a:lnTo>
                    <a:close/>
                    <a:moveTo>
                      <a:pt x="416" y="12"/>
                    </a:moveTo>
                    <a:lnTo>
                      <a:pt x="416" y="14"/>
                    </a:lnTo>
                    <a:lnTo>
                      <a:pt x="396" y="22"/>
                    </a:lnTo>
                    <a:lnTo>
                      <a:pt x="396" y="24"/>
                    </a:lnTo>
                    <a:lnTo>
                      <a:pt x="416" y="12"/>
                    </a:lnTo>
                    <a:close/>
                    <a:moveTo>
                      <a:pt x="416" y="14"/>
                    </a:moveTo>
                    <a:lnTo>
                      <a:pt x="416" y="18"/>
                    </a:lnTo>
                    <a:lnTo>
                      <a:pt x="416" y="22"/>
                    </a:lnTo>
                    <a:lnTo>
                      <a:pt x="406" y="18"/>
                    </a:lnTo>
                    <a:lnTo>
                      <a:pt x="416" y="14"/>
                    </a:lnTo>
                    <a:close/>
                    <a:moveTo>
                      <a:pt x="416" y="22"/>
                    </a:moveTo>
                    <a:lnTo>
                      <a:pt x="416" y="22"/>
                    </a:lnTo>
                    <a:lnTo>
                      <a:pt x="396" y="14"/>
                    </a:lnTo>
                    <a:lnTo>
                      <a:pt x="416" y="22"/>
                    </a:lnTo>
                    <a:close/>
                    <a:moveTo>
                      <a:pt x="416" y="22"/>
                    </a:moveTo>
                    <a:lnTo>
                      <a:pt x="416" y="22"/>
                    </a:lnTo>
                    <a:lnTo>
                      <a:pt x="406" y="18"/>
                    </a:lnTo>
                    <a:lnTo>
                      <a:pt x="416" y="22"/>
                    </a:lnTo>
                    <a:close/>
                    <a:moveTo>
                      <a:pt x="416" y="22"/>
                    </a:moveTo>
                    <a:lnTo>
                      <a:pt x="412" y="28"/>
                    </a:lnTo>
                    <a:lnTo>
                      <a:pt x="408" y="34"/>
                    </a:lnTo>
                    <a:lnTo>
                      <a:pt x="400" y="42"/>
                    </a:lnTo>
                    <a:lnTo>
                      <a:pt x="396" y="48"/>
                    </a:lnTo>
                    <a:lnTo>
                      <a:pt x="380" y="30"/>
                    </a:lnTo>
                    <a:lnTo>
                      <a:pt x="390" y="22"/>
                    </a:lnTo>
                    <a:lnTo>
                      <a:pt x="396" y="14"/>
                    </a:lnTo>
                    <a:lnTo>
                      <a:pt x="416" y="22"/>
                    </a:lnTo>
                    <a:close/>
                    <a:moveTo>
                      <a:pt x="396" y="48"/>
                    </a:moveTo>
                    <a:lnTo>
                      <a:pt x="378" y="60"/>
                    </a:lnTo>
                    <a:lnTo>
                      <a:pt x="356" y="72"/>
                    </a:lnTo>
                    <a:lnTo>
                      <a:pt x="346" y="52"/>
                    </a:lnTo>
                    <a:lnTo>
                      <a:pt x="364" y="40"/>
                    </a:lnTo>
                    <a:lnTo>
                      <a:pt x="380" y="30"/>
                    </a:lnTo>
                    <a:lnTo>
                      <a:pt x="396" y="48"/>
                    </a:lnTo>
                    <a:close/>
                    <a:moveTo>
                      <a:pt x="356" y="72"/>
                    </a:moveTo>
                    <a:lnTo>
                      <a:pt x="324" y="84"/>
                    </a:lnTo>
                    <a:lnTo>
                      <a:pt x="290" y="98"/>
                    </a:lnTo>
                    <a:lnTo>
                      <a:pt x="250" y="108"/>
                    </a:lnTo>
                    <a:lnTo>
                      <a:pt x="208" y="118"/>
                    </a:lnTo>
                    <a:lnTo>
                      <a:pt x="166" y="122"/>
                    </a:lnTo>
                    <a:lnTo>
                      <a:pt x="120" y="124"/>
                    </a:lnTo>
                    <a:lnTo>
                      <a:pt x="100" y="124"/>
                    </a:lnTo>
                    <a:lnTo>
                      <a:pt x="78" y="124"/>
                    </a:lnTo>
                    <a:lnTo>
                      <a:pt x="60" y="122"/>
                    </a:lnTo>
                    <a:lnTo>
                      <a:pt x="38" y="120"/>
                    </a:lnTo>
                    <a:lnTo>
                      <a:pt x="42" y="98"/>
                    </a:lnTo>
                    <a:lnTo>
                      <a:pt x="62" y="100"/>
                    </a:lnTo>
                    <a:lnTo>
                      <a:pt x="80" y="102"/>
                    </a:lnTo>
                    <a:lnTo>
                      <a:pt x="102" y="104"/>
                    </a:lnTo>
                    <a:lnTo>
                      <a:pt x="120" y="102"/>
                    </a:lnTo>
                    <a:lnTo>
                      <a:pt x="164" y="100"/>
                    </a:lnTo>
                    <a:lnTo>
                      <a:pt x="204" y="94"/>
                    </a:lnTo>
                    <a:lnTo>
                      <a:pt x="244" y="86"/>
                    </a:lnTo>
                    <a:lnTo>
                      <a:pt x="282" y="74"/>
                    </a:lnTo>
                    <a:lnTo>
                      <a:pt x="316" y="64"/>
                    </a:lnTo>
                    <a:lnTo>
                      <a:pt x="346" y="52"/>
                    </a:lnTo>
                    <a:lnTo>
                      <a:pt x="356" y="72"/>
                    </a:lnTo>
                    <a:close/>
                    <a:moveTo>
                      <a:pt x="36" y="120"/>
                    </a:moveTo>
                    <a:lnTo>
                      <a:pt x="32" y="118"/>
                    </a:lnTo>
                    <a:lnTo>
                      <a:pt x="30" y="114"/>
                    </a:lnTo>
                    <a:lnTo>
                      <a:pt x="30" y="110"/>
                    </a:lnTo>
                    <a:lnTo>
                      <a:pt x="30" y="106"/>
                    </a:lnTo>
                    <a:lnTo>
                      <a:pt x="32" y="102"/>
                    </a:lnTo>
                    <a:lnTo>
                      <a:pt x="36" y="100"/>
                    </a:lnTo>
                    <a:lnTo>
                      <a:pt x="38" y="98"/>
                    </a:lnTo>
                    <a:lnTo>
                      <a:pt x="42" y="98"/>
                    </a:lnTo>
                    <a:lnTo>
                      <a:pt x="40" y="110"/>
                    </a:lnTo>
                    <a:lnTo>
                      <a:pt x="36" y="120"/>
                    </a:lnTo>
                    <a:close/>
                    <a:moveTo>
                      <a:pt x="46" y="98"/>
                    </a:moveTo>
                    <a:lnTo>
                      <a:pt x="62" y="106"/>
                    </a:lnTo>
                    <a:lnTo>
                      <a:pt x="74" y="112"/>
                    </a:lnTo>
                    <a:lnTo>
                      <a:pt x="86" y="114"/>
                    </a:lnTo>
                    <a:lnTo>
                      <a:pt x="98" y="116"/>
                    </a:lnTo>
                    <a:lnTo>
                      <a:pt x="116" y="118"/>
                    </a:lnTo>
                    <a:lnTo>
                      <a:pt x="130" y="118"/>
                    </a:lnTo>
                    <a:lnTo>
                      <a:pt x="130" y="140"/>
                    </a:lnTo>
                    <a:lnTo>
                      <a:pt x="116" y="140"/>
                    </a:lnTo>
                    <a:lnTo>
                      <a:pt x="94" y="138"/>
                    </a:lnTo>
                    <a:lnTo>
                      <a:pt x="82" y="136"/>
                    </a:lnTo>
                    <a:lnTo>
                      <a:pt x="70" y="132"/>
                    </a:lnTo>
                    <a:lnTo>
                      <a:pt x="54" y="126"/>
                    </a:lnTo>
                    <a:lnTo>
                      <a:pt x="36" y="120"/>
                    </a:lnTo>
                    <a:lnTo>
                      <a:pt x="46" y="98"/>
                    </a:lnTo>
                    <a:close/>
                    <a:moveTo>
                      <a:pt x="130" y="118"/>
                    </a:moveTo>
                    <a:lnTo>
                      <a:pt x="142" y="118"/>
                    </a:lnTo>
                    <a:lnTo>
                      <a:pt x="152" y="118"/>
                    </a:lnTo>
                    <a:lnTo>
                      <a:pt x="162" y="120"/>
                    </a:lnTo>
                    <a:lnTo>
                      <a:pt x="168" y="126"/>
                    </a:lnTo>
                    <a:lnTo>
                      <a:pt x="178" y="138"/>
                    </a:lnTo>
                    <a:lnTo>
                      <a:pt x="188" y="156"/>
                    </a:lnTo>
                    <a:lnTo>
                      <a:pt x="200" y="178"/>
                    </a:lnTo>
                    <a:lnTo>
                      <a:pt x="214" y="212"/>
                    </a:lnTo>
                    <a:lnTo>
                      <a:pt x="192" y="218"/>
                    </a:lnTo>
                    <a:lnTo>
                      <a:pt x="180" y="192"/>
                    </a:lnTo>
                    <a:lnTo>
                      <a:pt x="172" y="172"/>
                    </a:lnTo>
                    <a:lnTo>
                      <a:pt x="166" y="158"/>
                    </a:lnTo>
                    <a:lnTo>
                      <a:pt x="158" y="148"/>
                    </a:lnTo>
                    <a:lnTo>
                      <a:pt x="152" y="142"/>
                    </a:lnTo>
                    <a:lnTo>
                      <a:pt x="146" y="140"/>
                    </a:lnTo>
                    <a:lnTo>
                      <a:pt x="138" y="140"/>
                    </a:lnTo>
                    <a:lnTo>
                      <a:pt x="130" y="140"/>
                    </a:lnTo>
                    <a:lnTo>
                      <a:pt x="130" y="118"/>
                    </a:lnTo>
                    <a:close/>
                    <a:moveTo>
                      <a:pt x="214" y="212"/>
                    </a:moveTo>
                    <a:lnTo>
                      <a:pt x="214" y="212"/>
                    </a:lnTo>
                    <a:lnTo>
                      <a:pt x="214" y="216"/>
                    </a:lnTo>
                    <a:lnTo>
                      <a:pt x="202" y="214"/>
                    </a:lnTo>
                    <a:lnTo>
                      <a:pt x="214" y="212"/>
                    </a:lnTo>
                    <a:close/>
                  </a:path>
                </a:pathLst>
              </a:custGeom>
              <a:solidFill>
                <a:srgbClr val="03428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12" name="Freeform 256"/>
              <p:cNvSpPr>
                <a:spLocks/>
              </p:cNvSpPr>
              <p:nvPr/>
            </p:nvSpPr>
            <p:spPr bwMode="auto">
              <a:xfrm>
                <a:off x="4376" y="374"/>
                <a:ext cx="2" cy="8"/>
              </a:xfrm>
              <a:custGeom>
                <a:avLst/>
                <a:gdLst>
                  <a:gd name="T0" fmla="*/ 2 w 2"/>
                  <a:gd name="T1" fmla="*/ 0 h 8"/>
                  <a:gd name="T2" fmla="*/ 2 w 2"/>
                  <a:gd name="T3" fmla="*/ 8 h 8"/>
                  <a:gd name="T4" fmla="*/ 2 w 2"/>
                  <a:gd name="T5" fmla="*/ 2 h 8"/>
                  <a:gd name="T6" fmla="*/ 0 w 2"/>
                  <a:gd name="T7" fmla="*/ 0 h 8"/>
                  <a:gd name="T8" fmla="*/ 2 w 2"/>
                  <a:gd name="T9" fmla="*/ 0 h 8"/>
                  <a:gd name="T10" fmla="*/ 2 w 2"/>
                  <a:gd name="T11" fmla="*/ 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8"/>
                  <a:gd name="T20" fmla="*/ 2 w 2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8">
                    <a:moveTo>
                      <a:pt x="2" y="0"/>
                    </a:moveTo>
                    <a:lnTo>
                      <a:pt x="2" y="8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</p:grpSp>
        <p:grpSp>
          <p:nvGrpSpPr>
            <p:cNvPr id="65" name="Group 257"/>
            <p:cNvGrpSpPr>
              <a:grpSpLocks/>
            </p:cNvGrpSpPr>
            <p:nvPr/>
          </p:nvGrpSpPr>
          <p:grpSpPr bwMode="auto">
            <a:xfrm>
              <a:off x="2440" y="460"/>
              <a:ext cx="652" cy="286"/>
              <a:chOff x="4376" y="314"/>
              <a:chExt cx="652" cy="286"/>
            </a:xfrm>
          </p:grpSpPr>
          <p:sp>
            <p:nvSpPr>
              <p:cNvPr id="113" name="Freeform 258"/>
              <p:cNvSpPr>
                <a:spLocks/>
              </p:cNvSpPr>
              <p:nvPr/>
            </p:nvSpPr>
            <p:spPr bwMode="auto">
              <a:xfrm>
                <a:off x="4376" y="372"/>
                <a:ext cx="6" cy="20"/>
              </a:xfrm>
              <a:custGeom>
                <a:avLst/>
                <a:gdLst>
                  <a:gd name="T0" fmla="*/ 6 w 6"/>
                  <a:gd name="T1" fmla="*/ 0 h 20"/>
                  <a:gd name="T2" fmla="*/ 6 w 6"/>
                  <a:gd name="T3" fmla="*/ 20 h 20"/>
                  <a:gd name="T4" fmla="*/ 2 w 6"/>
                  <a:gd name="T5" fmla="*/ 10 h 20"/>
                  <a:gd name="T6" fmla="*/ 0 w 6"/>
                  <a:gd name="T7" fmla="*/ 0 h 20"/>
                  <a:gd name="T8" fmla="*/ 2 w 6"/>
                  <a:gd name="T9" fmla="*/ 0 h 20"/>
                  <a:gd name="T10" fmla="*/ 6 w 6"/>
                  <a:gd name="T11" fmla="*/ 0 h 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20"/>
                  <a:gd name="T20" fmla="*/ 6 w 6"/>
                  <a:gd name="T21" fmla="*/ 20 h 2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20">
                    <a:moveTo>
                      <a:pt x="6" y="0"/>
                    </a:moveTo>
                    <a:lnTo>
                      <a:pt x="6" y="20"/>
                    </a:lnTo>
                    <a:lnTo>
                      <a:pt x="2" y="1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4" name="Freeform 259"/>
              <p:cNvSpPr>
                <a:spLocks/>
              </p:cNvSpPr>
              <p:nvPr/>
            </p:nvSpPr>
            <p:spPr bwMode="auto">
              <a:xfrm>
                <a:off x="4380" y="372"/>
                <a:ext cx="6" cy="30"/>
              </a:xfrm>
              <a:custGeom>
                <a:avLst/>
                <a:gdLst>
                  <a:gd name="T0" fmla="*/ 0 w 6"/>
                  <a:gd name="T1" fmla="*/ 10 h 30"/>
                  <a:gd name="T2" fmla="*/ 0 w 6"/>
                  <a:gd name="T3" fmla="*/ 0 h 30"/>
                  <a:gd name="T4" fmla="*/ 0 w 6"/>
                  <a:gd name="T5" fmla="*/ 0 h 30"/>
                  <a:gd name="T6" fmla="*/ 4 w 6"/>
                  <a:gd name="T7" fmla="*/ 0 h 30"/>
                  <a:gd name="T8" fmla="*/ 6 w 6"/>
                  <a:gd name="T9" fmla="*/ 30 h 30"/>
                  <a:gd name="T10" fmla="*/ 2 w 6"/>
                  <a:gd name="T11" fmla="*/ 20 h 30"/>
                  <a:gd name="T12" fmla="*/ 0 w 6"/>
                  <a:gd name="T13" fmla="*/ 10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30"/>
                  <a:gd name="T23" fmla="*/ 6 w 6"/>
                  <a:gd name="T24" fmla="*/ 30 h 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30">
                    <a:moveTo>
                      <a:pt x="0" y="1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6" y="30"/>
                    </a:lnTo>
                    <a:lnTo>
                      <a:pt x="2" y="2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5" name="Freeform 260"/>
              <p:cNvSpPr>
                <a:spLocks/>
              </p:cNvSpPr>
              <p:nvPr/>
            </p:nvSpPr>
            <p:spPr bwMode="auto">
              <a:xfrm>
                <a:off x="4384" y="372"/>
                <a:ext cx="6" cy="38"/>
              </a:xfrm>
              <a:custGeom>
                <a:avLst/>
                <a:gdLst>
                  <a:gd name="T0" fmla="*/ 0 w 6"/>
                  <a:gd name="T1" fmla="*/ 20 h 38"/>
                  <a:gd name="T2" fmla="*/ 0 w 6"/>
                  <a:gd name="T3" fmla="*/ 0 h 38"/>
                  <a:gd name="T4" fmla="*/ 0 w 6"/>
                  <a:gd name="T5" fmla="*/ 0 h 38"/>
                  <a:gd name="T6" fmla="*/ 4 w 6"/>
                  <a:gd name="T7" fmla="*/ 0 h 38"/>
                  <a:gd name="T8" fmla="*/ 6 w 6"/>
                  <a:gd name="T9" fmla="*/ 38 h 38"/>
                  <a:gd name="T10" fmla="*/ 2 w 6"/>
                  <a:gd name="T11" fmla="*/ 30 h 38"/>
                  <a:gd name="T12" fmla="*/ 0 w 6"/>
                  <a:gd name="T13" fmla="*/ 20 h 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38"/>
                  <a:gd name="T23" fmla="*/ 6 w 6"/>
                  <a:gd name="T24" fmla="*/ 38 h 3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38">
                    <a:moveTo>
                      <a:pt x="0" y="2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6" y="38"/>
                    </a:lnTo>
                    <a:lnTo>
                      <a:pt x="2" y="3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6" name="Freeform 261"/>
              <p:cNvSpPr>
                <a:spLocks/>
              </p:cNvSpPr>
              <p:nvPr/>
            </p:nvSpPr>
            <p:spPr bwMode="auto">
              <a:xfrm>
                <a:off x="4386" y="372"/>
                <a:ext cx="8" cy="48"/>
              </a:xfrm>
              <a:custGeom>
                <a:avLst/>
                <a:gdLst>
                  <a:gd name="T0" fmla="*/ 0 w 8"/>
                  <a:gd name="T1" fmla="*/ 30 h 48"/>
                  <a:gd name="T2" fmla="*/ 0 w 8"/>
                  <a:gd name="T3" fmla="*/ 0 h 48"/>
                  <a:gd name="T4" fmla="*/ 2 w 8"/>
                  <a:gd name="T5" fmla="*/ 0 h 48"/>
                  <a:gd name="T6" fmla="*/ 6 w 8"/>
                  <a:gd name="T7" fmla="*/ 0 h 48"/>
                  <a:gd name="T8" fmla="*/ 8 w 8"/>
                  <a:gd name="T9" fmla="*/ 48 h 48"/>
                  <a:gd name="T10" fmla="*/ 4 w 8"/>
                  <a:gd name="T11" fmla="*/ 38 h 48"/>
                  <a:gd name="T12" fmla="*/ 0 w 8"/>
                  <a:gd name="T13" fmla="*/ 3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48"/>
                  <a:gd name="T23" fmla="*/ 8 w 8"/>
                  <a:gd name="T24" fmla="*/ 48 h 4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48">
                    <a:moveTo>
                      <a:pt x="0" y="3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8" y="48"/>
                    </a:lnTo>
                    <a:lnTo>
                      <a:pt x="4" y="38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7" name="Freeform 262"/>
              <p:cNvSpPr>
                <a:spLocks/>
              </p:cNvSpPr>
              <p:nvPr/>
            </p:nvSpPr>
            <p:spPr bwMode="auto">
              <a:xfrm>
                <a:off x="4390" y="372"/>
                <a:ext cx="8" cy="60"/>
              </a:xfrm>
              <a:custGeom>
                <a:avLst/>
                <a:gdLst>
                  <a:gd name="T0" fmla="*/ 0 w 8"/>
                  <a:gd name="T1" fmla="*/ 38 h 60"/>
                  <a:gd name="T2" fmla="*/ 0 w 8"/>
                  <a:gd name="T3" fmla="*/ 0 h 60"/>
                  <a:gd name="T4" fmla="*/ 2 w 8"/>
                  <a:gd name="T5" fmla="*/ 0 h 60"/>
                  <a:gd name="T6" fmla="*/ 4 w 8"/>
                  <a:gd name="T7" fmla="*/ 0 h 60"/>
                  <a:gd name="T8" fmla="*/ 8 w 8"/>
                  <a:gd name="T9" fmla="*/ 60 h 60"/>
                  <a:gd name="T10" fmla="*/ 4 w 8"/>
                  <a:gd name="T11" fmla="*/ 48 h 60"/>
                  <a:gd name="T12" fmla="*/ 0 w 8"/>
                  <a:gd name="T13" fmla="*/ 38 h 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60"/>
                  <a:gd name="T23" fmla="*/ 8 w 8"/>
                  <a:gd name="T24" fmla="*/ 60 h 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60">
                    <a:moveTo>
                      <a:pt x="0" y="38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8" y="60"/>
                    </a:lnTo>
                    <a:lnTo>
                      <a:pt x="4" y="4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8" name="Freeform 263"/>
              <p:cNvSpPr>
                <a:spLocks/>
              </p:cNvSpPr>
              <p:nvPr/>
            </p:nvSpPr>
            <p:spPr bwMode="auto">
              <a:xfrm>
                <a:off x="4394" y="370"/>
                <a:ext cx="8" cy="74"/>
              </a:xfrm>
              <a:custGeom>
                <a:avLst/>
                <a:gdLst>
                  <a:gd name="T0" fmla="*/ 0 w 8"/>
                  <a:gd name="T1" fmla="*/ 50 h 74"/>
                  <a:gd name="T2" fmla="*/ 0 w 8"/>
                  <a:gd name="T3" fmla="*/ 0 h 74"/>
                  <a:gd name="T4" fmla="*/ 0 w 8"/>
                  <a:gd name="T5" fmla="*/ 0 h 74"/>
                  <a:gd name="T6" fmla="*/ 4 w 8"/>
                  <a:gd name="T7" fmla="*/ 0 h 74"/>
                  <a:gd name="T8" fmla="*/ 8 w 8"/>
                  <a:gd name="T9" fmla="*/ 74 h 74"/>
                  <a:gd name="T10" fmla="*/ 4 w 8"/>
                  <a:gd name="T11" fmla="*/ 62 h 74"/>
                  <a:gd name="T12" fmla="*/ 0 w 8"/>
                  <a:gd name="T13" fmla="*/ 50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74"/>
                  <a:gd name="T23" fmla="*/ 8 w 8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74">
                    <a:moveTo>
                      <a:pt x="0" y="5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8" y="74"/>
                    </a:lnTo>
                    <a:lnTo>
                      <a:pt x="4" y="62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9" name="Freeform 264"/>
              <p:cNvSpPr>
                <a:spLocks/>
              </p:cNvSpPr>
              <p:nvPr/>
            </p:nvSpPr>
            <p:spPr bwMode="auto">
              <a:xfrm>
                <a:off x="4396" y="370"/>
                <a:ext cx="10" cy="82"/>
              </a:xfrm>
              <a:custGeom>
                <a:avLst/>
                <a:gdLst>
                  <a:gd name="T0" fmla="*/ 2 w 10"/>
                  <a:gd name="T1" fmla="*/ 62 h 82"/>
                  <a:gd name="T2" fmla="*/ 0 w 10"/>
                  <a:gd name="T3" fmla="*/ 0 h 82"/>
                  <a:gd name="T4" fmla="*/ 2 w 10"/>
                  <a:gd name="T5" fmla="*/ 0 h 82"/>
                  <a:gd name="T6" fmla="*/ 6 w 10"/>
                  <a:gd name="T7" fmla="*/ 0 h 82"/>
                  <a:gd name="T8" fmla="*/ 10 w 10"/>
                  <a:gd name="T9" fmla="*/ 82 h 82"/>
                  <a:gd name="T10" fmla="*/ 6 w 10"/>
                  <a:gd name="T11" fmla="*/ 74 h 82"/>
                  <a:gd name="T12" fmla="*/ 2 w 10"/>
                  <a:gd name="T13" fmla="*/ 62 h 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82"/>
                  <a:gd name="T23" fmla="*/ 10 w 10"/>
                  <a:gd name="T24" fmla="*/ 82 h 8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82">
                    <a:moveTo>
                      <a:pt x="2" y="6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10" y="82"/>
                    </a:lnTo>
                    <a:lnTo>
                      <a:pt x="6" y="74"/>
                    </a:lnTo>
                    <a:lnTo>
                      <a:pt x="2" y="62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0" name="Freeform 265"/>
              <p:cNvSpPr>
                <a:spLocks/>
              </p:cNvSpPr>
              <p:nvPr/>
            </p:nvSpPr>
            <p:spPr bwMode="auto">
              <a:xfrm>
                <a:off x="4400" y="370"/>
                <a:ext cx="10" cy="94"/>
              </a:xfrm>
              <a:custGeom>
                <a:avLst/>
                <a:gdLst>
                  <a:gd name="T0" fmla="*/ 2 w 10"/>
                  <a:gd name="T1" fmla="*/ 74 h 94"/>
                  <a:gd name="T2" fmla="*/ 0 w 10"/>
                  <a:gd name="T3" fmla="*/ 0 h 94"/>
                  <a:gd name="T4" fmla="*/ 2 w 10"/>
                  <a:gd name="T5" fmla="*/ 0 h 94"/>
                  <a:gd name="T6" fmla="*/ 4 w 10"/>
                  <a:gd name="T7" fmla="*/ 0 h 94"/>
                  <a:gd name="T8" fmla="*/ 10 w 10"/>
                  <a:gd name="T9" fmla="*/ 94 h 94"/>
                  <a:gd name="T10" fmla="*/ 6 w 10"/>
                  <a:gd name="T11" fmla="*/ 82 h 94"/>
                  <a:gd name="T12" fmla="*/ 2 w 10"/>
                  <a:gd name="T13" fmla="*/ 74 h 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94"/>
                  <a:gd name="T23" fmla="*/ 10 w 10"/>
                  <a:gd name="T24" fmla="*/ 94 h 9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94">
                    <a:moveTo>
                      <a:pt x="2" y="74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" y="94"/>
                    </a:lnTo>
                    <a:lnTo>
                      <a:pt x="6" y="82"/>
                    </a:lnTo>
                    <a:lnTo>
                      <a:pt x="2" y="74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1" name="Freeform 266"/>
              <p:cNvSpPr>
                <a:spLocks/>
              </p:cNvSpPr>
              <p:nvPr/>
            </p:nvSpPr>
            <p:spPr bwMode="auto">
              <a:xfrm>
                <a:off x="4402" y="370"/>
                <a:ext cx="12" cy="108"/>
              </a:xfrm>
              <a:custGeom>
                <a:avLst/>
                <a:gdLst>
                  <a:gd name="T0" fmla="*/ 4 w 12"/>
                  <a:gd name="T1" fmla="*/ 82 h 108"/>
                  <a:gd name="T2" fmla="*/ 0 w 12"/>
                  <a:gd name="T3" fmla="*/ 0 h 108"/>
                  <a:gd name="T4" fmla="*/ 2 w 12"/>
                  <a:gd name="T5" fmla="*/ 0 h 108"/>
                  <a:gd name="T6" fmla="*/ 6 w 12"/>
                  <a:gd name="T7" fmla="*/ 0 h 108"/>
                  <a:gd name="T8" fmla="*/ 12 w 12"/>
                  <a:gd name="T9" fmla="*/ 108 h 108"/>
                  <a:gd name="T10" fmla="*/ 8 w 12"/>
                  <a:gd name="T11" fmla="*/ 96 h 108"/>
                  <a:gd name="T12" fmla="*/ 4 w 12"/>
                  <a:gd name="T13" fmla="*/ 82 h 1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108"/>
                  <a:gd name="T23" fmla="*/ 12 w 12"/>
                  <a:gd name="T24" fmla="*/ 108 h 10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108">
                    <a:moveTo>
                      <a:pt x="4" y="8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12" y="108"/>
                    </a:lnTo>
                    <a:lnTo>
                      <a:pt x="8" y="96"/>
                    </a:lnTo>
                    <a:lnTo>
                      <a:pt x="4" y="82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2" name="Freeform 267"/>
              <p:cNvSpPr>
                <a:spLocks/>
              </p:cNvSpPr>
              <p:nvPr/>
            </p:nvSpPr>
            <p:spPr bwMode="auto">
              <a:xfrm>
                <a:off x="4404" y="370"/>
                <a:ext cx="14" cy="122"/>
              </a:xfrm>
              <a:custGeom>
                <a:avLst/>
                <a:gdLst>
                  <a:gd name="T0" fmla="*/ 6 w 14"/>
                  <a:gd name="T1" fmla="*/ 94 h 122"/>
                  <a:gd name="T2" fmla="*/ 0 w 14"/>
                  <a:gd name="T3" fmla="*/ 0 h 122"/>
                  <a:gd name="T4" fmla="*/ 4 w 14"/>
                  <a:gd name="T5" fmla="*/ 0 h 122"/>
                  <a:gd name="T6" fmla="*/ 8 w 14"/>
                  <a:gd name="T7" fmla="*/ 0 h 122"/>
                  <a:gd name="T8" fmla="*/ 14 w 14"/>
                  <a:gd name="T9" fmla="*/ 122 h 122"/>
                  <a:gd name="T10" fmla="*/ 10 w 14"/>
                  <a:gd name="T11" fmla="*/ 108 h 122"/>
                  <a:gd name="T12" fmla="*/ 6 w 14"/>
                  <a:gd name="T13" fmla="*/ 94 h 1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122"/>
                  <a:gd name="T23" fmla="*/ 14 w 14"/>
                  <a:gd name="T24" fmla="*/ 122 h 1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122">
                    <a:moveTo>
                      <a:pt x="6" y="9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4" y="122"/>
                    </a:lnTo>
                    <a:lnTo>
                      <a:pt x="10" y="108"/>
                    </a:lnTo>
                    <a:lnTo>
                      <a:pt x="6" y="94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3" name="Freeform 268"/>
              <p:cNvSpPr>
                <a:spLocks/>
              </p:cNvSpPr>
              <p:nvPr/>
            </p:nvSpPr>
            <p:spPr bwMode="auto">
              <a:xfrm>
                <a:off x="4408" y="368"/>
                <a:ext cx="14" cy="136"/>
              </a:xfrm>
              <a:custGeom>
                <a:avLst/>
                <a:gdLst>
                  <a:gd name="T0" fmla="*/ 6 w 14"/>
                  <a:gd name="T1" fmla="*/ 110 h 136"/>
                  <a:gd name="T2" fmla="*/ 0 w 14"/>
                  <a:gd name="T3" fmla="*/ 0 h 136"/>
                  <a:gd name="T4" fmla="*/ 4 w 14"/>
                  <a:gd name="T5" fmla="*/ 0 h 136"/>
                  <a:gd name="T6" fmla="*/ 6 w 14"/>
                  <a:gd name="T7" fmla="*/ 0 h 136"/>
                  <a:gd name="T8" fmla="*/ 14 w 14"/>
                  <a:gd name="T9" fmla="*/ 136 h 136"/>
                  <a:gd name="T10" fmla="*/ 10 w 14"/>
                  <a:gd name="T11" fmla="*/ 124 h 136"/>
                  <a:gd name="T12" fmla="*/ 6 w 14"/>
                  <a:gd name="T13" fmla="*/ 110 h 1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136"/>
                  <a:gd name="T23" fmla="*/ 14 w 14"/>
                  <a:gd name="T24" fmla="*/ 136 h 1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136">
                    <a:moveTo>
                      <a:pt x="6" y="11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14" y="136"/>
                    </a:lnTo>
                    <a:lnTo>
                      <a:pt x="10" y="124"/>
                    </a:lnTo>
                    <a:lnTo>
                      <a:pt x="6" y="110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4" name="Freeform 269"/>
              <p:cNvSpPr>
                <a:spLocks/>
              </p:cNvSpPr>
              <p:nvPr/>
            </p:nvSpPr>
            <p:spPr bwMode="auto">
              <a:xfrm>
                <a:off x="4412" y="368"/>
                <a:ext cx="12" cy="152"/>
              </a:xfrm>
              <a:custGeom>
                <a:avLst/>
                <a:gdLst>
                  <a:gd name="T0" fmla="*/ 6 w 12"/>
                  <a:gd name="T1" fmla="*/ 124 h 152"/>
                  <a:gd name="T2" fmla="*/ 0 w 12"/>
                  <a:gd name="T3" fmla="*/ 0 h 152"/>
                  <a:gd name="T4" fmla="*/ 2 w 12"/>
                  <a:gd name="T5" fmla="*/ 0 h 152"/>
                  <a:gd name="T6" fmla="*/ 6 w 12"/>
                  <a:gd name="T7" fmla="*/ 0 h 152"/>
                  <a:gd name="T8" fmla="*/ 12 w 12"/>
                  <a:gd name="T9" fmla="*/ 152 h 152"/>
                  <a:gd name="T10" fmla="*/ 10 w 12"/>
                  <a:gd name="T11" fmla="*/ 136 h 152"/>
                  <a:gd name="T12" fmla="*/ 6 w 12"/>
                  <a:gd name="T13" fmla="*/ 124 h 1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152"/>
                  <a:gd name="T23" fmla="*/ 12 w 12"/>
                  <a:gd name="T24" fmla="*/ 152 h 1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152">
                    <a:moveTo>
                      <a:pt x="6" y="124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12" y="152"/>
                    </a:lnTo>
                    <a:lnTo>
                      <a:pt x="10" y="136"/>
                    </a:lnTo>
                    <a:lnTo>
                      <a:pt x="6" y="124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5" name="Freeform 270"/>
              <p:cNvSpPr>
                <a:spLocks/>
              </p:cNvSpPr>
              <p:nvPr/>
            </p:nvSpPr>
            <p:spPr bwMode="auto">
              <a:xfrm>
                <a:off x="4414" y="368"/>
                <a:ext cx="14" cy="170"/>
              </a:xfrm>
              <a:custGeom>
                <a:avLst/>
                <a:gdLst>
                  <a:gd name="T0" fmla="*/ 8 w 14"/>
                  <a:gd name="T1" fmla="*/ 136 h 170"/>
                  <a:gd name="T2" fmla="*/ 0 w 14"/>
                  <a:gd name="T3" fmla="*/ 0 h 170"/>
                  <a:gd name="T4" fmla="*/ 4 w 14"/>
                  <a:gd name="T5" fmla="*/ 0 h 170"/>
                  <a:gd name="T6" fmla="*/ 8 w 14"/>
                  <a:gd name="T7" fmla="*/ 0 h 170"/>
                  <a:gd name="T8" fmla="*/ 14 w 14"/>
                  <a:gd name="T9" fmla="*/ 170 h 170"/>
                  <a:gd name="T10" fmla="*/ 10 w 14"/>
                  <a:gd name="T11" fmla="*/ 152 h 170"/>
                  <a:gd name="T12" fmla="*/ 8 w 14"/>
                  <a:gd name="T13" fmla="*/ 136 h 1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170"/>
                  <a:gd name="T23" fmla="*/ 14 w 14"/>
                  <a:gd name="T24" fmla="*/ 170 h 17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170">
                    <a:moveTo>
                      <a:pt x="8" y="136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4" y="170"/>
                    </a:lnTo>
                    <a:lnTo>
                      <a:pt x="10" y="152"/>
                    </a:lnTo>
                    <a:lnTo>
                      <a:pt x="8" y="136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6" name="Freeform 271"/>
              <p:cNvSpPr>
                <a:spLocks/>
              </p:cNvSpPr>
              <p:nvPr/>
            </p:nvSpPr>
            <p:spPr bwMode="auto">
              <a:xfrm>
                <a:off x="4418" y="368"/>
                <a:ext cx="14" cy="190"/>
              </a:xfrm>
              <a:custGeom>
                <a:avLst/>
                <a:gdLst>
                  <a:gd name="T0" fmla="*/ 6 w 14"/>
                  <a:gd name="T1" fmla="*/ 152 h 190"/>
                  <a:gd name="T2" fmla="*/ 0 w 14"/>
                  <a:gd name="T3" fmla="*/ 0 h 190"/>
                  <a:gd name="T4" fmla="*/ 4 w 14"/>
                  <a:gd name="T5" fmla="*/ 0 h 190"/>
                  <a:gd name="T6" fmla="*/ 6 w 14"/>
                  <a:gd name="T7" fmla="*/ 0 h 190"/>
                  <a:gd name="T8" fmla="*/ 14 w 14"/>
                  <a:gd name="T9" fmla="*/ 190 h 190"/>
                  <a:gd name="T10" fmla="*/ 10 w 14"/>
                  <a:gd name="T11" fmla="*/ 170 h 190"/>
                  <a:gd name="T12" fmla="*/ 6 w 14"/>
                  <a:gd name="T13" fmla="*/ 152 h 1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190"/>
                  <a:gd name="T23" fmla="*/ 14 w 14"/>
                  <a:gd name="T24" fmla="*/ 190 h 19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190">
                    <a:moveTo>
                      <a:pt x="6" y="15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14" y="190"/>
                    </a:lnTo>
                    <a:lnTo>
                      <a:pt x="10" y="170"/>
                    </a:lnTo>
                    <a:lnTo>
                      <a:pt x="6" y="152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7" name="Freeform 272"/>
              <p:cNvSpPr>
                <a:spLocks/>
              </p:cNvSpPr>
              <p:nvPr/>
            </p:nvSpPr>
            <p:spPr bwMode="auto">
              <a:xfrm>
                <a:off x="4422" y="366"/>
                <a:ext cx="16" cy="228"/>
              </a:xfrm>
              <a:custGeom>
                <a:avLst/>
                <a:gdLst>
                  <a:gd name="T0" fmla="*/ 6 w 16"/>
                  <a:gd name="T1" fmla="*/ 172 h 228"/>
                  <a:gd name="T2" fmla="*/ 0 w 16"/>
                  <a:gd name="T3" fmla="*/ 0 h 228"/>
                  <a:gd name="T4" fmla="*/ 2 w 16"/>
                  <a:gd name="T5" fmla="*/ 0 h 228"/>
                  <a:gd name="T6" fmla="*/ 4 w 16"/>
                  <a:gd name="T7" fmla="*/ 0 h 228"/>
                  <a:gd name="T8" fmla="*/ 16 w 16"/>
                  <a:gd name="T9" fmla="*/ 228 h 228"/>
                  <a:gd name="T10" fmla="*/ 12 w 16"/>
                  <a:gd name="T11" fmla="*/ 200 h 228"/>
                  <a:gd name="T12" fmla="*/ 6 w 16"/>
                  <a:gd name="T13" fmla="*/ 172 h 2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28"/>
                  <a:gd name="T23" fmla="*/ 16 w 16"/>
                  <a:gd name="T24" fmla="*/ 228 h 2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28">
                    <a:moveTo>
                      <a:pt x="6" y="17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6" y="228"/>
                    </a:lnTo>
                    <a:lnTo>
                      <a:pt x="12" y="200"/>
                    </a:lnTo>
                    <a:lnTo>
                      <a:pt x="6" y="172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8" name="Freeform 273"/>
              <p:cNvSpPr>
                <a:spLocks/>
              </p:cNvSpPr>
              <p:nvPr/>
            </p:nvSpPr>
            <p:spPr bwMode="auto">
              <a:xfrm>
                <a:off x="4424" y="366"/>
                <a:ext cx="18" cy="234"/>
              </a:xfrm>
              <a:custGeom>
                <a:avLst/>
                <a:gdLst>
                  <a:gd name="T0" fmla="*/ 8 w 18"/>
                  <a:gd name="T1" fmla="*/ 192 h 234"/>
                  <a:gd name="T2" fmla="*/ 0 w 18"/>
                  <a:gd name="T3" fmla="*/ 0 h 234"/>
                  <a:gd name="T4" fmla="*/ 2 w 18"/>
                  <a:gd name="T5" fmla="*/ 0 h 234"/>
                  <a:gd name="T6" fmla="*/ 6 w 18"/>
                  <a:gd name="T7" fmla="*/ 0 h 234"/>
                  <a:gd name="T8" fmla="*/ 18 w 18"/>
                  <a:gd name="T9" fmla="*/ 234 h 234"/>
                  <a:gd name="T10" fmla="*/ 14 w 18"/>
                  <a:gd name="T11" fmla="*/ 234 h 234"/>
                  <a:gd name="T12" fmla="*/ 12 w 18"/>
                  <a:gd name="T13" fmla="*/ 214 h 234"/>
                  <a:gd name="T14" fmla="*/ 8 w 18"/>
                  <a:gd name="T15" fmla="*/ 192 h 23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34"/>
                  <a:gd name="T26" fmla="*/ 18 w 18"/>
                  <a:gd name="T27" fmla="*/ 234 h 23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34">
                    <a:moveTo>
                      <a:pt x="8" y="19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18" y="234"/>
                    </a:lnTo>
                    <a:lnTo>
                      <a:pt x="14" y="234"/>
                    </a:lnTo>
                    <a:lnTo>
                      <a:pt x="12" y="214"/>
                    </a:lnTo>
                    <a:lnTo>
                      <a:pt x="8" y="192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9" name="Freeform 274"/>
              <p:cNvSpPr>
                <a:spLocks/>
              </p:cNvSpPr>
              <p:nvPr/>
            </p:nvSpPr>
            <p:spPr bwMode="auto">
              <a:xfrm>
                <a:off x="4428" y="366"/>
                <a:ext cx="16" cy="234"/>
              </a:xfrm>
              <a:custGeom>
                <a:avLst/>
                <a:gdLst>
                  <a:gd name="T0" fmla="*/ 10 w 16"/>
                  <a:gd name="T1" fmla="*/ 228 h 234"/>
                  <a:gd name="T2" fmla="*/ 0 w 16"/>
                  <a:gd name="T3" fmla="*/ 0 h 234"/>
                  <a:gd name="T4" fmla="*/ 2 w 16"/>
                  <a:gd name="T5" fmla="*/ 0 h 234"/>
                  <a:gd name="T6" fmla="*/ 4 w 16"/>
                  <a:gd name="T7" fmla="*/ 0 h 234"/>
                  <a:gd name="T8" fmla="*/ 16 w 16"/>
                  <a:gd name="T9" fmla="*/ 234 h 234"/>
                  <a:gd name="T10" fmla="*/ 12 w 16"/>
                  <a:gd name="T11" fmla="*/ 234 h 234"/>
                  <a:gd name="T12" fmla="*/ 10 w 16"/>
                  <a:gd name="T13" fmla="*/ 234 h 234"/>
                  <a:gd name="T14" fmla="*/ 10 w 16"/>
                  <a:gd name="T15" fmla="*/ 230 h 234"/>
                  <a:gd name="T16" fmla="*/ 10 w 16"/>
                  <a:gd name="T17" fmla="*/ 228 h 2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234"/>
                  <a:gd name="T29" fmla="*/ 16 w 16"/>
                  <a:gd name="T30" fmla="*/ 234 h 2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234">
                    <a:moveTo>
                      <a:pt x="10" y="228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6" y="234"/>
                    </a:lnTo>
                    <a:lnTo>
                      <a:pt x="12" y="234"/>
                    </a:lnTo>
                    <a:lnTo>
                      <a:pt x="10" y="234"/>
                    </a:lnTo>
                    <a:lnTo>
                      <a:pt x="10" y="230"/>
                    </a:lnTo>
                    <a:lnTo>
                      <a:pt x="10" y="228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0" name="Freeform 275"/>
              <p:cNvSpPr>
                <a:spLocks/>
              </p:cNvSpPr>
              <p:nvPr/>
            </p:nvSpPr>
            <p:spPr bwMode="auto">
              <a:xfrm>
                <a:off x="4432" y="366"/>
                <a:ext cx="16" cy="234"/>
              </a:xfrm>
              <a:custGeom>
                <a:avLst/>
                <a:gdLst>
                  <a:gd name="T0" fmla="*/ 10 w 16"/>
                  <a:gd name="T1" fmla="*/ 234 h 234"/>
                  <a:gd name="T2" fmla="*/ 0 w 16"/>
                  <a:gd name="T3" fmla="*/ 0 h 234"/>
                  <a:gd name="T4" fmla="*/ 0 w 16"/>
                  <a:gd name="T5" fmla="*/ 0 h 234"/>
                  <a:gd name="T6" fmla="*/ 4 w 16"/>
                  <a:gd name="T7" fmla="*/ 0 h 234"/>
                  <a:gd name="T8" fmla="*/ 16 w 16"/>
                  <a:gd name="T9" fmla="*/ 234 h 234"/>
                  <a:gd name="T10" fmla="*/ 12 w 16"/>
                  <a:gd name="T11" fmla="*/ 234 h 234"/>
                  <a:gd name="T12" fmla="*/ 10 w 16"/>
                  <a:gd name="T13" fmla="*/ 234 h 2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34"/>
                  <a:gd name="T23" fmla="*/ 16 w 16"/>
                  <a:gd name="T24" fmla="*/ 234 h 2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34">
                    <a:moveTo>
                      <a:pt x="10" y="23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16" y="234"/>
                    </a:lnTo>
                    <a:lnTo>
                      <a:pt x="12" y="234"/>
                    </a:lnTo>
                    <a:lnTo>
                      <a:pt x="10" y="234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1" name="Freeform 276"/>
              <p:cNvSpPr>
                <a:spLocks/>
              </p:cNvSpPr>
              <p:nvPr/>
            </p:nvSpPr>
            <p:spPr bwMode="auto">
              <a:xfrm>
                <a:off x="4434" y="366"/>
                <a:ext cx="18" cy="234"/>
              </a:xfrm>
              <a:custGeom>
                <a:avLst/>
                <a:gdLst>
                  <a:gd name="T0" fmla="*/ 10 w 18"/>
                  <a:gd name="T1" fmla="*/ 234 h 234"/>
                  <a:gd name="T2" fmla="*/ 0 w 18"/>
                  <a:gd name="T3" fmla="*/ 0 h 234"/>
                  <a:gd name="T4" fmla="*/ 2 w 18"/>
                  <a:gd name="T5" fmla="*/ 0 h 234"/>
                  <a:gd name="T6" fmla="*/ 6 w 18"/>
                  <a:gd name="T7" fmla="*/ 0 h 234"/>
                  <a:gd name="T8" fmla="*/ 18 w 18"/>
                  <a:gd name="T9" fmla="*/ 232 h 234"/>
                  <a:gd name="T10" fmla="*/ 14 w 18"/>
                  <a:gd name="T11" fmla="*/ 234 h 234"/>
                  <a:gd name="T12" fmla="*/ 10 w 18"/>
                  <a:gd name="T13" fmla="*/ 234 h 2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234"/>
                  <a:gd name="T23" fmla="*/ 18 w 18"/>
                  <a:gd name="T24" fmla="*/ 234 h 2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234">
                    <a:moveTo>
                      <a:pt x="10" y="234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18" y="232"/>
                    </a:lnTo>
                    <a:lnTo>
                      <a:pt x="14" y="234"/>
                    </a:lnTo>
                    <a:lnTo>
                      <a:pt x="10" y="234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2" name="Freeform 277"/>
              <p:cNvSpPr>
                <a:spLocks/>
              </p:cNvSpPr>
              <p:nvPr/>
            </p:nvSpPr>
            <p:spPr bwMode="auto">
              <a:xfrm>
                <a:off x="4438" y="364"/>
                <a:ext cx="16" cy="236"/>
              </a:xfrm>
              <a:custGeom>
                <a:avLst/>
                <a:gdLst>
                  <a:gd name="T0" fmla="*/ 10 w 16"/>
                  <a:gd name="T1" fmla="*/ 236 h 236"/>
                  <a:gd name="T2" fmla="*/ 0 w 16"/>
                  <a:gd name="T3" fmla="*/ 0 h 236"/>
                  <a:gd name="T4" fmla="*/ 2 w 16"/>
                  <a:gd name="T5" fmla="*/ 0 h 236"/>
                  <a:gd name="T6" fmla="*/ 4 w 16"/>
                  <a:gd name="T7" fmla="*/ 0 h 236"/>
                  <a:gd name="T8" fmla="*/ 16 w 16"/>
                  <a:gd name="T9" fmla="*/ 234 h 236"/>
                  <a:gd name="T10" fmla="*/ 12 w 16"/>
                  <a:gd name="T11" fmla="*/ 234 h 236"/>
                  <a:gd name="T12" fmla="*/ 10 w 16"/>
                  <a:gd name="T13" fmla="*/ 236 h 2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36"/>
                  <a:gd name="T23" fmla="*/ 16 w 16"/>
                  <a:gd name="T24" fmla="*/ 236 h 2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36">
                    <a:moveTo>
                      <a:pt x="10" y="236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6" y="234"/>
                    </a:lnTo>
                    <a:lnTo>
                      <a:pt x="12" y="234"/>
                    </a:lnTo>
                    <a:lnTo>
                      <a:pt x="10" y="236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3" name="Freeform 278"/>
              <p:cNvSpPr>
                <a:spLocks/>
              </p:cNvSpPr>
              <p:nvPr/>
            </p:nvSpPr>
            <p:spPr bwMode="auto">
              <a:xfrm>
                <a:off x="4442" y="364"/>
                <a:ext cx="16" cy="234"/>
              </a:xfrm>
              <a:custGeom>
                <a:avLst/>
                <a:gdLst>
                  <a:gd name="T0" fmla="*/ 10 w 16"/>
                  <a:gd name="T1" fmla="*/ 234 h 234"/>
                  <a:gd name="T2" fmla="*/ 0 w 16"/>
                  <a:gd name="T3" fmla="*/ 0 h 234"/>
                  <a:gd name="T4" fmla="*/ 0 w 16"/>
                  <a:gd name="T5" fmla="*/ 0 h 234"/>
                  <a:gd name="T6" fmla="*/ 4 w 16"/>
                  <a:gd name="T7" fmla="*/ 0 h 234"/>
                  <a:gd name="T8" fmla="*/ 16 w 16"/>
                  <a:gd name="T9" fmla="*/ 234 h 234"/>
                  <a:gd name="T10" fmla="*/ 12 w 16"/>
                  <a:gd name="T11" fmla="*/ 234 h 234"/>
                  <a:gd name="T12" fmla="*/ 10 w 16"/>
                  <a:gd name="T13" fmla="*/ 234 h 2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34"/>
                  <a:gd name="T23" fmla="*/ 16 w 16"/>
                  <a:gd name="T24" fmla="*/ 234 h 2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34">
                    <a:moveTo>
                      <a:pt x="10" y="23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16" y="234"/>
                    </a:lnTo>
                    <a:lnTo>
                      <a:pt x="12" y="234"/>
                    </a:lnTo>
                    <a:lnTo>
                      <a:pt x="10" y="234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4" name="Freeform 279"/>
              <p:cNvSpPr>
                <a:spLocks/>
              </p:cNvSpPr>
              <p:nvPr/>
            </p:nvSpPr>
            <p:spPr bwMode="auto">
              <a:xfrm>
                <a:off x="4444" y="364"/>
                <a:ext cx="16" cy="234"/>
              </a:xfrm>
              <a:custGeom>
                <a:avLst/>
                <a:gdLst>
                  <a:gd name="T0" fmla="*/ 10 w 16"/>
                  <a:gd name="T1" fmla="*/ 234 h 234"/>
                  <a:gd name="T2" fmla="*/ 0 w 16"/>
                  <a:gd name="T3" fmla="*/ 0 h 234"/>
                  <a:gd name="T4" fmla="*/ 2 w 16"/>
                  <a:gd name="T5" fmla="*/ 0 h 234"/>
                  <a:gd name="T6" fmla="*/ 6 w 16"/>
                  <a:gd name="T7" fmla="*/ 0 h 234"/>
                  <a:gd name="T8" fmla="*/ 16 w 16"/>
                  <a:gd name="T9" fmla="*/ 232 h 234"/>
                  <a:gd name="T10" fmla="*/ 14 w 16"/>
                  <a:gd name="T11" fmla="*/ 234 h 234"/>
                  <a:gd name="T12" fmla="*/ 10 w 16"/>
                  <a:gd name="T13" fmla="*/ 234 h 2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34"/>
                  <a:gd name="T23" fmla="*/ 16 w 16"/>
                  <a:gd name="T24" fmla="*/ 234 h 2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34">
                    <a:moveTo>
                      <a:pt x="10" y="234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16" y="232"/>
                    </a:lnTo>
                    <a:lnTo>
                      <a:pt x="14" y="234"/>
                    </a:lnTo>
                    <a:lnTo>
                      <a:pt x="10" y="234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5" name="Freeform 280"/>
              <p:cNvSpPr>
                <a:spLocks/>
              </p:cNvSpPr>
              <p:nvPr/>
            </p:nvSpPr>
            <p:spPr bwMode="auto">
              <a:xfrm>
                <a:off x="4448" y="364"/>
                <a:ext cx="16" cy="234"/>
              </a:xfrm>
              <a:custGeom>
                <a:avLst/>
                <a:gdLst>
                  <a:gd name="T0" fmla="*/ 10 w 16"/>
                  <a:gd name="T1" fmla="*/ 234 h 234"/>
                  <a:gd name="T2" fmla="*/ 0 w 16"/>
                  <a:gd name="T3" fmla="*/ 0 h 234"/>
                  <a:gd name="T4" fmla="*/ 2 w 16"/>
                  <a:gd name="T5" fmla="*/ 0 h 234"/>
                  <a:gd name="T6" fmla="*/ 4 w 16"/>
                  <a:gd name="T7" fmla="*/ 0 h 234"/>
                  <a:gd name="T8" fmla="*/ 16 w 16"/>
                  <a:gd name="T9" fmla="*/ 232 h 234"/>
                  <a:gd name="T10" fmla="*/ 12 w 16"/>
                  <a:gd name="T11" fmla="*/ 232 h 234"/>
                  <a:gd name="T12" fmla="*/ 10 w 16"/>
                  <a:gd name="T13" fmla="*/ 234 h 2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34"/>
                  <a:gd name="T23" fmla="*/ 16 w 16"/>
                  <a:gd name="T24" fmla="*/ 234 h 2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34">
                    <a:moveTo>
                      <a:pt x="10" y="234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6" y="232"/>
                    </a:lnTo>
                    <a:lnTo>
                      <a:pt x="12" y="232"/>
                    </a:lnTo>
                    <a:lnTo>
                      <a:pt x="10" y="234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6" name="Freeform 281"/>
              <p:cNvSpPr>
                <a:spLocks/>
              </p:cNvSpPr>
              <p:nvPr/>
            </p:nvSpPr>
            <p:spPr bwMode="auto">
              <a:xfrm>
                <a:off x="4450" y="364"/>
                <a:ext cx="18" cy="232"/>
              </a:xfrm>
              <a:custGeom>
                <a:avLst/>
                <a:gdLst>
                  <a:gd name="T0" fmla="*/ 10 w 18"/>
                  <a:gd name="T1" fmla="*/ 232 h 232"/>
                  <a:gd name="T2" fmla="*/ 0 w 18"/>
                  <a:gd name="T3" fmla="*/ 0 h 232"/>
                  <a:gd name="T4" fmla="*/ 2 w 18"/>
                  <a:gd name="T5" fmla="*/ 0 h 232"/>
                  <a:gd name="T6" fmla="*/ 6 w 18"/>
                  <a:gd name="T7" fmla="*/ 0 h 232"/>
                  <a:gd name="T8" fmla="*/ 18 w 18"/>
                  <a:gd name="T9" fmla="*/ 232 h 232"/>
                  <a:gd name="T10" fmla="*/ 14 w 18"/>
                  <a:gd name="T11" fmla="*/ 232 h 232"/>
                  <a:gd name="T12" fmla="*/ 10 w 18"/>
                  <a:gd name="T13" fmla="*/ 232 h 2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232"/>
                  <a:gd name="T23" fmla="*/ 18 w 18"/>
                  <a:gd name="T24" fmla="*/ 232 h 2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232">
                    <a:moveTo>
                      <a:pt x="10" y="23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18" y="232"/>
                    </a:lnTo>
                    <a:lnTo>
                      <a:pt x="14" y="232"/>
                    </a:lnTo>
                    <a:lnTo>
                      <a:pt x="10" y="232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7" name="Freeform 282"/>
              <p:cNvSpPr>
                <a:spLocks/>
              </p:cNvSpPr>
              <p:nvPr/>
            </p:nvSpPr>
            <p:spPr bwMode="auto">
              <a:xfrm>
                <a:off x="4452" y="362"/>
                <a:ext cx="18" cy="234"/>
              </a:xfrm>
              <a:custGeom>
                <a:avLst/>
                <a:gdLst>
                  <a:gd name="T0" fmla="*/ 12 w 18"/>
                  <a:gd name="T1" fmla="*/ 234 h 234"/>
                  <a:gd name="T2" fmla="*/ 0 w 18"/>
                  <a:gd name="T3" fmla="*/ 0 h 234"/>
                  <a:gd name="T4" fmla="*/ 4 w 18"/>
                  <a:gd name="T5" fmla="*/ 0 h 234"/>
                  <a:gd name="T6" fmla="*/ 8 w 18"/>
                  <a:gd name="T7" fmla="*/ 0 h 234"/>
                  <a:gd name="T8" fmla="*/ 18 w 18"/>
                  <a:gd name="T9" fmla="*/ 234 h 234"/>
                  <a:gd name="T10" fmla="*/ 16 w 18"/>
                  <a:gd name="T11" fmla="*/ 234 h 234"/>
                  <a:gd name="T12" fmla="*/ 12 w 18"/>
                  <a:gd name="T13" fmla="*/ 234 h 2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234"/>
                  <a:gd name="T23" fmla="*/ 18 w 18"/>
                  <a:gd name="T24" fmla="*/ 234 h 2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234">
                    <a:moveTo>
                      <a:pt x="12" y="23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8" y="234"/>
                    </a:lnTo>
                    <a:lnTo>
                      <a:pt x="16" y="234"/>
                    </a:lnTo>
                    <a:lnTo>
                      <a:pt x="12" y="234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8" name="Freeform 283"/>
              <p:cNvSpPr>
                <a:spLocks/>
              </p:cNvSpPr>
              <p:nvPr/>
            </p:nvSpPr>
            <p:spPr bwMode="auto">
              <a:xfrm>
                <a:off x="4456" y="362"/>
                <a:ext cx="16" cy="234"/>
              </a:xfrm>
              <a:custGeom>
                <a:avLst/>
                <a:gdLst>
                  <a:gd name="T0" fmla="*/ 12 w 16"/>
                  <a:gd name="T1" fmla="*/ 234 h 234"/>
                  <a:gd name="T2" fmla="*/ 0 w 16"/>
                  <a:gd name="T3" fmla="*/ 0 h 234"/>
                  <a:gd name="T4" fmla="*/ 4 w 16"/>
                  <a:gd name="T5" fmla="*/ 0 h 234"/>
                  <a:gd name="T6" fmla="*/ 6 w 16"/>
                  <a:gd name="T7" fmla="*/ 0 h 234"/>
                  <a:gd name="T8" fmla="*/ 16 w 16"/>
                  <a:gd name="T9" fmla="*/ 232 h 234"/>
                  <a:gd name="T10" fmla="*/ 14 w 16"/>
                  <a:gd name="T11" fmla="*/ 234 h 234"/>
                  <a:gd name="T12" fmla="*/ 12 w 16"/>
                  <a:gd name="T13" fmla="*/ 234 h 2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34"/>
                  <a:gd name="T23" fmla="*/ 16 w 16"/>
                  <a:gd name="T24" fmla="*/ 234 h 2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34">
                    <a:moveTo>
                      <a:pt x="12" y="23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16" y="232"/>
                    </a:lnTo>
                    <a:lnTo>
                      <a:pt x="14" y="234"/>
                    </a:lnTo>
                    <a:lnTo>
                      <a:pt x="12" y="234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9" name="Freeform 284"/>
              <p:cNvSpPr>
                <a:spLocks/>
              </p:cNvSpPr>
              <p:nvPr/>
            </p:nvSpPr>
            <p:spPr bwMode="auto">
              <a:xfrm>
                <a:off x="4460" y="362"/>
                <a:ext cx="16" cy="234"/>
              </a:xfrm>
              <a:custGeom>
                <a:avLst/>
                <a:gdLst>
                  <a:gd name="T0" fmla="*/ 10 w 16"/>
                  <a:gd name="T1" fmla="*/ 234 h 234"/>
                  <a:gd name="T2" fmla="*/ 0 w 16"/>
                  <a:gd name="T3" fmla="*/ 0 h 234"/>
                  <a:gd name="T4" fmla="*/ 2 w 16"/>
                  <a:gd name="T5" fmla="*/ 0 h 234"/>
                  <a:gd name="T6" fmla="*/ 6 w 16"/>
                  <a:gd name="T7" fmla="*/ 0 h 234"/>
                  <a:gd name="T8" fmla="*/ 16 w 16"/>
                  <a:gd name="T9" fmla="*/ 232 h 234"/>
                  <a:gd name="T10" fmla="*/ 12 w 16"/>
                  <a:gd name="T11" fmla="*/ 232 h 234"/>
                  <a:gd name="T12" fmla="*/ 10 w 16"/>
                  <a:gd name="T13" fmla="*/ 234 h 2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34"/>
                  <a:gd name="T23" fmla="*/ 16 w 16"/>
                  <a:gd name="T24" fmla="*/ 234 h 2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34">
                    <a:moveTo>
                      <a:pt x="10" y="234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16" y="232"/>
                    </a:lnTo>
                    <a:lnTo>
                      <a:pt x="12" y="232"/>
                    </a:lnTo>
                    <a:lnTo>
                      <a:pt x="10" y="234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40" name="Freeform 285"/>
              <p:cNvSpPr>
                <a:spLocks/>
              </p:cNvSpPr>
              <p:nvPr/>
            </p:nvSpPr>
            <p:spPr bwMode="auto">
              <a:xfrm>
                <a:off x="4462" y="362"/>
                <a:ext cx="16" cy="232"/>
              </a:xfrm>
              <a:custGeom>
                <a:avLst/>
                <a:gdLst>
                  <a:gd name="T0" fmla="*/ 10 w 16"/>
                  <a:gd name="T1" fmla="*/ 232 h 232"/>
                  <a:gd name="T2" fmla="*/ 0 w 16"/>
                  <a:gd name="T3" fmla="*/ 0 h 232"/>
                  <a:gd name="T4" fmla="*/ 4 w 16"/>
                  <a:gd name="T5" fmla="*/ 0 h 232"/>
                  <a:gd name="T6" fmla="*/ 8 w 16"/>
                  <a:gd name="T7" fmla="*/ 0 h 232"/>
                  <a:gd name="T8" fmla="*/ 16 w 16"/>
                  <a:gd name="T9" fmla="*/ 232 h 232"/>
                  <a:gd name="T10" fmla="*/ 14 w 16"/>
                  <a:gd name="T11" fmla="*/ 232 h 232"/>
                  <a:gd name="T12" fmla="*/ 10 w 16"/>
                  <a:gd name="T13" fmla="*/ 232 h 2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32"/>
                  <a:gd name="T23" fmla="*/ 16 w 16"/>
                  <a:gd name="T24" fmla="*/ 232 h 2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32">
                    <a:moveTo>
                      <a:pt x="10" y="23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6" y="232"/>
                    </a:lnTo>
                    <a:lnTo>
                      <a:pt x="14" y="232"/>
                    </a:lnTo>
                    <a:lnTo>
                      <a:pt x="10" y="232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41" name="Freeform 286"/>
              <p:cNvSpPr>
                <a:spLocks/>
              </p:cNvSpPr>
              <p:nvPr/>
            </p:nvSpPr>
            <p:spPr bwMode="auto">
              <a:xfrm>
                <a:off x="4466" y="362"/>
                <a:ext cx="16" cy="232"/>
              </a:xfrm>
              <a:custGeom>
                <a:avLst/>
                <a:gdLst>
                  <a:gd name="T0" fmla="*/ 10 w 16"/>
                  <a:gd name="T1" fmla="*/ 232 h 232"/>
                  <a:gd name="T2" fmla="*/ 0 w 16"/>
                  <a:gd name="T3" fmla="*/ 0 h 232"/>
                  <a:gd name="T4" fmla="*/ 4 w 16"/>
                  <a:gd name="T5" fmla="*/ 0 h 232"/>
                  <a:gd name="T6" fmla="*/ 4 w 16"/>
                  <a:gd name="T7" fmla="*/ 0 h 232"/>
                  <a:gd name="T8" fmla="*/ 16 w 16"/>
                  <a:gd name="T9" fmla="*/ 232 h 232"/>
                  <a:gd name="T10" fmla="*/ 12 w 16"/>
                  <a:gd name="T11" fmla="*/ 232 h 232"/>
                  <a:gd name="T12" fmla="*/ 10 w 16"/>
                  <a:gd name="T13" fmla="*/ 232 h 2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32"/>
                  <a:gd name="T23" fmla="*/ 16 w 16"/>
                  <a:gd name="T24" fmla="*/ 232 h 2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32">
                    <a:moveTo>
                      <a:pt x="10" y="23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16" y="232"/>
                    </a:lnTo>
                    <a:lnTo>
                      <a:pt x="12" y="232"/>
                    </a:lnTo>
                    <a:lnTo>
                      <a:pt x="10" y="232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42" name="Freeform 287"/>
              <p:cNvSpPr>
                <a:spLocks/>
              </p:cNvSpPr>
              <p:nvPr/>
            </p:nvSpPr>
            <p:spPr bwMode="auto">
              <a:xfrm>
                <a:off x="4470" y="360"/>
                <a:ext cx="16" cy="234"/>
              </a:xfrm>
              <a:custGeom>
                <a:avLst/>
                <a:gdLst>
                  <a:gd name="T0" fmla="*/ 8 w 16"/>
                  <a:gd name="T1" fmla="*/ 234 h 234"/>
                  <a:gd name="T2" fmla="*/ 0 w 16"/>
                  <a:gd name="T3" fmla="*/ 0 h 234"/>
                  <a:gd name="T4" fmla="*/ 0 w 16"/>
                  <a:gd name="T5" fmla="*/ 0 h 234"/>
                  <a:gd name="T6" fmla="*/ 4 w 16"/>
                  <a:gd name="T7" fmla="*/ 0 h 234"/>
                  <a:gd name="T8" fmla="*/ 16 w 16"/>
                  <a:gd name="T9" fmla="*/ 232 h 234"/>
                  <a:gd name="T10" fmla="*/ 12 w 16"/>
                  <a:gd name="T11" fmla="*/ 234 h 234"/>
                  <a:gd name="T12" fmla="*/ 8 w 16"/>
                  <a:gd name="T13" fmla="*/ 234 h 2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34"/>
                  <a:gd name="T23" fmla="*/ 16 w 16"/>
                  <a:gd name="T24" fmla="*/ 234 h 2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34">
                    <a:moveTo>
                      <a:pt x="8" y="23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16" y="232"/>
                    </a:lnTo>
                    <a:lnTo>
                      <a:pt x="12" y="234"/>
                    </a:lnTo>
                    <a:lnTo>
                      <a:pt x="8" y="234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43" name="Freeform 288"/>
              <p:cNvSpPr>
                <a:spLocks/>
              </p:cNvSpPr>
              <p:nvPr/>
            </p:nvSpPr>
            <p:spPr bwMode="auto">
              <a:xfrm>
                <a:off x="4472" y="360"/>
                <a:ext cx="16" cy="234"/>
              </a:xfrm>
              <a:custGeom>
                <a:avLst/>
                <a:gdLst>
                  <a:gd name="T0" fmla="*/ 10 w 16"/>
                  <a:gd name="T1" fmla="*/ 234 h 234"/>
                  <a:gd name="T2" fmla="*/ 0 w 16"/>
                  <a:gd name="T3" fmla="*/ 0 h 234"/>
                  <a:gd name="T4" fmla="*/ 2 w 16"/>
                  <a:gd name="T5" fmla="*/ 0 h 234"/>
                  <a:gd name="T6" fmla="*/ 6 w 16"/>
                  <a:gd name="T7" fmla="*/ 0 h 234"/>
                  <a:gd name="T8" fmla="*/ 16 w 16"/>
                  <a:gd name="T9" fmla="*/ 232 h 234"/>
                  <a:gd name="T10" fmla="*/ 14 w 16"/>
                  <a:gd name="T11" fmla="*/ 232 h 234"/>
                  <a:gd name="T12" fmla="*/ 10 w 16"/>
                  <a:gd name="T13" fmla="*/ 234 h 2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34"/>
                  <a:gd name="T23" fmla="*/ 16 w 16"/>
                  <a:gd name="T24" fmla="*/ 234 h 2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34">
                    <a:moveTo>
                      <a:pt x="10" y="234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16" y="232"/>
                    </a:lnTo>
                    <a:lnTo>
                      <a:pt x="14" y="232"/>
                    </a:lnTo>
                    <a:lnTo>
                      <a:pt x="10" y="234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44" name="Freeform 289"/>
              <p:cNvSpPr>
                <a:spLocks/>
              </p:cNvSpPr>
              <p:nvPr/>
            </p:nvSpPr>
            <p:spPr bwMode="auto">
              <a:xfrm>
                <a:off x="4476" y="360"/>
                <a:ext cx="16" cy="232"/>
              </a:xfrm>
              <a:custGeom>
                <a:avLst/>
                <a:gdLst>
                  <a:gd name="T0" fmla="*/ 10 w 16"/>
                  <a:gd name="T1" fmla="*/ 232 h 232"/>
                  <a:gd name="T2" fmla="*/ 0 w 16"/>
                  <a:gd name="T3" fmla="*/ 0 h 232"/>
                  <a:gd name="T4" fmla="*/ 2 w 16"/>
                  <a:gd name="T5" fmla="*/ 0 h 232"/>
                  <a:gd name="T6" fmla="*/ 4 w 16"/>
                  <a:gd name="T7" fmla="*/ 0 h 232"/>
                  <a:gd name="T8" fmla="*/ 16 w 16"/>
                  <a:gd name="T9" fmla="*/ 232 h 232"/>
                  <a:gd name="T10" fmla="*/ 12 w 16"/>
                  <a:gd name="T11" fmla="*/ 232 h 232"/>
                  <a:gd name="T12" fmla="*/ 10 w 16"/>
                  <a:gd name="T13" fmla="*/ 232 h 2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32"/>
                  <a:gd name="T23" fmla="*/ 16 w 16"/>
                  <a:gd name="T24" fmla="*/ 232 h 2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32">
                    <a:moveTo>
                      <a:pt x="10" y="23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6" y="232"/>
                    </a:lnTo>
                    <a:lnTo>
                      <a:pt x="12" y="232"/>
                    </a:lnTo>
                    <a:lnTo>
                      <a:pt x="10" y="232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45" name="Freeform 290"/>
              <p:cNvSpPr>
                <a:spLocks/>
              </p:cNvSpPr>
              <p:nvPr/>
            </p:nvSpPr>
            <p:spPr bwMode="auto">
              <a:xfrm>
                <a:off x="4480" y="360"/>
                <a:ext cx="16" cy="232"/>
              </a:xfrm>
              <a:custGeom>
                <a:avLst/>
                <a:gdLst>
                  <a:gd name="T0" fmla="*/ 8 w 16"/>
                  <a:gd name="T1" fmla="*/ 232 h 232"/>
                  <a:gd name="T2" fmla="*/ 0 w 16"/>
                  <a:gd name="T3" fmla="*/ 0 h 232"/>
                  <a:gd name="T4" fmla="*/ 0 w 16"/>
                  <a:gd name="T5" fmla="*/ 0 h 232"/>
                  <a:gd name="T6" fmla="*/ 4 w 16"/>
                  <a:gd name="T7" fmla="*/ 0 h 232"/>
                  <a:gd name="T8" fmla="*/ 16 w 16"/>
                  <a:gd name="T9" fmla="*/ 232 h 232"/>
                  <a:gd name="T10" fmla="*/ 12 w 16"/>
                  <a:gd name="T11" fmla="*/ 232 h 232"/>
                  <a:gd name="T12" fmla="*/ 8 w 16"/>
                  <a:gd name="T13" fmla="*/ 232 h 2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32"/>
                  <a:gd name="T23" fmla="*/ 16 w 16"/>
                  <a:gd name="T24" fmla="*/ 232 h 2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32">
                    <a:moveTo>
                      <a:pt x="8" y="23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16" y="232"/>
                    </a:lnTo>
                    <a:lnTo>
                      <a:pt x="12" y="232"/>
                    </a:lnTo>
                    <a:lnTo>
                      <a:pt x="8" y="232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46" name="Freeform 291"/>
              <p:cNvSpPr>
                <a:spLocks/>
              </p:cNvSpPr>
              <p:nvPr/>
            </p:nvSpPr>
            <p:spPr bwMode="auto">
              <a:xfrm>
                <a:off x="4482" y="360"/>
                <a:ext cx="16" cy="232"/>
              </a:xfrm>
              <a:custGeom>
                <a:avLst/>
                <a:gdLst>
                  <a:gd name="T0" fmla="*/ 10 w 16"/>
                  <a:gd name="T1" fmla="*/ 232 h 232"/>
                  <a:gd name="T2" fmla="*/ 0 w 16"/>
                  <a:gd name="T3" fmla="*/ 0 h 232"/>
                  <a:gd name="T4" fmla="*/ 2 w 16"/>
                  <a:gd name="T5" fmla="*/ 0 h 232"/>
                  <a:gd name="T6" fmla="*/ 6 w 16"/>
                  <a:gd name="T7" fmla="*/ 0 h 232"/>
                  <a:gd name="T8" fmla="*/ 16 w 16"/>
                  <a:gd name="T9" fmla="*/ 230 h 232"/>
                  <a:gd name="T10" fmla="*/ 14 w 16"/>
                  <a:gd name="T11" fmla="*/ 232 h 232"/>
                  <a:gd name="T12" fmla="*/ 10 w 16"/>
                  <a:gd name="T13" fmla="*/ 232 h 2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32"/>
                  <a:gd name="T23" fmla="*/ 16 w 16"/>
                  <a:gd name="T24" fmla="*/ 232 h 2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32">
                    <a:moveTo>
                      <a:pt x="10" y="23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16" y="230"/>
                    </a:lnTo>
                    <a:lnTo>
                      <a:pt x="14" y="232"/>
                    </a:lnTo>
                    <a:lnTo>
                      <a:pt x="10" y="232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47" name="Freeform 292"/>
              <p:cNvSpPr>
                <a:spLocks/>
              </p:cNvSpPr>
              <p:nvPr/>
            </p:nvSpPr>
            <p:spPr bwMode="auto">
              <a:xfrm>
                <a:off x="4486" y="358"/>
                <a:ext cx="16" cy="234"/>
              </a:xfrm>
              <a:custGeom>
                <a:avLst/>
                <a:gdLst>
                  <a:gd name="T0" fmla="*/ 10 w 16"/>
                  <a:gd name="T1" fmla="*/ 234 h 234"/>
                  <a:gd name="T2" fmla="*/ 0 w 16"/>
                  <a:gd name="T3" fmla="*/ 0 h 234"/>
                  <a:gd name="T4" fmla="*/ 2 w 16"/>
                  <a:gd name="T5" fmla="*/ 0 h 234"/>
                  <a:gd name="T6" fmla="*/ 4 w 16"/>
                  <a:gd name="T7" fmla="*/ 0 h 234"/>
                  <a:gd name="T8" fmla="*/ 16 w 16"/>
                  <a:gd name="T9" fmla="*/ 232 h 234"/>
                  <a:gd name="T10" fmla="*/ 12 w 16"/>
                  <a:gd name="T11" fmla="*/ 232 h 234"/>
                  <a:gd name="T12" fmla="*/ 10 w 16"/>
                  <a:gd name="T13" fmla="*/ 234 h 2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34"/>
                  <a:gd name="T23" fmla="*/ 16 w 16"/>
                  <a:gd name="T24" fmla="*/ 234 h 2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34">
                    <a:moveTo>
                      <a:pt x="10" y="234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6" y="232"/>
                    </a:lnTo>
                    <a:lnTo>
                      <a:pt x="12" y="232"/>
                    </a:lnTo>
                    <a:lnTo>
                      <a:pt x="10" y="234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48" name="Freeform 293"/>
              <p:cNvSpPr>
                <a:spLocks/>
              </p:cNvSpPr>
              <p:nvPr/>
            </p:nvSpPr>
            <p:spPr bwMode="auto">
              <a:xfrm>
                <a:off x="4490" y="358"/>
                <a:ext cx="16" cy="232"/>
              </a:xfrm>
              <a:custGeom>
                <a:avLst/>
                <a:gdLst>
                  <a:gd name="T0" fmla="*/ 8 w 16"/>
                  <a:gd name="T1" fmla="*/ 232 h 232"/>
                  <a:gd name="T2" fmla="*/ 0 w 16"/>
                  <a:gd name="T3" fmla="*/ 0 h 232"/>
                  <a:gd name="T4" fmla="*/ 0 w 16"/>
                  <a:gd name="T5" fmla="*/ 0 h 232"/>
                  <a:gd name="T6" fmla="*/ 4 w 16"/>
                  <a:gd name="T7" fmla="*/ 0 h 232"/>
                  <a:gd name="T8" fmla="*/ 16 w 16"/>
                  <a:gd name="T9" fmla="*/ 232 h 232"/>
                  <a:gd name="T10" fmla="*/ 12 w 16"/>
                  <a:gd name="T11" fmla="*/ 232 h 232"/>
                  <a:gd name="T12" fmla="*/ 8 w 16"/>
                  <a:gd name="T13" fmla="*/ 232 h 2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32"/>
                  <a:gd name="T23" fmla="*/ 16 w 16"/>
                  <a:gd name="T24" fmla="*/ 232 h 2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32">
                    <a:moveTo>
                      <a:pt x="8" y="23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16" y="232"/>
                    </a:lnTo>
                    <a:lnTo>
                      <a:pt x="12" y="232"/>
                    </a:lnTo>
                    <a:lnTo>
                      <a:pt x="8" y="232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49" name="Freeform 294"/>
              <p:cNvSpPr>
                <a:spLocks/>
              </p:cNvSpPr>
              <p:nvPr/>
            </p:nvSpPr>
            <p:spPr bwMode="auto">
              <a:xfrm>
                <a:off x="4492" y="358"/>
                <a:ext cx="16" cy="232"/>
              </a:xfrm>
              <a:custGeom>
                <a:avLst/>
                <a:gdLst>
                  <a:gd name="T0" fmla="*/ 10 w 16"/>
                  <a:gd name="T1" fmla="*/ 232 h 232"/>
                  <a:gd name="T2" fmla="*/ 0 w 16"/>
                  <a:gd name="T3" fmla="*/ 0 h 232"/>
                  <a:gd name="T4" fmla="*/ 2 w 16"/>
                  <a:gd name="T5" fmla="*/ 0 h 232"/>
                  <a:gd name="T6" fmla="*/ 6 w 16"/>
                  <a:gd name="T7" fmla="*/ 0 h 232"/>
                  <a:gd name="T8" fmla="*/ 16 w 16"/>
                  <a:gd name="T9" fmla="*/ 232 h 232"/>
                  <a:gd name="T10" fmla="*/ 14 w 16"/>
                  <a:gd name="T11" fmla="*/ 232 h 232"/>
                  <a:gd name="T12" fmla="*/ 10 w 16"/>
                  <a:gd name="T13" fmla="*/ 232 h 2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32"/>
                  <a:gd name="T23" fmla="*/ 16 w 16"/>
                  <a:gd name="T24" fmla="*/ 232 h 2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32">
                    <a:moveTo>
                      <a:pt x="10" y="23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16" y="232"/>
                    </a:lnTo>
                    <a:lnTo>
                      <a:pt x="14" y="232"/>
                    </a:lnTo>
                    <a:lnTo>
                      <a:pt x="10" y="232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50" name="Freeform 295"/>
              <p:cNvSpPr>
                <a:spLocks/>
              </p:cNvSpPr>
              <p:nvPr/>
            </p:nvSpPr>
            <p:spPr bwMode="auto">
              <a:xfrm>
                <a:off x="4494" y="358"/>
                <a:ext cx="18" cy="232"/>
              </a:xfrm>
              <a:custGeom>
                <a:avLst/>
                <a:gdLst>
                  <a:gd name="T0" fmla="*/ 12 w 18"/>
                  <a:gd name="T1" fmla="*/ 232 h 232"/>
                  <a:gd name="T2" fmla="*/ 0 w 18"/>
                  <a:gd name="T3" fmla="*/ 0 h 232"/>
                  <a:gd name="T4" fmla="*/ 4 w 18"/>
                  <a:gd name="T5" fmla="*/ 0 h 232"/>
                  <a:gd name="T6" fmla="*/ 6 w 18"/>
                  <a:gd name="T7" fmla="*/ 0 h 232"/>
                  <a:gd name="T8" fmla="*/ 18 w 18"/>
                  <a:gd name="T9" fmla="*/ 230 h 232"/>
                  <a:gd name="T10" fmla="*/ 14 w 18"/>
                  <a:gd name="T11" fmla="*/ 232 h 232"/>
                  <a:gd name="T12" fmla="*/ 12 w 18"/>
                  <a:gd name="T13" fmla="*/ 232 h 2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232"/>
                  <a:gd name="T23" fmla="*/ 18 w 18"/>
                  <a:gd name="T24" fmla="*/ 232 h 2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232">
                    <a:moveTo>
                      <a:pt x="12" y="23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18" y="230"/>
                    </a:lnTo>
                    <a:lnTo>
                      <a:pt x="14" y="232"/>
                    </a:lnTo>
                    <a:lnTo>
                      <a:pt x="12" y="232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51" name="Freeform 296"/>
              <p:cNvSpPr>
                <a:spLocks/>
              </p:cNvSpPr>
              <p:nvPr/>
            </p:nvSpPr>
            <p:spPr bwMode="auto">
              <a:xfrm>
                <a:off x="4498" y="358"/>
                <a:ext cx="18" cy="232"/>
              </a:xfrm>
              <a:custGeom>
                <a:avLst/>
                <a:gdLst>
                  <a:gd name="T0" fmla="*/ 10 w 18"/>
                  <a:gd name="T1" fmla="*/ 232 h 232"/>
                  <a:gd name="T2" fmla="*/ 0 w 18"/>
                  <a:gd name="T3" fmla="*/ 0 h 232"/>
                  <a:gd name="T4" fmla="*/ 2 w 18"/>
                  <a:gd name="T5" fmla="*/ 0 h 232"/>
                  <a:gd name="T6" fmla="*/ 6 w 18"/>
                  <a:gd name="T7" fmla="*/ 0 h 232"/>
                  <a:gd name="T8" fmla="*/ 18 w 18"/>
                  <a:gd name="T9" fmla="*/ 230 h 232"/>
                  <a:gd name="T10" fmla="*/ 14 w 18"/>
                  <a:gd name="T11" fmla="*/ 230 h 232"/>
                  <a:gd name="T12" fmla="*/ 10 w 18"/>
                  <a:gd name="T13" fmla="*/ 232 h 2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232"/>
                  <a:gd name="T23" fmla="*/ 18 w 18"/>
                  <a:gd name="T24" fmla="*/ 232 h 2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232">
                    <a:moveTo>
                      <a:pt x="10" y="23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18" y="230"/>
                    </a:lnTo>
                    <a:lnTo>
                      <a:pt x="14" y="230"/>
                    </a:lnTo>
                    <a:lnTo>
                      <a:pt x="10" y="232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52" name="Freeform 297"/>
              <p:cNvSpPr>
                <a:spLocks/>
              </p:cNvSpPr>
              <p:nvPr/>
            </p:nvSpPr>
            <p:spPr bwMode="auto">
              <a:xfrm>
                <a:off x="4500" y="356"/>
                <a:ext cx="16" cy="232"/>
              </a:xfrm>
              <a:custGeom>
                <a:avLst/>
                <a:gdLst>
                  <a:gd name="T0" fmla="*/ 12 w 16"/>
                  <a:gd name="T1" fmla="*/ 232 h 232"/>
                  <a:gd name="T2" fmla="*/ 0 w 16"/>
                  <a:gd name="T3" fmla="*/ 0 h 232"/>
                  <a:gd name="T4" fmla="*/ 4 w 16"/>
                  <a:gd name="T5" fmla="*/ 0 h 232"/>
                  <a:gd name="T6" fmla="*/ 8 w 16"/>
                  <a:gd name="T7" fmla="*/ 0 h 232"/>
                  <a:gd name="T8" fmla="*/ 16 w 16"/>
                  <a:gd name="T9" fmla="*/ 232 h 232"/>
                  <a:gd name="T10" fmla="*/ 16 w 16"/>
                  <a:gd name="T11" fmla="*/ 232 h 232"/>
                  <a:gd name="T12" fmla="*/ 12 w 16"/>
                  <a:gd name="T13" fmla="*/ 232 h 2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32"/>
                  <a:gd name="T23" fmla="*/ 16 w 16"/>
                  <a:gd name="T24" fmla="*/ 232 h 2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32">
                    <a:moveTo>
                      <a:pt x="12" y="23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6" y="232"/>
                    </a:lnTo>
                    <a:lnTo>
                      <a:pt x="12" y="232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53" name="Freeform 298"/>
              <p:cNvSpPr>
                <a:spLocks/>
              </p:cNvSpPr>
              <p:nvPr/>
            </p:nvSpPr>
            <p:spPr bwMode="auto">
              <a:xfrm>
                <a:off x="4504" y="356"/>
                <a:ext cx="16" cy="232"/>
              </a:xfrm>
              <a:custGeom>
                <a:avLst/>
                <a:gdLst>
                  <a:gd name="T0" fmla="*/ 12 w 16"/>
                  <a:gd name="T1" fmla="*/ 232 h 232"/>
                  <a:gd name="T2" fmla="*/ 0 w 16"/>
                  <a:gd name="T3" fmla="*/ 0 h 232"/>
                  <a:gd name="T4" fmla="*/ 4 w 16"/>
                  <a:gd name="T5" fmla="*/ 0 h 232"/>
                  <a:gd name="T6" fmla="*/ 6 w 16"/>
                  <a:gd name="T7" fmla="*/ 0 h 232"/>
                  <a:gd name="T8" fmla="*/ 16 w 16"/>
                  <a:gd name="T9" fmla="*/ 232 h 232"/>
                  <a:gd name="T10" fmla="*/ 12 w 16"/>
                  <a:gd name="T11" fmla="*/ 232 h 232"/>
                  <a:gd name="T12" fmla="*/ 12 w 16"/>
                  <a:gd name="T13" fmla="*/ 232 h 2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32"/>
                  <a:gd name="T23" fmla="*/ 16 w 16"/>
                  <a:gd name="T24" fmla="*/ 232 h 2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32">
                    <a:moveTo>
                      <a:pt x="12" y="23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16" y="232"/>
                    </a:lnTo>
                    <a:lnTo>
                      <a:pt x="12" y="232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54" name="Freeform 299"/>
              <p:cNvSpPr>
                <a:spLocks/>
              </p:cNvSpPr>
              <p:nvPr/>
            </p:nvSpPr>
            <p:spPr bwMode="auto">
              <a:xfrm>
                <a:off x="4508" y="356"/>
                <a:ext cx="16" cy="232"/>
              </a:xfrm>
              <a:custGeom>
                <a:avLst/>
                <a:gdLst>
                  <a:gd name="T0" fmla="*/ 8 w 16"/>
                  <a:gd name="T1" fmla="*/ 232 h 232"/>
                  <a:gd name="T2" fmla="*/ 0 w 16"/>
                  <a:gd name="T3" fmla="*/ 0 h 232"/>
                  <a:gd name="T4" fmla="*/ 2 w 16"/>
                  <a:gd name="T5" fmla="*/ 0 h 232"/>
                  <a:gd name="T6" fmla="*/ 6 w 16"/>
                  <a:gd name="T7" fmla="*/ 0 h 232"/>
                  <a:gd name="T8" fmla="*/ 16 w 16"/>
                  <a:gd name="T9" fmla="*/ 230 h 232"/>
                  <a:gd name="T10" fmla="*/ 12 w 16"/>
                  <a:gd name="T11" fmla="*/ 232 h 232"/>
                  <a:gd name="T12" fmla="*/ 8 w 16"/>
                  <a:gd name="T13" fmla="*/ 232 h 2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32"/>
                  <a:gd name="T23" fmla="*/ 16 w 16"/>
                  <a:gd name="T24" fmla="*/ 232 h 2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32">
                    <a:moveTo>
                      <a:pt x="8" y="23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16" y="230"/>
                    </a:lnTo>
                    <a:lnTo>
                      <a:pt x="12" y="232"/>
                    </a:lnTo>
                    <a:lnTo>
                      <a:pt x="8" y="232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55" name="Freeform 300"/>
              <p:cNvSpPr>
                <a:spLocks/>
              </p:cNvSpPr>
              <p:nvPr/>
            </p:nvSpPr>
            <p:spPr bwMode="auto">
              <a:xfrm>
                <a:off x="4510" y="356"/>
                <a:ext cx="16" cy="232"/>
              </a:xfrm>
              <a:custGeom>
                <a:avLst/>
                <a:gdLst>
                  <a:gd name="T0" fmla="*/ 10 w 16"/>
                  <a:gd name="T1" fmla="*/ 232 h 232"/>
                  <a:gd name="T2" fmla="*/ 0 w 16"/>
                  <a:gd name="T3" fmla="*/ 0 h 232"/>
                  <a:gd name="T4" fmla="*/ 4 w 16"/>
                  <a:gd name="T5" fmla="*/ 0 h 232"/>
                  <a:gd name="T6" fmla="*/ 6 w 16"/>
                  <a:gd name="T7" fmla="*/ 0 h 232"/>
                  <a:gd name="T8" fmla="*/ 16 w 16"/>
                  <a:gd name="T9" fmla="*/ 230 h 232"/>
                  <a:gd name="T10" fmla="*/ 14 w 16"/>
                  <a:gd name="T11" fmla="*/ 230 h 232"/>
                  <a:gd name="T12" fmla="*/ 10 w 16"/>
                  <a:gd name="T13" fmla="*/ 232 h 2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32"/>
                  <a:gd name="T23" fmla="*/ 16 w 16"/>
                  <a:gd name="T24" fmla="*/ 232 h 2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32">
                    <a:moveTo>
                      <a:pt x="10" y="23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16" y="230"/>
                    </a:lnTo>
                    <a:lnTo>
                      <a:pt x="14" y="230"/>
                    </a:lnTo>
                    <a:lnTo>
                      <a:pt x="10" y="232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56" name="Freeform 301"/>
              <p:cNvSpPr>
                <a:spLocks/>
              </p:cNvSpPr>
              <p:nvPr/>
            </p:nvSpPr>
            <p:spPr bwMode="auto">
              <a:xfrm>
                <a:off x="4514" y="356"/>
                <a:ext cx="16" cy="230"/>
              </a:xfrm>
              <a:custGeom>
                <a:avLst/>
                <a:gdLst>
                  <a:gd name="T0" fmla="*/ 10 w 16"/>
                  <a:gd name="T1" fmla="*/ 230 h 230"/>
                  <a:gd name="T2" fmla="*/ 0 w 16"/>
                  <a:gd name="T3" fmla="*/ 0 h 230"/>
                  <a:gd name="T4" fmla="*/ 2 w 16"/>
                  <a:gd name="T5" fmla="*/ 0 h 230"/>
                  <a:gd name="T6" fmla="*/ 4 w 16"/>
                  <a:gd name="T7" fmla="*/ 0 h 230"/>
                  <a:gd name="T8" fmla="*/ 16 w 16"/>
                  <a:gd name="T9" fmla="*/ 230 h 230"/>
                  <a:gd name="T10" fmla="*/ 12 w 16"/>
                  <a:gd name="T11" fmla="*/ 230 h 230"/>
                  <a:gd name="T12" fmla="*/ 10 w 16"/>
                  <a:gd name="T13" fmla="*/ 230 h 2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30"/>
                  <a:gd name="T23" fmla="*/ 16 w 16"/>
                  <a:gd name="T24" fmla="*/ 230 h 2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30">
                    <a:moveTo>
                      <a:pt x="10" y="23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6" y="230"/>
                    </a:lnTo>
                    <a:lnTo>
                      <a:pt x="12" y="230"/>
                    </a:lnTo>
                    <a:lnTo>
                      <a:pt x="10" y="230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57" name="Freeform 302"/>
              <p:cNvSpPr>
                <a:spLocks/>
              </p:cNvSpPr>
              <p:nvPr/>
            </p:nvSpPr>
            <p:spPr bwMode="auto">
              <a:xfrm>
                <a:off x="4518" y="354"/>
                <a:ext cx="16" cy="232"/>
              </a:xfrm>
              <a:custGeom>
                <a:avLst/>
                <a:gdLst>
                  <a:gd name="T0" fmla="*/ 8 w 16"/>
                  <a:gd name="T1" fmla="*/ 232 h 232"/>
                  <a:gd name="T2" fmla="*/ 0 w 16"/>
                  <a:gd name="T3" fmla="*/ 2 h 232"/>
                  <a:gd name="T4" fmla="*/ 0 w 16"/>
                  <a:gd name="T5" fmla="*/ 2 h 232"/>
                  <a:gd name="T6" fmla="*/ 4 w 16"/>
                  <a:gd name="T7" fmla="*/ 0 h 232"/>
                  <a:gd name="T8" fmla="*/ 16 w 16"/>
                  <a:gd name="T9" fmla="*/ 232 h 232"/>
                  <a:gd name="T10" fmla="*/ 12 w 16"/>
                  <a:gd name="T11" fmla="*/ 232 h 232"/>
                  <a:gd name="T12" fmla="*/ 8 w 16"/>
                  <a:gd name="T13" fmla="*/ 232 h 2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32"/>
                  <a:gd name="T23" fmla="*/ 16 w 16"/>
                  <a:gd name="T24" fmla="*/ 232 h 2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32">
                    <a:moveTo>
                      <a:pt x="8" y="232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16" y="232"/>
                    </a:lnTo>
                    <a:lnTo>
                      <a:pt x="12" y="232"/>
                    </a:lnTo>
                    <a:lnTo>
                      <a:pt x="8" y="232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58" name="Freeform 303"/>
              <p:cNvSpPr>
                <a:spLocks/>
              </p:cNvSpPr>
              <p:nvPr/>
            </p:nvSpPr>
            <p:spPr bwMode="auto">
              <a:xfrm>
                <a:off x="4520" y="354"/>
                <a:ext cx="16" cy="232"/>
              </a:xfrm>
              <a:custGeom>
                <a:avLst/>
                <a:gdLst>
                  <a:gd name="T0" fmla="*/ 10 w 16"/>
                  <a:gd name="T1" fmla="*/ 232 h 232"/>
                  <a:gd name="T2" fmla="*/ 0 w 16"/>
                  <a:gd name="T3" fmla="*/ 2 h 232"/>
                  <a:gd name="T4" fmla="*/ 2 w 16"/>
                  <a:gd name="T5" fmla="*/ 0 h 232"/>
                  <a:gd name="T6" fmla="*/ 6 w 16"/>
                  <a:gd name="T7" fmla="*/ 0 h 232"/>
                  <a:gd name="T8" fmla="*/ 16 w 16"/>
                  <a:gd name="T9" fmla="*/ 230 h 232"/>
                  <a:gd name="T10" fmla="*/ 14 w 16"/>
                  <a:gd name="T11" fmla="*/ 232 h 232"/>
                  <a:gd name="T12" fmla="*/ 10 w 16"/>
                  <a:gd name="T13" fmla="*/ 232 h 2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32"/>
                  <a:gd name="T23" fmla="*/ 16 w 16"/>
                  <a:gd name="T24" fmla="*/ 232 h 2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32">
                    <a:moveTo>
                      <a:pt x="10" y="23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16" y="230"/>
                    </a:lnTo>
                    <a:lnTo>
                      <a:pt x="14" y="232"/>
                    </a:lnTo>
                    <a:lnTo>
                      <a:pt x="10" y="232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59" name="Freeform 304"/>
              <p:cNvSpPr>
                <a:spLocks/>
              </p:cNvSpPr>
              <p:nvPr/>
            </p:nvSpPr>
            <p:spPr bwMode="auto">
              <a:xfrm>
                <a:off x="4524" y="354"/>
                <a:ext cx="16" cy="232"/>
              </a:xfrm>
              <a:custGeom>
                <a:avLst/>
                <a:gdLst>
                  <a:gd name="T0" fmla="*/ 10 w 16"/>
                  <a:gd name="T1" fmla="*/ 232 h 232"/>
                  <a:gd name="T2" fmla="*/ 0 w 16"/>
                  <a:gd name="T3" fmla="*/ 0 h 232"/>
                  <a:gd name="T4" fmla="*/ 2 w 16"/>
                  <a:gd name="T5" fmla="*/ 0 h 232"/>
                  <a:gd name="T6" fmla="*/ 4 w 16"/>
                  <a:gd name="T7" fmla="*/ 0 h 232"/>
                  <a:gd name="T8" fmla="*/ 16 w 16"/>
                  <a:gd name="T9" fmla="*/ 230 h 232"/>
                  <a:gd name="T10" fmla="*/ 12 w 16"/>
                  <a:gd name="T11" fmla="*/ 230 h 232"/>
                  <a:gd name="T12" fmla="*/ 10 w 16"/>
                  <a:gd name="T13" fmla="*/ 232 h 2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32"/>
                  <a:gd name="T23" fmla="*/ 16 w 16"/>
                  <a:gd name="T24" fmla="*/ 232 h 2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32">
                    <a:moveTo>
                      <a:pt x="10" y="23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6" y="230"/>
                    </a:lnTo>
                    <a:lnTo>
                      <a:pt x="12" y="230"/>
                    </a:lnTo>
                    <a:lnTo>
                      <a:pt x="10" y="232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60" name="Freeform 305"/>
              <p:cNvSpPr>
                <a:spLocks/>
              </p:cNvSpPr>
              <p:nvPr/>
            </p:nvSpPr>
            <p:spPr bwMode="auto">
              <a:xfrm>
                <a:off x="4528" y="354"/>
                <a:ext cx="16" cy="230"/>
              </a:xfrm>
              <a:custGeom>
                <a:avLst/>
                <a:gdLst>
                  <a:gd name="T0" fmla="*/ 8 w 16"/>
                  <a:gd name="T1" fmla="*/ 230 h 230"/>
                  <a:gd name="T2" fmla="*/ 0 w 16"/>
                  <a:gd name="T3" fmla="*/ 0 h 230"/>
                  <a:gd name="T4" fmla="*/ 0 w 16"/>
                  <a:gd name="T5" fmla="*/ 0 h 230"/>
                  <a:gd name="T6" fmla="*/ 4 w 16"/>
                  <a:gd name="T7" fmla="*/ 0 h 230"/>
                  <a:gd name="T8" fmla="*/ 16 w 16"/>
                  <a:gd name="T9" fmla="*/ 230 h 230"/>
                  <a:gd name="T10" fmla="*/ 12 w 16"/>
                  <a:gd name="T11" fmla="*/ 230 h 230"/>
                  <a:gd name="T12" fmla="*/ 8 w 16"/>
                  <a:gd name="T13" fmla="*/ 230 h 2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30"/>
                  <a:gd name="T23" fmla="*/ 16 w 16"/>
                  <a:gd name="T24" fmla="*/ 230 h 2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30">
                    <a:moveTo>
                      <a:pt x="8" y="23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16" y="230"/>
                    </a:lnTo>
                    <a:lnTo>
                      <a:pt x="12" y="230"/>
                    </a:lnTo>
                    <a:lnTo>
                      <a:pt x="8" y="230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61" name="Freeform 306"/>
              <p:cNvSpPr>
                <a:spLocks/>
              </p:cNvSpPr>
              <p:nvPr/>
            </p:nvSpPr>
            <p:spPr bwMode="auto">
              <a:xfrm>
                <a:off x="4530" y="354"/>
                <a:ext cx="16" cy="230"/>
              </a:xfrm>
              <a:custGeom>
                <a:avLst/>
                <a:gdLst>
                  <a:gd name="T0" fmla="*/ 10 w 16"/>
                  <a:gd name="T1" fmla="*/ 230 h 230"/>
                  <a:gd name="T2" fmla="*/ 0 w 16"/>
                  <a:gd name="T3" fmla="*/ 0 h 230"/>
                  <a:gd name="T4" fmla="*/ 2 w 16"/>
                  <a:gd name="T5" fmla="*/ 0 h 230"/>
                  <a:gd name="T6" fmla="*/ 6 w 16"/>
                  <a:gd name="T7" fmla="*/ 0 h 230"/>
                  <a:gd name="T8" fmla="*/ 16 w 16"/>
                  <a:gd name="T9" fmla="*/ 230 h 230"/>
                  <a:gd name="T10" fmla="*/ 14 w 16"/>
                  <a:gd name="T11" fmla="*/ 230 h 230"/>
                  <a:gd name="T12" fmla="*/ 10 w 16"/>
                  <a:gd name="T13" fmla="*/ 230 h 2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30"/>
                  <a:gd name="T23" fmla="*/ 16 w 16"/>
                  <a:gd name="T24" fmla="*/ 230 h 2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30">
                    <a:moveTo>
                      <a:pt x="10" y="23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16" y="230"/>
                    </a:lnTo>
                    <a:lnTo>
                      <a:pt x="14" y="230"/>
                    </a:lnTo>
                    <a:lnTo>
                      <a:pt x="10" y="230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62" name="Freeform 307"/>
              <p:cNvSpPr>
                <a:spLocks/>
              </p:cNvSpPr>
              <p:nvPr/>
            </p:nvSpPr>
            <p:spPr bwMode="auto">
              <a:xfrm>
                <a:off x="4534" y="352"/>
                <a:ext cx="16" cy="232"/>
              </a:xfrm>
              <a:custGeom>
                <a:avLst/>
                <a:gdLst>
                  <a:gd name="T0" fmla="*/ 10 w 16"/>
                  <a:gd name="T1" fmla="*/ 232 h 232"/>
                  <a:gd name="T2" fmla="*/ 0 w 16"/>
                  <a:gd name="T3" fmla="*/ 2 h 232"/>
                  <a:gd name="T4" fmla="*/ 2 w 16"/>
                  <a:gd name="T5" fmla="*/ 2 h 232"/>
                  <a:gd name="T6" fmla="*/ 4 w 16"/>
                  <a:gd name="T7" fmla="*/ 0 h 232"/>
                  <a:gd name="T8" fmla="*/ 16 w 16"/>
                  <a:gd name="T9" fmla="*/ 232 h 232"/>
                  <a:gd name="T10" fmla="*/ 12 w 16"/>
                  <a:gd name="T11" fmla="*/ 232 h 232"/>
                  <a:gd name="T12" fmla="*/ 10 w 16"/>
                  <a:gd name="T13" fmla="*/ 232 h 2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32"/>
                  <a:gd name="T23" fmla="*/ 16 w 16"/>
                  <a:gd name="T24" fmla="*/ 232 h 2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32">
                    <a:moveTo>
                      <a:pt x="10" y="23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6" y="232"/>
                    </a:lnTo>
                    <a:lnTo>
                      <a:pt x="12" y="232"/>
                    </a:lnTo>
                    <a:lnTo>
                      <a:pt x="10" y="232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63" name="Freeform 308"/>
              <p:cNvSpPr>
                <a:spLocks/>
              </p:cNvSpPr>
              <p:nvPr/>
            </p:nvSpPr>
            <p:spPr bwMode="auto">
              <a:xfrm>
                <a:off x="4538" y="352"/>
                <a:ext cx="16" cy="232"/>
              </a:xfrm>
              <a:custGeom>
                <a:avLst/>
                <a:gdLst>
                  <a:gd name="T0" fmla="*/ 8 w 16"/>
                  <a:gd name="T1" fmla="*/ 232 h 232"/>
                  <a:gd name="T2" fmla="*/ 0 w 16"/>
                  <a:gd name="T3" fmla="*/ 2 h 232"/>
                  <a:gd name="T4" fmla="*/ 0 w 16"/>
                  <a:gd name="T5" fmla="*/ 0 h 232"/>
                  <a:gd name="T6" fmla="*/ 4 w 16"/>
                  <a:gd name="T7" fmla="*/ 0 h 232"/>
                  <a:gd name="T8" fmla="*/ 16 w 16"/>
                  <a:gd name="T9" fmla="*/ 232 h 232"/>
                  <a:gd name="T10" fmla="*/ 12 w 16"/>
                  <a:gd name="T11" fmla="*/ 232 h 232"/>
                  <a:gd name="T12" fmla="*/ 8 w 16"/>
                  <a:gd name="T13" fmla="*/ 232 h 2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32"/>
                  <a:gd name="T23" fmla="*/ 16 w 16"/>
                  <a:gd name="T24" fmla="*/ 232 h 2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32">
                    <a:moveTo>
                      <a:pt x="8" y="23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16" y="232"/>
                    </a:lnTo>
                    <a:lnTo>
                      <a:pt x="12" y="232"/>
                    </a:lnTo>
                    <a:lnTo>
                      <a:pt x="8" y="232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64" name="Freeform 309"/>
              <p:cNvSpPr>
                <a:spLocks/>
              </p:cNvSpPr>
              <p:nvPr/>
            </p:nvSpPr>
            <p:spPr bwMode="auto">
              <a:xfrm>
                <a:off x="4540" y="352"/>
                <a:ext cx="16" cy="232"/>
              </a:xfrm>
              <a:custGeom>
                <a:avLst/>
                <a:gdLst>
                  <a:gd name="T0" fmla="*/ 10 w 16"/>
                  <a:gd name="T1" fmla="*/ 232 h 232"/>
                  <a:gd name="T2" fmla="*/ 0 w 16"/>
                  <a:gd name="T3" fmla="*/ 0 h 232"/>
                  <a:gd name="T4" fmla="*/ 2 w 16"/>
                  <a:gd name="T5" fmla="*/ 0 h 232"/>
                  <a:gd name="T6" fmla="*/ 6 w 16"/>
                  <a:gd name="T7" fmla="*/ 0 h 232"/>
                  <a:gd name="T8" fmla="*/ 16 w 16"/>
                  <a:gd name="T9" fmla="*/ 232 h 232"/>
                  <a:gd name="T10" fmla="*/ 14 w 16"/>
                  <a:gd name="T11" fmla="*/ 232 h 232"/>
                  <a:gd name="T12" fmla="*/ 10 w 16"/>
                  <a:gd name="T13" fmla="*/ 232 h 2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32"/>
                  <a:gd name="T23" fmla="*/ 16 w 16"/>
                  <a:gd name="T24" fmla="*/ 232 h 2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32">
                    <a:moveTo>
                      <a:pt x="10" y="23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16" y="232"/>
                    </a:lnTo>
                    <a:lnTo>
                      <a:pt x="14" y="232"/>
                    </a:lnTo>
                    <a:lnTo>
                      <a:pt x="10" y="232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65" name="Freeform 310"/>
              <p:cNvSpPr>
                <a:spLocks/>
              </p:cNvSpPr>
              <p:nvPr/>
            </p:nvSpPr>
            <p:spPr bwMode="auto">
              <a:xfrm>
                <a:off x="4542" y="352"/>
                <a:ext cx="18" cy="232"/>
              </a:xfrm>
              <a:custGeom>
                <a:avLst/>
                <a:gdLst>
                  <a:gd name="T0" fmla="*/ 12 w 18"/>
                  <a:gd name="T1" fmla="*/ 232 h 232"/>
                  <a:gd name="T2" fmla="*/ 0 w 18"/>
                  <a:gd name="T3" fmla="*/ 0 h 232"/>
                  <a:gd name="T4" fmla="*/ 4 w 18"/>
                  <a:gd name="T5" fmla="*/ 0 h 232"/>
                  <a:gd name="T6" fmla="*/ 6 w 18"/>
                  <a:gd name="T7" fmla="*/ 0 h 232"/>
                  <a:gd name="T8" fmla="*/ 18 w 18"/>
                  <a:gd name="T9" fmla="*/ 232 h 232"/>
                  <a:gd name="T10" fmla="*/ 14 w 18"/>
                  <a:gd name="T11" fmla="*/ 232 h 232"/>
                  <a:gd name="T12" fmla="*/ 12 w 18"/>
                  <a:gd name="T13" fmla="*/ 232 h 2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232"/>
                  <a:gd name="T23" fmla="*/ 18 w 18"/>
                  <a:gd name="T24" fmla="*/ 232 h 2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232">
                    <a:moveTo>
                      <a:pt x="12" y="23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18" y="232"/>
                    </a:lnTo>
                    <a:lnTo>
                      <a:pt x="14" y="232"/>
                    </a:lnTo>
                    <a:lnTo>
                      <a:pt x="12" y="232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66" name="Freeform 311"/>
              <p:cNvSpPr>
                <a:spLocks/>
              </p:cNvSpPr>
              <p:nvPr/>
            </p:nvSpPr>
            <p:spPr bwMode="auto">
              <a:xfrm>
                <a:off x="4546" y="352"/>
                <a:ext cx="18" cy="232"/>
              </a:xfrm>
              <a:custGeom>
                <a:avLst/>
                <a:gdLst>
                  <a:gd name="T0" fmla="*/ 10 w 18"/>
                  <a:gd name="T1" fmla="*/ 232 h 232"/>
                  <a:gd name="T2" fmla="*/ 0 w 18"/>
                  <a:gd name="T3" fmla="*/ 0 h 232"/>
                  <a:gd name="T4" fmla="*/ 2 w 18"/>
                  <a:gd name="T5" fmla="*/ 0 h 232"/>
                  <a:gd name="T6" fmla="*/ 6 w 18"/>
                  <a:gd name="T7" fmla="*/ 0 h 232"/>
                  <a:gd name="T8" fmla="*/ 18 w 18"/>
                  <a:gd name="T9" fmla="*/ 230 h 232"/>
                  <a:gd name="T10" fmla="*/ 14 w 18"/>
                  <a:gd name="T11" fmla="*/ 232 h 232"/>
                  <a:gd name="T12" fmla="*/ 10 w 18"/>
                  <a:gd name="T13" fmla="*/ 232 h 2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232"/>
                  <a:gd name="T23" fmla="*/ 18 w 18"/>
                  <a:gd name="T24" fmla="*/ 232 h 2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232">
                    <a:moveTo>
                      <a:pt x="10" y="23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18" y="230"/>
                    </a:lnTo>
                    <a:lnTo>
                      <a:pt x="14" y="232"/>
                    </a:lnTo>
                    <a:lnTo>
                      <a:pt x="10" y="232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67" name="Freeform 312"/>
              <p:cNvSpPr>
                <a:spLocks/>
              </p:cNvSpPr>
              <p:nvPr/>
            </p:nvSpPr>
            <p:spPr bwMode="auto">
              <a:xfrm>
                <a:off x="4548" y="350"/>
                <a:ext cx="16" cy="234"/>
              </a:xfrm>
              <a:custGeom>
                <a:avLst/>
                <a:gdLst>
                  <a:gd name="T0" fmla="*/ 12 w 16"/>
                  <a:gd name="T1" fmla="*/ 234 h 234"/>
                  <a:gd name="T2" fmla="*/ 0 w 16"/>
                  <a:gd name="T3" fmla="*/ 2 h 234"/>
                  <a:gd name="T4" fmla="*/ 4 w 16"/>
                  <a:gd name="T5" fmla="*/ 2 h 234"/>
                  <a:gd name="T6" fmla="*/ 8 w 16"/>
                  <a:gd name="T7" fmla="*/ 0 h 234"/>
                  <a:gd name="T8" fmla="*/ 16 w 16"/>
                  <a:gd name="T9" fmla="*/ 232 h 234"/>
                  <a:gd name="T10" fmla="*/ 16 w 16"/>
                  <a:gd name="T11" fmla="*/ 232 h 234"/>
                  <a:gd name="T12" fmla="*/ 12 w 16"/>
                  <a:gd name="T13" fmla="*/ 234 h 2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34"/>
                  <a:gd name="T23" fmla="*/ 16 w 16"/>
                  <a:gd name="T24" fmla="*/ 234 h 2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34">
                    <a:moveTo>
                      <a:pt x="12" y="234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16" y="232"/>
                    </a:lnTo>
                    <a:lnTo>
                      <a:pt x="12" y="234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68" name="Freeform 313"/>
              <p:cNvSpPr>
                <a:spLocks/>
              </p:cNvSpPr>
              <p:nvPr/>
            </p:nvSpPr>
            <p:spPr bwMode="auto">
              <a:xfrm>
                <a:off x="4552" y="350"/>
                <a:ext cx="16" cy="232"/>
              </a:xfrm>
              <a:custGeom>
                <a:avLst/>
                <a:gdLst>
                  <a:gd name="T0" fmla="*/ 12 w 16"/>
                  <a:gd name="T1" fmla="*/ 232 h 232"/>
                  <a:gd name="T2" fmla="*/ 0 w 16"/>
                  <a:gd name="T3" fmla="*/ 2 h 232"/>
                  <a:gd name="T4" fmla="*/ 4 w 16"/>
                  <a:gd name="T5" fmla="*/ 0 h 232"/>
                  <a:gd name="T6" fmla="*/ 6 w 16"/>
                  <a:gd name="T7" fmla="*/ 0 h 232"/>
                  <a:gd name="T8" fmla="*/ 16 w 16"/>
                  <a:gd name="T9" fmla="*/ 232 h 232"/>
                  <a:gd name="T10" fmla="*/ 12 w 16"/>
                  <a:gd name="T11" fmla="*/ 232 h 232"/>
                  <a:gd name="T12" fmla="*/ 12 w 16"/>
                  <a:gd name="T13" fmla="*/ 232 h 2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32"/>
                  <a:gd name="T23" fmla="*/ 16 w 16"/>
                  <a:gd name="T24" fmla="*/ 232 h 2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32">
                    <a:moveTo>
                      <a:pt x="12" y="232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16" y="232"/>
                    </a:lnTo>
                    <a:lnTo>
                      <a:pt x="12" y="232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69" name="Freeform 314"/>
              <p:cNvSpPr>
                <a:spLocks/>
              </p:cNvSpPr>
              <p:nvPr/>
            </p:nvSpPr>
            <p:spPr bwMode="auto">
              <a:xfrm>
                <a:off x="4556" y="350"/>
                <a:ext cx="16" cy="232"/>
              </a:xfrm>
              <a:custGeom>
                <a:avLst/>
                <a:gdLst>
                  <a:gd name="T0" fmla="*/ 8 w 16"/>
                  <a:gd name="T1" fmla="*/ 232 h 232"/>
                  <a:gd name="T2" fmla="*/ 0 w 16"/>
                  <a:gd name="T3" fmla="*/ 0 h 232"/>
                  <a:gd name="T4" fmla="*/ 2 w 16"/>
                  <a:gd name="T5" fmla="*/ 0 h 232"/>
                  <a:gd name="T6" fmla="*/ 6 w 16"/>
                  <a:gd name="T7" fmla="*/ 0 h 232"/>
                  <a:gd name="T8" fmla="*/ 16 w 16"/>
                  <a:gd name="T9" fmla="*/ 232 h 232"/>
                  <a:gd name="T10" fmla="*/ 12 w 16"/>
                  <a:gd name="T11" fmla="*/ 232 h 232"/>
                  <a:gd name="T12" fmla="*/ 8 w 16"/>
                  <a:gd name="T13" fmla="*/ 232 h 2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32"/>
                  <a:gd name="T23" fmla="*/ 16 w 16"/>
                  <a:gd name="T24" fmla="*/ 232 h 2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32">
                    <a:moveTo>
                      <a:pt x="8" y="23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16" y="232"/>
                    </a:lnTo>
                    <a:lnTo>
                      <a:pt x="12" y="232"/>
                    </a:lnTo>
                    <a:lnTo>
                      <a:pt x="8" y="232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70" name="Freeform 315"/>
              <p:cNvSpPr>
                <a:spLocks/>
              </p:cNvSpPr>
              <p:nvPr/>
            </p:nvSpPr>
            <p:spPr bwMode="auto">
              <a:xfrm>
                <a:off x="4558" y="350"/>
                <a:ext cx="16" cy="232"/>
              </a:xfrm>
              <a:custGeom>
                <a:avLst/>
                <a:gdLst>
                  <a:gd name="T0" fmla="*/ 10 w 16"/>
                  <a:gd name="T1" fmla="*/ 232 h 232"/>
                  <a:gd name="T2" fmla="*/ 0 w 16"/>
                  <a:gd name="T3" fmla="*/ 0 h 232"/>
                  <a:gd name="T4" fmla="*/ 4 w 16"/>
                  <a:gd name="T5" fmla="*/ 0 h 232"/>
                  <a:gd name="T6" fmla="*/ 6 w 16"/>
                  <a:gd name="T7" fmla="*/ 0 h 232"/>
                  <a:gd name="T8" fmla="*/ 16 w 16"/>
                  <a:gd name="T9" fmla="*/ 230 h 232"/>
                  <a:gd name="T10" fmla="*/ 14 w 16"/>
                  <a:gd name="T11" fmla="*/ 232 h 232"/>
                  <a:gd name="T12" fmla="*/ 10 w 16"/>
                  <a:gd name="T13" fmla="*/ 232 h 2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32"/>
                  <a:gd name="T23" fmla="*/ 16 w 16"/>
                  <a:gd name="T24" fmla="*/ 232 h 2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32">
                    <a:moveTo>
                      <a:pt x="10" y="23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16" y="230"/>
                    </a:lnTo>
                    <a:lnTo>
                      <a:pt x="14" y="232"/>
                    </a:lnTo>
                    <a:lnTo>
                      <a:pt x="10" y="232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71" name="Freeform 316"/>
              <p:cNvSpPr>
                <a:spLocks/>
              </p:cNvSpPr>
              <p:nvPr/>
            </p:nvSpPr>
            <p:spPr bwMode="auto">
              <a:xfrm>
                <a:off x="4562" y="350"/>
                <a:ext cx="16" cy="232"/>
              </a:xfrm>
              <a:custGeom>
                <a:avLst/>
                <a:gdLst>
                  <a:gd name="T0" fmla="*/ 10 w 16"/>
                  <a:gd name="T1" fmla="*/ 232 h 232"/>
                  <a:gd name="T2" fmla="*/ 0 w 16"/>
                  <a:gd name="T3" fmla="*/ 0 h 232"/>
                  <a:gd name="T4" fmla="*/ 2 w 16"/>
                  <a:gd name="T5" fmla="*/ 0 h 232"/>
                  <a:gd name="T6" fmla="*/ 4 w 16"/>
                  <a:gd name="T7" fmla="*/ 0 h 232"/>
                  <a:gd name="T8" fmla="*/ 16 w 16"/>
                  <a:gd name="T9" fmla="*/ 230 h 232"/>
                  <a:gd name="T10" fmla="*/ 12 w 16"/>
                  <a:gd name="T11" fmla="*/ 230 h 232"/>
                  <a:gd name="T12" fmla="*/ 10 w 16"/>
                  <a:gd name="T13" fmla="*/ 232 h 2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32"/>
                  <a:gd name="T23" fmla="*/ 16 w 16"/>
                  <a:gd name="T24" fmla="*/ 232 h 2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32">
                    <a:moveTo>
                      <a:pt x="10" y="23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6" y="230"/>
                    </a:lnTo>
                    <a:lnTo>
                      <a:pt x="12" y="230"/>
                    </a:lnTo>
                    <a:lnTo>
                      <a:pt x="10" y="232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72" name="Freeform 317"/>
              <p:cNvSpPr>
                <a:spLocks/>
              </p:cNvSpPr>
              <p:nvPr/>
            </p:nvSpPr>
            <p:spPr bwMode="auto">
              <a:xfrm>
                <a:off x="4566" y="348"/>
                <a:ext cx="16" cy="232"/>
              </a:xfrm>
              <a:custGeom>
                <a:avLst/>
                <a:gdLst>
                  <a:gd name="T0" fmla="*/ 8 w 16"/>
                  <a:gd name="T1" fmla="*/ 232 h 232"/>
                  <a:gd name="T2" fmla="*/ 0 w 16"/>
                  <a:gd name="T3" fmla="*/ 2 h 232"/>
                  <a:gd name="T4" fmla="*/ 0 w 16"/>
                  <a:gd name="T5" fmla="*/ 2 h 232"/>
                  <a:gd name="T6" fmla="*/ 4 w 16"/>
                  <a:gd name="T7" fmla="*/ 0 h 232"/>
                  <a:gd name="T8" fmla="*/ 16 w 16"/>
                  <a:gd name="T9" fmla="*/ 232 h 232"/>
                  <a:gd name="T10" fmla="*/ 12 w 16"/>
                  <a:gd name="T11" fmla="*/ 232 h 232"/>
                  <a:gd name="T12" fmla="*/ 8 w 16"/>
                  <a:gd name="T13" fmla="*/ 232 h 2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32"/>
                  <a:gd name="T23" fmla="*/ 16 w 16"/>
                  <a:gd name="T24" fmla="*/ 232 h 2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32">
                    <a:moveTo>
                      <a:pt x="8" y="232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16" y="232"/>
                    </a:lnTo>
                    <a:lnTo>
                      <a:pt x="12" y="232"/>
                    </a:lnTo>
                    <a:lnTo>
                      <a:pt x="8" y="232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73" name="Freeform 318"/>
              <p:cNvSpPr>
                <a:spLocks/>
              </p:cNvSpPr>
              <p:nvPr/>
            </p:nvSpPr>
            <p:spPr bwMode="auto">
              <a:xfrm>
                <a:off x="4568" y="348"/>
                <a:ext cx="16" cy="232"/>
              </a:xfrm>
              <a:custGeom>
                <a:avLst/>
                <a:gdLst>
                  <a:gd name="T0" fmla="*/ 10 w 16"/>
                  <a:gd name="T1" fmla="*/ 232 h 232"/>
                  <a:gd name="T2" fmla="*/ 0 w 16"/>
                  <a:gd name="T3" fmla="*/ 2 h 232"/>
                  <a:gd name="T4" fmla="*/ 2 w 16"/>
                  <a:gd name="T5" fmla="*/ 0 h 232"/>
                  <a:gd name="T6" fmla="*/ 6 w 16"/>
                  <a:gd name="T7" fmla="*/ 0 h 232"/>
                  <a:gd name="T8" fmla="*/ 16 w 16"/>
                  <a:gd name="T9" fmla="*/ 232 h 232"/>
                  <a:gd name="T10" fmla="*/ 14 w 16"/>
                  <a:gd name="T11" fmla="*/ 232 h 232"/>
                  <a:gd name="T12" fmla="*/ 10 w 16"/>
                  <a:gd name="T13" fmla="*/ 232 h 2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32"/>
                  <a:gd name="T23" fmla="*/ 16 w 16"/>
                  <a:gd name="T24" fmla="*/ 232 h 2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32">
                    <a:moveTo>
                      <a:pt x="10" y="23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16" y="232"/>
                    </a:lnTo>
                    <a:lnTo>
                      <a:pt x="14" y="232"/>
                    </a:lnTo>
                    <a:lnTo>
                      <a:pt x="10" y="232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74" name="Freeform 319"/>
              <p:cNvSpPr>
                <a:spLocks/>
              </p:cNvSpPr>
              <p:nvPr/>
            </p:nvSpPr>
            <p:spPr bwMode="auto">
              <a:xfrm>
                <a:off x="4572" y="348"/>
                <a:ext cx="16" cy="232"/>
              </a:xfrm>
              <a:custGeom>
                <a:avLst/>
                <a:gdLst>
                  <a:gd name="T0" fmla="*/ 10 w 16"/>
                  <a:gd name="T1" fmla="*/ 232 h 232"/>
                  <a:gd name="T2" fmla="*/ 0 w 16"/>
                  <a:gd name="T3" fmla="*/ 0 h 232"/>
                  <a:gd name="T4" fmla="*/ 2 w 16"/>
                  <a:gd name="T5" fmla="*/ 0 h 232"/>
                  <a:gd name="T6" fmla="*/ 4 w 16"/>
                  <a:gd name="T7" fmla="*/ 0 h 232"/>
                  <a:gd name="T8" fmla="*/ 16 w 16"/>
                  <a:gd name="T9" fmla="*/ 230 h 232"/>
                  <a:gd name="T10" fmla="*/ 12 w 16"/>
                  <a:gd name="T11" fmla="*/ 232 h 232"/>
                  <a:gd name="T12" fmla="*/ 10 w 16"/>
                  <a:gd name="T13" fmla="*/ 232 h 2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32"/>
                  <a:gd name="T23" fmla="*/ 16 w 16"/>
                  <a:gd name="T24" fmla="*/ 232 h 2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32">
                    <a:moveTo>
                      <a:pt x="10" y="23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6" y="230"/>
                    </a:lnTo>
                    <a:lnTo>
                      <a:pt x="12" y="232"/>
                    </a:lnTo>
                    <a:lnTo>
                      <a:pt x="10" y="232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75" name="Freeform 320"/>
              <p:cNvSpPr>
                <a:spLocks/>
              </p:cNvSpPr>
              <p:nvPr/>
            </p:nvSpPr>
            <p:spPr bwMode="auto">
              <a:xfrm>
                <a:off x="4576" y="348"/>
                <a:ext cx="16" cy="232"/>
              </a:xfrm>
              <a:custGeom>
                <a:avLst/>
                <a:gdLst>
                  <a:gd name="T0" fmla="*/ 8 w 16"/>
                  <a:gd name="T1" fmla="*/ 232 h 232"/>
                  <a:gd name="T2" fmla="*/ 0 w 16"/>
                  <a:gd name="T3" fmla="*/ 0 h 232"/>
                  <a:gd name="T4" fmla="*/ 0 w 16"/>
                  <a:gd name="T5" fmla="*/ 0 h 232"/>
                  <a:gd name="T6" fmla="*/ 4 w 16"/>
                  <a:gd name="T7" fmla="*/ 0 h 232"/>
                  <a:gd name="T8" fmla="*/ 16 w 16"/>
                  <a:gd name="T9" fmla="*/ 230 h 232"/>
                  <a:gd name="T10" fmla="*/ 12 w 16"/>
                  <a:gd name="T11" fmla="*/ 230 h 232"/>
                  <a:gd name="T12" fmla="*/ 8 w 16"/>
                  <a:gd name="T13" fmla="*/ 232 h 2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32"/>
                  <a:gd name="T23" fmla="*/ 16 w 16"/>
                  <a:gd name="T24" fmla="*/ 232 h 2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32">
                    <a:moveTo>
                      <a:pt x="8" y="23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16" y="230"/>
                    </a:lnTo>
                    <a:lnTo>
                      <a:pt x="12" y="230"/>
                    </a:lnTo>
                    <a:lnTo>
                      <a:pt x="8" y="232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76" name="Freeform 321"/>
              <p:cNvSpPr>
                <a:spLocks/>
              </p:cNvSpPr>
              <p:nvPr/>
            </p:nvSpPr>
            <p:spPr bwMode="auto">
              <a:xfrm>
                <a:off x="4578" y="348"/>
                <a:ext cx="16" cy="230"/>
              </a:xfrm>
              <a:custGeom>
                <a:avLst/>
                <a:gdLst>
                  <a:gd name="T0" fmla="*/ 10 w 16"/>
                  <a:gd name="T1" fmla="*/ 230 h 230"/>
                  <a:gd name="T2" fmla="*/ 0 w 16"/>
                  <a:gd name="T3" fmla="*/ 0 h 230"/>
                  <a:gd name="T4" fmla="*/ 2 w 16"/>
                  <a:gd name="T5" fmla="*/ 0 h 230"/>
                  <a:gd name="T6" fmla="*/ 6 w 16"/>
                  <a:gd name="T7" fmla="*/ 0 h 230"/>
                  <a:gd name="T8" fmla="*/ 16 w 16"/>
                  <a:gd name="T9" fmla="*/ 230 h 230"/>
                  <a:gd name="T10" fmla="*/ 14 w 16"/>
                  <a:gd name="T11" fmla="*/ 230 h 230"/>
                  <a:gd name="T12" fmla="*/ 10 w 16"/>
                  <a:gd name="T13" fmla="*/ 230 h 2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30"/>
                  <a:gd name="T23" fmla="*/ 16 w 16"/>
                  <a:gd name="T24" fmla="*/ 230 h 2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30">
                    <a:moveTo>
                      <a:pt x="10" y="23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16" y="230"/>
                    </a:lnTo>
                    <a:lnTo>
                      <a:pt x="14" y="230"/>
                    </a:lnTo>
                    <a:lnTo>
                      <a:pt x="10" y="230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77" name="Freeform 322"/>
              <p:cNvSpPr>
                <a:spLocks/>
              </p:cNvSpPr>
              <p:nvPr/>
            </p:nvSpPr>
            <p:spPr bwMode="auto">
              <a:xfrm>
                <a:off x="4582" y="346"/>
                <a:ext cx="16" cy="232"/>
              </a:xfrm>
              <a:custGeom>
                <a:avLst/>
                <a:gdLst>
                  <a:gd name="T0" fmla="*/ 10 w 16"/>
                  <a:gd name="T1" fmla="*/ 232 h 232"/>
                  <a:gd name="T2" fmla="*/ 0 w 16"/>
                  <a:gd name="T3" fmla="*/ 2 h 232"/>
                  <a:gd name="T4" fmla="*/ 2 w 16"/>
                  <a:gd name="T5" fmla="*/ 2 h 232"/>
                  <a:gd name="T6" fmla="*/ 4 w 16"/>
                  <a:gd name="T7" fmla="*/ 0 h 232"/>
                  <a:gd name="T8" fmla="*/ 16 w 16"/>
                  <a:gd name="T9" fmla="*/ 232 h 232"/>
                  <a:gd name="T10" fmla="*/ 12 w 16"/>
                  <a:gd name="T11" fmla="*/ 232 h 232"/>
                  <a:gd name="T12" fmla="*/ 10 w 16"/>
                  <a:gd name="T13" fmla="*/ 232 h 2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32"/>
                  <a:gd name="T23" fmla="*/ 16 w 16"/>
                  <a:gd name="T24" fmla="*/ 232 h 2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32">
                    <a:moveTo>
                      <a:pt x="10" y="23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6" y="232"/>
                    </a:lnTo>
                    <a:lnTo>
                      <a:pt x="12" y="232"/>
                    </a:lnTo>
                    <a:lnTo>
                      <a:pt x="10" y="232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78" name="Freeform 323"/>
              <p:cNvSpPr>
                <a:spLocks/>
              </p:cNvSpPr>
              <p:nvPr/>
            </p:nvSpPr>
            <p:spPr bwMode="auto">
              <a:xfrm>
                <a:off x="4586" y="346"/>
                <a:ext cx="16" cy="232"/>
              </a:xfrm>
              <a:custGeom>
                <a:avLst/>
                <a:gdLst>
                  <a:gd name="T0" fmla="*/ 8 w 16"/>
                  <a:gd name="T1" fmla="*/ 232 h 232"/>
                  <a:gd name="T2" fmla="*/ 0 w 16"/>
                  <a:gd name="T3" fmla="*/ 2 h 232"/>
                  <a:gd name="T4" fmla="*/ 0 w 16"/>
                  <a:gd name="T5" fmla="*/ 0 h 232"/>
                  <a:gd name="T6" fmla="*/ 4 w 16"/>
                  <a:gd name="T7" fmla="*/ 0 h 232"/>
                  <a:gd name="T8" fmla="*/ 16 w 16"/>
                  <a:gd name="T9" fmla="*/ 230 h 232"/>
                  <a:gd name="T10" fmla="*/ 12 w 16"/>
                  <a:gd name="T11" fmla="*/ 232 h 232"/>
                  <a:gd name="T12" fmla="*/ 8 w 16"/>
                  <a:gd name="T13" fmla="*/ 232 h 2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32"/>
                  <a:gd name="T23" fmla="*/ 16 w 16"/>
                  <a:gd name="T24" fmla="*/ 232 h 2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32">
                    <a:moveTo>
                      <a:pt x="8" y="23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16" y="230"/>
                    </a:lnTo>
                    <a:lnTo>
                      <a:pt x="12" y="232"/>
                    </a:lnTo>
                    <a:lnTo>
                      <a:pt x="8" y="232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79" name="Freeform 324"/>
              <p:cNvSpPr>
                <a:spLocks/>
              </p:cNvSpPr>
              <p:nvPr/>
            </p:nvSpPr>
            <p:spPr bwMode="auto">
              <a:xfrm>
                <a:off x="4588" y="346"/>
                <a:ext cx="16" cy="232"/>
              </a:xfrm>
              <a:custGeom>
                <a:avLst/>
                <a:gdLst>
                  <a:gd name="T0" fmla="*/ 10 w 16"/>
                  <a:gd name="T1" fmla="*/ 232 h 232"/>
                  <a:gd name="T2" fmla="*/ 0 w 16"/>
                  <a:gd name="T3" fmla="*/ 0 h 232"/>
                  <a:gd name="T4" fmla="*/ 2 w 16"/>
                  <a:gd name="T5" fmla="*/ 0 h 232"/>
                  <a:gd name="T6" fmla="*/ 6 w 16"/>
                  <a:gd name="T7" fmla="*/ 0 h 232"/>
                  <a:gd name="T8" fmla="*/ 16 w 16"/>
                  <a:gd name="T9" fmla="*/ 230 h 232"/>
                  <a:gd name="T10" fmla="*/ 14 w 16"/>
                  <a:gd name="T11" fmla="*/ 230 h 232"/>
                  <a:gd name="T12" fmla="*/ 10 w 16"/>
                  <a:gd name="T13" fmla="*/ 232 h 2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32"/>
                  <a:gd name="T23" fmla="*/ 16 w 16"/>
                  <a:gd name="T24" fmla="*/ 232 h 2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32">
                    <a:moveTo>
                      <a:pt x="10" y="23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16" y="230"/>
                    </a:lnTo>
                    <a:lnTo>
                      <a:pt x="14" y="230"/>
                    </a:lnTo>
                    <a:lnTo>
                      <a:pt x="10" y="232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80" name="Freeform 325"/>
              <p:cNvSpPr>
                <a:spLocks/>
              </p:cNvSpPr>
              <p:nvPr/>
            </p:nvSpPr>
            <p:spPr bwMode="auto">
              <a:xfrm>
                <a:off x="4590" y="346"/>
                <a:ext cx="18" cy="230"/>
              </a:xfrm>
              <a:custGeom>
                <a:avLst/>
                <a:gdLst>
                  <a:gd name="T0" fmla="*/ 12 w 18"/>
                  <a:gd name="T1" fmla="*/ 230 h 230"/>
                  <a:gd name="T2" fmla="*/ 0 w 18"/>
                  <a:gd name="T3" fmla="*/ 0 h 230"/>
                  <a:gd name="T4" fmla="*/ 4 w 18"/>
                  <a:gd name="T5" fmla="*/ 0 h 230"/>
                  <a:gd name="T6" fmla="*/ 6 w 18"/>
                  <a:gd name="T7" fmla="*/ 0 h 230"/>
                  <a:gd name="T8" fmla="*/ 18 w 18"/>
                  <a:gd name="T9" fmla="*/ 230 h 230"/>
                  <a:gd name="T10" fmla="*/ 14 w 18"/>
                  <a:gd name="T11" fmla="*/ 230 h 230"/>
                  <a:gd name="T12" fmla="*/ 12 w 18"/>
                  <a:gd name="T13" fmla="*/ 230 h 2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230"/>
                  <a:gd name="T23" fmla="*/ 18 w 18"/>
                  <a:gd name="T24" fmla="*/ 230 h 2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230">
                    <a:moveTo>
                      <a:pt x="12" y="23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18" y="230"/>
                    </a:lnTo>
                    <a:lnTo>
                      <a:pt x="14" y="230"/>
                    </a:lnTo>
                    <a:lnTo>
                      <a:pt x="12" y="230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81" name="Freeform 326"/>
              <p:cNvSpPr>
                <a:spLocks/>
              </p:cNvSpPr>
              <p:nvPr/>
            </p:nvSpPr>
            <p:spPr bwMode="auto">
              <a:xfrm>
                <a:off x="4594" y="346"/>
                <a:ext cx="16" cy="230"/>
              </a:xfrm>
              <a:custGeom>
                <a:avLst/>
                <a:gdLst>
                  <a:gd name="T0" fmla="*/ 10 w 16"/>
                  <a:gd name="T1" fmla="*/ 230 h 230"/>
                  <a:gd name="T2" fmla="*/ 0 w 16"/>
                  <a:gd name="T3" fmla="*/ 0 h 230"/>
                  <a:gd name="T4" fmla="*/ 2 w 16"/>
                  <a:gd name="T5" fmla="*/ 0 h 230"/>
                  <a:gd name="T6" fmla="*/ 6 w 16"/>
                  <a:gd name="T7" fmla="*/ 0 h 230"/>
                  <a:gd name="T8" fmla="*/ 16 w 16"/>
                  <a:gd name="T9" fmla="*/ 230 h 230"/>
                  <a:gd name="T10" fmla="*/ 14 w 16"/>
                  <a:gd name="T11" fmla="*/ 230 h 230"/>
                  <a:gd name="T12" fmla="*/ 10 w 16"/>
                  <a:gd name="T13" fmla="*/ 230 h 2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30"/>
                  <a:gd name="T23" fmla="*/ 16 w 16"/>
                  <a:gd name="T24" fmla="*/ 230 h 2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30">
                    <a:moveTo>
                      <a:pt x="10" y="23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16" y="230"/>
                    </a:lnTo>
                    <a:lnTo>
                      <a:pt x="14" y="230"/>
                    </a:lnTo>
                    <a:lnTo>
                      <a:pt x="10" y="230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82" name="Freeform 327"/>
              <p:cNvSpPr>
                <a:spLocks/>
              </p:cNvSpPr>
              <p:nvPr/>
            </p:nvSpPr>
            <p:spPr bwMode="auto">
              <a:xfrm>
                <a:off x="4596" y="346"/>
                <a:ext cx="16" cy="230"/>
              </a:xfrm>
              <a:custGeom>
                <a:avLst/>
                <a:gdLst>
                  <a:gd name="T0" fmla="*/ 12 w 16"/>
                  <a:gd name="T1" fmla="*/ 230 h 230"/>
                  <a:gd name="T2" fmla="*/ 0 w 16"/>
                  <a:gd name="T3" fmla="*/ 0 h 230"/>
                  <a:gd name="T4" fmla="*/ 4 w 16"/>
                  <a:gd name="T5" fmla="*/ 0 h 230"/>
                  <a:gd name="T6" fmla="*/ 8 w 16"/>
                  <a:gd name="T7" fmla="*/ 0 h 230"/>
                  <a:gd name="T8" fmla="*/ 16 w 16"/>
                  <a:gd name="T9" fmla="*/ 230 h 230"/>
                  <a:gd name="T10" fmla="*/ 14 w 16"/>
                  <a:gd name="T11" fmla="*/ 230 h 230"/>
                  <a:gd name="T12" fmla="*/ 12 w 16"/>
                  <a:gd name="T13" fmla="*/ 230 h 2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30"/>
                  <a:gd name="T23" fmla="*/ 16 w 16"/>
                  <a:gd name="T24" fmla="*/ 230 h 2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30">
                    <a:moveTo>
                      <a:pt x="12" y="23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6" y="230"/>
                    </a:lnTo>
                    <a:lnTo>
                      <a:pt x="14" y="230"/>
                    </a:lnTo>
                    <a:lnTo>
                      <a:pt x="12" y="230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83" name="Freeform 328"/>
              <p:cNvSpPr>
                <a:spLocks/>
              </p:cNvSpPr>
              <p:nvPr/>
            </p:nvSpPr>
            <p:spPr bwMode="auto">
              <a:xfrm>
                <a:off x="4600" y="344"/>
                <a:ext cx="16" cy="232"/>
              </a:xfrm>
              <a:custGeom>
                <a:avLst/>
                <a:gdLst>
                  <a:gd name="T0" fmla="*/ 10 w 16"/>
                  <a:gd name="T1" fmla="*/ 232 h 232"/>
                  <a:gd name="T2" fmla="*/ 0 w 16"/>
                  <a:gd name="T3" fmla="*/ 2 h 232"/>
                  <a:gd name="T4" fmla="*/ 4 w 16"/>
                  <a:gd name="T5" fmla="*/ 2 h 232"/>
                  <a:gd name="T6" fmla="*/ 6 w 16"/>
                  <a:gd name="T7" fmla="*/ 0 h 232"/>
                  <a:gd name="T8" fmla="*/ 16 w 16"/>
                  <a:gd name="T9" fmla="*/ 230 h 232"/>
                  <a:gd name="T10" fmla="*/ 12 w 16"/>
                  <a:gd name="T11" fmla="*/ 232 h 232"/>
                  <a:gd name="T12" fmla="*/ 10 w 16"/>
                  <a:gd name="T13" fmla="*/ 232 h 2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32"/>
                  <a:gd name="T23" fmla="*/ 16 w 16"/>
                  <a:gd name="T24" fmla="*/ 232 h 2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32">
                    <a:moveTo>
                      <a:pt x="10" y="232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16" y="230"/>
                    </a:lnTo>
                    <a:lnTo>
                      <a:pt x="12" y="232"/>
                    </a:lnTo>
                    <a:lnTo>
                      <a:pt x="10" y="232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84" name="Freeform 329"/>
              <p:cNvSpPr>
                <a:spLocks/>
              </p:cNvSpPr>
              <p:nvPr/>
            </p:nvSpPr>
            <p:spPr bwMode="auto">
              <a:xfrm>
                <a:off x="4604" y="344"/>
                <a:ext cx="16" cy="232"/>
              </a:xfrm>
              <a:custGeom>
                <a:avLst/>
                <a:gdLst>
                  <a:gd name="T0" fmla="*/ 8 w 16"/>
                  <a:gd name="T1" fmla="*/ 232 h 232"/>
                  <a:gd name="T2" fmla="*/ 0 w 16"/>
                  <a:gd name="T3" fmla="*/ 2 h 232"/>
                  <a:gd name="T4" fmla="*/ 2 w 16"/>
                  <a:gd name="T5" fmla="*/ 0 h 232"/>
                  <a:gd name="T6" fmla="*/ 6 w 16"/>
                  <a:gd name="T7" fmla="*/ 0 h 232"/>
                  <a:gd name="T8" fmla="*/ 16 w 16"/>
                  <a:gd name="T9" fmla="*/ 230 h 232"/>
                  <a:gd name="T10" fmla="*/ 12 w 16"/>
                  <a:gd name="T11" fmla="*/ 230 h 232"/>
                  <a:gd name="T12" fmla="*/ 8 w 16"/>
                  <a:gd name="T13" fmla="*/ 232 h 2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32"/>
                  <a:gd name="T23" fmla="*/ 16 w 16"/>
                  <a:gd name="T24" fmla="*/ 232 h 2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32">
                    <a:moveTo>
                      <a:pt x="8" y="23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16" y="230"/>
                    </a:lnTo>
                    <a:lnTo>
                      <a:pt x="12" y="230"/>
                    </a:lnTo>
                    <a:lnTo>
                      <a:pt x="8" y="232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85" name="Freeform 330"/>
              <p:cNvSpPr>
                <a:spLocks/>
              </p:cNvSpPr>
              <p:nvPr/>
            </p:nvSpPr>
            <p:spPr bwMode="auto">
              <a:xfrm>
                <a:off x="4606" y="344"/>
                <a:ext cx="16" cy="230"/>
              </a:xfrm>
              <a:custGeom>
                <a:avLst/>
                <a:gdLst>
                  <a:gd name="T0" fmla="*/ 10 w 16"/>
                  <a:gd name="T1" fmla="*/ 230 h 230"/>
                  <a:gd name="T2" fmla="*/ 0 w 16"/>
                  <a:gd name="T3" fmla="*/ 0 h 230"/>
                  <a:gd name="T4" fmla="*/ 4 w 16"/>
                  <a:gd name="T5" fmla="*/ 0 h 230"/>
                  <a:gd name="T6" fmla="*/ 6 w 16"/>
                  <a:gd name="T7" fmla="*/ 0 h 230"/>
                  <a:gd name="T8" fmla="*/ 16 w 16"/>
                  <a:gd name="T9" fmla="*/ 230 h 230"/>
                  <a:gd name="T10" fmla="*/ 14 w 16"/>
                  <a:gd name="T11" fmla="*/ 230 h 230"/>
                  <a:gd name="T12" fmla="*/ 10 w 16"/>
                  <a:gd name="T13" fmla="*/ 230 h 2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30"/>
                  <a:gd name="T23" fmla="*/ 16 w 16"/>
                  <a:gd name="T24" fmla="*/ 230 h 2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30">
                    <a:moveTo>
                      <a:pt x="10" y="23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16" y="230"/>
                    </a:lnTo>
                    <a:lnTo>
                      <a:pt x="14" y="230"/>
                    </a:lnTo>
                    <a:lnTo>
                      <a:pt x="10" y="230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86" name="Freeform 331"/>
              <p:cNvSpPr>
                <a:spLocks/>
              </p:cNvSpPr>
              <p:nvPr/>
            </p:nvSpPr>
            <p:spPr bwMode="auto">
              <a:xfrm>
                <a:off x="4610" y="344"/>
                <a:ext cx="16" cy="230"/>
              </a:xfrm>
              <a:custGeom>
                <a:avLst/>
                <a:gdLst>
                  <a:gd name="T0" fmla="*/ 10 w 16"/>
                  <a:gd name="T1" fmla="*/ 230 h 230"/>
                  <a:gd name="T2" fmla="*/ 0 w 16"/>
                  <a:gd name="T3" fmla="*/ 0 h 230"/>
                  <a:gd name="T4" fmla="*/ 2 w 16"/>
                  <a:gd name="T5" fmla="*/ 0 h 230"/>
                  <a:gd name="T6" fmla="*/ 4 w 16"/>
                  <a:gd name="T7" fmla="*/ 0 h 230"/>
                  <a:gd name="T8" fmla="*/ 16 w 16"/>
                  <a:gd name="T9" fmla="*/ 230 h 230"/>
                  <a:gd name="T10" fmla="*/ 12 w 16"/>
                  <a:gd name="T11" fmla="*/ 230 h 230"/>
                  <a:gd name="T12" fmla="*/ 10 w 16"/>
                  <a:gd name="T13" fmla="*/ 230 h 2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30"/>
                  <a:gd name="T23" fmla="*/ 16 w 16"/>
                  <a:gd name="T24" fmla="*/ 230 h 2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30">
                    <a:moveTo>
                      <a:pt x="10" y="23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6" y="230"/>
                    </a:lnTo>
                    <a:lnTo>
                      <a:pt x="12" y="230"/>
                    </a:lnTo>
                    <a:lnTo>
                      <a:pt x="10" y="230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87" name="Freeform 332"/>
              <p:cNvSpPr>
                <a:spLocks/>
              </p:cNvSpPr>
              <p:nvPr/>
            </p:nvSpPr>
            <p:spPr bwMode="auto">
              <a:xfrm>
                <a:off x="4614" y="344"/>
                <a:ext cx="16" cy="230"/>
              </a:xfrm>
              <a:custGeom>
                <a:avLst/>
                <a:gdLst>
                  <a:gd name="T0" fmla="*/ 8 w 16"/>
                  <a:gd name="T1" fmla="*/ 230 h 230"/>
                  <a:gd name="T2" fmla="*/ 0 w 16"/>
                  <a:gd name="T3" fmla="*/ 0 h 230"/>
                  <a:gd name="T4" fmla="*/ 0 w 16"/>
                  <a:gd name="T5" fmla="*/ 0 h 230"/>
                  <a:gd name="T6" fmla="*/ 4 w 16"/>
                  <a:gd name="T7" fmla="*/ 0 h 230"/>
                  <a:gd name="T8" fmla="*/ 16 w 16"/>
                  <a:gd name="T9" fmla="*/ 228 h 230"/>
                  <a:gd name="T10" fmla="*/ 12 w 16"/>
                  <a:gd name="T11" fmla="*/ 230 h 230"/>
                  <a:gd name="T12" fmla="*/ 8 w 16"/>
                  <a:gd name="T13" fmla="*/ 230 h 2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30"/>
                  <a:gd name="T23" fmla="*/ 16 w 16"/>
                  <a:gd name="T24" fmla="*/ 230 h 2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30">
                    <a:moveTo>
                      <a:pt x="8" y="23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16" y="228"/>
                    </a:lnTo>
                    <a:lnTo>
                      <a:pt x="12" y="230"/>
                    </a:lnTo>
                    <a:lnTo>
                      <a:pt x="8" y="230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88" name="Freeform 333"/>
              <p:cNvSpPr>
                <a:spLocks/>
              </p:cNvSpPr>
              <p:nvPr/>
            </p:nvSpPr>
            <p:spPr bwMode="auto">
              <a:xfrm>
                <a:off x="4616" y="342"/>
                <a:ext cx="16" cy="232"/>
              </a:xfrm>
              <a:custGeom>
                <a:avLst/>
                <a:gdLst>
                  <a:gd name="T0" fmla="*/ 10 w 16"/>
                  <a:gd name="T1" fmla="*/ 232 h 232"/>
                  <a:gd name="T2" fmla="*/ 0 w 16"/>
                  <a:gd name="T3" fmla="*/ 2 h 232"/>
                  <a:gd name="T4" fmla="*/ 2 w 16"/>
                  <a:gd name="T5" fmla="*/ 2 h 232"/>
                  <a:gd name="T6" fmla="*/ 6 w 16"/>
                  <a:gd name="T7" fmla="*/ 0 h 232"/>
                  <a:gd name="T8" fmla="*/ 16 w 16"/>
                  <a:gd name="T9" fmla="*/ 230 h 232"/>
                  <a:gd name="T10" fmla="*/ 14 w 16"/>
                  <a:gd name="T11" fmla="*/ 230 h 232"/>
                  <a:gd name="T12" fmla="*/ 10 w 16"/>
                  <a:gd name="T13" fmla="*/ 232 h 2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32"/>
                  <a:gd name="T23" fmla="*/ 16 w 16"/>
                  <a:gd name="T24" fmla="*/ 232 h 2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32">
                    <a:moveTo>
                      <a:pt x="10" y="23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6" y="230"/>
                    </a:lnTo>
                    <a:lnTo>
                      <a:pt x="14" y="230"/>
                    </a:lnTo>
                    <a:lnTo>
                      <a:pt x="10" y="232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89" name="Freeform 334"/>
              <p:cNvSpPr>
                <a:spLocks/>
              </p:cNvSpPr>
              <p:nvPr/>
            </p:nvSpPr>
            <p:spPr bwMode="auto">
              <a:xfrm>
                <a:off x="4620" y="342"/>
                <a:ext cx="16" cy="230"/>
              </a:xfrm>
              <a:custGeom>
                <a:avLst/>
                <a:gdLst>
                  <a:gd name="T0" fmla="*/ 10 w 16"/>
                  <a:gd name="T1" fmla="*/ 230 h 230"/>
                  <a:gd name="T2" fmla="*/ 0 w 16"/>
                  <a:gd name="T3" fmla="*/ 2 h 230"/>
                  <a:gd name="T4" fmla="*/ 2 w 16"/>
                  <a:gd name="T5" fmla="*/ 0 h 230"/>
                  <a:gd name="T6" fmla="*/ 4 w 16"/>
                  <a:gd name="T7" fmla="*/ 0 h 230"/>
                  <a:gd name="T8" fmla="*/ 16 w 16"/>
                  <a:gd name="T9" fmla="*/ 230 h 230"/>
                  <a:gd name="T10" fmla="*/ 12 w 16"/>
                  <a:gd name="T11" fmla="*/ 230 h 230"/>
                  <a:gd name="T12" fmla="*/ 10 w 16"/>
                  <a:gd name="T13" fmla="*/ 230 h 2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30"/>
                  <a:gd name="T23" fmla="*/ 16 w 16"/>
                  <a:gd name="T24" fmla="*/ 230 h 2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30">
                    <a:moveTo>
                      <a:pt x="10" y="230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6" y="230"/>
                    </a:lnTo>
                    <a:lnTo>
                      <a:pt x="12" y="230"/>
                    </a:lnTo>
                    <a:lnTo>
                      <a:pt x="10" y="230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90" name="Freeform 335"/>
              <p:cNvSpPr>
                <a:spLocks/>
              </p:cNvSpPr>
              <p:nvPr/>
            </p:nvSpPr>
            <p:spPr bwMode="auto">
              <a:xfrm>
                <a:off x="4624" y="342"/>
                <a:ext cx="16" cy="230"/>
              </a:xfrm>
              <a:custGeom>
                <a:avLst/>
                <a:gdLst>
                  <a:gd name="T0" fmla="*/ 8 w 16"/>
                  <a:gd name="T1" fmla="*/ 230 h 230"/>
                  <a:gd name="T2" fmla="*/ 0 w 16"/>
                  <a:gd name="T3" fmla="*/ 0 h 230"/>
                  <a:gd name="T4" fmla="*/ 0 w 16"/>
                  <a:gd name="T5" fmla="*/ 0 h 230"/>
                  <a:gd name="T6" fmla="*/ 4 w 16"/>
                  <a:gd name="T7" fmla="*/ 0 h 230"/>
                  <a:gd name="T8" fmla="*/ 16 w 16"/>
                  <a:gd name="T9" fmla="*/ 230 h 230"/>
                  <a:gd name="T10" fmla="*/ 12 w 16"/>
                  <a:gd name="T11" fmla="*/ 230 h 230"/>
                  <a:gd name="T12" fmla="*/ 8 w 16"/>
                  <a:gd name="T13" fmla="*/ 230 h 2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30"/>
                  <a:gd name="T23" fmla="*/ 16 w 16"/>
                  <a:gd name="T24" fmla="*/ 230 h 2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30">
                    <a:moveTo>
                      <a:pt x="8" y="23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16" y="230"/>
                    </a:lnTo>
                    <a:lnTo>
                      <a:pt x="12" y="230"/>
                    </a:lnTo>
                    <a:lnTo>
                      <a:pt x="8" y="230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91" name="Freeform 336"/>
              <p:cNvSpPr>
                <a:spLocks/>
              </p:cNvSpPr>
              <p:nvPr/>
            </p:nvSpPr>
            <p:spPr bwMode="auto">
              <a:xfrm>
                <a:off x="4626" y="342"/>
                <a:ext cx="16" cy="230"/>
              </a:xfrm>
              <a:custGeom>
                <a:avLst/>
                <a:gdLst>
                  <a:gd name="T0" fmla="*/ 10 w 16"/>
                  <a:gd name="T1" fmla="*/ 230 h 230"/>
                  <a:gd name="T2" fmla="*/ 0 w 16"/>
                  <a:gd name="T3" fmla="*/ 0 h 230"/>
                  <a:gd name="T4" fmla="*/ 2 w 16"/>
                  <a:gd name="T5" fmla="*/ 0 h 230"/>
                  <a:gd name="T6" fmla="*/ 6 w 16"/>
                  <a:gd name="T7" fmla="*/ 0 h 230"/>
                  <a:gd name="T8" fmla="*/ 16 w 16"/>
                  <a:gd name="T9" fmla="*/ 228 h 230"/>
                  <a:gd name="T10" fmla="*/ 14 w 16"/>
                  <a:gd name="T11" fmla="*/ 230 h 230"/>
                  <a:gd name="T12" fmla="*/ 10 w 16"/>
                  <a:gd name="T13" fmla="*/ 230 h 2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30"/>
                  <a:gd name="T23" fmla="*/ 16 w 16"/>
                  <a:gd name="T24" fmla="*/ 230 h 2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30">
                    <a:moveTo>
                      <a:pt x="10" y="23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16" y="228"/>
                    </a:lnTo>
                    <a:lnTo>
                      <a:pt x="14" y="230"/>
                    </a:lnTo>
                    <a:lnTo>
                      <a:pt x="10" y="230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92" name="Freeform 337"/>
              <p:cNvSpPr>
                <a:spLocks/>
              </p:cNvSpPr>
              <p:nvPr/>
            </p:nvSpPr>
            <p:spPr bwMode="auto">
              <a:xfrm>
                <a:off x="4630" y="342"/>
                <a:ext cx="16" cy="230"/>
              </a:xfrm>
              <a:custGeom>
                <a:avLst/>
                <a:gdLst>
                  <a:gd name="T0" fmla="*/ 10 w 16"/>
                  <a:gd name="T1" fmla="*/ 230 h 230"/>
                  <a:gd name="T2" fmla="*/ 0 w 16"/>
                  <a:gd name="T3" fmla="*/ 0 h 230"/>
                  <a:gd name="T4" fmla="*/ 2 w 16"/>
                  <a:gd name="T5" fmla="*/ 0 h 230"/>
                  <a:gd name="T6" fmla="*/ 4 w 16"/>
                  <a:gd name="T7" fmla="*/ 0 h 230"/>
                  <a:gd name="T8" fmla="*/ 16 w 16"/>
                  <a:gd name="T9" fmla="*/ 228 h 230"/>
                  <a:gd name="T10" fmla="*/ 12 w 16"/>
                  <a:gd name="T11" fmla="*/ 228 h 230"/>
                  <a:gd name="T12" fmla="*/ 10 w 16"/>
                  <a:gd name="T13" fmla="*/ 230 h 2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30"/>
                  <a:gd name="T23" fmla="*/ 16 w 16"/>
                  <a:gd name="T24" fmla="*/ 230 h 2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30">
                    <a:moveTo>
                      <a:pt x="10" y="23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6" y="228"/>
                    </a:lnTo>
                    <a:lnTo>
                      <a:pt x="12" y="228"/>
                    </a:lnTo>
                    <a:lnTo>
                      <a:pt x="10" y="230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93" name="Freeform 338"/>
              <p:cNvSpPr>
                <a:spLocks/>
              </p:cNvSpPr>
              <p:nvPr/>
            </p:nvSpPr>
            <p:spPr bwMode="auto">
              <a:xfrm>
                <a:off x="4634" y="342"/>
                <a:ext cx="16" cy="228"/>
              </a:xfrm>
              <a:custGeom>
                <a:avLst/>
                <a:gdLst>
                  <a:gd name="T0" fmla="*/ 8 w 16"/>
                  <a:gd name="T1" fmla="*/ 228 h 228"/>
                  <a:gd name="T2" fmla="*/ 0 w 16"/>
                  <a:gd name="T3" fmla="*/ 0 h 228"/>
                  <a:gd name="T4" fmla="*/ 0 w 16"/>
                  <a:gd name="T5" fmla="*/ 0 h 228"/>
                  <a:gd name="T6" fmla="*/ 4 w 16"/>
                  <a:gd name="T7" fmla="*/ 0 h 228"/>
                  <a:gd name="T8" fmla="*/ 16 w 16"/>
                  <a:gd name="T9" fmla="*/ 228 h 228"/>
                  <a:gd name="T10" fmla="*/ 12 w 16"/>
                  <a:gd name="T11" fmla="*/ 228 h 228"/>
                  <a:gd name="T12" fmla="*/ 8 w 16"/>
                  <a:gd name="T13" fmla="*/ 228 h 2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28"/>
                  <a:gd name="T23" fmla="*/ 16 w 16"/>
                  <a:gd name="T24" fmla="*/ 228 h 2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28">
                    <a:moveTo>
                      <a:pt x="8" y="228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16" y="228"/>
                    </a:lnTo>
                    <a:lnTo>
                      <a:pt x="12" y="228"/>
                    </a:lnTo>
                    <a:lnTo>
                      <a:pt x="8" y="228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94" name="Freeform 339"/>
              <p:cNvSpPr>
                <a:spLocks/>
              </p:cNvSpPr>
              <p:nvPr/>
            </p:nvSpPr>
            <p:spPr bwMode="auto">
              <a:xfrm>
                <a:off x="4634" y="340"/>
                <a:ext cx="18" cy="230"/>
              </a:xfrm>
              <a:custGeom>
                <a:avLst/>
                <a:gdLst>
                  <a:gd name="T0" fmla="*/ 12 w 18"/>
                  <a:gd name="T1" fmla="*/ 230 h 230"/>
                  <a:gd name="T2" fmla="*/ 0 w 18"/>
                  <a:gd name="T3" fmla="*/ 2 h 230"/>
                  <a:gd name="T4" fmla="*/ 4 w 18"/>
                  <a:gd name="T5" fmla="*/ 2 h 230"/>
                  <a:gd name="T6" fmla="*/ 8 w 18"/>
                  <a:gd name="T7" fmla="*/ 0 h 230"/>
                  <a:gd name="T8" fmla="*/ 18 w 18"/>
                  <a:gd name="T9" fmla="*/ 230 h 230"/>
                  <a:gd name="T10" fmla="*/ 16 w 18"/>
                  <a:gd name="T11" fmla="*/ 230 h 230"/>
                  <a:gd name="T12" fmla="*/ 12 w 18"/>
                  <a:gd name="T13" fmla="*/ 230 h 2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230"/>
                  <a:gd name="T23" fmla="*/ 18 w 18"/>
                  <a:gd name="T24" fmla="*/ 230 h 2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230">
                    <a:moveTo>
                      <a:pt x="12" y="23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18" y="230"/>
                    </a:lnTo>
                    <a:lnTo>
                      <a:pt x="16" y="230"/>
                    </a:lnTo>
                    <a:lnTo>
                      <a:pt x="12" y="230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95" name="Freeform 340"/>
              <p:cNvSpPr>
                <a:spLocks/>
              </p:cNvSpPr>
              <p:nvPr/>
            </p:nvSpPr>
            <p:spPr bwMode="auto">
              <a:xfrm>
                <a:off x="4638" y="340"/>
                <a:ext cx="18" cy="230"/>
              </a:xfrm>
              <a:custGeom>
                <a:avLst/>
                <a:gdLst>
                  <a:gd name="T0" fmla="*/ 12 w 18"/>
                  <a:gd name="T1" fmla="*/ 230 h 230"/>
                  <a:gd name="T2" fmla="*/ 0 w 18"/>
                  <a:gd name="T3" fmla="*/ 2 h 230"/>
                  <a:gd name="T4" fmla="*/ 4 w 18"/>
                  <a:gd name="T5" fmla="*/ 0 h 230"/>
                  <a:gd name="T6" fmla="*/ 6 w 18"/>
                  <a:gd name="T7" fmla="*/ 0 h 230"/>
                  <a:gd name="T8" fmla="*/ 18 w 18"/>
                  <a:gd name="T9" fmla="*/ 230 h 230"/>
                  <a:gd name="T10" fmla="*/ 14 w 18"/>
                  <a:gd name="T11" fmla="*/ 230 h 230"/>
                  <a:gd name="T12" fmla="*/ 12 w 18"/>
                  <a:gd name="T13" fmla="*/ 230 h 2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230"/>
                  <a:gd name="T23" fmla="*/ 18 w 18"/>
                  <a:gd name="T24" fmla="*/ 230 h 2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230">
                    <a:moveTo>
                      <a:pt x="12" y="230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18" y="230"/>
                    </a:lnTo>
                    <a:lnTo>
                      <a:pt x="14" y="230"/>
                    </a:lnTo>
                    <a:lnTo>
                      <a:pt x="12" y="230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96" name="Freeform 341"/>
              <p:cNvSpPr>
                <a:spLocks/>
              </p:cNvSpPr>
              <p:nvPr/>
            </p:nvSpPr>
            <p:spPr bwMode="auto">
              <a:xfrm>
                <a:off x="4642" y="340"/>
                <a:ext cx="16" cy="230"/>
              </a:xfrm>
              <a:custGeom>
                <a:avLst/>
                <a:gdLst>
                  <a:gd name="T0" fmla="*/ 10 w 16"/>
                  <a:gd name="T1" fmla="*/ 230 h 230"/>
                  <a:gd name="T2" fmla="*/ 0 w 16"/>
                  <a:gd name="T3" fmla="*/ 0 h 230"/>
                  <a:gd name="T4" fmla="*/ 2 w 16"/>
                  <a:gd name="T5" fmla="*/ 0 h 230"/>
                  <a:gd name="T6" fmla="*/ 6 w 16"/>
                  <a:gd name="T7" fmla="*/ 0 h 230"/>
                  <a:gd name="T8" fmla="*/ 16 w 16"/>
                  <a:gd name="T9" fmla="*/ 228 h 230"/>
                  <a:gd name="T10" fmla="*/ 14 w 16"/>
                  <a:gd name="T11" fmla="*/ 230 h 230"/>
                  <a:gd name="T12" fmla="*/ 10 w 16"/>
                  <a:gd name="T13" fmla="*/ 230 h 2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30"/>
                  <a:gd name="T23" fmla="*/ 16 w 16"/>
                  <a:gd name="T24" fmla="*/ 230 h 2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30">
                    <a:moveTo>
                      <a:pt x="10" y="23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16" y="228"/>
                    </a:lnTo>
                    <a:lnTo>
                      <a:pt x="14" y="230"/>
                    </a:lnTo>
                    <a:lnTo>
                      <a:pt x="10" y="230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97" name="Freeform 342"/>
              <p:cNvSpPr>
                <a:spLocks/>
              </p:cNvSpPr>
              <p:nvPr/>
            </p:nvSpPr>
            <p:spPr bwMode="auto">
              <a:xfrm>
                <a:off x="4644" y="340"/>
                <a:ext cx="16" cy="230"/>
              </a:xfrm>
              <a:custGeom>
                <a:avLst/>
                <a:gdLst>
                  <a:gd name="T0" fmla="*/ 12 w 16"/>
                  <a:gd name="T1" fmla="*/ 230 h 230"/>
                  <a:gd name="T2" fmla="*/ 0 w 16"/>
                  <a:gd name="T3" fmla="*/ 0 h 230"/>
                  <a:gd name="T4" fmla="*/ 4 w 16"/>
                  <a:gd name="T5" fmla="*/ 0 h 230"/>
                  <a:gd name="T6" fmla="*/ 8 w 16"/>
                  <a:gd name="T7" fmla="*/ 0 h 230"/>
                  <a:gd name="T8" fmla="*/ 16 w 16"/>
                  <a:gd name="T9" fmla="*/ 228 h 230"/>
                  <a:gd name="T10" fmla="*/ 14 w 16"/>
                  <a:gd name="T11" fmla="*/ 228 h 230"/>
                  <a:gd name="T12" fmla="*/ 12 w 16"/>
                  <a:gd name="T13" fmla="*/ 230 h 2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30"/>
                  <a:gd name="T23" fmla="*/ 16 w 16"/>
                  <a:gd name="T24" fmla="*/ 230 h 2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30">
                    <a:moveTo>
                      <a:pt x="12" y="23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6" y="228"/>
                    </a:lnTo>
                    <a:lnTo>
                      <a:pt x="14" y="228"/>
                    </a:lnTo>
                    <a:lnTo>
                      <a:pt x="12" y="230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98" name="Freeform 343"/>
              <p:cNvSpPr>
                <a:spLocks/>
              </p:cNvSpPr>
              <p:nvPr/>
            </p:nvSpPr>
            <p:spPr bwMode="auto">
              <a:xfrm>
                <a:off x="4648" y="340"/>
                <a:ext cx="16" cy="228"/>
              </a:xfrm>
              <a:custGeom>
                <a:avLst/>
                <a:gdLst>
                  <a:gd name="T0" fmla="*/ 10 w 16"/>
                  <a:gd name="T1" fmla="*/ 228 h 228"/>
                  <a:gd name="T2" fmla="*/ 0 w 16"/>
                  <a:gd name="T3" fmla="*/ 0 h 228"/>
                  <a:gd name="T4" fmla="*/ 4 w 16"/>
                  <a:gd name="T5" fmla="*/ 0 h 228"/>
                  <a:gd name="T6" fmla="*/ 6 w 16"/>
                  <a:gd name="T7" fmla="*/ 0 h 228"/>
                  <a:gd name="T8" fmla="*/ 16 w 16"/>
                  <a:gd name="T9" fmla="*/ 228 h 228"/>
                  <a:gd name="T10" fmla="*/ 12 w 16"/>
                  <a:gd name="T11" fmla="*/ 228 h 228"/>
                  <a:gd name="T12" fmla="*/ 10 w 16"/>
                  <a:gd name="T13" fmla="*/ 228 h 2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28"/>
                  <a:gd name="T23" fmla="*/ 16 w 16"/>
                  <a:gd name="T24" fmla="*/ 228 h 2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28">
                    <a:moveTo>
                      <a:pt x="10" y="228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16" y="228"/>
                    </a:lnTo>
                    <a:lnTo>
                      <a:pt x="12" y="228"/>
                    </a:lnTo>
                    <a:lnTo>
                      <a:pt x="10" y="228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99" name="Freeform 344"/>
              <p:cNvSpPr>
                <a:spLocks/>
              </p:cNvSpPr>
              <p:nvPr/>
            </p:nvSpPr>
            <p:spPr bwMode="auto">
              <a:xfrm>
                <a:off x="4652" y="338"/>
                <a:ext cx="16" cy="230"/>
              </a:xfrm>
              <a:custGeom>
                <a:avLst/>
                <a:gdLst>
                  <a:gd name="T0" fmla="*/ 8 w 16"/>
                  <a:gd name="T1" fmla="*/ 230 h 230"/>
                  <a:gd name="T2" fmla="*/ 0 w 16"/>
                  <a:gd name="T3" fmla="*/ 2 h 230"/>
                  <a:gd name="T4" fmla="*/ 2 w 16"/>
                  <a:gd name="T5" fmla="*/ 2 h 230"/>
                  <a:gd name="T6" fmla="*/ 4 w 16"/>
                  <a:gd name="T7" fmla="*/ 0 h 230"/>
                  <a:gd name="T8" fmla="*/ 16 w 16"/>
                  <a:gd name="T9" fmla="*/ 230 h 230"/>
                  <a:gd name="T10" fmla="*/ 12 w 16"/>
                  <a:gd name="T11" fmla="*/ 230 h 230"/>
                  <a:gd name="T12" fmla="*/ 8 w 16"/>
                  <a:gd name="T13" fmla="*/ 230 h 2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30"/>
                  <a:gd name="T23" fmla="*/ 16 w 16"/>
                  <a:gd name="T24" fmla="*/ 230 h 2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30">
                    <a:moveTo>
                      <a:pt x="8" y="23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6" y="230"/>
                    </a:lnTo>
                    <a:lnTo>
                      <a:pt x="12" y="230"/>
                    </a:lnTo>
                    <a:lnTo>
                      <a:pt x="8" y="230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00" name="Freeform 345"/>
              <p:cNvSpPr>
                <a:spLocks/>
              </p:cNvSpPr>
              <p:nvPr/>
            </p:nvSpPr>
            <p:spPr bwMode="auto">
              <a:xfrm>
                <a:off x="4654" y="338"/>
                <a:ext cx="16" cy="230"/>
              </a:xfrm>
              <a:custGeom>
                <a:avLst/>
                <a:gdLst>
                  <a:gd name="T0" fmla="*/ 10 w 16"/>
                  <a:gd name="T1" fmla="*/ 230 h 230"/>
                  <a:gd name="T2" fmla="*/ 0 w 16"/>
                  <a:gd name="T3" fmla="*/ 2 h 230"/>
                  <a:gd name="T4" fmla="*/ 2 w 16"/>
                  <a:gd name="T5" fmla="*/ 0 h 230"/>
                  <a:gd name="T6" fmla="*/ 6 w 16"/>
                  <a:gd name="T7" fmla="*/ 0 h 230"/>
                  <a:gd name="T8" fmla="*/ 16 w 16"/>
                  <a:gd name="T9" fmla="*/ 228 h 230"/>
                  <a:gd name="T10" fmla="*/ 14 w 16"/>
                  <a:gd name="T11" fmla="*/ 230 h 230"/>
                  <a:gd name="T12" fmla="*/ 10 w 16"/>
                  <a:gd name="T13" fmla="*/ 230 h 2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30"/>
                  <a:gd name="T23" fmla="*/ 16 w 16"/>
                  <a:gd name="T24" fmla="*/ 230 h 2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30">
                    <a:moveTo>
                      <a:pt x="10" y="230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16" y="228"/>
                    </a:lnTo>
                    <a:lnTo>
                      <a:pt x="14" y="230"/>
                    </a:lnTo>
                    <a:lnTo>
                      <a:pt x="10" y="230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01" name="Freeform 346"/>
              <p:cNvSpPr>
                <a:spLocks/>
              </p:cNvSpPr>
              <p:nvPr/>
            </p:nvSpPr>
            <p:spPr bwMode="auto">
              <a:xfrm>
                <a:off x="4658" y="338"/>
                <a:ext cx="16" cy="230"/>
              </a:xfrm>
              <a:custGeom>
                <a:avLst/>
                <a:gdLst>
                  <a:gd name="T0" fmla="*/ 10 w 16"/>
                  <a:gd name="T1" fmla="*/ 230 h 230"/>
                  <a:gd name="T2" fmla="*/ 0 w 16"/>
                  <a:gd name="T3" fmla="*/ 0 h 230"/>
                  <a:gd name="T4" fmla="*/ 2 w 16"/>
                  <a:gd name="T5" fmla="*/ 0 h 230"/>
                  <a:gd name="T6" fmla="*/ 4 w 16"/>
                  <a:gd name="T7" fmla="*/ 0 h 230"/>
                  <a:gd name="T8" fmla="*/ 16 w 16"/>
                  <a:gd name="T9" fmla="*/ 228 h 230"/>
                  <a:gd name="T10" fmla="*/ 12 w 16"/>
                  <a:gd name="T11" fmla="*/ 228 h 230"/>
                  <a:gd name="T12" fmla="*/ 10 w 16"/>
                  <a:gd name="T13" fmla="*/ 230 h 2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30"/>
                  <a:gd name="T23" fmla="*/ 16 w 16"/>
                  <a:gd name="T24" fmla="*/ 230 h 2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30">
                    <a:moveTo>
                      <a:pt x="10" y="23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6" y="228"/>
                    </a:lnTo>
                    <a:lnTo>
                      <a:pt x="12" y="228"/>
                    </a:lnTo>
                    <a:lnTo>
                      <a:pt x="10" y="230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02" name="Freeform 347"/>
              <p:cNvSpPr>
                <a:spLocks/>
              </p:cNvSpPr>
              <p:nvPr/>
            </p:nvSpPr>
            <p:spPr bwMode="auto">
              <a:xfrm>
                <a:off x="4662" y="338"/>
                <a:ext cx="16" cy="228"/>
              </a:xfrm>
              <a:custGeom>
                <a:avLst/>
                <a:gdLst>
                  <a:gd name="T0" fmla="*/ 8 w 16"/>
                  <a:gd name="T1" fmla="*/ 228 h 228"/>
                  <a:gd name="T2" fmla="*/ 0 w 16"/>
                  <a:gd name="T3" fmla="*/ 0 h 228"/>
                  <a:gd name="T4" fmla="*/ 0 w 16"/>
                  <a:gd name="T5" fmla="*/ 0 h 228"/>
                  <a:gd name="T6" fmla="*/ 4 w 16"/>
                  <a:gd name="T7" fmla="*/ 0 h 228"/>
                  <a:gd name="T8" fmla="*/ 16 w 16"/>
                  <a:gd name="T9" fmla="*/ 228 h 228"/>
                  <a:gd name="T10" fmla="*/ 12 w 16"/>
                  <a:gd name="T11" fmla="*/ 228 h 228"/>
                  <a:gd name="T12" fmla="*/ 8 w 16"/>
                  <a:gd name="T13" fmla="*/ 228 h 2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28"/>
                  <a:gd name="T23" fmla="*/ 16 w 16"/>
                  <a:gd name="T24" fmla="*/ 228 h 2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28">
                    <a:moveTo>
                      <a:pt x="8" y="228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16" y="228"/>
                    </a:lnTo>
                    <a:lnTo>
                      <a:pt x="12" y="228"/>
                    </a:lnTo>
                    <a:lnTo>
                      <a:pt x="8" y="228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03" name="Freeform 348"/>
              <p:cNvSpPr>
                <a:spLocks/>
              </p:cNvSpPr>
              <p:nvPr/>
            </p:nvSpPr>
            <p:spPr bwMode="auto">
              <a:xfrm>
                <a:off x="4664" y="338"/>
                <a:ext cx="16" cy="228"/>
              </a:xfrm>
              <a:custGeom>
                <a:avLst/>
                <a:gdLst>
                  <a:gd name="T0" fmla="*/ 10 w 16"/>
                  <a:gd name="T1" fmla="*/ 228 h 228"/>
                  <a:gd name="T2" fmla="*/ 0 w 16"/>
                  <a:gd name="T3" fmla="*/ 0 h 228"/>
                  <a:gd name="T4" fmla="*/ 2 w 16"/>
                  <a:gd name="T5" fmla="*/ 0 h 228"/>
                  <a:gd name="T6" fmla="*/ 6 w 16"/>
                  <a:gd name="T7" fmla="*/ 0 h 228"/>
                  <a:gd name="T8" fmla="*/ 16 w 16"/>
                  <a:gd name="T9" fmla="*/ 228 h 228"/>
                  <a:gd name="T10" fmla="*/ 14 w 16"/>
                  <a:gd name="T11" fmla="*/ 228 h 228"/>
                  <a:gd name="T12" fmla="*/ 10 w 16"/>
                  <a:gd name="T13" fmla="*/ 228 h 2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28"/>
                  <a:gd name="T23" fmla="*/ 16 w 16"/>
                  <a:gd name="T24" fmla="*/ 228 h 2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28">
                    <a:moveTo>
                      <a:pt x="10" y="228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16" y="228"/>
                    </a:lnTo>
                    <a:lnTo>
                      <a:pt x="14" y="228"/>
                    </a:lnTo>
                    <a:lnTo>
                      <a:pt x="10" y="228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04" name="Freeform 349"/>
              <p:cNvSpPr>
                <a:spLocks/>
              </p:cNvSpPr>
              <p:nvPr/>
            </p:nvSpPr>
            <p:spPr bwMode="auto">
              <a:xfrm>
                <a:off x="4668" y="338"/>
                <a:ext cx="16" cy="228"/>
              </a:xfrm>
              <a:custGeom>
                <a:avLst/>
                <a:gdLst>
                  <a:gd name="T0" fmla="*/ 10 w 16"/>
                  <a:gd name="T1" fmla="*/ 228 h 228"/>
                  <a:gd name="T2" fmla="*/ 0 w 16"/>
                  <a:gd name="T3" fmla="*/ 0 h 228"/>
                  <a:gd name="T4" fmla="*/ 2 w 16"/>
                  <a:gd name="T5" fmla="*/ 0 h 228"/>
                  <a:gd name="T6" fmla="*/ 4 w 16"/>
                  <a:gd name="T7" fmla="*/ 0 h 228"/>
                  <a:gd name="T8" fmla="*/ 16 w 16"/>
                  <a:gd name="T9" fmla="*/ 228 h 228"/>
                  <a:gd name="T10" fmla="*/ 12 w 16"/>
                  <a:gd name="T11" fmla="*/ 228 h 228"/>
                  <a:gd name="T12" fmla="*/ 10 w 16"/>
                  <a:gd name="T13" fmla="*/ 228 h 2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28"/>
                  <a:gd name="T23" fmla="*/ 16 w 16"/>
                  <a:gd name="T24" fmla="*/ 228 h 2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28">
                    <a:moveTo>
                      <a:pt x="10" y="228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6" y="228"/>
                    </a:lnTo>
                    <a:lnTo>
                      <a:pt x="12" y="228"/>
                    </a:lnTo>
                    <a:lnTo>
                      <a:pt x="10" y="228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05" name="Freeform 350"/>
              <p:cNvSpPr>
                <a:spLocks/>
              </p:cNvSpPr>
              <p:nvPr/>
            </p:nvSpPr>
            <p:spPr bwMode="auto">
              <a:xfrm>
                <a:off x="4672" y="336"/>
                <a:ext cx="16" cy="230"/>
              </a:xfrm>
              <a:custGeom>
                <a:avLst/>
                <a:gdLst>
                  <a:gd name="T0" fmla="*/ 8 w 16"/>
                  <a:gd name="T1" fmla="*/ 230 h 230"/>
                  <a:gd name="T2" fmla="*/ 0 w 16"/>
                  <a:gd name="T3" fmla="*/ 2 h 230"/>
                  <a:gd name="T4" fmla="*/ 0 w 16"/>
                  <a:gd name="T5" fmla="*/ 2 h 230"/>
                  <a:gd name="T6" fmla="*/ 4 w 16"/>
                  <a:gd name="T7" fmla="*/ 0 h 230"/>
                  <a:gd name="T8" fmla="*/ 16 w 16"/>
                  <a:gd name="T9" fmla="*/ 228 h 230"/>
                  <a:gd name="T10" fmla="*/ 12 w 16"/>
                  <a:gd name="T11" fmla="*/ 230 h 230"/>
                  <a:gd name="T12" fmla="*/ 8 w 16"/>
                  <a:gd name="T13" fmla="*/ 230 h 2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30"/>
                  <a:gd name="T23" fmla="*/ 16 w 16"/>
                  <a:gd name="T24" fmla="*/ 230 h 2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30">
                    <a:moveTo>
                      <a:pt x="8" y="230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16" y="228"/>
                    </a:lnTo>
                    <a:lnTo>
                      <a:pt x="12" y="230"/>
                    </a:lnTo>
                    <a:lnTo>
                      <a:pt x="8" y="230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06" name="Freeform 351"/>
              <p:cNvSpPr>
                <a:spLocks/>
              </p:cNvSpPr>
              <p:nvPr/>
            </p:nvSpPr>
            <p:spPr bwMode="auto">
              <a:xfrm>
                <a:off x="4674" y="336"/>
                <a:ext cx="16" cy="230"/>
              </a:xfrm>
              <a:custGeom>
                <a:avLst/>
                <a:gdLst>
                  <a:gd name="T0" fmla="*/ 10 w 16"/>
                  <a:gd name="T1" fmla="*/ 230 h 230"/>
                  <a:gd name="T2" fmla="*/ 0 w 16"/>
                  <a:gd name="T3" fmla="*/ 2 h 230"/>
                  <a:gd name="T4" fmla="*/ 2 w 16"/>
                  <a:gd name="T5" fmla="*/ 0 h 230"/>
                  <a:gd name="T6" fmla="*/ 6 w 16"/>
                  <a:gd name="T7" fmla="*/ 0 h 230"/>
                  <a:gd name="T8" fmla="*/ 16 w 16"/>
                  <a:gd name="T9" fmla="*/ 228 h 230"/>
                  <a:gd name="T10" fmla="*/ 14 w 16"/>
                  <a:gd name="T11" fmla="*/ 228 h 230"/>
                  <a:gd name="T12" fmla="*/ 10 w 16"/>
                  <a:gd name="T13" fmla="*/ 230 h 2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30"/>
                  <a:gd name="T23" fmla="*/ 16 w 16"/>
                  <a:gd name="T24" fmla="*/ 230 h 2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30">
                    <a:moveTo>
                      <a:pt x="10" y="230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16" y="228"/>
                    </a:lnTo>
                    <a:lnTo>
                      <a:pt x="14" y="228"/>
                    </a:lnTo>
                    <a:lnTo>
                      <a:pt x="10" y="230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07" name="Freeform 352"/>
              <p:cNvSpPr>
                <a:spLocks/>
              </p:cNvSpPr>
              <p:nvPr/>
            </p:nvSpPr>
            <p:spPr bwMode="auto">
              <a:xfrm>
                <a:off x="4678" y="336"/>
                <a:ext cx="16" cy="228"/>
              </a:xfrm>
              <a:custGeom>
                <a:avLst/>
                <a:gdLst>
                  <a:gd name="T0" fmla="*/ 10 w 16"/>
                  <a:gd name="T1" fmla="*/ 228 h 228"/>
                  <a:gd name="T2" fmla="*/ 0 w 16"/>
                  <a:gd name="T3" fmla="*/ 0 h 228"/>
                  <a:gd name="T4" fmla="*/ 2 w 16"/>
                  <a:gd name="T5" fmla="*/ 0 h 228"/>
                  <a:gd name="T6" fmla="*/ 4 w 16"/>
                  <a:gd name="T7" fmla="*/ 0 h 228"/>
                  <a:gd name="T8" fmla="*/ 16 w 16"/>
                  <a:gd name="T9" fmla="*/ 228 h 228"/>
                  <a:gd name="T10" fmla="*/ 12 w 16"/>
                  <a:gd name="T11" fmla="*/ 228 h 228"/>
                  <a:gd name="T12" fmla="*/ 10 w 16"/>
                  <a:gd name="T13" fmla="*/ 228 h 2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28"/>
                  <a:gd name="T23" fmla="*/ 16 w 16"/>
                  <a:gd name="T24" fmla="*/ 228 h 2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28">
                    <a:moveTo>
                      <a:pt x="10" y="228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6" y="228"/>
                    </a:lnTo>
                    <a:lnTo>
                      <a:pt x="12" y="228"/>
                    </a:lnTo>
                    <a:lnTo>
                      <a:pt x="10" y="228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08" name="Freeform 353"/>
              <p:cNvSpPr>
                <a:spLocks/>
              </p:cNvSpPr>
              <p:nvPr/>
            </p:nvSpPr>
            <p:spPr bwMode="auto">
              <a:xfrm>
                <a:off x="4680" y="336"/>
                <a:ext cx="18" cy="228"/>
              </a:xfrm>
              <a:custGeom>
                <a:avLst/>
                <a:gdLst>
                  <a:gd name="T0" fmla="*/ 10 w 18"/>
                  <a:gd name="T1" fmla="*/ 228 h 228"/>
                  <a:gd name="T2" fmla="*/ 0 w 18"/>
                  <a:gd name="T3" fmla="*/ 0 h 228"/>
                  <a:gd name="T4" fmla="*/ 2 w 18"/>
                  <a:gd name="T5" fmla="*/ 0 h 228"/>
                  <a:gd name="T6" fmla="*/ 6 w 18"/>
                  <a:gd name="T7" fmla="*/ 0 h 228"/>
                  <a:gd name="T8" fmla="*/ 18 w 18"/>
                  <a:gd name="T9" fmla="*/ 228 h 228"/>
                  <a:gd name="T10" fmla="*/ 14 w 18"/>
                  <a:gd name="T11" fmla="*/ 228 h 228"/>
                  <a:gd name="T12" fmla="*/ 10 w 18"/>
                  <a:gd name="T13" fmla="*/ 228 h 2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228"/>
                  <a:gd name="T23" fmla="*/ 18 w 18"/>
                  <a:gd name="T24" fmla="*/ 228 h 2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228">
                    <a:moveTo>
                      <a:pt x="10" y="228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18" y="228"/>
                    </a:lnTo>
                    <a:lnTo>
                      <a:pt x="14" y="228"/>
                    </a:lnTo>
                    <a:lnTo>
                      <a:pt x="10" y="228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09" name="Freeform 354"/>
              <p:cNvSpPr>
                <a:spLocks/>
              </p:cNvSpPr>
              <p:nvPr/>
            </p:nvSpPr>
            <p:spPr bwMode="auto">
              <a:xfrm>
                <a:off x="4682" y="336"/>
                <a:ext cx="18" cy="228"/>
              </a:xfrm>
              <a:custGeom>
                <a:avLst/>
                <a:gdLst>
                  <a:gd name="T0" fmla="*/ 12 w 18"/>
                  <a:gd name="T1" fmla="*/ 228 h 228"/>
                  <a:gd name="T2" fmla="*/ 0 w 18"/>
                  <a:gd name="T3" fmla="*/ 0 h 228"/>
                  <a:gd name="T4" fmla="*/ 4 w 18"/>
                  <a:gd name="T5" fmla="*/ 0 h 228"/>
                  <a:gd name="T6" fmla="*/ 8 w 18"/>
                  <a:gd name="T7" fmla="*/ 0 h 228"/>
                  <a:gd name="T8" fmla="*/ 18 w 18"/>
                  <a:gd name="T9" fmla="*/ 228 h 228"/>
                  <a:gd name="T10" fmla="*/ 16 w 18"/>
                  <a:gd name="T11" fmla="*/ 228 h 228"/>
                  <a:gd name="T12" fmla="*/ 12 w 18"/>
                  <a:gd name="T13" fmla="*/ 228 h 2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228"/>
                  <a:gd name="T23" fmla="*/ 18 w 18"/>
                  <a:gd name="T24" fmla="*/ 228 h 2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228">
                    <a:moveTo>
                      <a:pt x="12" y="228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8" y="228"/>
                    </a:lnTo>
                    <a:lnTo>
                      <a:pt x="16" y="228"/>
                    </a:lnTo>
                    <a:lnTo>
                      <a:pt x="12" y="228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10" name="Freeform 355"/>
              <p:cNvSpPr>
                <a:spLocks/>
              </p:cNvSpPr>
              <p:nvPr/>
            </p:nvSpPr>
            <p:spPr bwMode="auto">
              <a:xfrm>
                <a:off x="4686" y="334"/>
                <a:ext cx="16" cy="230"/>
              </a:xfrm>
              <a:custGeom>
                <a:avLst/>
                <a:gdLst>
                  <a:gd name="T0" fmla="*/ 12 w 16"/>
                  <a:gd name="T1" fmla="*/ 230 h 230"/>
                  <a:gd name="T2" fmla="*/ 0 w 16"/>
                  <a:gd name="T3" fmla="*/ 2 h 230"/>
                  <a:gd name="T4" fmla="*/ 4 w 16"/>
                  <a:gd name="T5" fmla="*/ 2 h 230"/>
                  <a:gd name="T6" fmla="*/ 6 w 16"/>
                  <a:gd name="T7" fmla="*/ 0 h 230"/>
                  <a:gd name="T8" fmla="*/ 16 w 16"/>
                  <a:gd name="T9" fmla="*/ 228 h 230"/>
                  <a:gd name="T10" fmla="*/ 14 w 16"/>
                  <a:gd name="T11" fmla="*/ 230 h 230"/>
                  <a:gd name="T12" fmla="*/ 12 w 16"/>
                  <a:gd name="T13" fmla="*/ 230 h 2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30"/>
                  <a:gd name="T23" fmla="*/ 16 w 16"/>
                  <a:gd name="T24" fmla="*/ 230 h 2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30">
                    <a:moveTo>
                      <a:pt x="12" y="23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16" y="228"/>
                    </a:lnTo>
                    <a:lnTo>
                      <a:pt x="14" y="230"/>
                    </a:lnTo>
                    <a:lnTo>
                      <a:pt x="12" y="230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11" name="Freeform 356"/>
              <p:cNvSpPr>
                <a:spLocks/>
              </p:cNvSpPr>
              <p:nvPr/>
            </p:nvSpPr>
            <p:spPr bwMode="auto">
              <a:xfrm>
                <a:off x="4690" y="334"/>
                <a:ext cx="16" cy="230"/>
              </a:xfrm>
              <a:custGeom>
                <a:avLst/>
                <a:gdLst>
                  <a:gd name="T0" fmla="*/ 10 w 16"/>
                  <a:gd name="T1" fmla="*/ 230 h 230"/>
                  <a:gd name="T2" fmla="*/ 0 w 16"/>
                  <a:gd name="T3" fmla="*/ 2 h 230"/>
                  <a:gd name="T4" fmla="*/ 2 w 16"/>
                  <a:gd name="T5" fmla="*/ 0 h 230"/>
                  <a:gd name="T6" fmla="*/ 6 w 16"/>
                  <a:gd name="T7" fmla="*/ 0 h 230"/>
                  <a:gd name="T8" fmla="*/ 16 w 16"/>
                  <a:gd name="T9" fmla="*/ 228 h 230"/>
                  <a:gd name="T10" fmla="*/ 12 w 16"/>
                  <a:gd name="T11" fmla="*/ 228 h 230"/>
                  <a:gd name="T12" fmla="*/ 10 w 16"/>
                  <a:gd name="T13" fmla="*/ 230 h 2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30"/>
                  <a:gd name="T23" fmla="*/ 16 w 16"/>
                  <a:gd name="T24" fmla="*/ 230 h 2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30">
                    <a:moveTo>
                      <a:pt x="10" y="230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16" y="228"/>
                    </a:lnTo>
                    <a:lnTo>
                      <a:pt x="12" y="228"/>
                    </a:lnTo>
                    <a:lnTo>
                      <a:pt x="10" y="230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12" name="Freeform 357"/>
              <p:cNvSpPr>
                <a:spLocks/>
              </p:cNvSpPr>
              <p:nvPr/>
            </p:nvSpPr>
            <p:spPr bwMode="auto">
              <a:xfrm>
                <a:off x="4692" y="334"/>
                <a:ext cx="16" cy="228"/>
              </a:xfrm>
              <a:custGeom>
                <a:avLst/>
                <a:gdLst>
                  <a:gd name="T0" fmla="*/ 10 w 16"/>
                  <a:gd name="T1" fmla="*/ 228 h 228"/>
                  <a:gd name="T2" fmla="*/ 0 w 16"/>
                  <a:gd name="T3" fmla="*/ 0 h 228"/>
                  <a:gd name="T4" fmla="*/ 4 w 16"/>
                  <a:gd name="T5" fmla="*/ 0 h 228"/>
                  <a:gd name="T6" fmla="*/ 8 w 16"/>
                  <a:gd name="T7" fmla="*/ 0 h 228"/>
                  <a:gd name="T8" fmla="*/ 16 w 16"/>
                  <a:gd name="T9" fmla="*/ 228 h 228"/>
                  <a:gd name="T10" fmla="*/ 14 w 16"/>
                  <a:gd name="T11" fmla="*/ 228 h 228"/>
                  <a:gd name="T12" fmla="*/ 10 w 16"/>
                  <a:gd name="T13" fmla="*/ 228 h 2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28"/>
                  <a:gd name="T23" fmla="*/ 16 w 16"/>
                  <a:gd name="T24" fmla="*/ 228 h 2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28">
                    <a:moveTo>
                      <a:pt x="10" y="228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6" y="228"/>
                    </a:lnTo>
                    <a:lnTo>
                      <a:pt x="14" y="228"/>
                    </a:lnTo>
                    <a:lnTo>
                      <a:pt x="10" y="228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13" name="Freeform 358"/>
              <p:cNvSpPr>
                <a:spLocks/>
              </p:cNvSpPr>
              <p:nvPr/>
            </p:nvSpPr>
            <p:spPr bwMode="auto">
              <a:xfrm>
                <a:off x="4696" y="334"/>
                <a:ext cx="16" cy="228"/>
              </a:xfrm>
              <a:custGeom>
                <a:avLst/>
                <a:gdLst>
                  <a:gd name="T0" fmla="*/ 10 w 16"/>
                  <a:gd name="T1" fmla="*/ 228 h 228"/>
                  <a:gd name="T2" fmla="*/ 0 w 16"/>
                  <a:gd name="T3" fmla="*/ 0 h 228"/>
                  <a:gd name="T4" fmla="*/ 4 w 16"/>
                  <a:gd name="T5" fmla="*/ 0 h 228"/>
                  <a:gd name="T6" fmla="*/ 6 w 16"/>
                  <a:gd name="T7" fmla="*/ 0 h 228"/>
                  <a:gd name="T8" fmla="*/ 16 w 16"/>
                  <a:gd name="T9" fmla="*/ 228 h 228"/>
                  <a:gd name="T10" fmla="*/ 12 w 16"/>
                  <a:gd name="T11" fmla="*/ 228 h 228"/>
                  <a:gd name="T12" fmla="*/ 10 w 16"/>
                  <a:gd name="T13" fmla="*/ 228 h 2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28"/>
                  <a:gd name="T23" fmla="*/ 16 w 16"/>
                  <a:gd name="T24" fmla="*/ 228 h 2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28">
                    <a:moveTo>
                      <a:pt x="10" y="228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16" y="228"/>
                    </a:lnTo>
                    <a:lnTo>
                      <a:pt x="12" y="228"/>
                    </a:lnTo>
                    <a:lnTo>
                      <a:pt x="10" y="228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14" name="Freeform 359"/>
              <p:cNvSpPr>
                <a:spLocks/>
              </p:cNvSpPr>
              <p:nvPr/>
            </p:nvSpPr>
            <p:spPr bwMode="auto">
              <a:xfrm>
                <a:off x="4700" y="334"/>
                <a:ext cx="16" cy="228"/>
              </a:xfrm>
              <a:custGeom>
                <a:avLst/>
                <a:gdLst>
                  <a:gd name="T0" fmla="*/ 8 w 16"/>
                  <a:gd name="T1" fmla="*/ 228 h 228"/>
                  <a:gd name="T2" fmla="*/ 0 w 16"/>
                  <a:gd name="T3" fmla="*/ 0 h 228"/>
                  <a:gd name="T4" fmla="*/ 2 w 16"/>
                  <a:gd name="T5" fmla="*/ 0 h 228"/>
                  <a:gd name="T6" fmla="*/ 4 w 16"/>
                  <a:gd name="T7" fmla="*/ 0 h 228"/>
                  <a:gd name="T8" fmla="*/ 16 w 16"/>
                  <a:gd name="T9" fmla="*/ 226 h 228"/>
                  <a:gd name="T10" fmla="*/ 12 w 16"/>
                  <a:gd name="T11" fmla="*/ 228 h 228"/>
                  <a:gd name="T12" fmla="*/ 8 w 16"/>
                  <a:gd name="T13" fmla="*/ 228 h 2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28"/>
                  <a:gd name="T23" fmla="*/ 16 w 16"/>
                  <a:gd name="T24" fmla="*/ 228 h 2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28">
                    <a:moveTo>
                      <a:pt x="8" y="228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6" y="226"/>
                    </a:lnTo>
                    <a:lnTo>
                      <a:pt x="12" y="228"/>
                    </a:lnTo>
                    <a:lnTo>
                      <a:pt x="8" y="228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15" name="Freeform 360"/>
              <p:cNvSpPr>
                <a:spLocks/>
              </p:cNvSpPr>
              <p:nvPr/>
            </p:nvSpPr>
            <p:spPr bwMode="auto">
              <a:xfrm>
                <a:off x="4702" y="334"/>
                <a:ext cx="16" cy="228"/>
              </a:xfrm>
              <a:custGeom>
                <a:avLst/>
                <a:gdLst>
                  <a:gd name="T0" fmla="*/ 10 w 16"/>
                  <a:gd name="T1" fmla="*/ 228 h 228"/>
                  <a:gd name="T2" fmla="*/ 0 w 16"/>
                  <a:gd name="T3" fmla="*/ 0 h 228"/>
                  <a:gd name="T4" fmla="*/ 2 w 16"/>
                  <a:gd name="T5" fmla="*/ 0 h 228"/>
                  <a:gd name="T6" fmla="*/ 6 w 16"/>
                  <a:gd name="T7" fmla="*/ 0 h 228"/>
                  <a:gd name="T8" fmla="*/ 16 w 16"/>
                  <a:gd name="T9" fmla="*/ 226 h 228"/>
                  <a:gd name="T10" fmla="*/ 14 w 16"/>
                  <a:gd name="T11" fmla="*/ 226 h 228"/>
                  <a:gd name="T12" fmla="*/ 10 w 16"/>
                  <a:gd name="T13" fmla="*/ 228 h 2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28"/>
                  <a:gd name="T23" fmla="*/ 16 w 16"/>
                  <a:gd name="T24" fmla="*/ 228 h 2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28">
                    <a:moveTo>
                      <a:pt x="10" y="228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16" y="226"/>
                    </a:lnTo>
                    <a:lnTo>
                      <a:pt x="14" y="226"/>
                    </a:lnTo>
                    <a:lnTo>
                      <a:pt x="10" y="228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16" name="Freeform 361"/>
              <p:cNvSpPr>
                <a:spLocks/>
              </p:cNvSpPr>
              <p:nvPr/>
            </p:nvSpPr>
            <p:spPr bwMode="auto">
              <a:xfrm>
                <a:off x="4706" y="334"/>
                <a:ext cx="16" cy="226"/>
              </a:xfrm>
              <a:custGeom>
                <a:avLst/>
                <a:gdLst>
                  <a:gd name="T0" fmla="*/ 10 w 16"/>
                  <a:gd name="T1" fmla="*/ 226 h 226"/>
                  <a:gd name="T2" fmla="*/ 0 w 16"/>
                  <a:gd name="T3" fmla="*/ 0 h 226"/>
                  <a:gd name="T4" fmla="*/ 2 w 16"/>
                  <a:gd name="T5" fmla="*/ 0 h 226"/>
                  <a:gd name="T6" fmla="*/ 4 w 16"/>
                  <a:gd name="T7" fmla="*/ 0 h 226"/>
                  <a:gd name="T8" fmla="*/ 16 w 16"/>
                  <a:gd name="T9" fmla="*/ 226 h 226"/>
                  <a:gd name="T10" fmla="*/ 12 w 16"/>
                  <a:gd name="T11" fmla="*/ 226 h 226"/>
                  <a:gd name="T12" fmla="*/ 10 w 16"/>
                  <a:gd name="T13" fmla="*/ 226 h 2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26"/>
                  <a:gd name="T23" fmla="*/ 16 w 16"/>
                  <a:gd name="T24" fmla="*/ 226 h 2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26">
                    <a:moveTo>
                      <a:pt x="10" y="226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6" y="226"/>
                    </a:lnTo>
                    <a:lnTo>
                      <a:pt x="12" y="226"/>
                    </a:lnTo>
                    <a:lnTo>
                      <a:pt x="10" y="226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17" name="Freeform 362"/>
              <p:cNvSpPr>
                <a:spLocks/>
              </p:cNvSpPr>
              <p:nvPr/>
            </p:nvSpPr>
            <p:spPr bwMode="auto">
              <a:xfrm>
                <a:off x="4710" y="334"/>
                <a:ext cx="16" cy="226"/>
              </a:xfrm>
              <a:custGeom>
                <a:avLst/>
                <a:gdLst>
                  <a:gd name="T0" fmla="*/ 8 w 16"/>
                  <a:gd name="T1" fmla="*/ 226 h 226"/>
                  <a:gd name="T2" fmla="*/ 0 w 16"/>
                  <a:gd name="T3" fmla="*/ 0 h 226"/>
                  <a:gd name="T4" fmla="*/ 0 w 16"/>
                  <a:gd name="T5" fmla="*/ 0 h 226"/>
                  <a:gd name="T6" fmla="*/ 4 w 16"/>
                  <a:gd name="T7" fmla="*/ 0 h 226"/>
                  <a:gd name="T8" fmla="*/ 16 w 16"/>
                  <a:gd name="T9" fmla="*/ 226 h 226"/>
                  <a:gd name="T10" fmla="*/ 12 w 16"/>
                  <a:gd name="T11" fmla="*/ 226 h 226"/>
                  <a:gd name="T12" fmla="*/ 8 w 16"/>
                  <a:gd name="T13" fmla="*/ 226 h 2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26"/>
                  <a:gd name="T23" fmla="*/ 16 w 16"/>
                  <a:gd name="T24" fmla="*/ 226 h 2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26">
                    <a:moveTo>
                      <a:pt x="8" y="226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16" y="226"/>
                    </a:lnTo>
                    <a:lnTo>
                      <a:pt x="12" y="226"/>
                    </a:lnTo>
                    <a:lnTo>
                      <a:pt x="8" y="226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18" name="Freeform 363"/>
              <p:cNvSpPr>
                <a:spLocks/>
              </p:cNvSpPr>
              <p:nvPr/>
            </p:nvSpPr>
            <p:spPr bwMode="auto">
              <a:xfrm>
                <a:off x="4712" y="334"/>
                <a:ext cx="16" cy="226"/>
              </a:xfrm>
              <a:custGeom>
                <a:avLst/>
                <a:gdLst>
                  <a:gd name="T0" fmla="*/ 10 w 16"/>
                  <a:gd name="T1" fmla="*/ 226 h 226"/>
                  <a:gd name="T2" fmla="*/ 0 w 16"/>
                  <a:gd name="T3" fmla="*/ 0 h 226"/>
                  <a:gd name="T4" fmla="*/ 2 w 16"/>
                  <a:gd name="T5" fmla="*/ 0 h 226"/>
                  <a:gd name="T6" fmla="*/ 6 w 16"/>
                  <a:gd name="T7" fmla="*/ 0 h 226"/>
                  <a:gd name="T8" fmla="*/ 16 w 16"/>
                  <a:gd name="T9" fmla="*/ 226 h 226"/>
                  <a:gd name="T10" fmla="*/ 14 w 16"/>
                  <a:gd name="T11" fmla="*/ 226 h 226"/>
                  <a:gd name="T12" fmla="*/ 10 w 16"/>
                  <a:gd name="T13" fmla="*/ 226 h 2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26"/>
                  <a:gd name="T23" fmla="*/ 16 w 16"/>
                  <a:gd name="T24" fmla="*/ 226 h 2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26">
                    <a:moveTo>
                      <a:pt x="10" y="226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16" y="226"/>
                    </a:lnTo>
                    <a:lnTo>
                      <a:pt x="14" y="226"/>
                    </a:lnTo>
                    <a:lnTo>
                      <a:pt x="10" y="226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19" name="Freeform 364"/>
              <p:cNvSpPr>
                <a:spLocks/>
              </p:cNvSpPr>
              <p:nvPr/>
            </p:nvSpPr>
            <p:spPr bwMode="auto">
              <a:xfrm>
                <a:off x="4716" y="334"/>
                <a:ext cx="16" cy="226"/>
              </a:xfrm>
              <a:custGeom>
                <a:avLst/>
                <a:gdLst>
                  <a:gd name="T0" fmla="*/ 10 w 16"/>
                  <a:gd name="T1" fmla="*/ 226 h 226"/>
                  <a:gd name="T2" fmla="*/ 0 w 16"/>
                  <a:gd name="T3" fmla="*/ 0 h 226"/>
                  <a:gd name="T4" fmla="*/ 2 w 16"/>
                  <a:gd name="T5" fmla="*/ 0 h 226"/>
                  <a:gd name="T6" fmla="*/ 4 w 16"/>
                  <a:gd name="T7" fmla="*/ 0 h 226"/>
                  <a:gd name="T8" fmla="*/ 16 w 16"/>
                  <a:gd name="T9" fmla="*/ 224 h 226"/>
                  <a:gd name="T10" fmla="*/ 12 w 16"/>
                  <a:gd name="T11" fmla="*/ 226 h 226"/>
                  <a:gd name="T12" fmla="*/ 10 w 16"/>
                  <a:gd name="T13" fmla="*/ 226 h 2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26"/>
                  <a:gd name="T23" fmla="*/ 16 w 16"/>
                  <a:gd name="T24" fmla="*/ 226 h 2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26">
                    <a:moveTo>
                      <a:pt x="10" y="226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6" y="224"/>
                    </a:lnTo>
                    <a:lnTo>
                      <a:pt x="12" y="226"/>
                    </a:lnTo>
                    <a:lnTo>
                      <a:pt x="10" y="226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20" name="Freeform 365"/>
              <p:cNvSpPr>
                <a:spLocks/>
              </p:cNvSpPr>
              <p:nvPr/>
            </p:nvSpPr>
            <p:spPr bwMode="auto">
              <a:xfrm>
                <a:off x="4720" y="334"/>
                <a:ext cx="16" cy="226"/>
              </a:xfrm>
              <a:custGeom>
                <a:avLst/>
                <a:gdLst>
                  <a:gd name="T0" fmla="*/ 8 w 16"/>
                  <a:gd name="T1" fmla="*/ 226 h 226"/>
                  <a:gd name="T2" fmla="*/ 0 w 16"/>
                  <a:gd name="T3" fmla="*/ 0 h 226"/>
                  <a:gd name="T4" fmla="*/ 0 w 16"/>
                  <a:gd name="T5" fmla="*/ 0 h 226"/>
                  <a:gd name="T6" fmla="*/ 4 w 16"/>
                  <a:gd name="T7" fmla="*/ 0 h 226"/>
                  <a:gd name="T8" fmla="*/ 16 w 16"/>
                  <a:gd name="T9" fmla="*/ 224 h 226"/>
                  <a:gd name="T10" fmla="*/ 12 w 16"/>
                  <a:gd name="T11" fmla="*/ 224 h 226"/>
                  <a:gd name="T12" fmla="*/ 8 w 16"/>
                  <a:gd name="T13" fmla="*/ 226 h 2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26"/>
                  <a:gd name="T23" fmla="*/ 16 w 16"/>
                  <a:gd name="T24" fmla="*/ 226 h 2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26">
                    <a:moveTo>
                      <a:pt x="8" y="226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16" y="224"/>
                    </a:lnTo>
                    <a:lnTo>
                      <a:pt x="12" y="224"/>
                    </a:lnTo>
                    <a:lnTo>
                      <a:pt x="8" y="226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21" name="Freeform 366"/>
              <p:cNvSpPr>
                <a:spLocks/>
              </p:cNvSpPr>
              <p:nvPr/>
            </p:nvSpPr>
            <p:spPr bwMode="auto">
              <a:xfrm>
                <a:off x="4722" y="334"/>
                <a:ext cx="16" cy="224"/>
              </a:xfrm>
              <a:custGeom>
                <a:avLst/>
                <a:gdLst>
                  <a:gd name="T0" fmla="*/ 10 w 16"/>
                  <a:gd name="T1" fmla="*/ 224 h 224"/>
                  <a:gd name="T2" fmla="*/ 0 w 16"/>
                  <a:gd name="T3" fmla="*/ 0 h 224"/>
                  <a:gd name="T4" fmla="*/ 2 w 16"/>
                  <a:gd name="T5" fmla="*/ 0 h 224"/>
                  <a:gd name="T6" fmla="*/ 6 w 16"/>
                  <a:gd name="T7" fmla="*/ 0 h 224"/>
                  <a:gd name="T8" fmla="*/ 16 w 16"/>
                  <a:gd name="T9" fmla="*/ 224 h 224"/>
                  <a:gd name="T10" fmla="*/ 14 w 16"/>
                  <a:gd name="T11" fmla="*/ 224 h 224"/>
                  <a:gd name="T12" fmla="*/ 10 w 16"/>
                  <a:gd name="T13" fmla="*/ 224 h 2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24"/>
                  <a:gd name="T23" fmla="*/ 16 w 16"/>
                  <a:gd name="T24" fmla="*/ 224 h 2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24">
                    <a:moveTo>
                      <a:pt x="10" y="224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16" y="224"/>
                    </a:lnTo>
                    <a:lnTo>
                      <a:pt x="14" y="224"/>
                    </a:lnTo>
                    <a:lnTo>
                      <a:pt x="10" y="224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22" name="Freeform 367"/>
              <p:cNvSpPr>
                <a:spLocks/>
              </p:cNvSpPr>
              <p:nvPr/>
            </p:nvSpPr>
            <p:spPr bwMode="auto">
              <a:xfrm>
                <a:off x="4726" y="332"/>
                <a:ext cx="16" cy="226"/>
              </a:xfrm>
              <a:custGeom>
                <a:avLst/>
                <a:gdLst>
                  <a:gd name="T0" fmla="*/ 10 w 16"/>
                  <a:gd name="T1" fmla="*/ 226 h 226"/>
                  <a:gd name="T2" fmla="*/ 0 w 16"/>
                  <a:gd name="T3" fmla="*/ 0 h 226"/>
                  <a:gd name="T4" fmla="*/ 2 w 16"/>
                  <a:gd name="T5" fmla="*/ 0 h 226"/>
                  <a:gd name="T6" fmla="*/ 4 w 16"/>
                  <a:gd name="T7" fmla="*/ 0 h 226"/>
                  <a:gd name="T8" fmla="*/ 16 w 16"/>
                  <a:gd name="T9" fmla="*/ 226 h 226"/>
                  <a:gd name="T10" fmla="*/ 12 w 16"/>
                  <a:gd name="T11" fmla="*/ 226 h 226"/>
                  <a:gd name="T12" fmla="*/ 10 w 16"/>
                  <a:gd name="T13" fmla="*/ 226 h 2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26"/>
                  <a:gd name="T23" fmla="*/ 16 w 16"/>
                  <a:gd name="T24" fmla="*/ 226 h 2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26">
                    <a:moveTo>
                      <a:pt x="10" y="226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6" y="226"/>
                    </a:lnTo>
                    <a:lnTo>
                      <a:pt x="12" y="226"/>
                    </a:lnTo>
                    <a:lnTo>
                      <a:pt x="10" y="226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23" name="Freeform 368"/>
              <p:cNvSpPr>
                <a:spLocks/>
              </p:cNvSpPr>
              <p:nvPr/>
            </p:nvSpPr>
            <p:spPr bwMode="auto">
              <a:xfrm>
                <a:off x="4728" y="332"/>
                <a:ext cx="18" cy="226"/>
              </a:xfrm>
              <a:custGeom>
                <a:avLst/>
                <a:gdLst>
                  <a:gd name="T0" fmla="*/ 10 w 18"/>
                  <a:gd name="T1" fmla="*/ 226 h 226"/>
                  <a:gd name="T2" fmla="*/ 0 w 18"/>
                  <a:gd name="T3" fmla="*/ 0 h 226"/>
                  <a:gd name="T4" fmla="*/ 2 w 18"/>
                  <a:gd name="T5" fmla="*/ 0 h 226"/>
                  <a:gd name="T6" fmla="*/ 6 w 18"/>
                  <a:gd name="T7" fmla="*/ 0 h 226"/>
                  <a:gd name="T8" fmla="*/ 18 w 18"/>
                  <a:gd name="T9" fmla="*/ 226 h 226"/>
                  <a:gd name="T10" fmla="*/ 14 w 18"/>
                  <a:gd name="T11" fmla="*/ 226 h 226"/>
                  <a:gd name="T12" fmla="*/ 10 w 18"/>
                  <a:gd name="T13" fmla="*/ 226 h 2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226"/>
                  <a:gd name="T23" fmla="*/ 18 w 18"/>
                  <a:gd name="T24" fmla="*/ 226 h 2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226">
                    <a:moveTo>
                      <a:pt x="10" y="226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18" y="226"/>
                    </a:lnTo>
                    <a:lnTo>
                      <a:pt x="14" y="226"/>
                    </a:lnTo>
                    <a:lnTo>
                      <a:pt x="10" y="226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24" name="Freeform 369"/>
              <p:cNvSpPr>
                <a:spLocks/>
              </p:cNvSpPr>
              <p:nvPr/>
            </p:nvSpPr>
            <p:spPr bwMode="auto">
              <a:xfrm>
                <a:off x="4730" y="332"/>
                <a:ext cx="18" cy="226"/>
              </a:xfrm>
              <a:custGeom>
                <a:avLst/>
                <a:gdLst>
                  <a:gd name="T0" fmla="*/ 12 w 18"/>
                  <a:gd name="T1" fmla="*/ 226 h 226"/>
                  <a:gd name="T2" fmla="*/ 0 w 18"/>
                  <a:gd name="T3" fmla="*/ 0 h 226"/>
                  <a:gd name="T4" fmla="*/ 4 w 18"/>
                  <a:gd name="T5" fmla="*/ 0 h 226"/>
                  <a:gd name="T6" fmla="*/ 8 w 18"/>
                  <a:gd name="T7" fmla="*/ 0 h 226"/>
                  <a:gd name="T8" fmla="*/ 18 w 18"/>
                  <a:gd name="T9" fmla="*/ 224 h 226"/>
                  <a:gd name="T10" fmla="*/ 16 w 18"/>
                  <a:gd name="T11" fmla="*/ 226 h 226"/>
                  <a:gd name="T12" fmla="*/ 12 w 18"/>
                  <a:gd name="T13" fmla="*/ 226 h 2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226"/>
                  <a:gd name="T23" fmla="*/ 18 w 18"/>
                  <a:gd name="T24" fmla="*/ 226 h 2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226">
                    <a:moveTo>
                      <a:pt x="12" y="226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8" y="224"/>
                    </a:lnTo>
                    <a:lnTo>
                      <a:pt x="16" y="226"/>
                    </a:lnTo>
                    <a:lnTo>
                      <a:pt x="12" y="226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25" name="Freeform 370"/>
              <p:cNvSpPr>
                <a:spLocks/>
              </p:cNvSpPr>
              <p:nvPr/>
            </p:nvSpPr>
            <p:spPr bwMode="auto">
              <a:xfrm>
                <a:off x="4734" y="332"/>
                <a:ext cx="16" cy="226"/>
              </a:xfrm>
              <a:custGeom>
                <a:avLst/>
                <a:gdLst>
                  <a:gd name="T0" fmla="*/ 12 w 16"/>
                  <a:gd name="T1" fmla="*/ 226 h 226"/>
                  <a:gd name="T2" fmla="*/ 0 w 16"/>
                  <a:gd name="T3" fmla="*/ 0 h 226"/>
                  <a:gd name="T4" fmla="*/ 4 w 16"/>
                  <a:gd name="T5" fmla="*/ 0 h 226"/>
                  <a:gd name="T6" fmla="*/ 6 w 16"/>
                  <a:gd name="T7" fmla="*/ 0 h 226"/>
                  <a:gd name="T8" fmla="*/ 16 w 16"/>
                  <a:gd name="T9" fmla="*/ 224 h 226"/>
                  <a:gd name="T10" fmla="*/ 14 w 16"/>
                  <a:gd name="T11" fmla="*/ 224 h 226"/>
                  <a:gd name="T12" fmla="*/ 12 w 16"/>
                  <a:gd name="T13" fmla="*/ 226 h 2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26"/>
                  <a:gd name="T23" fmla="*/ 16 w 16"/>
                  <a:gd name="T24" fmla="*/ 226 h 2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26">
                    <a:moveTo>
                      <a:pt x="12" y="226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16" y="224"/>
                    </a:lnTo>
                    <a:lnTo>
                      <a:pt x="14" y="224"/>
                    </a:lnTo>
                    <a:lnTo>
                      <a:pt x="12" y="226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26" name="Freeform 371"/>
              <p:cNvSpPr>
                <a:spLocks/>
              </p:cNvSpPr>
              <p:nvPr/>
            </p:nvSpPr>
            <p:spPr bwMode="auto">
              <a:xfrm>
                <a:off x="4738" y="332"/>
                <a:ext cx="16" cy="224"/>
              </a:xfrm>
              <a:custGeom>
                <a:avLst/>
                <a:gdLst>
                  <a:gd name="T0" fmla="*/ 10 w 16"/>
                  <a:gd name="T1" fmla="*/ 224 h 224"/>
                  <a:gd name="T2" fmla="*/ 0 w 16"/>
                  <a:gd name="T3" fmla="*/ 0 h 224"/>
                  <a:gd name="T4" fmla="*/ 2 w 16"/>
                  <a:gd name="T5" fmla="*/ 0 h 224"/>
                  <a:gd name="T6" fmla="*/ 6 w 16"/>
                  <a:gd name="T7" fmla="*/ 0 h 224"/>
                  <a:gd name="T8" fmla="*/ 16 w 16"/>
                  <a:gd name="T9" fmla="*/ 224 h 224"/>
                  <a:gd name="T10" fmla="*/ 12 w 16"/>
                  <a:gd name="T11" fmla="*/ 224 h 224"/>
                  <a:gd name="T12" fmla="*/ 10 w 16"/>
                  <a:gd name="T13" fmla="*/ 224 h 2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24"/>
                  <a:gd name="T23" fmla="*/ 16 w 16"/>
                  <a:gd name="T24" fmla="*/ 224 h 2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24">
                    <a:moveTo>
                      <a:pt x="10" y="224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16" y="224"/>
                    </a:lnTo>
                    <a:lnTo>
                      <a:pt x="12" y="224"/>
                    </a:lnTo>
                    <a:lnTo>
                      <a:pt x="10" y="224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27" name="Freeform 372"/>
              <p:cNvSpPr>
                <a:spLocks/>
              </p:cNvSpPr>
              <p:nvPr/>
            </p:nvSpPr>
            <p:spPr bwMode="auto">
              <a:xfrm>
                <a:off x="4740" y="332"/>
                <a:ext cx="16" cy="224"/>
              </a:xfrm>
              <a:custGeom>
                <a:avLst/>
                <a:gdLst>
                  <a:gd name="T0" fmla="*/ 10 w 16"/>
                  <a:gd name="T1" fmla="*/ 224 h 224"/>
                  <a:gd name="T2" fmla="*/ 0 w 16"/>
                  <a:gd name="T3" fmla="*/ 0 h 224"/>
                  <a:gd name="T4" fmla="*/ 4 w 16"/>
                  <a:gd name="T5" fmla="*/ 0 h 224"/>
                  <a:gd name="T6" fmla="*/ 8 w 16"/>
                  <a:gd name="T7" fmla="*/ 0 h 224"/>
                  <a:gd name="T8" fmla="*/ 16 w 16"/>
                  <a:gd name="T9" fmla="*/ 224 h 224"/>
                  <a:gd name="T10" fmla="*/ 14 w 16"/>
                  <a:gd name="T11" fmla="*/ 224 h 224"/>
                  <a:gd name="T12" fmla="*/ 10 w 16"/>
                  <a:gd name="T13" fmla="*/ 224 h 2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24"/>
                  <a:gd name="T23" fmla="*/ 16 w 16"/>
                  <a:gd name="T24" fmla="*/ 224 h 2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24">
                    <a:moveTo>
                      <a:pt x="10" y="22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6" y="224"/>
                    </a:lnTo>
                    <a:lnTo>
                      <a:pt x="14" y="224"/>
                    </a:lnTo>
                    <a:lnTo>
                      <a:pt x="10" y="224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28" name="Freeform 373"/>
              <p:cNvSpPr>
                <a:spLocks/>
              </p:cNvSpPr>
              <p:nvPr/>
            </p:nvSpPr>
            <p:spPr bwMode="auto">
              <a:xfrm>
                <a:off x="4744" y="330"/>
                <a:ext cx="16" cy="226"/>
              </a:xfrm>
              <a:custGeom>
                <a:avLst/>
                <a:gdLst>
                  <a:gd name="T0" fmla="*/ 10 w 16"/>
                  <a:gd name="T1" fmla="*/ 226 h 226"/>
                  <a:gd name="T2" fmla="*/ 0 w 16"/>
                  <a:gd name="T3" fmla="*/ 0 h 226"/>
                  <a:gd name="T4" fmla="*/ 4 w 16"/>
                  <a:gd name="T5" fmla="*/ 0 h 226"/>
                  <a:gd name="T6" fmla="*/ 6 w 16"/>
                  <a:gd name="T7" fmla="*/ 0 h 226"/>
                  <a:gd name="T8" fmla="*/ 16 w 16"/>
                  <a:gd name="T9" fmla="*/ 226 h 226"/>
                  <a:gd name="T10" fmla="*/ 12 w 16"/>
                  <a:gd name="T11" fmla="*/ 226 h 226"/>
                  <a:gd name="T12" fmla="*/ 10 w 16"/>
                  <a:gd name="T13" fmla="*/ 226 h 2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26"/>
                  <a:gd name="T23" fmla="*/ 16 w 16"/>
                  <a:gd name="T24" fmla="*/ 226 h 2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26">
                    <a:moveTo>
                      <a:pt x="10" y="226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16" y="226"/>
                    </a:lnTo>
                    <a:lnTo>
                      <a:pt x="12" y="226"/>
                    </a:lnTo>
                    <a:lnTo>
                      <a:pt x="10" y="226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29" name="Freeform 374"/>
              <p:cNvSpPr>
                <a:spLocks/>
              </p:cNvSpPr>
              <p:nvPr/>
            </p:nvSpPr>
            <p:spPr bwMode="auto">
              <a:xfrm>
                <a:off x="4748" y="330"/>
                <a:ext cx="16" cy="226"/>
              </a:xfrm>
              <a:custGeom>
                <a:avLst/>
                <a:gdLst>
                  <a:gd name="T0" fmla="*/ 8 w 16"/>
                  <a:gd name="T1" fmla="*/ 226 h 226"/>
                  <a:gd name="T2" fmla="*/ 0 w 16"/>
                  <a:gd name="T3" fmla="*/ 0 h 226"/>
                  <a:gd name="T4" fmla="*/ 2 w 16"/>
                  <a:gd name="T5" fmla="*/ 0 h 226"/>
                  <a:gd name="T6" fmla="*/ 4 w 16"/>
                  <a:gd name="T7" fmla="*/ 0 h 226"/>
                  <a:gd name="T8" fmla="*/ 16 w 16"/>
                  <a:gd name="T9" fmla="*/ 224 h 226"/>
                  <a:gd name="T10" fmla="*/ 12 w 16"/>
                  <a:gd name="T11" fmla="*/ 226 h 226"/>
                  <a:gd name="T12" fmla="*/ 8 w 16"/>
                  <a:gd name="T13" fmla="*/ 226 h 2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26"/>
                  <a:gd name="T23" fmla="*/ 16 w 16"/>
                  <a:gd name="T24" fmla="*/ 226 h 2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26">
                    <a:moveTo>
                      <a:pt x="8" y="226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6" y="224"/>
                    </a:lnTo>
                    <a:lnTo>
                      <a:pt x="12" y="226"/>
                    </a:lnTo>
                    <a:lnTo>
                      <a:pt x="8" y="226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30" name="Freeform 375"/>
              <p:cNvSpPr>
                <a:spLocks/>
              </p:cNvSpPr>
              <p:nvPr/>
            </p:nvSpPr>
            <p:spPr bwMode="auto">
              <a:xfrm>
                <a:off x="4750" y="330"/>
                <a:ext cx="16" cy="226"/>
              </a:xfrm>
              <a:custGeom>
                <a:avLst/>
                <a:gdLst>
                  <a:gd name="T0" fmla="*/ 10 w 16"/>
                  <a:gd name="T1" fmla="*/ 226 h 226"/>
                  <a:gd name="T2" fmla="*/ 0 w 16"/>
                  <a:gd name="T3" fmla="*/ 0 h 226"/>
                  <a:gd name="T4" fmla="*/ 2 w 16"/>
                  <a:gd name="T5" fmla="*/ 0 h 226"/>
                  <a:gd name="T6" fmla="*/ 6 w 16"/>
                  <a:gd name="T7" fmla="*/ 0 h 226"/>
                  <a:gd name="T8" fmla="*/ 16 w 16"/>
                  <a:gd name="T9" fmla="*/ 224 h 226"/>
                  <a:gd name="T10" fmla="*/ 14 w 16"/>
                  <a:gd name="T11" fmla="*/ 224 h 226"/>
                  <a:gd name="T12" fmla="*/ 10 w 16"/>
                  <a:gd name="T13" fmla="*/ 226 h 2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26"/>
                  <a:gd name="T23" fmla="*/ 16 w 16"/>
                  <a:gd name="T24" fmla="*/ 226 h 2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26">
                    <a:moveTo>
                      <a:pt x="10" y="226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16" y="224"/>
                    </a:lnTo>
                    <a:lnTo>
                      <a:pt x="14" y="224"/>
                    </a:lnTo>
                    <a:lnTo>
                      <a:pt x="10" y="226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31" name="Freeform 376"/>
              <p:cNvSpPr>
                <a:spLocks/>
              </p:cNvSpPr>
              <p:nvPr/>
            </p:nvSpPr>
            <p:spPr bwMode="auto">
              <a:xfrm>
                <a:off x="4754" y="330"/>
                <a:ext cx="16" cy="224"/>
              </a:xfrm>
              <a:custGeom>
                <a:avLst/>
                <a:gdLst>
                  <a:gd name="T0" fmla="*/ 10 w 16"/>
                  <a:gd name="T1" fmla="*/ 224 h 224"/>
                  <a:gd name="T2" fmla="*/ 0 w 16"/>
                  <a:gd name="T3" fmla="*/ 0 h 224"/>
                  <a:gd name="T4" fmla="*/ 2 w 16"/>
                  <a:gd name="T5" fmla="*/ 0 h 224"/>
                  <a:gd name="T6" fmla="*/ 4 w 16"/>
                  <a:gd name="T7" fmla="*/ 0 h 224"/>
                  <a:gd name="T8" fmla="*/ 16 w 16"/>
                  <a:gd name="T9" fmla="*/ 224 h 224"/>
                  <a:gd name="T10" fmla="*/ 12 w 16"/>
                  <a:gd name="T11" fmla="*/ 224 h 224"/>
                  <a:gd name="T12" fmla="*/ 10 w 16"/>
                  <a:gd name="T13" fmla="*/ 224 h 2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24"/>
                  <a:gd name="T23" fmla="*/ 16 w 16"/>
                  <a:gd name="T24" fmla="*/ 224 h 2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24">
                    <a:moveTo>
                      <a:pt x="10" y="224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6" y="224"/>
                    </a:lnTo>
                    <a:lnTo>
                      <a:pt x="12" y="224"/>
                    </a:lnTo>
                    <a:lnTo>
                      <a:pt x="10" y="224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32" name="Freeform 377"/>
              <p:cNvSpPr>
                <a:spLocks/>
              </p:cNvSpPr>
              <p:nvPr/>
            </p:nvSpPr>
            <p:spPr bwMode="auto">
              <a:xfrm>
                <a:off x="4758" y="330"/>
                <a:ext cx="16" cy="224"/>
              </a:xfrm>
              <a:custGeom>
                <a:avLst/>
                <a:gdLst>
                  <a:gd name="T0" fmla="*/ 8 w 16"/>
                  <a:gd name="T1" fmla="*/ 224 h 224"/>
                  <a:gd name="T2" fmla="*/ 0 w 16"/>
                  <a:gd name="T3" fmla="*/ 0 h 224"/>
                  <a:gd name="T4" fmla="*/ 0 w 16"/>
                  <a:gd name="T5" fmla="*/ 0 h 224"/>
                  <a:gd name="T6" fmla="*/ 4 w 16"/>
                  <a:gd name="T7" fmla="*/ 0 h 224"/>
                  <a:gd name="T8" fmla="*/ 16 w 16"/>
                  <a:gd name="T9" fmla="*/ 224 h 224"/>
                  <a:gd name="T10" fmla="*/ 12 w 16"/>
                  <a:gd name="T11" fmla="*/ 224 h 224"/>
                  <a:gd name="T12" fmla="*/ 8 w 16"/>
                  <a:gd name="T13" fmla="*/ 224 h 2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24"/>
                  <a:gd name="T23" fmla="*/ 16 w 16"/>
                  <a:gd name="T24" fmla="*/ 224 h 2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24">
                    <a:moveTo>
                      <a:pt x="8" y="22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16" y="224"/>
                    </a:lnTo>
                    <a:lnTo>
                      <a:pt x="12" y="224"/>
                    </a:lnTo>
                    <a:lnTo>
                      <a:pt x="8" y="224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33" name="Freeform 378"/>
              <p:cNvSpPr>
                <a:spLocks/>
              </p:cNvSpPr>
              <p:nvPr/>
            </p:nvSpPr>
            <p:spPr bwMode="auto">
              <a:xfrm>
                <a:off x="4760" y="330"/>
                <a:ext cx="16" cy="224"/>
              </a:xfrm>
              <a:custGeom>
                <a:avLst/>
                <a:gdLst>
                  <a:gd name="T0" fmla="*/ 10 w 16"/>
                  <a:gd name="T1" fmla="*/ 224 h 224"/>
                  <a:gd name="T2" fmla="*/ 0 w 16"/>
                  <a:gd name="T3" fmla="*/ 0 h 224"/>
                  <a:gd name="T4" fmla="*/ 2 w 16"/>
                  <a:gd name="T5" fmla="*/ 0 h 224"/>
                  <a:gd name="T6" fmla="*/ 6 w 16"/>
                  <a:gd name="T7" fmla="*/ 0 h 224"/>
                  <a:gd name="T8" fmla="*/ 16 w 16"/>
                  <a:gd name="T9" fmla="*/ 224 h 224"/>
                  <a:gd name="T10" fmla="*/ 14 w 16"/>
                  <a:gd name="T11" fmla="*/ 224 h 224"/>
                  <a:gd name="T12" fmla="*/ 10 w 16"/>
                  <a:gd name="T13" fmla="*/ 224 h 2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24"/>
                  <a:gd name="T23" fmla="*/ 16 w 16"/>
                  <a:gd name="T24" fmla="*/ 224 h 2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24">
                    <a:moveTo>
                      <a:pt x="10" y="224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16" y="224"/>
                    </a:lnTo>
                    <a:lnTo>
                      <a:pt x="14" y="224"/>
                    </a:lnTo>
                    <a:lnTo>
                      <a:pt x="10" y="224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34" name="Freeform 379"/>
              <p:cNvSpPr>
                <a:spLocks/>
              </p:cNvSpPr>
              <p:nvPr/>
            </p:nvSpPr>
            <p:spPr bwMode="auto">
              <a:xfrm>
                <a:off x="4764" y="330"/>
                <a:ext cx="16" cy="224"/>
              </a:xfrm>
              <a:custGeom>
                <a:avLst/>
                <a:gdLst>
                  <a:gd name="T0" fmla="*/ 10 w 16"/>
                  <a:gd name="T1" fmla="*/ 224 h 224"/>
                  <a:gd name="T2" fmla="*/ 0 w 16"/>
                  <a:gd name="T3" fmla="*/ 0 h 224"/>
                  <a:gd name="T4" fmla="*/ 2 w 16"/>
                  <a:gd name="T5" fmla="*/ 0 h 224"/>
                  <a:gd name="T6" fmla="*/ 4 w 16"/>
                  <a:gd name="T7" fmla="*/ 0 h 224"/>
                  <a:gd name="T8" fmla="*/ 16 w 16"/>
                  <a:gd name="T9" fmla="*/ 222 h 224"/>
                  <a:gd name="T10" fmla="*/ 12 w 16"/>
                  <a:gd name="T11" fmla="*/ 224 h 224"/>
                  <a:gd name="T12" fmla="*/ 10 w 16"/>
                  <a:gd name="T13" fmla="*/ 224 h 2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24"/>
                  <a:gd name="T23" fmla="*/ 16 w 16"/>
                  <a:gd name="T24" fmla="*/ 224 h 2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24">
                    <a:moveTo>
                      <a:pt x="10" y="224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6" y="222"/>
                    </a:lnTo>
                    <a:lnTo>
                      <a:pt x="12" y="224"/>
                    </a:lnTo>
                    <a:lnTo>
                      <a:pt x="10" y="224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35" name="Freeform 380"/>
              <p:cNvSpPr>
                <a:spLocks/>
              </p:cNvSpPr>
              <p:nvPr/>
            </p:nvSpPr>
            <p:spPr bwMode="auto">
              <a:xfrm>
                <a:off x="4768" y="328"/>
                <a:ext cx="16" cy="226"/>
              </a:xfrm>
              <a:custGeom>
                <a:avLst/>
                <a:gdLst>
                  <a:gd name="T0" fmla="*/ 8 w 16"/>
                  <a:gd name="T1" fmla="*/ 226 h 226"/>
                  <a:gd name="T2" fmla="*/ 0 w 16"/>
                  <a:gd name="T3" fmla="*/ 0 h 226"/>
                  <a:gd name="T4" fmla="*/ 0 w 16"/>
                  <a:gd name="T5" fmla="*/ 0 h 226"/>
                  <a:gd name="T6" fmla="*/ 4 w 16"/>
                  <a:gd name="T7" fmla="*/ 0 h 226"/>
                  <a:gd name="T8" fmla="*/ 16 w 16"/>
                  <a:gd name="T9" fmla="*/ 224 h 226"/>
                  <a:gd name="T10" fmla="*/ 12 w 16"/>
                  <a:gd name="T11" fmla="*/ 224 h 226"/>
                  <a:gd name="T12" fmla="*/ 8 w 16"/>
                  <a:gd name="T13" fmla="*/ 226 h 2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26"/>
                  <a:gd name="T23" fmla="*/ 16 w 16"/>
                  <a:gd name="T24" fmla="*/ 226 h 2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26">
                    <a:moveTo>
                      <a:pt x="8" y="226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16" y="224"/>
                    </a:lnTo>
                    <a:lnTo>
                      <a:pt x="12" y="224"/>
                    </a:lnTo>
                    <a:lnTo>
                      <a:pt x="8" y="226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36" name="Freeform 381"/>
              <p:cNvSpPr>
                <a:spLocks/>
              </p:cNvSpPr>
              <p:nvPr/>
            </p:nvSpPr>
            <p:spPr bwMode="auto">
              <a:xfrm>
                <a:off x="4770" y="328"/>
                <a:ext cx="16" cy="224"/>
              </a:xfrm>
              <a:custGeom>
                <a:avLst/>
                <a:gdLst>
                  <a:gd name="T0" fmla="*/ 10 w 16"/>
                  <a:gd name="T1" fmla="*/ 224 h 224"/>
                  <a:gd name="T2" fmla="*/ 0 w 16"/>
                  <a:gd name="T3" fmla="*/ 0 h 224"/>
                  <a:gd name="T4" fmla="*/ 2 w 16"/>
                  <a:gd name="T5" fmla="*/ 0 h 224"/>
                  <a:gd name="T6" fmla="*/ 6 w 16"/>
                  <a:gd name="T7" fmla="*/ 0 h 224"/>
                  <a:gd name="T8" fmla="*/ 16 w 16"/>
                  <a:gd name="T9" fmla="*/ 224 h 224"/>
                  <a:gd name="T10" fmla="*/ 14 w 16"/>
                  <a:gd name="T11" fmla="*/ 224 h 224"/>
                  <a:gd name="T12" fmla="*/ 10 w 16"/>
                  <a:gd name="T13" fmla="*/ 224 h 2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24"/>
                  <a:gd name="T23" fmla="*/ 16 w 16"/>
                  <a:gd name="T24" fmla="*/ 224 h 2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24">
                    <a:moveTo>
                      <a:pt x="10" y="224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16" y="224"/>
                    </a:lnTo>
                    <a:lnTo>
                      <a:pt x="14" y="224"/>
                    </a:lnTo>
                    <a:lnTo>
                      <a:pt x="10" y="224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37" name="Freeform 382"/>
              <p:cNvSpPr>
                <a:spLocks/>
              </p:cNvSpPr>
              <p:nvPr/>
            </p:nvSpPr>
            <p:spPr bwMode="auto">
              <a:xfrm>
                <a:off x="4774" y="328"/>
                <a:ext cx="16" cy="224"/>
              </a:xfrm>
              <a:custGeom>
                <a:avLst/>
                <a:gdLst>
                  <a:gd name="T0" fmla="*/ 10 w 16"/>
                  <a:gd name="T1" fmla="*/ 224 h 224"/>
                  <a:gd name="T2" fmla="*/ 0 w 16"/>
                  <a:gd name="T3" fmla="*/ 0 h 224"/>
                  <a:gd name="T4" fmla="*/ 2 w 16"/>
                  <a:gd name="T5" fmla="*/ 0 h 224"/>
                  <a:gd name="T6" fmla="*/ 4 w 16"/>
                  <a:gd name="T7" fmla="*/ 0 h 224"/>
                  <a:gd name="T8" fmla="*/ 16 w 16"/>
                  <a:gd name="T9" fmla="*/ 224 h 224"/>
                  <a:gd name="T10" fmla="*/ 12 w 16"/>
                  <a:gd name="T11" fmla="*/ 224 h 224"/>
                  <a:gd name="T12" fmla="*/ 10 w 16"/>
                  <a:gd name="T13" fmla="*/ 224 h 2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24"/>
                  <a:gd name="T23" fmla="*/ 16 w 16"/>
                  <a:gd name="T24" fmla="*/ 224 h 2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24">
                    <a:moveTo>
                      <a:pt x="10" y="224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6" y="224"/>
                    </a:lnTo>
                    <a:lnTo>
                      <a:pt x="12" y="224"/>
                    </a:lnTo>
                    <a:lnTo>
                      <a:pt x="10" y="224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38" name="Freeform 383"/>
              <p:cNvSpPr>
                <a:spLocks/>
              </p:cNvSpPr>
              <p:nvPr/>
            </p:nvSpPr>
            <p:spPr bwMode="auto">
              <a:xfrm>
                <a:off x="4776" y="328"/>
                <a:ext cx="18" cy="224"/>
              </a:xfrm>
              <a:custGeom>
                <a:avLst/>
                <a:gdLst>
                  <a:gd name="T0" fmla="*/ 10 w 18"/>
                  <a:gd name="T1" fmla="*/ 224 h 224"/>
                  <a:gd name="T2" fmla="*/ 0 w 18"/>
                  <a:gd name="T3" fmla="*/ 0 h 224"/>
                  <a:gd name="T4" fmla="*/ 2 w 18"/>
                  <a:gd name="T5" fmla="*/ 0 h 224"/>
                  <a:gd name="T6" fmla="*/ 6 w 18"/>
                  <a:gd name="T7" fmla="*/ 0 h 224"/>
                  <a:gd name="T8" fmla="*/ 18 w 18"/>
                  <a:gd name="T9" fmla="*/ 224 h 224"/>
                  <a:gd name="T10" fmla="*/ 14 w 18"/>
                  <a:gd name="T11" fmla="*/ 224 h 224"/>
                  <a:gd name="T12" fmla="*/ 10 w 18"/>
                  <a:gd name="T13" fmla="*/ 224 h 2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224"/>
                  <a:gd name="T23" fmla="*/ 18 w 18"/>
                  <a:gd name="T24" fmla="*/ 224 h 2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224">
                    <a:moveTo>
                      <a:pt x="10" y="224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18" y="224"/>
                    </a:lnTo>
                    <a:lnTo>
                      <a:pt x="14" y="224"/>
                    </a:lnTo>
                    <a:lnTo>
                      <a:pt x="10" y="224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39" name="Freeform 384"/>
              <p:cNvSpPr>
                <a:spLocks/>
              </p:cNvSpPr>
              <p:nvPr/>
            </p:nvSpPr>
            <p:spPr bwMode="auto">
              <a:xfrm>
                <a:off x="4778" y="328"/>
                <a:ext cx="18" cy="224"/>
              </a:xfrm>
              <a:custGeom>
                <a:avLst/>
                <a:gdLst>
                  <a:gd name="T0" fmla="*/ 12 w 18"/>
                  <a:gd name="T1" fmla="*/ 224 h 224"/>
                  <a:gd name="T2" fmla="*/ 0 w 18"/>
                  <a:gd name="T3" fmla="*/ 0 h 224"/>
                  <a:gd name="T4" fmla="*/ 4 w 18"/>
                  <a:gd name="T5" fmla="*/ 0 h 224"/>
                  <a:gd name="T6" fmla="*/ 8 w 18"/>
                  <a:gd name="T7" fmla="*/ 0 h 224"/>
                  <a:gd name="T8" fmla="*/ 18 w 18"/>
                  <a:gd name="T9" fmla="*/ 222 h 224"/>
                  <a:gd name="T10" fmla="*/ 16 w 18"/>
                  <a:gd name="T11" fmla="*/ 224 h 224"/>
                  <a:gd name="T12" fmla="*/ 12 w 18"/>
                  <a:gd name="T13" fmla="*/ 224 h 2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224"/>
                  <a:gd name="T23" fmla="*/ 18 w 18"/>
                  <a:gd name="T24" fmla="*/ 224 h 2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224">
                    <a:moveTo>
                      <a:pt x="12" y="22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8" y="222"/>
                    </a:lnTo>
                    <a:lnTo>
                      <a:pt x="16" y="224"/>
                    </a:lnTo>
                    <a:lnTo>
                      <a:pt x="12" y="224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40" name="Freeform 385"/>
              <p:cNvSpPr>
                <a:spLocks/>
              </p:cNvSpPr>
              <p:nvPr/>
            </p:nvSpPr>
            <p:spPr bwMode="auto">
              <a:xfrm>
                <a:off x="4782" y="328"/>
                <a:ext cx="16" cy="224"/>
              </a:xfrm>
              <a:custGeom>
                <a:avLst/>
                <a:gdLst>
                  <a:gd name="T0" fmla="*/ 12 w 16"/>
                  <a:gd name="T1" fmla="*/ 224 h 224"/>
                  <a:gd name="T2" fmla="*/ 0 w 16"/>
                  <a:gd name="T3" fmla="*/ 0 h 224"/>
                  <a:gd name="T4" fmla="*/ 4 w 16"/>
                  <a:gd name="T5" fmla="*/ 0 h 224"/>
                  <a:gd name="T6" fmla="*/ 6 w 16"/>
                  <a:gd name="T7" fmla="*/ 0 h 224"/>
                  <a:gd name="T8" fmla="*/ 16 w 16"/>
                  <a:gd name="T9" fmla="*/ 222 h 224"/>
                  <a:gd name="T10" fmla="*/ 14 w 16"/>
                  <a:gd name="T11" fmla="*/ 222 h 224"/>
                  <a:gd name="T12" fmla="*/ 12 w 16"/>
                  <a:gd name="T13" fmla="*/ 224 h 2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24"/>
                  <a:gd name="T23" fmla="*/ 16 w 16"/>
                  <a:gd name="T24" fmla="*/ 224 h 2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24">
                    <a:moveTo>
                      <a:pt x="12" y="22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16" y="222"/>
                    </a:lnTo>
                    <a:lnTo>
                      <a:pt x="14" y="222"/>
                    </a:lnTo>
                    <a:lnTo>
                      <a:pt x="12" y="224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41" name="Freeform 386"/>
              <p:cNvSpPr>
                <a:spLocks/>
              </p:cNvSpPr>
              <p:nvPr/>
            </p:nvSpPr>
            <p:spPr bwMode="auto">
              <a:xfrm>
                <a:off x="4786" y="326"/>
                <a:ext cx="16" cy="224"/>
              </a:xfrm>
              <a:custGeom>
                <a:avLst/>
                <a:gdLst>
                  <a:gd name="T0" fmla="*/ 10 w 16"/>
                  <a:gd name="T1" fmla="*/ 224 h 224"/>
                  <a:gd name="T2" fmla="*/ 0 w 16"/>
                  <a:gd name="T3" fmla="*/ 0 h 224"/>
                  <a:gd name="T4" fmla="*/ 2 w 16"/>
                  <a:gd name="T5" fmla="*/ 0 h 224"/>
                  <a:gd name="T6" fmla="*/ 6 w 16"/>
                  <a:gd name="T7" fmla="*/ 0 h 224"/>
                  <a:gd name="T8" fmla="*/ 16 w 16"/>
                  <a:gd name="T9" fmla="*/ 224 h 224"/>
                  <a:gd name="T10" fmla="*/ 12 w 16"/>
                  <a:gd name="T11" fmla="*/ 224 h 224"/>
                  <a:gd name="T12" fmla="*/ 10 w 16"/>
                  <a:gd name="T13" fmla="*/ 224 h 2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24"/>
                  <a:gd name="T23" fmla="*/ 16 w 16"/>
                  <a:gd name="T24" fmla="*/ 224 h 2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24">
                    <a:moveTo>
                      <a:pt x="10" y="224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16" y="224"/>
                    </a:lnTo>
                    <a:lnTo>
                      <a:pt x="12" y="224"/>
                    </a:lnTo>
                    <a:lnTo>
                      <a:pt x="10" y="224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42" name="Freeform 387"/>
              <p:cNvSpPr>
                <a:spLocks/>
              </p:cNvSpPr>
              <p:nvPr/>
            </p:nvSpPr>
            <p:spPr bwMode="auto">
              <a:xfrm>
                <a:off x="4788" y="326"/>
                <a:ext cx="16" cy="224"/>
              </a:xfrm>
              <a:custGeom>
                <a:avLst/>
                <a:gdLst>
                  <a:gd name="T0" fmla="*/ 10 w 16"/>
                  <a:gd name="T1" fmla="*/ 224 h 224"/>
                  <a:gd name="T2" fmla="*/ 0 w 16"/>
                  <a:gd name="T3" fmla="*/ 0 h 224"/>
                  <a:gd name="T4" fmla="*/ 4 w 16"/>
                  <a:gd name="T5" fmla="*/ 0 h 224"/>
                  <a:gd name="T6" fmla="*/ 8 w 16"/>
                  <a:gd name="T7" fmla="*/ 0 h 224"/>
                  <a:gd name="T8" fmla="*/ 16 w 16"/>
                  <a:gd name="T9" fmla="*/ 224 h 224"/>
                  <a:gd name="T10" fmla="*/ 14 w 16"/>
                  <a:gd name="T11" fmla="*/ 224 h 224"/>
                  <a:gd name="T12" fmla="*/ 10 w 16"/>
                  <a:gd name="T13" fmla="*/ 224 h 2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24"/>
                  <a:gd name="T23" fmla="*/ 16 w 16"/>
                  <a:gd name="T24" fmla="*/ 224 h 2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24">
                    <a:moveTo>
                      <a:pt x="10" y="22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6" y="224"/>
                    </a:lnTo>
                    <a:lnTo>
                      <a:pt x="14" y="224"/>
                    </a:lnTo>
                    <a:lnTo>
                      <a:pt x="10" y="224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43" name="Freeform 388"/>
              <p:cNvSpPr>
                <a:spLocks/>
              </p:cNvSpPr>
              <p:nvPr/>
            </p:nvSpPr>
            <p:spPr bwMode="auto">
              <a:xfrm>
                <a:off x="4792" y="326"/>
                <a:ext cx="16" cy="224"/>
              </a:xfrm>
              <a:custGeom>
                <a:avLst/>
                <a:gdLst>
                  <a:gd name="T0" fmla="*/ 10 w 16"/>
                  <a:gd name="T1" fmla="*/ 224 h 224"/>
                  <a:gd name="T2" fmla="*/ 0 w 16"/>
                  <a:gd name="T3" fmla="*/ 0 h 224"/>
                  <a:gd name="T4" fmla="*/ 4 w 16"/>
                  <a:gd name="T5" fmla="*/ 0 h 224"/>
                  <a:gd name="T6" fmla="*/ 4 w 16"/>
                  <a:gd name="T7" fmla="*/ 0 h 224"/>
                  <a:gd name="T8" fmla="*/ 16 w 16"/>
                  <a:gd name="T9" fmla="*/ 224 h 224"/>
                  <a:gd name="T10" fmla="*/ 12 w 16"/>
                  <a:gd name="T11" fmla="*/ 224 h 224"/>
                  <a:gd name="T12" fmla="*/ 10 w 16"/>
                  <a:gd name="T13" fmla="*/ 224 h 2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24"/>
                  <a:gd name="T23" fmla="*/ 16 w 16"/>
                  <a:gd name="T24" fmla="*/ 224 h 2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24">
                    <a:moveTo>
                      <a:pt x="10" y="22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16" y="224"/>
                    </a:lnTo>
                    <a:lnTo>
                      <a:pt x="12" y="224"/>
                    </a:lnTo>
                    <a:lnTo>
                      <a:pt x="10" y="224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44" name="Freeform 389"/>
              <p:cNvSpPr>
                <a:spLocks/>
              </p:cNvSpPr>
              <p:nvPr/>
            </p:nvSpPr>
            <p:spPr bwMode="auto">
              <a:xfrm>
                <a:off x="4796" y="326"/>
                <a:ext cx="16" cy="224"/>
              </a:xfrm>
              <a:custGeom>
                <a:avLst/>
                <a:gdLst>
                  <a:gd name="T0" fmla="*/ 8 w 16"/>
                  <a:gd name="T1" fmla="*/ 224 h 224"/>
                  <a:gd name="T2" fmla="*/ 0 w 16"/>
                  <a:gd name="T3" fmla="*/ 0 h 224"/>
                  <a:gd name="T4" fmla="*/ 0 w 16"/>
                  <a:gd name="T5" fmla="*/ 0 h 224"/>
                  <a:gd name="T6" fmla="*/ 4 w 16"/>
                  <a:gd name="T7" fmla="*/ 0 h 224"/>
                  <a:gd name="T8" fmla="*/ 16 w 16"/>
                  <a:gd name="T9" fmla="*/ 224 h 224"/>
                  <a:gd name="T10" fmla="*/ 12 w 16"/>
                  <a:gd name="T11" fmla="*/ 224 h 224"/>
                  <a:gd name="T12" fmla="*/ 8 w 16"/>
                  <a:gd name="T13" fmla="*/ 224 h 2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24"/>
                  <a:gd name="T23" fmla="*/ 16 w 16"/>
                  <a:gd name="T24" fmla="*/ 224 h 2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24">
                    <a:moveTo>
                      <a:pt x="8" y="22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16" y="224"/>
                    </a:lnTo>
                    <a:lnTo>
                      <a:pt x="12" y="224"/>
                    </a:lnTo>
                    <a:lnTo>
                      <a:pt x="8" y="224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45" name="Freeform 390"/>
              <p:cNvSpPr>
                <a:spLocks/>
              </p:cNvSpPr>
              <p:nvPr/>
            </p:nvSpPr>
            <p:spPr bwMode="auto">
              <a:xfrm>
                <a:off x="4798" y="326"/>
                <a:ext cx="16" cy="224"/>
              </a:xfrm>
              <a:custGeom>
                <a:avLst/>
                <a:gdLst>
                  <a:gd name="T0" fmla="*/ 10 w 16"/>
                  <a:gd name="T1" fmla="*/ 224 h 224"/>
                  <a:gd name="T2" fmla="*/ 0 w 16"/>
                  <a:gd name="T3" fmla="*/ 0 h 224"/>
                  <a:gd name="T4" fmla="*/ 2 w 16"/>
                  <a:gd name="T5" fmla="*/ 0 h 224"/>
                  <a:gd name="T6" fmla="*/ 6 w 16"/>
                  <a:gd name="T7" fmla="*/ 0 h 224"/>
                  <a:gd name="T8" fmla="*/ 16 w 16"/>
                  <a:gd name="T9" fmla="*/ 222 h 224"/>
                  <a:gd name="T10" fmla="*/ 14 w 16"/>
                  <a:gd name="T11" fmla="*/ 224 h 224"/>
                  <a:gd name="T12" fmla="*/ 10 w 16"/>
                  <a:gd name="T13" fmla="*/ 224 h 2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24"/>
                  <a:gd name="T23" fmla="*/ 16 w 16"/>
                  <a:gd name="T24" fmla="*/ 224 h 2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24">
                    <a:moveTo>
                      <a:pt x="10" y="224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16" y="222"/>
                    </a:lnTo>
                    <a:lnTo>
                      <a:pt x="14" y="224"/>
                    </a:lnTo>
                    <a:lnTo>
                      <a:pt x="10" y="224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46" name="Freeform 391"/>
              <p:cNvSpPr>
                <a:spLocks/>
              </p:cNvSpPr>
              <p:nvPr/>
            </p:nvSpPr>
            <p:spPr bwMode="auto">
              <a:xfrm>
                <a:off x="4802" y="326"/>
                <a:ext cx="16" cy="224"/>
              </a:xfrm>
              <a:custGeom>
                <a:avLst/>
                <a:gdLst>
                  <a:gd name="T0" fmla="*/ 10 w 16"/>
                  <a:gd name="T1" fmla="*/ 224 h 224"/>
                  <a:gd name="T2" fmla="*/ 0 w 16"/>
                  <a:gd name="T3" fmla="*/ 0 h 224"/>
                  <a:gd name="T4" fmla="*/ 2 w 16"/>
                  <a:gd name="T5" fmla="*/ 0 h 224"/>
                  <a:gd name="T6" fmla="*/ 4 w 16"/>
                  <a:gd name="T7" fmla="*/ 0 h 224"/>
                  <a:gd name="T8" fmla="*/ 16 w 16"/>
                  <a:gd name="T9" fmla="*/ 222 h 224"/>
                  <a:gd name="T10" fmla="*/ 12 w 16"/>
                  <a:gd name="T11" fmla="*/ 222 h 224"/>
                  <a:gd name="T12" fmla="*/ 10 w 16"/>
                  <a:gd name="T13" fmla="*/ 224 h 2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24"/>
                  <a:gd name="T23" fmla="*/ 16 w 16"/>
                  <a:gd name="T24" fmla="*/ 224 h 2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24">
                    <a:moveTo>
                      <a:pt x="10" y="224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6" y="222"/>
                    </a:lnTo>
                    <a:lnTo>
                      <a:pt x="12" y="222"/>
                    </a:lnTo>
                    <a:lnTo>
                      <a:pt x="10" y="224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47" name="Freeform 392"/>
              <p:cNvSpPr>
                <a:spLocks/>
              </p:cNvSpPr>
              <p:nvPr/>
            </p:nvSpPr>
            <p:spPr bwMode="auto">
              <a:xfrm>
                <a:off x="4806" y="326"/>
                <a:ext cx="16" cy="222"/>
              </a:xfrm>
              <a:custGeom>
                <a:avLst/>
                <a:gdLst>
                  <a:gd name="T0" fmla="*/ 8 w 16"/>
                  <a:gd name="T1" fmla="*/ 222 h 222"/>
                  <a:gd name="T2" fmla="*/ 0 w 16"/>
                  <a:gd name="T3" fmla="*/ 0 h 222"/>
                  <a:gd name="T4" fmla="*/ 0 w 16"/>
                  <a:gd name="T5" fmla="*/ 0 h 222"/>
                  <a:gd name="T6" fmla="*/ 4 w 16"/>
                  <a:gd name="T7" fmla="*/ 0 h 222"/>
                  <a:gd name="T8" fmla="*/ 16 w 16"/>
                  <a:gd name="T9" fmla="*/ 222 h 222"/>
                  <a:gd name="T10" fmla="*/ 12 w 16"/>
                  <a:gd name="T11" fmla="*/ 222 h 222"/>
                  <a:gd name="T12" fmla="*/ 8 w 16"/>
                  <a:gd name="T13" fmla="*/ 222 h 2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22"/>
                  <a:gd name="T23" fmla="*/ 16 w 16"/>
                  <a:gd name="T24" fmla="*/ 222 h 2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22">
                    <a:moveTo>
                      <a:pt x="8" y="22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16" y="222"/>
                    </a:lnTo>
                    <a:lnTo>
                      <a:pt x="12" y="222"/>
                    </a:lnTo>
                    <a:lnTo>
                      <a:pt x="8" y="222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48" name="Freeform 393"/>
              <p:cNvSpPr>
                <a:spLocks/>
              </p:cNvSpPr>
              <p:nvPr/>
            </p:nvSpPr>
            <p:spPr bwMode="auto">
              <a:xfrm>
                <a:off x="4808" y="324"/>
                <a:ext cx="16" cy="224"/>
              </a:xfrm>
              <a:custGeom>
                <a:avLst/>
                <a:gdLst>
                  <a:gd name="T0" fmla="*/ 10 w 16"/>
                  <a:gd name="T1" fmla="*/ 224 h 224"/>
                  <a:gd name="T2" fmla="*/ 0 w 16"/>
                  <a:gd name="T3" fmla="*/ 0 h 224"/>
                  <a:gd name="T4" fmla="*/ 2 w 16"/>
                  <a:gd name="T5" fmla="*/ 0 h 224"/>
                  <a:gd name="T6" fmla="*/ 6 w 16"/>
                  <a:gd name="T7" fmla="*/ 0 h 224"/>
                  <a:gd name="T8" fmla="*/ 16 w 16"/>
                  <a:gd name="T9" fmla="*/ 224 h 224"/>
                  <a:gd name="T10" fmla="*/ 14 w 16"/>
                  <a:gd name="T11" fmla="*/ 224 h 224"/>
                  <a:gd name="T12" fmla="*/ 10 w 16"/>
                  <a:gd name="T13" fmla="*/ 224 h 2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24"/>
                  <a:gd name="T23" fmla="*/ 16 w 16"/>
                  <a:gd name="T24" fmla="*/ 224 h 2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24">
                    <a:moveTo>
                      <a:pt x="10" y="224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16" y="224"/>
                    </a:lnTo>
                    <a:lnTo>
                      <a:pt x="14" y="224"/>
                    </a:lnTo>
                    <a:lnTo>
                      <a:pt x="10" y="224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49" name="Freeform 394"/>
              <p:cNvSpPr>
                <a:spLocks/>
              </p:cNvSpPr>
              <p:nvPr/>
            </p:nvSpPr>
            <p:spPr bwMode="auto">
              <a:xfrm>
                <a:off x="4812" y="324"/>
                <a:ext cx="16" cy="224"/>
              </a:xfrm>
              <a:custGeom>
                <a:avLst/>
                <a:gdLst>
                  <a:gd name="T0" fmla="*/ 10 w 16"/>
                  <a:gd name="T1" fmla="*/ 224 h 224"/>
                  <a:gd name="T2" fmla="*/ 0 w 16"/>
                  <a:gd name="T3" fmla="*/ 0 h 224"/>
                  <a:gd name="T4" fmla="*/ 2 w 16"/>
                  <a:gd name="T5" fmla="*/ 0 h 224"/>
                  <a:gd name="T6" fmla="*/ 4 w 16"/>
                  <a:gd name="T7" fmla="*/ 0 h 224"/>
                  <a:gd name="T8" fmla="*/ 16 w 16"/>
                  <a:gd name="T9" fmla="*/ 224 h 224"/>
                  <a:gd name="T10" fmla="*/ 12 w 16"/>
                  <a:gd name="T11" fmla="*/ 224 h 224"/>
                  <a:gd name="T12" fmla="*/ 10 w 16"/>
                  <a:gd name="T13" fmla="*/ 224 h 2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24"/>
                  <a:gd name="T23" fmla="*/ 16 w 16"/>
                  <a:gd name="T24" fmla="*/ 224 h 2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24">
                    <a:moveTo>
                      <a:pt x="10" y="224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6" y="224"/>
                    </a:lnTo>
                    <a:lnTo>
                      <a:pt x="12" y="224"/>
                    </a:lnTo>
                    <a:lnTo>
                      <a:pt x="10" y="224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50" name="Freeform 395"/>
              <p:cNvSpPr>
                <a:spLocks/>
              </p:cNvSpPr>
              <p:nvPr/>
            </p:nvSpPr>
            <p:spPr bwMode="auto">
              <a:xfrm>
                <a:off x="4816" y="324"/>
                <a:ext cx="16" cy="224"/>
              </a:xfrm>
              <a:custGeom>
                <a:avLst/>
                <a:gdLst>
                  <a:gd name="T0" fmla="*/ 8 w 16"/>
                  <a:gd name="T1" fmla="*/ 224 h 224"/>
                  <a:gd name="T2" fmla="*/ 0 w 16"/>
                  <a:gd name="T3" fmla="*/ 0 h 224"/>
                  <a:gd name="T4" fmla="*/ 0 w 16"/>
                  <a:gd name="T5" fmla="*/ 0 h 224"/>
                  <a:gd name="T6" fmla="*/ 4 w 16"/>
                  <a:gd name="T7" fmla="*/ 0 h 224"/>
                  <a:gd name="T8" fmla="*/ 16 w 16"/>
                  <a:gd name="T9" fmla="*/ 222 h 224"/>
                  <a:gd name="T10" fmla="*/ 12 w 16"/>
                  <a:gd name="T11" fmla="*/ 224 h 224"/>
                  <a:gd name="T12" fmla="*/ 8 w 16"/>
                  <a:gd name="T13" fmla="*/ 224 h 2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24"/>
                  <a:gd name="T23" fmla="*/ 16 w 16"/>
                  <a:gd name="T24" fmla="*/ 224 h 2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24">
                    <a:moveTo>
                      <a:pt x="8" y="22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16" y="222"/>
                    </a:lnTo>
                    <a:lnTo>
                      <a:pt x="12" y="224"/>
                    </a:lnTo>
                    <a:lnTo>
                      <a:pt x="8" y="224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51" name="Freeform 396"/>
              <p:cNvSpPr>
                <a:spLocks/>
              </p:cNvSpPr>
              <p:nvPr/>
            </p:nvSpPr>
            <p:spPr bwMode="auto">
              <a:xfrm>
                <a:off x="4818" y="324"/>
                <a:ext cx="16" cy="224"/>
              </a:xfrm>
              <a:custGeom>
                <a:avLst/>
                <a:gdLst>
                  <a:gd name="T0" fmla="*/ 10 w 16"/>
                  <a:gd name="T1" fmla="*/ 224 h 224"/>
                  <a:gd name="T2" fmla="*/ 0 w 16"/>
                  <a:gd name="T3" fmla="*/ 0 h 224"/>
                  <a:gd name="T4" fmla="*/ 2 w 16"/>
                  <a:gd name="T5" fmla="*/ 0 h 224"/>
                  <a:gd name="T6" fmla="*/ 6 w 16"/>
                  <a:gd name="T7" fmla="*/ 0 h 224"/>
                  <a:gd name="T8" fmla="*/ 16 w 16"/>
                  <a:gd name="T9" fmla="*/ 222 h 224"/>
                  <a:gd name="T10" fmla="*/ 14 w 16"/>
                  <a:gd name="T11" fmla="*/ 222 h 224"/>
                  <a:gd name="T12" fmla="*/ 10 w 16"/>
                  <a:gd name="T13" fmla="*/ 224 h 2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24"/>
                  <a:gd name="T23" fmla="*/ 16 w 16"/>
                  <a:gd name="T24" fmla="*/ 224 h 2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24">
                    <a:moveTo>
                      <a:pt x="10" y="224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16" y="222"/>
                    </a:lnTo>
                    <a:lnTo>
                      <a:pt x="14" y="222"/>
                    </a:lnTo>
                    <a:lnTo>
                      <a:pt x="10" y="224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52" name="Freeform 397"/>
              <p:cNvSpPr>
                <a:spLocks/>
              </p:cNvSpPr>
              <p:nvPr/>
            </p:nvSpPr>
            <p:spPr bwMode="auto">
              <a:xfrm>
                <a:off x="4820" y="324"/>
                <a:ext cx="18" cy="222"/>
              </a:xfrm>
              <a:custGeom>
                <a:avLst/>
                <a:gdLst>
                  <a:gd name="T0" fmla="*/ 12 w 18"/>
                  <a:gd name="T1" fmla="*/ 222 h 222"/>
                  <a:gd name="T2" fmla="*/ 0 w 18"/>
                  <a:gd name="T3" fmla="*/ 0 h 222"/>
                  <a:gd name="T4" fmla="*/ 4 w 18"/>
                  <a:gd name="T5" fmla="*/ 0 h 222"/>
                  <a:gd name="T6" fmla="*/ 6 w 18"/>
                  <a:gd name="T7" fmla="*/ 0 h 222"/>
                  <a:gd name="T8" fmla="*/ 18 w 18"/>
                  <a:gd name="T9" fmla="*/ 222 h 222"/>
                  <a:gd name="T10" fmla="*/ 14 w 18"/>
                  <a:gd name="T11" fmla="*/ 222 h 222"/>
                  <a:gd name="T12" fmla="*/ 12 w 18"/>
                  <a:gd name="T13" fmla="*/ 222 h 2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222"/>
                  <a:gd name="T23" fmla="*/ 18 w 18"/>
                  <a:gd name="T24" fmla="*/ 222 h 2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222">
                    <a:moveTo>
                      <a:pt x="12" y="22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18" y="222"/>
                    </a:lnTo>
                    <a:lnTo>
                      <a:pt x="14" y="222"/>
                    </a:lnTo>
                    <a:lnTo>
                      <a:pt x="12" y="222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53" name="Freeform 398"/>
              <p:cNvSpPr>
                <a:spLocks/>
              </p:cNvSpPr>
              <p:nvPr/>
            </p:nvSpPr>
            <p:spPr bwMode="auto">
              <a:xfrm>
                <a:off x="4824" y="324"/>
                <a:ext cx="18" cy="222"/>
              </a:xfrm>
              <a:custGeom>
                <a:avLst/>
                <a:gdLst>
                  <a:gd name="T0" fmla="*/ 10 w 18"/>
                  <a:gd name="T1" fmla="*/ 222 h 222"/>
                  <a:gd name="T2" fmla="*/ 0 w 18"/>
                  <a:gd name="T3" fmla="*/ 0 h 222"/>
                  <a:gd name="T4" fmla="*/ 2 w 18"/>
                  <a:gd name="T5" fmla="*/ 0 h 222"/>
                  <a:gd name="T6" fmla="*/ 6 w 18"/>
                  <a:gd name="T7" fmla="*/ 0 h 222"/>
                  <a:gd name="T8" fmla="*/ 18 w 18"/>
                  <a:gd name="T9" fmla="*/ 222 h 222"/>
                  <a:gd name="T10" fmla="*/ 14 w 18"/>
                  <a:gd name="T11" fmla="*/ 222 h 222"/>
                  <a:gd name="T12" fmla="*/ 10 w 18"/>
                  <a:gd name="T13" fmla="*/ 222 h 2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222"/>
                  <a:gd name="T23" fmla="*/ 18 w 18"/>
                  <a:gd name="T24" fmla="*/ 222 h 2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222">
                    <a:moveTo>
                      <a:pt x="10" y="22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18" y="222"/>
                    </a:lnTo>
                    <a:lnTo>
                      <a:pt x="14" y="222"/>
                    </a:lnTo>
                    <a:lnTo>
                      <a:pt x="10" y="222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54" name="Freeform 399"/>
              <p:cNvSpPr>
                <a:spLocks/>
              </p:cNvSpPr>
              <p:nvPr/>
            </p:nvSpPr>
            <p:spPr bwMode="auto">
              <a:xfrm>
                <a:off x="4826" y="324"/>
                <a:ext cx="16" cy="222"/>
              </a:xfrm>
              <a:custGeom>
                <a:avLst/>
                <a:gdLst>
                  <a:gd name="T0" fmla="*/ 12 w 16"/>
                  <a:gd name="T1" fmla="*/ 222 h 222"/>
                  <a:gd name="T2" fmla="*/ 0 w 16"/>
                  <a:gd name="T3" fmla="*/ 0 h 222"/>
                  <a:gd name="T4" fmla="*/ 4 w 16"/>
                  <a:gd name="T5" fmla="*/ 0 h 222"/>
                  <a:gd name="T6" fmla="*/ 8 w 16"/>
                  <a:gd name="T7" fmla="*/ 0 h 222"/>
                  <a:gd name="T8" fmla="*/ 16 w 16"/>
                  <a:gd name="T9" fmla="*/ 222 h 222"/>
                  <a:gd name="T10" fmla="*/ 16 w 16"/>
                  <a:gd name="T11" fmla="*/ 222 h 222"/>
                  <a:gd name="T12" fmla="*/ 12 w 16"/>
                  <a:gd name="T13" fmla="*/ 222 h 2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22"/>
                  <a:gd name="T23" fmla="*/ 16 w 16"/>
                  <a:gd name="T24" fmla="*/ 222 h 2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22">
                    <a:moveTo>
                      <a:pt x="12" y="22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6" y="222"/>
                    </a:lnTo>
                    <a:lnTo>
                      <a:pt x="12" y="222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55" name="Freeform 400"/>
              <p:cNvSpPr>
                <a:spLocks/>
              </p:cNvSpPr>
              <p:nvPr/>
            </p:nvSpPr>
            <p:spPr bwMode="auto">
              <a:xfrm>
                <a:off x="4830" y="322"/>
                <a:ext cx="16" cy="224"/>
              </a:xfrm>
              <a:custGeom>
                <a:avLst/>
                <a:gdLst>
                  <a:gd name="T0" fmla="*/ 12 w 16"/>
                  <a:gd name="T1" fmla="*/ 224 h 224"/>
                  <a:gd name="T2" fmla="*/ 0 w 16"/>
                  <a:gd name="T3" fmla="*/ 0 h 224"/>
                  <a:gd name="T4" fmla="*/ 4 w 16"/>
                  <a:gd name="T5" fmla="*/ 0 h 224"/>
                  <a:gd name="T6" fmla="*/ 6 w 16"/>
                  <a:gd name="T7" fmla="*/ 0 h 224"/>
                  <a:gd name="T8" fmla="*/ 16 w 16"/>
                  <a:gd name="T9" fmla="*/ 224 h 224"/>
                  <a:gd name="T10" fmla="*/ 12 w 16"/>
                  <a:gd name="T11" fmla="*/ 224 h 224"/>
                  <a:gd name="T12" fmla="*/ 12 w 16"/>
                  <a:gd name="T13" fmla="*/ 224 h 2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24"/>
                  <a:gd name="T23" fmla="*/ 16 w 16"/>
                  <a:gd name="T24" fmla="*/ 224 h 2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24">
                    <a:moveTo>
                      <a:pt x="12" y="22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16" y="224"/>
                    </a:lnTo>
                    <a:lnTo>
                      <a:pt x="12" y="224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56" name="Freeform 401"/>
              <p:cNvSpPr>
                <a:spLocks/>
              </p:cNvSpPr>
              <p:nvPr/>
            </p:nvSpPr>
            <p:spPr bwMode="auto">
              <a:xfrm>
                <a:off x="4834" y="322"/>
                <a:ext cx="16" cy="224"/>
              </a:xfrm>
              <a:custGeom>
                <a:avLst/>
                <a:gdLst>
                  <a:gd name="T0" fmla="*/ 8 w 16"/>
                  <a:gd name="T1" fmla="*/ 224 h 224"/>
                  <a:gd name="T2" fmla="*/ 0 w 16"/>
                  <a:gd name="T3" fmla="*/ 0 h 224"/>
                  <a:gd name="T4" fmla="*/ 2 w 16"/>
                  <a:gd name="T5" fmla="*/ 0 h 224"/>
                  <a:gd name="T6" fmla="*/ 6 w 16"/>
                  <a:gd name="T7" fmla="*/ 0 h 224"/>
                  <a:gd name="T8" fmla="*/ 16 w 16"/>
                  <a:gd name="T9" fmla="*/ 222 h 224"/>
                  <a:gd name="T10" fmla="*/ 12 w 16"/>
                  <a:gd name="T11" fmla="*/ 224 h 224"/>
                  <a:gd name="T12" fmla="*/ 8 w 16"/>
                  <a:gd name="T13" fmla="*/ 224 h 2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24"/>
                  <a:gd name="T23" fmla="*/ 16 w 16"/>
                  <a:gd name="T24" fmla="*/ 224 h 2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24">
                    <a:moveTo>
                      <a:pt x="8" y="224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16" y="222"/>
                    </a:lnTo>
                    <a:lnTo>
                      <a:pt x="12" y="224"/>
                    </a:lnTo>
                    <a:lnTo>
                      <a:pt x="8" y="224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57" name="Freeform 402"/>
              <p:cNvSpPr>
                <a:spLocks/>
              </p:cNvSpPr>
              <p:nvPr/>
            </p:nvSpPr>
            <p:spPr bwMode="auto">
              <a:xfrm>
                <a:off x="4836" y="322"/>
                <a:ext cx="16" cy="224"/>
              </a:xfrm>
              <a:custGeom>
                <a:avLst/>
                <a:gdLst>
                  <a:gd name="T0" fmla="*/ 10 w 16"/>
                  <a:gd name="T1" fmla="*/ 224 h 224"/>
                  <a:gd name="T2" fmla="*/ 0 w 16"/>
                  <a:gd name="T3" fmla="*/ 0 h 224"/>
                  <a:gd name="T4" fmla="*/ 4 w 16"/>
                  <a:gd name="T5" fmla="*/ 0 h 224"/>
                  <a:gd name="T6" fmla="*/ 6 w 16"/>
                  <a:gd name="T7" fmla="*/ 0 h 224"/>
                  <a:gd name="T8" fmla="*/ 16 w 16"/>
                  <a:gd name="T9" fmla="*/ 222 h 224"/>
                  <a:gd name="T10" fmla="*/ 14 w 16"/>
                  <a:gd name="T11" fmla="*/ 222 h 224"/>
                  <a:gd name="T12" fmla="*/ 10 w 16"/>
                  <a:gd name="T13" fmla="*/ 224 h 2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24"/>
                  <a:gd name="T23" fmla="*/ 16 w 16"/>
                  <a:gd name="T24" fmla="*/ 224 h 2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24">
                    <a:moveTo>
                      <a:pt x="10" y="22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16" y="222"/>
                    </a:lnTo>
                    <a:lnTo>
                      <a:pt x="14" y="222"/>
                    </a:lnTo>
                    <a:lnTo>
                      <a:pt x="10" y="224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58" name="Freeform 403"/>
              <p:cNvSpPr>
                <a:spLocks/>
              </p:cNvSpPr>
              <p:nvPr/>
            </p:nvSpPr>
            <p:spPr bwMode="auto">
              <a:xfrm>
                <a:off x="4840" y="322"/>
                <a:ext cx="16" cy="222"/>
              </a:xfrm>
              <a:custGeom>
                <a:avLst/>
                <a:gdLst>
                  <a:gd name="T0" fmla="*/ 10 w 16"/>
                  <a:gd name="T1" fmla="*/ 222 h 222"/>
                  <a:gd name="T2" fmla="*/ 0 w 16"/>
                  <a:gd name="T3" fmla="*/ 0 h 222"/>
                  <a:gd name="T4" fmla="*/ 2 w 16"/>
                  <a:gd name="T5" fmla="*/ 0 h 222"/>
                  <a:gd name="T6" fmla="*/ 4 w 16"/>
                  <a:gd name="T7" fmla="*/ 0 h 222"/>
                  <a:gd name="T8" fmla="*/ 16 w 16"/>
                  <a:gd name="T9" fmla="*/ 222 h 222"/>
                  <a:gd name="T10" fmla="*/ 12 w 16"/>
                  <a:gd name="T11" fmla="*/ 222 h 222"/>
                  <a:gd name="T12" fmla="*/ 10 w 16"/>
                  <a:gd name="T13" fmla="*/ 222 h 2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22"/>
                  <a:gd name="T23" fmla="*/ 16 w 16"/>
                  <a:gd name="T24" fmla="*/ 222 h 2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22">
                    <a:moveTo>
                      <a:pt x="10" y="22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6" y="222"/>
                    </a:lnTo>
                    <a:lnTo>
                      <a:pt x="12" y="222"/>
                    </a:lnTo>
                    <a:lnTo>
                      <a:pt x="10" y="222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59" name="Freeform 404"/>
              <p:cNvSpPr>
                <a:spLocks/>
              </p:cNvSpPr>
              <p:nvPr/>
            </p:nvSpPr>
            <p:spPr bwMode="auto">
              <a:xfrm>
                <a:off x="4844" y="322"/>
                <a:ext cx="16" cy="222"/>
              </a:xfrm>
              <a:custGeom>
                <a:avLst/>
                <a:gdLst>
                  <a:gd name="T0" fmla="*/ 8 w 16"/>
                  <a:gd name="T1" fmla="*/ 222 h 222"/>
                  <a:gd name="T2" fmla="*/ 0 w 16"/>
                  <a:gd name="T3" fmla="*/ 0 h 222"/>
                  <a:gd name="T4" fmla="*/ 0 w 16"/>
                  <a:gd name="T5" fmla="*/ 0 h 222"/>
                  <a:gd name="T6" fmla="*/ 4 w 16"/>
                  <a:gd name="T7" fmla="*/ 0 h 222"/>
                  <a:gd name="T8" fmla="*/ 16 w 16"/>
                  <a:gd name="T9" fmla="*/ 222 h 222"/>
                  <a:gd name="T10" fmla="*/ 12 w 16"/>
                  <a:gd name="T11" fmla="*/ 222 h 222"/>
                  <a:gd name="T12" fmla="*/ 8 w 16"/>
                  <a:gd name="T13" fmla="*/ 222 h 2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22"/>
                  <a:gd name="T23" fmla="*/ 16 w 16"/>
                  <a:gd name="T24" fmla="*/ 222 h 2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22">
                    <a:moveTo>
                      <a:pt x="8" y="22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16" y="222"/>
                    </a:lnTo>
                    <a:lnTo>
                      <a:pt x="12" y="222"/>
                    </a:lnTo>
                    <a:lnTo>
                      <a:pt x="8" y="222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60" name="Freeform 405"/>
              <p:cNvSpPr>
                <a:spLocks/>
              </p:cNvSpPr>
              <p:nvPr/>
            </p:nvSpPr>
            <p:spPr bwMode="auto">
              <a:xfrm>
                <a:off x="4846" y="322"/>
                <a:ext cx="16" cy="222"/>
              </a:xfrm>
              <a:custGeom>
                <a:avLst/>
                <a:gdLst>
                  <a:gd name="T0" fmla="*/ 10 w 16"/>
                  <a:gd name="T1" fmla="*/ 222 h 222"/>
                  <a:gd name="T2" fmla="*/ 0 w 16"/>
                  <a:gd name="T3" fmla="*/ 0 h 222"/>
                  <a:gd name="T4" fmla="*/ 2 w 16"/>
                  <a:gd name="T5" fmla="*/ 0 h 222"/>
                  <a:gd name="T6" fmla="*/ 6 w 16"/>
                  <a:gd name="T7" fmla="*/ 0 h 222"/>
                  <a:gd name="T8" fmla="*/ 16 w 16"/>
                  <a:gd name="T9" fmla="*/ 222 h 222"/>
                  <a:gd name="T10" fmla="*/ 14 w 16"/>
                  <a:gd name="T11" fmla="*/ 222 h 222"/>
                  <a:gd name="T12" fmla="*/ 10 w 16"/>
                  <a:gd name="T13" fmla="*/ 222 h 2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22"/>
                  <a:gd name="T23" fmla="*/ 16 w 16"/>
                  <a:gd name="T24" fmla="*/ 222 h 2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22">
                    <a:moveTo>
                      <a:pt x="10" y="22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16" y="222"/>
                    </a:lnTo>
                    <a:lnTo>
                      <a:pt x="14" y="222"/>
                    </a:lnTo>
                    <a:lnTo>
                      <a:pt x="10" y="222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61" name="Freeform 406"/>
              <p:cNvSpPr>
                <a:spLocks/>
              </p:cNvSpPr>
              <p:nvPr/>
            </p:nvSpPr>
            <p:spPr bwMode="auto">
              <a:xfrm>
                <a:off x="4850" y="322"/>
                <a:ext cx="16" cy="222"/>
              </a:xfrm>
              <a:custGeom>
                <a:avLst/>
                <a:gdLst>
                  <a:gd name="T0" fmla="*/ 10 w 16"/>
                  <a:gd name="T1" fmla="*/ 222 h 222"/>
                  <a:gd name="T2" fmla="*/ 0 w 16"/>
                  <a:gd name="T3" fmla="*/ 0 h 222"/>
                  <a:gd name="T4" fmla="*/ 2 w 16"/>
                  <a:gd name="T5" fmla="*/ 0 h 222"/>
                  <a:gd name="T6" fmla="*/ 4 w 16"/>
                  <a:gd name="T7" fmla="*/ 0 h 222"/>
                  <a:gd name="T8" fmla="*/ 16 w 16"/>
                  <a:gd name="T9" fmla="*/ 222 h 222"/>
                  <a:gd name="T10" fmla="*/ 12 w 16"/>
                  <a:gd name="T11" fmla="*/ 222 h 222"/>
                  <a:gd name="T12" fmla="*/ 10 w 16"/>
                  <a:gd name="T13" fmla="*/ 222 h 2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22"/>
                  <a:gd name="T23" fmla="*/ 16 w 16"/>
                  <a:gd name="T24" fmla="*/ 222 h 2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22">
                    <a:moveTo>
                      <a:pt x="10" y="22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6" y="222"/>
                    </a:lnTo>
                    <a:lnTo>
                      <a:pt x="12" y="222"/>
                    </a:lnTo>
                    <a:lnTo>
                      <a:pt x="10" y="222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62" name="Freeform 407"/>
              <p:cNvSpPr>
                <a:spLocks/>
              </p:cNvSpPr>
              <p:nvPr/>
            </p:nvSpPr>
            <p:spPr bwMode="auto">
              <a:xfrm>
                <a:off x="4854" y="322"/>
                <a:ext cx="16" cy="222"/>
              </a:xfrm>
              <a:custGeom>
                <a:avLst/>
                <a:gdLst>
                  <a:gd name="T0" fmla="*/ 8 w 16"/>
                  <a:gd name="T1" fmla="*/ 222 h 222"/>
                  <a:gd name="T2" fmla="*/ 0 w 16"/>
                  <a:gd name="T3" fmla="*/ 0 h 222"/>
                  <a:gd name="T4" fmla="*/ 0 w 16"/>
                  <a:gd name="T5" fmla="*/ 0 h 222"/>
                  <a:gd name="T6" fmla="*/ 4 w 16"/>
                  <a:gd name="T7" fmla="*/ 0 h 222"/>
                  <a:gd name="T8" fmla="*/ 16 w 16"/>
                  <a:gd name="T9" fmla="*/ 220 h 222"/>
                  <a:gd name="T10" fmla="*/ 12 w 16"/>
                  <a:gd name="T11" fmla="*/ 222 h 222"/>
                  <a:gd name="T12" fmla="*/ 8 w 16"/>
                  <a:gd name="T13" fmla="*/ 222 h 2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22"/>
                  <a:gd name="T23" fmla="*/ 16 w 16"/>
                  <a:gd name="T24" fmla="*/ 222 h 2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22">
                    <a:moveTo>
                      <a:pt x="8" y="22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16" y="220"/>
                    </a:lnTo>
                    <a:lnTo>
                      <a:pt x="12" y="222"/>
                    </a:lnTo>
                    <a:lnTo>
                      <a:pt x="8" y="222"/>
                    </a:lnTo>
                    <a:close/>
                  </a:path>
                </a:pathLst>
              </a:custGeom>
              <a:solidFill>
                <a:srgbClr val="DB291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63" name="Freeform 408"/>
              <p:cNvSpPr>
                <a:spLocks/>
              </p:cNvSpPr>
              <p:nvPr/>
            </p:nvSpPr>
            <p:spPr bwMode="auto">
              <a:xfrm>
                <a:off x="4856" y="320"/>
                <a:ext cx="16" cy="224"/>
              </a:xfrm>
              <a:custGeom>
                <a:avLst/>
                <a:gdLst>
                  <a:gd name="T0" fmla="*/ 10 w 16"/>
                  <a:gd name="T1" fmla="*/ 224 h 224"/>
                  <a:gd name="T2" fmla="*/ 0 w 16"/>
                  <a:gd name="T3" fmla="*/ 0 h 224"/>
                  <a:gd name="T4" fmla="*/ 2 w 16"/>
                  <a:gd name="T5" fmla="*/ 0 h 224"/>
                  <a:gd name="T6" fmla="*/ 6 w 16"/>
                  <a:gd name="T7" fmla="*/ 0 h 224"/>
                  <a:gd name="T8" fmla="*/ 16 w 16"/>
                  <a:gd name="T9" fmla="*/ 222 h 224"/>
                  <a:gd name="T10" fmla="*/ 14 w 16"/>
                  <a:gd name="T11" fmla="*/ 222 h 224"/>
                  <a:gd name="T12" fmla="*/ 10 w 16"/>
                  <a:gd name="T13" fmla="*/ 224 h 2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24"/>
                  <a:gd name="T23" fmla="*/ 16 w 16"/>
                  <a:gd name="T24" fmla="*/ 224 h 2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24">
                    <a:moveTo>
                      <a:pt x="10" y="224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16" y="222"/>
                    </a:lnTo>
                    <a:lnTo>
                      <a:pt x="14" y="222"/>
                    </a:lnTo>
                    <a:lnTo>
                      <a:pt x="10" y="224"/>
                    </a:lnTo>
                    <a:close/>
                  </a:path>
                </a:pathLst>
              </a:custGeom>
              <a:solidFill>
                <a:srgbClr val="DB2A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64" name="Freeform 409"/>
              <p:cNvSpPr>
                <a:spLocks/>
              </p:cNvSpPr>
              <p:nvPr/>
            </p:nvSpPr>
            <p:spPr bwMode="auto">
              <a:xfrm>
                <a:off x="4860" y="320"/>
                <a:ext cx="16" cy="222"/>
              </a:xfrm>
              <a:custGeom>
                <a:avLst/>
                <a:gdLst>
                  <a:gd name="T0" fmla="*/ 10 w 16"/>
                  <a:gd name="T1" fmla="*/ 222 h 222"/>
                  <a:gd name="T2" fmla="*/ 0 w 16"/>
                  <a:gd name="T3" fmla="*/ 0 h 222"/>
                  <a:gd name="T4" fmla="*/ 2 w 16"/>
                  <a:gd name="T5" fmla="*/ 0 h 222"/>
                  <a:gd name="T6" fmla="*/ 4 w 16"/>
                  <a:gd name="T7" fmla="*/ 0 h 222"/>
                  <a:gd name="T8" fmla="*/ 16 w 16"/>
                  <a:gd name="T9" fmla="*/ 222 h 222"/>
                  <a:gd name="T10" fmla="*/ 12 w 16"/>
                  <a:gd name="T11" fmla="*/ 222 h 222"/>
                  <a:gd name="T12" fmla="*/ 10 w 16"/>
                  <a:gd name="T13" fmla="*/ 222 h 2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22"/>
                  <a:gd name="T23" fmla="*/ 16 w 16"/>
                  <a:gd name="T24" fmla="*/ 222 h 2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22">
                    <a:moveTo>
                      <a:pt x="10" y="22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6" y="222"/>
                    </a:lnTo>
                    <a:lnTo>
                      <a:pt x="12" y="222"/>
                    </a:lnTo>
                    <a:lnTo>
                      <a:pt x="10" y="222"/>
                    </a:lnTo>
                    <a:close/>
                  </a:path>
                </a:pathLst>
              </a:custGeom>
              <a:solidFill>
                <a:srgbClr val="DB2D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65" name="Freeform 410"/>
              <p:cNvSpPr>
                <a:spLocks/>
              </p:cNvSpPr>
              <p:nvPr/>
            </p:nvSpPr>
            <p:spPr bwMode="auto">
              <a:xfrm>
                <a:off x="4864" y="320"/>
                <a:ext cx="16" cy="222"/>
              </a:xfrm>
              <a:custGeom>
                <a:avLst/>
                <a:gdLst>
                  <a:gd name="T0" fmla="*/ 8 w 16"/>
                  <a:gd name="T1" fmla="*/ 222 h 222"/>
                  <a:gd name="T2" fmla="*/ 0 w 16"/>
                  <a:gd name="T3" fmla="*/ 0 h 222"/>
                  <a:gd name="T4" fmla="*/ 0 w 16"/>
                  <a:gd name="T5" fmla="*/ 0 h 222"/>
                  <a:gd name="T6" fmla="*/ 4 w 16"/>
                  <a:gd name="T7" fmla="*/ 0 h 222"/>
                  <a:gd name="T8" fmla="*/ 16 w 16"/>
                  <a:gd name="T9" fmla="*/ 222 h 222"/>
                  <a:gd name="T10" fmla="*/ 12 w 16"/>
                  <a:gd name="T11" fmla="*/ 222 h 222"/>
                  <a:gd name="T12" fmla="*/ 8 w 16"/>
                  <a:gd name="T13" fmla="*/ 222 h 2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22"/>
                  <a:gd name="T23" fmla="*/ 16 w 16"/>
                  <a:gd name="T24" fmla="*/ 222 h 2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22">
                    <a:moveTo>
                      <a:pt x="8" y="22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16" y="222"/>
                    </a:lnTo>
                    <a:lnTo>
                      <a:pt x="12" y="222"/>
                    </a:lnTo>
                    <a:lnTo>
                      <a:pt x="8" y="222"/>
                    </a:lnTo>
                    <a:close/>
                  </a:path>
                </a:pathLst>
              </a:custGeom>
              <a:solidFill>
                <a:srgbClr val="DB2E2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66" name="Freeform 411"/>
              <p:cNvSpPr>
                <a:spLocks/>
              </p:cNvSpPr>
              <p:nvPr/>
            </p:nvSpPr>
            <p:spPr bwMode="auto">
              <a:xfrm>
                <a:off x="4866" y="320"/>
                <a:ext cx="16" cy="222"/>
              </a:xfrm>
              <a:custGeom>
                <a:avLst/>
                <a:gdLst>
                  <a:gd name="T0" fmla="*/ 10 w 16"/>
                  <a:gd name="T1" fmla="*/ 222 h 222"/>
                  <a:gd name="T2" fmla="*/ 0 w 16"/>
                  <a:gd name="T3" fmla="*/ 0 h 222"/>
                  <a:gd name="T4" fmla="*/ 2 w 16"/>
                  <a:gd name="T5" fmla="*/ 0 h 222"/>
                  <a:gd name="T6" fmla="*/ 6 w 16"/>
                  <a:gd name="T7" fmla="*/ 0 h 222"/>
                  <a:gd name="T8" fmla="*/ 16 w 16"/>
                  <a:gd name="T9" fmla="*/ 222 h 222"/>
                  <a:gd name="T10" fmla="*/ 14 w 16"/>
                  <a:gd name="T11" fmla="*/ 222 h 222"/>
                  <a:gd name="T12" fmla="*/ 10 w 16"/>
                  <a:gd name="T13" fmla="*/ 222 h 2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22"/>
                  <a:gd name="T23" fmla="*/ 16 w 16"/>
                  <a:gd name="T24" fmla="*/ 222 h 2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22">
                    <a:moveTo>
                      <a:pt x="10" y="22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16" y="222"/>
                    </a:lnTo>
                    <a:lnTo>
                      <a:pt x="14" y="222"/>
                    </a:lnTo>
                    <a:lnTo>
                      <a:pt x="10" y="222"/>
                    </a:lnTo>
                    <a:close/>
                  </a:path>
                </a:pathLst>
              </a:custGeom>
              <a:solidFill>
                <a:srgbClr val="DC30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67" name="Freeform 412"/>
              <p:cNvSpPr>
                <a:spLocks/>
              </p:cNvSpPr>
              <p:nvPr/>
            </p:nvSpPr>
            <p:spPr bwMode="auto">
              <a:xfrm>
                <a:off x="4868" y="320"/>
                <a:ext cx="18" cy="222"/>
              </a:xfrm>
              <a:custGeom>
                <a:avLst/>
                <a:gdLst>
                  <a:gd name="T0" fmla="*/ 12 w 18"/>
                  <a:gd name="T1" fmla="*/ 222 h 222"/>
                  <a:gd name="T2" fmla="*/ 0 w 18"/>
                  <a:gd name="T3" fmla="*/ 0 h 222"/>
                  <a:gd name="T4" fmla="*/ 4 w 18"/>
                  <a:gd name="T5" fmla="*/ 0 h 222"/>
                  <a:gd name="T6" fmla="*/ 6 w 18"/>
                  <a:gd name="T7" fmla="*/ 0 h 222"/>
                  <a:gd name="T8" fmla="*/ 18 w 18"/>
                  <a:gd name="T9" fmla="*/ 222 h 222"/>
                  <a:gd name="T10" fmla="*/ 14 w 18"/>
                  <a:gd name="T11" fmla="*/ 222 h 222"/>
                  <a:gd name="T12" fmla="*/ 12 w 18"/>
                  <a:gd name="T13" fmla="*/ 222 h 2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222"/>
                  <a:gd name="T23" fmla="*/ 18 w 18"/>
                  <a:gd name="T24" fmla="*/ 222 h 2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222">
                    <a:moveTo>
                      <a:pt x="12" y="22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18" y="222"/>
                    </a:lnTo>
                    <a:lnTo>
                      <a:pt x="14" y="222"/>
                    </a:lnTo>
                    <a:lnTo>
                      <a:pt x="12" y="222"/>
                    </a:lnTo>
                    <a:close/>
                  </a:path>
                </a:pathLst>
              </a:custGeom>
              <a:solidFill>
                <a:srgbClr val="DC32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68" name="Freeform 413"/>
              <p:cNvSpPr>
                <a:spLocks/>
              </p:cNvSpPr>
              <p:nvPr/>
            </p:nvSpPr>
            <p:spPr bwMode="auto">
              <a:xfrm>
                <a:off x="4872" y="320"/>
                <a:ext cx="16" cy="222"/>
              </a:xfrm>
              <a:custGeom>
                <a:avLst/>
                <a:gdLst>
                  <a:gd name="T0" fmla="*/ 10 w 16"/>
                  <a:gd name="T1" fmla="*/ 222 h 222"/>
                  <a:gd name="T2" fmla="*/ 0 w 16"/>
                  <a:gd name="T3" fmla="*/ 0 h 222"/>
                  <a:gd name="T4" fmla="*/ 2 w 16"/>
                  <a:gd name="T5" fmla="*/ 0 h 222"/>
                  <a:gd name="T6" fmla="*/ 6 w 16"/>
                  <a:gd name="T7" fmla="*/ 0 h 222"/>
                  <a:gd name="T8" fmla="*/ 16 w 16"/>
                  <a:gd name="T9" fmla="*/ 222 h 222"/>
                  <a:gd name="T10" fmla="*/ 14 w 16"/>
                  <a:gd name="T11" fmla="*/ 222 h 222"/>
                  <a:gd name="T12" fmla="*/ 10 w 16"/>
                  <a:gd name="T13" fmla="*/ 222 h 2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22"/>
                  <a:gd name="T23" fmla="*/ 16 w 16"/>
                  <a:gd name="T24" fmla="*/ 222 h 2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22">
                    <a:moveTo>
                      <a:pt x="10" y="22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16" y="222"/>
                    </a:lnTo>
                    <a:lnTo>
                      <a:pt x="14" y="222"/>
                    </a:lnTo>
                    <a:lnTo>
                      <a:pt x="10" y="222"/>
                    </a:lnTo>
                    <a:close/>
                  </a:path>
                </a:pathLst>
              </a:custGeom>
              <a:solidFill>
                <a:srgbClr val="DC35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69" name="Freeform 414"/>
              <p:cNvSpPr>
                <a:spLocks/>
              </p:cNvSpPr>
              <p:nvPr/>
            </p:nvSpPr>
            <p:spPr bwMode="auto">
              <a:xfrm>
                <a:off x="4874" y="320"/>
                <a:ext cx="16" cy="222"/>
              </a:xfrm>
              <a:custGeom>
                <a:avLst/>
                <a:gdLst>
                  <a:gd name="T0" fmla="*/ 12 w 16"/>
                  <a:gd name="T1" fmla="*/ 222 h 222"/>
                  <a:gd name="T2" fmla="*/ 0 w 16"/>
                  <a:gd name="T3" fmla="*/ 0 h 222"/>
                  <a:gd name="T4" fmla="*/ 4 w 16"/>
                  <a:gd name="T5" fmla="*/ 0 h 222"/>
                  <a:gd name="T6" fmla="*/ 8 w 16"/>
                  <a:gd name="T7" fmla="*/ 0 h 222"/>
                  <a:gd name="T8" fmla="*/ 16 w 16"/>
                  <a:gd name="T9" fmla="*/ 220 h 222"/>
                  <a:gd name="T10" fmla="*/ 14 w 16"/>
                  <a:gd name="T11" fmla="*/ 222 h 222"/>
                  <a:gd name="T12" fmla="*/ 12 w 16"/>
                  <a:gd name="T13" fmla="*/ 222 h 2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22"/>
                  <a:gd name="T23" fmla="*/ 16 w 16"/>
                  <a:gd name="T24" fmla="*/ 222 h 2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22">
                    <a:moveTo>
                      <a:pt x="12" y="22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6" y="220"/>
                    </a:lnTo>
                    <a:lnTo>
                      <a:pt x="14" y="222"/>
                    </a:lnTo>
                    <a:lnTo>
                      <a:pt x="12" y="222"/>
                    </a:lnTo>
                    <a:close/>
                  </a:path>
                </a:pathLst>
              </a:custGeom>
              <a:solidFill>
                <a:srgbClr val="DC37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70" name="Freeform 415"/>
              <p:cNvSpPr>
                <a:spLocks/>
              </p:cNvSpPr>
              <p:nvPr/>
            </p:nvSpPr>
            <p:spPr bwMode="auto">
              <a:xfrm>
                <a:off x="4878" y="320"/>
                <a:ext cx="16" cy="222"/>
              </a:xfrm>
              <a:custGeom>
                <a:avLst/>
                <a:gdLst>
                  <a:gd name="T0" fmla="*/ 10 w 16"/>
                  <a:gd name="T1" fmla="*/ 222 h 222"/>
                  <a:gd name="T2" fmla="*/ 0 w 16"/>
                  <a:gd name="T3" fmla="*/ 0 h 222"/>
                  <a:gd name="T4" fmla="*/ 4 w 16"/>
                  <a:gd name="T5" fmla="*/ 0 h 222"/>
                  <a:gd name="T6" fmla="*/ 6 w 16"/>
                  <a:gd name="T7" fmla="*/ 0 h 222"/>
                  <a:gd name="T8" fmla="*/ 16 w 16"/>
                  <a:gd name="T9" fmla="*/ 220 h 222"/>
                  <a:gd name="T10" fmla="*/ 12 w 16"/>
                  <a:gd name="T11" fmla="*/ 220 h 222"/>
                  <a:gd name="T12" fmla="*/ 10 w 16"/>
                  <a:gd name="T13" fmla="*/ 222 h 2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22"/>
                  <a:gd name="T23" fmla="*/ 16 w 16"/>
                  <a:gd name="T24" fmla="*/ 222 h 2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22">
                    <a:moveTo>
                      <a:pt x="10" y="22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16" y="220"/>
                    </a:lnTo>
                    <a:lnTo>
                      <a:pt x="12" y="220"/>
                    </a:lnTo>
                    <a:lnTo>
                      <a:pt x="10" y="222"/>
                    </a:lnTo>
                    <a:close/>
                  </a:path>
                </a:pathLst>
              </a:custGeom>
              <a:solidFill>
                <a:srgbClr val="DD38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71" name="Freeform 416"/>
              <p:cNvSpPr>
                <a:spLocks/>
              </p:cNvSpPr>
              <p:nvPr/>
            </p:nvSpPr>
            <p:spPr bwMode="auto">
              <a:xfrm>
                <a:off x="4882" y="318"/>
                <a:ext cx="16" cy="222"/>
              </a:xfrm>
              <a:custGeom>
                <a:avLst/>
                <a:gdLst>
                  <a:gd name="T0" fmla="*/ 8 w 16"/>
                  <a:gd name="T1" fmla="*/ 222 h 222"/>
                  <a:gd name="T2" fmla="*/ 0 w 16"/>
                  <a:gd name="T3" fmla="*/ 0 h 222"/>
                  <a:gd name="T4" fmla="*/ 2 w 16"/>
                  <a:gd name="T5" fmla="*/ 0 h 222"/>
                  <a:gd name="T6" fmla="*/ 6 w 16"/>
                  <a:gd name="T7" fmla="*/ 0 h 222"/>
                  <a:gd name="T8" fmla="*/ 16 w 16"/>
                  <a:gd name="T9" fmla="*/ 222 h 222"/>
                  <a:gd name="T10" fmla="*/ 12 w 16"/>
                  <a:gd name="T11" fmla="*/ 222 h 222"/>
                  <a:gd name="T12" fmla="*/ 8 w 16"/>
                  <a:gd name="T13" fmla="*/ 222 h 2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22"/>
                  <a:gd name="T23" fmla="*/ 16 w 16"/>
                  <a:gd name="T24" fmla="*/ 222 h 2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22">
                    <a:moveTo>
                      <a:pt x="8" y="22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16" y="222"/>
                    </a:lnTo>
                    <a:lnTo>
                      <a:pt x="12" y="222"/>
                    </a:lnTo>
                    <a:lnTo>
                      <a:pt x="8" y="222"/>
                    </a:lnTo>
                    <a:close/>
                  </a:path>
                </a:pathLst>
              </a:custGeom>
              <a:solidFill>
                <a:srgbClr val="DD3A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72" name="Freeform 417"/>
              <p:cNvSpPr>
                <a:spLocks/>
              </p:cNvSpPr>
              <p:nvPr/>
            </p:nvSpPr>
            <p:spPr bwMode="auto">
              <a:xfrm>
                <a:off x="4884" y="318"/>
                <a:ext cx="16" cy="222"/>
              </a:xfrm>
              <a:custGeom>
                <a:avLst/>
                <a:gdLst>
                  <a:gd name="T0" fmla="*/ 10 w 16"/>
                  <a:gd name="T1" fmla="*/ 222 h 222"/>
                  <a:gd name="T2" fmla="*/ 0 w 16"/>
                  <a:gd name="T3" fmla="*/ 0 h 222"/>
                  <a:gd name="T4" fmla="*/ 4 w 16"/>
                  <a:gd name="T5" fmla="*/ 0 h 222"/>
                  <a:gd name="T6" fmla="*/ 6 w 16"/>
                  <a:gd name="T7" fmla="*/ 0 h 222"/>
                  <a:gd name="T8" fmla="*/ 16 w 16"/>
                  <a:gd name="T9" fmla="*/ 222 h 222"/>
                  <a:gd name="T10" fmla="*/ 14 w 16"/>
                  <a:gd name="T11" fmla="*/ 222 h 222"/>
                  <a:gd name="T12" fmla="*/ 10 w 16"/>
                  <a:gd name="T13" fmla="*/ 222 h 2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22"/>
                  <a:gd name="T23" fmla="*/ 16 w 16"/>
                  <a:gd name="T24" fmla="*/ 222 h 2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22">
                    <a:moveTo>
                      <a:pt x="10" y="22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16" y="222"/>
                    </a:lnTo>
                    <a:lnTo>
                      <a:pt x="14" y="222"/>
                    </a:lnTo>
                    <a:lnTo>
                      <a:pt x="10" y="222"/>
                    </a:lnTo>
                    <a:close/>
                  </a:path>
                </a:pathLst>
              </a:custGeom>
              <a:solidFill>
                <a:srgbClr val="DD3B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73" name="Freeform 418"/>
              <p:cNvSpPr>
                <a:spLocks/>
              </p:cNvSpPr>
              <p:nvPr/>
            </p:nvSpPr>
            <p:spPr bwMode="auto">
              <a:xfrm>
                <a:off x="4888" y="318"/>
                <a:ext cx="16" cy="222"/>
              </a:xfrm>
              <a:custGeom>
                <a:avLst/>
                <a:gdLst>
                  <a:gd name="T0" fmla="*/ 10 w 16"/>
                  <a:gd name="T1" fmla="*/ 222 h 222"/>
                  <a:gd name="T2" fmla="*/ 0 w 16"/>
                  <a:gd name="T3" fmla="*/ 0 h 222"/>
                  <a:gd name="T4" fmla="*/ 2 w 16"/>
                  <a:gd name="T5" fmla="*/ 0 h 222"/>
                  <a:gd name="T6" fmla="*/ 4 w 16"/>
                  <a:gd name="T7" fmla="*/ 0 h 222"/>
                  <a:gd name="T8" fmla="*/ 16 w 16"/>
                  <a:gd name="T9" fmla="*/ 222 h 222"/>
                  <a:gd name="T10" fmla="*/ 12 w 16"/>
                  <a:gd name="T11" fmla="*/ 222 h 222"/>
                  <a:gd name="T12" fmla="*/ 10 w 16"/>
                  <a:gd name="T13" fmla="*/ 222 h 2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22"/>
                  <a:gd name="T23" fmla="*/ 16 w 16"/>
                  <a:gd name="T24" fmla="*/ 222 h 2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22">
                    <a:moveTo>
                      <a:pt x="10" y="22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6" y="222"/>
                    </a:lnTo>
                    <a:lnTo>
                      <a:pt x="12" y="222"/>
                    </a:lnTo>
                    <a:lnTo>
                      <a:pt x="10" y="222"/>
                    </a:lnTo>
                    <a:close/>
                  </a:path>
                </a:pathLst>
              </a:custGeom>
              <a:solidFill>
                <a:srgbClr val="DD3D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74" name="Freeform 419"/>
              <p:cNvSpPr>
                <a:spLocks/>
              </p:cNvSpPr>
              <p:nvPr/>
            </p:nvSpPr>
            <p:spPr bwMode="auto">
              <a:xfrm>
                <a:off x="4892" y="318"/>
                <a:ext cx="16" cy="222"/>
              </a:xfrm>
              <a:custGeom>
                <a:avLst/>
                <a:gdLst>
                  <a:gd name="T0" fmla="*/ 8 w 16"/>
                  <a:gd name="T1" fmla="*/ 222 h 222"/>
                  <a:gd name="T2" fmla="*/ 0 w 16"/>
                  <a:gd name="T3" fmla="*/ 0 h 222"/>
                  <a:gd name="T4" fmla="*/ 0 w 16"/>
                  <a:gd name="T5" fmla="*/ 0 h 222"/>
                  <a:gd name="T6" fmla="*/ 4 w 16"/>
                  <a:gd name="T7" fmla="*/ 0 h 222"/>
                  <a:gd name="T8" fmla="*/ 16 w 16"/>
                  <a:gd name="T9" fmla="*/ 222 h 222"/>
                  <a:gd name="T10" fmla="*/ 12 w 16"/>
                  <a:gd name="T11" fmla="*/ 222 h 222"/>
                  <a:gd name="T12" fmla="*/ 8 w 16"/>
                  <a:gd name="T13" fmla="*/ 222 h 2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22"/>
                  <a:gd name="T23" fmla="*/ 16 w 16"/>
                  <a:gd name="T24" fmla="*/ 222 h 2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22">
                    <a:moveTo>
                      <a:pt x="8" y="22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16" y="222"/>
                    </a:lnTo>
                    <a:lnTo>
                      <a:pt x="12" y="222"/>
                    </a:lnTo>
                    <a:lnTo>
                      <a:pt x="8" y="222"/>
                    </a:lnTo>
                    <a:close/>
                  </a:path>
                </a:pathLst>
              </a:custGeom>
              <a:solidFill>
                <a:srgbClr val="DD3F2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75" name="Freeform 420"/>
              <p:cNvSpPr>
                <a:spLocks/>
              </p:cNvSpPr>
              <p:nvPr/>
            </p:nvSpPr>
            <p:spPr bwMode="auto">
              <a:xfrm>
                <a:off x="4894" y="318"/>
                <a:ext cx="16" cy="222"/>
              </a:xfrm>
              <a:custGeom>
                <a:avLst/>
                <a:gdLst>
                  <a:gd name="T0" fmla="*/ 10 w 16"/>
                  <a:gd name="T1" fmla="*/ 222 h 222"/>
                  <a:gd name="T2" fmla="*/ 0 w 16"/>
                  <a:gd name="T3" fmla="*/ 0 h 222"/>
                  <a:gd name="T4" fmla="*/ 2 w 16"/>
                  <a:gd name="T5" fmla="*/ 0 h 222"/>
                  <a:gd name="T6" fmla="*/ 6 w 16"/>
                  <a:gd name="T7" fmla="*/ 0 h 222"/>
                  <a:gd name="T8" fmla="*/ 16 w 16"/>
                  <a:gd name="T9" fmla="*/ 220 h 222"/>
                  <a:gd name="T10" fmla="*/ 14 w 16"/>
                  <a:gd name="T11" fmla="*/ 222 h 222"/>
                  <a:gd name="T12" fmla="*/ 10 w 16"/>
                  <a:gd name="T13" fmla="*/ 222 h 2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22"/>
                  <a:gd name="T23" fmla="*/ 16 w 16"/>
                  <a:gd name="T24" fmla="*/ 222 h 2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22">
                    <a:moveTo>
                      <a:pt x="10" y="22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16" y="220"/>
                    </a:lnTo>
                    <a:lnTo>
                      <a:pt x="14" y="222"/>
                    </a:lnTo>
                    <a:lnTo>
                      <a:pt x="10" y="222"/>
                    </a:lnTo>
                    <a:close/>
                  </a:path>
                </a:pathLst>
              </a:custGeom>
              <a:solidFill>
                <a:srgbClr val="DE41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76" name="Freeform 421"/>
              <p:cNvSpPr>
                <a:spLocks/>
              </p:cNvSpPr>
              <p:nvPr/>
            </p:nvSpPr>
            <p:spPr bwMode="auto">
              <a:xfrm>
                <a:off x="4898" y="318"/>
                <a:ext cx="16" cy="222"/>
              </a:xfrm>
              <a:custGeom>
                <a:avLst/>
                <a:gdLst>
                  <a:gd name="T0" fmla="*/ 10 w 16"/>
                  <a:gd name="T1" fmla="*/ 222 h 222"/>
                  <a:gd name="T2" fmla="*/ 0 w 16"/>
                  <a:gd name="T3" fmla="*/ 0 h 222"/>
                  <a:gd name="T4" fmla="*/ 2 w 16"/>
                  <a:gd name="T5" fmla="*/ 0 h 222"/>
                  <a:gd name="T6" fmla="*/ 4 w 16"/>
                  <a:gd name="T7" fmla="*/ 0 h 222"/>
                  <a:gd name="T8" fmla="*/ 16 w 16"/>
                  <a:gd name="T9" fmla="*/ 220 h 222"/>
                  <a:gd name="T10" fmla="*/ 12 w 16"/>
                  <a:gd name="T11" fmla="*/ 220 h 222"/>
                  <a:gd name="T12" fmla="*/ 10 w 16"/>
                  <a:gd name="T13" fmla="*/ 222 h 2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22"/>
                  <a:gd name="T23" fmla="*/ 16 w 16"/>
                  <a:gd name="T24" fmla="*/ 222 h 2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22">
                    <a:moveTo>
                      <a:pt x="10" y="22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6" y="220"/>
                    </a:lnTo>
                    <a:lnTo>
                      <a:pt x="12" y="220"/>
                    </a:lnTo>
                    <a:lnTo>
                      <a:pt x="10" y="222"/>
                    </a:lnTo>
                    <a:close/>
                  </a:path>
                </a:pathLst>
              </a:custGeom>
              <a:solidFill>
                <a:srgbClr val="DE422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77" name="Freeform 422"/>
              <p:cNvSpPr>
                <a:spLocks/>
              </p:cNvSpPr>
              <p:nvPr/>
            </p:nvSpPr>
            <p:spPr bwMode="auto">
              <a:xfrm>
                <a:off x="4902" y="318"/>
                <a:ext cx="16" cy="220"/>
              </a:xfrm>
              <a:custGeom>
                <a:avLst/>
                <a:gdLst>
                  <a:gd name="T0" fmla="*/ 8 w 16"/>
                  <a:gd name="T1" fmla="*/ 220 h 220"/>
                  <a:gd name="T2" fmla="*/ 0 w 16"/>
                  <a:gd name="T3" fmla="*/ 0 h 220"/>
                  <a:gd name="T4" fmla="*/ 0 w 16"/>
                  <a:gd name="T5" fmla="*/ 0 h 220"/>
                  <a:gd name="T6" fmla="*/ 4 w 16"/>
                  <a:gd name="T7" fmla="*/ 0 h 220"/>
                  <a:gd name="T8" fmla="*/ 16 w 16"/>
                  <a:gd name="T9" fmla="*/ 220 h 220"/>
                  <a:gd name="T10" fmla="*/ 12 w 16"/>
                  <a:gd name="T11" fmla="*/ 220 h 220"/>
                  <a:gd name="T12" fmla="*/ 8 w 16"/>
                  <a:gd name="T13" fmla="*/ 220 h 2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20"/>
                  <a:gd name="T23" fmla="*/ 16 w 16"/>
                  <a:gd name="T24" fmla="*/ 220 h 2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20">
                    <a:moveTo>
                      <a:pt x="8" y="22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16" y="220"/>
                    </a:lnTo>
                    <a:lnTo>
                      <a:pt x="12" y="220"/>
                    </a:lnTo>
                    <a:lnTo>
                      <a:pt x="8" y="220"/>
                    </a:lnTo>
                    <a:close/>
                  </a:path>
                </a:pathLst>
              </a:custGeom>
              <a:solidFill>
                <a:srgbClr val="DE44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78" name="Freeform 423"/>
              <p:cNvSpPr>
                <a:spLocks/>
              </p:cNvSpPr>
              <p:nvPr/>
            </p:nvSpPr>
            <p:spPr bwMode="auto">
              <a:xfrm>
                <a:off x="4904" y="318"/>
                <a:ext cx="16" cy="220"/>
              </a:xfrm>
              <a:custGeom>
                <a:avLst/>
                <a:gdLst>
                  <a:gd name="T0" fmla="*/ 10 w 16"/>
                  <a:gd name="T1" fmla="*/ 220 h 220"/>
                  <a:gd name="T2" fmla="*/ 0 w 16"/>
                  <a:gd name="T3" fmla="*/ 0 h 220"/>
                  <a:gd name="T4" fmla="*/ 2 w 16"/>
                  <a:gd name="T5" fmla="*/ 0 h 220"/>
                  <a:gd name="T6" fmla="*/ 6 w 16"/>
                  <a:gd name="T7" fmla="*/ 0 h 220"/>
                  <a:gd name="T8" fmla="*/ 16 w 16"/>
                  <a:gd name="T9" fmla="*/ 220 h 220"/>
                  <a:gd name="T10" fmla="*/ 14 w 16"/>
                  <a:gd name="T11" fmla="*/ 220 h 220"/>
                  <a:gd name="T12" fmla="*/ 10 w 16"/>
                  <a:gd name="T13" fmla="*/ 220 h 2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20"/>
                  <a:gd name="T23" fmla="*/ 16 w 16"/>
                  <a:gd name="T24" fmla="*/ 220 h 2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20">
                    <a:moveTo>
                      <a:pt x="10" y="22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16" y="220"/>
                    </a:lnTo>
                    <a:lnTo>
                      <a:pt x="14" y="220"/>
                    </a:lnTo>
                    <a:lnTo>
                      <a:pt x="10" y="220"/>
                    </a:lnTo>
                    <a:close/>
                  </a:path>
                </a:pathLst>
              </a:custGeom>
              <a:solidFill>
                <a:srgbClr val="DE453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79" name="Freeform 424"/>
              <p:cNvSpPr>
                <a:spLocks/>
              </p:cNvSpPr>
              <p:nvPr/>
            </p:nvSpPr>
            <p:spPr bwMode="auto">
              <a:xfrm>
                <a:off x="4908" y="318"/>
                <a:ext cx="16" cy="220"/>
              </a:xfrm>
              <a:custGeom>
                <a:avLst/>
                <a:gdLst>
                  <a:gd name="T0" fmla="*/ 10 w 16"/>
                  <a:gd name="T1" fmla="*/ 220 h 220"/>
                  <a:gd name="T2" fmla="*/ 0 w 16"/>
                  <a:gd name="T3" fmla="*/ 0 h 220"/>
                  <a:gd name="T4" fmla="*/ 2 w 16"/>
                  <a:gd name="T5" fmla="*/ 0 h 220"/>
                  <a:gd name="T6" fmla="*/ 4 w 16"/>
                  <a:gd name="T7" fmla="*/ 0 h 220"/>
                  <a:gd name="T8" fmla="*/ 16 w 16"/>
                  <a:gd name="T9" fmla="*/ 220 h 220"/>
                  <a:gd name="T10" fmla="*/ 12 w 16"/>
                  <a:gd name="T11" fmla="*/ 220 h 220"/>
                  <a:gd name="T12" fmla="*/ 10 w 16"/>
                  <a:gd name="T13" fmla="*/ 220 h 2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20"/>
                  <a:gd name="T23" fmla="*/ 16 w 16"/>
                  <a:gd name="T24" fmla="*/ 220 h 2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20">
                    <a:moveTo>
                      <a:pt x="10" y="22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6" y="220"/>
                    </a:lnTo>
                    <a:lnTo>
                      <a:pt x="12" y="220"/>
                    </a:lnTo>
                    <a:lnTo>
                      <a:pt x="10" y="220"/>
                    </a:lnTo>
                    <a:close/>
                  </a:path>
                </a:pathLst>
              </a:custGeom>
              <a:solidFill>
                <a:srgbClr val="DE463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80" name="Freeform 425"/>
              <p:cNvSpPr>
                <a:spLocks/>
              </p:cNvSpPr>
              <p:nvPr/>
            </p:nvSpPr>
            <p:spPr bwMode="auto">
              <a:xfrm>
                <a:off x="4912" y="316"/>
                <a:ext cx="16" cy="222"/>
              </a:xfrm>
              <a:custGeom>
                <a:avLst/>
                <a:gdLst>
                  <a:gd name="T0" fmla="*/ 8 w 16"/>
                  <a:gd name="T1" fmla="*/ 222 h 222"/>
                  <a:gd name="T2" fmla="*/ 0 w 16"/>
                  <a:gd name="T3" fmla="*/ 0 h 222"/>
                  <a:gd name="T4" fmla="*/ 0 w 16"/>
                  <a:gd name="T5" fmla="*/ 0 h 222"/>
                  <a:gd name="T6" fmla="*/ 4 w 16"/>
                  <a:gd name="T7" fmla="*/ 0 h 222"/>
                  <a:gd name="T8" fmla="*/ 16 w 16"/>
                  <a:gd name="T9" fmla="*/ 222 h 222"/>
                  <a:gd name="T10" fmla="*/ 12 w 16"/>
                  <a:gd name="T11" fmla="*/ 222 h 222"/>
                  <a:gd name="T12" fmla="*/ 8 w 16"/>
                  <a:gd name="T13" fmla="*/ 222 h 2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22"/>
                  <a:gd name="T23" fmla="*/ 16 w 16"/>
                  <a:gd name="T24" fmla="*/ 222 h 2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22">
                    <a:moveTo>
                      <a:pt x="8" y="22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16" y="222"/>
                    </a:lnTo>
                    <a:lnTo>
                      <a:pt x="12" y="222"/>
                    </a:lnTo>
                    <a:lnTo>
                      <a:pt x="8" y="222"/>
                    </a:lnTo>
                    <a:close/>
                  </a:path>
                </a:pathLst>
              </a:custGeom>
              <a:solidFill>
                <a:srgbClr val="DF49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81" name="Freeform 426"/>
              <p:cNvSpPr>
                <a:spLocks/>
              </p:cNvSpPr>
              <p:nvPr/>
            </p:nvSpPr>
            <p:spPr bwMode="auto">
              <a:xfrm>
                <a:off x="4912" y="316"/>
                <a:ext cx="18" cy="222"/>
              </a:xfrm>
              <a:custGeom>
                <a:avLst/>
                <a:gdLst>
                  <a:gd name="T0" fmla="*/ 12 w 18"/>
                  <a:gd name="T1" fmla="*/ 222 h 222"/>
                  <a:gd name="T2" fmla="*/ 0 w 18"/>
                  <a:gd name="T3" fmla="*/ 0 h 222"/>
                  <a:gd name="T4" fmla="*/ 4 w 18"/>
                  <a:gd name="T5" fmla="*/ 0 h 222"/>
                  <a:gd name="T6" fmla="*/ 8 w 18"/>
                  <a:gd name="T7" fmla="*/ 0 h 222"/>
                  <a:gd name="T8" fmla="*/ 18 w 18"/>
                  <a:gd name="T9" fmla="*/ 222 h 222"/>
                  <a:gd name="T10" fmla="*/ 16 w 18"/>
                  <a:gd name="T11" fmla="*/ 222 h 222"/>
                  <a:gd name="T12" fmla="*/ 12 w 18"/>
                  <a:gd name="T13" fmla="*/ 222 h 2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222"/>
                  <a:gd name="T23" fmla="*/ 18 w 18"/>
                  <a:gd name="T24" fmla="*/ 222 h 2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222">
                    <a:moveTo>
                      <a:pt x="12" y="22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8" y="222"/>
                    </a:lnTo>
                    <a:lnTo>
                      <a:pt x="16" y="222"/>
                    </a:lnTo>
                    <a:lnTo>
                      <a:pt x="12" y="222"/>
                    </a:lnTo>
                    <a:close/>
                  </a:path>
                </a:pathLst>
              </a:custGeom>
              <a:solidFill>
                <a:srgbClr val="DF49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82" name="Freeform 427"/>
              <p:cNvSpPr>
                <a:spLocks/>
              </p:cNvSpPr>
              <p:nvPr/>
            </p:nvSpPr>
            <p:spPr bwMode="auto">
              <a:xfrm>
                <a:off x="4916" y="316"/>
                <a:ext cx="18" cy="222"/>
              </a:xfrm>
              <a:custGeom>
                <a:avLst/>
                <a:gdLst>
                  <a:gd name="T0" fmla="*/ 12 w 18"/>
                  <a:gd name="T1" fmla="*/ 222 h 222"/>
                  <a:gd name="T2" fmla="*/ 0 w 18"/>
                  <a:gd name="T3" fmla="*/ 0 h 222"/>
                  <a:gd name="T4" fmla="*/ 4 w 18"/>
                  <a:gd name="T5" fmla="*/ 0 h 222"/>
                  <a:gd name="T6" fmla="*/ 6 w 18"/>
                  <a:gd name="T7" fmla="*/ 0 h 222"/>
                  <a:gd name="T8" fmla="*/ 18 w 18"/>
                  <a:gd name="T9" fmla="*/ 222 h 222"/>
                  <a:gd name="T10" fmla="*/ 14 w 18"/>
                  <a:gd name="T11" fmla="*/ 222 h 222"/>
                  <a:gd name="T12" fmla="*/ 12 w 18"/>
                  <a:gd name="T13" fmla="*/ 222 h 2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222"/>
                  <a:gd name="T23" fmla="*/ 18 w 18"/>
                  <a:gd name="T24" fmla="*/ 222 h 2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222">
                    <a:moveTo>
                      <a:pt x="12" y="22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18" y="222"/>
                    </a:lnTo>
                    <a:lnTo>
                      <a:pt x="14" y="222"/>
                    </a:lnTo>
                    <a:lnTo>
                      <a:pt x="12" y="222"/>
                    </a:lnTo>
                    <a:close/>
                  </a:path>
                </a:pathLst>
              </a:custGeom>
              <a:solidFill>
                <a:srgbClr val="DF4B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83" name="Freeform 428"/>
              <p:cNvSpPr>
                <a:spLocks/>
              </p:cNvSpPr>
              <p:nvPr/>
            </p:nvSpPr>
            <p:spPr bwMode="auto">
              <a:xfrm>
                <a:off x="4920" y="316"/>
                <a:ext cx="16" cy="222"/>
              </a:xfrm>
              <a:custGeom>
                <a:avLst/>
                <a:gdLst>
                  <a:gd name="T0" fmla="*/ 10 w 16"/>
                  <a:gd name="T1" fmla="*/ 222 h 222"/>
                  <a:gd name="T2" fmla="*/ 0 w 16"/>
                  <a:gd name="T3" fmla="*/ 0 h 222"/>
                  <a:gd name="T4" fmla="*/ 2 w 16"/>
                  <a:gd name="T5" fmla="*/ 0 h 222"/>
                  <a:gd name="T6" fmla="*/ 6 w 16"/>
                  <a:gd name="T7" fmla="*/ 0 h 222"/>
                  <a:gd name="T8" fmla="*/ 16 w 16"/>
                  <a:gd name="T9" fmla="*/ 222 h 222"/>
                  <a:gd name="T10" fmla="*/ 14 w 16"/>
                  <a:gd name="T11" fmla="*/ 222 h 222"/>
                  <a:gd name="T12" fmla="*/ 10 w 16"/>
                  <a:gd name="T13" fmla="*/ 222 h 2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22"/>
                  <a:gd name="T23" fmla="*/ 16 w 16"/>
                  <a:gd name="T24" fmla="*/ 222 h 2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22">
                    <a:moveTo>
                      <a:pt x="10" y="22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16" y="222"/>
                    </a:lnTo>
                    <a:lnTo>
                      <a:pt x="14" y="222"/>
                    </a:lnTo>
                    <a:lnTo>
                      <a:pt x="10" y="222"/>
                    </a:lnTo>
                    <a:close/>
                  </a:path>
                </a:pathLst>
              </a:custGeom>
              <a:solidFill>
                <a:srgbClr val="DF4C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84" name="Freeform 429"/>
              <p:cNvSpPr>
                <a:spLocks/>
              </p:cNvSpPr>
              <p:nvPr/>
            </p:nvSpPr>
            <p:spPr bwMode="auto">
              <a:xfrm>
                <a:off x="4922" y="316"/>
                <a:ext cx="16" cy="222"/>
              </a:xfrm>
              <a:custGeom>
                <a:avLst/>
                <a:gdLst>
                  <a:gd name="T0" fmla="*/ 12 w 16"/>
                  <a:gd name="T1" fmla="*/ 222 h 222"/>
                  <a:gd name="T2" fmla="*/ 0 w 16"/>
                  <a:gd name="T3" fmla="*/ 0 h 222"/>
                  <a:gd name="T4" fmla="*/ 4 w 16"/>
                  <a:gd name="T5" fmla="*/ 0 h 222"/>
                  <a:gd name="T6" fmla="*/ 8 w 16"/>
                  <a:gd name="T7" fmla="*/ 0 h 222"/>
                  <a:gd name="T8" fmla="*/ 16 w 16"/>
                  <a:gd name="T9" fmla="*/ 222 h 222"/>
                  <a:gd name="T10" fmla="*/ 14 w 16"/>
                  <a:gd name="T11" fmla="*/ 222 h 222"/>
                  <a:gd name="T12" fmla="*/ 12 w 16"/>
                  <a:gd name="T13" fmla="*/ 222 h 2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22"/>
                  <a:gd name="T23" fmla="*/ 16 w 16"/>
                  <a:gd name="T24" fmla="*/ 222 h 2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22">
                    <a:moveTo>
                      <a:pt x="12" y="22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6" y="222"/>
                    </a:lnTo>
                    <a:lnTo>
                      <a:pt x="14" y="222"/>
                    </a:lnTo>
                    <a:lnTo>
                      <a:pt x="12" y="222"/>
                    </a:lnTo>
                    <a:close/>
                  </a:path>
                </a:pathLst>
              </a:custGeom>
              <a:solidFill>
                <a:srgbClr val="E04E3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85" name="Freeform 430"/>
              <p:cNvSpPr>
                <a:spLocks/>
              </p:cNvSpPr>
              <p:nvPr/>
            </p:nvSpPr>
            <p:spPr bwMode="auto">
              <a:xfrm>
                <a:off x="4926" y="316"/>
                <a:ext cx="16" cy="222"/>
              </a:xfrm>
              <a:custGeom>
                <a:avLst/>
                <a:gdLst>
                  <a:gd name="T0" fmla="*/ 10 w 16"/>
                  <a:gd name="T1" fmla="*/ 222 h 222"/>
                  <a:gd name="T2" fmla="*/ 0 w 16"/>
                  <a:gd name="T3" fmla="*/ 0 h 222"/>
                  <a:gd name="T4" fmla="*/ 4 w 16"/>
                  <a:gd name="T5" fmla="*/ 0 h 222"/>
                  <a:gd name="T6" fmla="*/ 8 w 16"/>
                  <a:gd name="T7" fmla="*/ 0 h 222"/>
                  <a:gd name="T8" fmla="*/ 16 w 16"/>
                  <a:gd name="T9" fmla="*/ 222 h 222"/>
                  <a:gd name="T10" fmla="*/ 12 w 16"/>
                  <a:gd name="T11" fmla="*/ 222 h 222"/>
                  <a:gd name="T12" fmla="*/ 10 w 16"/>
                  <a:gd name="T13" fmla="*/ 222 h 2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22"/>
                  <a:gd name="T23" fmla="*/ 16 w 16"/>
                  <a:gd name="T24" fmla="*/ 222 h 2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22">
                    <a:moveTo>
                      <a:pt x="10" y="22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6" y="222"/>
                    </a:lnTo>
                    <a:lnTo>
                      <a:pt x="12" y="222"/>
                    </a:lnTo>
                    <a:lnTo>
                      <a:pt x="10" y="222"/>
                    </a:lnTo>
                    <a:close/>
                  </a:path>
                </a:pathLst>
              </a:custGeom>
              <a:solidFill>
                <a:srgbClr val="E04E3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86" name="Freeform 431"/>
              <p:cNvSpPr>
                <a:spLocks/>
              </p:cNvSpPr>
              <p:nvPr/>
            </p:nvSpPr>
            <p:spPr bwMode="auto">
              <a:xfrm>
                <a:off x="4930" y="316"/>
                <a:ext cx="16" cy="222"/>
              </a:xfrm>
              <a:custGeom>
                <a:avLst/>
                <a:gdLst>
                  <a:gd name="T0" fmla="*/ 8 w 16"/>
                  <a:gd name="T1" fmla="*/ 222 h 222"/>
                  <a:gd name="T2" fmla="*/ 0 w 16"/>
                  <a:gd name="T3" fmla="*/ 0 h 222"/>
                  <a:gd name="T4" fmla="*/ 4 w 16"/>
                  <a:gd name="T5" fmla="*/ 0 h 222"/>
                  <a:gd name="T6" fmla="*/ 4 w 16"/>
                  <a:gd name="T7" fmla="*/ 0 h 222"/>
                  <a:gd name="T8" fmla="*/ 16 w 16"/>
                  <a:gd name="T9" fmla="*/ 222 h 222"/>
                  <a:gd name="T10" fmla="*/ 12 w 16"/>
                  <a:gd name="T11" fmla="*/ 222 h 222"/>
                  <a:gd name="T12" fmla="*/ 8 w 16"/>
                  <a:gd name="T13" fmla="*/ 222 h 2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22"/>
                  <a:gd name="T23" fmla="*/ 16 w 16"/>
                  <a:gd name="T24" fmla="*/ 222 h 2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22">
                    <a:moveTo>
                      <a:pt x="8" y="22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16" y="222"/>
                    </a:lnTo>
                    <a:lnTo>
                      <a:pt x="12" y="222"/>
                    </a:lnTo>
                    <a:lnTo>
                      <a:pt x="8" y="222"/>
                    </a:lnTo>
                    <a:close/>
                  </a:path>
                </a:pathLst>
              </a:custGeom>
              <a:solidFill>
                <a:srgbClr val="E051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87" name="Freeform 432"/>
              <p:cNvSpPr>
                <a:spLocks/>
              </p:cNvSpPr>
              <p:nvPr/>
            </p:nvSpPr>
            <p:spPr bwMode="auto">
              <a:xfrm>
                <a:off x="4934" y="316"/>
                <a:ext cx="14" cy="222"/>
              </a:xfrm>
              <a:custGeom>
                <a:avLst/>
                <a:gdLst>
                  <a:gd name="T0" fmla="*/ 8 w 14"/>
                  <a:gd name="T1" fmla="*/ 222 h 222"/>
                  <a:gd name="T2" fmla="*/ 0 w 14"/>
                  <a:gd name="T3" fmla="*/ 0 h 222"/>
                  <a:gd name="T4" fmla="*/ 0 w 14"/>
                  <a:gd name="T5" fmla="*/ 0 h 222"/>
                  <a:gd name="T6" fmla="*/ 4 w 14"/>
                  <a:gd name="T7" fmla="*/ 0 h 222"/>
                  <a:gd name="T8" fmla="*/ 14 w 14"/>
                  <a:gd name="T9" fmla="*/ 222 h 222"/>
                  <a:gd name="T10" fmla="*/ 12 w 14"/>
                  <a:gd name="T11" fmla="*/ 222 h 222"/>
                  <a:gd name="T12" fmla="*/ 8 w 14"/>
                  <a:gd name="T13" fmla="*/ 222 h 2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222"/>
                  <a:gd name="T23" fmla="*/ 14 w 14"/>
                  <a:gd name="T24" fmla="*/ 222 h 2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222">
                    <a:moveTo>
                      <a:pt x="8" y="22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14" y="222"/>
                    </a:lnTo>
                    <a:lnTo>
                      <a:pt x="12" y="222"/>
                    </a:lnTo>
                    <a:lnTo>
                      <a:pt x="8" y="222"/>
                    </a:lnTo>
                    <a:close/>
                  </a:path>
                </a:pathLst>
              </a:custGeom>
              <a:solidFill>
                <a:srgbClr val="E1523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88" name="Freeform 433"/>
              <p:cNvSpPr>
                <a:spLocks/>
              </p:cNvSpPr>
              <p:nvPr/>
            </p:nvSpPr>
            <p:spPr bwMode="auto">
              <a:xfrm>
                <a:off x="4936" y="316"/>
                <a:ext cx="16" cy="222"/>
              </a:xfrm>
              <a:custGeom>
                <a:avLst/>
                <a:gdLst>
                  <a:gd name="T0" fmla="*/ 10 w 16"/>
                  <a:gd name="T1" fmla="*/ 222 h 222"/>
                  <a:gd name="T2" fmla="*/ 0 w 16"/>
                  <a:gd name="T3" fmla="*/ 0 h 222"/>
                  <a:gd name="T4" fmla="*/ 2 w 16"/>
                  <a:gd name="T5" fmla="*/ 0 h 222"/>
                  <a:gd name="T6" fmla="*/ 6 w 16"/>
                  <a:gd name="T7" fmla="*/ 0 h 222"/>
                  <a:gd name="T8" fmla="*/ 16 w 16"/>
                  <a:gd name="T9" fmla="*/ 222 h 222"/>
                  <a:gd name="T10" fmla="*/ 12 w 16"/>
                  <a:gd name="T11" fmla="*/ 222 h 222"/>
                  <a:gd name="T12" fmla="*/ 10 w 16"/>
                  <a:gd name="T13" fmla="*/ 222 h 2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22"/>
                  <a:gd name="T23" fmla="*/ 16 w 16"/>
                  <a:gd name="T24" fmla="*/ 222 h 2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22">
                    <a:moveTo>
                      <a:pt x="10" y="22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16" y="222"/>
                    </a:lnTo>
                    <a:lnTo>
                      <a:pt x="12" y="222"/>
                    </a:lnTo>
                    <a:lnTo>
                      <a:pt x="10" y="222"/>
                    </a:lnTo>
                    <a:close/>
                  </a:path>
                </a:pathLst>
              </a:custGeom>
              <a:solidFill>
                <a:srgbClr val="E153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89" name="Freeform 434"/>
              <p:cNvSpPr>
                <a:spLocks/>
              </p:cNvSpPr>
              <p:nvPr/>
            </p:nvSpPr>
            <p:spPr bwMode="auto">
              <a:xfrm>
                <a:off x="4940" y="316"/>
                <a:ext cx="16" cy="222"/>
              </a:xfrm>
              <a:custGeom>
                <a:avLst/>
                <a:gdLst>
                  <a:gd name="T0" fmla="*/ 8 w 16"/>
                  <a:gd name="T1" fmla="*/ 222 h 222"/>
                  <a:gd name="T2" fmla="*/ 0 w 16"/>
                  <a:gd name="T3" fmla="*/ 0 h 222"/>
                  <a:gd name="T4" fmla="*/ 2 w 16"/>
                  <a:gd name="T5" fmla="*/ 0 h 222"/>
                  <a:gd name="T6" fmla="*/ 4 w 16"/>
                  <a:gd name="T7" fmla="*/ 0 h 222"/>
                  <a:gd name="T8" fmla="*/ 16 w 16"/>
                  <a:gd name="T9" fmla="*/ 222 h 222"/>
                  <a:gd name="T10" fmla="*/ 12 w 16"/>
                  <a:gd name="T11" fmla="*/ 222 h 222"/>
                  <a:gd name="T12" fmla="*/ 8 w 16"/>
                  <a:gd name="T13" fmla="*/ 222 h 2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22"/>
                  <a:gd name="T23" fmla="*/ 16 w 16"/>
                  <a:gd name="T24" fmla="*/ 222 h 2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22">
                    <a:moveTo>
                      <a:pt x="8" y="22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6" y="222"/>
                    </a:lnTo>
                    <a:lnTo>
                      <a:pt x="12" y="222"/>
                    </a:lnTo>
                    <a:lnTo>
                      <a:pt x="8" y="222"/>
                    </a:lnTo>
                    <a:close/>
                  </a:path>
                </a:pathLst>
              </a:custGeom>
              <a:solidFill>
                <a:srgbClr val="E154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90" name="Freeform 435"/>
              <p:cNvSpPr>
                <a:spLocks/>
              </p:cNvSpPr>
              <p:nvPr/>
            </p:nvSpPr>
            <p:spPr bwMode="auto">
              <a:xfrm>
                <a:off x="4944" y="316"/>
                <a:ext cx="14" cy="222"/>
              </a:xfrm>
              <a:custGeom>
                <a:avLst/>
                <a:gdLst>
                  <a:gd name="T0" fmla="*/ 8 w 14"/>
                  <a:gd name="T1" fmla="*/ 222 h 222"/>
                  <a:gd name="T2" fmla="*/ 0 w 14"/>
                  <a:gd name="T3" fmla="*/ 0 h 222"/>
                  <a:gd name="T4" fmla="*/ 0 w 14"/>
                  <a:gd name="T5" fmla="*/ 0 h 222"/>
                  <a:gd name="T6" fmla="*/ 4 w 14"/>
                  <a:gd name="T7" fmla="*/ 0 h 222"/>
                  <a:gd name="T8" fmla="*/ 14 w 14"/>
                  <a:gd name="T9" fmla="*/ 222 h 222"/>
                  <a:gd name="T10" fmla="*/ 12 w 14"/>
                  <a:gd name="T11" fmla="*/ 222 h 222"/>
                  <a:gd name="T12" fmla="*/ 8 w 14"/>
                  <a:gd name="T13" fmla="*/ 222 h 2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222"/>
                  <a:gd name="T23" fmla="*/ 14 w 14"/>
                  <a:gd name="T24" fmla="*/ 222 h 2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222">
                    <a:moveTo>
                      <a:pt x="8" y="22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14" y="222"/>
                    </a:lnTo>
                    <a:lnTo>
                      <a:pt x="12" y="222"/>
                    </a:lnTo>
                    <a:lnTo>
                      <a:pt x="8" y="222"/>
                    </a:lnTo>
                    <a:close/>
                  </a:path>
                </a:pathLst>
              </a:custGeom>
              <a:solidFill>
                <a:srgbClr val="E156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91" name="Freeform 436"/>
              <p:cNvSpPr>
                <a:spLocks/>
              </p:cNvSpPr>
              <p:nvPr/>
            </p:nvSpPr>
            <p:spPr bwMode="auto">
              <a:xfrm>
                <a:off x="4946" y="314"/>
                <a:ext cx="16" cy="224"/>
              </a:xfrm>
              <a:custGeom>
                <a:avLst/>
                <a:gdLst>
                  <a:gd name="T0" fmla="*/ 10 w 16"/>
                  <a:gd name="T1" fmla="*/ 224 h 224"/>
                  <a:gd name="T2" fmla="*/ 0 w 16"/>
                  <a:gd name="T3" fmla="*/ 0 h 224"/>
                  <a:gd name="T4" fmla="*/ 2 w 16"/>
                  <a:gd name="T5" fmla="*/ 0 h 224"/>
                  <a:gd name="T6" fmla="*/ 6 w 16"/>
                  <a:gd name="T7" fmla="*/ 0 h 224"/>
                  <a:gd name="T8" fmla="*/ 16 w 16"/>
                  <a:gd name="T9" fmla="*/ 222 h 224"/>
                  <a:gd name="T10" fmla="*/ 12 w 16"/>
                  <a:gd name="T11" fmla="*/ 224 h 224"/>
                  <a:gd name="T12" fmla="*/ 10 w 16"/>
                  <a:gd name="T13" fmla="*/ 224 h 2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24"/>
                  <a:gd name="T23" fmla="*/ 16 w 16"/>
                  <a:gd name="T24" fmla="*/ 224 h 2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24">
                    <a:moveTo>
                      <a:pt x="10" y="224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16" y="222"/>
                    </a:lnTo>
                    <a:lnTo>
                      <a:pt x="12" y="224"/>
                    </a:lnTo>
                    <a:lnTo>
                      <a:pt x="10" y="224"/>
                    </a:lnTo>
                    <a:close/>
                  </a:path>
                </a:pathLst>
              </a:custGeom>
              <a:solidFill>
                <a:srgbClr val="E258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92" name="Freeform 437"/>
              <p:cNvSpPr>
                <a:spLocks/>
              </p:cNvSpPr>
              <p:nvPr/>
            </p:nvSpPr>
            <p:spPr bwMode="auto">
              <a:xfrm>
                <a:off x="4950" y="314"/>
                <a:ext cx="16" cy="224"/>
              </a:xfrm>
              <a:custGeom>
                <a:avLst/>
                <a:gdLst>
                  <a:gd name="T0" fmla="*/ 8 w 16"/>
                  <a:gd name="T1" fmla="*/ 224 h 224"/>
                  <a:gd name="T2" fmla="*/ 0 w 16"/>
                  <a:gd name="T3" fmla="*/ 0 h 224"/>
                  <a:gd name="T4" fmla="*/ 2 w 16"/>
                  <a:gd name="T5" fmla="*/ 0 h 224"/>
                  <a:gd name="T6" fmla="*/ 4 w 16"/>
                  <a:gd name="T7" fmla="*/ 0 h 224"/>
                  <a:gd name="T8" fmla="*/ 16 w 16"/>
                  <a:gd name="T9" fmla="*/ 222 h 224"/>
                  <a:gd name="T10" fmla="*/ 12 w 16"/>
                  <a:gd name="T11" fmla="*/ 224 h 224"/>
                  <a:gd name="T12" fmla="*/ 8 w 16"/>
                  <a:gd name="T13" fmla="*/ 224 h 2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24"/>
                  <a:gd name="T23" fmla="*/ 16 w 16"/>
                  <a:gd name="T24" fmla="*/ 224 h 2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24">
                    <a:moveTo>
                      <a:pt x="8" y="224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6" y="222"/>
                    </a:lnTo>
                    <a:lnTo>
                      <a:pt x="12" y="224"/>
                    </a:lnTo>
                    <a:lnTo>
                      <a:pt x="8" y="224"/>
                    </a:lnTo>
                    <a:close/>
                  </a:path>
                </a:pathLst>
              </a:custGeom>
              <a:solidFill>
                <a:srgbClr val="E259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93" name="Freeform 438"/>
              <p:cNvSpPr>
                <a:spLocks/>
              </p:cNvSpPr>
              <p:nvPr/>
            </p:nvSpPr>
            <p:spPr bwMode="auto">
              <a:xfrm>
                <a:off x="4954" y="314"/>
                <a:ext cx="14" cy="222"/>
              </a:xfrm>
              <a:custGeom>
                <a:avLst/>
                <a:gdLst>
                  <a:gd name="T0" fmla="*/ 8 w 14"/>
                  <a:gd name="T1" fmla="*/ 222 h 222"/>
                  <a:gd name="T2" fmla="*/ 0 w 14"/>
                  <a:gd name="T3" fmla="*/ 0 h 222"/>
                  <a:gd name="T4" fmla="*/ 0 w 14"/>
                  <a:gd name="T5" fmla="*/ 0 h 222"/>
                  <a:gd name="T6" fmla="*/ 4 w 14"/>
                  <a:gd name="T7" fmla="*/ 0 h 222"/>
                  <a:gd name="T8" fmla="*/ 14 w 14"/>
                  <a:gd name="T9" fmla="*/ 222 h 222"/>
                  <a:gd name="T10" fmla="*/ 12 w 14"/>
                  <a:gd name="T11" fmla="*/ 222 h 222"/>
                  <a:gd name="T12" fmla="*/ 8 w 14"/>
                  <a:gd name="T13" fmla="*/ 222 h 2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222"/>
                  <a:gd name="T23" fmla="*/ 14 w 14"/>
                  <a:gd name="T24" fmla="*/ 222 h 2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222">
                    <a:moveTo>
                      <a:pt x="8" y="22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14" y="222"/>
                    </a:lnTo>
                    <a:lnTo>
                      <a:pt x="12" y="222"/>
                    </a:lnTo>
                    <a:lnTo>
                      <a:pt x="8" y="222"/>
                    </a:lnTo>
                    <a:close/>
                  </a:path>
                </a:pathLst>
              </a:custGeom>
              <a:solidFill>
                <a:srgbClr val="E25A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94" name="Freeform 439"/>
              <p:cNvSpPr>
                <a:spLocks/>
              </p:cNvSpPr>
              <p:nvPr/>
            </p:nvSpPr>
            <p:spPr bwMode="auto">
              <a:xfrm>
                <a:off x="4956" y="314"/>
                <a:ext cx="16" cy="222"/>
              </a:xfrm>
              <a:custGeom>
                <a:avLst/>
                <a:gdLst>
                  <a:gd name="T0" fmla="*/ 10 w 16"/>
                  <a:gd name="T1" fmla="*/ 222 h 222"/>
                  <a:gd name="T2" fmla="*/ 0 w 16"/>
                  <a:gd name="T3" fmla="*/ 0 h 222"/>
                  <a:gd name="T4" fmla="*/ 2 w 16"/>
                  <a:gd name="T5" fmla="*/ 0 h 222"/>
                  <a:gd name="T6" fmla="*/ 6 w 16"/>
                  <a:gd name="T7" fmla="*/ 0 h 222"/>
                  <a:gd name="T8" fmla="*/ 16 w 16"/>
                  <a:gd name="T9" fmla="*/ 222 h 222"/>
                  <a:gd name="T10" fmla="*/ 12 w 16"/>
                  <a:gd name="T11" fmla="*/ 222 h 222"/>
                  <a:gd name="T12" fmla="*/ 10 w 16"/>
                  <a:gd name="T13" fmla="*/ 222 h 2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22"/>
                  <a:gd name="T23" fmla="*/ 16 w 16"/>
                  <a:gd name="T24" fmla="*/ 222 h 2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22">
                    <a:moveTo>
                      <a:pt x="10" y="22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16" y="222"/>
                    </a:lnTo>
                    <a:lnTo>
                      <a:pt x="12" y="222"/>
                    </a:lnTo>
                    <a:lnTo>
                      <a:pt x="10" y="222"/>
                    </a:lnTo>
                    <a:close/>
                  </a:path>
                </a:pathLst>
              </a:custGeom>
              <a:solidFill>
                <a:srgbClr val="E25B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95" name="Freeform 440"/>
              <p:cNvSpPr>
                <a:spLocks/>
              </p:cNvSpPr>
              <p:nvPr/>
            </p:nvSpPr>
            <p:spPr bwMode="auto">
              <a:xfrm>
                <a:off x="4960" y="314"/>
                <a:ext cx="16" cy="222"/>
              </a:xfrm>
              <a:custGeom>
                <a:avLst/>
                <a:gdLst>
                  <a:gd name="T0" fmla="*/ 8 w 16"/>
                  <a:gd name="T1" fmla="*/ 222 h 222"/>
                  <a:gd name="T2" fmla="*/ 0 w 16"/>
                  <a:gd name="T3" fmla="*/ 0 h 222"/>
                  <a:gd name="T4" fmla="*/ 2 w 16"/>
                  <a:gd name="T5" fmla="*/ 0 h 222"/>
                  <a:gd name="T6" fmla="*/ 4 w 16"/>
                  <a:gd name="T7" fmla="*/ 0 h 222"/>
                  <a:gd name="T8" fmla="*/ 16 w 16"/>
                  <a:gd name="T9" fmla="*/ 222 h 222"/>
                  <a:gd name="T10" fmla="*/ 12 w 16"/>
                  <a:gd name="T11" fmla="*/ 222 h 222"/>
                  <a:gd name="T12" fmla="*/ 8 w 16"/>
                  <a:gd name="T13" fmla="*/ 222 h 2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22"/>
                  <a:gd name="T23" fmla="*/ 16 w 16"/>
                  <a:gd name="T24" fmla="*/ 222 h 2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22">
                    <a:moveTo>
                      <a:pt x="8" y="22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6" y="222"/>
                    </a:lnTo>
                    <a:lnTo>
                      <a:pt x="12" y="222"/>
                    </a:lnTo>
                    <a:lnTo>
                      <a:pt x="8" y="222"/>
                    </a:lnTo>
                    <a:close/>
                  </a:path>
                </a:pathLst>
              </a:custGeom>
              <a:solidFill>
                <a:srgbClr val="E25C4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96" name="Freeform 441"/>
              <p:cNvSpPr>
                <a:spLocks/>
              </p:cNvSpPr>
              <p:nvPr/>
            </p:nvSpPr>
            <p:spPr bwMode="auto">
              <a:xfrm>
                <a:off x="4962" y="314"/>
                <a:ext cx="16" cy="222"/>
              </a:xfrm>
              <a:custGeom>
                <a:avLst/>
                <a:gdLst>
                  <a:gd name="T0" fmla="*/ 10 w 16"/>
                  <a:gd name="T1" fmla="*/ 222 h 222"/>
                  <a:gd name="T2" fmla="*/ 0 w 16"/>
                  <a:gd name="T3" fmla="*/ 0 h 222"/>
                  <a:gd name="T4" fmla="*/ 2 w 16"/>
                  <a:gd name="T5" fmla="*/ 0 h 222"/>
                  <a:gd name="T6" fmla="*/ 6 w 16"/>
                  <a:gd name="T7" fmla="*/ 0 h 222"/>
                  <a:gd name="T8" fmla="*/ 16 w 16"/>
                  <a:gd name="T9" fmla="*/ 222 h 222"/>
                  <a:gd name="T10" fmla="*/ 14 w 16"/>
                  <a:gd name="T11" fmla="*/ 222 h 222"/>
                  <a:gd name="T12" fmla="*/ 10 w 16"/>
                  <a:gd name="T13" fmla="*/ 222 h 2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22"/>
                  <a:gd name="T23" fmla="*/ 16 w 16"/>
                  <a:gd name="T24" fmla="*/ 222 h 2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22">
                    <a:moveTo>
                      <a:pt x="10" y="22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16" y="222"/>
                    </a:lnTo>
                    <a:lnTo>
                      <a:pt x="14" y="222"/>
                    </a:lnTo>
                    <a:lnTo>
                      <a:pt x="10" y="222"/>
                    </a:lnTo>
                    <a:close/>
                  </a:path>
                </a:pathLst>
              </a:custGeom>
              <a:solidFill>
                <a:srgbClr val="E35D4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97" name="Freeform 442"/>
              <p:cNvSpPr>
                <a:spLocks/>
              </p:cNvSpPr>
              <p:nvPr/>
            </p:nvSpPr>
            <p:spPr bwMode="auto">
              <a:xfrm>
                <a:off x="4964" y="314"/>
                <a:ext cx="18" cy="222"/>
              </a:xfrm>
              <a:custGeom>
                <a:avLst/>
                <a:gdLst>
                  <a:gd name="T0" fmla="*/ 12 w 18"/>
                  <a:gd name="T1" fmla="*/ 222 h 222"/>
                  <a:gd name="T2" fmla="*/ 0 w 18"/>
                  <a:gd name="T3" fmla="*/ 0 h 222"/>
                  <a:gd name="T4" fmla="*/ 4 w 18"/>
                  <a:gd name="T5" fmla="*/ 0 h 222"/>
                  <a:gd name="T6" fmla="*/ 8 w 18"/>
                  <a:gd name="T7" fmla="*/ 0 h 222"/>
                  <a:gd name="T8" fmla="*/ 18 w 18"/>
                  <a:gd name="T9" fmla="*/ 222 h 222"/>
                  <a:gd name="T10" fmla="*/ 14 w 18"/>
                  <a:gd name="T11" fmla="*/ 222 h 222"/>
                  <a:gd name="T12" fmla="*/ 12 w 18"/>
                  <a:gd name="T13" fmla="*/ 222 h 2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222"/>
                  <a:gd name="T23" fmla="*/ 18 w 18"/>
                  <a:gd name="T24" fmla="*/ 222 h 2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222">
                    <a:moveTo>
                      <a:pt x="12" y="22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8" y="222"/>
                    </a:lnTo>
                    <a:lnTo>
                      <a:pt x="14" y="222"/>
                    </a:lnTo>
                    <a:lnTo>
                      <a:pt x="12" y="222"/>
                    </a:lnTo>
                    <a:close/>
                  </a:path>
                </a:pathLst>
              </a:custGeom>
              <a:solidFill>
                <a:srgbClr val="E35F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98" name="Freeform 443"/>
              <p:cNvSpPr>
                <a:spLocks/>
              </p:cNvSpPr>
              <p:nvPr/>
            </p:nvSpPr>
            <p:spPr bwMode="auto">
              <a:xfrm>
                <a:off x="4968" y="314"/>
                <a:ext cx="16" cy="222"/>
              </a:xfrm>
              <a:custGeom>
                <a:avLst/>
                <a:gdLst>
                  <a:gd name="T0" fmla="*/ 10 w 16"/>
                  <a:gd name="T1" fmla="*/ 222 h 222"/>
                  <a:gd name="T2" fmla="*/ 0 w 16"/>
                  <a:gd name="T3" fmla="*/ 0 h 222"/>
                  <a:gd name="T4" fmla="*/ 4 w 16"/>
                  <a:gd name="T5" fmla="*/ 0 h 222"/>
                  <a:gd name="T6" fmla="*/ 6 w 16"/>
                  <a:gd name="T7" fmla="*/ 0 h 222"/>
                  <a:gd name="T8" fmla="*/ 16 w 16"/>
                  <a:gd name="T9" fmla="*/ 222 h 222"/>
                  <a:gd name="T10" fmla="*/ 14 w 16"/>
                  <a:gd name="T11" fmla="*/ 222 h 222"/>
                  <a:gd name="T12" fmla="*/ 10 w 16"/>
                  <a:gd name="T13" fmla="*/ 222 h 2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22"/>
                  <a:gd name="T23" fmla="*/ 16 w 16"/>
                  <a:gd name="T24" fmla="*/ 222 h 2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22">
                    <a:moveTo>
                      <a:pt x="10" y="22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16" y="222"/>
                    </a:lnTo>
                    <a:lnTo>
                      <a:pt x="14" y="222"/>
                    </a:lnTo>
                    <a:lnTo>
                      <a:pt x="10" y="222"/>
                    </a:lnTo>
                    <a:close/>
                  </a:path>
                </a:pathLst>
              </a:custGeom>
              <a:solidFill>
                <a:srgbClr val="E3604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99" name="Freeform 444"/>
              <p:cNvSpPr>
                <a:spLocks/>
              </p:cNvSpPr>
              <p:nvPr/>
            </p:nvSpPr>
            <p:spPr bwMode="auto">
              <a:xfrm>
                <a:off x="4972" y="314"/>
                <a:ext cx="14" cy="222"/>
              </a:xfrm>
              <a:custGeom>
                <a:avLst/>
                <a:gdLst>
                  <a:gd name="T0" fmla="*/ 10 w 14"/>
                  <a:gd name="T1" fmla="*/ 222 h 222"/>
                  <a:gd name="T2" fmla="*/ 0 w 14"/>
                  <a:gd name="T3" fmla="*/ 0 h 222"/>
                  <a:gd name="T4" fmla="*/ 2 w 14"/>
                  <a:gd name="T5" fmla="*/ 0 h 222"/>
                  <a:gd name="T6" fmla="*/ 6 w 14"/>
                  <a:gd name="T7" fmla="*/ 0 h 222"/>
                  <a:gd name="T8" fmla="*/ 14 w 14"/>
                  <a:gd name="T9" fmla="*/ 222 h 222"/>
                  <a:gd name="T10" fmla="*/ 12 w 14"/>
                  <a:gd name="T11" fmla="*/ 222 h 222"/>
                  <a:gd name="T12" fmla="*/ 10 w 14"/>
                  <a:gd name="T13" fmla="*/ 222 h 2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222"/>
                  <a:gd name="T23" fmla="*/ 14 w 14"/>
                  <a:gd name="T24" fmla="*/ 222 h 2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222">
                    <a:moveTo>
                      <a:pt x="10" y="22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14" y="222"/>
                    </a:lnTo>
                    <a:lnTo>
                      <a:pt x="12" y="222"/>
                    </a:lnTo>
                    <a:lnTo>
                      <a:pt x="10" y="222"/>
                    </a:lnTo>
                    <a:close/>
                  </a:path>
                </a:pathLst>
              </a:custGeom>
              <a:solidFill>
                <a:srgbClr val="E3614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00" name="Freeform 445"/>
              <p:cNvSpPr>
                <a:spLocks/>
              </p:cNvSpPr>
              <p:nvPr/>
            </p:nvSpPr>
            <p:spPr bwMode="auto">
              <a:xfrm>
                <a:off x="4974" y="314"/>
                <a:ext cx="16" cy="222"/>
              </a:xfrm>
              <a:custGeom>
                <a:avLst/>
                <a:gdLst>
                  <a:gd name="T0" fmla="*/ 10 w 16"/>
                  <a:gd name="T1" fmla="*/ 222 h 222"/>
                  <a:gd name="T2" fmla="*/ 0 w 16"/>
                  <a:gd name="T3" fmla="*/ 0 h 222"/>
                  <a:gd name="T4" fmla="*/ 4 w 16"/>
                  <a:gd name="T5" fmla="*/ 0 h 222"/>
                  <a:gd name="T6" fmla="*/ 8 w 16"/>
                  <a:gd name="T7" fmla="*/ 0 h 222"/>
                  <a:gd name="T8" fmla="*/ 16 w 16"/>
                  <a:gd name="T9" fmla="*/ 222 h 222"/>
                  <a:gd name="T10" fmla="*/ 12 w 16"/>
                  <a:gd name="T11" fmla="*/ 222 h 222"/>
                  <a:gd name="T12" fmla="*/ 10 w 16"/>
                  <a:gd name="T13" fmla="*/ 222 h 2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22"/>
                  <a:gd name="T23" fmla="*/ 16 w 16"/>
                  <a:gd name="T24" fmla="*/ 222 h 2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22">
                    <a:moveTo>
                      <a:pt x="10" y="22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6" y="222"/>
                    </a:lnTo>
                    <a:lnTo>
                      <a:pt x="12" y="222"/>
                    </a:lnTo>
                    <a:lnTo>
                      <a:pt x="10" y="222"/>
                    </a:lnTo>
                    <a:close/>
                  </a:path>
                </a:pathLst>
              </a:custGeom>
              <a:solidFill>
                <a:srgbClr val="E4624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01" name="Freeform 446"/>
              <p:cNvSpPr>
                <a:spLocks/>
              </p:cNvSpPr>
              <p:nvPr/>
            </p:nvSpPr>
            <p:spPr bwMode="auto">
              <a:xfrm>
                <a:off x="4978" y="314"/>
                <a:ext cx="16" cy="222"/>
              </a:xfrm>
              <a:custGeom>
                <a:avLst/>
                <a:gdLst>
                  <a:gd name="T0" fmla="*/ 8 w 16"/>
                  <a:gd name="T1" fmla="*/ 222 h 222"/>
                  <a:gd name="T2" fmla="*/ 0 w 16"/>
                  <a:gd name="T3" fmla="*/ 0 h 222"/>
                  <a:gd name="T4" fmla="*/ 4 w 16"/>
                  <a:gd name="T5" fmla="*/ 0 h 222"/>
                  <a:gd name="T6" fmla="*/ 4 w 16"/>
                  <a:gd name="T7" fmla="*/ 0 h 222"/>
                  <a:gd name="T8" fmla="*/ 16 w 16"/>
                  <a:gd name="T9" fmla="*/ 222 h 222"/>
                  <a:gd name="T10" fmla="*/ 12 w 16"/>
                  <a:gd name="T11" fmla="*/ 222 h 222"/>
                  <a:gd name="T12" fmla="*/ 8 w 16"/>
                  <a:gd name="T13" fmla="*/ 222 h 2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22"/>
                  <a:gd name="T23" fmla="*/ 16 w 16"/>
                  <a:gd name="T24" fmla="*/ 222 h 2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22">
                    <a:moveTo>
                      <a:pt x="8" y="22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16" y="222"/>
                    </a:lnTo>
                    <a:lnTo>
                      <a:pt x="12" y="222"/>
                    </a:lnTo>
                    <a:lnTo>
                      <a:pt x="8" y="222"/>
                    </a:lnTo>
                    <a:close/>
                  </a:path>
                </a:pathLst>
              </a:custGeom>
              <a:solidFill>
                <a:srgbClr val="E464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02" name="Freeform 447"/>
              <p:cNvSpPr>
                <a:spLocks/>
              </p:cNvSpPr>
              <p:nvPr/>
            </p:nvSpPr>
            <p:spPr bwMode="auto">
              <a:xfrm>
                <a:off x="4982" y="314"/>
                <a:ext cx="16" cy="222"/>
              </a:xfrm>
              <a:custGeom>
                <a:avLst/>
                <a:gdLst>
                  <a:gd name="T0" fmla="*/ 8 w 16"/>
                  <a:gd name="T1" fmla="*/ 222 h 222"/>
                  <a:gd name="T2" fmla="*/ 0 w 16"/>
                  <a:gd name="T3" fmla="*/ 0 h 222"/>
                  <a:gd name="T4" fmla="*/ 0 w 16"/>
                  <a:gd name="T5" fmla="*/ 0 h 222"/>
                  <a:gd name="T6" fmla="*/ 4 w 16"/>
                  <a:gd name="T7" fmla="*/ 0 h 222"/>
                  <a:gd name="T8" fmla="*/ 16 w 16"/>
                  <a:gd name="T9" fmla="*/ 220 h 222"/>
                  <a:gd name="T10" fmla="*/ 12 w 16"/>
                  <a:gd name="T11" fmla="*/ 222 h 222"/>
                  <a:gd name="T12" fmla="*/ 8 w 16"/>
                  <a:gd name="T13" fmla="*/ 222 h 2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22"/>
                  <a:gd name="T23" fmla="*/ 16 w 16"/>
                  <a:gd name="T24" fmla="*/ 222 h 2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22">
                    <a:moveTo>
                      <a:pt x="8" y="22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16" y="220"/>
                    </a:lnTo>
                    <a:lnTo>
                      <a:pt x="12" y="222"/>
                    </a:lnTo>
                    <a:lnTo>
                      <a:pt x="8" y="222"/>
                    </a:lnTo>
                    <a:close/>
                  </a:path>
                </a:pathLst>
              </a:custGeom>
              <a:solidFill>
                <a:srgbClr val="E464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03" name="Freeform 448"/>
              <p:cNvSpPr>
                <a:spLocks/>
              </p:cNvSpPr>
              <p:nvPr/>
            </p:nvSpPr>
            <p:spPr bwMode="auto">
              <a:xfrm>
                <a:off x="4984" y="314"/>
                <a:ext cx="16" cy="222"/>
              </a:xfrm>
              <a:custGeom>
                <a:avLst/>
                <a:gdLst>
                  <a:gd name="T0" fmla="*/ 10 w 16"/>
                  <a:gd name="T1" fmla="*/ 222 h 222"/>
                  <a:gd name="T2" fmla="*/ 0 w 16"/>
                  <a:gd name="T3" fmla="*/ 0 h 222"/>
                  <a:gd name="T4" fmla="*/ 2 w 16"/>
                  <a:gd name="T5" fmla="*/ 0 h 222"/>
                  <a:gd name="T6" fmla="*/ 6 w 16"/>
                  <a:gd name="T7" fmla="*/ 0 h 222"/>
                  <a:gd name="T8" fmla="*/ 16 w 16"/>
                  <a:gd name="T9" fmla="*/ 220 h 222"/>
                  <a:gd name="T10" fmla="*/ 14 w 16"/>
                  <a:gd name="T11" fmla="*/ 220 h 222"/>
                  <a:gd name="T12" fmla="*/ 10 w 16"/>
                  <a:gd name="T13" fmla="*/ 222 h 2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22"/>
                  <a:gd name="T23" fmla="*/ 16 w 16"/>
                  <a:gd name="T24" fmla="*/ 222 h 2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22">
                    <a:moveTo>
                      <a:pt x="10" y="22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16" y="220"/>
                    </a:lnTo>
                    <a:lnTo>
                      <a:pt x="14" y="220"/>
                    </a:lnTo>
                    <a:lnTo>
                      <a:pt x="10" y="222"/>
                    </a:lnTo>
                    <a:close/>
                  </a:path>
                </a:pathLst>
              </a:custGeom>
              <a:solidFill>
                <a:srgbClr val="E4664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04" name="Freeform 449"/>
              <p:cNvSpPr>
                <a:spLocks/>
              </p:cNvSpPr>
              <p:nvPr/>
            </p:nvSpPr>
            <p:spPr bwMode="auto">
              <a:xfrm>
                <a:off x="4988" y="314"/>
                <a:ext cx="16" cy="220"/>
              </a:xfrm>
              <a:custGeom>
                <a:avLst/>
                <a:gdLst>
                  <a:gd name="T0" fmla="*/ 10 w 16"/>
                  <a:gd name="T1" fmla="*/ 220 h 220"/>
                  <a:gd name="T2" fmla="*/ 0 w 16"/>
                  <a:gd name="T3" fmla="*/ 0 h 220"/>
                  <a:gd name="T4" fmla="*/ 2 w 16"/>
                  <a:gd name="T5" fmla="*/ 0 h 220"/>
                  <a:gd name="T6" fmla="*/ 4 w 16"/>
                  <a:gd name="T7" fmla="*/ 0 h 220"/>
                  <a:gd name="T8" fmla="*/ 16 w 16"/>
                  <a:gd name="T9" fmla="*/ 220 h 220"/>
                  <a:gd name="T10" fmla="*/ 12 w 16"/>
                  <a:gd name="T11" fmla="*/ 220 h 220"/>
                  <a:gd name="T12" fmla="*/ 10 w 16"/>
                  <a:gd name="T13" fmla="*/ 220 h 2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20"/>
                  <a:gd name="T23" fmla="*/ 16 w 16"/>
                  <a:gd name="T24" fmla="*/ 220 h 2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20">
                    <a:moveTo>
                      <a:pt x="10" y="22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6" y="220"/>
                    </a:lnTo>
                    <a:lnTo>
                      <a:pt x="12" y="220"/>
                    </a:lnTo>
                    <a:lnTo>
                      <a:pt x="10" y="220"/>
                    </a:lnTo>
                    <a:close/>
                  </a:path>
                </a:pathLst>
              </a:custGeom>
              <a:solidFill>
                <a:srgbClr val="E568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05" name="Freeform 450"/>
              <p:cNvSpPr>
                <a:spLocks/>
              </p:cNvSpPr>
              <p:nvPr/>
            </p:nvSpPr>
            <p:spPr bwMode="auto">
              <a:xfrm>
                <a:off x="4992" y="314"/>
                <a:ext cx="16" cy="220"/>
              </a:xfrm>
              <a:custGeom>
                <a:avLst/>
                <a:gdLst>
                  <a:gd name="T0" fmla="*/ 8 w 16"/>
                  <a:gd name="T1" fmla="*/ 220 h 220"/>
                  <a:gd name="T2" fmla="*/ 0 w 16"/>
                  <a:gd name="T3" fmla="*/ 0 h 220"/>
                  <a:gd name="T4" fmla="*/ 0 w 16"/>
                  <a:gd name="T5" fmla="*/ 0 h 220"/>
                  <a:gd name="T6" fmla="*/ 4 w 16"/>
                  <a:gd name="T7" fmla="*/ 0 h 220"/>
                  <a:gd name="T8" fmla="*/ 16 w 16"/>
                  <a:gd name="T9" fmla="*/ 220 h 220"/>
                  <a:gd name="T10" fmla="*/ 12 w 16"/>
                  <a:gd name="T11" fmla="*/ 220 h 220"/>
                  <a:gd name="T12" fmla="*/ 8 w 16"/>
                  <a:gd name="T13" fmla="*/ 220 h 2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20"/>
                  <a:gd name="T23" fmla="*/ 16 w 16"/>
                  <a:gd name="T24" fmla="*/ 220 h 2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20">
                    <a:moveTo>
                      <a:pt x="8" y="22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16" y="220"/>
                    </a:lnTo>
                    <a:lnTo>
                      <a:pt x="12" y="220"/>
                    </a:lnTo>
                    <a:lnTo>
                      <a:pt x="8" y="220"/>
                    </a:lnTo>
                    <a:close/>
                  </a:path>
                </a:pathLst>
              </a:custGeom>
              <a:solidFill>
                <a:srgbClr val="E568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06" name="Freeform 451"/>
              <p:cNvSpPr>
                <a:spLocks/>
              </p:cNvSpPr>
              <p:nvPr/>
            </p:nvSpPr>
            <p:spPr bwMode="auto">
              <a:xfrm>
                <a:off x="4994" y="314"/>
                <a:ext cx="16" cy="220"/>
              </a:xfrm>
              <a:custGeom>
                <a:avLst/>
                <a:gdLst>
                  <a:gd name="T0" fmla="*/ 10 w 16"/>
                  <a:gd name="T1" fmla="*/ 220 h 220"/>
                  <a:gd name="T2" fmla="*/ 0 w 16"/>
                  <a:gd name="T3" fmla="*/ 0 h 220"/>
                  <a:gd name="T4" fmla="*/ 2 w 16"/>
                  <a:gd name="T5" fmla="*/ 0 h 220"/>
                  <a:gd name="T6" fmla="*/ 6 w 16"/>
                  <a:gd name="T7" fmla="*/ 0 h 220"/>
                  <a:gd name="T8" fmla="*/ 16 w 16"/>
                  <a:gd name="T9" fmla="*/ 220 h 220"/>
                  <a:gd name="T10" fmla="*/ 14 w 16"/>
                  <a:gd name="T11" fmla="*/ 220 h 220"/>
                  <a:gd name="T12" fmla="*/ 10 w 16"/>
                  <a:gd name="T13" fmla="*/ 220 h 2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20"/>
                  <a:gd name="T23" fmla="*/ 16 w 16"/>
                  <a:gd name="T24" fmla="*/ 220 h 2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20">
                    <a:moveTo>
                      <a:pt x="10" y="22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16" y="220"/>
                    </a:lnTo>
                    <a:lnTo>
                      <a:pt x="14" y="220"/>
                    </a:lnTo>
                    <a:lnTo>
                      <a:pt x="10" y="220"/>
                    </a:lnTo>
                    <a:close/>
                  </a:path>
                </a:pathLst>
              </a:custGeom>
              <a:solidFill>
                <a:srgbClr val="E56A5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07" name="Freeform 452"/>
              <p:cNvSpPr>
                <a:spLocks/>
              </p:cNvSpPr>
              <p:nvPr/>
            </p:nvSpPr>
            <p:spPr bwMode="auto">
              <a:xfrm>
                <a:off x="4998" y="314"/>
                <a:ext cx="16" cy="220"/>
              </a:xfrm>
              <a:custGeom>
                <a:avLst/>
                <a:gdLst>
                  <a:gd name="T0" fmla="*/ 10 w 16"/>
                  <a:gd name="T1" fmla="*/ 220 h 220"/>
                  <a:gd name="T2" fmla="*/ 0 w 16"/>
                  <a:gd name="T3" fmla="*/ 0 h 220"/>
                  <a:gd name="T4" fmla="*/ 2 w 16"/>
                  <a:gd name="T5" fmla="*/ 0 h 220"/>
                  <a:gd name="T6" fmla="*/ 4 w 16"/>
                  <a:gd name="T7" fmla="*/ 0 h 220"/>
                  <a:gd name="T8" fmla="*/ 16 w 16"/>
                  <a:gd name="T9" fmla="*/ 220 h 220"/>
                  <a:gd name="T10" fmla="*/ 12 w 16"/>
                  <a:gd name="T11" fmla="*/ 220 h 220"/>
                  <a:gd name="T12" fmla="*/ 10 w 16"/>
                  <a:gd name="T13" fmla="*/ 220 h 2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20"/>
                  <a:gd name="T23" fmla="*/ 16 w 16"/>
                  <a:gd name="T24" fmla="*/ 220 h 2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20">
                    <a:moveTo>
                      <a:pt x="10" y="22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6" y="220"/>
                    </a:lnTo>
                    <a:lnTo>
                      <a:pt x="12" y="220"/>
                    </a:lnTo>
                    <a:lnTo>
                      <a:pt x="10" y="220"/>
                    </a:lnTo>
                    <a:close/>
                  </a:path>
                </a:pathLst>
              </a:custGeom>
              <a:solidFill>
                <a:srgbClr val="E56A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08" name="Freeform 453"/>
              <p:cNvSpPr>
                <a:spLocks/>
              </p:cNvSpPr>
              <p:nvPr/>
            </p:nvSpPr>
            <p:spPr bwMode="auto">
              <a:xfrm>
                <a:off x="5002" y="314"/>
                <a:ext cx="16" cy="220"/>
              </a:xfrm>
              <a:custGeom>
                <a:avLst/>
                <a:gdLst>
                  <a:gd name="T0" fmla="*/ 8 w 16"/>
                  <a:gd name="T1" fmla="*/ 220 h 220"/>
                  <a:gd name="T2" fmla="*/ 0 w 16"/>
                  <a:gd name="T3" fmla="*/ 0 h 220"/>
                  <a:gd name="T4" fmla="*/ 0 w 16"/>
                  <a:gd name="T5" fmla="*/ 0 h 220"/>
                  <a:gd name="T6" fmla="*/ 4 w 16"/>
                  <a:gd name="T7" fmla="*/ 0 h 220"/>
                  <a:gd name="T8" fmla="*/ 16 w 16"/>
                  <a:gd name="T9" fmla="*/ 220 h 220"/>
                  <a:gd name="T10" fmla="*/ 12 w 16"/>
                  <a:gd name="T11" fmla="*/ 220 h 220"/>
                  <a:gd name="T12" fmla="*/ 8 w 16"/>
                  <a:gd name="T13" fmla="*/ 220 h 2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20"/>
                  <a:gd name="T23" fmla="*/ 16 w 16"/>
                  <a:gd name="T24" fmla="*/ 220 h 2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20">
                    <a:moveTo>
                      <a:pt x="8" y="22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16" y="220"/>
                    </a:lnTo>
                    <a:lnTo>
                      <a:pt x="12" y="220"/>
                    </a:lnTo>
                    <a:lnTo>
                      <a:pt x="8" y="220"/>
                    </a:lnTo>
                    <a:close/>
                  </a:path>
                </a:pathLst>
              </a:custGeom>
              <a:solidFill>
                <a:srgbClr val="E56C5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09" name="Freeform 454"/>
              <p:cNvSpPr>
                <a:spLocks/>
              </p:cNvSpPr>
              <p:nvPr/>
            </p:nvSpPr>
            <p:spPr bwMode="auto">
              <a:xfrm>
                <a:off x="5004" y="314"/>
                <a:ext cx="16" cy="220"/>
              </a:xfrm>
              <a:custGeom>
                <a:avLst/>
                <a:gdLst>
                  <a:gd name="T0" fmla="*/ 10 w 16"/>
                  <a:gd name="T1" fmla="*/ 220 h 220"/>
                  <a:gd name="T2" fmla="*/ 0 w 16"/>
                  <a:gd name="T3" fmla="*/ 0 h 220"/>
                  <a:gd name="T4" fmla="*/ 2 w 16"/>
                  <a:gd name="T5" fmla="*/ 0 h 220"/>
                  <a:gd name="T6" fmla="*/ 6 w 16"/>
                  <a:gd name="T7" fmla="*/ 0 h 220"/>
                  <a:gd name="T8" fmla="*/ 16 w 16"/>
                  <a:gd name="T9" fmla="*/ 220 h 220"/>
                  <a:gd name="T10" fmla="*/ 14 w 16"/>
                  <a:gd name="T11" fmla="*/ 220 h 220"/>
                  <a:gd name="T12" fmla="*/ 10 w 16"/>
                  <a:gd name="T13" fmla="*/ 220 h 2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20"/>
                  <a:gd name="T23" fmla="*/ 16 w 16"/>
                  <a:gd name="T24" fmla="*/ 220 h 2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20">
                    <a:moveTo>
                      <a:pt x="10" y="22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16" y="220"/>
                    </a:lnTo>
                    <a:lnTo>
                      <a:pt x="14" y="220"/>
                    </a:lnTo>
                    <a:lnTo>
                      <a:pt x="10" y="220"/>
                    </a:lnTo>
                    <a:close/>
                  </a:path>
                </a:pathLst>
              </a:custGeom>
              <a:solidFill>
                <a:srgbClr val="E66E5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10" name="Freeform 455"/>
              <p:cNvSpPr>
                <a:spLocks/>
              </p:cNvSpPr>
              <p:nvPr/>
            </p:nvSpPr>
            <p:spPr bwMode="auto">
              <a:xfrm>
                <a:off x="5006" y="314"/>
                <a:ext cx="18" cy="220"/>
              </a:xfrm>
              <a:custGeom>
                <a:avLst/>
                <a:gdLst>
                  <a:gd name="T0" fmla="*/ 12 w 18"/>
                  <a:gd name="T1" fmla="*/ 220 h 220"/>
                  <a:gd name="T2" fmla="*/ 0 w 18"/>
                  <a:gd name="T3" fmla="*/ 0 h 220"/>
                  <a:gd name="T4" fmla="*/ 4 w 18"/>
                  <a:gd name="T5" fmla="*/ 0 h 220"/>
                  <a:gd name="T6" fmla="*/ 6 w 18"/>
                  <a:gd name="T7" fmla="*/ 0 h 220"/>
                  <a:gd name="T8" fmla="*/ 18 w 18"/>
                  <a:gd name="T9" fmla="*/ 220 h 220"/>
                  <a:gd name="T10" fmla="*/ 14 w 18"/>
                  <a:gd name="T11" fmla="*/ 220 h 220"/>
                  <a:gd name="T12" fmla="*/ 12 w 18"/>
                  <a:gd name="T13" fmla="*/ 220 h 2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220"/>
                  <a:gd name="T23" fmla="*/ 18 w 18"/>
                  <a:gd name="T24" fmla="*/ 220 h 2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220">
                    <a:moveTo>
                      <a:pt x="12" y="22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18" y="220"/>
                    </a:lnTo>
                    <a:lnTo>
                      <a:pt x="14" y="220"/>
                    </a:lnTo>
                    <a:lnTo>
                      <a:pt x="12" y="220"/>
                    </a:lnTo>
                    <a:close/>
                  </a:path>
                </a:pathLst>
              </a:custGeom>
              <a:solidFill>
                <a:srgbClr val="E66F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11" name="Freeform 456"/>
              <p:cNvSpPr>
                <a:spLocks/>
              </p:cNvSpPr>
              <p:nvPr/>
            </p:nvSpPr>
            <p:spPr bwMode="auto">
              <a:xfrm>
                <a:off x="5010" y="314"/>
                <a:ext cx="18" cy="220"/>
              </a:xfrm>
              <a:custGeom>
                <a:avLst/>
                <a:gdLst>
                  <a:gd name="T0" fmla="*/ 10 w 18"/>
                  <a:gd name="T1" fmla="*/ 220 h 220"/>
                  <a:gd name="T2" fmla="*/ 0 w 18"/>
                  <a:gd name="T3" fmla="*/ 0 h 220"/>
                  <a:gd name="T4" fmla="*/ 2 w 18"/>
                  <a:gd name="T5" fmla="*/ 0 h 220"/>
                  <a:gd name="T6" fmla="*/ 6 w 18"/>
                  <a:gd name="T7" fmla="*/ 0 h 220"/>
                  <a:gd name="T8" fmla="*/ 18 w 18"/>
                  <a:gd name="T9" fmla="*/ 220 h 220"/>
                  <a:gd name="T10" fmla="*/ 14 w 18"/>
                  <a:gd name="T11" fmla="*/ 220 h 220"/>
                  <a:gd name="T12" fmla="*/ 10 w 18"/>
                  <a:gd name="T13" fmla="*/ 220 h 2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220"/>
                  <a:gd name="T23" fmla="*/ 18 w 18"/>
                  <a:gd name="T24" fmla="*/ 220 h 2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220">
                    <a:moveTo>
                      <a:pt x="10" y="22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18" y="220"/>
                    </a:lnTo>
                    <a:lnTo>
                      <a:pt x="14" y="220"/>
                    </a:lnTo>
                    <a:lnTo>
                      <a:pt x="10" y="220"/>
                    </a:lnTo>
                    <a:close/>
                  </a:path>
                </a:pathLst>
              </a:custGeom>
              <a:solidFill>
                <a:srgbClr val="E670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12" name="Freeform 457"/>
              <p:cNvSpPr>
                <a:spLocks/>
              </p:cNvSpPr>
              <p:nvPr/>
            </p:nvSpPr>
            <p:spPr bwMode="auto">
              <a:xfrm>
                <a:off x="5012" y="314"/>
                <a:ext cx="16" cy="220"/>
              </a:xfrm>
              <a:custGeom>
                <a:avLst/>
                <a:gdLst>
                  <a:gd name="T0" fmla="*/ 12 w 16"/>
                  <a:gd name="T1" fmla="*/ 220 h 220"/>
                  <a:gd name="T2" fmla="*/ 0 w 16"/>
                  <a:gd name="T3" fmla="*/ 0 h 220"/>
                  <a:gd name="T4" fmla="*/ 4 w 16"/>
                  <a:gd name="T5" fmla="*/ 0 h 220"/>
                  <a:gd name="T6" fmla="*/ 8 w 16"/>
                  <a:gd name="T7" fmla="*/ 0 h 220"/>
                  <a:gd name="T8" fmla="*/ 16 w 16"/>
                  <a:gd name="T9" fmla="*/ 220 h 220"/>
                  <a:gd name="T10" fmla="*/ 16 w 16"/>
                  <a:gd name="T11" fmla="*/ 220 h 220"/>
                  <a:gd name="T12" fmla="*/ 12 w 16"/>
                  <a:gd name="T13" fmla="*/ 220 h 2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20"/>
                  <a:gd name="T23" fmla="*/ 16 w 16"/>
                  <a:gd name="T24" fmla="*/ 220 h 2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20">
                    <a:moveTo>
                      <a:pt x="12" y="22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6" y="220"/>
                    </a:lnTo>
                    <a:lnTo>
                      <a:pt x="12" y="220"/>
                    </a:lnTo>
                    <a:close/>
                  </a:path>
                </a:pathLst>
              </a:custGeom>
              <a:solidFill>
                <a:srgbClr val="E671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</p:grpSp>
        <p:sp>
          <p:nvSpPr>
            <p:cNvPr id="66" name="Freeform 458"/>
            <p:cNvSpPr>
              <a:spLocks/>
            </p:cNvSpPr>
            <p:nvPr/>
          </p:nvSpPr>
          <p:spPr bwMode="auto">
            <a:xfrm>
              <a:off x="3080" y="460"/>
              <a:ext cx="16" cy="220"/>
            </a:xfrm>
            <a:custGeom>
              <a:avLst/>
              <a:gdLst>
                <a:gd name="T0" fmla="*/ 12 w 16"/>
                <a:gd name="T1" fmla="*/ 220 h 220"/>
                <a:gd name="T2" fmla="*/ 0 w 16"/>
                <a:gd name="T3" fmla="*/ 0 h 220"/>
                <a:gd name="T4" fmla="*/ 4 w 16"/>
                <a:gd name="T5" fmla="*/ 0 h 220"/>
                <a:gd name="T6" fmla="*/ 6 w 16"/>
                <a:gd name="T7" fmla="*/ 0 h 220"/>
                <a:gd name="T8" fmla="*/ 16 w 16"/>
                <a:gd name="T9" fmla="*/ 220 h 220"/>
                <a:gd name="T10" fmla="*/ 12 w 16"/>
                <a:gd name="T11" fmla="*/ 220 h 220"/>
                <a:gd name="T12" fmla="*/ 12 w 16"/>
                <a:gd name="T13" fmla="*/ 220 h 2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220"/>
                <a:gd name="T23" fmla="*/ 16 w 16"/>
                <a:gd name="T24" fmla="*/ 220 h 2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220">
                  <a:moveTo>
                    <a:pt x="12" y="22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16" y="220"/>
                  </a:lnTo>
                  <a:lnTo>
                    <a:pt x="12" y="220"/>
                  </a:lnTo>
                  <a:close/>
                </a:path>
              </a:pathLst>
            </a:custGeom>
            <a:solidFill>
              <a:srgbClr val="E672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7" name="Freeform 459"/>
            <p:cNvSpPr>
              <a:spLocks/>
            </p:cNvSpPr>
            <p:nvPr/>
          </p:nvSpPr>
          <p:spPr bwMode="auto">
            <a:xfrm>
              <a:off x="3084" y="460"/>
              <a:ext cx="16" cy="220"/>
            </a:xfrm>
            <a:custGeom>
              <a:avLst/>
              <a:gdLst>
                <a:gd name="T0" fmla="*/ 8 w 16"/>
                <a:gd name="T1" fmla="*/ 220 h 220"/>
                <a:gd name="T2" fmla="*/ 0 w 16"/>
                <a:gd name="T3" fmla="*/ 0 h 220"/>
                <a:gd name="T4" fmla="*/ 2 w 16"/>
                <a:gd name="T5" fmla="*/ 0 h 220"/>
                <a:gd name="T6" fmla="*/ 6 w 16"/>
                <a:gd name="T7" fmla="*/ 0 h 220"/>
                <a:gd name="T8" fmla="*/ 16 w 16"/>
                <a:gd name="T9" fmla="*/ 220 h 220"/>
                <a:gd name="T10" fmla="*/ 12 w 16"/>
                <a:gd name="T11" fmla="*/ 220 h 220"/>
                <a:gd name="T12" fmla="*/ 8 w 16"/>
                <a:gd name="T13" fmla="*/ 220 h 2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220"/>
                <a:gd name="T23" fmla="*/ 16 w 16"/>
                <a:gd name="T24" fmla="*/ 220 h 2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220">
                  <a:moveTo>
                    <a:pt x="8" y="22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6" y="220"/>
                  </a:lnTo>
                  <a:lnTo>
                    <a:pt x="12" y="220"/>
                  </a:lnTo>
                  <a:lnTo>
                    <a:pt x="8" y="220"/>
                  </a:lnTo>
                  <a:close/>
                </a:path>
              </a:pathLst>
            </a:custGeom>
            <a:solidFill>
              <a:srgbClr val="E773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8" name="Freeform 460"/>
            <p:cNvSpPr>
              <a:spLocks/>
            </p:cNvSpPr>
            <p:nvPr/>
          </p:nvSpPr>
          <p:spPr bwMode="auto">
            <a:xfrm>
              <a:off x="3086" y="460"/>
              <a:ext cx="16" cy="220"/>
            </a:xfrm>
            <a:custGeom>
              <a:avLst/>
              <a:gdLst>
                <a:gd name="T0" fmla="*/ 10 w 16"/>
                <a:gd name="T1" fmla="*/ 220 h 220"/>
                <a:gd name="T2" fmla="*/ 0 w 16"/>
                <a:gd name="T3" fmla="*/ 0 h 220"/>
                <a:gd name="T4" fmla="*/ 4 w 16"/>
                <a:gd name="T5" fmla="*/ 0 h 220"/>
                <a:gd name="T6" fmla="*/ 6 w 16"/>
                <a:gd name="T7" fmla="*/ 0 h 220"/>
                <a:gd name="T8" fmla="*/ 16 w 16"/>
                <a:gd name="T9" fmla="*/ 220 h 220"/>
                <a:gd name="T10" fmla="*/ 14 w 16"/>
                <a:gd name="T11" fmla="*/ 220 h 220"/>
                <a:gd name="T12" fmla="*/ 10 w 16"/>
                <a:gd name="T13" fmla="*/ 220 h 2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220"/>
                <a:gd name="T23" fmla="*/ 16 w 16"/>
                <a:gd name="T24" fmla="*/ 220 h 2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220">
                  <a:moveTo>
                    <a:pt x="10" y="22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16" y="220"/>
                  </a:lnTo>
                  <a:lnTo>
                    <a:pt x="14" y="220"/>
                  </a:lnTo>
                  <a:lnTo>
                    <a:pt x="10" y="220"/>
                  </a:lnTo>
                  <a:close/>
                </a:path>
              </a:pathLst>
            </a:custGeom>
            <a:solidFill>
              <a:srgbClr val="E7755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9" name="Freeform 461"/>
            <p:cNvSpPr>
              <a:spLocks/>
            </p:cNvSpPr>
            <p:nvPr/>
          </p:nvSpPr>
          <p:spPr bwMode="auto">
            <a:xfrm>
              <a:off x="3090" y="460"/>
              <a:ext cx="16" cy="220"/>
            </a:xfrm>
            <a:custGeom>
              <a:avLst/>
              <a:gdLst>
                <a:gd name="T0" fmla="*/ 10 w 16"/>
                <a:gd name="T1" fmla="*/ 220 h 220"/>
                <a:gd name="T2" fmla="*/ 0 w 16"/>
                <a:gd name="T3" fmla="*/ 0 h 220"/>
                <a:gd name="T4" fmla="*/ 2 w 16"/>
                <a:gd name="T5" fmla="*/ 0 h 220"/>
                <a:gd name="T6" fmla="*/ 2 w 16"/>
                <a:gd name="T7" fmla="*/ 0 h 220"/>
                <a:gd name="T8" fmla="*/ 4 w 16"/>
                <a:gd name="T9" fmla="*/ 0 h 220"/>
                <a:gd name="T10" fmla="*/ 16 w 16"/>
                <a:gd name="T11" fmla="*/ 220 h 220"/>
                <a:gd name="T12" fmla="*/ 12 w 16"/>
                <a:gd name="T13" fmla="*/ 220 h 220"/>
                <a:gd name="T14" fmla="*/ 10 w 16"/>
                <a:gd name="T15" fmla="*/ 220 h 2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"/>
                <a:gd name="T25" fmla="*/ 0 h 220"/>
                <a:gd name="T26" fmla="*/ 16 w 16"/>
                <a:gd name="T27" fmla="*/ 220 h 2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" h="220">
                  <a:moveTo>
                    <a:pt x="10" y="22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16" y="220"/>
                  </a:lnTo>
                  <a:lnTo>
                    <a:pt x="12" y="220"/>
                  </a:lnTo>
                  <a:lnTo>
                    <a:pt x="10" y="220"/>
                  </a:lnTo>
                  <a:close/>
                </a:path>
              </a:pathLst>
            </a:custGeom>
            <a:solidFill>
              <a:srgbClr val="E7765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0" name="Freeform 462"/>
            <p:cNvSpPr>
              <a:spLocks/>
            </p:cNvSpPr>
            <p:nvPr/>
          </p:nvSpPr>
          <p:spPr bwMode="auto">
            <a:xfrm>
              <a:off x="3094" y="460"/>
              <a:ext cx="16" cy="220"/>
            </a:xfrm>
            <a:custGeom>
              <a:avLst/>
              <a:gdLst>
                <a:gd name="T0" fmla="*/ 8 w 16"/>
                <a:gd name="T1" fmla="*/ 220 h 220"/>
                <a:gd name="T2" fmla="*/ 0 w 16"/>
                <a:gd name="T3" fmla="*/ 0 h 220"/>
                <a:gd name="T4" fmla="*/ 0 w 16"/>
                <a:gd name="T5" fmla="*/ 0 h 220"/>
                <a:gd name="T6" fmla="*/ 4 w 16"/>
                <a:gd name="T7" fmla="*/ 0 h 220"/>
                <a:gd name="T8" fmla="*/ 16 w 16"/>
                <a:gd name="T9" fmla="*/ 220 h 220"/>
                <a:gd name="T10" fmla="*/ 12 w 16"/>
                <a:gd name="T11" fmla="*/ 220 h 220"/>
                <a:gd name="T12" fmla="*/ 8 w 16"/>
                <a:gd name="T13" fmla="*/ 220 h 2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220"/>
                <a:gd name="T23" fmla="*/ 16 w 16"/>
                <a:gd name="T24" fmla="*/ 220 h 2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220">
                  <a:moveTo>
                    <a:pt x="8" y="22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16" y="220"/>
                  </a:lnTo>
                  <a:lnTo>
                    <a:pt x="12" y="220"/>
                  </a:lnTo>
                  <a:lnTo>
                    <a:pt x="8" y="220"/>
                  </a:lnTo>
                  <a:close/>
                </a:path>
              </a:pathLst>
            </a:custGeom>
            <a:solidFill>
              <a:srgbClr val="E777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1" name="Freeform 463"/>
            <p:cNvSpPr>
              <a:spLocks/>
            </p:cNvSpPr>
            <p:nvPr/>
          </p:nvSpPr>
          <p:spPr bwMode="auto">
            <a:xfrm>
              <a:off x="3096" y="460"/>
              <a:ext cx="16" cy="220"/>
            </a:xfrm>
            <a:custGeom>
              <a:avLst/>
              <a:gdLst>
                <a:gd name="T0" fmla="*/ 10 w 16"/>
                <a:gd name="T1" fmla="*/ 220 h 220"/>
                <a:gd name="T2" fmla="*/ 0 w 16"/>
                <a:gd name="T3" fmla="*/ 0 h 220"/>
                <a:gd name="T4" fmla="*/ 2 w 16"/>
                <a:gd name="T5" fmla="*/ 0 h 220"/>
                <a:gd name="T6" fmla="*/ 6 w 16"/>
                <a:gd name="T7" fmla="*/ 0 h 220"/>
                <a:gd name="T8" fmla="*/ 16 w 16"/>
                <a:gd name="T9" fmla="*/ 220 h 220"/>
                <a:gd name="T10" fmla="*/ 14 w 16"/>
                <a:gd name="T11" fmla="*/ 220 h 220"/>
                <a:gd name="T12" fmla="*/ 10 w 16"/>
                <a:gd name="T13" fmla="*/ 220 h 2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220"/>
                <a:gd name="T23" fmla="*/ 16 w 16"/>
                <a:gd name="T24" fmla="*/ 220 h 2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220">
                  <a:moveTo>
                    <a:pt x="10" y="22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6" y="220"/>
                  </a:lnTo>
                  <a:lnTo>
                    <a:pt x="14" y="220"/>
                  </a:lnTo>
                  <a:lnTo>
                    <a:pt x="10" y="220"/>
                  </a:lnTo>
                  <a:close/>
                </a:path>
              </a:pathLst>
            </a:custGeom>
            <a:solidFill>
              <a:srgbClr val="E778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2" name="Freeform 464"/>
            <p:cNvSpPr>
              <a:spLocks/>
            </p:cNvSpPr>
            <p:nvPr/>
          </p:nvSpPr>
          <p:spPr bwMode="auto">
            <a:xfrm>
              <a:off x="3100" y="460"/>
              <a:ext cx="16" cy="220"/>
            </a:xfrm>
            <a:custGeom>
              <a:avLst/>
              <a:gdLst>
                <a:gd name="T0" fmla="*/ 10 w 16"/>
                <a:gd name="T1" fmla="*/ 220 h 220"/>
                <a:gd name="T2" fmla="*/ 0 w 16"/>
                <a:gd name="T3" fmla="*/ 0 h 220"/>
                <a:gd name="T4" fmla="*/ 2 w 16"/>
                <a:gd name="T5" fmla="*/ 0 h 220"/>
                <a:gd name="T6" fmla="*/ 4 w 16"/>
                <a:gd name="T7" fmla="*/ 0 h 220"/>
                <a:gd name="T8" fmla="*/ 16 w 16"/>
                <a:gd name="T9" fmla="*/ 220 h 220"/>
                <a:gd name="T10" fmla="*/ 12 w 16"/>
                <a:gd name="T11" fmla="*/ 220 h 220"/>
                <a:gd name="T12" fmla="*/ 10 w 16"/>
                <a:gd name="T13" fmla="*/ 220 h 2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220"/>
                <a:gd name="T23" fmla="*/ 16 w 16"/>
                <a:gd name="T24" fmla="*/ 220 h 2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220">
                  <a:moveTo>
                    <a:pt x="10" y="22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16" y="220"/>
                  </a:lnTo>
                  <a:lnTo>
                    <a:pt x="12" y="220"/>
                  </a:lnTo>
                  <a:lnTo>
                    <a:pt x="10" y="220"/>
                  </a:lnTo>
                  <a:close/>
                </a:path>
              </a:pathLst>
            </a:custGeom>
            <a:solidFill>
              <a:srgbClr val="E879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3" name="Freeform 465"/>
            <p:cNvSpPr>
              <a:spLocks/>
            </p:cNvSpPr>
            <p:nvPr/>
          </p:nvSpPr>
          <p:spPr bwMode="auto">
            <a:xfrm>
              <a:off x="3104" y="460"/>
              <a:ext cx="16" cy="220"/>
            </a:xfrm>
            <a:custGeom>
              <a:avLst/>
              <a:gdLst>
                <a:gd name="T0" fmla="*/ 8 w 16"/>
                <a:gd name="T1" fmla="*/ 220 h 220"/>
                <a:gd name="T2" fmla="*/ 0 w 16"/>
                <a:gd name="T3" fmla="*/ 0 h 220"/>
                <a:gd name="T4" fmla="*/ 0 w 16"/>
                <a:gd name="T5" fmla="*/ 0 h 220"/>
                <a:gd name="T6" fmla="*/ 4 w 16"/>
                <a:gd name="T7" fmla="*/ 0 h 220"/>
                <a:gd name="T8" fmla="*/ 16 w 16"/>
                <a:gd name="T9" fmla="*/ 220 h 220"/>
                <a:gd name="T10" fmla="*/ 12 w 16"/>
                <a:gd name="T11" fmla="*/ 220 h 220"/>
                <a:gd name="T12" fmla="*/ 8 w 16"/>
                <a:gd name="T13" fmla="*/ 220 h 2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220"/>
                <a:gd name="T23" fmla="*/ 16 w 16"/>
                <a:gd name="T24" fmla="*/ 220 h 2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220">
                  <a:moveTo>
                    <a:pt x="8" y="22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16" y="220"/>
                  </a:lnTo>
                  <a:lnTo>
                    <a:pt x="12" y="220"/>
                  </a:lnTo>
                  <a:lnTo>
                    <a:pt x="8" y="220"/>
                  </a:lnTo>
                  <a:close/>
                </a:path>
              </a:pathLst>
            </a:custGeom>
            <a:solidFill>
              <a:srgbClr val="E87A6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4" name="Freeform 466"/>
            <p:cNvSpPr>
              <a:spLocks/>
            </p:cNvSpPr>
            <p:nvPr/>
          </p:nvSpPr>
          <p:spPr bwMode="auto">
            <a:xfrm>
              <a:off x="3106" y="460"/>
              <a:ext cx="16" cy="220"/>
            </a:xfrm>
            <a:custGeom>
              <a:avLst/>
              <a:gdLst>
                <a:gd name="T0" fmla="*/ 10 w 16"/>
                <a:gd name="T1" fmla="*/ 220 h 220"/>
                <a:gd name="T2" fmla="*/ 0 w 16"/>
                <a:gd name="T3" fmla="*/ 0 h 220"/>
                <a:gd name="T4" fmla="*/ 2 w 16"/>
                <a:gd name="T5" fmla="*/ 0 h 220"/>
                <a:gd name="T6" fmla="*/ 6 w 16"/>
                <a:gd name="T7" fmla="*/ 0 h 220"/>
                <a:gd name="T8" fmla="*/ 16 w 16"/>
                <a:gd name="T9" fmla="*/ 220 h 220"/>
                <a:gd name="T10" fmla="*/ 14 w 16"/>
                <a:gd name="T11" fmla="*/ 220 h 220"/>
                <a:gd name="T12" fmla="*/ 10 w 16"/>
                <a:gd name="T13" fmla="*/ 220 h 2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220"/>
                <a:gd name="T23" fmla="*/ 16 w 16"/>
                <a:gd name="T24" fmla="*/ 220 h 2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220">
                  <a:moveTo>
                    <a:pt x="10" y="22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6" y="220"/>
                  </a:lnTo>
                  <a:lnTo>
                    <a:pt x="14" y="220"/>
                  </a:lnTo>
                  <a:lnTo>
                    <a:pt x="10" y="220"/>
                  </a:lnTo>
                  <a:close/>
                </a:path>
              </a:pathLst>
            </a:custGeom>
            <a:solidFill>
              <a:srgbClr val="E87C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5" name="Freeform 467"/>
            <p:cNvSpPr>
              <a:spLocks/>
            </p:cNvSpPr>
            <p:nvPr/>
          </p:nvSpPr>
          <p:spPr bwMode="auto">
            <a:xfrm>
              <a:off x="3110" y="460"/>
              <a:ext cx="16" cy="220"/>
            </a:xfrm>
            <a:custGeom>
              <a:avLst/>
              <a:gdLst>
                <a:gd name="T0" fmla="*/ 10 w 16"/>
                <a:gd name="T1" fmla="*/ 220 h 220"/>
                <a:gd name="T2" fmla="*/ 0 w 16"/>
                <a:gd name="T3" fmla="*/ 0 h 220"/>
                <a:gd name="T4" fmla="*/ 2 w 16"/>
                <a:gd name="T5" fmla="*/ 0 h 220"/>
                <a:gd name="T6" fmla="*/ 4 w 16"/>
                <a:gd name="T7" fmla="*/ 0 h 220"/>
                <a:gd name="T8" fmla="*/ 16 w 16"/>
                <a:gd name="T9" fmla="*/ 220 h 220"/>
                <a:gd name="T10" fmla="*/ 12 w 16"/>
                <a:gd name="T11" fmla="*/ 220 h 220"/>
                <a:gd name="T12" fmla="*/ 10 w 16"/>
                <a:gd name="T13" fmla="*/ 220 h 2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220"/>
                <a:gd name="T23" fmla="*/ 16 w 16"/>
                <a:gd name="T24" fmla="*/ 220 h 2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220">
                  <a:moveTo>
                    <a:pt x="10" y="22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16" y="220"/>
                  </a:lnTo>
                  <a:lnTo>
                    <a:pt x="12" y="220"/>
                  </a:lnTo>
                  <a:lnTo>
                    <a:pt x="10" y="220"/>
                  </a:lnTo>
                  <a:close/>
                </a:path>
              </a:pathLst>
            </a:custGeom>
            <a:solidFill>
              <a:srgbClr val="E87D6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6" name="Freeform 468"/>
            <p:cNvSpPr>
              <a:spLocks/>
            </p:cNvSpPr>
            <p:nvPr/>
          </p:nvSpPr>
          <p:spPr bwMode="auto">
            <a:xfrm>
              <a:off x="3114" y="460"/>
              <a:ext cx="16" cy="220"/>
            </a:xfrm>
            <a:custGeom>
              <a:avLst/>
              <a:gdLst>
                <a:gd name="T0" fmla="*/ 8 w 16"/>
                <a:gd name="T1" fmla="*/ 220 h 220"/>
                <a:gd name="T2" fmla="*/ 0 w 16"/>
                <a:gd name="T3" fmla="*/ 0 h 220"/>
                <a:gd name="T4" fmla="*/ 2 w 16"/>
                <a:gd name="T5" fmla="*/ 0 h 220"/>
                <a:gd name="T6" fmla="*/ 4 w 16"/>
                <a:gd name="T7" fmla="*/ 0 h 220"/>
                <a:gd name="T8" fmla="*/ 16 w 16"/>
                <a:gd name="T9" fmla="*/ 220 h 220"/>
                <a:gd name="T10" fmla="*/ 12 w 16"/>
                <a:gd name="T11" fmla="*/ 220 h 220"/>
                <a:gd name="T12" fmla="*/ 8 w 16"/>
                <a:gd name="T13" fmla="*/ 220 h 2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220"/>
                <a:gd name="T23" fmla="*/ 16 w 16"/>
                <a:gd name="T24" fmla="*/ 220 h 2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220">
                  <a:moveTo>
                    <a:pt x="8" y="22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16" y="220"/>
                  </a:lnTo>
                  <a:lnTo>
                    <a:pt x="12" y="220"/>
                  </a:lnTo>
                  <a:lnTo>
                    <a:pt x="8" y="220"/>
                  </a:lnTo>
                  <a:close/>
                </a:path>
              </a:pathLst>
            </a:custGeom>
            <a:solidFill>
              <a:srgbClr val="E97E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7" name="Freeform 469"/>
            <p:cNvSpPr>
              <a:spLocks/>
            </p:cNvSpPr>
            <p:nvPr/>
          </p:nvSpPr>
          <p:spPr bwMode="auto">
            <a:xfrm>
              <a:off x="3116" y="460"/>
              <a:ext cx="16" cy="220"/>
            </a:xfrm>
            <a:custGeom>
              <a:avLst/>
              <a:gdLst>
                <a:gd name="T0" fmla="*/ 10 w 16"/>
                <a:gd name="T1" fmla="*/ 220 h 220"/>
                <a:gd name="T2" fmla="*/ 0 w 16"/>
                <a:gd name="T3" fmla="*/ 0 h 220"/>
                <a:gd name="T4" fmla="*/ 2 w 16"/>
                <a:gd name="T5" fmla="*/ 0 h 220"/>
                <a:gd name="T6" fmla="*/ 6 w 16"/>
                <a:gd name="T7" fmla="*/ 0 h 220"/>
                <a:gd name="T8" fmla="*/ 16 w 16"/>
                <a:gd name="T9" fmla="*/ 220 h 220"/>
                <a:gd name="T10" fmla="*/ 14 w 16"/>
                <a:gd name="T11" fmla="*/ 220 h 220"/>
                <a:gd name="T12" fmla="*/ 10 w 16"/>
                <a:gd name="T13" fmla="*/ 220 h 2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220"/>
                <a:gd name="T23" fmla="*/ 16 w 16"/>
                <a:gd name="T24" fmla="*/ 220 h 2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220">
                  <a:moveTo>
                    <a:pt x="10" y="22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6" y="220"/>
                  </a:lnTo>
                  <a:lnTo>
                    <a:pt x="14" y="220"/>
                  </a:lnTo>
                  <a:lnTo>
                    <a:pt x="10" y="220"/>
                  </a:lnTo>
                  <a:close/>
                </a:path>
              </a:pathLst>
            </a:custGeom>
            <a:solidFill>
              <a:srgbClr val="E97F6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8" name="Freeform 470"/>
            <p:cNvSpPr>
              <a:spLocks/>
            </p:cNvSpPr>
            <p:nvPr/>
          </p:nvSpPr>
          <p:spPr bwMode="auto">
            <a:xfrm>
              <a:off x="3118" y="460"/>
              <a:ext cx="18" cy="220"/>
            </a:xfrm>
            <a:custGeom>
              <a:avLst/>
              <a:gdLst>
                <a:gd name="T0" fmla="*/ 12 w 18"/>
                <a:gd name="T1" fmla="*/ 220 h 220"/>
                <a:gd name="T2" fmla="*/ 0 w 18"/>
                <a:gd name="T3" fmla="*/ 0 h 220"/>
                <a:gd name="T4" fmla="*/ 4 w 18"/>
                <a:gd name="T5" fmla="*/ 0 h 220"/>
                <a:gd name="T6" fmla="*/ 8 w 18"/>
                <a:gd name="T7" fmla="*/ 0 h 220"/>
                <a:gd name="T8" fmla="*/ 18 w 18"/>
                <a:gd name="T9" fmla="*/ 220 h 220"/>
                <a:gd name="T10" fmla="*/ 14 w 18"/>
                <a:gd name="T11" fmla="*/ 220 h 220"/>
                <a:gd name="T12" fmla="*/ 12 w 18"/>
                <a:gd name="T13" fmla="*/ 220 h 2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220"/>
                <a:gd name="T23" fmla="*/ 18 w 18"/>
                <a:gd name="T24" fmla="*/ 220 h 2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220">
                  <a:moveTo>
                    <a:pt x="12" y="22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8" y="220"/>
                  </a:lnTo>
                  <a:lnTo>
                    <a:pt x="14" y="220"/>
                  </a:lnTo>
                  <a:lnTo>
                    <a:pt x="12" y="220"/>
                  </a:lnTo>
                  <a:close/>
                </a:path>
              </a:pathLst>
            </a:custGeom>
            <a:solidFill>
              <a:srgbClr val="E980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9" name="Freeform 471"/>
            <p:cNvSpPr>
              <a:spLocks/>
            </p:cNvSpPr>
            <p:nvPr/>
          </p:nvSpPr>
          <p:spPr bwMode="auto">
            <a:xfrm>
              <a:off x="3122" y="462"/>
              <a:ext cx="16" cy="218"/>
            </a:xfrm>
            <a:custGeom>
              <a:avLst/>
              <a:gdLst>
                <a:gd name="T0" fmla="*/ 10 w 16"/>
                <a:gd name="T1" fmla="*/ 218 h 218"/>
                <a:gd name="T2" fmla="*/ 0 w 16"/>
                <a:gd name="T3" fmla="*/ 0 h 218"/>
                <a:gd name="T4" fmla="*/ 4 w 16"/>
                <a:gd name="T5" fmla="*/ 0 h 218"/>
                <a:gd name="T6" fmla="*/ 6 w 16"/>
                <a:gd name="T7" fmla="*/ 0 h 218"/>
                <a:gd name="T8" fmla="*/ 16 w 16"/>
                <a:gd name="T9" fmla="*/ 218 h 218"/>
                <a:gd name="T10" fmla="*/ 14 w 16"/>
                <a:gd name="T11" fmla="*/ 218 h 218"/>
                <a:gd name="T12" fmla="*/ 10 w 16"/>
                <a:gd name="T13" fmla="*/ 218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218"/>
                <a:gd name="T23" fmla="*/ 16 w 16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218">
                  <a:moveTo>
                    <a:pt x="10" y="218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16" y="218"/>
                  </a:lnTo>
                  <a:lnTo>
                    <a:pt x="14" y="218"/>
                  </a:lnTo>
                  <a:lnTo>
                    <a:pt x="10" y="218"/>
                  </a:lnTo>
                  <a:close/>
                </a:path>
              </a:pathLst>
            </a:custGeom>
            <a:solidFill>
              <a:srgbClr val="E77E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0" name="Freeform 472"/>
            <p:cNvSpPr>
              <a:spLocks/>
            </p:cNvSpPr>
            <p:nvPr/>
          </p:nvSpPr>
          <p:spPr bwMode="auto">
            <a:xfrm>
              <a:off x="3126" y="462"/>
              <a:ext cx="14" cy="218"/>
            </a:xfrm>
            <a:custGeom>
              <a:avLst/>
              <a:gdLst>
                <a:gd name="T0" fmla="*/ 10 w 14"/>
                <a:gd name="T1" fmla="*/ 218 h 218"/>
                <a:gd name="T2" fmla="*/ 0 w 14"/>
                <a:gd name="T3" fmla="*/ 0 h 218"/>
                <a:gd name="T4" fmla="*/ 2 w 14"/>
                <a:gd name="T5" fmla="*/ 0 h 218"/>
                <a:gd name="T6" fmla="*/ 6 w 14"/>
                <a:gd name="T7" fmla="*/ 0 h 218"/>
                <a:gd name="T8" fmla="*/ 14 w 14"/>
                <a:gd name="T9" fmla="*/ 218 h 218"/>
                <a:gd name="T10" fmla="*/ 12 w 14"/>
                <a:gd name="T11" fmla="*/ 218 h 218"/>
                <a:gd name="T12" fmla="*/ 10 w 14"/>
                <a:gd name="T13" fmla="*/ 218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218"/>
                <a:gd name="T23" fmla="*/ 14 w 14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218">
                  <a:moveTo>
                    <a:pt x="10" y="218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4" y="218"/>
                  </a:lnTo>
                  <a:lnTo>
                    <a:pt x="12" y="218"/>
                  </a:lnTo>
                  <a:lnTo>
                    <a:pt x="10" y="218"/>
                  </a:lnTo>
                  <a:close/>
                </a:path>
              </a:pathLst>
            </a:custGeom>
            <a:solidFill>
              <a:srgbClr val="E67C6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1" name="Freeform 473"/>
            <p:cNvSpPr>
              <a:spLocks/>
            </p:cNvSpPr>
            <p:nvPr/>
          </p:nvSpPr>
          <p:spPr bwMode="auto">
            <a:xfrm>
              <a:off x="3128" y="462"/>
              <a:ext cx="16" cy="218"/>
            </a:xfrm>
            <a:custGeom>
              <a:avLst/>
              <a:gdLst>
                <a:gd name="T0" fmla="*/ 10 w 16"/>
                <a:gd name="T1" fmla="*/ 218 h 218"/>
                <a:gd name="T2" fmla="*/ 0 w 16"/>
                <a:gd name="T3" fmla="*/ 0 h 218"/>
                <a:gd name="T4" fmla="*/ 4 w 16"/>
                <a:gd name="T5" fmla="*/ 0 h 218"/>
                <a:gd name="T6" fmla="*/ 8 w 16"/>
                <a:gd name="T7" fmla="*/ 0 h 218"/>
                <a:gd name="T8" fmla="*/ 16 w 16"/>
                <a:gd name="T9" fmla="*/ 218 h 218"/>
                <a:gd name="T10" fmla="*/ 12 w 16"/>
                <a:gd name="T11" fmla="*/ 218 h 218"/>
                <a:gd name="T12" fmla="*/ 10 w 16"/>
                <a:gd name="T13" fmla="*/ 218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218"/>
                <a:gd name="T23" fmla="*/ 16 w 16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218">
                  <a:moveTo>
                    <a:pt x="10" y="218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6" y="218"/>
                  </a:lnTo>
                  <a:lnTo>
                    <a:pt x="12" y="218"/>
                  </a:lnTo>
                  <a:lnTo>
                    <a:pt x="10" y="218"/>
                  </a:lnTo>
                  <a:close/>
                </a:path>
              </a:pathLst>
            </a:custGeom>
            <a:solidFill>
              <a:srgbClr val="E47A6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2" name="Freeform 474"/>
            <p:cNvSpPr>
              <a:spLocks/>
            </p:cNvSpPr>
            <p:nvPr/>
          </p:nvSpPr>
          <p:spPr bwMode="auto">
            <a:xfrm>
              <a:off x="3132" y="462"/>
              <a:ext cx="16" cy="218"/>
            </a:xfrm>
            <a:custGeom>
              <a:avLst/>
              <a:gdLst>
                <a:gd name="T0" fmla="*/ 8 w 16"/>
                <a:gd name="T1" fmla="*/ 218 h 218"/>
                <a:gd name="T2" fmla="*/ 0 w 16"/>
                <a:gd name="T3" fmla="*/ 0 h 218"/>
                <a:gd name="T4" fmla="*/ 4 w 16"/>
                <a:gd name="T5" fmla="*/ 0 h 218"/>
                <a:gd name="T6" fmla="*/ 6 w 16"/>
                <a:gd name="T7" fmla="*/ 0 h 218"/>
                <a:gd name="T8" fmla="*/ 16 w 16"/>
                <a:gd name="T9" fmla="*/ 218 h 218"/>
                <a:gd name="T10" fmla="*/ 12 w 16"/>
                <a:gd name="T11" fmla="*/ 218 h 218"/>
                <a:gd name="T12" fmla="*/ 8 w 16"/>
                <a:gd name="T13" fmla="*/ 218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218"/>
                <a:gd name="T23" fmla="*/ 16 w 16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218">
                  <a:moveTo>
                    <a:pt x="8" y="218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16" y="218"/>
                  </a:lnTo>
                  <a:lnTo>
                    <a:pt x="12" y="218"/>
                  </a:lnTo>
                  <a:lnTo>
                    <a:pt x="8" y="218"/>
                  </a:lnTo>
                  <a:close/>
                </a:path>
              </a:pathLst>
            </a:custGeom>
            <a:solidFill>
              <a:srgbClr val="E279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3" name="Freeform 475"/>
            <p:cNvSpPr>
              <a:spLocks/>
            </p:cNvSpPr>
            <p:nvPr/>
          </p:nvSpPr>
          <p:spPr bwMode="auto">
            <a:xfrm>
              <a:off x="3136" y="462"/>
              <a:ext cx="14" cy="218"/>
            </a:xfrm>
            <a:custGeom>
              <a:avLst/>
              <a:gdLst>
                <a:gd name="T0" fmla="*/ 8 w 14"/>
                <a:gd name="T1" fmla="*/ 218 h 218"/>
                <a:gd name="T2" fmla="*/ 0 w 14"/>
                <a:gd name="T3" fmla="*/ 0 h 218"/>
                <a:gd name="T4" fmla="*/ 2 w 14"/>
                <a:gd name="T5" fmla="*/ 0 h 218"/>
                <a:gd name="T6" fmla="*/ 4 w 14"/>
                <a:gd name="T7" fmla="*/ 0 h 218"/>
                <a:gd name="T8" fmla="*/ 14 w 14"/>
                <a:gd name="T9" fmla="*/ 218 h 218"/>
                <a:gd name="T10" fmla="*/ 12 w 14"/>
                <a:gd name="T11" fmla="*/ 218 h 218"/>
                <a:gd name="T12" fmla="*/ 8 w 14"/>
                <a:gd name="T13" fmla="*/ 218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218"/>
                <a:gd name="T23" fmla="*/ 14 w 14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218">
                  <a:moveTo>
                    <a:pt x="8" y="218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14" y="218"/>
                  </a:lnTo>
                  <a:lnTo>
                    <a:pt x="12" y="218"/>
                  </a:lnTo>
                  <a:lnTo>
                    <a:pt x="8" y="218"/>
                  </a:lnTo>
                  <a:close/>
                </a:path>
              </a:pathLst>
            </a:custGeom>
            <a:solidFill>
              <a:srgbClr val="E177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4" name="Freeform 476"/>
            <p:cNvSpPr>
              <a:spLocks/>
            </p:cNvSpPr>
            <p:nvPr/>
          </p:nvSpPr>
          <p:spPr bwMode="auto">
            <a:xfrm>
              <a:off x="3138" y="462"/>
              <a:ext cx="16" cy="218"/>
            </a:xfrm>
            <a:custGeom>
              <a:avLst/>
              <a:gdLst>
                <a:gd name="T0" fmla="*/ 10 w 16"/>
                <a:gd name="T1" fmla="*/ 218 h 218"/>
                <a:gd name="T2" fmla="*/ 0 w 16"/>
                <a:gd name="T3" fmla="*/ 0 h 218"/>
                <a:gd name="T4" fmla="*/ 2 w 16"/>
                <a:gd name="T5" fmla="*/ 0 h 218"/>
                <a:gd name="T6" fmla="*/ 6 w 16"/>
                <a:gd name="T7" fmla="*/ 0 h 218"/>
                <a:gd name="T8" fmla="*/ 16 w 16"/>
                <a:gd name="T9" fmla="*/ 218 h 218"/>
                <a:gd name="T10" fmla="*/ 12 w 16"/>
                <a:gd name="T11" fmla="*/ 218 h 218"/>
                <a:gd name="T12" fmla="*/ 10 w 16"/>
                <a:gd name="T13" fmla="*/ 218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218"/>
                <a:gd name="T23" fmla="*/ 16 w 16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218">
                  <a:moveTo>
                    <a:pt x="10" y="218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6" y="218"/>
                  </a:lnTo>
                  <a:lnTo>
                    <a:pt x="12" y="218"/>
                  </a:lnTo>
                  <a:lnTo>
                    <a:pt x="10" y="218"/>
                  </a:lnTo>
                  <a:close/>
                </a:path>
              </a:pathLst>
            </a:custGeom>
            <a:solidFill>
              <a:srgbClr val="E075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5" name="Freeform 477"/>
            <p:cNvSpPr>
              <a:spLocks/>
            </p:cNvSpPr>
            <p:nvPr/>
          </p:nvSpPr>
          <p:spPr bwMode="auto">
            <a:xfrm>
              <a:off x="3142" y="464"/>
              <a:ext cx="16" cy="216"/>
            </a:xfrm>
            <a:custGeom>
              <a:avLst/>
              <a:gdLst>
                <a:gd name="T0" fmla="*/ 8 w 16"/>
                <a:gd name="T1" fmla="*/ 216 h 216"/>
                <a:gd name="T2" fmla="*/ 0 w 16"/>
                <a:gd name="T3" fmla="*/ 0 h 216"/>
                <a:gd name="T4" fmla="*/ 2 w 16"/>
                <a:gd name="T5" fmla="*/ 0 h 216"/>
                <a:gd name="T6" fmla="*/ 4 w 16"/>
                <a:gd name="T7" fmla="*/ 0 h 216"/>
                <a:gd name="T8" fmla="*/ 16 w 16"/>
                <a:gd name="T9" fmla="*/ 216 h 216"/>
                <a:gd name="T10" fmla="*/ 12 w 16"/>
                <a:gd name="T11" fmla="*/ 216 h 216"/>
                <a:gd name="T12" fmla="*/ 8 w 16"/>
                <a:gd name="T13" fmla="*/ 216 h 2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216"/>
                <a:gd name="T23" fmla="*/ 16 w 16"/>
                <a:gd name="T24" fmla="*/ 216 h 2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216">
                  <a:moveTo>
                    <a:pt x="8" y="216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16" y="216"/>
                  </a:lnTo>
                  <a:lnTo>
                    <a:pt x="12" y="216"/>
                  </a:lnTo>
                  <a:lnTo>
                    <a:pt x="8" y="216"/>
                  </a:lnTo>
                  <a:close/>
                </a:path>
              </a:pathLst>
            </a:custGeom>
            <a:solidFill>
              <a:srgbClr val="DC72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6" name="Freeform 478"/>
            <p:cNvSpPr>
              <a:spLocks/>
            </p:cNvSpPr>
            <p:nvPr/>
          </p:nvSpPr>
          <p:spPr bwMode="auto">
            <a:xfrm>
              <a:off x="3146" y="464"/>
              <a:ext cx="14" cy="216"/>
            </a:xfrm>
            <a:custGeom>
              <a:avLst/>
              <a:gdLst>
                <a:gd name="T0" fmla="*/ 8 w 14"/>
                <a:gd name="T1" fmla="*/ 216 h 216"/>
                <a:gd name="T2" fmla="*/ 0 w 14"/>
                <a:gd name="T3" fmla="*/ 0 h 216"/>
                <a:gd name="T4" fmla="*/ 0 w 14"/>
                <a:gd name="T5" fmla="*/ 0 h 216"/>
                <a:gd name="T6" fmla="*/ 4 w 14"/>
                <a:gd name="T7" fmla="*/ 0 h 216"/>
                <a:gd name="T8" fmla="*/ 14 w 14"/>
                <a:gd name="T9" fmla="*/ 216 h 216"/>
                <a:gd name="T10" fmla="*/ 12 w 14"/>
                <a:gd name="T11" fmla="*/ 216 h 216"/>
                <a:gd name="T12" fmla="*/ 8 w 14"/>
                <a:gd name="T13" fmla="*/ 216 h 2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216"/>
                <a:gd name="T23" fmla="*/ 14 w 14"/>
                <a:gd name="T24" fmla="*/ 216 h 2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216">
                  <a:moveTo>
                    <a:pt x="8" y="216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14" y="216"/>
                  </a:lnTo>
                  <a:lnTo>
                    <a:pt x="12" y="216"/>
                  </a:lnTo>
                  <a:lnTo>
                    <a:pt x="8" y="216"/>
                  </a:lnTo>
                  <a:close/>
                </a:path>
              </a:pathLst>
            </a:custGeom>
            <a:solidFill>
              <a:srgbClr val="DB70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7" name="Freeform 479"/>
            <p:cNvSpPr>
              <a:spLocks/>
            </p:cNvSpPr>
            <p:nvPr/>
          </p:nvSpPr>
          <p:spPr bwMode="auto">
            <a:xfrm>
              <a:off x="3148" y="464"/>
              <a:ext cx="16" cy="216"/>
            </a:xfrm>
            <a:custGeom>
              <a:avLst/>
              <a:gdLst>
                <a:gd name="T0" fmla="*/ 10 w 16"/>
                <a:gd name="T1" fmla="*/ 216 h 216"/>
                <a:gd name="T2" fmla="*/ 0 w 16"/>
                <a:gd name="T3" fmla="*/ 0 h 216"/>
                <a:gd name="T4" fmla="*/ 2 w 16"/>
                <a:gd name="T5" fmla="*/ 0 h 216"/>
                <a:gd name="T6" fmla="*/ 6 w 16"/>
                <a:gd name="T7" fmla="*/ 0 h 216"/>
                <a:gd name="T8" fmla="*/ 16 w 16"/>
                <a:gd name="T9" fmla="*/ 216 h 216"/>
                <a:gd name="T10" fmla="*/ 12 w 16"/>
                <a:gd name="T11" fmla="*/ 216 h 216"/>
                <a:gd name="T12" fmla="*/ 10 w 16"/>
                <a:gd name="T13" fmla="*/ 216 h 2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216"/>
                <a:gd name="T23" fmla="*/ 16 w 16"/>
                <a:gd name="T24" fmla="*/ 216 h 2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216">
                  <a:moveTo>
                    <a:pt x="10" y="216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6" y="216"/>
                  </a:lnTo>
                  <a:lnTo>
                    <a:pt x="12" y="216"/>
                  </a:lnTo>
                  <a:lnTo>
                    <a:pt x="10" y="216"/>
                  </a:lnTo>
                  <a:close/>
                </a:path>
              </a:pathLst>
            </a:custGeom>
            <a:solidFill>
              <a:srgbClr val="D96F5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8" name="Freeform 480"/>
            <p:cNvSpPr>
              <a:spLocks/>
            </p:cNvSpPr>
            <p:nvPr/>
          </p:nvSpPr>
          <p:spPr bwMode="auto">
            <a:xfrm>
              <a:off x="3152" y="464"/>
              <a:ext cx="16" cy="216"/>
            </a:xfrm>
            <a:custGeom>
              <a:avLst/>
              <a:gdLst>
                <a:gd name="T0" fmla="*/ 8 w 16"/>
                <a:gd name="T1" fmla="*/ 216 h 216"/>
                <a:gd name="T2" fmla="*/ 0 w 16"/>
                <a:gd name="T3" fmla="*/ 0 h 216"/>
                <a:gd name="T4" fmla="*/ 2 w 16"/>
                <a:gd name="T5" fmla="*/ 0 h 216"/>
                <a:gd name="T6" fmla="*/ 4 w 16"/>
                <a:gd name="T7" fmla="*/ 0 h 216"/>
                <a:gd name="T8" fmla="*/ 16 w 16"/>
                <a:gd name="T9" fmla="*/ 216 h 216"/>
                <a:gd name="T10" fmla="*/ 12 w 16"/>
                <a:gd name="T11" fmla="*/ 216 h 216"/>
                <a:gd name="T12" fmla="*/ 8 w 16"/>
                <a:gd name="T13" fmla="*/ 216 h 2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216"/>
                <a:gd name="T23" fmla="*/ 16 w 16"/>
                <a:gd name="T24" fmla="*/ 216 h 2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216">
                  <a:moveTo>
                    <a:pt x="8" y="216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16" y="216"/>
                  </a:lnTo>
                  <a:lnTo>
                    <a:pt x="12" y="216"/>
                  </a:lnTo>
                  <a:lnTo>
                    <a:pt x="8" y="216"/>
                  </a:lnTo>
                  <a:close/>
                </a:path>
              </a:pathLst>
            </a:custGeom>
            <a:solidFill>
              <a:srgbClr val="D86D5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9" name="Freeform 481"/>
            <p:cNvSpPr>
              <a:spLocks/>
            </p:cNvSpPr>
            <p:nvPr/>
          </p:nvSpPr>
          <p:spPr bwMode="auto">
            <a:xfrm>
              <a:off x="3156" y="464"/>
              <a:ext cx="16" cy="218"/>
            </a:xfrm>
            <a:custGeom>
              <a:avLst/>
              <a:gdLst>
                <a:gd name="T0" fmla="*/ 8 w 16"/>
                <a:gd name="T1" fmla="*/ 216 h 218"/>
                <a:gd name="T2" fmla="*/ 0 w 16"/>
                <a:gd name="T3" fmla="*/ 0 h 218"/>
                <a:gd name="T4" fmla="*/ 0 w 16"/>
                <a:gd name="T5" fmla="*/ 0 h 218"/>
                <a:gd name="T6" fmla="*/ 4 w 16"/>
                <a:gd name="T7" fmla="*/ 0 h 218"/>
                <a:gd name="T8" fmla="*/ 16 w 16"/>
                <a:gd name="T9" fmla="*/ 218 h 218"/>
                <a:gd name="T10" fmla="*/ 12 w 16"/>
                <a:gd name="T11" fmla="*/ 216 h 218"/>
                <a:gd name="T12" fmla="*/ 8 w 16"/>
                <a:gd name="T13" fmla="*/ 216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218"/>
                <a:gd name="T23" fmla="*/ 16 w 16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218">
                  <a:moveTo>
                    <a:pt x="8" y="216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16" y="218"/>
                  </a:lnTo>
                  <a:lnTo>
                    <a:pt x="12" y="216"/>
                  </a:lnTo>
                  <a:lnTo>
                    <a:pt x="8" y="216"/>
                  </a:lnTo>
                  <a:close/>
                </a:path>
              </a:pathLst>
            </a:custGeom>
            <a:solidFill>
              <a:srgbClr val="D66C5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0" name="Freeform 482"/>
            <p:cNvSpPr>
              <a:spLocks/>
            </p:cNvSpPr>
            <p:nvPr/>
          </p:nvSpPr>
          <p:spPr bwMode="auto">
            <a:xfrm>
              <a:off x="3158" y="466"/>
              <a:ext cx="16" cy="216"/>
            </a:xfrm>
            <a:custGeom>
              <a:avLst/>
              <a:gdLst>
                <a:gd name="T0" fmla="*/ 10 w 16"/>
                <a:gd name="T1" fmla="*/ 214 h 216"/>
                <a:gd name="T2" fmla="*/ 0 w 16"/>
                <a:gd name="T3" fmla="*/ 0 h 216"/>
                <a:gd name="T4" fmla="*/ 2 w 16"/>
                <a:gd name="T5" fmla="*/ 0 h 216"/>
                <a:gd name="T6" fmla="*/ 6 w 16"/>
                <a:gd name="T7" fmla="*/ 0 h 216"/>
                <a:gd name="T8" fmla="*/ 16 w 16"/>
                <a:gd name="T9" fmla="*/ 216 h 216"/>
                <a:gd name="T10" fmla="*/ 14 w 16"/>
                <a:gd name="T11" fmla="*/ 216 h 216"/>
                <a:gd name="T12" fmla="*/ 10 w 16"/>
                <a:gd name="T13" fmla="*/ 214 h 2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216"/>
                <a:gd name="T23" fmla="*/ 16 w 16"/>
                <a:gd name="T24" fmla="*/ 216 h 2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216">
                  <a:moveTo>
                    <a:pt x="10" y="214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6" y="216"/>
                  </a:lnTo>
                  <a:lnTo>
                    <a:pt x="14" y="216"/>
                  </a:lnTo>
                  <a:lnTo>
                    <a:pt x="10" y="214"/>
                  </a:lnTo>
                  <a:close/>
                </a:path>
              </a:pathLst>
            </a:custGeom>
            <a:solidFill>
              <a:srgbClr val="D56A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1" name="Freeform 483"/>
            <p:cNvSpPr>
              <a:spLocks/>
            </p:cNvSpPr>
            <p:nvPr/>
          </p:nvSpPr>
          <p:spPr bwMode="auto">
            <a:xfrm>
              <a:off x="3162" y="466"/>
              <a:ext cx="16" cy="216"/>
            </a:xfrm>
            <a:custGeom>
              <a:avLst/>
              <a:gdLst>
                <a:gd name="T0" fmla="*/ 10 w 16"/>
                <a:gd name="T1" fmla="*/ 216 h 216"/>
                <a:gd name="T2" fmla="*/ 0 w 16"/>
                <a:gd name="T3" fmla="*/ 0 h 216"/>
                <a:gd name="T4" fmla="*/ 2 w 16"/>
                <a:gd name="T5" fmla="*/ 0 h 216"/>
                <a:gd name="T6" fmla="*/ 4 w 16"/>
                <a:gd name="T7" fmla="*/ 0 h 216"/>
                <a:gd name="T8" fmla="*/ 16 w 16"/>
                <a:gd name="T9" fmla="*/ 216 h 216"/>
                <a:gd name="T10" fmla="*/ 12 w 16"/>
                <a:gd name="T11" fmla="*/ 216 h 216"/>
                <a:gd name="T12" fmla="*/ 10 w 16"/>
                <a:gd name="T13" fmla="*/ 216 h 2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216"/>
                <a:gd name="T23" fmla="*/ 16 w 16"/>
                <a:gd name="T24" fmla="*/ 216 h 2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216">
                  <a:moveTo>
                    <a:pt x="10" y="216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16" y="216"/>
                  </a:lnTo>
                  <a:lnTo>
                    <a:pt x="12" y="216"/>
                  </a:lnTo>
                  <a:lnTo>
                    <a:pt x="10" y="216"/>
                  </a:lnTo>
                  <a:close/>
                </a:path>
              </a:pathLst>
            </a:custGeom>
            <a:solidFill>
              <a:srgbClr val="D267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2" name="Freeform 484"/>
            <p:cNvSpPr>
              <a:spLocks/>
            </p:cNvSpPr>
            <p:nvPr/>
          </p:nvSpPr>
          <p:spPr bwMode="auto">
            <a:xfrm>
              <a:off x="3164" y="466"/>
              <a:ext cx="18" cy="216"/>
            </a:xfrm>
            <a:custGeom>
              <a:avLst/>
              <a:gdLst>
                <a:gd name="T0" fmla="*/ 10 w 18"/>
                <a:gd name="T1" fmla="*/ 216 h 216"/>
                <a:gd name="T2" fmla="*/ 0 w 18"/>
                <a:gd name="T3" fmla="*/ 0 h 216"/>
                <a:gd name="T4" fmla="*/ 2 w 18"/>
                <a:gd name="T5" fmla="*/ 0 h 216"/>
                <a:gd name="T6" fmla="*/ 6 w 18"/>
                <a:gd name="T7" fmla="*/ 0 h 216"/>
                <a:gd name="T8" fmla="*/ 18 w 18"/>
                <a:gd name="T9" fmla="*/ 216 h 216"/>
                <a:gd name="T10" fmla="*/ 14 w 18"/>
                <a:gd name="T11" fmla="*/ 216 h 216"/>
                <a:gd name="T12" fmla="*/ 10 w 18"/>
                <a:gd name="T13" fmla="*/ 216 h 2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216"/>
                <a:gd name="T23" fmla="*/ 18 w 18"/>
                <a:gd name="T24" fmla="*/ 216 h 2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216">
                  <a:moveTo>
                    <a:pt x="10" y="216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8" y="216"/>
                  </a:lnTo>
                  <a:lnTo>
                    <a:pt x="14" y="216"/>
                  </a:lnTo>
                  <a:lnTo>
                    <a:pt x="10" y="216"/>
                  </a:lnTo>
                  <a:close/>
                </a:path>
              </a:pathLst>
            </a:custGeom>
            <a:solidFill>
              <a:srgbClr val="D166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3" name="Freeform 485"/>
            <p:cNvSpPr>
              <a:spLocks/>
            </p:cNvSpPr>
            <p:nvPr/>
          </p:nvSpPr>
          <p:spPr bwMode="auto">
            <a:xfrm>
              <a:off x="3166" y="468"/>
              <a:ext cx="18" cy="214"/>
            </a:xfrm>
            <a:custGeom>
              <a:avLst/>
              <a:gdLst>
                <a:gd name="T0" fmla="*/ 12 w 18"/>
                <a:gd name="T1" fmla="*/ 214 h 214"/>
                <a:gd name="T2" fmla="*/ 0 w 18"/>
                <a:gd name="T3" fmla="*/ 0 h 214"/>
                <a:gd name="T4" fmla="*/ 4 w 18"/>
                <a:gd name="T5" fmla="*/ 0 h 214"/>
                <a:gd name="T6" fmla="*/ 8 w 18"/>
                <a:gd name="T7" fmla="*/ 0 h 214"/>
                <a:gd name="T8" fmla="*/ 18 w 18"/>
                <a:gd name="T9" fmla="*/ 214 h 214"/>
                <a:gd name="T10" fmla="*/ 16 w 18"/>
                <a:gd name="T11" fmla="*/ 214 h 214"/>
                <a:gd name="T12" fmla="*/ 12 w 18"/>
                <a:gd name="T13" fmla="*/ 214 h 2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214"/>
                <a:gd name="T23" fmla="*/ 18 w 18"/>
                <a:gd name="T24" fmla="*/ 214 h 2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214">
                  <a:moveTo>
                    <a:pt x="12" y="21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8" y="214"/>
                  </a:lnTo>
                  <a:lnTo>
                    <a:pt x="16" y="214"/>
                  </a:lnTo>
                  <a:lnTo>
                    <a:pt x="12" y="214"/>
                  </a:lnTo>
                  <a:close/>
                </a:path>
              </a:pathLst>
            </a:custGeom>
            <a:solidFill>
              <a:srgbClr val="CF64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4" name="Freeform 486"/>
            <p:cNvSpPr>
              <a:spLocks/>
            </p:cNvSpPr>
            <p:nvPr/>
          </p:nvSpPr>
          <p:spPr bwMode="auto">
            <a:xfrm>
              <a:off x="3170" y="468"/>
              <a:ext cx="16" cy="214"/>
            </a:xfrm>
            <a:custGeom>
              <a:avLst/>
              <a:gdLst>
                <a:gd name="T0" fmla="*/ 12 w 16"/>
                <a:gd name="T1" fmla="*/ 214 h 214"/>
                <a:gd name="T2" fmla="*/ 0 w 16"/>
                <a:gd name="T3" fmla="*/ 0 h 214"/>
                <a:gd name="T4" fmla="*/ 4 w 16"/>
                <a:gd name="T5" fmla="*/ 0 h 214"/>
                <a:gd name="T6" fmla="*/ 8 w 16"/>
                <a:gd name="T7" fmla="*/ 0 h 214"/>
                <a:gd name="T8" fmla="*/ 16 w 16"/>
                <a:gd name="T9" fmla="*/ 214 h 214"/>
                <a:gd name="T10" fmla="*/ 14 w 16"/>
                <a:gd name="T11" fmla="*/ 214 h 214"/>
                <a:gd name="T12" fmla="*/ 12 w 16"/>
                <a:gd name="T13" fmla="*/ 214 h 2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214"/>
                <a:gd name="T23" fmla="*/ 16 w 16"/>
                <a:gd name="T24" fmla="*/ 214 h 2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214">
                  <a:moveTo>
                    <a:pt x="12" y="21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6" y="214"/>
                  </a:lnTo>
                  <a:lnTo>
                    <a:pt x="14" y="214"/>
                  </a:lnTo>
                  <a:lnTo>
                    <a:pt x="12" y="214"/>
                  </a:lnTo>
                  <a:close/>
                </a:path>
              </a:pathLst>
            </a:custGeom>
            <a:solidFill>
              <a:srgbClr val="CD63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5" name="Freeform 487"/>
            <p:cNvSpPr>
              <a:spLocks/>
            </p:cNvSpPr>
            <p:nvPr/>
          </p:nvSpPr>
          <p:spPr bwMode="auto">
            <a:xfrm>
              <a:off x="3174" y="468"/>
              <a:ext cx="16" cy="216"/>
            </a:xfrm>
            <a:custGeom>
              <a:avLst/>
              <a:gdLst>
                <a:gd name="T0" fmla="*/ 10 w 16"/>
                <a:gd name="T1" fmla="*/ 214 h 216"/>
                <a:gd name="T2" fmla="*/ 0 w 16"/>
                <a:gd name="T3" fmla="*/ 0 h 216"/>
                <a:gd name="T4" fmla="*/ 4 w 16"/>
                <a:gd name="T5" fmla="*/ 0 h 216"/>
                <a:gd name="T6" fmla="*/ 6 w 16"/>
                <a:gd name="T7" fmla="*/ 0 h 216"/>
                <a:gd name="T8" fmla="*/ 16 w 16"/>
                <a:gd name="T9" fmla="*/ 216 h 216"/>
                <a:gd name="T10" fmla="*/ 12 w 16"/>
                <a:gd name="T11" fmla="*/ 214 h 216"/>
                <a:gd name="T12" fmla="*/ 10 w 16"/>
                <a:gd name="T13" fmla="*/ 214 h 2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216"/>
                <a:gd name="T23" fmla="*/ 16 w 16"/>
                <a:gd name="T24" fmla="*/ 216 h 2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216">
                  <a:moveTo>
                    <a:pt x="10" y="21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16" y="216"/>
                  </a:lnTo>
                  <a:lnTo>
                    <a:pt x="12" y="214"/>
                  </a:lnTo>
                  <a:lnTo>
                    <a:pt x="10" y="214"/>
                  </a:lnTo>
                  <a:close/>
                </a:path>
              </a:pathLst>
            </a:custGeom>
            <a:solidFill>
              <a:srgbClr val="CC61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6" name="Freeform 488"/>
            <p:cNvSpPr>
              <a:spLocks/>
            </p:cNvSpPr>
            <p:nvPr/>
          </p:nvSpPr>
          <p:spPr bwMode="auto">
            <a:xfrm>
              <a:off x="3178" y="470"/>
              <a:ext cx="14" cy="214"/>
            </a:xfrm>
            <a:custGeom>
              <a:avLst/>
              <a:gdLst>
                <a:gd name="T0" fmla="*/ 8 w 14"/>
                <a:gd name="T1" fmla="*/ 212 h 214"/>
                <a:gd name="T2" fmla="*/ 0 w 14"/>
                <a:gd name="T3" fmla="*/ 0 h 214"/>
                <a:gd name="T4" fmla="*/ 2 w 14"/>
                <a:gd name="T5" fmla="*/ 0 h 214"/>
                <a:gd name="T6" fmla="*/ 6 w 14"/>
                <a:gd name="T7" fmla="*/ 0 h 214"/>
                <a:gd name="T8" fmla="*/ 14 w 14"/>
                <a:gd name="T9" fmla="*/ 214 h 214"/>
                <a:gd name="T10" fmla="*/ 12 w 14"/>
                <a:gd name="T11" fmla="*/ 214 h 214"/>
                <a:gd name="T12" fmla="*/ 8 w 14"/>
                <a:gd name="T13" fmla="*/ 212 h 2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214"/>
                <a:gd name="T23" fmla="*/ 14 w 14"/>
                <a:gd name="T24" fmla="*/ 214 h 2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214">
                  <a:moveTo>
                    <a:pt x="8" y="21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4" y="214"/>
                  </a:lnTo>
                  <a:lnTo>
                    <a:pt x="12" y="214"/>
                  </a:lnTo>
                  <a:lnTo>
                    <a:pt x="8" y="212"/>
                  </a:lnTo>
                  <a:close/>
                </a:path>
              </a:pathLst>
            </a:custGeom>
            <a:solidFill>
              <a:srgbClr val="CB5F4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7" name="Freeform 489"/>
            <p:cNvSpPr>
              <a:spLocks/>
            </p:cNvSpPr>
            <p:nvPr/>
          </p:nvSpPr>
          <p:spPr bwMode="auto">
            <a:xfrm>
              <a:off x="3180" y="470"/>
              <a:ext cx="16" cy="214"/>
            </a:xfrm>
            <a:custGeom>
              <a:avLst/>
              <a:gdLst>
                <a:gd name="T0" fmla="*/ 10 w 16"/>
                <a:gd name="T1" fmla="*/ 214 h 214"/>
                <a:gd name="T2" fmla="*/ 0 w 16"/>
                <a:gd name="T3" fmla="*/ 0 h 214"/>
                <a:gd name="T4" fmla="*/ 4 w 16"/>
                <a:gd name="T5" fmla="*/ 0 h 214"/>
                <a:gd name="T6" fmla="*/ 6 w 16"/>
                <a:gd name="T7" fmla="*/ 0 h 214"/>
                <a:gd name="T8" fmla="*/ 16 w 16"/>
                <a:gd name="T9" fmla="*/ 214 h 214"/>
                <a:gd name="T10" fmla="*/ 12 w 16"/>
                <a:gd name="T11" fmla="*/ 214 h 214"/>
                <a:gd name="T12" fmla="*/ 10 w 16"/>
                <a:gd name="T13" fmla="*/ 214 h 2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214"/>
                <a:gd name="T23" fmla="*/ 16 w 16"/>
                <a:gd name="T24" fmla="*/ 214 h 2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214">
                  <a:moveTo>
                    <a:pt x="10" y="21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16" y="214"/>
                  </a:lnTo>
                  <a:lnTo>
                    <a:pt x="12" y="214"/>
                  </a:lnTo>
                  <a:lnTo>
                    <a:pt x="10" y="214"/>
                  </a:lnTo>
                  <a:close/>
                </a:path>
              </a:pathLst>
            </a:custGeom>
            <a:solidFill>
              <a:srgbClr val="C85C4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8" name="Freeform 490"/>
            <p:cNvSpPr>
              <a:spLocks/>
            </p:cNvSpPr>
            <p:nvPr/>
          </p:nvSpPr>
          <p:spPr bwMode="auto">
            <a:xfrm>
              <a:off x="3184" y="472"/>
              <a:ext cx="16" cy="212"/>
            </a:xfrm>
            <a:custGeom>
              <a:avLst/>
              <a:gdLst>
                <a:gd name="T0" fmla="*/ 8 w 16"/>
                <a:gd name="T1" fmla="*/ 212 h 212"/>
                <a:gd name="T2" fmla="*/ 0 w 16"/>
                <a:gd name="T3" fmla="*/ 0 h 212"/>
                <a:gd name="T4" fmla="*/ 2 w 16"/>
                <a:gd name="T5" fmla="*/ 0 h 212"/>
                <a:gd name="T6" fmla="*/ 4 w 16"/>
                <a:gd name="T7" fmla="*/ 0 h 212"/>
                <a:gd name="T8" fmla="*/ 16 w 16"/>
                <a:gd name="T9" fmla="*/ 212 h 212"/>
                <a:gd name="T10" fmla="*/ 14 w 16"/>
                <a:gd name="T11" fmla="*/ 212 h 212"/>
                <a:gd name="T12" fmla="*/ 12 w 16"/>
                <a:gd name="T13" fmla="*/ 212 h 212"/>
                <a:gd name="T14" fmla="*/ 8 w 16"/>
                <a:gd name="T15" fmla="*/ 212 h 2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"/>
                <a:gd name="T25" fmla="*/ 0 h 212"/>
                <a:gd name="T26" fmla="*/ 16 w 16"/>
                <a:gd name="T27" fmla="*/ 212 h 2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" h="212">
                  <a:moveTo>
                    <a:pt x="8" y="21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16" y="212"/>
                  </a:lnTo>
                  <a:lnTo>
                    <a:pt x="14" y="212"/>
                  </a:lnTo>
                  <a:lnTo>
                    <a:pt x="12" y="212"/>
                  </a:lnTo>
                  <a:lnTo>
                    <a:pt x="8" y="212"/>
                  </a:lnTo>
                  <a:close/>
                </a:path>
              </a:pathLst>
            </a:custGeom>
            <a:solidFill>
              <a:srgbClr val="C65A4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9" name="Freeform 491"/>
            <p:cNvSpPr>
              <a:spLocks/>
            </p:cNvSpPr>
            <p:nvPr/>
          </p:nvSpPr>
          <p:spPr bwMode="auto">
            <a:xfrm>
              <a:off x="3188" y="472"/>
              <a:ext cx="14" cy="212"/>
            </a:xfrm>
            <a:custGeom>
              <a:avLst/>
              <a:gdLst>
                <a:gd name="T0" fmla="*/ 8 w 14"/>
                <a:gd name="T1" fmla="*/ 212 h 212"/>
                <a:gd name="T2" fmla="*/ 0 w 14"/>
                <a:gd name="T3" fmla="*/ 0 h 212"/>
                <a:gd name="T4" fmla="*/ 0 w 14"/>
                <a:gd name="T5" fmla="*/ 0 h 212"/>
                <a:gd name="T6" fmla="*/ 4 w 14"/>
                <a:gd name="T7" fmla="*/ 0 h 212"/>
                <a:gd name="T8" fmla="*/ 14 w 14"/>
                <a:gd name="T9" fmla="*/ 212 h 212"/>
                <a:gd name="T10" fmla="*/ 12 w 14"/>
                <a:gd name="T11" fmla="*/ 212 h 212"/>
                <a:gd name="T12" fmla="*/ 10 w 14"/>
                <a:gd name="T13" fmla="*/ 212 h 212"/>
                <a:gd name="T14" fmla="*/ 8 w 14"/>
                <a:gd name="T15" fmla="*/ 212 h 2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212"/>
                <a:gd name="T26" fmla="*/ 14 w 14"/>
                <a:gd name="T27" fmla="*/ 212 h 2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212">
                  <a:moveTo>
                    <a:pt x="8" y="212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14" y="212"/>
                  </a:lnTo>
                  <a:lnTo>
                    <a:pt x="12" y="212"/>
                  </a:lnTo>
                  <a:lnTo>
                    <a:pt x="10" y="212"/>
                  </a:lnTo>
                  <a:lnTo>
                    <a:pt x="8" y="212"/>
                  </a:lnTo>
                  <a:close/>
                </a:path>
              </a:pathLst>
            </a:custGeom>
            <a:solidFill>
              <a:srgbClr val="C559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0" name="Freeform 492"/>
            <p:cNvSpPr>
              <a:spLocks/>
            </p:cNvSpPr>
            <p:nvPr/>
          </p:nvSpPr>
          <p:spPr bwMode="auto">
            <a:xfrm>
              <a:off x="3190" y="472"/>
              <a:ext cx="16" cy="212"/>
            </a:xfrm>
            <a:custGeom>
              <a:avLst/>
              <a:gdLst>
                <a:gd name="T0" fmla="*/ 10 w 16"/>
                <a:gd name="T1" fmla="*/ 212 h 212"/>
                <a:gd name="T2" fmla="*/ 0 w 16"/>
                <a:gd name="T3" fmla="*/ 0 h 212"/>
                <a:gd name="T4" fmla="*/ 2 w 16"/>
                <a:gd name="T5" fmla="*/ 0 h 212"/>
                <a:gd name="T6" fmla="*/ 6 w 16"/>
                <a:gd name="T7" fmla="*/ 2 h 212"/>
                <a:gd name="T8" fmla="*/ 16 w 16"/>
                <a:gd name="T9" fmla="*/ 212 h 212"/>
                <a:gd name="T10" fmla="*/ 12 w 16"/>
                <a:gd name="T11" fmla="*/ 212 h 212"/>
                <a:gd name="T12" fmla="*/ 10 w 16"/>
                <a:gd name="T13" fmla="*/ 212 h 2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212"/>
                <a:gd name="T23" fmla="*/ 16 w 16"/>
                <a:gd name="T24" fmla="*/ 212 h 2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212">
                  <a:moveTo>
                    <a:pt x="10" y="21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" y="2"/>
                  </a:lnTo>
                  <a:lnTo>
                    <a:pt x="16" y="212"/>
                  </a:lnTo>
                  <a:lnTo>
                    <a:pt x="12" y="212"/>
                  </a:lnTo>
                  <a:lnTo>
                    <a:pt x="10" y="212"/>
                  </a:lnTo>
                  <a:close/>
                </a:path>
              </a:pathLst>
            </a:custGeom>
            <a:solidFill>
              <a:srgbClr val="C358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1" name="Freeform 493"/>
            <p:cNvSpPr>
              <a:spLocks/>
            </p:cNvSpPr>
            <p:nvPr/>
          </p:nvSpPr>
          <p:spPr bwMode="auto">
            <a:xfrm>
              <a:off x="3194" y="474"/>
              <a:ext cx="16" cy="210"/>
            </a:xfrm>
            <a:custGeom>
              <a:avLst/>
              <a:gdLst>
                <a:gd name="T0" fmla="*/ 8 w 16"/>
                <a:gd name="T1" fmla="*/ 210 h 210"/>
                <a:gd name="T2" fmla="*/ 0 w 16"/>
                <a:gd name="T3" fmla="*/ 0 h 210"/>
                <a:gd name="T4" fmla="*/ 2 w 16"/>
                <a:gd name="T5" fmla="*/ 0 h 210"/>
                <a:gd name="T6" fmla="*/ 4 w 16"/>
                <a:gd name="T7" fmla="*/ 0 h 210"/>
                <a:gd name="T8" fmla="*/ 16 w 16"/>
                <a:gd name="T9" fmla="*/ 210 h 210"/>
                <a:gd name="T10" fmla="*/ 12 w 16"/>
                <a:gd name="T11" fmla="*/ 210 h 210"/>
                <a:gd name="T12" fmla="*/ 8 w 16"/>
                <a:gd name="T13" fmla="*/ 210 h 2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210"/>
                <a:gd name="T23" fmla="*/ 16 w 16"/>
                <a:gd name="T24" fmla="*/ 210 h 2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210">
                  <a:moveTo>
                    <a:pt x="8" y="21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16" y="210"/>
                  </a:lnTo>
                  <a:lnTo>
                    <a:pt x="12" y="210"/>
                  </a:lnTo>
                  <a:lnTo>
                    <a:pt x="8" y="210"/>
                  </a:lnTo>
                  <a:close/>
                </a:path>
              </a:pathLst>
            </a:custGeom>
            <a:solidFill>
              <a:srgbClr val="C256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2" name="Freeform 494"/>
            <p:cNvSpPr>
              <a:spLocks/>
            </p:cNvSpPr>
            <p:nvPr/>
          </p:nvSpPr>
          <p:spPr bwMode="auto">
            <a:xfrm>
              <a:off x="3198" y="476"/>
              <a:ext cx="14" cy="210"/>
            </a:xfrm>
            <a:custGeom>
              <a:avLst/>
              <a:gdLst>
                <a:gd name="T0" fmla="*/ 8 w 14"/>
                <a:gd name="T1" fmla="*/ 208 h 210"/>
                <a:gd name="T2" fmla="*/ 0 w 14"/>
                <a:gd name="T3" fmla="*/ 0 h 210"/>
                <a:gd name="T4" fmla="*/ 0 w 14"/>
                <a:gd name="T5" fmla="*/ 0 h 210"/>
                <a:gd name="T6" fmla="*/ 4 w 14"/>
                <a:gd name="T7" fmla="*/ 0 h 210"/>
                <a:gd name="T8" fmla="*/ 14 w 14"/>
                <a:gd name="T9" fmla="*/ 210 h 210"/>
                <a:gd name="T10" fmla="*/ 12 w 14"/>
                <a:gd name="T11" fmla="*/ 208 h 210"/>
                <a:gd name="T12" fmla="*/ 8 w 14"/>
                <a:gd name="T13" fmla="*/ 208 h 2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210"/>
                <a:gd name="T23" fmla="*/ 14 w 14"/>
                <a:gd name="T24" fmla="*/ 210 h 2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210">
                  <a:moveTo>
                    <a:pt x="8" y="208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14" y="210"/>
                  </a:lnTo>
                  <a:lnTo>
                    <a:pt x="12" y="208"/>
                  </a:lnTo>
                  <a:lnTo>
                    <a:pt x="8" y="208"/>
                  </a:lnTo>
                  <a:close/>
                </a:path>
              </a:pathLst>
            </a:custGeom>
            <a:solidFill>
              <a:srgbClr val="C155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3" name="Freeform 495"/>
            <p:cNvSpPr>
              <a:spLocks/>
            </p:cNvSpPr>
            <p:nvPr/>
          </p:nvSpPr>
          <p:spPr bwMode="auto">
            <a:xfrm>
              <a:off x="3200" y="476"/>
              <a:ext cx="16" cy="210"/>
            </a:xfrm>
            <a:custGeom>
              <a:avLst/>
              <a:gdLst>
                <a:gd name="T0" fmla="*/ 10 w 16"/>
                <a:gd name="T1" fmla="*/ 208 h 210"/>
                <a:gd name="T2" fmla="*/ 0 w 16"/>
                <a:gd name="T3" fmla="*/ 0 h 210"/>
                <a:gd name="T4" fmla="*/ 2 w 16"/>
                <a:gd name="T5" fmla="*/ 0 h 210"/>
                <a:gd name="T6" fmla="*/ 6 w 16"/>
                <a:gd name="T7" fmla="*/ 0 h 210"/>
                <a:gd name="T8" fmla="*/ 16 w 16"/>
                <a:gd name="T9" fmla="*/ 210 h 210"/>
                <a:gd name="T10" fmla="*/ 12 w 16"/>
                <a:gd name="T11" fmla="*/ 210 h 210"/>
                <a:gd name="T12" fmla="*/ 10 w 16"/>
                <a:gd name="T13" fmla="*/ 208 h 2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210"/>
                <a:gd name="T23" fmla="*/ 16 w 16"/>
                <a:gd name="T24" fmla="*/ 210 h 2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210">
                  <a:moveTo>
                    <a:pt x="10" y="208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6" y="210"/>
                  </a:lnTo>
                  <a:lnTo>
                    <a:pt x="12" y="210"/>
                  </a:lnTo>
                  <a:lnTo>
                    <a:pt x="10" y="208"/>
                  </a:lnTo>
                  <a:close/>
                </a:path>
              </a:pathLst>
            </a:custGeom>
            <a:solidFill>
              <a:srgbClr val="BE52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4" name="Freeform 496"/>
            <p:cNvSpPr>
              <a:spLocks/>
            </p:cNvSpPr>
            <p:nvPr/>
          </p:nvSpPr>
          <p:spPr bwMode="auto">
            <a:xfrm>
              <a:off x="3204" y="478"/>
              <a:ext cx="16" cy="208"/>
            </a:xfrm>
            <a:custGeom>
              <a:avLst/>
              <a:gdLst>
                <a:gd name="T0" fmla="*/ 8 w 16"/>
                <a:gd name="T1" fmla="*/ 208 h 208"/>
                <a:gd name="T2" fmla="*/ 0 w 16"/>
                <a:gd name="T3" fmla="*/ 0 h 208"/>
                <a:gd name="T4" fmla="*/ 2 w 16"/>
                <a:gd name="T5" fmla="*/ 0 h 208"/>
                <a:gd name="T6" fmla="*/ 6 w 16"/>
                <a:gd name="T7" fmla="*/ 0 h 208"/>
                <a:gd name="T8" fmla="*/ 16 w 16"/>
                <a:gd name="T9" fmla="*/ 208 h 208"/>
                <a:gd name="T10" fmla="*/ 12 w 16"/>
                <a:gd name="T11" fmla="*/ 208 h 208"/>
                <a:gd name="T12" fmla="*/ 8 w 16"/>
                <a:gd name="T13" fmla="*/ 208 h 2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208"/>
                <a:gd name="T23" fmla="*/ 16 w 16"/>
                <a:gd name="T24" fmla="*/ 208 h 20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208">
                  <a:moveTo>
                    <a:pt x="8" y="208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6" y="208"/>
                  </a:lnTo>
                  <a:lnTo>
                    <a:pt x="12" y="208"/>
                  </a:lnTo>
                  <a:lnTo>
                    <a:pt x="8" y="208"/>
                  </a:lnTo>
                  <a:close/>
                </a:path>
              </a:pathLst>
            </a:custGeom>
            <a:solidFill>
              <a:srgbClr val="BD503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5" name="Freeform 497"/>
            <p:cNvSpPr>
              <a:spLocks/>
            </p:cNvSpPr>
            <p:nvPr/>
          </p:nvSpPr>
          <p:spPr bwMode="auto">
            <a:xfrm>
              <a:off x="3208" y="478"/>
              <a:ext cx="16" cy="210"/>
            </a:xfrm>
            <a:custGeom>
              <a:avLst/>
              <a:gdLst>
                <a:gd name="T0" fmla="*/ 8 w 16"/>
                <a:gd name="T1" fmla="*/ 208 h 210"/>
                <a:gd name="T2" fmla="*/ 0 w 16"/>
                <a:gd name="T3" fmla="*/ 0 h 210"/>
                <a:gd name="T4" fmla="*/ 2 w 16"/>
                <a:gd name="T5" fmla="*/ 0 h 210"/>
                <a:gd name="T6" fmla="*/ 4 w 16"/>
                <a:gd name="T7" fmla="*/ 2 h 210"/>
                <a:gd name="T8" fmla="*/ 16 w 16"/>
                <a:gd name="T9" fmla="*/ 210 h 210"/>
                <a:gd name="T10" fmla="*/ 12 w 16"/>
                <a:gd name="T11" fmla="*/ 208 h 210"/>
                <a:gd name="T12" fmla="*/ 8 w 16"/>
                <a:gd name="T13" fmla="*/ 208 h 2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210"/>
                <a:gd name="T23" fmla="*/ 16 w 16"/>
                <a:gd name="T24" fmla="*/ 210 h 2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210">
                  <a:moveTo>
                    <a:pt x="8" y="208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16" y="210"/>
                  </a:lnTo>
                  <a:lnTo>
                    <a:pt x="12" y="208"/>
                  </a:lnTo>
                  <a:lnTo>
                    <a:pt x="8" y="208"/>
                  </a:lnTo>
                  <a:close/>
                </a:path>
              </a:pathLst>
            </a:custGeom>
            <a:solidFill>
              <a:srgbClr val="BC4F3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6" name="Freeform 498"/>
            <p:cNvSpPr>
              <a:spLocks/>
            </p:cNvSpPr>
            <p:nvPr/>
          </p:nvSpPr>
          <p:spPr bwMode="auto">
            <a:xfrm>
              <a:off x="3210" y="480"/>
              <a:ext cx="16" cy="208"/>
            </a:xfrm>
            <a:custGeom>
              <a:avLst/>
              <a:gdLst>
                <a:gd name="T0" fmla="*/ 10 w 16"/>
                <a:gd name="T1" fmla="*/ 206 h 208"/>
                <a:gd name="T2" fmla="*/ 0 w 16"/>
                <a:gd name="T3" fmla="*/ 0 h 208"/>
                <a:gd name="T4" fmla="*/ 2 w 16"/>
                <a:gd name="T5" fmla="*/ 0 h 208"/>
                <a:gd name="T6" fmla="*/ 6 w 16"/>
                <a:gd name="T7" fmla="*/ 2 h 208"/>
                <a:gd name="T8" fmla="*/ 16 w 16"/>
                <a:gd name="T9" fmla="*/ 208 h 208"/>
                <a:gd name="T10" fmla="*/ 14 w 16"/>
                <a:gd name="T11" fmla="*/ 208 h 208"/>
                <a:gd name="T12" fmla="*/ 10 w 16"/>
                <a:gd name="T13" fmla="*/ 206 h 2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208"/>
                <a:gd name="T23" fmla="*/ 16 w 16"/>
                <a:gd name="T24" fmla="*/ 208 h 20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208">
                  <a:moveTo>
                    <a:pt x="10" y="206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" y="2"/>
                  </a:lnTo>
                  <a:lnTo>
                    <a:pt x="16" y="208"/>
                  </a:lnTo>
                  <a:lnTo>
                    <a:pt x="14" y="208"/>
                  </a:lnTo>
                  <a:lnTo>
                    <a:pt x="10" y="206"/>
                  </a:lnTo>
                  <a:close/>
                </a:path>
              </a:pathLst>
            </a:custGeom>
            <a:solidFill>
              <a:srgbClr val="BA4D3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7" name="Freeform 499"/>
            <p:cNvSpPr>
              <a:spLocks/>
            </p:cNvSpPr>
            <p:nvPr/>
          </p:nvSpPr>
          <p:spPr bwMode="auto">
            <a:xfrm>
              <a:off x="3212" y="480"/>
              <a:ext cx="18" cy="210"/>
            </a:xfrm>
            <a:custGeom>
              <a:avLst/>
              <a:gdLst>
                <a:gd name="T0" fmla="*/ 12 w 18"/>
                <a:gd name="T1" fmla="*/ 208 h 210"/>
                <a:gd name="T2" fmla="*/ 0 w 18"/>
                <a:gd name="T3" fmla="*/ 0 h 210"/>
                <a:gd name="T4" fmla="*/ 4 w 18"/>
                <a:gd name="T5" fmla="*/ 2 h 210"/>
                <a:gd name="T6" fmla="*/ 8 w 18"/>
                <a:gd name="T7" fmla="*/ 4 h 210"/>
                <a:gd name="T8" fmla="*/ 18 w 18"/>
                <a:gd name="T9" fmla="*/ 210 h 210"/>
                <a:gd name="T10" fmla="*/ 14 w 18"/>
                <a:gd name="T11" fmla="*/ 208 h 210"/>
                <a:gd name="T12" fmla="*/ 12 w 18"/>
                <a:gd name="T13" fmla="*/ 208 h 2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210"/>
                <a:gd name="T23" fmla="*/ 18 w 18"/>
                <a:gd name="T24" fmla="*/ 210 h 2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210">
                  <a:moveTo>
                    <a:pt x="12" y="208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8" y="4"/>
                  </a:lnTo>
                  <a:lnTo>
                    <a:pt x="18" y="210"/>
                  </a:lnTo>
                  <a:lnTo>
                    <a:pt x="14" y="208"/>
                  </a:lnTo>
                  <a:lnTo>
                    <a:pt x="12" y="208"/>
                  </a:lnTo>
                  <a:close/>
                </a:path>
              </a:pathLst>
            </a:custGeom>
            <a:solidFill>
              <a:srgbClr val="B6483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8" name="Freeform 500"/>
            <p:cNvSpPr>
              <a:spLocks/>
            </p:cNvSpPr>
            <p:nvPr/>
          </p:nvSpPr>
          <p:spPr bwMode="auto">
            <a:xfrm>
              <a:off x="3216" y="482"/>
              <a:ext cx="142" cy="286"/>
            </a:xfrm>
            <a:custGeom>
              <a:avLst/>
              <a:gdLst>
                <a:gd name="T0" fmla="*/ 10 w 142"/>
                <a:gd name="T1" fmla="*/ 206 h 286"/>
                <a:gd name="T2" fmla="*/ 0 w 142"/>
                <a:gd name="T3" fmla="*/ 0 h 286"/>
                <a:gd name="T4" fmla="*/ 14 w 142"/>
                <a:gd name="T5" fmla="*/ 8 h 286"/>
                <a:gd name="T6" fmla="*/ 24 w 142"/>
                <a:gd name="T7" fmla="*/ 18 h 286"/>
                <a:gd name="T8" fmla="*/ 30 w 142"/>
                <a:gd name="T9" fmla="*/ 24 h 286"/>
                <a:gd name="T10" fmla="*/ 36 w 142"/>
                <a:gd name="T11" fmla="*/ 32 h 286"/>
                <a:gd name="T12" fmla="*/ 38 w 142"/>
                <a:gd name="T13" fmla="*/ 44 h 286"/>
                <a:gd name="T14" fmla="*/ 38 w 142"/>
                <a:gd name="T15" fmla="*/ 50 h 286"/>
                <a:gd name="T16" fmla="*/ 142 w 142"/>
                <a:gd name="T17" fmla="*/ 286 h 286"/>
                <a:gd name="T18" fmla="*/ 142 w 142"/>
                <a:gd name="T19" fmla="*/ 284 h 286"/>
                <a:gd name="T20" fmla="*/ 138 w 142"/>
                <a:gd name="T21" fmla="*/ 278 h 286"/>
                <a:gd name="T22" fmla="*/ 132 w 142"/>
                <a:gd name="T23" fmla="*/ 268 h 286"/>
                <a:gd name="T24" fmla="*/ 122 w 142"/>
                <a:gd name="T25" fmla="*/ 256 h 286"/>
                <a:gd name="T26" fmla="*/ 106 w 142"/>
                <a:gd name="T27" fmla="*/ 246 h 286"/>
                <a:gd name="T28" fmla="*/ 82 w 142"/>
                <a:gd name="T29" fmla="*/ 232 h 286"/>
                <a:gd name="T30" fmla="*/ 66 w 142"/>
                <a:gd name="T31" fmla="*/ 226 h 286"/>
                <a:gd name="T32" fmla="*/ 52 w 142"/>
                <a:gd name="T33" fmla="*/ 218 h 286"/>
                <a:gd name="T34" fmla="*/ 32 w 142"/>
                <a:gd name="T35" fmla="*/ 212 h 286"/>
                <a:gd name="T36" fmla="*/ 10 w 142"/>
                <a:gd name="T37" fmla="*/ 206 h 28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2"/>
                <a:gd name="T58" fmla="*/ 0 h 286"/>
                <a:gd name="T59" fmla="*/ 142 w 142"/>
                <a:gd name="T60" fmla="*/ 286 h 28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2" h="286">
                  <a:moveTo>
                    <a:pt x="10" y="206"/>
                  </a:moveTo>
                  <a:lnTo>
                    <a:pt x="0" y="0"/>
                  </a:lnTo>
                  <a:lnTo>
                    <a:pt x="14" y="8"/>
                  </a:lnTo>
                  <a:lnTo>
                    <a:pt x="24" y="18"/>
                  </a:lnTo>
                  <a:lnTo>
                    <a:pt x="30" y="24"/>
                  </a:lnTo>
                  <a:lnTo>
                    <a:pt x="36" y="32"/>
                  </a:lnTo>
                  <a:lnTo>
                    <a:pt x="38" y="44"/>
                  </a:lnTo>
                  <a:lnTo>
                    <a:pt x="38" y="50"/>
                  </a:lnTo>
                  <a:lnTo>
                    <a:pt x="142" y="286"/>
                  </a:lnTo>
                  <a:lnTo>
                    <a:pt x="142" y="284"/>
                  </a:lnTo>
                  <a:lnTo>
                    <a:pt x="138" y="278"/>
                  </a:lnTo>
                  <a:lnTo>
                    <a:pt x="132" y="268"/>
                  </a:lnTo>
                  <a:lnTo>
                    <a:pt x="122" y="256"/>
                  </a:lnTo>
                  <a:lnTo>
                    <a:pt x="106" y="246"/>
                  </a:lnTo>
                  <a:lnTo>
                    <a:pt x="82" y="232"/>
                  </a:lnTo>
                  <a:lnTo>
                    <a:pt x="66" y="226"/>
                  </a:lnTo>
                  <a:lnTo>
                    <a:pt x="52" y="218"/>
                  </a:lnTo>
                  <a:lnTo>
                    <a:pt x="32" y="212"/>
                  </a:lnTo>
                  <a:lnTo>
                    <a:pt x="10" y="206"/>
                  </a:lnTo>
                  <a:close/>
                </a:path>
              </a:pathLst>
            </a:custGeom>
            <a:solidFill>
              <a:srgbClr val="B6483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9" name="Freeform 501"/>
            <p:cNvSpPr>
              <a:spLocks/>
            </p:cNvSpPr>
            <p:nvPr/>
          </p:nvSpPr>
          <p:spPr bwMode="auto">
            <a:xfrm>
              <a:off x="2326" y="238"/>
              <a:ext cx="926" cy="286"/>
            </a:xfrm>
            <a:custGeom>
              <a:avLst/>
              <a:gdLst>
                <a:gd name="T0" fmla="*/ 0 w 926"/>
                <a:gd name="T1" fmla="*/ 60 h 286"/>
                <a:gd name="T2" fmla="*/ 34 w 926"/>
                <a:gd name="T3" fmla="*/ 116 h 286"/>
                <a:gd name="T4" fmla="*/ 64 w 926"/>
                <a:gd name="T5" fmla="*/ 172 h 286"/>
                <a:gd name="T6" fmla="*/ 90 w 926"/>
                <a:gd name="T7" fmla="*/ 228 h 286"/>
                <a:gd name="T8" fmla="*/ 116 w 926"/>
                <a:gd name="T9" fmla="*/ 286 h 286"/>
                <a:gd name="T10" fmla="*/ 138 w 926"/>
                <a:gd name="T11" fmla="*/ 284 h 286"/>
                <a:gd name="T12" fmla="*/ 200 w 926"/>
                <a:gd name="T13" fmla="*/ 274 h 286"/>
                <a:gd name="T14" fmla="*/ 288 w 926"/>
                <a:gd name="T15" fmla="*/ 264 h 286"/>
                <a:gd name="T16" fmla="*/ 392 w 926"/>
                <a:gd name="T17" fmla="*/ 252 h 286"/>
                <a:gd name="T18" fmla="*/ 504 w 926"/>
                <a:gd name="T19" fmla="*/ 242 h 286"/>
                <a:gd name="T20" fmla="*/ 612 w 926"/>
                <a:gd name="T21" fmla="*/ 232 h 286"/>
                <a:gd name="T22" fmla="*/ 662 w 926"/>
                <a:gd name="T23" fmla="*/ 228 h 286"/>
                <a:gd name="T24" fmla="*/ 708 w 926"/>
                <a:gd name="T25" fmla="*/ 228 h 286"/>
                <a:gd name="T26" fmla="*/ 746 w 926"/>
                <a:gd name="T27" fmla="*/ 228 h 286"/>
                <a:gd name="T28" fmla="*/ 778 w 926"/>
                <a:gd name="T29" fmla="*/ 228 h 286"/>
                <a:gd name="T30" fmla="*/ 820 w 926"/>
                <a:gd name="T31" fmla="*/ 234 h 286"/>
                <a:gd name="T32" fmla="*/ 854 w 926"/>
                <a:gd name="T33" fmla="*/ 242 h 286"/>
                <a:gd name="T34" fmla="*/ 880 w 926"/>
                <a:gd name="T35" fmla="*/ 250 h 286"/>
                <a:gd name="T36" fmla="*/ 898 w 926"/>
                <a:gd name="T37" fmla="*/ 258 h 286"/>
                <a:gd name="T38" fmla="*/ 910 w 926"/>
                <a:gd name="T39" fmla="*/ 264 h 286"/>
                <a:gd name="T40" fmla="*/ 918 w 926"/>
                <a:gd name="T41" fmla="*/ 272 h 286"/>
                <a:gd name="T42" fmla="*/ 922 w 926"/>
                <a:gd name="T43" fmla="*/ 278 h 286"/>
                <a:gd name="T44" fmla="*/ 924 w 926"/>
                <a:gd name="T45" fmla="*/ 282 h 286"/>
                <a:gd name="T46" fmla="*/ 926 w 926"/>
                <a:gd name="T47" fmla="*/ 284 h 286"/>
                <a:gd name="T48" fmla="*/ 832 w 926"/>
                <a:gd name="T49" fmla="*/ 72 h 286"/>
                <a:gd name="T50" fmla="*/ 830 w 926"/>
                <a:gd name="T51" fmla="*/ 68 h 286"/>
                <a:gd name="T52" fmla="*/ 828 w 926"/>
                <a:gd name="T53" fmla="*/ 58 h 286"/>
                <a:gd name="T54" fmla="*/ 820 w 926"/>
                <a:gd name="T55" fmla="*/ 46 h 286"/>
                <a:gd name="T56" fmla="*/ 810 w 926"/>
                <a:gd name="T57" fmla="*/ 34 h 286"/>
                <a:gd name="T58" fmla="*/ 800 w 926"/>
                <a:gd name="T59" fmla="*/ 28 h 286"/>
                <a:gd name="T60" fmla="*/ 790 w 926"/>
                <a:gd name="T61" fmla="*/ 22 h 286"/>
                <a:gd name="T62" fmla="*/ 776 w 926"/>
                <a:gd name="T63" fmla="*/ 16 h 286"/>
                <a:gd name="T64" fmla="*/ 762 w 926"/>
                <a:gd name="T65" fmla="*/ 10 h 286"/>
                <a:gd name="T66" fmla="*/ 742 w 926"/>
                <a:gd name="T67" fmla="*/ 6 h 286"/>
                <a:gd name="T68" fmla="*/ 720 w 926"/>
                <a:gd name="T69" fmla="*/ 2 h 286"/>
                <a:gd name="T70" fmla="*/ 696 w 926"/>
                <a:gd name="T71" fmla="*/ 0 h 286"/>
                <a:gd name="T72" fmla="*/ 670 w 926"/>
                <a:gd name="T73" fmla="*/ 0 h 286"/>
                <a:gd name="T74" fmla="*/ 632 w 926"/>
                <a:gd name="T75" fmla="*/ 0 h 286"/>
                <a:gd name="T76" fmla="*/ 588 w 926"/>
                <a:gd name="T77" fmla="*/ 0 h 286"/>
                <a:gd name="T78" fmla="*/ 540 w 926"/>
                <a:gd name="T79" fmla="*/ 2 h 286"/>
                <a:gd name="T80" fmla="*/ 490 w 926"/>
                <a:gd name="T81" fmla="*/ 6 h 286"/>
                <a:gd name="T82" fmla="*/ 380 w 926"/>
                <a:gd name="T83" fmla="*/ 16 h 286"/>
                <a:gd name="T84" fmla="*/ 268 w 926"/>
                <a:gd name="T85" fmla="*/ 28 h 286"/>
                <a:gd name="T86" fmla="*/ 164 w 926"/>
                <a:gd name="T87" fmla="*/ 38 h 286"/>
                <a:gd name="T88" fmla="*/ 80 w 926"/>
                <a:gd name="T89" fmla="*/ 50 h 286"/>
                <a:gd name="T90" fmla="*/ 22 w 926"/>
                <a:gd name="T91" fmla="*/ 58 h 286"/>
                <a:gd name="T92" fmla="*/ 0 w 926"/>
                <a:gd name="T93" fmla="*/ 60 h 28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926"/>
                <a:gd name="T142" fmla="*/ 0 h 286"/>
                <a:gd name="T143" fmla="*/ 926 w 926"/>
                <a:gd name="T144" fmla="*/ 286 h 28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926" h="286">
                  <a:moveTo>
                    <a:pt x="0" y="60"/>
                  </a:moveTo>
                  <a:lnTo>
                    <a:pt x="34" y="116"/>
                  </a:lnTo>
                  <a:lnTo>
                    <a:pt x="64" y="172"/>
                  </a:lnTo>
                  <a:lnTo>
                    <a:pt x="90" y="228"/>
                  </a:lnTo>
                  <a:lnTo>
                    <a:pt x="116" y="286"/>
                  </a:lnTo>
                  <a:lnTo>
                    <a:pt x="138" y="284"/>
                  </a:lnTo>
                  <a:lnTo>
                    <a:pt x="200" y="274"/>
                  </a:lnTo>
                  <a:lnTo>
                    <a:pt x="288" y="264"/>
                  </a:lnTo>
                  <a:lnTo>
                    <a:pt x="392" y="252"/>
                  </a:lnTo>
                  <a:lnTo>
                    <a:pt x="504" y="242"/>
                  </a:lnTo>
                  <a:lnTo>
                    <a:pt x="612" y="232"/>
                  </a:lnTo>
                  <a:lnTo>
                    <a:pt x="662" y="228"/>
                  </a:lnTo>
                  <a:lnTo>
                    <a:pt x="708" y="228"/>
                  </a:lnTo>
                  <a:lnTo>
                    <a:pt x="746" y="228"/>
                  </a:lnTo>
                  <a:lnTo>
                    <a:pt x="778" y="228"/>
                  </a:lnTo>
                  <a:lnTo>
                    <a:pt x="820" y="234"/>
                  </a:lnTo>
                  <a:lnTo>
                    <a:pt x="854" y="242"/>
                  </a:lnTo>
                  <a:lnTo>
                    <a:pt x="880" y="250"/>
                  </a:lnTo>
                  <a:lnTo>
                    <a:pt x="898" y="258"/>
                  </a:lnTo>
                  <a:lnTo>
                    <a:pt x="910" y="264"/>
                  </a:lnTo>
                  <a:lnTo>
                    <a:pt x="918" y="272"/>
                  </a:lnTo>
                  <a:lnTo>
                    <a:pt x="922" y="278"/>
                  </a:lnTo>
                  <a:lnTo>
                    <a:pt x="924" y="282"/>
                  </a:lnTo>
                  <a:lnTo>
                    <a:pt x="926" y="284"/>
                  </a:lnTo>
                  <a:lnTo>
                    <a:pt x="832" y="72"/>
                  </a:lnTo>
                  <a:lnTo>
                    <a:pt x="830" y="68"/>
                  </a:lnTo>
                  <a:lnTo>
                    <a:pt x="828" y="58"/>
                  </a:lnTo>
                  <a:lnTo>
                    <a:pt x="820" y="46"/>
                  </a:lnTo>
                  <a:lnTo>
                    <a:pt x="810" y="34"/>
                  </a:lnTo>
                  <a:lnTo>
                    <a:pt x="800" y="28"/>
                  </a:lnTo>
                  <a:lnTo>
                    <a:pt x="790" y="22"/>
                  </a:lnTo>
                  <a:lnTo>
                    <a:pt x="776" y="16"/>
                  </a:lnTo>
                  <a:lnTo>
                    <a:pt x="762" y="10"/>
                  </a:lnTo>
                  <a:lnTo>
                    <a:pt x="742" y="6"/>
                  </a:lnTo>
                  <a:lnTo>
                    <a:pt x="720" y="2"/>
                  </a:lnTo>
                  <a:lnTo>
                    <a:pt x="696" y="0"/>
                  </a:lnTo>
                  <a:lnTo>
                    <a:pt x="670" y="0"/>
                  </a:lnTo>
                  <a:lnTo>
                    <a:pt x="632" y="0"/>
                  </a:lnTo>
                  <a:lnTo>
                    <a:pt x="588" y="0"/>
                  </a:lnTo>
                  <a:lnTo>
                    <a:pt x="540" y="2"/>
                  </a:lnTo>
                  <a:lnTo>
                    <a:pt x="490" y="6"/>
                  </a:lnTo>
                  <a:lnTo>
                    <a:pt x="380" y="16"/>
                  </a:lnTo>
                  <a:lnTo>
                    <a:pt x="268" y="28"/>
                  </a:lnTo>
                  <a:lnTo>
                    <a:pt x="164" y="38"/>
                  </a:lnTo>
                  <a:lnTo>
                    <a:pt x="80" y="50"/>
                  </a:lnTo>
                  <a:lnTo>
                    <a:pt x="22" y="58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342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0" name="Freeform 502"/>
            <p:cNvSpPr>
              <a:spLocks noEditPoints="1"/>
            </p:cNvSpPr>
            <p:nvPr/>
          </p:nvSpPr>
          <p:spPr bwMode="auto">
            <a:xfrm>
              <a:off x="2316" y="226"/>
              <a:ext cx="950" cy="312"/>
            </a:xfrm>
            <a:custGeom>
              <a:avLst/>
              <a:gdLst>
                <a:gd name="T0" fmla="*/ 70 w 950"/>
                <a:gd name="T1" fmla="*/ 150 h 312"/>
                <a:gd name="T2" fmla="*/ 34 w 950"/>
                <a:gd name="T3" fmla="*/ 134 h 312"/>
                <a:gd name="T4" fmla="*/ 20 w 950"/>
                <a:gd name="T5" fmla="*/ 66 h 312"/>
                <a:gd name="T6" fmla="*/ 124 w 950"/>
                <a:gd name="T7" fmla="*/ 266 h 312"/>
                <a:gd name="T8" fmla="*/ 90 w 950"/>
                <a:gd name="T9" fmla="*/ 246 h 312"/>
                <a:gd name="T10" fmla="*/ 84 w 950"/>
                <a:gd name="T11" fmla="*/ 180 h 312"/>
                <a:gd name="T12" fmla="*/ 126 w 950"/>
                <a:gd name="T13" fmla="*/ 298 h 312"/>
                <a:gd name="T14" fmla="*/ 148 w 950"/>
                <a:gd name="T15" fmla="*/ 284 h 312"/>
                <a:gd name="T16" fmla="*/ 514 w 950"/>
                <a:gd name="T17" fmla="*/ 242 h 312"/>
                <a:gd name="T18" fmla="*/ 758 w 950"/>
                <a:gd name="T19" fmla="*/ 230 h 312"/>
                <a:gd name="T20" fmla="*/ 718 w 950"/>
                <a:gd name="T21" fmla="*/ 250 h 312"/>
                <a:gd name="T22" fmla="*/ 404 w 950"/>
                <a:gd name="T23" fmla="*/ 276 h 312"/>
                <a:gd name="T24" fmla="*/ 126 w 950"/>
                <a:gd name="T25" fmla="*/ 310 h 312"/>
                <a:gd name="T26" fmla="*/ 832 w 950"/>
                <a:gd name="T27" fmla="*/ 236 h 312"/>
                <a:gd name="T28" fmla="*/ 902 w 950"/>
                <a:gd name="T29" fmla="*/ 278 h 312"/>
                <a:gd name="T30" fmla="*/ 786 w 950"/>
                <a:gd name="T31" fmla="*/ 252 h 312"/>
                <a:gd name="T32" fmla="*/ 926 w 950"/>
                <a:gd name="T33" fmla="*/ 268 h 312"/>
                <a:gd name="T34" fmla="*/ 924 w 950"/>
                <a:gd name="T35" fmla="*/ 298 h 312"/>
                <a:gd name="T36" fmla="*/ 902 w 950"/>
                <a:gd name="T37" fmla="*/ 278 h 312"/>
                <a:gd name="T38" fmla="*/ 924 w 950"/>
                <a:gd name="T39" fmla="*/ 298 h 312"/>
                <a:gd name="T40" fmla="*/ 946 w 950"/>
                <a:gd name="T41" fmla="*/ 288 h 312"/>
                <a:gd name="T42" fmla="*/ 924 w 950"/>
                <a:gd name="T43" fmla="*/ 298 h 312"/>
                <a:gd name="T44" fmla="*/ 926 w 950"/>
                <a:gd name="T45" fmla="*/ 302 h 312"/>
                <a:gd name="T46" fmla="*/ 946 w 950"/>
                <a:gd name="T47" fmla="*/ 290 h 312"/>
                <a:gd name="T48" fmla="*/ 946 w 950"/>
                <a:gd name="T49" fmla="*/ 290 h 312"/>
                <a:gd name="T50" fmla="*/ 946 w 950"/>
                <a:gd name="T51" fmla="*/ 290 h 312"/>
                <a:gd name="T52" fmla="*/ 926 w 950"/>
                <a:gd name="T53" fmla="*/ 302 h 312"/>
                <a:gd name="T54" fmla="*/ 928 w 950"/>
                <a:gd name="T55" fmla="*/ 304 h 312"/>
                <a:gd name="T56" fmla="*/ 930 w 950"/>
                <a:gd name="T57" fmla="*/ 306 h 312"/>
                <a:gd name="T58" fmla="*/ 948 w 950"/>
                <a:gd name="T59" fmla="*/ 300 h 312"/>
                <a:gd name="T60" fmla="*/ 928 w 950"/>
                <a:gd name="T61" fmla="*/ 306 h 312"/>
                <a:gd name="T62" fmla="*/ 950 w 950"/>
                <a:gd name="T63" fmla="*/ 310 h 312"/>
                <a:gd name="T64" fmla="*/ 930 w 950"/>
                <a:gd name="T65" fmla="*/ 306 h 312"/>
                <a:gd name="T66" fmla="*/ 946 w 950"/>
                <a:gd name="T67" fmla="*/ 292 h 312"/>
                <a:gd name="T68" fmla="*/ 924 w 950"/>
                <a:gd name="T69" fmla="*/ 300 h 312"/>
                <a:gd name="T70" fmla="*/ 924 w 950"/>
                <a:gd name="T71" fmla="*/ 300 h 312"/>
                <a:gd name="T72" fmla="*/ 842 w 950"/>
                <a:gd name="T73" fmla="*/ 84 h 312"/>
                <a:gd name="T74" fmla="*/ 830 w 950"/>
                <a:gd name="T75" fmla="*/ 86 h 312"/>
                <a:gd name="T76" fmla="*/ 830 w 950"/>
                <a:gd name="T77" fmla="*/ 88 h 312"/>
                <a:gd name="T78" fmla="*/ 824 w 950"/>
                <a:gd name="T79" fmla="*/ 72 h 312"/>
                <a:gd name="T80" fmla="*/ 786 w 950"/>
                <a:gd name="T81" fmla="*/ 40 h 312"/>
                <a:gd name="T82" fmla="*/ 726 w 950"/>
                <a:gd name="T83" fmla="*/ 26 h 312"/>
                <a:gd name="T84" fmla="*/ 706 w 950"/>
                <a:gd name="T85" fmla="*/ 0 h 312"/>
                <a:gd name="T86" fmla="*/ 788 w 950"/>
                <a:gd name="T87" fmla="*/ 16 h 312"/>
                <a:gd name="T88" fmla="*/ 838 w 950"/>
                <a:gd name="T89" fmla="*/ 50 h 312"/>
                <a:gd name="T90" fmla="*/ 830 w 950"/>
                <a:gd name="T91" fmla="*/ 84 h 312"/>
                <a:gd name="T92" fmla="*/ 680 w 950"/>
                <a:gd name="T93" fmla="*/ 10 h 312"/>
                <a:gd name="T94" fmla="*/ 642 w 950"/>
                <a:gd name="T95" fmla="*/ 22 h 312"/>
                <a:gd name="T96" fmla="*/ 392 w 950"/>
                <a:gd name="T97" fmla="*/ 40 h 312"/>
                <a:gd name="T98" fmla="*/ 32 w 950"/>
                <a:gd name="T99" fmla="*/ 80 h 312"/>
                <a:gd name="T100" fmla="*/ 88 w 950"/>
                <a:gd name="T101" fmla="*/ 50 h 312"/>
                <a:gd name="T102" fmla="*/ 500 w 950"/>
                <a:gd name="T103" fmla="*/ 6 h 312"/>
                <a:gd name="T104" fmla="*/ 680 w 950"/>
                <a:gd name="T105" fmla="*/ 0 h 312"/>
                <a:gd name="T106" fmla="*/ 0 w 950"/>
                <a:gd name="T107" fmla="*/ 74 h 312"/>
                <a:gd name="T108" fmla="*/ 10 w 950"/>
                <a:gd name="T109" fmla="*/ 72 h 31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50"/>
                <a:gd name="T166" fmla="*/ 0 h 312"/>
                <a:gd name="T167" fmla="*/ 950 w 950"/>
                <a:gd name="T168" fmla="*/ 312 h 31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50" h="312">
                  <a:moveTo>
                    <a:pt x="20" y="66"/>
                  </a:moveTo>
                  <a:lnTo>
                    <a:pt x="36" y="94"/>
                  </a:lnTo>
                  <a:lnTo>
                    <a:pt x="54" y="122"/>
                  </a:lnTo>
                  <a:lnTo>
                    <a:pt x="70" y="150"/>
                  </a:lnTo>
                  <a:lnTo>
                    <a:pt x="84" y="180"/>
                  </a:lnTo>
                  <a:lnTo>
                    <a:pt x="64" y="188"/>
                  </a:lnTo>
                  <a:lnTo>
                    <a:pt x="50" y="162"/>
                  </a:lnTo>
                  <a:lnTo>
                    <a:pt x="34" y="134"/>
                  </a:lnTo>
                  <a:lnTo>
                    <a:pt x="18" y="106"/>
                  </a:lnTo>
                  <a:lnTo>
                    <a:pt x="0" y="78"/>
                  </a:lnTo>
                  <a:lnTo>
                    <a:pt x="20" y="66"/>
                  </a:lnTo>
                  <a:close/>
                  <a:moveTo>
                    <a:pt x="84" y="180"/>
                  </a:moveTo>
                  <a:lnTo>
                    <a:pt x="98" y="208"/>
                  </a:lnTo>
                  <a:lnTo>
                    <a:pt x="112" y="236"/>
                  </a:lnTo>
                  <a:lnTo>
                    <a:pt x="124" y="266"/>
                  </a:lnTo>
                  <a:lnTo>
                    <a:pt x="136" y="294"/>
                  </a:lnTo>
                  <a:lnTo>
                    <a:pt x="116" y="302"/>
                  </a:lnTo>
                  <a:lnTo>
                    <a:pt x="104" y="276"/>
                  </a:lnTo>
                  <a:lnTo>
                    <a:pt x="90" y="246"/>
                  </a:lnTo>
                  <a:lnTo>
                    <a:pt x="78" y="218"/>
                  </a:lnTo>
                  <a:lnTo>
                    <a:pt x="64" y="188"/>
                  </a:lnTo>
                  <a:lnTo>
                    <a:pt x="84" y="180"/>
                  </a:lnTo>
                  <a:close/>
                  <a:moveTo>
                    <a:pt x="126" y="310"/>
                  </a:moveTo>
                  <a:lnTo>
                    <a:pt x="122" y="308"/>
                  </a:lnTo>
                  <a:lnTo>
                    <a:pt x="116" y="302"/>
                  </a:lnTo>
                  <a:lnTo>
                    <a:pt x="126" y="298"/>
                  </a:lnTo>
                  <a:lnTo>
                    <a:pt x="126" y="310"/>
                  </a:lnTo>
                  <a:close/>
                  <a:moveTo>
                    <a:pt x="126" y="286"/>
                  </a:moveTo>
                  <a:lnTo>
                    <a:pt x="148" y="284"/>
                  </a:lnTo>
                  <a:lnTo>
                    <a:pt x="208" y="276"/>
                  </a:lnTo>
                  <a:lnTo>
                    <a:pt x="296" y="266"/>
                  </a:lnTo>
                  <a:lnTo>
                    <a:pt x="402" y="254"/>
                  </a:lnTo>
                  <a:lnTo>
                    <a:pt x="514" y="242"/>
                  </a:lnTo>
                  <a:lnTo>
                    <a:pt x="624" y="232"/>
                  </a:lnTo>
                  <a:lnTo>
                    <a:pt x="674" y="230"/>
                  </a:lnTo>
                  <a:lnTo>
                    <a:pt x="718" y="230"/>
                  </a:lnTo>
                  <a:lnTo>
                    <a:pt x="758" y="230"/>
                  </a:lnTo>
                  <a:lnTo>
                    <a:pt x="788" y="230"/>
                  </a:lnTo>
                  <a:lnTo>
                    <a:pt x="786" y="252"/>
                  </a:lnTo>
                  <a:lnTo>
                    <a:pt x="756" y="250"/>
                  </a:lnTo>
                  <a:lnTo>
                    <a:pt x="718" y="250"/>
                  </a:lnTo>
                  <a:lnTo>
                    <a:pt x="672" y="252"/>
                  </a:lnTo>
                  <a:lnTo>
                    <a:pt x="624" y="256"/>
                  </a:lnTo>
                  <a:lnTo>
                    <a:pt x="514" y="264"/>
                  </a:lnTo>
                  <a:lnTo>
                    <a:pt x="404" y="276"/>
                  </a:lnTo>
                  <a:lnTo>
                    <a:pt x="298" y="288"/>
                  </a:lnTo>
                  <a:lnTo>
                    <a:pt x="212" y="298"/>
                  </a:lnTo>
                  <a:lnTo>
                    <a:pt x="150" y="306"/>
                  </a:lnTo>
                  <a:lnTo>
                    <a:pt x="126" y="310"/>
                  </a:lnTo>
                  <a:lnTo>
                    <a:pt x="126" y="286"/>
                  </a:lnTo>
                  <a:close/>
                  <a:moveTo>
                    <a:pt x="788" y="230"/>
                  </a:moveTo>
                  <a:lnTo>
                    <a:pt x="832" y="236"/>
                  </a:lnTo>
                  <a:lnTo>
                    <a:pt x="868" y="242"/>
                  </a:lnTo>
                  <a:lnTo>
                    <a:pt x="894" y="250"/>
                  </a:lnTo>
                  <a:lnTo>
                    <a:pt x="914" y="260"/>
                  </a:lnTo>
                  <a:lnTo>
                    <a:pt x="902" y="278"/>
                  </a:lnTo>
                  <a:lnTo>
                    <a:pt x="884" y="272"/>
                  </a:lnTo>
                  <a:lnTo>
                    <a:pt x="862" y="264"/>
                  </a:lnTo>
                  <a:lnTo>
                    <a:pt x="828" y="258"/>
                  </a:lnTo>
                  <a:lnTo>
                    <a:pt x="786" y="252"/>
                  </a:lnTo>
                  <a:lnTo>
                    <a:pt x="788" y="230"/>
                  </a:lnTo>
                  <a:close/>
                  <a:moveTo>
                    <a:pt x="914" y="260"/>
                  </a:moveTo>
                  <a:lnTo>
                    <a:pt x="926" y="268"/>
                  </a:lnTo>
                  <a:lnTo>
                    <a:pt x="936" y="276"/>
                  </a:lnTo>
                  <a:lnTo>
                    <a:pt x="942" y="284"/>
                  </a:lnTo>
                  <a:lnTo>
                    <a:pt x="946" y="288"/>
                  </a:lnTo>
                  <a:lnTo>
                    <a:pt x="924" y="298"/>
                  </a:lnTo>
                  <a:lnTo>
                    <a:pt x="922" y="294"/>
                  </a:lnTo>
                  <a:lnTo>
                    <a:pt x="918" y="290"/>
                  </a:lnTo>
                  <a:lnTo>
                    <a:pt x="914" y="284"/>
                  </a:lnTo>
                  <a:lnTo>
                    <a:pt x="902" y="278"/>
                  </a:lnTo>
                  <a:lnTo>
                    <a:pt x="914" y="260"/>
                  </a:lnTo>
                  <a:close/>
                  <a:moveTo>
                    <a:pt x="924" y="298"/>
                  </a:moveTo>
                  <a:lnTo>
                    <a:pt x="924" y="298"/>
                  </a:lnTo>
                  <a:lnTo>
                    <a:pt x="934" y="294"/>
                  </a:lnTo>
                  <a:lnTo>
                    <a:pt x="924" y="298"/>
                  </a:lnTo>
                  <a:close/>
                  <a:moveTo>
                    <a:pt x="946" y="288"/>
                  </a:moveTo>
                  <a:lnTo>
                    <a:pt x="946" y="290"/>
                  </a:lnTo>
                  <a:lnTo>
                    <a:pt x="926" y="302"/>
                  </a:lnTo>
                  <a:lnTo>
                    <a:pt x="924" y="300"/>
                  </a:lnTo>
                  <a:lnTo>
                    <a:pt x="924" y="298"/>
                  </a:lnTo>
                  <a:lnTo>
                    <a:pt x="946" y="288"/>
                  </a:lnTo>
                  <a:close/>
                  <a:moveTo>
                    <a:pt x="926" y="302"/>
                  </a:moveTo>
                  <a:lnTo>
                    <a:pt x="926" y="302"/>
                  </a:lnTo>
                  <a:lnTo>
                    <a:pt x="936" y="296"/>
                  </a:lnTo>
                  <a:lnTo>
                    <a:pt x="926" y="302"/>
                  </a:lnTo>
                  <a:close/>
                  <a:moveTo>
                    <a:pt x="946" y="290"/>
                  </a:moveTo>
                  <a:lnTo>
                    <a:pt x="946" y="290"/>
                  </a:lnTo>
                  <a:lnTo>
                    <a:pt x="926" y="302"/>
                  </a:lnTo>
                  <a:lnTo>
                    <a:pt x="946" y="290"/>
                  </a:lnTo>
                  <a:close/>
                  <a:moveTo>
                    <a:pt x="946" y="290"/>
                  </a:moveTo>
                  <a:lnTo>
                    <a:pt x="946" y="290"/>
                  </a:lnTo>
                  <a:lnTo>
                    <a:pt x="936" y="296"/>
                  </a:lnTo>
                  <a:lnTo>
                    <a:pt x="946" y="290"/>
                  </a:lnTo>
                  <a:close/>
                  <a:moveTo>
                    <a:pt x="946" y="290"/>
                  </a:moveTo>
                  <a:lnTo>
                    <a:pt x="946" y="290"/>
                  </a:lnTo>
                  <a:lnTo>
                    <a:pt x="926" y="302"/>
                  </a:lnTo>
                  <a:lnTo>
                    <a:pt x="946" y="290"/>
                  </a:lnTo>
                  <a:close/>
                  <a:moveTo>
                    <a:pt x="930" y="306"/>
                  </a:moveTo>
                  <a:lnTo>
                    <a:pt x="928" y="304"/>
                  </a:lnTo>
                  <a:lnTo>
                    <a:pt x="926" y="302"/>
                  </a:lnTo>
                  <a:lnTo>
                    <a:pt x="936" y="296"/>
                  </a:lnTo>
                  <a:lnTo>
                    <a:pt x="930" y="306"/>
                  </a:lnTo>
                  <a:close/>
                  <a:moveTo>
                    <a:pt x="940" y="286"/>
                  </a:moveTo>
                  <a:lnTo>
                    <a:pt x="946" y="290"/>
                  </a:lnTo>
                  <a:lnTo>
                    <a:pt x="948" y="296"/>
                  </a:lnTo>
                  <a:lnTo>
                    <a:pt x="948" y="300"/>
                  </a:lnTo>
                  <a:lnTo>
                    <a:pt x="944" y="304"/>
                  </a:lnTo>
                  <a:lnTo>
                    <a:pt x="940" y="308"/>
                  </a:lnTo>
                  <a:lnTo>
                    <a:pt x="934" y="308"/>
                  </a:lnTo>
                  <a:lnTo>
                    <a:pt x="928" y="306"/>
                  </a:lnTo>
                  <a:lnTo>
                    <a:pt x="924" y="300"/>
                  </a:lnTo>
                  <a:lnTo>
                    <a:pt x="946" y="292"/>
                  </a:lnTo>
                  <a:lnTo>
                    <a:pt x="950" y="304"/>
                  </a:lnTo>
                  <a:lnTo>
                    <a:pt x="950" y="310"/>
                  </a:lnTo>
                  <a:lnTo>
                    <a:pt x="948" y="312"/>
                  </a:lnTo>
                  <a:lnTo>
                    <a:pt x="944" y="312"/>
                  </a:lnTo>
                  <a:lnTo>
                    <a:pt x="938" y="310"/>
                  </a:lnTo>
                  <a:lnTo>
                    <a:pt x="930" y="306"/>
                  </a:lnTo>
                  <a:lnTo>
                    <a:pt x="940" y="286"/>
                  </a:lnTo>
                  <a:close/>
                  <a:moveTo>
                    <a:pt x="946" y="290"/>
                  </a:moveTo>
                  <a:lnTo>
                    <a:pt x="946" y="292"/>
                  </a:lnTo>
                  <a:lnTo>
                    <a:pt x="936" y="296"/>
                  </a:lnTo>
                  <a:lnTo>
                    <a:pt x="946" y="290"/>
                  </a:lnTo>
                  <a:close/>
                  <a:moveTo>
                    <a:pt x="924" y="300"/>
                  </a:moveTo>
                  <a:lnTo>
                    <a:pt x="830" y="88"/>
                  </a:lnTo>
                  <a:lnTo>
                    <a:pt x="852" y="78"/>
                  </a:lnTo>
                  <a:lnTo>
                    <a:pt x="946" y="290"/>
                  </a:lnTo>
                  <a:lnTo>
                    <a:pt x="924" y="300"/>
                  </a:lnTo>
                  <a:close/>
                  <a:moveTo>
                    <a:pt x="830" y="88"/>
                  </a:moveTo>
                  <a:lnTo>
                    <a:pt x="830" y="88"/>
                  </a:lnTo>
                  <a:lnTo>
                    <a:pt x="842" y="84"/>
                  </a:lnTo>
                  <a:lnTo>
                    <a:pt x="830" y="88"/>
                  </a:lnTo>
                  <a:close/>
                  <a:moveTo>
                    <a:pt x="830" y="88"/>
                  </a:moveTo>
                  <a:lnTo>
                    <a:pt x="830" y="86"/>
                  </a:lnTo>
                  <a:lnTo>
                    <a:pt x="830" y="84"/>
                  </a:lnTo>
                  <a:lnTo>
                    <a:pt x="852" y="80"/>
                  </a:lnTo>
                  <a:lnTo>
                    <a:pt x="852" y="78"/>
                  </a:lnTo>
                  <a:lnTo>
                    <a:pt x="830" y="88"/>
                  </a:lnTo>
                  <a:close/>
                  <a:moveTo>
                    <a:pt x="830" y="84"/>
                  </a:moveTo>
                  <a:lnTo>
                    <a:pt x="828" y="80"/>
                  </a:lnTo>
                  <a:lnTo>
                    <a:pt x="824" y="72"/>
                  </a:lnTo>
                  <a:lnTo>
                    <a:pt x="818" y="60"/>
                  </a:lnTo>
                  <a:lnTo>
                    <a:pt x="806" y="50"/>
                  </a:lnTo>
                  <a:lnTo>
                    <a:pt x="798" y="46"/>
                  </a:lnTo>
                  <a:lnTo>
                    <a:pt x="786" y="40"/>
                  </a:lnTo>
                  <a:lnTo>
                    <a:pt x="776" y="36"/>
                  </a:lnTo>
                  <a:lnTo>
                    <a:pt x="762" y="32"/>
                  </a:lnTo>
                  <a:lnTo>
                    <a:pt x="744" y="28"/>
                  </a:lnTo>
                  <a:lnTo>
                    <a:pt x="726" y="26"/>
                  </a:lnTo>
                  <a:lnTo>
                    <a:pt x="704" y="24"/>
                  </a:lnTo>
                  <a:lnTo>
                    <a:pt x="680" y="22"/>
                  </a:lnTo>
                  <a:lnTo>
                    <a:pt x="680" y="0"/>
                  </a:lnTo>
                  <a:lnTo>
                    <a:pt x="706" y="0"/>
                  </a:lnTo>
                  <a:lnTo>
                    <a:pt x="730" y="2"/>
                  </a:lnTo>
                  <a:lnTo>
                    <a:pt x="754" y="6"/>
                  </a:lnTo>
                  <a:lnTo>
                    <a:pt x="772" y="10"/>
                  </a:lnTo>
                  <a:lnTo>
                    <a:pt x="788" y="16"/>
                  </a:lnTo>
                  <a:lnTo>
                    <a:pt x="802" y="22"/>
                  </a:lnTo>
                  <a:lnTo>
                    <a:pt x="814" y="30"/>
                  </a:lnTo>
                  <a:lnTo>
                    <a:pt x="822" y="36"/>
                  </a:lnTo>
                  <a:lnTo>
                    <a:pt x="838" y="50"/>
                  </a:lnTo>
                  <a:lnTo>
                    <a:pt x="846" y="62"/>
                  </a:lnTo>
                  <a:lnTo>
                    <a:pt x="850" y="74"/>
                  </a:lnTo>
                  <a:lnTo>
                    <a:pt x="852" y="80"/>
                  </a:lnTo>
                  <a:lnTo>
                    <a:pt x="830" y="84"/>
                  </a:lnTo>
                  <a:close/>
                  <a:moveTo>
                    <a:pt x="680" y="22"/>
                  </a:moveTo>
                  <a:lnTo>
                    <a:pt x="680" y="22"/>
                  </a:lnTo>
                  <a:lnTo>
                    <a:pt x="680" y="10"/>
                  </a:lnTo>
                  <a:lnTo>
                    <a:pt x="680" y="22"/>
                  </a:lnTo>
                  <a:close/>
                  <a:moveTo>
                    <a:pt x="680" y="22"/>
                  </a:moveTo>
                  <a:lnTo>
                    <a:pt x="642" y="22"/>
                  </a:lnTo>
                  <a:lnTo>
                    <a:pt x="598" y="24"/>
                  </a:lnTo>
                  <a:lnTo>
                    <a:pt x="552" y="26"/>
                  </a:lnTo>
                  <a:lnTo>
                    <a:pt x="500" y="30"/>
                  </a:lnTo>
                  <a:lnTo>
                    <a:pt x="392" y="40"/>
                  </a:lnTo>
                  <a:lnTo>
                    <a:pt x="280" y="50"/>
                  </a:lnTo>
                  <a:lnTo>
                    <a:pt x="176" y="62"/>
                  </a:lnTo>
                  <a:lnTo>
                    <a:pt x="92" y="74"/>
                  </a:lnTo>
                  <a:lnTo>
                    <a:pt x="32" y="80"/>
                  </a:lnTo>
                  <a:lnTo>
                    <a:pt x="12" y="84"/>
                  </a:lnTo>
                  <a:lnTo>
                    <a:pt x="10" y="60"/>
                  </a:lnTo>
                  <a:lnTo>
                    <a:pt x="32" y="58"/>
                  </a:lnTo>
                  <a:lnTo>
                    <a:pt x="88" y="50"/>
                  </a:lnTo>
                  <a:lnTo>
                    <a:pt x="174" y="42"/>
                  </a:lnTo>
                  <a:lnTo>
                    <a:pt x="278" y="28"/>
                  </a:lnTo>
                  <a:lnTo>
                    <a:pt x="390" y="16"/>
                  </a:lnTo>
                  <a:lnTo>
                    <a:pt x="500" y="6"/>
                  </a:lnTo>
                  <a:lnTo>
                    <a:pt x="550" y="2"/>
                  </a:lnTo>
                  <a:lnTo>
                    <a:pt x="598" y="0"/>
                  </a:lnTo>
                  <a:lnTo>
                    <a:pt x="642" y="0"/>
                  </a:lnTo>
                  <a:lnTo>
                    <a:pt x="680" y="0"/>
                  </a:lnTo>
                  <a:lnTo>
                    <a:pt x="680" y="22"/>
                  </a:lnTo>
                  <a:close/>
                  <a:moveTo>
                    <a:pt x="0" y="78"/>
                  </a:moveTo>
                  <a:lnTo>
                    <a:pt x="0" y="74"/>
                  </a:lnTo>
                  <a:lnTo>
                    <a:pt x="0" y="68"/>
                  </a:lnTo>
                  <a:lnTo>
                    <a:pt x="4" y="62"/>
                  </a:lnTo>
                  <a:lnTo>
                    <a:pt x="10" y="60"/>
                  </a:lnTo>
                  <a:lnTo>
                    <a:pt x="10" y="72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342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1" name="Freeform 503"/>
            <p:cNvSpPr>
              <a:spLocks noEditPoints="1"/>
            </p:cNvSpPr>
            <p:nvPr/>
          </p:nvSpPr>
          <p:spPr bwMode="auto">
            <a:xfrm>
              <a:off x="3100" y="674"/>
              <a:ext cx="250" cy="170"/>
            </a:xfrm>
            <a:custGeom>
              <a:avLst/>
              <a:gdLst>
                <a:gd name="T0" fmla="*/ 32 w 250"/>
                <a:gd name="T1" fmla="*/ 0 h 170"/>
                <a:gd name="T2" fmla="*/ 92 w 250"/>
                <a:gd name="T3" fmla="*/ 4 h 170"/>
                <a:gd name="T4" fmla="*/ 150 w 250"/>
                <a:gd name="T5" fmla="*/ 16 h 170"/>
                <a:gd name="T6" fmla="*/ 200 w 250"/>
                <a:gd name="T7" fmla="*/ 36 h 170"/>
                <a:gd name="T8" fmla="*/ 216 w 250"/>
                <a:gd name="T9" fmla="*/ 54 h 170"/>
                <a:gd name="T10" fmla="*/ 174 w 250"/>
                <a:gd name="T11" fmla="*/ 34 h 170"/>
                <a:gd name="T12" fmla="*/ 122 w 250"/>
                <a:gd name="T13" fmla="*/ 16 h 170"/>
                <a:gd name="T14" fmla="*/ 62 w 250"/>
                <a:gd name="T15" fmla="*/ 8 h 170"/>
                <a:gd name="T16" fmla="*/ 0 w 250"/>
                <a:gd name="T17" fmla="*/ 10 h 170"/>
                <a:gd name="T18" fmla="*/ 0 w 250"/>
                <a:gd name="T19" fmla="*/ 2 h 170"/>
                <a:gd name="T20" fmla="*/ 228 w 250"/>
                <a:gd name="T21" fmla="*/ 54 h 170"/>
                <a:gd name="T22" fmla="*/ 244 w 250"/>
                <a:gd name="T23" fmla="*/ 66 h 170"/>
                <a:gd name="T24" fmla="*/ 240 w 250"/>
                <a:gd name="T25" fmla="*/ 76 h 170"/>
                <a:gd name="T26" fmla="*/ 230 w 250"/>
                <a:gd name="T27" fmla="*/ 64 h 170"/>
                <a:gd name="T28" fmla="*/ 216 w 250"/>
                <a:gd name="T29" fmla="*/ 54 h 170"/>
                <a:gd name="T30" fmla="*/ 220 w 250"/>
                <a:gd name="T31" fmla="*/ 46 h 170"/>
                <a:gd name="T32" fmla="*/ 250 w 250"/>
                <a:gd name="T33" fmla="*/ 80 h 170"/>
                <a:gd name="T34" fmla="*/ 246 w 250"/>
                <a:gd name="T35" fmla="*/ 94 h 170"/>
                <a:gd name="T36" fmla="*/ 236 w 250"/>
                <a:gd name="T37" fmla="*/ 92 h 170"/>
                <a:gd name="T38" fmla="*/ 242 w 250"/>
                <a:gd name="T39" fmla="*/ 84 h 170"/>
                <a:gd name="T40" fmla="*/ 240 w 250"/>
                <a:gd name="T41" fmla="*/ 76 h 170"/>
                <a:gd name="T42" fmla="*/ 248 w 250"/>
                <a:gd name="T43" fmla="*/ 72 h 170"/>
                <a:gd name="T44" fmla="*/ 224 w 250"/>
                <a:gd name="T45" fmla="*/ 102 h 170"/>
                <a:gd name="T46" fmla="*/ 174 w 250"/>
                <a:gd name="T47" fmla="*/ 104 h 170"/>
                <a:gd name="T48" fmla="*/ 136 w 250"/>
                <a:gd name="T49" fmla="*/ 96 h 170"/>
                <a:gd name="T50" fmla="*/ 202 w 250"/>
                <a:gd name="T51" fmla="*/ 98 h 170"/>
                <a:gd name="T52" fmla="*/ 236 w 250"/>
                <a:gd name="T53" fmla="*/ 92 h 170"/>
                <a:gd name="T54" fmla="*/ 240 w 250"/>
                <a:gd name="T55" fmla="*/ 98 h 170"/>
                <a:gd name="T56" fmla="*/ 124 w 250"/>
                <a:gd name="T57" fmla="*/ 102 h 170"/>
                <a:gd name="T58" fmla="*/ 104 w 250"/>
                <a:gd name="T59" fmla="*/ 102 h 170"/>
                <a:gd name="T60" fmla="*/ 88 w 250"/>
                <a:gd name="T61" fmla="*/ 108 h 170"/>
                <a:gd name="T62" fmla="*/ 82 w 250"/>
                <a:gd name="T63" fmla="*/ 116 h 170"/>
                <a:gd name="T64" fmla="*/ 70 w 250"/>
                <a:gd name="T65" fmla="*/ 118 h 170"/>
                <a:gd name="T66" fmla="*/ 80 w 250"/>
                <a:gd name="T67" fmla="*/ 106 h 170"/>
                <a:gd name="T68" fmla="*/ 92 w 250"/>
                <a:gd name="T69" fmla="*/ 100 h 170"/>
                <a:gd name="T70" fmla="*/ 110 w 250"/>
                <a:gd name="T71" fmla="*/ 96 h 170"/>
                <a:gd name="T72" fmla="*/ 136 w 250"/>
                <a:gd name="T73" fmla="*/ 96 h 170"/>
                <a:gd name="T74" fmla="*/ 134 w 250"/>
                <a:gd name="T75" fmla="*/ 102 h 170"/>
                <a:gd name="T76" fmla="*/ 74 w 250"/>
                <a:gd name="T77" fmla="*/ 132 h 170"/>
                <a:gd name="T78" fmla="*/ 64 w 250"/>
                <a:gd name="T79" fmla="*/ 142 h 170"/>
                <a:gd name="T80" fmla="*/ 70 w 250"/>
                <a:gd name="T81" fmla="*/ 118 h 170"/>
                <a:gd name="T82" fmla="*/ 78 w 250"/>
                <a:gd name="T83" fmla="*/ 122 h 170"/>
                <a:gd name="T84" fmla="*/ 72 w 250"/>
                <a:gd name="T85" fmla="*/ 150 h 170"/>
                <a:gd name="T86" fmla="*/ 66 w 250"/>
                <a:gd name="T87" fmla="*/ 160 h 170"/>
                <a:gd name="T88" fmla="*/ 64 w 250"/>
                <a:gd name="T89" fmla="*/ 142 h 170"/>
                <a:gd name="T90" fmla="*/ 72 w 250"/>
                <a:gd name="T91" fmla="*/ 142 h 170"/>
                <a:gd name="T92" fmla="*/ 74 w 250"/>
                <a:gd name="T93" fmla="*/ 160 h 170"/>
                <a:gd name="T94" fmla="*/ 76 w 250"/>
                <a:gd name="T95" fmla="*/ 170 h 170"/>
                <a:gd name="T96" fmla="*/ 72 w 250"/>
                <a:gd name="T97" fmla="*/ 168 h 170"/>
                <a:gd name="T98" fmla="*/ 66 w 250"/>
                <a:gd name="T99" fmla="*/ 160 h 170"/>
                <a:gd name="T100" fmla="*/ 74 w 250"/>
                <a:gd name="T101" fmla="*/ 158 h 17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50"/>
                <a:gd name="T154" fmla="*/ 0 h 170"/>
                <a:gd name="T155" fmla="*/ 250 w 250"/>
                <a:gd name="T156" fmla="*/ 170 h 17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50" h="170">
                  <a:moveTo>
                    <a:pt x="0" y="2"/>
                  </a:moveTo>
                  <a:lnTo>
                    <a:pt x="32" y="0"/>
                  </a:lnTo>
                  <a:lnTo>
                    <a:pt x="62" y="0"/>
                  </a:lnTo>
                  <a:lnTo>
                    <a:pt x="92" y="4"/>
                  </a:lnTo>
                  <a:lnTo>
                    <a:pt x="124" y="10"/>
                  </a:lnTo>
                  <a:lnTo>
                    <a:pt x="150" y="16"/>
                  </a:lnTo>
                  <a:lnTo>
                    <a:pt x="178" y="26"/>
                  </a:lnTo>
                  <a:lnTo>
                    <a:pt x="200" y="36"/>
                  </a:lnTo>
                  <a:lnTo>
                    <a:pt x="220" y="46"/>
                  </a:lnTo>
                  <a:lnTo>
                    <a:pt x="216" y="54"/>
                  </a:lnTo>
                  <a:lnTo>
                    <a:pt x="196" y="44"/>
                  </a:lnTo>
                  <a:lnTo>
                    <a:pt x="174" y="34"/>
                  </a:lnTo>
                  <a:lnTo>
                    <a:pt x="148" y="24"/>
                  </a:lnTo>
                  <a:lnTo>
                    <a:pt x="122" y="16"/>
                  </a:lnTo>
                  <a:lnTo>
                    <a:pt x="90" y="10"/>
                  </a:lnTo>
                  <a:lnTo>
                    <a:pt x="62" y="8"/>
                  </a:lnTo>
                  <a:lnTo>
                    <a:pt x="32" y="8"/>
                  </a:lnTo>
                  <a:lnTo>
                    <a:pt x="0" y="10"/>
                  </a:lnTo>
                  <a:lnTo>
                    <a:pt x="0" y="2"/>
                  </a:lnTo>
                  <a:close/>
                  <a:moveTo>
                    <a:pt x="220" y="46"/>
                  </a:moveTo>
                  <a:lnTo>
                    <a:pt x="228" y="54"/>
                  </a:lnTo>
                  <a:lnTo>
                    <a:pt x="236" y="60"/>
                  </a:lnTo>
                  <a:lnTo>
                    <a:pt x="244" y="66"/>
                  </a:lnTo>
                  <a:lnTo>
                    <a:pt x="248" y="72"/>
                  </a:lnTo>
                  <a:lnTo>
                    <a:pt x="240" y="76"/>
                  </a:lnTo>
                  <a:lnTo>
                    <a:pt x="236" y="70"/>
                  </a:lnTo>
                  <a:lnTo>
                    <a:pt x="230" y="64"/>
                  </a:lnTo>
                  <a:lnTo>
                    <a:pt x="224" y="58"/>
                  </a:lnTo>
                  <a:lnTo>
                    <a:pt x="216" y="54"/>
                  </a:lnTo>
                  <a:lnTo>
                    <a:pt x="220" y="46"/>
                  </a:lnTo>
                  <a:close/>
                  <a:moveTo>
                    <a:pt x="248" y="72"/>
                  </a:moveTo>
                  <a:lnTo>
                    <a:pt x="250" y="80"/>
                  </a:lnTo>
                  <a:lnTo>
                    <a:pt x="250" y="88"/>
                  </a:lnTo>
                  <a:lnTo>
                    <a:pt x="246" y="94"/>
                  </a:lnTo>
                  <a:lnTo>
                    <a:pt x="240" y="98"/>
                  </a:lnTo>
                  <a:lnTo>
                    <a:pt x="236" y="92"/>
                  </a:lnTo>
                  <a:lnTo>
                    <a:pt x="240" y="88"/>
                  </a:lnTo>
                  <a:lnTo>
                    <a:pt x="242" y="84"/>
                  </a:lnTo>
                  <a:lnTo>
                    <a:pt x="242" y="80"/>
                  </a:lnTo>
                  <a:lnTo>
                    <a:pt x="240" y="76"/>
                  </a:lnTo>
                  <a:lnTo>
                    <a:pt x="248" y="72"/>
                  </a:lnTo>
                  <a:close/>
                  <a:moveTo>
                    <a:pt x="240" y="98"/>
                  </a:moveTo>
                  <a:lnTo>
                    <a:pt x="224" y="102"/>
                  </a:lnTo>
                  <a:lnTo>
                    <a:pt x="204" y="104"/>
                  </a:lnTo>
                  <a:lnTo>
                    <a:pt x="174" y="104"/>
                  </a:lnTo>
                  <a:lnTo>
                    <a:pt x="134" y="102"/>
                  </a:lnTo>
                  <a:lnTo>
                    <a:pt x="136" y="96"/>
                  </a:lnTo>
                  <a:lnTo>
                    <a:pt x="174" y="98"/>
                  </a:lnTo>
                  <a:lnTo>
                    <a:pt x="202" y="98"/>
                  </a:lnTo>
                  <a:lnTo>
                    <a:pt x="224" y="96"/>
                  </a:lnTo>
                  <a:lnTo>
                    <a:pt x="236" y="92"/>
                  </a:lnTo>
                  <a:lnTo>
                    <a:pt x="240" y="98"/>
                  </a:lnTo>
                  <a:close/>
                  <a:moveTo>
                    <a:pt x="134" y="102"/>
                  </a:moveTo>
                  <a:lnTo>
                    <a:pt x="124" y="102"/>
                  </a:lnTo>
                  <a:lnTo>
                    <a:pt x="112" y="102"/>
                  </a:lnTo>
                  <a:lnTo>
                    <a:pt x="104" y="102"/>
                  </a:lnTo>
                  <a:lnTo>
                    <a:pt x="96" y="106"/>
                  </a:lnTo>
                  <a:lnTo>
                    <a:pt x="88" y="108"/>
                  </a:lnTo>
                  <a:lnTo>
                    <a:pt x="84" y="112"/>
                  </a:lnTo>
                  <a:lnTo>
                    <a:pt x="82" y="116"/>
                  </a:lnTo>
                  <a:lnTo>
                    <a:pt x="78" y="122"/>
                  </a:lnTo>
                  <a:lnTo>
                    <a:pt x="70" y="118"/>
                  </a:lnTo>
                  <a:lnTo>
                    <a:pt x="74" y="112"/>
                  </a:lnTo>
                  <a:lnTo>
                    <a:pt x="80" y="106"/>
                  </a:lnTo>
                  <a:lnTo>
                    <a:pt x="84" y="102"/>
                  </a:lnTo>
                  <a:lnTo>
                    <a:pt x="92" y="100"/>
                  </a:lnTo>
                  <a:lnTo>
                    <a:pt x="100" y="98"/>
                  </a:lnTo>
                  <a:lnTo>
                    <a:pt x="110" y="96"/>
                  </a:lnTo>
                  <a:lnTo>
                    <a:pt x="124" y="94"/>
                  </a:lnTo>
                  <a:lnTo>
                    <a:pt x="136" y="96"/>
                  </a:lnTo>
                  <a:lnTo>
                    <a:pt x="134" y="102"/>
                  </a:lnTo>
                  <a:close/>
                  <a:moveTo>
                    <a:pt x="78" y="122"/>
                  </a:moveTo>
                  <a:lnTo>
                    <a:pt x="74" y="132"/>
                  </a:lnTo>
                  <a:lnTo>
                    <a:pt x="72" y="142"/>
                  </a:lnTo>
                  <a:lnTo>
                    <a:pt x="64" y="142"/>
                  </a:lnTo>
                  <a:lnTo>
                    <a:pt x="66" y="130"/>
                  </a:lnTo>
                  <a:lnTo>
                    <a:pt x="70" y="118"/>
                  </a:lnTo>
                  <a:lnTo>
                    <a:pt x="78" y="122"/>
                  </a:lnTo>
                  <a:close/>
                  <a:moveTo>
                    <a:pt x="72" y="142"/>
                  </a:moveTo>
                  <a:lnTo>
                    <a:pt x="72" y="150"/>
                  </a:lnTo>
                  <a:lnTo>
                    <a:pt x="74" y="158"/>
                  </a:lnTo>
                  <a:lnTo>
                    <a:pt x="66" y="160"/>
                  </a:lnTo>
                  <a:lnTo>
                    <a:pt x="64" y="150"/>
                  </a:lnTo>
                  <a:lnTo>
                    <a:pt x="64" y="142"/>
                  </a:lnTo>
                  <a:lnTo>
                    <a:pt x="72" y="142"/>
                  </a:lnTo>
                  <a:close/>
                  <a:moveTo>
                    <a:pt x="74" y="158"/>
                  </a:moveTo>
                  <a:lnTo>
                    <a:pt x="74" y="160"/>
                  </a:lnTo>
                  <a:lnTo>
                    <a:pt x="76" y="162"/>
                  </a:lnTo>
                  <a:lnTo>
                    <a:pt x="76" y="170"/>
                  </a:lnTo>
                  <a:lnTo>
                    <a:pt x="74" y="170"/>
                  </a:lnTo>
                  <a:lnTo>
                    <a:pt x="72" y="168"/>
                  </a:lnTo>
                  <a:lnTo>
                    <a:pt x="68" y="164"/>
                  </a:lnTo>
                  <a:lnTo>
                    <a:pt x="66" y="160"/>
                  </a:lnTo>
                  <a:lnTo>
                    <a:pt x="74" y="1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2" name="Freeform 504"/>
            <p:cNvSpPr>
              <a:spLocks noEditPoints="1"/>
            </p:cNvSpPr>
            <p:nvPr/>
          </p:nvSpPr>
          <p:spPr bwMode="auto">
            <a:xfrm>
              <a:off x="3150" y="276"/>
              <a:ext cx="198" cy="478"/>
            </a:xfrm>
            <a:custGeom>
              <a:avLst/>
              <a:gdLst>
                <a:gd name="T0" fmla="*/ 6 w 198"/>
                <a:gd name="T1" fmla="*/ 0 h 478"/>
                <a:gd name="T2" fmla="*/ 26 w 198"/>
                <a:gd name="T3" fmla="*/ 44 h 478"/>
                <a:gd name="T4" fmla="*/ 46 w 198"/>
                <a:gd name="T5" fmla="*/ 94 h 478"/>
                <a:gd name="T6" fmla="*/ 68 w 198"/>
                <a:gd name="T7" fmla="*/ 150 h 478"/>
                <a:gd name="T8" fmla="*/ 90 w 198"/>
                <a:gd name="T9" fmla="*/ 206 h 478"/>
                <a:gd name="T10" fmla="*/ 114 w 198"/>
                <a:gd name="T11" fmla="*/ 262 h 478"/>
                <a:gd name="T12" fmla="*/ 136 w 198"/>
                <a:gd name="T13" fmla="*/ 316 h 478"/>
                <a:gd name="T14" fmla="*/ 156 w 198"/>
                <a:gd name="T15" fmla="*/ 364 h 478"/>
                <a:gd name="T16" fmla="*/ 174 w 198"/>
                <a:gd name="T17" fmla="*/ 408 h 478"/>
                <a:gd name="T18" fmla="*/ 166 w 198"/>
                <a:gd name="T19" fmla="*/ 408 h 478"/>
                <a:gd name="T20" fmla="*/ 148 w 198"/>
                <a:gd name="T21" fmla="*/ 366 h 478"/>
                <a:gd name="T22" fmla="*/ 128 w 198"/>
                <a:gd name="T23" fmla="*/ 318 h 478"/>
                <a:gd name="T24" fmla="*/ 106 w 198"/>
                <a:gd name="T25" fmla="*/ 266 h 478"/>
                <a:gd name="T26" fmla="*/ 84 w 198"/>
                <a:gd name="T27" fmla="*/ 210 h 478"/>
                <a:gd name="T28" fmla="*/ 60 w 198"/>
                <a:gd name="T29" fmla="*/ 152 h 478"/>
                <a:gd name="T30" fmla="*/ 38 w 198"/>
                <a:gd name="T31" fmla="*/ 98 h 478"/>
                <a:gd name="T32" fmla="*/ 18 w 198"/>
                <a:gd name="T33" fmla="*/ 46 h 478"/>
                <a:gd name="T34" fmla="*/ 0 w 198"/>
                <a:gd name="T35" fmla="*/ 2 h 478"/>
                <a:gd name="T36" fmla="*/ 6 w 198"/>
                <a:gd name="T37" fmla="*/ 0 h 478"/>
                <a:gd name="T38" fmla="*/ 6 w 198"/>
                <a:gd name="T39" fmla="*/ 0 h 478"/>
                <a:gd name="T40" fmla="*/ 174 w 198"/>
                <a:gd name="T41" fmla="*/ 408 h 478"/>
                <a:gd name="T42" fmla="*/ 182 w 198"/>
                <a:gd name="T43" fmla="*/ 434 h 478"/>
                <a:gd name="T44" fmla="*/ 192 w 198"/>
                <a:gd name="T45" fmla="*/ 454 h 478"/>
                <a:gd name="T46" fmla="*/ 184 w 198"/>
                <a:gd name="T47" fmla="*/ 456 h 478"/>
                <a:gd name="T48" fmla="*/ 176 w 198"/>
                <a:gd name="T49" fmla="*/ 438 h 478"/>
                <a:gd name="T50" fmla="*/ 166 w 198"/>
                <a:gd name="T51" fmla="*/ 408 h 478"/>
                <a:gd name="T52" fmla="*/ 174 w 198"/>
                <a:gd name="T53" fmla="*/ 408 h 478"/>
                <a:gd name="T54" fmla="*/ 174 w 198"/>
                <a:gd name="T55" fmla="*/ 408 h 478"/>
                <a:gd name="T56" fmla="*/ 192 w 198"/>
                <a:gd name="T57" fmla="*/ 454 h 478"/>
                <a:gd name="T58" fmla="*/ 194 w 198"/>
                <a:gd name="T59" fmla="*/ 464 h 478"/>
                <a:gd name="T60" fmla="*/ 196 w 198"/>
                <a:gd name="T61" fmla="*/ 470 h 478"/>
                <a:gd name="T62" fmla="*/ 198 w 198"/>
                <a:gd name="T63" fmla="*/ 476 h 478"/>
                <a:gd name="T64" fmla="*/ 196 w 198"/>
                <a:gd name="T65" fmla="*/ 478 h 478"/>
                <a:gd name="T66" fmla="*/ 192 w 198"/>
                <a:gd name="T67" fmla="*/ 470 h 478"/>
                <a:gd name="T68" fmla="*/ 190 w 198"/>
                <a:gd name="T69" fmla="*/ 466 h 478"/>
                <a:gd name="T70" fmla="*/ 184 w 198"/>
                <a:gd name="T71" fmla="*/ 456 h 478"/>
                <a:gd name="T72" fmla="*/ 192 w 198"/>
                <a:gd name="T73" fmla="*/ 454 h 478"/>
                <a:gd name="T74" fmla="*/ 192 w 198"/>
                <a:gd name="T75" fmla="*/ 454 h 478"/>
                <a:gd name="T76" fmla="*/ 192 w 198"/>
                <a:gd name="T77" fmla="*/ 470 h 478"/>
                <a:gd name="T78" fmla="*/ 192 w 198"/>
                <a:gd name="T79" fmla="*/ 470 h 478"/>
                <a:gd name="T80" fmla="*/ 194 w 198"/>
                <a:gd name="T81" fmla="*/ 474 h 478"/>
                <a:gd name="T82" fmla="*/ 192 w 198"/>
                <a:gd name="T83" fmla="*/ 470 h 478"/>
                <a:gd name="T84" fmla="*/ 192 w 198"/>
                <a:gd name="T85" fmla="*/ 470 h 478"/>
                <a:gd name="T86" fmla="*/ 196 w 198"/>
                <a:gd name="T87" fmla="*/ 478 h 478"/>
                <a:gd name="T88" fmla="*/ 194 w 198"/>
                <a:gd name="T89" fmla="*/ 478 h 478"/>
                <a:gd name="T90" fmla="*/ 192 w 198"/>
                <a:gd name="T91" fmla="*/ 478 h 478"/>
                <a:gd name="T92" fmla="*/ 196 w 198"/>
                <a:gd name="T93" fmla="*/ 470 h 478"/>
                <a:gd name="T94" fmla="*/ 194 w 198"/>
                <a:gd name="T95" fmla="*/ 470 h 478"/>
                <a:gd name="T96" fmla="*/ 192 w 198"/>
                <a:gd name="T97" fmla="*/ 470 h 478"/>
                <a:gd name="T98" fmla="*/ 196 w 198"/>
                <a:gd name="T99" fmla="*/ 478 h 478"/>
                <a:gd name="T100" fmla="*/ 196 w 198"/>
                <a:gd name="T101" fmla="*/ 478 h 47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8"/>
                <a:gd name="T154" fmla="*/ 0 h 478"/>
                <a:gd name="T155" fmla="*/ 198 w 198"/>
                <a:gd name="T156" fmla="*/ 478 h 47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8" h="478">
                  <a:moveTo>
                    <a:pt x="6" y="0"/>
                  </a:moveTo>
                  <a:lnTo>
                    <a:pt x="26" y="44"/>
                  </a:lnTo>
                  <a:lnTo>
                    <a:pt x="46" y="94"/>
                  </a:lnTo>
                  <a:lnTo>
                    <a:pt x="68" y="150"/>
                  </a:lnTo>
                  <a:lnTo>
                    <a:pt x="90" y="206"/>
                  </a:lnTo>
                  <a:lnTo>
                    <a:pt x="114" y="262"/>
                  </a:lnTo>
                  <a:lnTo>
                    <a:pt x="136" y="316"/>
                  </a:lnTo>
                  <a:lnTo>
                    <a:pt x="156" y="364"/>
                  </a:lnTo>
                  <a:lnTo>
                    <a:pt x="174" y="408"/>
                  </a:lnTo>
                  <a:lnTo>
                    <a:pt x="166" y="408"/>
                  </a:lnTo>
                  <a:lnTo>
                    <a:pt x="148" y="366"/>
                  </a:lnTo>
                  <a:lnTo>
                    <a:pt x="128" y="318"/>
                  </a:lnTo>
                  <a:lnTo>
                    <a:pt x="106" y="266"/>
                  </a:lnTo>
                  <a:lnTo>
                    <a:pt x="84" y="210"/>
                  </a:lnTo>
                  <a:lnTo>
                    <a:pt x="60" y="152"/>
                  </a:lnTo>
                  <a:lnTo>
                    <a:pt x="38" y="98"/>
                  </a:lnTo>
                  <a:lnTo>
                    <a:pt x="18" y="46"/>
                  </a:lnTo>
                  <a:lnTo>
                    <a:pt x="0" y="2"/>
                  </a:lnTo>
                  <a:lnTo>
                    <a:pt x="6" y="0"/>
                  </a:lnTo>
                  <a:close/>
                  <a:moveTo>
                    <a:pt x="174" y="408"/>
                  </a:moveTo>
                  <a:lnTo>
                    <a:pt x="182" y="434"/>
                  </a:lnTo>
                  <a:lnTo>
                    <a:pt x="192" y="454"/>
                  </a:lnTo>
                  <a:lnTo>
                    <a:pt x="184" y="456"/>
                  </a:lnTo>
                  <a:lnTo>
                    <a:pt x="176" y="438"/>
                  </a:lnTo>
                  <a:lnTo>
                    <a:pt x="166" y="408"/>
                  </a:lnTo>
                  <a:lnTo>
                    <a:pt x="174" y="408"/>
                  </a:lnTo>
                  <a:close/>
                  <a:moveTo>
                    <a:pt x="192" y="454"/>
                  </a:moveTo>
                  <a:lnTo>
                    <a:pt x="194" y="464"/>
                  </a:lnTo>
                  <a:lnTo>
                    <a:pt x="196" y="470"/>
                  </a:lnTo>
                  <a:lnTo>
                    <a:pt x="198" y="476"/>
                  </a:lnTo>
                  <a:lnTo>
                    <a:pt x="196" y="478"/>
                  </a:lnTo>
                  <a:lnTo>
                    <a:pt x="192" y="470"/>
                  </a:lnTo>
                  <a:lnTo>
                    <a:pt x="190" y="466"/>
                  </a:lnTo>
                  <a:lnTo>
                    <a:pt x="184" y="456"/>
                  </a:lnTo>
                  <a:lnTo>
                    <a:pt x="192" y="454"/>
                  </a:lnTo>
                  <a:close/>
                  <a:moveTo>
                    <a:pt x="192" y="470"/>
                  </a:moveTo>
                  <a:lnTo>
                    <a:pt x="192" y="470"/>
                  </a:lnTo>
                  <a:lnTo>
                    <a:pt x="194" y="474"/>
                  </a:lnTo>
                  <a:lnTo>
                    <a:pt x="192" y="470"/>
                  </a:lnTo>
                  <a:close/>
                  <a:moveTo>
                    <a:pt x="196" y="478"/>
                  </a:moveTo>
                  <a:lnTo>
                    <a:pt x="194" y="478"/>
                  </a:lnTo>
                  <a:lnTo>
                    <a:pt x="192" y="478"/>
                  </a:lnTo>
                  <a:lnTo>
                    <a:pt x="196" y="470"/>
                  </a:lnTo>
                  <a:lnTo>
                    <a:pt x="194" y="470"/>
                  </a:lnTo>
                  <a:lnTo>
                    <a:pt x="192" y="470"/>
                  </a:lnTo>
                  <a:lnTo>
                    <a:pt x="196" y="47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464923" y="395297"/>
            <a:ext cx="75821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Тысячная 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ГТУ 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116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681038" y="1115949"/>
            <a:ext cx="8539162" cy="569976"/>
          </a:xfrm>
          <a:prstGeom prst="rect">
            <a:avLst/>
          </a:prstGeom>
        </p:spPr>
        <p:txBody>
          <a:bodyPr/>
          <a:lstStyle/>
          <a:p>
            <a:pPr algn="r" rtl="0" eaLnBrk="1" latinLnBrk="0" hangingPunct="1"/>
            <a:r>
              <a:rPr lang="ru-RU" sz="2000" kern="1200" dirty="0" smtClean="0">
                <a:solidFill>
                  <a:srgbClr val="000000"/>
                </a:solidFill>
                <a:effectLst/>
                <a:ea typeface="+mn-ea"/>
              </a:rPr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0233989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-412" r="-908"/>
          <a:stretch/>
        </p:blipFill>
        <p:spPr bwMode="auto">
          <a:xfrm rot="21154622">
            <a:off x="4882929" y="1800970"/>
            <a:ext cx="4681575" cy="291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defTabSz="957837"/>
            <a:r>
              <a:rPr lang="ru-RU" dirty="0" smtClean="0"/>
              <a:t>Планы мероприятий, направленных </a:t>
            </a:r>
            <a:r>
              <a:rPr lang="ru-RU" dirty="0"/>
              <a:t>на повышение </a:t>
            </a:r>
            <a:r>
              <a:rPr lang="ru-RU" dirty="0" smtClean="0"/>
              <a:t>надёжности ГТУ-10П, ГТУ-12П, ГТУ-16П, ГТУ-25П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429927" y="819071"/>
            <a:ext cx="5832475" cy="404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>
              <a:defRPr/>
            </a:pPr>
            <a:endParaRPr lang="ru-RU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681255">
            <a:off x="7273949" y="3450528"/>
            <a:ext cx="1859895" cy="137614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6627" t="4617" b="5611"/>
          <a:stretch/>
        </p:blipFill>
        <p:spPr bwMode="auto">
          <a:xfrm rot="20968257">
            <a:off x="7161483" y="4770881"/>
            <a:ext cx="2048942" cy="139102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9E9B89-56E8-43B4-B511-B137FC73A5C8}" type="slidenum">
              <a:rPr lang="ru-RU" smtClean="0"/>
              <a:pPr/>
              <a:t>4</a:t>
            </a:fld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2094292631"/>
              </p:ext>
            </p:extLst>
          </p:nvPr>
        </p:nvGraphicFramePr>
        <p:xfrm>
          <a:off x="630018" y="2052079"/>
          <a:ext cx="6352457" cy="4248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155162012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/>
          <p:cNvSpPr txBox="1">
            <a:spLocks/>
          </p:cNvSpPr>
          <p:nvPr/>
        </p:nvSpPr>
        <p:spPr>
          <a:xfrm>
            <a:off x="8983179" y="6471323"/>
            <a:ext cx="648090" cy="18939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ru-RU"/>
            </a:defPPr>
            <a:lvl1pPr marL="0" algn="r" defTabSz="957837" rtl="0" eaLnBrk="1" latinLnBrk="0" hangingPunct="1"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8918" algn="l" defTabSz="9578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7837" algn="l" defTabSz="9578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6755" algn="l" defTabSz="9578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5673" algn="l" defTabSz="9578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94591" algn="l" defTabSz="9578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73511" algn="l" defTabSz="9578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52429" algn="l" defTabSz="9578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31347" algn="l" defTabSz="9578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defTabSz="957837"/>
            <a:r>
              <a:rPr lang="ru-RU" dirty="0"/>
              <a:t>Исполнение планов </a:t>
            </a:r>
            <a:r>
              <a:rPr lang="ru-RU" dirty="0" smtClean="0"/>
              <a:t>повышения </a:t>
            </a:r>
            <a:r>
              <a:rPr lang="ru-RU" dirty="0"/>
              <a:t>надёжности</a:t>
            </a:r>
            <a:br>
              <a:rPr lang="ru-RU" dirty="0"/>
            </a:br>
            <a:r>
              <a:rPr lang="ru-RU" dirty="0" err="1"/>
              <a:t>ПЛ</a:t>
            </a:r>
            <a:r>
              <a:rPr lang="ru-RU" dirty="0"/>
              <a:t>-0030-2017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30019" y="1475999"/>
            <a:ext cx="8569190" cy="461665"/>
          </a:xfrm>
          <a:prstGeom prst="rect">
            <a:avLst/>
          </a:prstGeom>
          <a:solidFill>
            <a:schemeClr val="bg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None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План повышения надёжности </a:t>
            </a:r>
            <a:r>
              <a:rPr lang="ru-RU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ПЛ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-0030-2017</a:t>
            </a:r>
            <a:r>
              <a:rPr lang="ru-RU" alt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alt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75214616"/>
              </p:ext>
            </p:extLst>
          </p:nvPr>
        </p:nvGraphicFramePr>
        <p:xfrm>
          <a:off x="486000" y="1908059"/>
          <a:ext cx="8929241" cy="46948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8689"/>
                <a:gridCol w="990138"/>
                <a:gridCol w="738102"/>
                <a:gridCol w="1440200"/>
                <a:gridCol w="792112"/>
              </a:tblGrid>
              <a:tr h="788567"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работ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 в плане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Выполнено 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Работы</a:t>
                      </a:r>
                      <a:r>
                        <a:rPr lang="ru-RU" alt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alt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продолженные в 2018 году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Прекращено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29925">
                <a:tc>
                  <a:txBody>
                    <a:bodyPr/>
                    <a:lstStyle/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ru-RU" alt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Мероприятия по дефектам, приведшим к досрочному съёму двигателей.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29925">
                <a:tc gridSpan="5">
                  <a:txBody>
                    <a:bodyPr/>
                    <a:lstStyle/>
                    <a:p>
                      <a:pPr marL="216000" indent="18000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Повреждение роликоподшипника ТВД. Извещением №84-7911 от 03.10.2014 двигатели ПС-90ГП-1, -2, -3 комплектовать р/</a:t>
                      </a:r>
                      <a:r>
                        <a:rPr lang="ru-RU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подш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ru-R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ТВД 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FAG</a:t>
                      </a:r>
                      <a:r>
                        <a:rPr lang="ru-R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9925">
                <a:tc>
                  <a:txBody>
                    <a:bodyPr/>
                    <a:lstStyle/>
                    <a:p>
                      <a:pPr marL="342900" marR="0" lvl="0" indent="-342900" algn="just" defTabSz="9564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2"/>
                        <a:tabLst/>
                        <a:defRPr/>
                      </a:pPr>
                      <a:r>
                        <a:rPr lang="ru-RU" alt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Мероприятия по дефектам, приведшим к вынужденным остановам.</a:t>
                      </a:r>
                      <a:endParaRPr lang="ru-RU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29925">
                <a:tc gridSpan="5">
                  <a:txBody>
                    <a:bodyPr/>
                    <a:lstStyle/>
                    <a:p>
                      <a:pPr marL="360000" marR="0" lvl="0" indent="-180000" algn="just" defTabSz="9564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Неисправность</a:t>
                      </a:r>
                      <a:r>
                        <a:rPr lang="ru-RU" sz="14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клапана 87-10-805 продувки опоры </a:t>
                      </a:r>
                      <a:r>
                        <a:rPr lang="ru-RU" sz="1400" kern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ТНД</a:t>
                      </a:r>
                      <a:r>
                        <a:rPr lang="ru-RU" sz="14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87101017. Оформлено ЭТУ 87-02-2016 по замене клапана 87-10-805 на 87-10-808 и изменению системы подвода</a:t>
                      </a:r>
                      <a:r>
                        <a:rPr lang="ru-RU" sz="1400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воздуха к клапану </a:t>
                      </a:r>
                      <a:r>
                        <a:rPr lang="ru-RU" sz="1400" kern="1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КТНД</a:t>
                      </a:r>
                      <a:r>
                        <a:rPr lang="ru-RU" sz="1400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6505">
                <a:tc>
                  <a:txBody>
                    <a:bodyPr/>
                    <a:lstStyle/>
                    <a:p>
                      <a:pPr marL="342900" marR="0" lvl="0" indent="-342900" algn="just" defTabSz="9564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3"/>
                        <a:tabLst/>
                        <a:defRPr/>
                      </a:pPr>
                      <a:r>
                        <a:rPr lang="ru-RU" alt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Мероприятия по дефектам, приведшим к неудавшимся пускам.</a:t>
                      </a:r>
                      <a:endParaRPr lang="ru-RU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29925">
                <a:tc>
                  <a:txBody>
                    <a:bodyPr/>
                    <a:lstStyle/>
                    <a:p>
                      <a:pPr marL="342900" marR="0" lvl="0" indent="-342900" algn="just" defTabSz="9564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4"/>
                        <a:tabLst/>
                        <a:defRPr/>
                      </a:pPr>
                      <a:r>
                        <a:rPr lang="ru-RU" alt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Мероприятия по прочим неисправностям, устранёнными в эксплуатации.</a:t>
                      </a:r>
                      <a:endParaRPr lang="ru-RU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29925">
                <a:tc gridSpan="5">
                  <a:txBody>
                    <a:bodyPr/>
                    <a:lstStyle/>
                    <a:p>
                      <a:pPr marL="360000" marR="0" lvl="0" indent="-180000" algn="just" defTabSz="9564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Появление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сигнала «Повышенная осевая сила ротора СТ. </a:t>
                      </a:r>
                      <a:r>
                        <a:rPr lang="ru-RU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86041016Р1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Оформлено ЭТУ по изменению значения уставки осевой силы ротора СТ с 0,19 на 0,18 на всем парке ГТУ-10П.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9E9B89-56E8-43B4-B511-B137FC73A5C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564303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defTabSz="957837"/>
            <a:r>
              <a:rPr lang="ru-RU" dirty="0"/>
              <a:t>Исполнение планов повышение надёжности</a:t>
            </a:r>
            <a:br>
              <a:rPr lang="ru-RU" dirty="0"/>
            </a:br>
            <a:r>
              <a:rPr lang="ru-RU" dirty="0" err="1" smtClean="0"/>
              <a:t>ПЛ</a:t>
            </a:r>
            <a:r>
              <a:rPr lang="ru-RU" dirty="0" smtClean="0"/>
              <a:t>-0008-2018</a:t>
            </a:r>
            <a:endParaRPr lang="ru-RU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74039" y="1836049"/>
            <a:ext cx="8569190" cy="416011"/>
          </a:xfrm>
          <a:prstGeom prst="rect">
            <a:avLst/>
          </a:prstGeom>
          <a:solidFill>
            <a:schemeClr val="bg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None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План повышения надёжности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ПЛ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-0008-2018</a:t>
            </a:r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74859457"/>
              </p:ext>
            </p:extLst>
          </p:nvPr>
        </p:nvGraphicFramePr>
        <p:xfrm>
          <a:off x="630019" y="2484139"/>
          <a:ext cx="8497179" cy="3296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5713"/>
                <a:gridCol w="1613277"/>
                <a:gridCol w="1368189"/>
              </a:tblGrid>
              <a:tr h="576080"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работ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Общее количество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Выполнено 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712685">
                <a:tc>
                  <a:txBody>
                    <a:bodyPr/>
                    <a:lstStyle/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ru-RU" alt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Мероприятия по дефектам, приведшим к досрочному съёму двигателей .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712685">
                <a:tc>
                  <a:txBody>
                    <a:bodyPr/>
                    <a:lstStyle/>
                    <a:p>
                      <a:pPr marL="342900" marR="0" lvl="0" indent="-342900" algn="just" defTabSz="9564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2"/>
                        <a:tabLst/>
                        <a:defRPr/>
                      </a:pPr>
                      <a:r>
                        <a:rPr lang="ru-RU" alt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Мероприятия по дефектам, приведшим к вынужденным остановам.</a:t>
                      </a:r>
                      <a:endParaRPr lang="ru-RU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10059">
                <a:tc>
                  <a:txBody>
                    <a:bodyPr/>
                    <a:lstStyle/>
                    <a:p>
                      <a:pPr marL="342900" marR="0" lvl="0" indent="-342900" algn="just" defTabSz="9564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3"/>
                        <a:tabLst/>
                        <a:defRPr/>
                      </a:pPr>
                      <a:r>
                        <a:rPr lang="ru-RU" alt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Мероприятия по дефектам, приведшим к неудавшимся пускам.</a:t>
                      </a:r>
                      <a:endParaRPr lang="ru-RU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712685">
                <a:tc>
                  <a:txBody>
                    <a:bodyPr/>
                    <a:lstStyle/>
                    <a:p>
                      <a:pPr marL="342900" marR="0" lvl="0" indent="-342900" algn="just" defTabSz="9564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4"/>
                        <a:tabLst/>
                        <a:defRPr/>
                      </a:pPr>
                      <a:r>
                        <a:rPr lang="ru-RU" alt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Мероприятия по прочим неисправностям, устранёнными в эксплуатации.</a:t>
                      </a:r>
                      <a:endParaRPr lang="ru-RU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9E9B89-56E8-43B4-B511-B137FC73A5C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451193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defTabSz="957837"/>
            <a:r>
              <a:rPr lang="ru-RU" altLang="ru-RU" dirty="0" smtClean="0"/>
              <a:t>Расчёт показателей надёжности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13989" y="2412129"/>
            <a:ext cx="5400750" cy="19442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56496" rtl="0" eaLnBrk="1" latinLnBrk="0" hangingPunct="1">
              <a:spcBef>
                <a:spcPct val="0"/>
              </a:spcBef>
              <a:buNone/>
              <a:defRPr sz="2400" b="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ru-RU" altLang="ru-RU" sz="1600" b="1" dirty="0" smtClean="0">
                <a:solidFill>
                  <a:srgbClr val="C00000"/>
                </a:solidFill>
              </a:rPr>
              <a:t>В соответствии со СТО ОДК 027-2018 по методике расчёта ПМ 08.204 и ГОСТ 27.0002-2015, ГОСТ </a:t>
            </a:r>
            <a:r>
              <a:rPr lang="ru-RU" altLang="ru-RU" sz="1600" b="1" dirty="0" err="1" smtClean="0">
                <a:solidFill>
                  <a:srgbClr val="C00000"/>
                </a:solidFill>
              </a:rPr>
              <a:t>РВ</a:t>
            </a:r>
            <a:r>
              <a:rPr lang="ru-RU" altLang="ru-RU" sz="1600" b="1" dirty="0" smtClean="0">
                <a:solidFill>
                  <a:srgbClr val="C00000"/>
                </a:solidFill>
              </a:rPr>
              <a:t> 27.1.02-2005, ГОСТ В 20436-88, ОСТ 102572-86.</a:t>
            </a:r>
          </a:p>
          <a:p>
            <a:pPr algn="ctr">
              <a:lnSpc>
                <a:spcPct val="150000"/>
              </a:lnSpc>
            </a:pPr>
            <a:endParaRPr lang="ru-RU" altLang="ru-RU" sz="1600" b="1" dirty="0" smtClean="0">
              <a:solidFill>
                <a:srgbClr val="C00000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96426" y="1692029"/>
            <a:ext cx="3042733" cy="4851625"/>
          </a:xfrm>
          <a:prstGeom prst="rect">
            <a:avLst/>
          </a:prstGeom>
          <a:noFill/>
          <a:ln>
            <a:noFill/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9E9B89-56E8-43B4-B511-B137FC73A5C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206099" y="4932479"/>
            <a:ext cx="4464620" cy="1345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«Методика расчёта показателей надёжности газотурбинных двигателей авиационного и судового типов, эксплуатируемых на объектах ОАО «Газпром» ПМ 08.204 - введена 11.11.2013 г.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497478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defTabSz="957837"/>
            <a:r>
              <a:rPr lang="ru-RU" dirty="0" smtClean="0"/>
              <a:t>Контролируемые показатели</a:t>
            </a:r>
            <a:endParaRPr lang="ru-RU" dirty="0"/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413989" y="1839496"/>
            <a:ext cx="9145270" cy="410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ru-RU" alt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Нормированные показатели надёжности парка двигателей:</a:t>
            </a:r>
          </a:p>
          <a:p>
            <a:pPr marL="285750" indent="-285750">
              <a:spcBef>
                <a:spcPts val="600"/>
              </a:spcBef>
              <a:buClr>
                <a:srgbClr val="C00000"/>
              </a:buClr>
            </a:pPr>
            <a:r>
              <a:rPr lang="ru-RU" altLang="ru-RU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средняя </a:t>
            </a:r>
            <a:r>
              <a:rPr lang="ru-RU" altLang="ru-RU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наработка парка двигателей до </a:t>
            </a:r>
            <a:r>
              <a:rPr lang="ru-RU" altLang="ru-RU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отказа</a:t>
            </a:r>
            <a:r>
              <a:rPr lang="ru-RU" altLang="ru-RU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altLang="ru-RU" sz="14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                                           </a:t>
            </a:r>
            <a:r>
              <a:rPr lang="ru-RU" altLang="ru-RU" sz="1400" dirty="0" smtClean="0">
                <a:latin typeface="Arial" panose="020B0604020202020204" pitchFamily="34" charset="0"/>
              </a:rPr>
              <a:t>То </a:t>
            </a:r>
            <a:r>
              <a:rPr lang="ru-RU" altLang="ru-RU" sz="1400" dirty="0" err="1">
                <a:latin typeface="Arial" panose="020B0604020202020204" pitchFamily="34" charset="0"/>
              </a:rPr>
              <a:t>кпн</a:t>
            </a:r>
            <a:r>
              <a:rPr lang="ru-RU" altLang="ru-RU" sz="1400" dirty="0">
                <a:latin typeface="Arial" panose="020B0604020202020204" pitchFamily="34" charset="0"/>
              </a:rPr>
              <a:t> = </a:t>
            </a:r>
            <a:r>
              <a:rPr lang="ru-RU" altLang="ru-RU" sz="1400" dirty="0" err="1">
                <a:latin typeface="Arial" panose="020B0604020202020204" pitchFamily="34" charset="0"/>
              </a:rPr>
              <a:t>Тр</a:t>
            </a:r>
            <a:r>
              <a:rPr lang="ru-RU" altLang="ru-RU" sz="1400" dirty="0">
                <a:latin typeface="Arial" panose="020B0604020202020204" pitchFamily="34" charset="0"/>
              </a:rPr>
              <a:t> / </a:t>
            </a:r>
            <a:r>
              <a:rPr lang="en-US" altLang="ru-RU" sz="1400" dirty="0">
                <a:latin typeface="Arial" panose="020B0604020202020204" pitchFamily="34" charset="0"/>
              </a:rPr>
              <a:t>R</a:t>
            </a:r>
            <a:r>
              <a:rPr lang="ru-RU" altLang="ru-RU" sz="1400" dirty="0">
                <a:latin typeface="Arial" panose="020B0604020202020204" pitchFamily="34" charset="0"/>
              </a:rPr>
              <a:t> </a:t>
            </a:r>
            <a:r>
              <a:rPr lang="ru-RU" altLang="ru-RU" sz="1400" dirty="0" err="1">
                <a:latin typeface="Arial" panose="020B0604020202020204" pitchFamily="34" charset="0"/>
              </a:rPr>
              <a:t>кпн</a:t>
            </a:r>
            <a:r>
              <a:rPr lang="ru-RU" altLang="ru-RU" sz="1400" dirty="0">
                <a:latin typeface="Arial" panose="020B0604020202020204" pitchFamily="34" charset="0"/>
              </a:rPr>
              <a:t> </a:t>
            </a:r>
            <a:r>
              <a:rPr lang="ru-RU" altLang="ru-RU" sz="1400" dirty="0" smtClean="0">
                <a:latin typeface="Arial" panose="020B0604020202020204" pitchFamily="34" charset="0"/>
              </a:rPr>
              <a:t>,</a:t>
            </a:r>
            <a:endParaRPr lang="ru-RU" altLang="ru-RU" sz="14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marL="720000">
              <a:spcBef>
                <a:spcPts val="600"/>
              </a:spcBef>
              <a:buNone/>
            </a:pPr>
            <a:r>
              <a:rPr lang="ru-RU" altLang="ru-RU" sz="1000" dirty="0" smtClean="0">
                <a:latin typeface="Arial" panose="020B0604020202020204" pitchFamily="34" charset="0"/>
              </a:rPr>
              <a:t>где </a:t>
            </a:r>
            <a:r>
              <a:rPr lang="ru-RU" altLang="ru-RU" sz="1000" b="1" dirty="0" err="1" smtClean="0">
                <a:latin typeface="Arial" panose="020B0604020202020204" pitchFamily="34" charset="0"/>
              </a:rPr>
              <a:t>Тр</a:t>
            </a:r>
            <a:r>
              <a:rPr lang="ru-RU" altLang="ru-RU" sz="1000" dirty="0" smtClean="0">
                <a:latin typeface="Arial" panose="020B0604020202020204" pitchFamily="34" charset="0"/>
              </a:rPr>
              <a:t> </a:t>
            </a:r>
            <a:r>
              <a:rPr lang="ru-RU" altLang="ru-RU" sz="1000" dirty="0">
                <a:latin typeface="Arial" panose="020B0604020202020204" pitchFamily="34" charset="0"/>
              </a:rPr>
              <a:t>– суммарная наработка парка двигателей за расчётный период, ч</a:t>
            </a:r>
            <a:r>
              <a:rPr lang="ru-RU" altLang="ru-RU" sz="1000" dirty="0" smtClean="0">
                <a:latin typeface="Arial" panose="020B0604020202020204" pitchFamily="34" charset="0"/>
              </a:rPr>
              <a:t>;</a:t>
            </a:r>
          </a:p>
          <a:p>
            <a:pPr marL="720000">
              <a:spcBef>
                <a:spcPts val="600"/>
              </a:spcBef>
              <a:buNone/>
            </a:pPr>
            <a:r>
              <a:rPr lang="ru-RU" altLang="ru-RU" sz="1000" b="1" dirty="0" smtClean="0">
                <a:latin typeface="Arial" panose="020B0604020202020204" pitchFamily="34" charset="0"/>
              </a:rPr>
              <a:t> </a:t>
            </a:r>
            <a:r>
              <a:rPr lang="en-US" altLang="ru-RU" sz="1000" b="1" dirty="0" smtClean="0">
                <a:latin typeface="Arial" panose="020B0604020202020204" pitchFamily="34" charset="0"/>
              </a:rPr>
              <a:t>R</a:t>
            </a:r>
            <a:r>
              <a:rPr lang="ru-RU" altLang="ru-RU" sz="1000" b="1" dirty="0" smtClean="0">
                <a:latin typeface="Arial" panose="020B0604020202020204" pitchFamily="34" charset="0"/>
              </a:rPr>
              <a:t> </a:t>
            </a:r>
            <a:r>
              <a:rPr lang="ru-RU" altLang="ru-RU" sz="1000" b="1" dirty="0" err="1">
                <a:latin typeface="Arial" panose="020B0604020202020204" pitchFamily="34" charset="0"/>
              </a:rPr>
              <a:t>кпн</a:t>
            </a:r>
            <a:r>
              <a:rPr lang="ru-RU" altLang="ru-RU" sz="1000" b="1" dirty="0">
                <a:latin typeface="Arial" panose="020B0604020202020204" pitchFamily="34" charset="0"/>
              </a:rPr>
              <a:t>  </a:t>
            </a:r>
            <a:r>
              <a:rPr lang="ru-RU" altLang="ru-RU" sz="1000" dirty="0">
                <a:latin typeface="Arial" panose="020B0604020202020204" pitchFamily="34" charset="0"/>
              </a:rPr>
              <a:t>– количество отказов парка двигателей из-за конструкционных и </a:t>
            </a:r>
            <a:r>
              <a:rPr lang="ru-RU" altLang="ru-RU" sz="1000" dirty="0" smtClean="0">
                <a:latin typeface="Arial" panose="020B0604020202020204" pitchFamily="34" charset="0"/>
              </a:rPr>
              <a:t>производственных неисправностей, обусловивших </a:t>
            </a:r>
            <a:r>
              <a:rPr lang="ru-RU" altLang="ru-RU" sz="1000" dirty="0">
                <a:latin typeface="Arial" panose="020B0604020202020204" pitchFamily="34" charset="0"/>
              </a:rPr>
              <a:t>вынужденный останов агрегата.</a:t>
            </a:r>
          </a:p>
          <a:p>
            <a:pPr marL="285750" indent="-285750">
              <a:lnSpc>
                <a:spcPct val="125000"/>
              </a:lnSpc>
              <a:spcBef>
                <a:spcPts val="600"/>
              </a:spcBef>
              <a:buClr>
                <a:srgbClr val="C00000"/>
              </a:buClr>
            </a:pPr>
            <a:r>
              <a:rPr lang="ru-RU" altLang="ru-RU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средний эксплуатационный коэффициент готовности парка двигателей:   </a:t>
            </a:r>
            <a:r>
              <a:rPr lang="ru-RU" altLang="ru-RU" sz="1400" dirty="0" smtClean="0">
                <a:latin typeface="Arial" panose="020B0604020202020204" pitchFamily="34" charset="0"/>
              </a:rPr>
              <a:t>Кг </a:t>
            </a:r>
            <a:r>
              <a:rPr lang="ru-RU" altLang="ru-RU" sz="1400" dirty="0">
                <a:latin typeface="Arial" panose="020B0604020202020204" pitchFamily="34" charset="0"/>
              </a:rPr>
              <a:t>= </a:t>
            </a:r>
            <a:r>
              <a:rPr lang="ru-RU" altLang="ru-RU" sz="1400" dirty="0" err="1">
                <a:latin typeface="Arial" panose="020B0604020202020204" pitchFamily="34" charset="0"/>
              </a:rPr>
              <a:t>Тр</a:t>
            </a:r>
            <a:r>
              <a:rPr lang="ru-RU" altLang="ru-RU" sz="1400" dirty="0">
                <a:latin typeface="Arial" panose="020B0604020202020204" pitchFamily="34" charset="0"/>
              </a:rPr>
              <a:t> / (</a:t>
            </a:r>
            <a:r>
              <a:rPr lang="ru-RU" altLang="ru-RU" sz="1400" dirty="0" err="1">
                <a:latin typeface="Arial" panose="020B0604020202020204" pitchFamily="34" charset="0"/>
              </a:rPr>
              <a:t>Тр</a:t>
            </a:r>
            <a:r>
              <a:rPr lang="ru-RU" altLang="ru-RU" sz="1400" dirty="0">
                <a:latin typeface="Arial" panose="020B0604020202020204" pitchFamily="34" charset="0"/>
              </a:rPr>
              <a:t> + </a:t>
            </a:r>
            <a:r>
              <a:rPr lang="ru-RU" altLang="ru-RU" sz="1400" dirty="0" err="1">
                <a:latin typeface="Arial" panose="020B0604020202020204" pitchFamily="34" charset="0"/>
              </a:rPr>
              <a:t>Твп</a:t>
            </a:r>
            <a:r>
              <a:rPr lang="ru-RU" altLang="ru-RU" sz="1400" dirty="0">
                <a:latin typeface="Arial" panose="020B0604020202020204" pitchFamily="34" charset="0"/>
              </a:rPr>
              <a:t> </a:t>
            </a:r>
            <a:r>
              <a:rPr lang="ru-RU" altLang="ru-RU" sz="1400" dirty="0" err="1">
                <a:latin typeface="Arial" panose="020B0604020202020204" pitchFamily="34" charset="0"/>
              </a:rPr>
              <a:t>кпн</a:t>
            </a:r>
            <a:r>
              <a:rPr lang="ru-RU" altLang="ru-RU" sz="1400" dirty="0">
                <a:latin typeface="Arial" panose="020B0604020202020204" pitchFamily="34" charset="0"/>
              </a:rPr>
              <a:t>),</a:t>
            </a:r>
          </a:p>
          <a:p>
            <a:pPr marL="720000">
              <a:spcBef>
                <a:spcPts val="600"/>
              </a:spcBef>
              <a:buNone/>
            </a:pPr>
            <a:r>
              <a:rPr lang="ru-RU" altLang="ru-RU" sz="1000" dirty="0" smtClean="0">
                <a:latin typeface="Arial" panose="020B0604020202020204" pitchFamily="34" charset="0"/>
              </a:rPr>
              <a:t>где </a:t>
            </a:r>
            <a:r>
              <a:rPr lang="ru-RU" altLang="ru-RU" sz="1000" b="1" dirty="0" err="1" smtClean="0">
                <a:latin typeface="Arial" panose="020B0604020202020204" pitchFamily="34" charset="0"/>
              </a:rPr>
              <a:t>Твп</a:t>
            </a:r>
            <a:r>
              <a:rPr lang="ru-RU" altLang="ru-RU" sz="1000" b="1" dirty="0" smtClean="0">
                <a:latin typeface="Arial" panose="020B0604020202020204" pitchFamily="34" charset="0"/>
              </a:rPr>
              <a:t> </a:t>
            </a:r>
            <a:r>
              <a:rPr lang="ru-RU" altLang="ru-RU" sz="1000" b="1" dirty="0" err="1">
                <a:latin typeface="Arial" panose="020B0604020202020204" pitchFamily="34" charset="0"/>
              </a:rPr>
              <a:t>кпн</a:t>
            </a:r>
            <a:r>
              <a:rPr lang="ru-RU" altLang="ru-RU" sz="1000" b="1" dirty="0">
                <a:latin typeface="Arial" panose="020B0604020202020204" pitchFamily="34" charset="0"/>
              </a:rPr>
              <a:t> </a:t>
            </a:r>
            <a:r>
              <a:rPr lang="ru-RU" altLang="ru-RU" sz="1000" dirty="0">
                <a:latin typeface="Arial" panose="020B0604020202020204" pitchFamily="34" charset="0"/>
              </a:rPr>
              <a:t>– суммарное время вынужденного простоя агрегатов за расчётный период при устранении </a:t>
            </a:r>
            <a:r>
              <a:rPr lang="ru-RU" altLang="ru-RU" sz="1000" dirty="0" smtClean="0">
                <a:latin typeface="Arial" panose="020B0604020202020204" pitchFamily="34" charset="0"/>
              </a:rPr>
              <a:t>последствий</a:t>
            </a:r>
          </a:p>
          <a:p>
            <a:pPr marL="720000">
              <a:spcBef>
                <a:spcPts val="600"/>
              </a:spcBef>
              <a:buNone/>
            </a:pPr>
            <a:r>
              <a:rPr lang="ru-RU" altLang="ru-RU" sz="1000" dirty="0" smtClean="0">
                <a:latin typeface="Arial" panose="020B0604020202020204" pitchFamily="34" charset="0"/>
              </a:rPr>
              <a:t> </a:t>
            </a:r>
            <a:r>
              <a:rPr lang="ru-RU" altLang="ru-RU" sz="1000" dirty="0">
                <a:latin typeface="Arial" panose="020B0604020202020204" pitchFamily="34" charset="0"/>
              </a:rPr>
              <a:t>отказов из-за конструкционных и производственных неисправностей двигателей, ч.</a:t>
            </a:r>
          </a:p>
          <a:p>
            <a:pPr marL="285750" indent="-285750">
              <a:lnSpc>
                <a:spcPct val="125000"/>
              </a:lnSpc>
              <a:spcBef>
                <a:spcPts val="600"/>
              </a:spcBef>
              <a:buClr>
                <a:srgbClr val="C00000"/>
              </a:buClr>
            </a:pPr>
            <a:r>
              <a:rPr lang="ru-RU" altLang="ru-RU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средний</a:t>
            </a:r>
            <a:r>
              <a:rPr lang="ru-RU" altLang="ru-RU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коэффициент технического использования парка </a:t>
            </a:r>
            <a:r>
              <a:rPr lang="ru-RU" altLang="ru-RU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двигателей: </a:t>
            </a:r>
            <a:r>
              <a:rPr lang="ru-RU" altLang="ru-RU" sz="1400" dirty="0" err="1" smtClean="0">
                <a:latin typeface="Arial" panose="020B0604020202020204" pitchFamily="34" charset="0"/>
              </a:rPr>
              <a:t>Кти</a:t>
            </a:r>
            <a:r>
              <a:rPr lang="ru-RU" altLang="ru-RU" sz="1400" dirty="0" smtClean="0">
                <a:latin typeface="Arial" panose="020B0604020202020204" pitchFamily="34" charset="0"/>
              </a:rPr>
              <a:t> </a:t>
            </a:r>
            <a:r>
              <a:rPr lang="ru-RU" altLang="ru-RU" sz="1400" dirty="0">
                <a:latin typeface="Arial" panose="020B0604020202020204" pitchFamily="34" charset="0"/>
              </a:rPr>
              <a:t>= </a:t>
            </a:r>
            <a:r>
              <a:rPr lang="ru-RU" altLang="ru-RU" sz="1400" dirty="0" err="1">
                <a:latin typeface="Arial" panose="020B0604020202020204" pitchFamily="34" charset="0"/>
              </a:rPr>
              <a:t>Тр</a:t>
            </a:r>
            <a:r>
              <a:rPr lang="ru-RU" altLang="ru-RU" sz="1400" dirty="0">
                <a:latin typeface="Arial" panose="020B0604020202020204" pitchFamily="34" charset="0"/>
              </a:rPr>
              <a:t> / (</a:t>
            </a:r>
            <a:r>
              <a:rPr lang="ru-RU" altLang="ru-RU" sz="1400" dirty="0" err="1">
                <a:latin typeface="Arial" panose="020B0604020202020204" pitchFamily="34" charset="0"/>
              </a:rPr>
              <a:t>Тр</a:t>
            </a:r>
            <a:r>
              <a:rPr lang="ru-RU" altLang="ru-RU" sz="1400" dirty="0">
                <a:latin typeface="Arial" panose="020B0604020202020204" pitchFamily="34" charset="0"/>
              </a:rPr>
              <a:t> + </a:t>
            </a:r>
            <a:r>
              <a:rPr lang="ru-RU" altLang="ru-RU" sz="1400" dirty="0" err="1">
                <a:latin typeface="Arial" panose="020B0604020202020204" pitchFamily="34" charset="0"/>
              </a:rPr>
              <a:t>Твп</a:t>
            </a:r>
            <a:r>
              <a:rPr lang="ru-RU" altLang="ru-RU" sz="1400" dirty="0">
                <a:latin typeface="Arial" panose="020B0604020202020204" pitchFamily="34" charset="0"/>
              </a:rPr>
              <a:t> </a:t>
            </a:r>
            <a:r>
              <a:rPr lang="ru-RU" altLang="ru-RU" sz="1400" dirty="0" err="1">
                <a:latin typeface="Arial" panose="020B0604020202020204" pitchFamily="34" charset="0"/>
              </a:rPr>
              <a:t>кпн</a:t>
            </a:r>
            <a:r>
              <a:rPr lang="ru-RU" altLang="ru-RU" sz="1400" dirty="0">
                <a:latin typeface="Arial" panose="020B0604020202020204" pitchFamily="34" charset="0"/>
              </a:rPr>
              <a:t> + </a:t>
            </a:r>
            <a:r>
              <a:rPr lang="ru-RU" altLang="ru-RU" sz="1400" dirty="0" err="1" smtClean="0">
                <a:latin typeface="Arial" panose="020B0604020202020204" pitchFamily="34" charset="0"/>
              </a:rPr>
              <a:t>Ттор</a:t>
            </a:r>
            <a:r>
              <a:rPr lang="ru-RU" altLang="ru-RU" sz="1400" dirty="0" smtClean="0">
                <a:latin typeface="Arial" panose="020B0604020202020204" pitchFamily="34" charset="0"/>
              </a:rPr>
              <a:t>),</a:t>
            </a:r>
            <a:endParaRPr lang="ru-RU" altLang="ru-RU" sz="14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0">
              <a:spcBef>
                <a:spcPts val="600"/>
              </a:spcBef>
              <a:buNone/>
            </a:pPr>
            <a:r>
              <a:rPr lang="ru-RU" altLang="ru-RU" sz="1200" dirty="0" smtClean="0">
                <a:latin typeface="Arial" panose="020B0604020202020204" pitchFamily="34" charset="0"/>
              </a:rPr>
              <a:t>где </a:t>
            </a:r>
            <a:r>
              <a:rPr lang="ru-RU" altLang="ru-RU" sz="1200" b="1" dirty="0" err="1">
                <a:latin typeface="Arial" panose="020B0604020202020204" pitchFamily="34" charset="0"/>
              </a:rPr>
              <a:t>Ттор</a:t>
            </a:r>
            <a:r>
              <a:rPr lang="ru-RU" altLang="ru-RU" sz="1200" dirty="0">
                <a:latin typeface="Arial" panose="020B0604020202020204" pitchFamily="34" charset="0"/>
              </a:rPr>
              <a:t> – суммарное время планового простоя агрегатов при выполнении операций планового </a:t>
            </a:r>
            <a:r>
              <a:rPr lang="ru-RU" altLang="ru-RU" sz="1200" dirty="0" smtClean="0">
                <a:latin typeface="Arial" panose="020B0604020202020204" pitchFamily="34" charset="0"/>
              </a:rPr>
              <a:t>технического </a:t>
            </a:r>
          </a:p>
          <a:p>
            <a:pPr marL="720000">
              <a:spcBef>
                <a:spcPts val="600"/>
              </a:spcBef>
              <a:buNone/>
            </a:pPr>
            <a:r>
              <a:rPr lang="ru-RU" altLang="ru-RU" sz="1200" dirty="0" smtClean="0">
                <a:latin typeface="Arial" panose="020B0604020202020204" pitchFamily="34" charset="0"/>
              </a:rPr>
              <a:t>обслуживания </a:t>
            </a:r>
            <a:r>
              <a:rPr lang="ru-RU" altLang="ru-RU" sz="1200" dirty="0">
                <a:latin typeface="Arial" panose="020B0604020202020204" pitchFamily="34" charset="0"/>
              </a:rPr>
              <a:t>и ремонта двигателей за расчётный период, ч.</a:t>
            </a:r>
          </a:p>
          <a:p>
            <a:pPr marL="285750" indent="-285750">
              <a:lnSpc>
                <a:spcPct val="125000"/>
              </a:lnSpc>
              <a:spcBef>
                <a:spcPts val="600"/>
              </a:spcBef>
              <a:buClr>
                <a:srgbClr val="C00000"/>
              </a:buClr>
            </a:pPr>
            <a:r>
              <a:rPr lang="ru-RU" altLang="ru-RU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средний </a:t>
            </a:r>
            <a:r>
              <a:rPr lang="ru-RU" altLang="ru-RU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коэффициент безотказности пусков парка </a:t>
            </a:r>
            <a:r>
              <a:rPr lang="ru-RU" altLang="ru-RU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двигателей:                  </a:t>
            </a:r>
            <a:r>
              <a:rPr lang="ru-RU" altLang="ru-RU" sz="1400" dirty="0" err="1" smtClean="0">
                <a:latin typeface="Arial" panose="020B0604020202020204" pitchFamily="34" charset="0"/>
              </a:rPr>
              <a:t>Кбп</a:t>
            </a:r>
            <a:r>
              <a:rPr lang="ru-RU" altLang="ru-RU" sz="1400" dirty="0" smtClean="0">
                <a:latin typeface="Arial" panose="020B0604020202020204" pitchFamily="34" charset="0"/>
              </a:rPr>
              <a:t> </a:t>
            </a:r>
            <a:r>
              <a:rPr lang="ru-RU" altLang="ru-RU" sz="1400" dirty="0">
                <a:latin typeface="Arial" panose="020B0604020202020204" pitchFamily="34" charset="0"/>
              </a:rPr>
              <a:t>= Куп / </a:t>
            </a:r>
            <a:r>
              <a:rPr lang="ru-RU" altLang="ru-RU" sz="1400" dirty="0" err="1">
                <a:latin typeface="Arial" panose="020B0604020202020204" pitchFamily="34" charset="0"/>
              </a:rPr>
              <a:t>Кпп</a:t>
            </a:r>
            <a:r>
              <a:rPr lang="ru-RU" altLang="ru-RU" sz="1400" dirty="0" smtClean="0">
                <a:latin typeface="Arial" panose="020B0604020202020204" pitchFamily="34" charset="0"/>
              </a:rPr>
              <a:t>,</a:t>
            </a:r>
            <a:endParaRPr lang="ru-RU" altLang="ru-RU" sz="14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0">
              <a:spcBef>
                <a:spcPts val="600"/>
              </a:spcBef>
              <a:buNone/>
            </a:pPr>
            <a:r>
              <a:rPr lang="ru-RU" altLang="ru-RU" sz="1000" dirty="0" smtClean="0">
                <a:latin typeface="Arial" panose="020B0604020202020204" pitchFamily="34" charset="0"/>
              </a:rPr>
              <a:t>где </a:t>
            </a:r>
            <a:r>
              <a:rPr lang="ru-RU" altLang="ru-RU" sz="1000" b="1" dirty="0">
                <a:latin typeface="Arial" panose="020B0604020202020204" pitchFamily="34" charset="0"/>
              </a:rPr>
              <a:t>Куп</a:t>
            </a:r>
            <a:r>
              <a:rPr lang="ru-RU" altLang="ru-RU" sz="1000" dirty="0">
                <a:latin typeface="Arial" panose="020B0604020202020204" pitchFamily="34" charset="0"/>
              </a:rPr>
              <a:t> – количество успешных пусков двигателей за расчётный период;</a:t>
            </a:r>
          </a:p>
          <a:p>
            <a:pPr marL="720000">
              <a:spcBef>
                <a:spcPts val="600"/>
              </a:spcBef>
              <a:buNone/>
            </a:pPr>
            <a:r>
              <a:rPr lang="ru-RU" altLang="ru-RU" sz="1000" dirty="0">
                <a:latin typeface="Arial" panose="020B0604020202020204" pitchFamily="34" charset="0"/>
              </a:rPr>
              <a:t>      </a:t>
            </a:r>
            <a:r>
              <a:rPr lang="ru-RU" altLang="ru-RU" sz="1000" b="1" dirty="0" err="1">
                <a:latin typeface="Arial" panose="020B0604020202020204" pitchFamily="34" charset="0"/>
              </a:rPr>
              <a:t>Кпп</a:t>
            </a:r>
            <a:r>
              <a:rPr lang="ru-RU" altLang="ru-RU" sz="1000" dirty="0">
                <a:latin typeface="Arial" panose="020B0604020202020204" pitchFamily="34" charset="0"/>
              </a:rPr>
              <a:t> – количество попыток пуска двигателей за расчётный период, складывающееся из количества успешных пусков </a:t>
            </a:r>
            <a:r>
              <a:rPr lang="ru-RU" altLang="ru-RU" sz="1000" dirty="0" smtClean="0">
                <a:latin typeface="Arial" panose="020B0604020202020204" pitchFamily="34" charset="0"/>
              </a:rPr>
              <a:t>и</a:t>
            </a:r>
          </a:p>
          <a:p>
            <a:pPr marL="720000">
              <a:spcBef>
                <a:spcPts val="600"/>
              </a:spcBef>
              <a:buNone/>
            </a:pPr>
            <a:r>
              <a:rPr lang="ru-RU" altLang="ru-RU" sz="1000" dirty="0" smtClean="0">
                <a:latin typeface="Arial" panose="020B0604020202020204" pitchFamily="34" charset="0"/>
              </a:rPr>
              <a:t>количества </a:t>
            </a:r>
            <a:r>
              <a:rPr lang="ru-RU" altLang="ru-RU" sz="1000" dirty="0">
                <a:latin typeface="Arial" panose="020B0604020202020204" pitchFamily="34" charset="0"/>
              </a:rPr>
              <a:t>неудавшихся пусков по причинам, связанных с конструкционными и производственными неисправностями двигателей</a:t>
            </a:r>
            <a:r>
              <a:rPr lang="ru-RU" altLang="ru-RU" sz="1000" dirty="0" smtClean="0">
                <a:latin typeface="Arial" panose="020B0604020202020204" pitchFamily="34" charset="0"/>
              </a:rPr>
              <a:t>.</a:t>
            </a:r>
            <a:endParaRPr lang="ru-RU" altLang="ru-RU" sz="1000" dirty="0">
              <a:latin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29927" y="819071"/>
            <a:ext cx="5832475" cy="404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>
              <a:defRPr/>
            </a:pPr>
            <a:endParaRPr lang="ru-RU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9E9B89-56E8-43B4-B511-B137FC73A5C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007725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ctr">
            <a:normAutofit fontScale="92500"/>
          </a:bodyPr>
          <a:lstStyle/>
          <a:p>
            <a:pPr defTabSz="957837"/>
            <a:r>
              <a:rPr lang="ru-RU" dirty="0"/>
              <a:t>Показатели надёжности </a:t>
            </a:r>
            <a:r>
              <a:rPr lang="ru-RU" dirty="0" smtClean="0"/>
              <a:t>ГТУ-10,12,16 и 25 МВт на базе ПС-90А в ПАО «Газпром»</a:t>
            </a:r>
            <a:endParaRPr lang="ru-RU" dirty="0"/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43131635"/>
              </p:ext>
            </p:extLst>
          </p:nvPr>
        </p:nvGraphicFramePr>
        <p:xfrm>
          <a:off x="486003" y="2124089"/>
          <a:ext cx="9140217" cy="3988659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088286"/>
                <a:gridCol w="792110"/>
                <a:gridCol w="773327"/>
                <a:gridCol w="868512"/>
                <a:gridCol w="868512"/>
                <a:gridCol w="868512"/>
                <a:gridCol w="868512"/>
                <a:gridCol w="868512"/>
                <a:gridCol w="1143934"/>
              </a:tblGrid>
              <a:tr h="360050">
                <a:tc rowSpan="2">
                  <a:txBody>
                    <a:bodyPr/>
                    <a:lstStyle/>
                    <a:p>
                      <a:pPr marL="0" algn="ctr" defTabSz="956496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Наработка </a:t>
                      </a:r>
                      <a:endParaRPr lang="ru-RU" sz="12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4259" marR="74259" marT="37130" marB="3713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56496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ГТУ-10П</a:t>
                      </a:r>
                      <a:endParaRPr lang="ru-RU" sz="12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4259" marR="74259" marT="37130" marB="3713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56496" rtl="0" eaLnBrk="1" latinLnBrk="0" hangingPunct="1">
                        <a:lnSpc>
                          <a:spcPct val="100000"/>
                        </a:lnSpc>
                      </a:pPr>
                      <a:endParaRPr lang="ru-RU" sz="12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4259" marR="74259" marT="37130" marB="3713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56496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ГТУ-12П</a:t>
                      </a:r>
                      <a:endParaRPr lang="ru-RU" sz="12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4259" marR="74259" marT="37130" marB="3713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56496" rtl="0" eaLnBrk="1" latinLnBrk="0" hangingPunct="1">
                        <a:lnSpc>
                          <a:spcPct val="100000"/>
                        </a:lnSpc>
                      </a:pPr>
                      <a:endParaRPr lang="ru-RU" sz="12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4259" marR="74259" marT="37130" marB="3713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56496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ГТУ-</a:t>
                      </a:r>
                      <a:r>
                        <a:rPr lang="ru-RU" sz="1200" b="1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16П</a:t>
                      </a:r>
                      <a:endParaRPr lang="ru-RU" sz="12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4259" marR="74259" marT="37130" marB="3713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56496" rtl="0" eaLnBrk="1" latinLnBrk="0" hangingPunct="1">
                        <a:lnSpc>
                          <a:spcPct val="100000"/>
                        </a:lnSpc>
                      </a:pPr>
                      <a:endParaRPr lang="ru-RU" sz="12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4259" marR="74259" marT="37130" marB="3713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56496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ГТУ-25П</a:t>
                      </a:r>
                    </a:p>
                  </a:txBody>
                  <a:tcPr marL="74259" marR="74259" marT="37130" marB="3713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41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56496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Факт</a:t>
                      </a:r>
                      <a:endParaRPr lang="ru-RU" sz="12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4259" marR="74259" marT="37130" marB="3713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56496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ТУ</a:t>
                      </a:r>
                      <a:endParaRPr lang="ru-RU" sz="12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4259" marR="74259" marT="37130" marB="3713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56496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Факт</a:t>
                      </a:r>
                      <a:endParaRPr lang="ru-RU" sz="12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4259" marR="74259" marT="37130" marB="3713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56496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ТУ</a:t>
                      </a:r>
                      <a:endParaRPr lang="ru-RU" sz="12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4259" marR="74259" marT="37130" marB="3713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56496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Факт</a:t>
                      </a:r>
                      <a:endParaRPr lang="ru-RU" sz="12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4259" marR="74259" marT="37130" marB="3713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56496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ТУ</a:t>
                      </a:r>
                      <a:endParaRPr lang="ru-RU" sz="12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4259" marR="74259" marT="37130" marB="3713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56496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Факт</a:t>
                      </a:r>
                      <a:endParaRPr lang="ru-RU" sz="12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4259" marR="74259" marT="37130" marB="3713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56496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ТУ</a:t>
                      </a:r>
                      <a:endParaRPr lang="ru-RU" sz="12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4259" marR="74259" marT="37130" marB="3713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0000"/>
                    </a:solidFill>
                  </a:tcPr>
                </a:tc>
              </a:tr>
              <a:tr h="523011">
                <a:tc>
                  <a:txBody>
                    <a:bodyPr/>
                    <a:lstStyle/>
                    <a:p>
                      <a:pPr marL="0" marR="0" lvl="0" indent="0" algn="ctr" defTabSz="9564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На АО и ВО (То</a:t>
                      </a:r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кпд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600" b="0" kern="1200" baseline="-250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4259" marR="74259" marT="37130" marB="3713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56496" rtl="0" eaLnBrk="1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96334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4259" marR="74259" marT="37130" marB="3713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56496" rtl="0" eaLnBrk="1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16 000</a:t>
                      </a:r>
                    </a:p>
                  </a:txBody>
                  <a:tcPr marL="74259" marR="74259" marT="37130" marB="3713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56496" rtl="0" eaLnBrk="1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147313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4259" marR="74259" marT="37130" marB="3713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56496" rtl="0" eaLnBrk="1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16 000</a:t>
                      </a:r>
                    </a:p>
                  </a:txBody>
                  <a:tcPr marL="74259" marR="74259" marT="37130" marB="3713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56496" rtl="0" eaLnBrk="1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94777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4259" marR="74259" marT="37130" marB="3713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56496" rtl="0" eaLnBrk="1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4500</a:t>
                      </a:r>
                    </a:p>
                  </a:txBody>
                  <a:tcPr marL="74259" marR="74259" marT="37130" marB="3713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56496" rtl="0" eaLnBrk="1" latinLnBrk="0" hangingPunct="1"/>
                      <a:r>
                        <a:rPr lang="ru-RU" sz="1600" b="0" kern="1200" dirty="0" smtClean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17713</a:t>
                      </a:r>
                      <a:endParaRPr lang="ru-RU" sz="1600" b="0" kern="12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4259" marR="74259" marT="37130" marB="3713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56496" rtl="0" eaLnBrk="1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16 000</a:t>
                      </a:r>
                    </a:p>
                  </a:txBody>
                  <a:tcPr marL="74259" marR="74259" marT="37130" marB="3713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7E7"/>
                    </a:solidFill>
                  </a:tcPr>
                </a:tc>
              </a:tr>
              <a:tr h="523011">
                <a:tc>
                  <a:txBody>
                    <a:bodyPr/>
                    <a:lstStyle/>
                    <a:p>
                      <a:pPr marL="0" marR="0" lvl="0" indent="0" algn="ctr" defTabSz="9564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На</a:t>
                      </a:r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ДСД (</a:t>
                      </a:r>
                      <a:r>
                        <a:rPr lang="ru-RU" sz="16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Тдсд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кпд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74259" marR="74259" marT="37130" marB="3713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CBC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56496" rtl="0" eaLnBrk="1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96334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4259" marR="74259" marT="37130" marB="3713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56496" rtl="0" eaLnBrk="1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4259" marR="74259" marT="37130" marB="3713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CBC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56496" rtl="0" eaLnBrk="1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147313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4259" marR="74259" marT="37130" marB="3713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56496" rtl="0" eaLnBrk="1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4259" marR="74259" marT="37130" marB="3713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CBC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56496" rtl="0" eaLnBrk="1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85299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4259" marR="74259" marT="37130" marB="3713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56496" rtl="0" eaLnBrk="1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4259" marR="74259" marT="37130" marB="3713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CBC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56496" rtl="0" eaLnBrk="1" latinLnBrk="0" hangingPunct="1"/>
                      <a:r>
                        <a:rPr lang="ru-RU" sz="1600" b="0" kern="1200" dirty="0" smtClean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61995</a:t>
                      </a:r>
                      <a:endParaRPr lang="ru-RU" sz="1600" b="0" kern="12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4259" marR="74259" marT="37130" marB="3713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56496" rtl="0" eaLnBrk="1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4259" marR="74259" marT="37130" marB="3713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CBCB"/>
                    </a:solidFill>
                  </a:tcPr>
                </a:tc>
              </a:tr>
              <a:tr h="523011">
                <a:tc>
                  <a:txBody>
                    <a:bodyPr/>
                    <a:lstStyle/>
                    <a:p>
                      <a:pPr marL="0" marR="0" lvl="0" indent="0" algn="ctr" defTabSz="9564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Коэффициент готовности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4259" marR="74259" marT="37130" marB="3713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56496" rtl="0" eaLnBrk="1" latinLnBrk="0" hangingPunct="1"/>
                      <a:r>
                        <a:rPr lang="ru-RU" sz="1600" b="0" kern="1200" dirty="0" smtClean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0,99</a:t>
                      </a:r>
                      <a:endParaRPr lang="ru-RU" sz="1600" b="0" kern="12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4259" marR="74259" marT="37130" marB="3713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56496" rtl="0" eaLnBrk="1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0,98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4259" marR="74259" marT="37130" marB="3713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56496" rtl="0" eaLnBrk="1" latinLnBrk="0" hangingPunct="1"/>
                      <a:r>
                        <a:rPr lang="ru-RU" sz="1600" b="0" kern="1200" dirty="0" smtClean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0,99</a:t>
                      </a:r>
                      <a:endParaRPr lang="ru-RU" sz="1600" b="0" kern="12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4259" marR="74259" marT="37130" marB="3713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56496" rtl="0" eaLnBrk="1" latinLnBrk="0" hangingPunct="1"/>
                      <a:r>
                        <a:rPr lang="ru-RU" sz="1600" b="0" kern="1200" dirty="0" smtClean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0,98</a:t>
                      </a:r>
                      <a:endParaRPr lang="ru-RU" sz="1600" b="0" kern="12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4259" marR="74259" marT="37130" marB="3713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56496" rtl="0" eaLnBrk="1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0,99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4259" marR="74259" marT="37130" marB="3713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56496" rtl="0" eaLnBrk="1" latinLnBrk="0" hangingPunct="1"/>
                      <a:r>
                        <a:rPr lang="ru-RU" sz="1600" b="0" kern="1200" dirty="0" smtClean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0,98</a:t>
                      </a:r>
                      <a:endParaRPr lang="ru-RU" sz="1600" b="0" kern="12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4259" marR="74259" marT="37130" marB="3713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56496" rtl="0" eaLnBrk="1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0,99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4259" marR="74259" marT="37130" marB="3713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56496" rtl="0" eaLnBrk="1" latinLnBrk="0" hangingPunct="1"/>
                      <a:r>
                        <a:rPr lang="ru-RU" sz="1600" b="0" kern="1200" dirty="0" smtClean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0,98</a:t>
                      </a:r>
                      <a:endParaRPr lang="ru-RU" sz="1600" b="0" kern="12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4259" marR="74259" marT="37130" marB="3713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7E7"/>
                    </a:solidFill>
                  </a:tcPr>
                </a:tc>
              </a:tr>
              <a:tr h="523011">
                <a:tc>
                  <a:txBody>
                    <a:bodyPr/>
                    <a:lstStyle/>
                    <a:p>
                      <a:pPr marL="0" marR="0" lvl="0" indent="0" algn="ctr" defTabSz="9564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Коэффициент технического использования</a:t>
                      </a:r>
                      <a:endParaRPr lang="ru-RU" sz="1600" b="0" kern="1200" baseline="-25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4259" marR="74259" marT="37130" marB="3713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CBC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56496" rtl="0" eaLnBrk="1" latinLnBrk="0" hangingPunct="1"/>
                      <a:r>
                        <a:rPr lang="ru-RU" sz="1600" b="0" kern="1200" dirty="0" smtClean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0,99</a:t>
                      </a:r>
                      <a:endParaRPr lang="ru-RU" sz="1600" b="0" kern="12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4259" marR="74259" marT="37130" marB="3713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56496" rtl="0" eaLnBrk="1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0,95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4259" marR="74259" marT="37130" marB="3713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CBC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56496" rtl="0" eaLnBrk="1" latinLnBrk="0" hangingPunct="1"/>
                      <a:r>
                        <a:rPr lang="ru-RU" sz="1600" b="0" kern="1200" dirty="0" smtClean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0,99</a:t>
                      </a:r>
                      <a:endParaRPr lang="ru-RU" sz="1600" b="0" kern="12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4259" marR="74259" marT="37130" marB="3713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56496" rtl="0" eaLnBrk="1" latinLnBrk="0" hangingPunct="1"/>
                      <a:r>
                        <a:rPr lang="ru-RU" sz="1600" b="0" kern="1200" dirty="0" smtClean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0,95</a:t>
                      </a:r>
                      <a:endParaRPr lang="ru-RU" sz="1600" b="0" kern="12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4259" marR="74259" marT="37130" marB="3713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CBC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56496" rtl="0" eaLnBrk="1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0,98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4259" marR="74259" marT="37130" marB="3713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56496" rtl="0" eaLnBrk="1" latinLnBrk="0" hangingPunct="1"/>
                      <a:r>
                        <a:rPr lang="ru-RU" sz="1600" b="0" kern="1200" dirty="0" smtClean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0,90</a:t>
                      </a:r>
                      <a:endParaRPr lang="ru-RU" sz="1600" b="0" kern="12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4259" marR="74259" marT="37130" marB="3713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CBC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56496" rtl="0" eaLnBrk="1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0,98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4259" marR="74259" marT="37130" marB="3713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56496" rtl="0" eaLnBrk="1" latinLnBrk="0" hangingPunct="1"/>
                      <a:r>
                        <a:rPr lang="ru-RU" sz="1600" b="0" kern="1200" dirty="0" smtClean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0,95</a:t>
                      </a:r>
                      <a:endParaRPr lang="ru-RU" sz="1600" b="0" kern="12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4259" marR="74259" marT="37130" marB="3713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CBCB"/>
                    </a:solidFill>
                  </a:tcPr>
                </a:tc>
              </a:tr>
              <a:tr h="790767">
                <a:tc>
                  <a:txBody>
                    <a:bodyPr/>
                    <a:lstStyle/>
                    <a:p>
                      <a:pPr marL="0" marR="0" lvl="0" indent="0" algn="ctr" defTabSz="9564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Коэффициент надежности пусков</a:t>
                      </a:r>
                      <a:endParaRPr lang="ru-RU" sz="1600" b="0" kern="1200" baseline="-25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4259" marR="74259" marT="37130" marB="3713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56496" rtl="0" eaLnBrk="1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0,96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4259" marR="74259" marT="37130" marB="3713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56496" rtl="0" eaLnBrk="1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0,95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4259" marR="74259" marT="37130" marB="3713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56496" rtl="0" eaLnBrk="1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0,99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4259" marR="74259" marT="37130" marB="3713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56496" rtl="0" eaLnBrk="1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0,98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4259" marR="74259" marT="37130" marB="3713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56496" rtl="0" eaLnBrk="1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0,99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4259" marR="74259" marT="37130" marB="3713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56496" rtl="0" eaLnBrk="1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0,95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4259" marR="74259" marT="37130" marB="3713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56496" rtl="0" eaLnBrk="1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0,99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4259" marR="74259" marT="37130" marB="3713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56496" rtl="0" eaLnBrk="1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0,98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4259" marR="74259" marT="37130" marB="3713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7E7"/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9E9B89-56E8-43B4-B511-B137FC73A5C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470969" y="1764039"/>
            <a:ext cx="1457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а 30.11.2018 г.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412583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ДК">
      <a:dk1>
        <a:sysClr val="windowText" lastClr="000000"/>
      </a:dk1>
      <a:lt1>
        <a:srgbClr val="FFFFFF"/>
      </a:lt1>
      <a:dk2>
        <a:srgbClr val="7F7F7F"/>
      </a:dk2>
      <a:lt2>
        <a:srgbClr val="BFBFBF"/>
      </a:lt2>
      <a:accent1>
        <a:srgbClr val="B00000"/>
      </a:accent1>
      <a:accent2>
        <a:srgbClr val="0D0D0D"/>
      </a:accent2>
      <a:accent3>
        <a:srgbClr val="595959"/>
      </a:accent3>
      <a:accent4>
        <a:srgbClr val="F2F2F2"/>
      </a:accent4>
      <a:accent5>
        <a:srgbClr val="92D050"/>
      </a:accent5>
      <a:accent6>
        <a:srgbClr val="FFC000"/>
      </a:accent6>
      <a:hlink>
        <a:srgbClr val="FF0000"/>
      </a:hlink>
      <a:folHlink>
        <a:srgbClr val="0066C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14959</TotalTime>
  <Words>2733</Words>
  <Application>Microsoft Office PowerPoint</Application>
  <PresentationFormat>Произвольный</PresentationFormat>
  <Paragraphs>811</Paragraphs>
  <Slides>34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РЕЗУЛЬТАТЫ ЭКСПЛУАТАЦИИ   ГТУ-10П, ГТУ-12П, ГТУ-16П, ГТУ-25П  в ПАО «Газпром».   Создание малоэмиссионной камеры сгорания</vt:lpstr>
      <vt:lpstr>Исследование дефектов</vt:lpstr>
      <vt:lpstr>Предоставление информации по парку ГТУ</vt:lpstr>
      <vt:lpstr>Планы мероприятий, направленных на повышение надёжности ГТУ-10П, ГТУ-12П, ГТУ-16П, ГТУ-25П</vt:lpstr>
      <vt:lpstr>Исполнение планов повышения надёжности ПЛ-0030-2017</vt:lpstr>
      <vt:lpstr>Исполнение планов повышение надёжности ПЛ-0008-2018</vt:lpstr>
      <vt:lpstr>Расчёт показателей надёжности</vt:lpstr>
      <vt:lpstr>Контролируемые показатели</vt:lpstr>
      <vt:lpstr>Показатели надёжности ГТУ-10,12,16 и 25 МВт на базе ПС-90А в ПАО «Газпром»</vt:lpstr>
      <vt:lpstr>АО и ВО ГТУ-12П и ГТУ-10П за 2017… 2018 г.</vt:lpstr>
      <vt:lpstr>Стружка от роликоподшипника СТ</vt:lpstr>
      <vt:lpstr>Стружка от роликоподшипника ТВД</vt:lpstr>
      <vt:lpstr>АО и ВО по ГТУ-16П</vt:lpstr>
      <vt:lpstr>АО и ВО ГТУ-25П</vt:lpstr>
      <vt:lpstr>Повреждение КВД втулкой НА</vt:lpstr>
      <vt:lpstr>Повреждение роликоподшипника КВД</vt:lpstr>
      <vt:lpstr>Причины отправки в ремонт ГТУ-12П и ГТУ-10П  в 2017…2018 г.</vt:lpstr>
      <vt:lpstr>Причины отправки в ремонт ГТУ-16П  в 2017…2018 г. </vt:lpstr>
      <vt:lpstr>Повреждение КВД из-за поломки антивибрационной полки лопатки «0-й» ступеней КВД</vt:lpstr>
      <vt:lpstr>Повреждения КВД из-за поломки антивибрационной полки лопатки «0-й» ступеней КВД</vt:lpstr>
      <vt:lpstr>Повреждение ТВД распылителями форсунок КС</vt:lpstr>
      <vt:lpstr>Стружка от ш/п КВД</vt:lpstr>
      <vt:lpstr>Поломка 1РЛ ТВД</vt:lpstr>
      <vt:lpstr>Трещина на замковой части РЛ 2-й ступени ТВД</vt:lpstr>
      <vt:lpstr>Трещина в 3-й впадине хвостовика раб. лопатки 2-й ст. ТВД (низкотемпературная сульфидно-оксидная коррозия)</vt:lpstr>
      <vt:lpstr>Причины отправки в ремонт  ГТУ-25П в 2017…2018 г.</vt:lpstr>
      <vt:lpstr>Работы по созданию МЭКС</vt:lpstr>
      <vt:lpstr>Ключевые этапы создания МЭКС</vt:lpstr>
      <vt:lpstr>Слайд 29</vt:lpstr>
      <vt:lpstr>Слайд 30</vt:lpstr>
      <vt:lpstr>Слайд 31</vt:lpstr>
      <vt:lpstr>Слайд 32</vt:lpstr>
      <vt:lpstr>Слайд 33</vt:lpstr>
      <vt:lpstr>СПАСИБО ЗА ВНИМАНИЕ!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Лукин Илья Евгеньевич</dc:creator>
  <cp:lastModifiedBy>Павел Умкин</cp:lastModifiedBy>
  <cp:revision>930</cp:revision>
  <cp:lastPrinted>2018-12-01T11:02:01Z</cp:lastPrinted>
  <dcterms:created xsi:type="dcterms:W3CDTF">2017-01-19T10:58:31Z</dcterms:created>
  <dcterms:modified xsi:type="dcterms:W3CDTF">2018-12-03T22:22:47Z</dcterms:modified>
</cp:coreProperties>
</file>