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5.xml" ContentType="application/vnd.openxmlformats-officedocument.themeOverride+xml"/>
  <Override PartName="/ppt/charts/chart4.xml" ContentType="application/vnd.openxmlformats-officedocument.drawingml.chart+xml"/>
  <Override PartName="/ppt/theme/themeOverride6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7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318" r:id="rId3"/>
    <p:sldId id="321" r:id="rId4"/>
    <p:sldId id="293" r:id="rId5"/>
    <p:sldId id="294" r:id="rId6"/>
    <p:sldId id="320" r:id="rId7"/>
    <p:sldId id="319" r:id="rId8"/>
    <p:sldId id="312" r:id="rId9"/>
    <p:sldId id="295" r:id="rId10"/>
    <p:sldId id="313" r:id="rId11"/>
    <p:sldId id="323" r:id="rId12"/>
    <p:sldId id="324" r:id="rId13"/>
    <p:sldId id="309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AD8"/>
    <a:srgbClr val="FF3399"/>
    <a:srgbClr val="800080"/>
    <a:srgbClr val="CC0000"/>
    <a:srgbClr val="F5F7DD"/>
    <a:srgbClr val="F6C0C3"/>
    <a:srgbClr val="E94301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4638" autoAdjust="0"/>
  </p:normalViewPr>
  <p:slideViewPr>
    <p:cSldViewPr>
      <p:cViewPr varScale="1">
        <p:scale>
          <a:sx n="61" d="100"/>
          <a:sy n="61" d="100"/>
        </p:scale>
        <p:origin x="-77" y="-40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Relationship Id="rId1" Type="http://schemas.openxmlformats.org/officeDocument/2006/relationships/themeOverride" Target="../theme/themeOverride5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Relationship Id="rId1" Type="http://schemas.openxmlformats.org/officeDocument/2006/relationships/themeOverride" Target="../theme/themeOverride6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69;&#1054;&#1052;&#1058;&#1080;&#1043;&#1056;&#1057;\&#1044;&#1086;&#1082;&#1091;&#1084;&#1077;&#1085;&#1090;&#1099;%20&#1086;&#1090;&#1076;&#1077;&#1083;&#1072;\&#1044;&#1077;&#1083;&#1086;&#1087;&#1088;&#1086;&#1080;&#1079;&#1074;&#1086;&#1076;&#1089;&#1090;&#1074;&#1086;\&#1044;&#1086;&#1082;&#1083;&#1072;&#1076;%20&#1043;&#1056;&#1057;\&#1040;&#1082;&#1090;&#1091;&#1072;&#1083;&#1100;&#1085;&#1086;\2014\&#1043;&#1056;&#1057;_2%202014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952813120165"/>
          <c:y val="4.6563192904656332E-2"/>
          <c:w val="0.87733828862269492"/>
          <c:h val="0.491779073624667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'Слайд 2'!$A$3</c:f>
              <c:strCache>
                <c:ptCount val="1"/>
                <c:pt idx="0">
                  <c:v>Подконтрольно</c:v>
                </c:pt>
              </c:strCache>
            </c:strRef>
          </c:tx>
          <c:invertIfNegative val="0"/>
          <c:dLbls>
            <c:dLbl>
              <c:idx val="22"/>
              <c:layout>
                <c:manualLayout>
                  <c:x val="1.422292050687760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37</a:t>
                    </a:r>
                    <a:r>
                      <a:rPr lang="ru-RU" dirty="0" smtClean="0"/>
                      <a:t>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2'!$B$2:$Y$2</c:f>
              <c:strCache>
                <c:ptCount val="24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Газпром добыча Надым</c:v>
                </c:pt>
                <c:pt idx="18">
                  <c:v>Газпром добыча Уренгой</c:v>
                </c:pt>
                <c:pt idx="19">
                  <c:v>Газпром добыча Ямбург</c:v>
                </c:pt>
                <c:pt idx="20">
                  <c:v>Газпром ПХГ
</c:v>
                </c:pt>
                <c:pt idx="21">
                  <c:v>Газпром промгаз</c:v>
                </c:pt>
                <c:pt idx="22">
                  <c:v>НГХК</c:v>
                </c:pt>
                <c:pt idx="23">
                  <c:v>В целом по ПАО "Газпром"</c:v>
                </c:pt>
              </c:strCache>
            </c:strRef>
          </c:cat>
          <c:val>
            <c:numRef>
              <c:f>'Слайд 2'!$B$3:$Y$3</c:f>
              <c:numCache>
                <c:formatCode>0</c:formatCode>
                <c:ptCount val="24"/>
                <c:pt idx="0">
                  <c:v>227</c:v>
                </c:pt>
                <c:pt idx="1">
                  <c:v>288</c:v>
                </c:pt>
                <c:pt idx="2">
                  <c:v>198</c:v>
                </c:pt>
                <c:pt idx="3">
                  <c:v>319</c:v>
                </c:pt>
                <c:pt idx="4">
                  <c:v>107</c:v>
                </c:pt>
                <c:pt idx="5">
                  <c:v>698</c:v>
                </c:pt>
                <c:pt idx="6">
                  <c:v>330</c:v>
                </c:pt>
                <c:pt idx="7">
                  <c:v>135</c:v>
                </c:pt>
                <c:pt idx="8">
                  <c:v>247</c:v>
                </c:pt>
                <c:pt idx="9">
                  <c:v>216</c:v>
                </c:pt>
                <c:pt idx="10">
                  <c:v>328</c:v>
                </c:pt>
                <c:pt idx="11">
                  <c:v>58</c:v>
                </c:pt>
                <c:pt idx="12">
                  <c:v>122</c:v>
                </c:pt>
                <c:pt idx="13">
                  <c:v>146</c:v>
                </c:pt>
                <c:pt idx="14">
                  <c:v>171</c:v>
                </c:pt>
                <c:pt idx="15">
                  <c:v>111</c:v>
                </c:pt>
                <c:pt idx="16">
                  <c:v>60</c:v>
                </c:pt>
                <c:pt idx="17">
                  <c:v>1</c:v>
                </c:pt>
                <c:pt idx="18">
                  <c:v>2</c:v>
                </c:pt>
                <c:pt idx="19">
                  <c:v>4</c:v>
                </c:pt>
                <c:pt idx="20">
                  <c:v>1</c:v>
                </c:pt>
                <c:pt idx="21">
                  <c:v>1</c:v>
                </c:pt>
                <c:pt idx="22">
                  <c:v>2</c:v>
                </c:pt>
                <c:pt idx="23">
                  <c:v>943</c:v>
                </c:pt>
              </c:numCache>
            </c:numRef>
          </c:val>
        </c:ser>
        <c:ser>
          <c:idx val="1"/>
          <c:order val="1"/>
          <c:tx>
            <c:strRef>
              <c:f>'Слайд 2'!$A$4</c:f>
              <c:strCache>
                <c:ptCount val="1"/>
                <c:pt idx="0">
                  <c:v>Проконтролировано</c:v>
                </c:pt>
              </c:strCache>
            </c:strRef>
          </c:tx>
          <c:invertIfNegative val="0"/>
          <c:dLbls>
            <c:dLbl>
              <c:idx val="22"/>
              <c:layout>
                <c:manualLayout>
                  <c:x val="0"/>
                  <c:y val="-7.63194322795743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2186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2'!$B$2:$Y$2</c:f>
              <c:strCache>
                <c:ptCount val="24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Газпром добыча Надым</c:v>
                </c:pt>
                <c:pt idx="18">
                  <c:v>Газпром добыча Уренгой</c:v>
                </c:pt>
                <c:pt idx="19">
                  <c:v>Газпром добыча Ямбург</c:v>
                </c:pt>
                <c:pt idx="20">
                  <c:v>Газпром ПХГ
</c:v>
                </c:pt>
                <c:pt idx="21">
                  <c:v>Газпром промгаз</c:v>
                </c:pt>
                <c:pt idx="22">
                  <c:v>НГХК</c:v>
                </c:pt>
                <c:pt idx="23">
                  <c:v>В целом по ПАО "Газпром"</c:v>
                </c:pt>
              </c:strCache>
            </c:strRef>
          </c:cat>
          <c:val>
            <c:numRef>
              <c:f>'Слайд 2'!$B$4:$Y$4</c:f>
              <c:numCache>
                <c:formatCode>0</c:formatCode>
                <c:ptCount val="24"/>
                <c:pt idx="0">
                  <c:v>130</c:v>
                </c:pt>
                <c:pt idx="1">
                  <c:v>143</c:v>
                </c:pt>
                <c:pt idx="2">
                  <c:v>109</c:v>
                </c:pt>
                <c:pt idx="3">
                  <c:v>188</c:v>
                </c:pt>
                <c:pt idx="4">
                  <c:v>57</c:v>
                </c:pt>
                <c:pt idx="5">
                  <c:v>435</c:v>
                </c:pt>
                <c:pt idx="6">
                  <c:v>179</c:v>
                </c:pt>
                <c:pt idx="7">
                  <c:v>83</c:v>
                </c:pt>
                <c:pt idx="8">
                  <c:v>140</c:v>
                </c:pt>
                <c:pt idx="9">
                  <c:v>144</c:v>
                </c:pt>
                <c:pt idx="10">
                  <c:v>183</c:v>
                </c:pt>
                <c:pt idx="11">
                  <c:v>36</c:v>
                </c:pt>
                <c:pt idx="12">
                  <c:v>69</c:v>
                </c:pt>
                <c:pt idx="13">
                  <c:v>87</c:v>
                </c:pt>
                <c:pt idx="14">
                  <c:v>90</c:v>
                </c:pt>
                <c:pt idx="15">
                  <c:v>78</c:v>
                </c:pt>
                <c:pt idx="16">
                  <c:v>28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2</c:v>
                </c:pt>
                <c:pt idx="23">
                  <c:v>546.5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"/>
        <c:overlap val="-5"/>
        <c:axId val="88685568"/>
        <c:axId val="85302592"/>
      </c:barChart>
      <c:catAx>
        <c:axId val="886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 vert="horz"/>
          <a:lstStyle/>
          <a:p>
            <a:pPr>
              <a:defRPr sz="1400" b="1" i="0" baseline="0"/>
            </a:pPr>
            <a:endParaRPr lang="ru-RU"/>
          </a:p>
        </c:txPr>
        <c:crossAx val="85302592"/>
        <c:crosses val="autoZero"/>
        <c:auto val="1"/>
        <c:lblAlgn val="ctr"/>
        <c:lblOffset val="100"/>
        <c:noMultiLvlLbl val="0"/>
      </c:catAx>
      <c:valAx>
        <c:axId val="8530259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88685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7902236635364001"/>
          <c:y val="0.91095989664263333"/>
          <c:w val="0.39994670935062127"/>
          <c:h val="4.2476910452712485E-2"/>
        </c:manualLayout>
      </c:layout>
      <c:overlay val="0"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7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934167852874885E-2"/>
          <c:y val="0.10990315964630543"/>
          <c:w val="0.49843008856197268"/>
          <c:h val="0.70456488179312859"/>
        </c:manualLayout>
      </c:layout>
      <c:pie3DChart>
        <c:varyColors val="1"/>
        <c:ser>
          <c:idx val="0"/>
          <c:order val="0"/>
          <c:tx>
            <c:strRef>
              <c:f>'Осн наруш экспл'!$F$71:$F$79</c:f>
              <c:strCache>
                <c:ptCount val="1"/>
                <c:pt idx="0">
                  <c:v>28,5% 4,8% 20,2% 2,3% 9,9% 3,0% 1,5% 0,7% 0,2%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3399"/>
              </a:solidFill>
            </c:spPr>
          </c:dPt>
          <c:dPt>
            <c:idx val="2"/>
            <c:bubble3D val="0"/>
            <c:spPr>
              <a:solidFill>
                <a:srgbClr val="94CF7F"/>
              </a:solidFill>
            </c:spPr>
          </c:dPt>
          <c:dPt>
            <c:idx val="3"/>
            <c:bubble3D val="0"/>
            <c:explosion val="3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rgbClr val="C00000"/>
              </a:solidFill>
            </c:spPr>
          </c:dPt>
          <c:dPt>
            <c:idx val="6"/>
            <c:bubble3D val="0"/>
            <c:spPr>
              <a:solidFill>
                <a:srgbClr val="FFC000"/>
              </a:solidFill>
            </c:spPr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8"/>
            <c:bubble3D val="0"/>
            <c:spPr>
              <a:solidFill>
                <a:srgbClr val="00B050"/>
              </a:solidFill>
            </c:spPr>
          </c:dPt>
          <c:dPt>
            <c:idx val="9"/>
            <c:bubble3D val="0"/>
            <c:spPr>
              <a:solidFill>
                <a:srgbClr val="800080"/>
              </a:solidFill>
            </c:spPr>
          </c:dPt>
          <c:dLbls>
            <c:dLbl>
              <c:idx val="0"/>
              <c:layout>
                <c:manualLayout>
                  <c:x val="3.0086992497236235E-2"/>
                  <c:y val="7.2531508445154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609768535825723E-2"/>
                  <c:y val="8.7379267581634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9.5459856930021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167567044419402E-2"/>
                  <c:y val="-2.7376640897947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3138579117227425E-2"/>
                  <c:y val="-4.005109362357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068177358552782E-2"/>
                  <c:y val="-5.3408966806240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985482427538016E-2"/>
                  <c:y val="-0.118950195589319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5116699911247336E-2"/>
                  <c:y val="-4.8525668190317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3687191805188706E-2"/>
                  <c:y val="-2.2923949462284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515403026949647E-2"/>
                  <c:y val="2.9208280127569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7859119907556845E-2"/>
                  <c:y val="5.8627941920926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'Осн наруш экспл'!$E$71:$E$80</c:f>
              <c:strCache>
                <c:ptCount val="10"/>
                <c:pt idx="0">
                  <c:v>Нарушения в ведении исполнительной, производственной документации (схемы, инструкции, журналы, акты и т.д.) (28,5%)</c:v>
                </c:pt>
                <c:pt idx="1">
                  <c:v>Отсутствие или частичное разрушение защитного покрытия от атмосферной коррозии надземной части газопроводов и оборудования (4,8%)</c:v>
                </c:pt>
                <c:pt idx="2">
                  <c:v>Техническое обслуживание и текущий ремонт (20,2%)</c:v>
                </c:pt>
                <c:pt idx="3">
                  <c:v>Прочие (2,3%)</c:v>
                </c:pt>
                <c:pt idx="4">
                  <c:v>Оформление информационными знаками и знаками безопасности (9,9%)</c:v>
                </c:pt>
                <c:pt idx="5">
                  <c:v>Разрешительная документация и экспертиза промышленной безопасности (3,0%)</c:v>
                </c:pt>
                <c:pt idx="6">
                  <c:v>Соблюдение требований пожарной безопасности (1,5%)</c:v>
                </c:pt>
                <c:pt idx="7">
                  <c:v>Нарушения требований по оснащенности и укомплектованности служб и подразделений (0,7%)</c:v>
                </c:pt>
                <c:pt idx="8">
                  <c:v>Утечки газа на кранах линейной части МГ и КЦ (0,2%)</c:v>
                </c:pt>
                <c:pt idx="9">
                  <c:v>Соблюдение требований охраны труда (1,0%)</c:v>
                </c:pt>
              </c:strCache>
            </c:strRef>
          </c:cat>
          <c:val>
            <c:numRef>
              <c:f>'Осн наруш экспл'!$F$71:$F$79</c:f>
              <c:numCache>
                <c:formatCode>0.0%</c:formatCode>
                <c:ptCount val="9"/>
                <c:pt idx="0">
                  <c:v>0.28483685220729366</c:v>
                </c:pt>
                <c:pt idx="1">
                  <c:v>4.7984644913627639E-2</c:v>
                </c:pt>
                <c:pt idx="2">
                  <c:v>0.20191938579654511</c:v>
                </c:pt>
                <c:pt idx="3">
                  <c:v>2.3032629558541268E-2</c:v>
                </c:pt>
                <c:pt idx="4">
                  <c:v>9.8656429942418425E-2</c:v>
                </c:pt>
                <c:pt idx="5">
                  <c:v>3.0326295585412669E-2</c:v>
                </c:pt>
                <c:pt idx="6">
                  <c:v>1.4587332053742802E-2</c:v>
                </c:pt>
                <c:pt idx="7">
                  <c:v>6.9097888675623796E-3</c:v>
                </c:pt>
                <c:pt idx="8">
                  <c:v>1.9193857965451055E-3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cene3d>
          <a:camera prst="orthographicFront"/>
          <a:lightRig rig="threePt" dir="t"/>
        </a:scene3d>
        <a:sp3d>
          <a:bevelT w="6350"/>
        </a:sp3d>
      </c:spPr>
    </c:plotArea>
    <c:legend>
      <c:legendPos val="b"/>
      <c:layout>
        <c:manualLayout>
          <c:xMode val="edge"/>
          <c:yMode val="edge"/>
          <c:x val="0.59318417302633908"/>
          <c:y val="0"/>
          <c:w val="0.40653242069354972"/>
          <c:h val="1"/>
        </c:manualLayout>
      </c:layout>
      <c:overlay val="0"/>
      <c:txPr>
        <a:bodyPr/>
        <a:lstStyle/>
        <a:p>
          <a:pPr>
            <a:defRPr sz="1200" b="1" i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axId val="88069632"/>
        <c:axId val="98778432"/>
      </c:barChart>
      <c:catAx>
        <c:axId val="8806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anose="02020603050405020304" pitchFamily="18" charset="0"/>
              </a:defRPr>
            </a:pPr>
            <a:endParaRPr lang="ru-RU"/>
          </a:p>
        </c:txPr>
        <c:crossAx val="98778432"/>
        <c:crosses val="autoZero"/>
        <c:auto val="1"/>
        <c:lblAlgn val="ctr"/>
        <c:lblOffset val="100"/>
        <c:noMultiLvlLbl val="0"/>
      </c:catAx>
      <c:valAx>
        <c:axId val="98778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8069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0181814247103587E-2"/>
          <c:w val="0.92497479468167787"/>
          <c:h val="0.70839421253895785"/>
        </c:manualLayout>
      </c:layout>
      <c:barChart>
        <c:barDir val="col"/>
        <c:grouping val="clustered"/>
        <c:varyColors val="0"/>
        <c:ser>
          <c:idx val="1"/>
          <c:order val="0"/>
          <c:tx>
            <c:v>подконтрольно</c:v>
          </c:tx>
          <c:spPr>
            <a:solidFill>
              <a:schemeClr val="bg2">
                <a:lumMod val="50000"/>
              </a:schemeClr>
            </a:solidFill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txPr>
              <a:bodyPr rot="-5400000" vert="horz"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'Слайд 2'!$B$54:$B$56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'Слайд 2'!$C$54:$C$56</c:f>
              <c:numCache>
                <c:formatCode>0</c:formatCode>
                <c:ptCount val="3"/>
                <c:pt idx="0">
                  <c:v>3742</c:v>
                </c:pt>
                <c:pt idx="1">
                  <c:v>3769</c:v>
                </c:pt>
                <c:pt idx="2">
                  <c:v>3772</c:v>
                </c:pt>
              </c:numCache>
            </c:numRef>
          </c:val>
        </c:ser>
        <c:ser>
          <c:idx val="0"/>
          <c:order val="1"/>
          <c:tx>
            <c:strRef>
              <c:f>'Слайд 2'!$D$53</c:f>
              <c:strCache>
                <c:ptCount val="1"/>
                <c:pt idx="0">
                  <c:v>проконтролировано</c:v>
                </c:pt>
              </c:strCache>
            </c:strRef>
          </c:tx>
          <c:spPr>
            <a:solidFill>
              <a:srgbClr val="A50021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txPr>
              <a:bodyPr rot="-5400000" vert="horz"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'Слайд 2'!$D$54:$D$56</c:f>
              <c:numCache>
                <c:formatCode>General</c:formatCode>
                <c:ptCount val="3"/>
                <c:pt idx="0" formatCode="0">
                  <c:v>2163</c:v>
                </c:pt>
                <c:pt idx="1">
                  <c:v>2105</c:v>
                </c:pt>
                <c:pt idx="2">
                  <c:v>2186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3"/>
        <c:axId val="98912256"/>
        <c:axId val="88547904"/>
      </c:barChart>
      <c:catAx>
        <c:axId val="9891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8547904"/>
        <c:crosses val="autoZero"/>
        <c:auto val="1"/>
        <c:lblAlgn val="ctr"/>
        <c:lblOffset val="100"/>
        <c:noMultiLvlLbl val="0"/>
      </c:catAx>
      <c:valAx>
        <c:axId val="8854790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989122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091754155730533E-2"/>
          <c:y val="0.11402364023045072"/>
          <c:w val="0.53831923615044264"/>
          <c:h val="0.7230362111295889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12816956339115"/>
          <c:y val="7.7265364387891389E-2"/>
          <c:w val="0.33633481821705996"/>
          <c:h val="0.86089606556919374"/>
        </c:manualLayout>
      </c:layout>
      <c:overlay val="0"/>
      <c:txPr>
        <a:bodyPr/>
        <a:lstStyle/>
        <a:p>
          <a:pPr>
            <a:defRPr sz="1600" b="1" i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536165585652915E-2"/>
          <c:y val="0.13818384715244741"/>
          <c:w val="0.52131878585815417"/>
          <c:h val="0.6988761142217077"/>
        </c:manualLayout>
      </c:layout>
      <c:pie3DChart>
        <c:varyColors val="1"/>
        <c:ser>
          <c:idx val="0"/>
          <c:order val="0"/>
          <c:tx>
            <c:strRef>
              <c:f>'Распр нар по объектам'!$B$15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6486D2"/>
              </a:solidFill>
            </c:spPr>
          </c:dPt>
          <c:dPt>
            <c:idx val="2"/>
            <c:bubble3D val="0"/>
            <c:spPr>
              <a:solidFill>
                <a:srgbClr val="8A48C0"/>
              </a:solidFill>
            </c:spPr>
          </c:dPt>
          <c:dPt>
            <c:idx val="3"/>
            <c:bubble3D val="0"/>
            <c:spPr>
              <a:solidFill>
                <a:srgbClr val="94CF7F"/>
              </a:solidFill>
            </c:spPr>
          </c:dPt>
          <c:dPt>
            <c:idx val="4"/>
            <c:bubble3D val="0"/>
            <c:spPr>
              <a:solidFill>
                <a:srgbClr val="59B3CB"/>
              </a:solidFill>
            </c:spPr>
          </c:dPt>
          <c:dPt>
            <c:idx val="5"/>
            <c:bubble3D val="0"/>
            <c:explosion val="29"/>
            <c:spPr>
              <a:solidFill>
                <a:srgbClr val="A50021"/>
              </a:solidFill>
            </c:spPr>
          </c:dPt>
          <c:dLbls>
            <c:dLbl>
              <c:idx val="0"/>
              <c:layout>
                <c:manualLayout>
                  <c:x val="5.4483300720753997E-2"/>
                  <c:y val="1.8707561840088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710572796113955E-2"/>
                  <c:y val="1.440885550107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632387570181014E-2"/>
                  <c:y val="-2.9059846017516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286435643064981E-2"/>
                  <c:y val="-5.7187391244228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528559193290294E-2"/>
                  <c:y val="-7.2887296070590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825418959463061E-2"/>
                  <c:y val="-5.5984004512295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'Распр нар по объектам'!$A$51:$A$57</c:f>
              <c:strCache>
                <c:ptCount val="7"/>
                <c:pt idx="0">
                  <c:v>Линейная часть газопроводов магистральных (30,9%)</c:v>
                </c:pt>
                <c:pt idx="1">
                  <c:v>ГРС (АГРС) (26,6%)
в 2015 - 23,3% 
в 2016 - 24,9% 
</c:v>
                </c:pt>
                <c:pt idx="2">
                  <c:v>Цеха КС (22,1%)</c:v>
                </c:pt>
                <c:pt idx="3">
                  <c:v>Газопроводы-отводы (12,1%)</c:v>
                </c:pt>
                <c:pt idx="4">
                  <c:v>Системы ЭХЗ (7,8%)</c:v>
                </c:pt>
                <c:pt idx="5">
                  <c:v>Охранная система объектов (0,3%)</c:v>
                </c:pt>
                <c:pt idx="6">
                  <c:v>Станция охлаждения газа (0,2%)</c:v>
                </c:pt>
              </c:strCache>
            </c:strRef>
          </c:cat>
          <c:val>
            <c:numRef>
              <c:f>'Распр нар по объектам'!$B$51:$B$57</c:f>
              <c:numCache>
                <c:formatCode>0.0%</c:formatCode>
                <c:ptCount val="7"/>
                <c:pt idx="0">
                  <c:v>0.30919305413687437</c:v>
                </c:pt>
                <c:pt idx="1">
                  <c:v>0.26608784473953012</c:v>
                </c:pt>
                <c:pt idx="2">
                  <c:v>0.22083758937691522</c:v>
                </c:pt>
                <c:pt idx="3">
                  <c:v>0.12134831460674157</c:v>
                </c:pt>
                <c:pt idx="4">
                  <c:v>7.7528089887640456E-2</c:v>
                </c:pt>
                <c:pt idx="5">
                  <c:v>3.2686414708886619E-3</c:v>
                </c:pt>
                <c:pt idx="6">
                  <c:v>1.7364657814096017E-3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604506581971046"/>
          <c:y val="4.1025122018405878E-2"/>
          <c:w val="0.32641786123200872"/>
          <c:h val="0.94545659310304964"/>
        </c:manualLayout>
      </c:layout>
      <c:overlay val="0"/>
      <c:txPr>
        <a:bodyPr/>
        <a:lstStyle/>
        <a:p>
          <a:pPr>
            <a:defRPr sz="1400" b="1" i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5941722918102138E-2"/>
          <c:w val="1"/>
          <c:h val="0.63806491304944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'Слайд 5'!$A$3</c:f>
              <c:strCache>
                <c:ptCount val="1"/>
                <c:pt idx="0">
                  <c:v>Выявлено</c:v>
                </c:pt>
              </c:strCache>
            </c:strRef>
          </c:tx>
          <c:invertIfNegative val="0"/>
          <c:dLbls>
            <c:dLbl>
              <c:idx val="17"/>
              <c:layout/>
              <c:tx>
                <c:rich>
                  <a:bodyPr/>
                  <a:lstStyle/>
                  <a:p>
                    <a:r>
                      <a:rPr lang="ru-RU" smtClean="0"/>
                      <a:t>2605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elete val="1"/>
            </c:dLbl>
            <c:dLbl>
              <c:idx val="20"/>
              <c:layout>
                <c:manualLayout>
                  <c:x val="-9.9568283570472659E-3"/>
                  <c:y val="4.64433278948318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2.7025676969127905E-2"/>
                  <c:y val="9.2886655789663659E-3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2605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5'!$B$2:$S$2</c:f>
              <c:strCache>
                <c:ptCount val="18"/>
                <c:pt idx="0">
                  <c:v>Газпром трансгаз Волгоград 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В целом по ПАО "Газпром"</c:v>
                </c:pt>
              </c:strCache>
            </c:strRef>
          </c:cat>
          <c:val>
            <c:numRef>
              <c:f>'Слайд 5'!$B$3:$S$3</c:f>
              <c:numCache>
                <c:formatCode>0</c:formatCode>
                <c:ptCount val="18"/>
                <c:pt idx="0">
                  <c:v>160</c:v>
                </c:pt>
                <c:pt idx="1">
                  <c:v>159</c:v>
                </c:pt>
                <c:pt idx="2">
                  <c:v>85</c:v>
                </c:pt>
                <c:pt idx="3">
                  <c:v>153</c:v>
                </c:pt>
                <c:pt idx="4">
                  <c:v>51</c:v>
                </c:pt>
                <c:pt idx="5">
                  <c:v>687</c:v>
                </c:pt>
                <c:pt idx="6">
                  <c:v>224</c:v>
                </c:pt>
                <c:pt idx="7">
                  <c:v>144</c:v>
                </c:pt>
                <c:pt idx="8">
                  <c:v>100</c:v>
                </c:pt>
                <c:pt idx="9">
                  <c:v>85</c:v>
                </c:pt>
                <c:pt idx="10">
                  <c:v>179</c:v>
                </c:pt>
                <c:pt idx="11">
                  <c:v>44</c:v>
                </c:pt>
                <c:pt idx="12">
                  <c:v>74</c:v>
                </c:pt>
                <c:pt idx="13">
                  <c:v>103</c:v>
                </c:pt>
                <c:pt idx="14">
                  <c:v>36</c:v>
                </c:pt>
                <c:pt idx="15">
                  <c:v>137</c:v>
                </c:pt>
                <c:pt idx="16">
                  <c:v>127</c:v>
                </c:pt>
                <c:pt idx="17">
                  <c:v>728</c:v>
                </c:pt>
              </c:numCache>
            </c:numRef>
          </c:val>
        </c:ser>
        <c:ser>
          <c:idx val="1"/>
          <c:order val="1"/>
          <c:tx>
            <c:strRef>
              <c:f>'Слайд 5'!$A$4</c:f>
              <c:strCache>
                <c:ptCount val="1"/>
                <c:pt idx="0">
                  <c:v>Устранено</c:v>
                </c:pt>
              </c:strCache>
            </c:strRef>
          </c:tx>
          <c:invertIfNegative val="0"/>
          <c:dLbls>
            <c:dLbl>
              <c:idx val="17"/>
              <c:layout/>
              <c:tx>
                <c:rich>
                  <a:bodyPr/>
                  <a:lstStyle/>
                  <a:p>
                    <a:r>
                      <a:rPr lang="ru-RU" smtClean="0"/>
                      <a:t>2030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tx>
                <c:rich>
                  <a:bodyPr/>
                  <a:lstStyle/>
                  <a:p>
                    <a:r>
                      <a:rPr lang="ru-RU"/>
                      <a:t>1278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tx>
                <c:rich>
                  <a:bodyPr/>
                  <a:lstStyle/>
                  <a:p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/>
                  <a:p>
                    <a:r>
                      <a:rPr lang="ru-RU" dirty="0" smtClean="0"/>
                      <a:t>2030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5'!$B$2:$S$2</c:f>
              <c:strCache>
                <c:ptCount val="18"/>
                <c:pt idx="0">
                  <c:v>Газпром трансгаз Волгоград 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В целом по ПАО "Газпром"</c:v>
                </c:pt>
              </c:strCache>
            </c:strRef>
          </c:cat>
          <c:val>
            <c:numRef>
              <c:f>'Слайд 5'!$B$4:$S$4</c:f>
              <c:numCache>
                <c:formatCode>0</c:formatCode>
                <c:ptCount val="18"/>
                <c:pt idx="0">
                  <c:v>131</c:v>
                </c:pt>
                <c:pt idx="1">
                  <c:v>114</c:v>
                </c:pt>
                <c:pt idx="2">
                  <c:v>65</c:v>
                </c:pt>
                <c:pt idx="3">
                  <c:v>116</c:v>
                </c:pt>
                <c:pt idx="4">
                  <c:v>48</c:v>
                </c:pt>
                <c:pt idx="5">
                  <c:v>473</c:v>
                </c:pt>
                <c:pt idx="6">
                  <c:v>169</c:v>
                </c:pt>
                <c:pt idx="7">
                  <c:v>117</c:v>
                </c:pt>
                <c:pt idx="8">
                  <c:v>86</c:v>
                </c:pt>
                <c:pt idx="9">
                  <c:v>43</c:v>
                </c:pt>
                <c:pt idx="10">
                  <c:v>149</c:v>
                </c:pt>
                <c:pt idx="11">
                  <c:v>38</c:v>
                </c:pt>
                <c:pt idx="12">
                  <c:v>56</c:v>
                </c:pt>
                <c:pt idx="13">
                  <c:v>100</c:v>
                </c:pt>
                <c:pt idx="14">
                  <c:v>31</c:v>
                </c:pt>
                <c:pt idx="15">
                  <c:v>126</c:v>
                </c:pt>
                <c:pt idx="16">
                  <c:v>114</c:v>
                </c:pt>
                <c:pt idx="17">
                  <c:v>564.57142857142856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3"/>
        <c:axId val="108840448"/>
        <c:axId val="88551936"/>
      </c:barChart>
      <c:catAx>
        <c:axId val="10884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 vert="horz"/>
          <a:lstStyle/>
          <a:p>
            <a:pPr>
              <a:defRPr sz="1400" b="1" i="0" baseline="0"/>
            </a:pPr>
            <a:endParaRPr lang="ru-RU"/>
          </a:p>
        </c:txPr>
        <c:crossAx val="88551936"/>
        <c:crosses val="autoZero"/>
        <c:auto val="1"/>
        <c:lblAlgn val="ctr"/>
        <c:lblOffset val="100"/>
        <c:noMultiLvlLbl val="0"/>
      </c:catAx>
      <c:valAx>
        <c:axId val="8855193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088404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7595090254310182"/>
          <c:y val="0.93034310098370643"/>
          <c:w val="0.32455779310772215"/>
          <c:h val="3.6128404741486368E-2"/>
        </c:manualLayout>
      </c:layout>
      <c:overlay val="0"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45668747920571E-2"/>
          <c:y val="5.6541668727301007E-2"/>
          <c:w val="0.87455612827440699"/>
          <c:h val="0.538342230491390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'Слайд 5 (2)'!$A$12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9"/>
              <c:tx>
                <c:rich>
                  <a:bodyPr/>
                  <a:lstStyle/>
                  <a:p>
                    <a:r>
                      <a:rPr lang="en-US" sz="1200" baseline="0"/>
                      <a:t>2</a:t>
                    </a:r>
                    <a:r>
                      <a:rPr lang="en-US" sz="1200"/>
                      <a:t>144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5 (2)'!$B$11:$S$11</c:f>
              <c:strCache>
                <c:ptCount val="18"/>
                <c:pt idx="0">
                  <c:v>Газпром трансгаз Волгоград 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В целом по ПАО "Газпром"</c:v>
                </c:pt>
              </c:strCache>
            </c:strRef>
          </c:cat>
          <c:val>
            <c:numRef>
              <c:f>'Слайд 5 (2)'!$B$12:$S$12</c:f>
              <c:numCache>
                <c:formatCode>0.0%</c:formatCode>
                <c:ptCount val="18"/>
                <c:pt idx="0">
                  <c:v>0.86821705426356588</c:v>
                </c:pt>
                <c:pt idx="1">
                  <c:v>0.87222222222222223</c:v>
                </c:pt>
                <c:pt idx="2">
                  <c:v>0.70873786407766992</c:v>
                </c:pt>
                <c:pt idx="3">
                  <c:v>0.58585858585858586</c:v>
                </c:pt>
                <c:pt idx="4">
                  <c:v>1</c:v>
                </c:pt>
                <c:pt idx="5">
                  <c:v>0.54098360655737709</c:v>
                </c:pt>
                <c:pt idx="6">
                  <c:v>0.85207100591715978</c:v>
                </c:pt>
                <c:pt idx="7">
                  <c:v>0.81355932203389836</c:v>
                </c:pt>
                <c:pt idx="8">
                  <c:v>0.88524590163934425</c:v>
                </c:pt>
                <c:pt idx="9">
                  <c:v>0.51818181818181819</c:v>
                </c:pt>
                <c:pt idx="10">
                  <c:v>0.92156862745098034</c:v>
                </c:pt>
                <c:pt idx="11">
                  <c:v>0.70967741935483875</c:v>
                </c:pt>
                <c:pt idx="12">
                  <c:v>0.88800000000000001</c:v>
                </c:pt>
                <c:pt idx="13">
                  <c:v>0.85416666666666663</c:v>
                </c:pt>
                <c:pt idx="14">
                  <c:v>0.95833333333333337</c:v>
                </c:pt>
                <c:pt idx="15">
                  <c:v>0.82758620689655171</c:v>
                </c:pt>
                <c:pt idx="16">
                  <c:v>0.84761904761904761</c:v>
                </c:pt>
                <c:pt idx="17">
                  <c:v>0.79696202531645566</c:v>
                </c:pt>
              </c:numCache>
            </c:numRef>
          </c:val>
        </c:ser>
        <c:ser>
          <c:idx val="1"/>
          <c:order val="1"/>
          <c:tx>
            <c:strRef>
              <c:f>'Слайд 5 (2)'!$A$13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5 (2)'!$B$11:$S$11</c:f>
              <c:strCache>
                <c:ptCount val="18"/>
                <c:pt idx="0">
                  <c:v>Газпром трансгаз Волгоград 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В целом по ПАО "Газпром"</c:v>
                </c:pt>
              </c:strCache>
            </c:strRef>
          </c:cat>
          <c:val>
            <c:numRef>
              <c:f>'Слайд 5 (2)'!$B$13:$S$13</c:f>
              <c:numCache>
                <c:formatCode>0.0%</c:formatCode>
                <c:ptCount val="18"/>
                <c:pt idx="0">
                  <c:v>0.92452830188679247</c:v>
                </c:pt>
                <c:pt idx="1">
                  <c:v>0.77707006369426757</c:v>
                </c:pt>
                <c:pt idx="2">
                  <c:v>0.85263157894736841</c:v>
                </c:pt>
                <c:pt idx="3">
                  <c:v>0.91603053435114501</c:v>
                </c:pt>
                <c:pt idx="4">
                  <c:v>0.88732394366197187</c:v>
                </c:pt>
                <c:pt idx="5">
                  <c:v>0.78680203045685282</c:v>
                </c:pt>
                <c:pt idx="6">
                  <c:v>0.75</c:v>
                </c:pt>
                <c:pt idx="7">
                  <c:v>0.72857142857142854</c:v>
                </c:pt>
                <c:pt idx="8">
                  <c:v>0.8545454545454545</c:v>
                </c:pt>
                <c:pt idx="9">
                  <c:v>0.8666666666666667</c:v>
                </c:pt>
                <c:pt idx="10">
                  <c:v>0.88127853881278539</c:v>
                </c:pt>
                <c:pt idx="11">
                  <c:v>0.86868686868686873</c:v>
                </c:pt>
                <c:pt idx="12">
                  <c:v>0.875</c:v>
                </c:pt>
                <c:pt idx="13">
                  <c:v>0.88775510204081631</c:v>
                </c:pt>
                <c:pt idx="14">
                  <c:v>0.93877551020408168</c:v>
                </c:pt>
                <c:pt idx="15">
                  <c:v>1</c:v>
                </c:pt>
                <c:pt idx="16">
                  <c:v>0.93577981651376152</c:v>
                </c:pt>
                <c:pt idx="17">
                  <c:v>0.85337805462386196</c:v>
                </c:pt>
              </c:numCache>
            </c:numRef>
          </c:val>
        </c:ser>
        <c:ser>
          <c:idx val="2"/>
          <c:order val="2"/>
          <c:tx>
            <c:strRef>
              <c:f>'Слайд 5 (2)'!$A$14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5 (2)'!$B$11:$S$11</c:f>
              <c:strCache>
                <c:ptCount val="18"/>
                <c:pt idx="0">
                  <c:v>Газпром трансгаз Волгоград 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В целом по ПАО "Газпром"</c:v>
                </c:pt>
              </c:strCache>
            </c:strRef>
          </c:cat>
          <c:val>
            <c:numRef>
              <c:f>'Слайд 5 (2)'!$B$14:$S$14</c:f>
              <c:numCache>
                <c:formatCode>0.0%</c:formatCode>
                <c:ptCount val="18"/>
                <c:pt idx="0">
                  <c:v>0.81874999999999998</c:v>
                </c:pt>
                <c:pt idx="1">
                  <c:v>0.71698113207547165</c:v>
                </c:pt>
                <c:pt idx="2">
                  <c:v>0.76470588235294112</c:v>
                </c:pt>
                <c:pt idx="3">
                  <c:v>0.76470588235294112</c:v>
                </c:pt>
                <c:pt idx="4">
                  <c:v>0.94117647058823528</c:v>
                </c:pt>
                <c:pt idx="5">
                  <c:v>0.68850072780203786</c:v>
                </c:pt>
                <c:pt idx="6">
                  <c:v>0.7544642857142857</c:v>
                </c:pt>
                <c:pt idx="7">
                  <c:v>0.8125</c:v>
                </c:pt>
                <c:pt idx="8">
                  <c:v>0.86</c:v>
                </c:pt>
                <c:pt idx="9">
                  <c:v>0.50588235294117645</c:v>
                </c:pt>
                <c:pt idx="10">
                  <c:v>0.83240223463687146</c:v>
                </c:pt>
                <c:pt idx="11">
                  <c:v>0.86363636363636365</c:v>
                </c:pt>
                <c:pt idx="12">
                  <c:v>0.7567567567567568</c:v>
                </c:pt>
                <c:pt idx="13">
                  <c:v>0.970873786407767</c:v>
                </c:pt>
                <c:pt idx="14">
                  <c:v>0.86111111111111116</c:v>
                </c:pt>
                <c:pt idx="15">
                  <c:v>0.91970802919708028</c:v>
                </c:pt>
                <c:pt idx="16">
                  <c:v>0.89763779527559051</c:v>
                </c:pt>
                <c:pt idx="17">
                  <c:v>0.77590266875981162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9"/>
        <c:axId val="108842496"/>
        <c:axId val="84747968"/>
      </c:barChart>
      <c:catAx>
        <c:axId val="10884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 vert="horz"/>
          <a:lstStyle/>
          <a:p>
            <a:pPr>
              <a:defRPr sz="1400" b="1" i="0" baseline="0"/>
            </a:pPr>
            <a:endParaRPr lang="ru-RU"/>
          </a:p>
        </c:txPr>
        <c:crossAx val="84747968"/>
        <c:crosses val="autoZero"/>
        <c:auto val="1"/>
        <c:lblAlgn val="ctr"/>
        <c:lblOffset val="100"/>
        <c:noMultiLvlLbl val="0"/>
      </c:catAx>
      <c:valAx>
        <c:axId val="8474796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1088424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156529965004375"/>
          <c:y val="0.93661517767867064"/>
          <c:w val="0.17980511811023622"/>
          <c:h val="4.8267454409827479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2.3418353079696808E-2"/>
          <c:w val="0.85465632339730735"/>
          <c:h val="0.489251404322123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'Слайд 5 (3)'!$A$11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5 (3)'!$B$10:$T$10</c:f>
              <c:strCache>
                <c:ptCount val="18"/>
                <c:pt idx="0">
                  <c:v>Газпром трансгаз Волгоград 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В целом по ПАО "Газпром"</c:v>
                </c:pt>
              </c:strCache>
            </c:strRef>
          </c:cat>
          <c:val>
            <c:numRef>
              <c:f>'Слайд 5 (3)'!$B$11:$T$11</c:f>
              <c:numCache>
                <c:formatCode>0.0</c:formatCode>
                <c:ptCount val="19"/>
                <c:pt idx="0">
                  <c:v>0.99230769230769234</c:v>
                </c:pt>
                <c:pt idx="1">
                  <c:v>1.2587412587412588</c:v>
                </c:pt>
                <c:pt idx="2">
                  <c:v>0.94495412844036697</c:v>
                </c:pt>
                <c:pt idx="3">
                  <c:v>0.52659574468085102</c:v>
                </c:pt>
                <c:pt idx="4">
                  <c:v>0.78947368421052633</c:v>
                </c:pt>
                <c:pt idx="5">
                  <c:v>0.4206896551724138</c:v>
                </c:pt>
                <c:pt idx="6">
                  <c:v>0.94413407821229045</c:v>
                </c:pt>
                <c:pt idx="7">
                  <c:v>1.4216867469879517</c:v>
                </c:pt>
                <c:pt idx="8">
                  <c:v>0.43571428571428572</c:v>
                </c:pt>
                <c:pt idx="9">
                  <c:v>0.76388888888888884</c:v>
                </c:pt>
                <c:pt idx="10">
                  <c:v>1.3934426229508197</c:v>
                </c:pt>
                <c:pt idx="11">
                  <c:v>1.7222222222222223</c:v>
                </c:pt>
                <c:pt idx="12">
                  <c:v>1.8115942028985508</c:v>
                </c:pt>
                <c:pt idx="13">
                  <c:v>1.103448275862069</c:v>
                </c:pt>
                <c:pt idx="14">
                  <c:v>0.53333333333333333</c:v>
                </c:pt>
                <c:pt idx="15">
                  <c:v>1.1153846153846154</c:v>
                </c:pt>
                <c:pt idx="16">
                  <c:v>3.75</c:v>
                </c:pt>
                <c:pt idx="17">
                  <c:v>0.90637907296925191</c:v>
                </c:pt>
              </c:numCache>
            </c:numRef>
          </c:val>
        </c:ser>
        <c:ser>
          <c:idx val="1"/>
          <c:order val="1"/>
          <c:tx>
            <c:strRef>
              <c:f>'Слайд 5 (3)'!$A$12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5 (3)'!$B$10:$T$10</c:f>
              <c:strCache>
                <c:ptCount val="18"/>
                <c:pt idx="0">
                  <c:v>Газпром трансгаз Волгоград 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Нижний-Новгород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В целом по ПАО "Газпром"</c:v>
                </c:pt>
              </c:strCache>
            </c:strRef>
          </c:cat>
          <c:val>
            <c:numRef>
              <c:f>'Слайд 5 (3)'!$B$12:$T$12</c:f>
              <c:numCache>
                <c:formatCode>0.0</c:formatCode>
                <c:ptCount val="19"/>
                <c:pt idx="0">
                  <c:v>1.0324675324675325</c:v>
                </c:pt>
                <c:pt idx="1">
                  <c:v>1.0979020979020979</c:v>
                </c:pt>
                <c:pt idx="2">
                  <c:v>0.87962962962962965</c:v>
                </c:pt>
                <c:pt idx="3">
                  <c:v>0.69680851063829785</c:v>
                </c:pt>
                <c:pt idx="4">
                  <c:v>1.2456140350877194</c:v>
                </c:pt>
                <c:pt idx="5">
                  <c:v>0.57101449275362315</c:v>
                </c:pt>
                <c:pt idx="6">
                  <c:v>1.0828729281767955</c:v>
                </c:pt>
                <c:pt idx="7">
                  <c:v>1.75</c:v>
                </c:pt>
                <c:pt idx="8">
                  <c:v>0.42307692307692307</c:v>
                </c:pt>
                <c:pt idx="9">
                  <c:v>0.7142857142857143</c:v>
                </c:pt>
                <c:pt idx="10">
                  <c:v>1.2166666666666666</c:v>
                </c:pt>
                <c:pt idx="11">
                  <c:v>2.3571428571428572</c:v>
                </c:pt>
                <c:pt idx="12">
                  <c:v>1.6901408450704225</c:v>
                </c:pt>
                <c:pt idx="13">
                  <c:v>1.1666666666666667</c:v>
                </c:pt>
                <c:pt idx="14">
                  <c:v>0.51041666666666663</c:v>
                </c:pt>
                <c:pt idx="15">
                  <c:v>1.4262295081967213</c:v>
                </c:pt>
                <c:pt idx="16">
                  <c:v>3.5161290322580645</c:v>
                </c:pt>
                <c:pt idx="17">
                  <c:v>0.99475691134413724</c:v>
                </c:pt>
              </c:numCache>
            </c:numRef>
          </c:val>
        </c:ser>
        <c:ser>
          <c:idx val="2"/>
          <c:order val="2"/>
          <c:tx>
            <c:v>2015</c:v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'Слайд 5 (3)'!$B$13:$T$13</c:f>
              <c:numCache>
                <c:formatCode>0.0</c:formatCode>
                <c:ptCount val="19"/>
                <c:pt idx="0">
                  <c:v>0.94674556213017746</c:v>
                </c:pt>
                <c:pt idx="1">
                  <c:v>1.1118881118881119</c:v>
                </c:pt>
                <c:pt idx="2">
                  <c:v>0.79439252336448596</c:v>
                </c:pt>
                <c:pt idx="3">
                  <c:v>0.80952380952380953</c:v>
                </c:pt>
                <c:pt idx="4">
                  <c:v>0.89473684210526316</c:v>
                </c:pt>
                <c:pt idx="5">
                  <c:v>1.5902777777777777</c:v>
                </c:pt>
                <c:pt idx="6">
                  <c:v>1.2173913043478262</c:v>
                </c:pt>
                <c:pt idx="7">
                  <c:v>1.8227848101265822</c:v>
                </c:pt>
                <c:pt idx="8">
                  <c:v>0.79365079365079361</c:v>
                </c:pt>
                <c:pt idx="9">
                  <c:v>0.57823129251700678</c:v>
                </c:pt>
                <c:pt idx="10">
                  <c:v>0.9521276595744681</c:v>
                </c:pt>
                <c:pt idx="11">
                  <c:v>1.2571428571428571</c:v>
                </c:pt>
                <c:pt idx="12">
                  <c:v>1.2333333333333334</c:v>
                </c:pt>
                <c:pt idx="13">
                  <c:v>1.2261904761904763</c:v>
                </c:pt>
                <c:pt idx="14">
                  <c:v>0.46153846153846156</c:v>
                </c:pt>
                <c:pt idx="15">
                  <c:v>2.4464285714285716</c:v>
                </c:pt>
                <c:pt idx="16">
                  <c:v>6.0476190476190474</c:v>
                </c:pt>
                <c:pt idx="17">
                  <c:v>1.1823665893271462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3"/>
        <c:axId val="110151168"/>
        <c:axId val="84751424"/>
      </c:barChart>
      <c:catAx>
        <c:axId val="11015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 vert="horz"/>
          <a:lstStyle/>
          <a:p>
            <a:pPr>
              <a:defRPr sz="1400" b="1" i="0" baseline="0"/>
            </a:pPr>
            <a:endParaRPr lang="ru-RU"/>
          </a:p>
        </c:txPr>
        <c:crossAx val="84751424"/>
        <c:crosses val="autoZero"/>
        <c:auto val="1"/>
        <c:lblAlgn val="ctr"/>
        <c:lblOffset val="100"/>
        <c:noMultiLvlLbl val="0"/>
      </c:catAx>
      <c:valAx>
        <c:axId val="8475142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110151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7736034581301175"/>
          <c:y val="0.94383379143374369"/>
          <c:w val="0.27480751388591329"/>
          <c:h val="5.3208526504280415E-2"/>
        </c:manualLayout>
      </c:layout>
      <c:overlay val="0"/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5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61990231452839"/>
          <c:y val="2.2784503254403662E-2"/>
          <c:w val="0.48051392523399394"/>
          <c:h val="0.6754464264099370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cene3d>
          <a:camera prst="orthographicFront"/>
          <a:lightRig rig="threePt" dir="t"/>
        </a:scene3d>
        <a:sp3d>
          <a:bevelT w="6350"/>
        </a:sp3d>
      </c:spPr>
    </c:plotArea>
    <c:legend>
      <c:legendPos val="b"/>
      <c:layout>
        <c:manualLayout>
          <c:xMode val="edge"/>
          <c:yMode val="edge"/>
          <c:x val="0"/>
          <c:y val="0.76565895826719843"/>
          <c:w val="1"/>
          <c:h val="0.22122177754018688"/>
        </c:manualLayout>
      </c:layout>
      <c:overlay val="0"/>
      <c:txPr>
        <a:bodyPr/>
        <a:lstStyle/>
        <a:p>
          <a:pPr>
            <a:defRPr sz="1200" b="1" i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5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266158014830081"/>
          <c:y val="1.9144690207940516E-3"/>
          <c:w val="0.46593795202024751"/>
          <c:h val="0.65575731684944694"/>
        </c:manualLayout>
      </c:layout>
      <c:pie3DChart>
        <c:varyColors val="1"/>
        <c:ser>
          <c:idx val="0"/>
          <c:order val="0"/>
          <c:tx>
            <c:strRef>
              <c:f>'Распр нар ГРС по объектам'!$G$23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2"/>
            <c:bubble3D val="0"/>
            <c:spPr>
              <a:solidFill>
                <a:srgbClr val="94CF7F"/>
              </a:solidFill>
            </c:spPr>
          </c:dPt>
          <c:dPt>
            <c:idx val="3"/>
            <c:bubble3D val="0"/>
            <c:explosion val="30"/>
          </c:dPt>
          <c:dPt>
            <c:idx val="4"/>
            <c:bubble3D val="0"/>
            <c:explosion val="43"/>
          </c:dPt>
          <c:dPt>
            <c:idx val="5"/>
            <c:bubble3D val="0"/>
            <c:explosion val="35"/>
            <c:spPr>
              <a:solidFill>
                <a:srgbClr val="C00000"/>
              </a:solidFill>
            </c:spPr>
          </c:dPt>
          <c:dPt>
            <c:idx val="6"/>
            <c:bubble3D val="0"/>
            <c:explosion val="49"/>
            <c:spPr>
              <a:solidFill>
                <a:srgbClr val="FFC000"/>
              </a:solidFill>
            </c:spPr>
          </c:dPt>
          <c:dPt>
            <c:idx val="7"/>
            <c:bubble3D val="0"/>
            <c:spPr>
              <a:solidFill>
                <a:srgbClr val="00B050"/>
              </a:solidFill>
            </c:spPr>
          </c:dPt>
          <c:dPt>
            <c:idx val="8"/>
            <c:bubble3D val="0"/>
            <c:explosion val="16"/>
            <c:spPr>
              <a:solidFill>
                <a:srgbClr val="FC969D"/>
              </a:solidFill>
            </c:spPr>
          </c:dPt>
          <c:dPt>
            <c:idx val="9"/>
            <c:bubble3D val="0"/>
            <c:explosion val="11"/>
            <c:spPr>
              <a:solidFill>
                <a:srgbClr val="E3DFCF"/>
              </a:solidFill>
            </c:spPr>
          </c:dPt>
          <c:dLbls>
            <c:dLbl>
              <c:idx val="0"/>
              <c:layout>
                <c:manualLayout>
                  <c:x val="4.6295387360961698E-2"/>
                  <c:y val="-3.486874523199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57451049105374E-2"/>
                  <c:y val="1.6253227543456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9456285664890527E-2"/>
                  <c:y val="5.6786451267780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260285657006332E-2"/>
                  <c:y val="8.8497551117805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683682113387514E-2"/>
                  <c:y val="-6.7742446273122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0923022393631994E-3"/>
                  <c:y val="-2.5004844950690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201335103887921E-2"/>
                  <c:y val="-1.544450517266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6209868962025822E-2"/>
                  <c:y val="-2.7133719913219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369513737398523E-3"/>
                  <c:y val="-2.7078867200722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684607895335768E-2"/>
                  <c:y val="-2.4255568005939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'Распр нар ГРС по объектам'!$A$37:$A$46</c:f>
              <c:strCache>
                <c:ptCount val="10"/>
                <c:pt idx="0">
                  <c:v>Здание ГРС, ед. (20,6%)
(в 2016 - 18,2%)</c:v>
                </c:pt>
                <c:pt idx="1">
                  <c:v>Площадки отключающей запорной арматуры, ед. (16,9%)
(в 2016 - 19,5%)</c:v>
                </c:pt>
                <c:pt idx="2">
                  <c:v>Подогреватели газа, ед. (15,7%)
(в 2016 - 9,6%)</c:v>
                </c:pt>
                <c:pt idx="3">
                  <c:v>Регуляторы, ед. (8,8%)
(в 2016 - 12,6%)</c:v>
                </c:pt>
                <c:pt idx="4">
                  <c:v>Системы одоризации газа, ед. (12,3%)
(в 2016 - 14,8%)</c:v>
                </c:pt>
                <c:pt idx="5">
                  <c:v>Пылеуловители, ед. (7,8%)
(в 2016 - 7,4%)</c:v>
                </c:pt>
                <c:pt idx="6">
                  <c:v>Емкости конденсата, ед. (7,4%)
(в 2016 - 6,9%)</c:v>
                </c:pt>
                <c:pt idx="7">
                  <c:v>Узлы замера газа, ед. (4,6%)
(в 2016 - 6,1%)</c:v>
                </c:pt>
                <c:pt idx="8">
                  <c:v>Подъездные автодороги, км (2,9%)
(в 2016 - 2,9%)</c:v>
                </c:pt>
                <c:pt idx="9">
                  <c:v>Дома операторов со вспомогательными объектами, ед. (2,8%)
(в 2014 - 2,0%)</c:v>
                </c:pt>
              </c:strCache>
            </c:strRef>
          </c:cat>
          <c:val>
            <c:numRef>
              <c:f>'Распр нар ГРС по объектам'!$B$37:$B$46</c:f>
              <c:numCache>
                <c:formatCode>0.0%</c:formatCode>
                <c:ptCount val="10"/>
                <c:pt idx="0">
                  <c:v>0.2055602358887953</c:v>
                </c:pt>
                <c:pt idx="1">
                  <c:v>0.16933445661331087</c:v>
                </c:pt>
                <c:pt idx="2">
                  <c:v>0.15669755686604886</c:v>
                </c:pt>
                <c:pt idx="3">
                  <c:v>8.7615838247683236E-2</c:v>
                </c:pt>
                <c:pt idx="4">
                  <c:v>0.12299915754001685</c:v>
                </c:pt>
                <c:pt idx="5">
                  <c:v>7.834877843302443E-2</c:v>
                </c:pt>
                <c:pt idx="6">
                  <c:v>7.4136478517270427E-2</c:v>
                </c:pt>
                <c:pt idx="7">
                  <c:v>4.633529907329402E-2</c:v>
                </c:pt>
                <c:pt idx="8">
                  <c:v>2.9486099410278011E-2</c:v>
                </c:pt>
                <c:pt idx="9">
                  <c:v>2.780117944397641E-2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cene3d>
          <a:camera prst="orthographicFront"/>
          <a:lightRig rig="threePt" dir="t"/>
        </a:scene3d>
        <a:sp3d>
          <a:bevelT w="6350"/>
        </a:sp3d>
      </c:spPr>
    </c:plotArea>
    <c:legend>
      <c:legendPos val="b"/>
      <c:legendEntry>
        <c:idx val="0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9"/>
        <c:txPr>
          <a:bodyPr/>
          <a:lstStyle/>
          <a:p>
            <a:pPr>
              <a:defRPr sz="1100" b="1" i="0" baseline="0">
                <a:latin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7.2879881216123049E-3"/>
          <c:y val="0.63245312660145581"/>
          <c:w val="0.96939044988922829"/>
          <c:h val="0.3347318339472875"/>
        </c:manualLayout>
      </c:layout>
      <c:overlay val="0"/>
      <c:txPr>
        <a:bodyPr/>
        <a:lstStyle/>
        <a:p>
          <a:pPr>
            <a:defRPr sz="1200" b="1" i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E755E9-E09B-4325-B1A8-2C9A88DE9D13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88503A-739D-4016-BE2F-531A3A19C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072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D4A936B-F659-4CA5-901D-2823D45D563E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D66B11-57DF-4C13-8318-3DEA919DB1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04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19B31-6CC8-4460-A377-CAE57C99C58B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8A59-4F97-48CE-A2E7-D2E12B418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93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FC7B6-2DF8-46CE-89A4-341CB848ECE6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2CBB-C11A-4403-BF08-7B1162C08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23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CCEC1-3E4E-4C12-AF68-82AA0146AA0A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4B2D3-6610-40DC-9DE5-42808234B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1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A0BACC-C531-417E-96AE-E70139688F25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396537-9BEC-46C2-9A99-974FABDF7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598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BCDC63-94C7-4DF4-8DE5-4BA85673B32B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A6CF0B-CA15-4ACA-8210-BB4405CC6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645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E8B320-4FF4-47AF-B2F8-CCC13B8DA19D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A8EA6C-BCE9-490D-A766-F2CD9314D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034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F8A842-C061-4F3D-823C-1D5D37E39123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8E0B35-EDBB-47BD-94CD-6125551E8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93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4C0F7-C5F3-4E5A-80CD-8D0C43189564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A2DAD-7AA3-4FFF-8B72-58A817697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3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8FC2EF-0C91-4FE5-8349-203FC74D2158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5F02E8-446B-42FE-B4F5-CA2C47F16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461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7F0F79B-312C-4CB6-9075-EFCB02540533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0539A7C-D7A0-471F-B313-1AD4A020E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25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0A35A00-B11B-4FD4-900E-6F399B2A65A1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642C1BA-106C-4F19-B84D-EF7622609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1" r:id="rId2"/>
    <p:sldLayoutId id="2147484086" r:id="rId3"/>
    <p:sldLayoutId id="2147484087" r:id="rId4"/>
    <p:sldLayoutId id="2147484088" r:id="rId5"/>
    <p:sldLayoutId id="2147484089" r:id="rId6"/>
    <p:sldLayoutId id="2147484082" r:id="rId7"/>
    <p:sldLayoutId id="2147484090" r:id="rId8"/>
    <p:sldLayoutId id="2147484091" r:id="rId9"/>
    <p:sldLayoutId id="2147484083" r:id="rId10"/>
    <p:sldLayoutId id="21474840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20688"/>
            <a:ext cx="9144000" cy="409342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4000" b="1" dirty="0">
                <a:ln w="17780" cmpd="sng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корпоративного </a:t>
            </a:r>
          </a:p>
          <a:p>
            <a:pPr algn="ctr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4000" b="1" dirty="0">
                <a:ln w="17780" cmpd="sng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за эксплуатацией ГРС </a:t>
            </a:r>
          </a:p>
          <a:p>
            <a:pPr algn="ctr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4000" b="1" dirty="0">
                <a:ln w="17780" cmpd="sng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работ </a:t>
            </a:r>
          </a:p>
          <a:p>
            <a:pPr algn="ctr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4000" b="1" dirty="0">
                <a:ln w="17780" cmpd="sng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000" b="1" dirty="0" smtClean="0">
                <a:ln w="17780" cmpd="sng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месяцев 2017 года. </a:t>
            </a:r>
            <a:br>
              <a:rPr lang="ru-RU" sz="4000" b="1" dirty="0" smtClean="0">
                <a:ln w="17780" cmpd="sng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n w="17780" cmpd="sng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</a:t>
            </a:r>
            <a:endParaRPr lang="ru-RU" sz="4000" b="1" dirty="0">
              <a:ln w="17780" cmpd="sng">
                <a:solidFill>
                  <a:schemeClr val="bg2">
                    <a:lumMod val="1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323850" y="5589588"/>
            <a:ext cx="860425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bg1"/>
                </a:solidFill>
                <a:latin typeface="Arial" charset="0"/>
              </a:rPr>
              <a:t>Начальник отдела по контролю за эксплуатацией объектов магистральных трубопроводов и ГРС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</a:rPr>
              <a:t>ООО «Газпром газнадзор»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</a:rPr>
              <a:t>Крастелев И. А.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7920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выявленных нарушений при эксплуатации ГРС по состоянию на 01.10.2017 г. 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4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Рисунок 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02309081"/>
              </p:ext>
            </p:extLst>
          </p:nvPr>
        </p:nvGraphicFramePr>
        <p:xfrm>
          <a:off x="-1" y="764704"/>
          <a:ext cx="9036497" cy="5788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50308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Динамика инцидентов на объектах ГРС в период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2010 года по настоящее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время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7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 при эксплуатации ГРС</a:t>
            </a: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96" y="1916832"/>
            <a:ext cx="9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ОЗ и МР  ГРС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проведение комплексного диагностического обследования ГРС и экспертизы промышленной безопасности оборудования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от охранного крана до ГРС не соответствует требованиям действующих нормативных документов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5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502024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Прямоугольник 6"/>
          <p:cNvSpPr>
            <a:spLocks noChangeArrowheads="1"/>
          </p:cNvSpPr>
          <p:nvPr/>
        </p:nvSpPr>
        <p:spPr bwMode="auto">
          <a:xfrm>
            <a:off x="395288" y="260350"/>
            <a:ext cx="87487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подконтрольных и проконтролированных ГРС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дочерним обществам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ПАО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«Газпром»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по состоянию на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01.10.2017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483228"/>
              </p:ext>
            </p:extLst>
          </p:nvPr>
        </p:nvGraphicFramePr>
        <p:xfrm>
          <a:off x="204868" y="991258"/>
          <a:ext cx="8928546" cy="539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900113" y="333375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контроля ГРС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2015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  <p:pic>
        <p:nvPicPr>
          <p:cNvPr id="11271" name="Рисунок 1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902619"/>
              </p:ext>
            </p:extLst>
          </p:nvPr>
        </p:nvGraphicFramePr>
        <p:xfrm>
          <a:off x="900114" y="1340768"/>
          <a:ext cx="77787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1691680" y="4521199"/>
            <a:ext cx="720725" cy="276225"/>
          </a:xfrm>
          <a:prstGeom prst="rect">
            <a:avLst/>
          </a:prstGeom>
          <a:solidFill>
            <a:srgbClr val="FCEA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57,8%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4140324" y="4521200"/>
            <a:ext cx="647700" cy="276225"/>
          </a:xfrm>
          <a:prstGeom prst="rect">
            <a:avLst/>
          </a:prstGeom>
          <a:solidFill>
            <a:srgbClr val="FCEA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56%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6588596" y="4505324"/>
            <a:ext cx="647700" cy="276225"/>
          </a:xfrm>
          <a:prstGeom prst="rect">
            <a:avLst/>
          </a:prstGeom>
          <a:solidFill>
            <a:srgbClr val="FCEA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58%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Прямоугольник 2"/>
          <p:cNvSpPr>
            <a:spLocks noChangeArrowheads="1"/>
          </p:cNvSpPr>
          <p:nvPr/>
        </p:nvSpPr>
        <p:spPr bwMode="auto">
          <a:xfrm>
            <a:off x="1187450" y="260350"/>
            <a:ext cx="74882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эффективности контроля  технического состояния объектов</a:t>
            </a:r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268413"/>
            <a:ext cx="804862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 нарушений на объектах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 по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01.10.2017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980728"/>
          <a:ext cx="9144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62943174"/>
              </p:ext>
            </p:extLst>
          </p:nvPr>
        </p:nvGraphicFramePr>
        <p:xfrm>
          <a:off x="179512" y="980728"/>
          <a:ext cx="896448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-72008" y="0"/>
            <a:ext cx="925252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выявленных и устраненных нарушений требований действующих норм и правил при эксплуатации ГРС по дочерним обществам ПАО «Газпром» по состоянию на 01.10.2017</a:t>
            </a:r>
            <a:endParaRPr lang="ru-RU" alt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024559"/>
              </p:ext>
            </p:extLst>
          </p:nvPr>
        </p:nvGraphicFramePr>
        <p:xfrm>
          <a:off x="115718" y="836712"/>
          <a:ext cx="8928546" cy="5469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2"/>
          <p:cNvSpPr>
            <a:spLocks noChangeArrowheads="1"/>
          </p:cNvSpPr>
          <p:nvPr/>
        </p:nvSpPr>
        <p:spPr bwMode="auto">
          <a:xfrm>
            <a:off x="0" y="115888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Устраняемость нарушений требований действующих норм и правил при эксплуатации ГРС по дочерним обществам ПАО «Газпром» по состоянию на 01.10.2017 в сравнении с состоянием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01.10.2016 и 01.10.2015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105222"/>
              </p:ext>
            </p:extLst>
          </p:nvPr>
        </p:nvGraphicFramePr>
        <p:xfrm>
          <a:off x="933" y="1349128"/>
          <a:ext cx="9144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4" descr="Газпром газнадзор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0" y="188913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Приведенный показатель выявленных нарушений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ГРС по дочерним обществам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01.10.2017 г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сравнении с состоянием на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01.10.1016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01.10.2015 </a:t>
            </a:r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608497"/>
              </p:ext>
            </p:extLst>
          </p:nvPr>
        </p:nvGraphicFramePr>
        <p:xfrm>
          <a:off x="107504" y="1628800"/>
          <a:ext cx="9036496" cy="47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4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75" y="638968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107504" y="188913"/>
            <a:ext cx="88571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выявленных нарушений по основным объектам при эксплуатации ГРС по состоянию </a:t>
            </a: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01.10.2017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79512" y="764704"/>
          <a:ext cx="8964488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155955272"/>
              </p:ext>
            </p:extLst>
          </p:nvPr>
        </p:nvGraphicFramePr>
        <p:xfrm>
          <a:off x="323083" y="404664"/>
          <a:ext cx="8712967" cy="5805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0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8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13738</TotalTime>
  <Words>269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виды выявленных нарушений при эксплуатации ГРС по состоянию на 01.10.2017 г.   </vt:lpstr>
      <vt:lpstr>Динамика инцидентов на объектах ГРС в период  с 2010 года по настоящее время</vt:lpstr>
      <vt:lpstr>Проблемные вопросы при эксплуатации ГРС</vt:lpstr>
      <vt:lpstr>Спасибо за внимание!</vt:lpstr>
    </vt:vector>
  </TitlesOfParts>
  <Company>ООО "Газнадзор"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sadykov</dc:creator>
  <cp:lastModifiedBy>aspopov</cp:lastModifiedBy>
  <cp:revision>888</cp:revision>
  <cp:lastPrinted>2017-10-16T06:42:31Z</cp:lastPrinted>
  <dcterms:created xsi:type="dcterms:W3CDTF">2010-03-15T10:13:31Z</dcterms:created>
  <dcterms:modified xsi:type="dcterms:W3CDTF">2017-10-17T11:26:43Z</dcterms:modified>
</cp:coreProperties>
</file>