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  <p:sldMasterId id="2147483790" r:id="rId2"/>
    <p:sldMasterId id="2147483808" r:id="rId3"/>
    <p:sldMasterId id="2147483802" r:id="rId4"/>
    <p:sldMasterId id="2147483814" r:id="rId5"/>
    <p:sldMasterId id="2147483796" r:id="rId6"/>
    <p:sldMasterId id="2147483785" r:id="rId7"/>
  </p:sldMasterIdLst>
  <p:notesMasterIdLst>
    <p:notesMasterId r:id="rId23"/>
  </p:notesMasterIdLst>
  <p:handoutMasterIdLst>
    <p:handoutMasterId r:id="rId24"/>
  </p:handoutMasterIdLst>
  <p:sldIdLst>
    <p:sldId id="289" r:id="rId8"/>
    <p:sldId id="303" r:id="rId9"/>
    <p:sldId id="295" r:id="rId10"/>
    <p:sldId id="314" r:id="rId11"/>
    <p:sldId id="299" r:id="rId12"/>
    <p:sldId id="318" r:id="rId13"/>
    <p:sldId id="320" r:id="rId14"/>
    <p:sldId id="319" r:id="rId15"/>
    <p:sldId id="306" r:id="rId16"/>
    <p:sldId id="321" r:id="rId17"/>
    <p:sldId id="301" r:id="rId18"/>
    <p:sldId id="315" r:id="rId19"/>
    <p:sldId id="322" r:id="rId20"/>
    <p:sldId id="316" r:id="rId21"/>
    <p:sldId id="312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145" userDrawn="1">
          <p15:clr>
            <a:srgbClr val="A4A3A4"/>
          </p15:clr>
        </p15:guide>
        <p15:guide id="4" pos="5628">
          <p15:clr>
            <a:srgbClr val="A4A3A4"/>
          </p15:clr>
        </p15:guide>
        <p15:guide id="7" pos="5057" userDrawn="1">
          <p15:clr>
            <a:srgbClr val="A4A3A4"/>
          </p15:clr>
        </p15:guide>
        <p15:guide id="8" orient="horz" pos="604">
          <p15:clr>
            <a:srgbClr val="A4A3A4"/>
          </p15:clr>
        </p15:guide>
        <p15:guide id="10" orient="horz" pos="384">
          <p15:clr>
            <a:srgbClr val="A4A3A4"/>
          </p15:clr>
        </p15:guide>
        <p15:guide id="12" orient="horz" pos="2881">
          <p15:clr>
            <a:srgbClr val="A4A3A4"/>
          </p15:clr>
        </p15:guide>
        <p15:guide id="13" orient="horz" pos="1746">
          <p15:clr>
            <a:srgbClr val="A4A3A4"/>
          </p15:clr>
        </p15:guide>
        <p15:guide id="15" pos="1878">
          <p15:clr>
            <a:srgbClr val="A4A3A4"/>
          </p15:clr>
        </p15:guide>
        <p15:guide id="16" pos="2015">
          <p15:clr>
            <a:srgbClr val="A4A3A4"/>
          </p15:clr>
        </p15:guide>
        <p15:guide id="17">
          <p15:clr>
            <a:srgbClr val="A4A3A4"/>
          </p15:clr>
        </p15:guide>
        <p15:guide id="18" pos="3751">
          <p15:clr>
            <a:srgbClr val="A4A3A4"/>
          </p15:clr>
        </p15:guide>
        <p15:guide id="19" pos="3891">
          <p15:clr>
            <a:srgbClr val="A4A3A4"/>
          </p15:clr>
        </p15:guide>
        <p15:guide id="20" pos="1073">
          <p15:clr>
            <a:srgbClr val="A4A3A4"/>
          </p15:clr>
        </p15:guide>
        <p15:guide id="21" orient="horz" pos="314">
          <p15:clr>
            <a:srgbClr val="A4A3A4"/>
          </p15:clr>
        </p15:guide>
        <p15:guide id="22" orient="horz" pos="2899">
          <p15:clr>
            <a:srgbClr val="A4A3A4"/>
          </p15:clr>
        </p15:guide>
        <p15:guide id="23" orient="horz" pos="1409">
          <p15:clr>
            <a:srgbClr val="A4A3A4"/>
          </p15:clr>
        </p15:guide>
        <p15:guide id="24" orient="horz" pos="617">
          <p15:clr>
            <a:srgbClr val="A4A3A4"/>
          </p15:clr>
        </p15:guide>
        <p15:guide id="25" orient="horz" pos="430">
          <p15:clr>
            <a:srgbClr val="A4A3A4"/>
          </p15:clr>
        </p15:guide>
        <p15:guide id="26" orient="horz" pos="1306">
          <p15:clr>
            <a:srgbClr val="A4A3A4"/>
          </p15:clr>
        </p15:guide>
        <p15:guide id="27" orient="horz" pos="2099">
          <p15:clr>
            <a:srgbClr val="A4A3A4"/>
          </p15:clr>
        </p15:guide>
        <p15:guide id="28" orient="horz" pos="2205">
          <p15:clr>
            <a:srgbClr val="A4A3A4"/>
          </p15:clr>
        </p15:guide>
        <p15:guide id="29" pos="107">
          <p15:clr>
            <a:srgbClr val="A4A3A4"/>
          </p15:clr>
        </p15:guide>
        <p15:guide id="30" pos="5656">
          <p15:clr>
            <a:srgbClr val="A4A3A4"/>
          </p15:clr>
        </p15:guide>
        <p15:guide id="31" pos="1888">
          <p15:clr>
            <a:srgbClr val="A4A3A4"/>
          </p15:clr>
        </p15:guide>
        <p15:guide id="32" pos="1991">
          <p15:clr>
            <a:srgbClr val="A4A3A4"/>
          </p15:clr>
        </p15:guide>
        <p15:guide id="33" pos="3775">
          <p15:clr>
            <a:srgbClr val="A4A3A4"/>
          </p15:clr>
        </p15:guide>
        <p15:guide id="34" pos="3879">
          <p15:clr>
            <a:srgbClr val="A4A3A4"/>
          </p15:clr>
        </p15:guide>
        <p15:guide id="35" pos="1072">
          <p15:clr>
            <a:srgbClr val="A4A3A4"/>
          </p15:clr>
        </p15:guide>
        <p15:guide id="36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03366"/>
    <a:srgbClr val="0079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5" autoAdjust="0"/>
    <p:restoredTop sz="93478" autoAdjust="0"/>
  </p:normalViewPr>
  <p:slideViewPr>
    <p:cSldViewPr snapToGrid="0" showGuides="1">
      <p:cViewPr varScale="1">
        <p:scale>
          <a:sx n="91" d="100"/>
          <a:sy n="91" d="100"/>
        </p:scale>
        <p:origin x="888" y="66"/>
      </p:cViewPr>
      <p:guideLst>
        <p:guide pos="145"/>
        <p:guide pos="5628"/>
        <p:guide pos="5057"/>
        <p:guide orient="horz" pos="604"/>
        <p:guide orient="horz" pos="384"/>
        <p:guide orient="horz" pos="2881"/>
        <p:guide orient="horz" pos="1746"/>
        <p:guide pos="1878"/>
        <p:guide pos="2015"/>
        <p:guide/>
        <p:guide pos="3751"/>
        <p:guide pos="3891"/>
        <p:guide pos="1073"/>
        <p:guide orient="horz" pos="314"/>
        <p:guide orient="horz" pos="2899"/>
        <p:guide orient="horz" pos="1409"/>
        <p:guide orient="horz" pos="617"/>
        <p:guide orient="horz" pos="430"/>
        <p:guide orient="horz" pos="1306"/>
        <p:guide orient="horz" pos="2099"/>
        <p:guide orient="horz" pos="2205"/>
        <p:guide pos="107"/>
        <p:guide pos="5656"/>
        <p:guide pos="1888"/>
        <p:guide pos="1991"/>
        <p:guide pos="3775"/>
        <p:guide pos="3879"/>
        <p:guide pos="1072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-3630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ILEVGS\Desktop\&#1044;&#1080;&#1072;&#1075;&#1088;&#1072;&#1084;&#1084;&#1072;%20&#1074;%20Microsoft%20PowerPoi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Затраты на КР УИГ ГРС, млн. руб.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1963781723937235E-7"/>
                  <c:y val="2.3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863-4618-9966-219C38DC30BB}"/>
                </c:ext>
              </c:extLst>
            </c:dLbl>
            <c:dLbl>
              <c:idx val="2"/>
              <c:layout>
                <c:manualLayout>
                  <c:x val="0"/>
                  <c:y val="-4.629629629629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863-4618-9966-219C38DC30BB}"/>
                </c:ext>
              </c:extLst>
            </c:dLbl>
            <c:dLbl>
              <c:idx val="3"/>
              <c:layout>
                <c:manualLayout>
                  <c:x val="0"/>
                  <c:y val="-9.25925925925926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863-4618-9966-219C38DC30BB}"/>
                </c:ext>
              </c:extLst>
            </c:dLbl>
            <c:dLbl>
              <c:idx val="5"/>
              <c:layout>
                <c:manualLayout>
                  <c:x val="0"/>
                  <c:y val="-1.8518518518518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63-4618-9966-219C38DC30BB}"/>
                </c:ext>
              </c:extLst>
            </c:dLbl>
            <c:dLbl>
              <c:idx val="6"/>
              <c:layout>
                <c:manualLayout>
                  <c:x val="0"/>
                  <c:y val="-1.8518518518518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63-4618-9966-219C38DC3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Лист1!$B$2:$B$6</c:f>
              <c:numCache>
                <c:formatCode>0.00</c:formatCode>
                <c:ptCount val="5"/>
                <c:pt idx="0">
                  <c:v>371.66</c:v>
                </c:pt>
                <c:pt idx="1">
                  <c:v>370.40999999999997</c:v>
                </c:pt>
                <c:pt idx="2">
                  <c:v>473.12</c:v>
                </c:pt>
                <c:pt idx="3">
                  <c:v>512.70000000000005</c:v>
                </c:pt>
                <c:pt idx="4">
                  <c:v>539.52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63-4618-9966-219C38DC3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360456"/>
        <c:axId val="137354184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Кол-во включенных в программу КР УИГ ГРС, ед. 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3106729152404618E-2"/>
                  <c:y val="9.8385878370983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863-4618-9966-219C38DC30BB}"/>
                </c:ext>
              </c:extLst>
            </c:dLbl>
            <c:dLbl>
              <c:idx val="1"/>
              <c:layout>
                <c:manualLayout>
                  <c:x val="-3.3106729152404618E-2"/>
                  <c:y val="6.663570286495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863-4618-9966-219C38DC30BB}"/>
                </c:ext>
              </c:extLst>
            </c:dLbl>
            <c:dLbl>
              <c:idx val="2"/>
              <c:layout>
                <c:manualLayout>
                  <c:x val="-2.9572747219343883E-2"/>
                  <c:y val="6.9444333223892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863-4618-9966-219C38DC30BB}"/>
                </c:ext>
              </c:extLst>
            </c:dLbl>
            <c:dLbl>
              <c:idx val="3"/>
              <c:layout>
                <c:manualLayout>
                  <c:x val="-3.3662184171496176E-2"/>
                  <c:y val="9.4085113084608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863-4618-9966-219C38DC30BB}"/>
                </c:ext>
              </c:extLst>
            </c:dLbl>
            <c:dLbl>
              <c:idx val="4"/>
              <c:layout>
                <c:manualLayout>
                  <c:x val="-3.2362097423912335E-2"/>
                  <c:y val="9.8714735299534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863-4618-9966-219C38DC30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Лист1!$C$2:$C$6</c:f>
              <c:numCache>
                <c:formatCode>0</c:formatCode>
                <c:ptCount val="5"/>
                <c:pt idx="0">
                  <c:v>302</c:v>
                </c:pt>
                <c:pt idx="1">
                  <c:v>206</c:v>
                </c:pt>
                <c:pt idx="2">
                  <c:v>325</c:v>
                </c:pt>
                <c:pt idx="3">
                  <c:v>302</c:v>
                </c:pt>
                <c:pt idx="4">
                  <c:v>314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E863-4618-9966-219C38DC3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360456"/>
        <c:axId val="137354184"/>
      </c:lineChart>
      <c:catAx>
        <c:axId val="137360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37354184"/>
        <c:crosses val="autoZero"/>
        <c:auto val="1"/>
        <c:lblAlgn val="ctr"/>
        <c:lblOffset val="100"/>
        <c:noMultiLvlLbl val="0"/>
      </c:catAx>
      <c:valAx>
        <c:axId val="137354184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one"/>
        <c:crossAx val="1373604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сценарий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</c:spPr>
          <c:invertIfNegative val="0"/>
          <c:dPt>
            <c:idx val="2"/>
            <c:invertIfNegative val="0"/>
            <c:bubble3D val="0"/>
            <c:spPr>
              <a:solidFill>
                <a:srgbClr val="0079C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527E-4CA3-A71D-20705EF0DE00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bg1">
                    <a:lumMod val="6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527E-4CA3-A71D-20705EF0DE00}"/>
              </c:ext>
            </c:extLst>
          </c:dPt>
          <c:dPt>
            <c:idx val="9"/>
            <c:invertIfNegative val="0"/>
            <c:bubble3D val="0"/>
            <c:spPr>
              <a:pattFill prst="dkUpDiag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3DFF-4CB2-81D5-74D61375C92A}"/>
              </c:ext>
            </c:extLst>
          </c:dPt>
          <c:dLbls>
            <c:dLbl>
              <c:idx val="2"/>
              <c:layout>
                <c:manualLayout>
                  <c:x val="0"/>
                  <c:y val="-4.0418942515988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27E-4CA3-A71D-20705EF0DE00}"/>
                </c:ext>
              </c:extLst>
            </c:dLbl>
            <c:dLbl>
              <c:idx val="3"/>
              <c:layout>
                <c:manualLayout>
                  <c:x val="0"/>
                  <c:y val="-2.6945961677326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27E-4CA3-A71D-20705EF0DE00}"/>
                </c:ext>
              </c:extLst>
            </c:dLbl>
            <c:dLbl>
              <c:idx val="5"/>
              <c:layout>
                <c:manualLayout>
                  <c:x val="0"/>
                  <c:y val="-2.6945961677326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27E-4CA3-A71D-20705EF0DE00}"/>
                </c:ext>
              </c:extLst>
            </c:dLbl>
            <c:dLbl>
              <c:idx val="6"/>
              <c:layout>
                <c:manualLayout>
                  <c:x val="0"/>
                  <c:y val="-1.3472980838663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27E-4CA3-A71D-20705EF0DE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
(прогноз)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274.39999999999998</c:v>
                </c:pt>
                <c:pt idx="1">
                  <c:v>285.60000000000002</c:v>
                </c:pt>
                <c:pt idx="2">
                  <c:v>312.39999999999998</c:v>
                </c:pt>
                <c:pt idx="3">
                  <c:v>342.8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6E-4212-9759-8C6DB1C85B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003080"/>
        <c:axId val="139999944"/>
      </c:barChart>
      <c:catAx>
        <c:axId val="140003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>
                <a:solidFill>
                  <a:schemeClr val="tx2"/>
                </a:solidFill>
                <a:latin typeface="Arial Narrow" panose="020B0606020202030204" pitchFamily="34" charset="0"/>
              </a:defRPr>
            </a:pPr>
            <a:endParaRPr lang="ru-RU"/>
          </a:p>
        </c:txPr>
        <c:crossAx val="139999944"/>
        <c:crosses val="autoZero"/>
        <c:auto val="1"/>
        <c:lblAlgn val="ctr"/>
        <c:lblOffset val="100"/>
        <c:noMultiLvlLbl val="0"/>
      </c:catAx>
      <c:valAx>
        <c:axId val="13999994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>
                <a:solidFill>
                  <a:schemeClr val="tx2"/>
                </a:solidFill>
                <a:latin typeface="Arial Narrow" panose="020B0606020202030204" pitchFamily="34" charset="0"/>
              </a:defRPr>
            </a:pPr>
            <a:endParaRPr lang="ru-RU"/>
          </a:p>
        </c:txPr>
        <c:crossAx val="14000308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9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D5FD-4C12-B80C-EA0952DAE5EB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3-D5FD-4C12-B80C-EA0952DAE5EB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D5FD-4C12-B80C-EA0952DAE5EB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D5FD-4C12-B80C-EA0952DAE5EB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9-D5FD-4C12-B80C-EA0952DAE5EB}"/>
              </c:ext>
            </c:extLst>
          </c:dPt>
          <c:cat>
            <c:strRef>
              <c:f>Лист1!$A$2:$A$7</c:f>
              <c:strCache>
                <c:ptCount val="5"/>
                <c:pt idx="0">
                  <c:v>ППР</c:v>
                </c:pt>
                <c:pt idx="1">
                  <c:v>ВЫХ</c:v>
                </c:pt>
                <c:pt idx="2">
                  <c:v>Иное</c:v>
                </c:pt>
                <c:pt idx="3">
                  <c:v>Ошибки ввода </c:v>
                </c:pt>
                <c:pt idx="4">
                  <c:v>ОТК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481.81790000000001</c:v>
                </c:pt>
                <c:pt idx="1">
                  <c:v>191.6542</c:v>
                </c:pt>
                <c:pt idx="2">
                  <c:v>1721.57</c:v>
                </c:pt>
                <c:pt idx="3">
                  <c:v>57.415900000000001</c:v>
                </c:pt>
                <c:pt idx="4">
                  <c:v>3270.1036000000004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FD-4C12-B80C-EA0952DAE5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E431C-8C36-4D7E-B9EF-A81810C5439C}" type="datetimeFigureOut">
              <a:rPr lang="ru-RU" smtClean="0"/>
              <a:pPr/>
              <a:t>20.10.2019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8D38-B759-4F71-8C75-97855087A8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626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C1DF-F1E7-4F55-A84B-C146222D7CE7}" type="datetimeFigureOut">
              <a:rPr lang="ru-RU" smtClean="0"/>
              <a:pPr/>
              <a:t>20.10.2019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185DB-A00E-4AF3-B661-15E0258810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843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185DB-A00E-4AF3-B661-15E02588102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91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628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62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628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628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5835788" cy="3713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1238400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1238400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910908"/>
            <a:ext cx="7279699" cy="3713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3"/>
          </p:nvPr>
        </p:nvSpPr>
        <p:spPr>
          <a:xfrm>
            <a:off x="6143033" y="910908"/>
            <a:ext cx="2835868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828087" cy="24285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1699201" y="2164599"/>
            <a:ext cx="7279699" cy="24375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8059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701800" y="910908"/>
            <a:ext cx="7277100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МЕРОПРИЯТИЯ</a:t>
            </a:r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 hasCustomPrompt="1"/>
          </p:nvPr>
        </p:nvSpPr>
        <p:spPr>
          <a:xfrm>
            <a:off x="1701800" y="910908"/>
            <a:ext cx="7277100" cy="37131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5835788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828087" cy="2428553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3"/>
          </p:nvPr>
        </p:nvSpPr>
        <p:spPr>
          <a:xfrm>
            <a:off x="6143033" y="910908"/>
            <a:ext cx="2835868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5835788" cy="3713162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828087" cy="2428553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701800" y="4859755"/>
            <a:ext cx="727710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emf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emf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.emf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.emf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/>
          <p:cNvSpPr>
            <a:spLocks noChangeArrowheads="1"/>
          </p:cNvSpPr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9144002" cy="36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1" name="Line 7"/>
          <p:cNvSpPr>
            <a:spLocks noChangeShapeType="1"/>
          </p:cNvSpPr>
          <p:nvPr userDrawn="1"/>
        </p:nvSpPr>
        <p:spPr bwMode="auto">
          <a:xfrm>
            <a:off x="1521445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9144002" cy="36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1" name="Line 7"/>
          <p:cNvSpPr>
            <a:spLocks noChangeShapeType="1"/>
          </p:cNvSpPr>
          <p:nvPr userDrawn="1"/>
        </p:nvSpPr>
        <p:spPr bwMode="auto">
          <a:xfrm>
            <a:off x="1521445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818" r:id="rId6"/>
    <p:sldLayoutId id="2147483819" r:id="rId7"/>
    <p:sldLayoutId id="2147483820" r:id="rId8"/>
    <p:sldLayoutId id="2147483821" r:id="rId9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 userDrawn="1"/>
        </p:nvSpPr>
        <p:spPr bwMode="auto">
          <a:xfrm>
            <a:off x="2997200" y="0"/>
            <a:ext cx="6146800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9144002" cy="36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1" name="Line 7"/>
          <p:cNvSpPr>
            <a:spLocks noChangeShapeType="1"/>
          </p:cNvSpPr>
          <p:nvPr userDrawn="1"/>
        </p:nvSpPr>
        <p:spPr bwMode="auto">
          <a:xfrm>
            <a:off x="1521445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1" r:id="rId2"/>
    <p:sldLayoutId id="2147483813" r:id="rId3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1524000" y="0"/>
            <a:ext cx="7620000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1236829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5143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7" r:id="rId3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1524000" y="2073274"/>
            <a:ext cx="7620000" cy="30702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11623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5143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-2" y="2073275"/>
            <a:ext cx="9144002" cy="30702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11623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1" name="Line 7"/>
          <p:cNvSpPr>
            <a:spLocks noChangeShapeType="1"/>
          </p:cNvSpPr>
          <p:nvPr userDrawn="1"/>
        </p:nvSpPr>
        <p:spPr bwMode="auto">
          <a:xfrm>
            <a:off x="1521445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800" r:id="rId2"/>
    <p:sldLayoutId id="2147483801" r:id="rId3"/>
    <p:sldLayoutId id="2147483822" r:id="rId4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914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01800" y="910908"/>
            <a:ext cx="7277100" cy="3713162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b="1" kern="1200" dirty="0" smtClean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2600" dirty="0"/>
              <a:t>АКТУАЛЬНЫЕ </a:t>
            </a:r>
            <a:r>
              <a:rPr lang="ru-RU" sz="2600" dirty="0" smtClean="0"/>
              <a:t>ВОПРОСЫ ПРОЕКТИРОВАНИЯ И </a:t>
            </a:r>
            <a:r>
              <a:rPr lang="ru-RU" sz="2600" dirty="0"/>
              <a:t>ЭКСПЛУАТАЦИИ УЗЛОВ ИЗМЕРЕНИЙ </a:t>
            </a:r>
            <a:r>
              <a:rPr lang="ru-RU" sz="2600" dirty="0" smtClean="0"/>
              <a:t>РАСХОДА ПРИРОДНОГО ГАЗА НА ГРС</a:t>
            </a:r>
            <a:endParaRPr lang="en-US" sz="2600" dirty="0"/>
          </a:p>
          <a:p>
            <a:endParaRPr lang="en-US" dirty="0"/>
          </a:p>
          <a:p>
            <a:r>
              <a:rPr lang="ru-RU" sz="1700" dirty="0" smtClean="0"/>
              <a:t>Семенцов Михаил Михайлович</a:t>
            </a:r>
            <a:endParaRPr lang="ru-RU" sz="1700" dirty="0"/>
          </a:p>
          <a:p>
            <a:r>
              <a:rPr lang="ru-RU" sz="1700" smtClean="0"/>
              <a:t>Департамент </a:t>
            </a:r>
            <a:r>
              <a:rPr lang="ru-RU" sz="1700" dirty="0"/>
              <a:t>ПАО «Газпром</a:t>
            </a:r>
            <a:r>
              <a:rPr lang="ru-RU" sz="1700" dirty="0" smtClean="0"/>
              <a:t>» (В.Х. Герцог)</a:t>
            </a:r>
            <a:endParaRPr lang="ru-RU" sz="17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00100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3899524" y="2283791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3 271млн.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83099" y="2612749"/>
            <a:ext cx="70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481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320499" y="2094083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1 723 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 smtClean="0">
                <a:cs typeface="Arial" panose="020B0604020202020204" pitchFamily="34" charset="0"/>
              </a:rPr>
              <a:t>Опытно-промышленная эксплуатация УЗПР газа на реальных объектах с учетом полученных данных и рекомендаций по результатам лабораторных исследований</a:t>
            </a:r>
            <a:endParaRPr lang="ru-RU" sz="1500" b="1" kern="0" dirty="0">
              <a:cs typeface="Arial" panose="020B0604020202020204" pitchFamily="34" charset="0"/>
            </a:endParaRPr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  <p:sp>
        <p:nvSpPr>
          <p:cNvPr id="9" name="Скругленный прямоугольник 28">
            <a:extLst>
              <a:ext uri="{FF2B5EF4-FFF2-40B4-BE49-F238E27FC236}">
                <a16:creationId xmlns:a16="http://schemas.microsoft.com/office/drawing/2014/main" id="{95903958-A58B-4345-9681-4F71869846AA}"/>
              </a:ext>
            </a:extLst>
          </p:cNvPr>
          <p:cNvSpPr/>
          <p:nvPr/>
        </p:nvSpPr>
        <p:spPr>
          <a:xfrm>
            <a:off x="346305" y="1152525"/>
            <a:ext cx="4097382" cy="3371850"/>
          </a:xfrm>
          <a:prstGeom prst="roundRect">
            <a:avLst>
              <a:gd name="adj" fmla="val 6339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1700" b="1" u="sng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Вывод</a:t>
            </a:r>
          </a:p>
          <a:p>
            <a:pPr algn="ctr"/>
            <a:endParaRPr lang="ru-RU" altLang="ru-RU" sz="1700" b="1" dirty="0" smtClean="0">
              <a:solidFill>
                <a:schemeClr val="tx2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algn="just"/>
            <a:r>
              <a:rPr lang="ru-RU" altLang="ru-RU" sz="15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При </a:t>
            </a:r>
            <a:r>
              <a:rPr lang="ru-RU" altLang="ru-RU" sz="15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проектировании и эксплуатации узлов измерения расхода газа с УЗПР после узла редуцирования газа не допускать и исключать местные сопротивления усиливающие звук и предусматривать местные сопротивления, которые демпфируют звук. Измерительный трубопровод, УЗПР, местные сопротивления после узла редуцирования газа располагать </a:t>
            </a:r>
            <a:r>
              <a:rPr lang="ru-RU" altLang="ru-RU" sz="15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/>
            </a:r>
            <a:br>
              <a:rPr lang="ru-RU" altLang="ru-RU" sz="15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ru-RU" altLang="ru-RU" sz="15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в </a:t>
            </a:r>
            <a:r>
              <a:rPr lang="ru-RU" altLang="ru-RU" sz="15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одной горизонтальной плоскости.</a:t>
            </a:r>
          </a:p>
        </p:txBody>
      </p:sp>
      <p:sp>
        <p:nvSpPr>
          <p:cNvPr id="2" name="Нашивка 1"/>
          <p:cNvSpPr/>
          <p:nvPr/>
        </p:nvSpPr>
        <p:spPr>
          <a:xfrm>
            <a:off x="4578275" y="1955827"/>
            <a:ext cx="409575" cy="1644595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02150" y="1152525"/>
            <a:ext cx="3724274" cy="3371850"/>
          </a:xfrm>
          <a:prstGeom prst="roundRect">
            <a:avLst>
              <a:gd name="adj" fmla="val 6339"/>
            </a:avLst>
          </a:prstGeom>
          <a:noFill/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Предложение</a:t>
            </a:r>
            <a:r>
              <a:rPr lang="ru-RU" altLang="ru-RU" sz="1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: В соответствии с требованиями пункта 8.5.4 раздела 8.5 Узел измерения расхода газа СТО Газпром 2-2.3-1081-2016 «Газораспределительные станции. Общие технические требования» измерительные комплексы узлов измерения расхода газа на ГРС требуется устанавливать после узла редуцирования. Поэтому необходимы разработать дополнительные рекомендации </a:t>
            </a:r>
            <a: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/>
            </a:r>
            <a:b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по </a:t>
            </a:r>
            <a:r>
              <a:rPr lang="ru-RU" altLang="ru-RU" sz="1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выбору местных сопротивлений </a:t>
            </a:r>
            <a: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/>
            </a:r>
            <a:b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ru-RU" altLang="ru-RU" sz="14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на </a:t>
            </a:r>
            <a:r>
              <a:rPr lang="ru-RU" altLang="ru-RU" sz="1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измерительном трубопроводе до и после УЗПР и длин ИТ после узла редуцирования газа с учетом требований пункта 9.2.2.6 ГОСТ 8.611-2013 и пункта 8.2.3 </a:t>
            </a:r>
            <a:r>
              <a:rPr lang="en-US" altLang="ru-RU" sz="1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ISO</a:t>
            </a:r>
            <a:r>
              <a:rPr lang="ru-RU" altLang="ru-RU" sz="1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 17089-1:2010.</a:t>
            </a:r>
          </a:p>
        </p:txBody>
      </p:sp>
    </p:spTree>
    <p:extLst>
      <p:ext uri="{BB962C8B-B14F-4D97-AF65-F5344CB8AC3E}">
        <p14:creationId xmlns:p14="http://schemas.microsoft.com/office/powerpoint/2010/main" val="333270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ТОиТР, в том числе ремонт и техническое обслуживание </a:t>
            </a:r>
            <a:br>
              <a:rPr lang="ru-RU" dirty="0" smtClean="0"/>
            </a:br>
            <a:r>
              <a:rPr lang="ru-RU" dirty="0" smtClean="0"/>
              <a:t>оборудования узлов измерений газа ГРС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5501788-B05D-492D-9B46-3ED31DC417F2}"/>
              </a:ext>
            </a:extLst>
          </p:cNvPr>
          <p:cNvSpPr txBox="1"/>
          <p:nvPr/>
        </p:nvSpPr>
        <p:spPr>
          <a:xfrm>
            <a:off x="700840" y="2327155"/>
            <a:ext cx="3010100" cy="22047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defPPr>
              <a:defRPr lang="ru-RU"/>
            </a:defPPr>
            <a:lvl1pPr>
              <a:defRPr sz="1400" b="1" ker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latin typeface="Arial Narrow" pitchFamily="34" charset="0"/>
              </a:defRPr>
            </a:lvl2pPr>
            <a:lvl3pPr marL="1143000" indent="-228600">
              <a:defRPr sz="2400" b="1">
                <a:latin typeface="Arial Narrow" pitchFamily="34" charset="0"/>
              </a:defRPr>
            </a:lvl3pPr>
            <a:lvl4pPr marL="1600200" indent="-228600">
              <a:defRPr sz="2400" b="1">
                <a:latin typeface="Arial Narrow" pitchFamily="34" charset="0"/>
              </a:defRPr>
            </a:lvl4pPr>
            <a:lvl5pPr marL="2057400" indent="-228600">
              <a:defRPr sz="2400" b="1"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latin typeface="Arial Narrow" pitchFamily="34" charset="0"/>
              </a:defRPr>
            </a:lvl9pPr>
          </a:lstStyle>
          <a:p>
            <a:pPr marL="450850" indent="-273050">
              <a:buFont typeface="Wingdings" panose="05000000000000000000" pitchFamily="2" charset="2"/>
              <a:buChar char="Ø"/>
              <a:tabLst>
                <a:tab pos="450850" algn="l"/>
              </a:tabLst>
            </a:pP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89697" y="1398002"/>
            <a:ext cx="28471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Техническое обслуживание </a:t>
            </a:r>
            <a:br>
              <a:rPr lang="ru-RU" sz="16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</a:br>
            <a:r>
              <a:rPr lang="ru-RU" sz="16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и текущий ремонт средств измерений </a:t>
            </a:r>
            <a:endParaRPr lang="ru-RU" sz="16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0840" y="1319644"/>
            <a:ext cx="3010100" cy="3212303"/>
          </a:xfrm>
          <a:prstGeom prst="rect">
            <a:avLst/>
          </a:prstGeom>
          <a:noFill/>
          <a:ln w="31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710CE1C-7FC9-4198-BD0E-57406C40FA90}"/>
              </a:ext>
            </a:extLst>
          </p:cNvPr>
          <p:cNvSpPr/>
          <p:nvPr/>
        </p:nvSpPr>
        <p:spPr>
          <a:xfrm>
            <a:off x="708207" y="2660109"/>
            <a:ext cx="30101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400" b="1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техническое обслуживание </a:t>
            </a: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средств измерений в соответствии с </a:t>
            </a:r>
            <a:r>
              <a:rPr lang="ru-RU" altLang="ru-RU" sz="1400" b="1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требованиями НТД ПАО «Газпром» </a:t>
            </a:r>
            <a:br>
              <a:rPr lang="ru-RU" altLang="ru-RU" sz="1400" b="1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altLang="ru-RU" sz="1400" b="1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завода изготовителя</a:t>
            </a: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400" b="1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текущий ремонт </a:t>
            </a: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(по факту выхода </a:t>
            </a: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из </a:t>
            </a:r>
            <a:r>
              <a:rPr lang="ru-RU" altLang="ru-RU" sz="1400" kern="0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строя).</a:t>
            </a:r>
            <a:endParaRPr lang="ru-RU" altLang="ru-RU" sz="1400" kern="0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2442660864"/>
              </p:ext>
            </p:extLst>
          </p:nvPr>
        </p:nvGraphicFramePr>
        <p:xfrm>
          <a:off x="4279074" y="1645760"/>
          <a:ext cx="3997998" cy="1795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128745" y="1407533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kern="0" dirty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млн </a:t>
            </a:r>
            <a:r>
              <a:rPr lang="ru-RU" sz="1000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рублей</a:t>
            </a:r>
            <a:endParaRPr lang="ru-RU" sz="1000" kern="0" dirty="0">
              <a:solidFill>
                <a:schemeClr val="tx2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AF24F7-4802-4499-89FB-E3A7088E248C}"/>
              </a:ext>
            </a:extLst>
          </p:cNvPr>
          <p:cNvSpPr txBox="1"/>
          <p:nvPr/>
        </p:nvSpPr>
        <p:spPr>
          <a:xfrm>
            <a:off x="4447309" y="940500"/>
            <a:ext cx="3772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14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Затраты по статье </a:t>
            </a:r>
            <a:br>
              <a:rPr lang="ru-RU" sz="14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</a:br>
            <a:r>
              <a:rPr lang="ru-RU" sz="14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«Техническое обслуживание и текущий ремонт»</a:t>
            </a:r>
            <a:endParaRPr lang="ru-RU" sz="1400" b="1" kern="0" dirty="0">
              <a:solidFill>
                <a:schemeClr val="tx2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172433" y="3568700"/>
            <a:ext cx="4357515" cy="96324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11137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ru-RU" sz="1000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Увеличение затрат связано с вводом в эксплуатацию объектов капитального строительства транспорта газа и ежегодным ростом тарифов (на величину инфляции) на услуги государственных региональных метрологических центров,  выполняющих поверку средств измерений.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2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При формировании графиков периодического технического обслуживания узлов измерений газа </a:t>
            </a:r>
            <a:r>
              <a:rPr lang="ru-RU" dirty="0"/>
              <a:t>ГРС и </a:t>
            </a:r>
            <a:r>
              <a:rPr lang="ru-RU" dirty="0" smtClean="0"/>
              <a:t>организации их выполнения необходимо </a:t>
            </a:r>
            <a:r>
              <a:rPr lang="ru-RU" dirty="0"/>
              <a:t>учитывать </a:t>
            </a:r>
            <a:r>
              <a:rPr lang="ru-RU" dirty="0" smtClean="0"/>
              <a:t>виды работ и установленную периодичность, изложенные в </a:t>
            </a:r>
            <a:r>
              <a:rPr lang="ru-RU" dirty="0" smtClean="0"/>
              <a:t>нормативных </a:t>
            </a:r>
            <a:r>
              <a:rPr lang="ru-RU" dirty="0" smtClean="0"/>
              <a:t>документах: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58370"/>
            <a:ext cx="8828087" cy="2428553"/>
          </a:xfrm>
        </p:spPr>
        <p:txBody>
          <a:bodyPr/>
          <a:lstStyle/>
          <a:p>
            <a:endParaRPr lang="ru-RU" sz="1200" dirty="0"/>
          </a:p>
          <a:p>
            <a:pPr algn="just"/>
            <a:r>
              <a:rPr lang="ru-RU" b="1" dirty="0" smtClean="0"/>
              <a:t>СТО </a:t>
            </a:r>
            <a:r>
              <a:rPr lang="ru-RU" b="1" dirty="0"/>
              <a:t>Газпром 5.71-2016 «Правила эксплуатации </a:t>
            </a:r>
            <a:r>
              <a:rPr lang="ru-RU" b="1" dirty="0" smtClean="0"/>
              <a:t>узлов измерений </a:t>
            </a:r>
            <a:r>
              <a:rPr lang="ru-RU" b="1" dirty="0"/>
              <a:t>расхода (объема</a:t>
            </a:r>
            <a:r>
              <a:rPr lang="ru-RU" b="1" dirty="0" smtClean="0"/>
              <a:t>) энергоносителей» </a:t>
            </a:r>
            <a:r>
              <a:rPr lang="ru-RU" i="1" dirty="0" smtClean="0"/>
              <a:t>(введены </a:t>
            </a:r>
            <a:r>
              <a:rPr lang="ru-RU" i="1" dirty="0"/>
              <a:t>в действие с </a:t>
            </a:r>
            <a:r>
              <a:rPr lang="ru-RU" i="1" dirty="0" smtClean="0"/>
              <a:t>01.01.2018)</a:t>
            </a:r>
            <a:r>
              <a:rPr lang="ru-RU" b="1" dirty="0" smtClean="0"/>
              <a:t>;</a:t>
            </a:r>
          </a:p>
          <a:p>
            <a:endParaRPr lang="ru-RU" b="1" dirty="0"/>
          </a:p>
          <a:p>
            <a:r>
              <a:rPr lang="ru-RU" b="1" dirty="0"/>
              <a:t>СТО Газпром 2-2.3-1122-2017. Газораспределительные станции. Правила эксплуатации.</a:t>
            </a:r>
          </a:p>
          <a:p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Плановое периодическое обслуживание узлов измерений газа ГРС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42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4"/>
            <a:ext cx="7277100" cy="215444"/>
          </a:xfrm>
        </p:spPr>
        <p:txBody>
          <a:bodyPr/>
          <a:lstStyle/>
          <a:p>
            <a:r>
              <a:rPr lang="ru-RU" dirty="0" smtClean="0"/>
              <a:t>АКТУАЛЬНЫЕ ВОПРОСЫ ПРИ ЭКСПЛУАТАЦИИ УЗЛОВ ИЗМЕРЕНИЙ ГАЗА ГРС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800100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Диаграмма 28"/>
          <p:cNvGraphicFramePr/>
          <p:nvPr>
            <p:extLst>
              <p:ext uri="{D42A27DB-BD31-4B8C-83A1-F6EECF244321}">
                <p14:modId xmlns:p14="http://schemas.microsoft.com/office/powerpoint/2010/main" val="1143797085"/>
              </p:ext>
            </p:extLst>
          </p:nvPr>
        </p:nvGraphicFramePr>
        <p:xfrm>
          <a:off x="1178840" y="1549548"/>
          <a:ext cx="4111468" cy="2113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5373670" y="2128067"/>
            <a:ext cx="3362660" cy="1323439"/>
            <a:chOff x="5087920" y="2542882"/>
            <a:chExt cx="3362660" cy="132343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5172639" y="2542882"/>
              <a:ext cx="3277941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>Отключение СИ </a:t>
              </a:r>
              <a:r>
                <a:rPr lang="ru-RU" sz="1000" dirty="0">
                  <a:solidFill>
                    <a:srgbClr val="003366"/>
                  </a:solidFill>
                  <a:latin typeface="Arial Narrow" panose="020B0606020202030204" pitchFamily="34" charset="0"/>
                </a:rPr>
                <a:t>для </a:t>
              </a: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>ППР, КР </a:t>
              </a:r>
            </a:p>
            <a:p>
              <a:pPr>
                <a:spcAft>
                  <a:spcPts val="400"/>
                </a:spcAft>
              </a:pPr>
              <a:r>
                <a:rPr lang="ru-RU" sz="1000" dirty="0">
                  <a:solidFill>
                    <a:srgbClr val="003366"/>
                  </a:solidFill>
                  <a:latin typeface="Arial Narrow" panose="020B0606020202030204" pitchFamily="34" charset="0"/>
                </a:rPr>
                <a:t>Выход измеряемого параметра за диапазон  измерений СИ</a:t>
              </a:r>
            </a:p>
            <a:p>
              <a:pPr>
                <a:spcAft>
                  <a:spcPts val="400"/>
                </a:spcAft>
              </a:pP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>Несвоевременное </a:t>
              </a:r>
              <a:r>
                <a:rPr lang="ru-RU" sz="1000" dirty="0">
                  <a:solidFill>
                    <a:srgbClr val="003366"/>
                  </a:solidFill>
                  <a:latin typeface="Arial Narrow" panose="020B0606020202030204" pitchFamily="34" charset="0"/>
                </a:rPr>
                <a:t>оформление разрешительной документации на эксплуатацию УИРГ </a:t>
              </a: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/>
              </a:r>
              <a:b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</a:b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>Ошибки </a:t>
              </a:r>
              <a:r>
                <a:rPr lang="ru-RU" sz="1000" dirty="0">
                  <a:solidFill>
                    <a:srgbClr val="003366"/>
                  </a:solidFill>
                  <a:latin typeface="Arial Narrow" panose="020B0606020202030204" pitchFamily="34" charset="0"/>
                </a:rPr>
                <a:t>при вводе условно-постоянных величин в вычислитель</a:t>
              </a:r>
            </a:p>
            <a:p>
              <a:pPr>
                <a:spcAft>
                  <a:spcPts val="400"/>
                </a:spcAft>
              </a:pPr>
              <a:r>
                <a:rPr lang="ru-RU" sz="1000" dirty="0" smtClean="0">
                  <a:solidFill>
                    <a:srgbClr val="003366"/>
                  </a:solidFill>
                  <a:latin typeface="Arial Narrow" panose="020B0606020202030204" pitchFamily="34" charset="0"/>
                </a:rPr>
                <a:t>Неисправность СИ</a:t>
              </a:r>
              <a:endParaRPr lang="ru-RU" sz="1000" dirty="0">
                <a:solidFill>
                  <a:srgbClr val="003366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087920" y="2611627"/>
              <a:ext cx="146968" cy="126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prstClr val="white"/>
                </a:solidFill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087920" y="3669399"/>
              <a:ext cx="146968" cy="126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prstClr val="white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087920" y="3019613"/>
              <a:ext cx="146968" cy="126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prstClr val="white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087920" y="3313923"/>
              <a:ext cx="146968" cy="126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prstClr val="white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5087920" y="2801799"/>
              <a:ext cx="146968" cy="1260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prstClr val="white"/>
                </a:solidFill>
              </a:endParaRPr>
            </a:p>
          </p:txBody>
        </p:sp>
      </p:grpSp>
      <p:sp>
        <p:nvSpPr>
          <p:cNvPr id="37" name="Содержимое 2"/>
          <p:cNvSpPr txBox="1">
            <a:spLocks/>
          </p:cNvSpPr>
          <p:nvPr/>
        </p:nvSpPr>
        <p:spPr>
          <a:xfrm>
            <a:off x="113473" y="1000875"/>
            <a:ext cx="8895315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0" kern="120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/>
              <a:t>Объём газа по ГРС, определённый расчётным </a:t>
            </a:r>
            <a:r>
              <a:rPr lang="ru-RU" sz="1400" b="1" dirty="0"/>
              <a:t>методом </a:t>
            </a:r>
            <a:r>
              <a:rPr lang="ru-RU" sz="1400" b="1" dirty="0" smtClean="0"/>
              <a:t>и </a:t>
            </a:r>
            <a:r>
              <a:rPr lang="ru-RU" sz="1400" b="1" dirty="0"/>
              <a:t>принятый к </a:t>
            </a:r>
            <a:r>
              <a:rPr lang="ru-RU" sz="1400" b="1" dirty="0" smtClean="0"/>
              <a:t>учёту</a:t>
            </a:r>
            <a:endParaRPr lang="ru-RU" sz="1400" b="1" kern="0" dirty="0" smtClean="0"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72578" y="3387296"/>
            <a:ext cx="989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91 млн. м</a:t>
            </a:r>
            <a:r>
              <a:rPr lang="ru-RU" sz="1200" b="1" baseline="30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srgbClr val="003366"/>
              </a:solidFill>
              <a:latin typeface="Arial Narrow" panose="020B0606020202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72804" y="2283791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3 271млн.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403023" y="4045128"/>
            <a:ext cx="6985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период с </a:t>
            </a:r>
            <a:r>
              <a:rPr lang="ru-RU" sz="1200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2018 г. по июнь 2019 г. </a:t>
            </a:r>
            <a:r>
              <a:rPr lang="ru-RU" sz="1200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дочерних обществах ПАО «Газпром</a:t>
            </a:r>
            <a:r>
              <a:rPr lang="ru-RU" sz="1200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 объёмы газа по ГРС, определённые </a:t>
            </a:r>
            <a:r>
              <a:rPr lang="ru-RU" sz="1200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расчётным методом </a:t>
            </a:r>
            <a:r>
              <a:rPr lang="ru-RU" sz="1200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принятые </a:t>
            </a:r>
            <a:r>
              <a:rPr lang="ru-RU" sz="1200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 </a:t>
            </a:r>
            <a:r>
              <a:rPr lang="ru-RU" sz="1200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учёту, составили </a:t>
            </a:r>
            <a:r>
              <a:rPr lang="ru-RU" sz="1200" b="1" u="sng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5 573 млн м</a:t>
            </a:r>
            <a:r>
              <a:rPr lang="ru-RU" sz="1200" b="1" u="sng" baseline="30000" dirty="0" smtClean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endParaRPr lang="ru-RU" sz="1200" b="1" u="sng" dirty="0">
              <a:solidFill>
                <a:srgbClr val="1F497D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6379" y="2612749"/>
            <a:ext cx="70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481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2099CC54-A469-4D34-8DFA-0194EE4A5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453" y="4049650"/>
            <a:ext cx="433387" cy="45720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607455" y="1277877"/>
            <a:ext cx="749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7 млн. м</a:t>
            </a:r>
            <a:r>
              <a:rPr lang="ru-RU" sz="1200" b="1" baseline="30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srgbClr val="003366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93779" y="2094083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1 723 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692821" y="1544118"/>
            <a:ext cx="131090" cy="180441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1893779" y="3191587"/>
            <a:ext cx="159491" cy="236092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Содержимое 2"/>
          <p:cNvSpPr txBox="1">
            <a:spLocks/>
          </p:cNvSpPr>
          <p:nvPr/>
        </p:nvSpPr>
        <p:spPr>
          <a:xfrm>
            <a:off x="5373670" y="1908456"/>
            <a:ext cx="3111579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0" kern="120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/>
              <a:t>Причины:</a:t>
            </a:r>
            <a:endParaRPr lang="ru-RU" sz="1200" kern="0" dirty="0" smtClean="0">
              <a:cs typeface="Arial" panose="020B0604020202020204" pitchFamily="34" charset="0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>
                <a:cs typeface="Arial" panose="020B0604020202020204" pitchFamily="34" charset="0"/>
              </a:rPr>
              <a:t>Учёт объёмов газа в период отсутствия измерений за 2018 - 2019 гг.</a:t>
            </a:r>
          </a:p>
        </p:txBody>
      </p:sp>
    </p:spTree>
    <p:extLst>
      <p:ext uri="{BB962C8B-B14F-4D97-AF65-F5344CB8AC3E}">
        <p14:creationId xmlns:p14="http://schemas.microsoft.com/office/powerpoint/2010/main" val="205231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150813" y="1063309"/>
            <a:ext cx="8828087" cy="765492"/>
          </a:xfrm>
        </p:spPr>
        <p:txBody>
          <a:bodyPr/>
          <a:lstStyle/>
          <a:p>
            <a:pPr algn="just"/>
            <a:r>
              <a:rPr lang="ru-RU" dirty="0" smtClean="0"/>
              <a:t>С целью исключения </a:t>
            </a:r>
            <a:r>
              <a:rPr lang="ru-RU" dirty="0"/>
              <a:t>подачи потребителям газа </a:t>
            </a:r>
            <a:r>
              <a:rPr lang="ru-RU" dirty="0" smtClean="0"/>
              <a:t>через ГРС без измерения количества (расхода) и минимизации потерь газа в структуре ЕСГ России необходимо: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58370"/>
            <a:ext cx="8828087" cy="2428553"/>
          </a:xfrm>
        </p:spPr>
        <p:txBody>
          <a:bodyPr/>
          <a:lstStyle/>
          <a:p>
            <a:endParaRPr lang="ru-RU" sz="1200" dirty="0"/>
          </a:p>
          <a:p>
            <a:pPr algn="just"/>
            <a:r>
              <a:rPr lang="ru-RU" b="1" dirty="0" smtClean="0"/>
              <a:t>Обеспечить формирование в газотранспортных обществах обменного фонда средств измерений расхода газа;</a:t>
            </a:r>
          </a:p>
          <a:p>
            <a:endParaRPr lang="ru-RU" b="1" dirty="0"/>
          </a:p>
          <a:p>
            <a:r>
              <a:rPr lang="ru-RU" b="1" dirty="0" smtClean="0"/>
              <a:t>Организовать разработку нормативов по неснижаемому запасу (обменному фонду) средств измерений в составе узлов учета углеводородных сред.</a:t>
            </a:r>
            <a:endParaRPr lang="ru-RU" b="1" dirty="0"/>
          </a:p>
          <a:p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Формирование обменного фонда расходомеров 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57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346200" indent="-1588"/>
            <a:endParaRPr lang="ru-RU" dirty="0" smtClean="0"/>
          </a:p>
          <a:p>
            <a:pPr marL="1346200" indent="-1588"/>
            <a:r>
              <a:rPr lang="ru-RU" dirty="0" smtClean="0"/>
              <a:t> СПАСИБО ЗА ВНИМАНИЕ!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2000" dirty="0"/>
              <a:t>Семенцов Михаил Михайлович</a:t>
            </a:r>
          </a:p>
          <a:p>
            <a:r>
              <a:rPr lang="ru-RU" sz="2000" dirty="0" smtClean="0"/>
              <a:t>Департамент </a:t>
            </a:r>
            <a:r>
              <a:rPr lang="ru-RU" sz="2000" dirty="0"/>
              <a:t>ПАО «Газпром</a:t>
            </a:r>
            <a:r>
              <a:rPr lang="ru-RU" sz="2000" dirty="0" smtClean="0"/>
              <a:t>» (</a:t>
            </a:r>
            <a:r>
              <a:rPr lang="ru-RU" sz="2000" dirty="0"/>
              <a:t>В.Х. </a:t>
            </a:r>
            <a:r>
              <a:rPr lang="ru-RU" sz="2000" dirty="0" smtClean="0"/>
              <a:t>Герцог)</a:t>
            </a:r>
            <a:endParaRPr lang="ru-RU" sz="2000" dirty="0"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32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Капитальный ремонт узлов измерений газа ГРС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50813" y="1017588"/>
            <a:ext cx="882808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Программа капитального ремонта узлов измерений технологических </a:t>
            </a: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объектов ПАО </a:t>
            </a:r>
            <a:r>
              <a:rPr lang="ru-RU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"Газпром" </a:t>
            </a: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на </a:t>
            </a:r>
            <a:r>
              <a:rPr lang="ru-RU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период 2019-2023 гг</a:t>
            </a: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., утверждена заместителем </a:t>
            </a:r>
            <a:b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Председателя Правления В.А. Маркеловым от 15.08.2018 № 03-162 </a:t>
            </a:r>
            <a:b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chemeClr val="tx2"/>
                </a:solidFill>
                <a:cs typeface="Arial" panose="020B0604020202020204" pitchFamily="34" charset="0"/>
              </a:rPr>
              <a:t>согласована </a:t>
            </a:r>
            <a:r>
              <a:rPr 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Департаментом </a:t>
            </a:r>
            <a:r>
              <a:rPr lang="ru-RU" sz="1600" dirty="0" smtClean="0">
                <a:solidFill>
                  <a:schemeClr val="tx2"/>
                </a:solidFill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В.А. Михаленко), Департаментом </a:t>
            </a:r>
            <a:r>
              <a:rPr lang="ru-RU" sz="1600" dirty="0" smtClean="0">
                <a:solidFill>
                  <a:schemeClr val="tx2"/>
                </a:solidFill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С.В. Скрынников) 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7" b="1871"/>
          <a:stretch/>
        </p:blipFill>
        <p:spPr bwMode="auto">
          <a:xfrm>
            <a:off x="690836" y="2093561"/>
            <a:ext cx="1894917" cy="25913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AF24F7-4802-4499-89FB-E3A7088E248C}"/>
              </a:ext>
            </a:extLst>
          </p:cNvPr>
          <p:cNvSpPr txBox="1"/>
          <p:nvPr/>
        </p:nvSpPr>
        <p:spPr>
          <a:xfrm>
            <a:off x="2891788" y="2237550"/>
            <a:ext cx="5840732" cy="487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1200" b="1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Капитальный ремонт узлов измерений газа (УИГ) ГРС</a:t>
            </a:r>
            <a:endParaRPr lang="ru-RU" sz="1200" b="1" kern="0" dirty="0">
              <a:solidFill>
                <a:schemeClr val="tx2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algn="ctr">
              <a:spcBef>
                <a:spcPts val="200"/>
              </a:spcBef>
            </a:pPr>
            <a:r>
              <a:rPr lang="ru-RU" sz="1200" kern="0" dirty="0" smtClean="0">
                <a:solidFill>
                  <a:schemeClr val="tx2"/>
                </a:solidFill>
                <a:latin typeface="Arial Narrow" pitchFamily="34" charset="0"/>
                <a:cs typeface="Arial" panose="020B0604020202020204" pitchFamily="34" charset="0"/>
              </a:rPr>
              <a:t>(Сценарий 1) </a:t>
            </a:r>
            <a:endParaRPr lang="ru-RU" sz="1200" kern="0" dirty="0">
              <a:solidFill>
                <a:schemeClr val="tx2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4914"/>
              </p:ext>
            </p:extLst>
          </p:nvPr>
        </p:nvGraphicFramePr>
        <p:xfrm>
          <a:off x="2681416" y="2811780"/>
          <a:ext cx="6211124" cy="1873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17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ru-RU" dirty="0" smtClean="0"/>
              <a:t>Основные требования </a:t>
            </a:r>
            <a:r>
              <a:rPr lang="ru-RU" dirty="0"/>
              <a:t>при рассмотрении и согласовании </a:t>
            </a:r>
            <a:r>
              <a:rPr lang="ru-RU" dirty="0" smtClean="0"/>
              <a:t>технических заданий и технических требований </a:t>
            </a:r>
            <a:r>
              <a:rPr lang="ru-RU" dirty="0"/>
              <a:t>на проектирование </a:t>
            </a:r>
            <a:r>
              <a:rPr lang="ru-RU" dirty="0" smtClean="0"/>
              <a:t>ГРС, технических заданий на изготовление ГРС (блоков ГРС)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923337" cy="242855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1500" dirty="0"/>
              <a:t>1</a:t>
            </a:r>
            <a:r>
              <a:rPr lang="ru-RU" sz="1500" dirty="0" smtClean="0"/>
              <a:t>) Соответствие требований к узлам </a:t>
            </a:r>
            <a:r>
              <a:rPr lang="ru-RU" sz="1500" dirty="0"/>
              <a:t>измерений количественных и качественных показателей ГРС:</a:t>
            </a:r>
          </a:p>
          <a:p>
            <a:pPr marL="177800" indent="0">
              <a:spcBef>
                <a:spcPts val="1200"/>
              </a:spcBef>
            </a:pPr>
            <a:r>
              <a:rPr lang="ru-RU" sz="1500" dirty="0" smtClean="0"/>
              <a:t>– СТО </a:t>
            </a:r>
            <a:r>
              <a:rPr lang="ru-RU" sz="1500" dirty="0"/>
              <a:t>Газпром 5.37-2011 «Единые технические требования на оборудование узлов измерения расхода и количества природного газа, применяемых в ОАО «Газпром</a:t>
            </a:r>
            <a:r>
              <a:rPr lang="ru-RU" sz="1500" dirty="0" smtClean="0"/>
              <a:t>»;</a:t>
            </a:r>
            <a:endParaRPr lang="ru-RU" sz="1500" dirty="0"/>
          </a:p>
          <a:p>
            <a:pPr marL="177800" indent="0">
              <a:spcBef>
                <a:spcPts val="1200"/>
              </a:spcBef>
            </a:pPr>
            <a:r>
              <a:rPr lang="ru-RU" sz="1500" dirty="0"/>
              <a:t>– </a:t>
            </a:r>
            <a:r>
              <a:rPr lang="ru-RU" sz="1500" dirty="0" smtClean="0"/>
              <a:t>оптимизированному </a:t>
            </a:r>
            <a:r>
              <a:rPr lang="ru-RU" sz="1500" dirty="0"/>
              <a:t>перечню типовых функций узлов измерений расхода газа ГРС, </a:t>
            </a:r>
            <a:r>
              <a:rPr lang="ru-RU" sz="1500" dirty="0" smtClean="0"/>
              <a:t>утвержденному первым </a:t>
            </a:r>
            <a:r>
              <a:rPr lang="ru-RU" sz="1500" dirty="0"/>
              <a:t>заместителем начальника Департамента </a:t>
            </a:r>
            <a:r>
              <a:rPr lang="ru-RU" sz="1500" dirty="0" smtClean="0"/>
              <a:t>308 ПАО </a:t>
            </a:r>
            <a:r>
              <a:rPr lang="ru-RU" sz="1500" dirty="0"/>
              <a:t>«Газпром» </a:t>
            </a:r>
            <a:r>
              <a:rPr lang="ru-RU" sz="1500" dirty="0" smtClean="0"/>
              <a:t>С.В</a:t>
            </a:r>
            <a:r>
              <a:rPr lang="ru-RU" sz="1500" dirty="0"/>
              <a:t>. Алимовым в 2013 году.</a:t>
            </a:r>
          </a:p>
          <a:p>
            <a:pPr indent="0">
              <a:spcBef>
                <a:spcPts val="1200"/>
              </a:spcBef>
            </a:pPr>
            <a:r>
              <a:rPr lang="en-US" sz="1500" dirty="0"/>
              <a:t>2</a:t>
            </a:r>
            <a:r>
              <a:rPr lang="ru-RU" sz="1500" dirty="0" smtClean="0"/>
              <a:t>) Соблюдение длин </a:t>
            </a:r>
            <a:r>
              <a:rPr lang="ru-RU" sz="1500" dirty="0"/>
              <a:t>прямых участков </a:t>
            </a:r>
            <a:r>
              <a:rPr lang="ru-RU" sz="1500" dirty="0" smtClean="0"/>
              <a:t>до </a:t>
            </a:r>
            <a:r>
              <a:rPr lang="ru-RU" sz="1500" dirty="0"/>
              <a:t>и после </a:t>
            </a:r>
            <a:r>
              <a:rPr lang="ru-RU" sz="1500" dirty="0" smtClean="0"/>
              <a:t>расходомеров требованиям нормативной документации. </a:t>
            </a:r>
          </a:p>
          <a:p>
            <a:pPr indent="0">
              <a:spcBef>
                <a:spcPts val="1200"/>
              </a:spcBef>
            </a:pPr>
            <a:r>
              <a:rPr lang="en-US" sz="1500" dirty="0"/>
              <a:t>3</a:t>
            </a:r>
            <a:r>
              <a:rPr lang="ru-RU" sz="1500" dirty="0" smtClean="0"/>
              <a:t>) Наличие </a:t>
            </a:r>
            <a:r>
              <a:rPr lang="ru-RU" sz="1500" dirty="0"/>
              <a:t>согласования перечня оборудования УИРГ и раздела УИРГ </a:t>
            </a:r>
            <a:r>
              <a:rPr lang="ru-RU" sz="1500" dirty="0" smtClean="0"/>
              <a:t>ТТ метрологической службы эксплуатирующей организации (в том числе для </a:t>
            </a:r>
            <a:r>
              <a:rPr lang="ru-RU" sz="1500" dirty="0"/>
              <a:t>объектов капитального ремонта </a:t>
            </a:r>
            <a:r>
              <a:rPr lang="ru-RU" sz="1500" dirty="0" smtClean="0"/>
              <a:t>ГРС).</a:t>
            </a:r>
            <a:endParaRPr lang="ru-RU" sz="1500" dirty="0"/>
          </a:p>
          <a:p>
            <a:pPr marL="177800" indent="0"/>
            <a:endParaRPr lang="ru-RU" sz="16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Рассмотрение и согласование документации</a:t>
            </a:r>
            <a:endParaRPr lang="ru-RU" dirty="0"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150812" y="910909"/>
            <a:ext cx="8828087" cy="879792"/>
          </a:xfrm>
        </p:spPr>
        <p:txBody>
          <a:bodyPr/>
          <a:lstStyle/>
          <a:p>
            <a:r>
              <a:rPr lang="ru-RU" sz="1800" dirty="0"/>
              <a:t>СТО Газпром 5.37-2011 «Единые технические требования на оборудование узлов измерения расхода и количества природного газа, применяемых в ОАО «Газпром» </a:t>
            </a:r>
          </a:p>
          <a:p>
            <a:endParaRPr lang="ru-RU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нормативных документов </a:t>
            </a:r>
            <a:r>
              <a:rPr lang="ru-RU" dirty="0"/>
              <a:t>к точности измерений расхода газа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601486"/>
              </p:ext>
            </p:extLst>
          </p:nvPr>
        </p:nvGraphicFramePr>
        <p:xfrm>
          <a:off x="4241251" y="2427296"/>
          <a:ext cx="4821469" cy="2242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8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745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Категория узла измерений</a:t>
                      </a:r>
                      <a:endParaRPr lang="ru-RU" sz="12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Предел допускаемой относительной погрешности или расширенной неопределенности измерений объема газа, %,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в зависимости от класса узла измерений</a:t>
                      </a:r>
                      <a:endParaRPr lang="ru-RU" sz="12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85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А</a:t>
                      </a:r>
                      <a:endParaRPr lang="ru-RU" sz="10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Б</a:t>
                      </a:r>
                      <a:endParaRPr lang="ru-RU" sz="10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Д</a:t>
                      </a:r>
                      <a:endParaRPr lang="ru-RU" sz="10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0,8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</a:t>
                      </a:r>
                      <a:r>
                        <a:rPr lang="en-US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0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,8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±5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II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0,8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±1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±5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5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III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0,8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±1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,5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±5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  <a:endParaRPr lang="ru-RU" sz="1100" b="1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5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IV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0,8</a:t>
                      </a: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±2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</a:p>
                  </a:txBody>
                  <a:tcPr marL="17780" marR="17780" marT="72390" marB="723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Times New Roman"/>
                          <a:cs typeface="+mn-cs"/>
                        </a:rPr>
                        <a:t>±5</a:t>
                      </a: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,0</a:t>
                      </a:r>
                    </a:p>
                  </a:txBody>
                  <a:tcPr marL="17780" marR="17780" marT="72390" marB="723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Текст 1"/>
          <p:cNvSpPr>
            <a:spLocks noGrp="1"/>
          </p:cNvSpPr>
          <p:nvPr>
            <p:ph type="body" sz="quarter" idx="10"/>
          </p:nvPr>
        </p:nvSpPr>
        <p:spPr>
          <a:xfrm>
            <a:off x="74612" y="2183448"/>
            <a:ext cx="4146868" cy="2083752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I </a:t>
            </a:r>
            <a:r>
              <a:rPr lang="ru-RU" sz="1600" b="1" dirty="0" smtClean="0">
                <a:solidFill>
                  <a:schemeClr val="bg1"/>
                </a:solidFill>
              </a:rPr>
              <a:t>категория – свыше 10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5</a:t>
            </a:r>
            <a:r>
              <a:rPr lang="ru-RU" sz="1600" b="1" dirty="0" smtClean="0">
                <a:solidFill>
                  <a:schemeClr val="bg1"/>
                </a:solidFill>
              </a:rPr>
              <a:t> м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</a:rPr>
              <a:t>/ч;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II </a:t>
            </a:r>
            <a:r>
              <a:rPr lang="ru-RU" sz="1600" b="1" dirty="0">
                <a:solidFill>
                  <a:schemeClr val="bg1"/>
                </a:solidFill>
              </a:rPr>
              <a:t>категория – свыше </a:t>
            </a:r>
            <a:r>
              <a:rPr lang="ru-RU" sz="1600" b="1" dirty="0" smtClean="0">
                <a:solidFill>
                  <a:schemeClr val="bg1"/>
                </a:solidFill>
              </a:rPr>
              <a:t>2*10</a:t>
            </a:r>
            <a:r>
              <a:rPr lang="ru-RU" sz="1600" b="1" baseline="30000" dirty="0">
                <a:solidFill>
                  <a:schemeClr val="bg1"/>
                </a:solidFill>
              </a:rPr>
              <a:t>4</a:t>
            </a:r>
            <a:r>
              <a:rPr lang="ru-RU" sz="1600" b="1" dirty="0" smtClean="0">
                <a:solidFill>
                  <a:schemeClr val="bg1"/>
                </a:solidFill>
              </a:rPr>
              <a:t> до </a:t>
            </a:r>
            <a:r>
              <a:rPr lang="ru-RU" sz="1600" b="1" dirty="0">
                <a:solidFill>
                  <a:schemeClr val="bg1"/>
                </a:solidFill>
              </a:rPr>
              <a:t>10</a:t>
            </a:r>
            <a:r>
              <a:rPr lang="ru-RU" sz="1600" b="1" baseline="30000" dirty="0">
                <a:solidFill>
                  <a:schemeClr val="bg1"/>
                </a:solidFill>
              </a:rPr>
              <a:t>5 </a:t>
            </a:r>
            <a:r>
              <a:rPr lang="ru-RU" sz="1600" b="1" dirty="0" smtClean="0">
                <a:solidFill>
                  <a:schemeClr val="bg1"/>
                </a:solidFill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</a:rPr>
              <a:t>/ч;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II</a:t>
            </a:r>
            <a:r>
              <a:rPr lang="en-US" sz="1600" b="1" dirty="0">
                <a:solidFill>
                  <a:schemeClr val="bg1"/>
                </a:solidFill>
              </a:rPr>
              <a:t>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категория – свыше </a:t>
            </a:r>
            <a:r>
              <a:rPr lang="ru-RU" sz="1600" b="1" dirty="0" smtClean="0">
                <a:solidFill>
                  <a:schemeClr val="bg1"/>
                </a:solidFill>
              </a:rPr>
              <a:t>10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до </a:t>
            </a:r>
            <a:r>
              <a:rPr lang="ru-RU" sz="1600" b="1" dirty="0" smtClean="0">
                <a:solidFill>
                  <a:schemeClr val="bg1"/>
                </a:solidFill>
              </a:rPr>
              <a:t>2</a:t>
            </a:r>
            <a:r>
              <a:rPr lang="en-US" sz="1600" b="1" dirty="0">
                <a:solidFill>
                  <a:schemeClr val="bg1"/>
                </a:solidFill>
              </a:rPr>
              <a:t>*</a:t>
            </a:r>
            <a:r>
              <a:rPr lang="ru-RU" sz="1600" b="1" dirty="0" smtClean="0">
                <a:solidFill>
                  <a:schemeClr val="bg1"/>
                </a:solidFill>
              </a:rPr>
              <a:t>10</a:t>
            </a:r>
            <a:r>
              <a:rPr lang="en-US" sz="1600" b="1" baseline="30000" dirty="0">
                <a:solidFill>
                  <a:schemeClr val="bg1"/>
                </a:solidFill>
              </a:rPr>
              <a:t>4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м</a:t>
            </a:r>
            <a:r>
              <a:rPr lang="ru-RU" sz="1600" b="1" baseline="30000" dirty="0">
                <a:solidFill>
                  <a:schemeClr val="bg1"/>
                </a:solidFill>
              </a:rPr>
              <a:t>3</a:t>
            </a:r>
            <a:r>
              <a:rPr lang="ru-RU" sz="1600" b="1" dirty="0">
                <a:solidFill>
                  <a:schemeClr val="bg1"/>
                </a:solidFill>
              </a:rPr>
              <a:t>/ч</a:t>
            </a:r>
            <a:r>
              <a:rPr lang="ru-RU" sz="1600" b="1" dirty="0" smtClean="0">
                <a:solidFill>
                  <a:schemeClr val="bg1"/>
                </a:solidFill>
              </a:rPr>
              <a:t>;</a:t>
            </a:r>
            <a:endParaRPr lang="en-US" sz="1600" b="1" dirty="0" smtClean="0">
              <a:solidFill>
                <a:schemeClr val="bg1"/>
              </a:solidFill>
            </a:endParaRPr>
          </a:p>
          <a:p>
            <a:r>
              <a:rPr lang="en-US" sz="1600" b="1" dirty="0" smtClean="0">
                <a:solidFill>
                  <a:schemeClr val="bg1"/>
                </a:solidFill>
              </a:rPr>
              <a:t>I</a:t>
            </a:r>
            <a:r>
              <a:rPr lang="en-US" sz="1600" b="1" dirty="0">
                <a:solidFill>
                  <a:schemeClr val="bg1"/>
                </a:solidFill>
              </a:rPr>
              <a:t>V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категория – </a:t>
            </a:r>
            <a:r>
              <a:rPr lang="ru-RU" sz="1600" b="1" dirty="0" smtClean="0">
                <a:solidFill>
                  <a:schemeClr val="bg1"/>
                </a:solidFill>
              </a:rPr>
              <a:t>не более 10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</a:rPr>
              <a:t> м</a:t>
            </a:r>
            <a:r>
              <a:rPr lang="ru-RU" sz="1600" b="1" baseline="30000" dirty="0" smtClean="0">
                <a:solidFill>
                  <a:schemeClr val="bg1"/>
                </a:solidFill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</a:rPr>
              <a:t>/ч;</a:t>
            </a:r>
          </a:p>
          <a:p>
            <a:endParaRPr lang="ru-RU" sz="900" b="1" dirty="0" smtClean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Класс А – ГРС на границах России;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Класс Б – коммерческие узлы измерений ГРС;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Класс Д – узлы измерений на собственные нужды ГРС.</a:t>
            </a:r>
            <a:endParaRPr lang="ru-RU" sz="1600" b="1" dirty="0">
              <a:solidFill>
                <a:schemeClr val="bg1"/>
              </a:solidFill>
            </a:endParaRPr>
          </a:p>
          <a:p>
            <a:endParaRPr lang="ru-RU" sz="1600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 smtClean="0">
              <a:solidFill>
                <a:schemeClr val="bg1"/>
              </a:solidFill>
            </a:endParaRPr>
          </a:p>
          <a:p>
            <a:endParaRPr lang="ru-RU" dirty="0" smtClean="0"/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49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Основной критерий выбора метода измерения расхода газа на </a:t>
            </a:r>
            <a:r>
              <a:rPr lang="ru-RU" dirty="0"/>
              <a:t>коммерческих узлах </a:t>
            </a:r>
            <a:r>
              <a:rPr lang="ru-RU" dirty="0" smtClean="0"/>
              <a:t>и на </a:t>
            </a:r>
            <a:r>
              <a:rPr lang="ru-RU" dirty="0"/>
              <a:t>собственные нужды </a:t>
            </a:r>
            <a:r>
              <a:rPr lang="ru-RU" dirty="0" smtClean="0"/>
              <a:t>ГРС </a:t>
            </a:r>
            <a:r>
              <a:rPr lang="ru-RU" sz="2000" dirty="0"/>
              <a:t>–</a:t>
            </a:r>
            <a:r>
              <a:rPr lang="ru-RU" dirty="0" smtClean="0"/>
              <a:t> соблюдение требований норм точности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1600" dirty="0"/>
              <a:t>Коммерческие </a:t>
            </a:r>
            <a:r>
              <a:rPr lang="ru-RU" sz="1600" dirty="0" smtClean="0"/>
              <a:t>узлы измерения расхода газа ГРС: </a:t>
            </a:r>
            <a:endParaRPr lang="ru-RU" sz="1600" dirty="0"/>
          </a:p>
          <a:p>
            <a:r>
              <a:rPr lang="ru-RU" sz="1600" dirty="0" smtClean="0"/>
              <a:t>I-II категории – </a:t>
            </a:r>
            <a:r>
              <a:rPr lang="ru-RU" sz="1600" dirty="0" smtClean="0"/>
              <a:t>применение </a:t>
            </a:r>
            <a:r>
              <a:rPr lang="ru-RU" sz="1600" dirty="0" smtClean="0"/>
              <a:t>ультразвуковых расходомеров; </a:t>
            </a:r>
            <a:endParaRPr lang="ru-RU" sz="1600" dirty="0"/>
          </a:p>
          <a:p>
            <a:r>
              <a:rPr lang="ru-RU" sz="1600" dirty="0" smtClean="0"/>
              <a:t>III-IV категории – </a:t>
            </a:r>
            <a:r>
              <a:rPr lang="ru-RU" sz="1600" dirty="0"/>
              <a:t>допускается применение </a:t>
            </a:r>
            <a:r>
              <a:rPr lang="ru-RU" sz="1600" dirty="0" smtClean="0"/>
              <a:t>турбинных, ротационных </a:t>
            </a:r>
            <a:r>
              <a:rPr lang="ru-RU" sz="1600" dirty="0"/>
              <a:t>или вихревых </a:t>
            </a:r>
            <a:r>
              <a:rPr lang="ru-RU" sz="1600" dirty="0" smtClean="0"/>
              <a:t>расходомеров (при наличии </a:t>
            </a:r>
            <a:r>
              <a:rPr lang="ru-RU" sz="1600" dirty="0"/>
              <a:t>обоснований – </a:t>
            </a:r>
            <a:r>
              <a:rPr lang="ru-RU" sz="1600" dirty="0" smtClean="0"/>
              <a:t>сужающих устройств). </a:t>
            </a:r>
            <a:endParaRPr lang="ru-RU" sz="1600" dirty="0"/>
          </a:p>
          <a:p>
            <a:endParaRPr lang="ru-RU" sz="1600" dirty="0"/>
          </a:p>
          <a:p>
            <a:r>
              <a:rPr lang="ru-RU" sz="1600" dirty="0" smtClean="0"/>
              <a:t>Узлы </a:t>
            </a:r>
            <a:r>
              <a:rPr lang="ru-RU" sz="1600" dirty="0"/>
              <a:t>измерения расхода газа </a:t>
            </a:r>
            <a:r>
              <a:rPr lang="ru-RU" sz="1600" dirty="0" smtClean="0"/>
              <a:t>на собственные нужды ГРС (для всех категорий и классов узлов измерений): </a:t>
            </a:r>
            <a:endParaRPr lang="ru-RU" sz="1600" dirty="0"/>
          </a:p>
          <a:p>
            <a:r>
              <a:rPr lang="ru-RU" sz="1600" dirty="0" smtClean="0"/>
              <a:t>– турбинные, ротационные </a:t>
            </a:r>
            <a:r>
              <a:rPr lang="ru-RU" sz="1600" dirty="0"/>
              <a:t>или </a:t>
            </a:r>
            <a:r>
              <a:rPr lang="ru-RU" sz="1600" dirty="0" smtClean="0"/>
              <a:t>мембранные преобразователи </a:t>
            </a:r>
            <a:r>
              <a:rPr lang="ru-RU" sz="1600" dirty="0"/>
              <a:t>расхода </a:t>
            </a:r>
            <a:r>
              <a:rPr lang="ru-RU" sz="1600" dirty="0" smtClean="0"/>
              <a:t>в комплекте с корректором </a:t>
            </a:r>
            <a:r>
              <a:rPr lang="ru-RU" sz="1600" dirty="0"/>
              <a:t>объема газа.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измерения расхода газа на ГРС</a:t>
            </a:r>
            <a:endParaRPr lang="ru-RU" dirty="0"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51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800100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 smtClean="0">
                <a:cs typeface="Arial" panose="020B0604020202020204" pitchFamily="34" charset="0"/>
              </a:rPr>
              <a:t>Лабораторные исследования влияний технологических узлов ГРС на функционирование и качество измерений УЗПР газа</a:t>
            </a:r>
            <a:endParaRPr lang="ru-RU" sz="1500" b="1" kern="0" dirty="0">
              <a:cs typeface="Arial" panose="020B0604020202020204" pitchFamily="34" charset="0"/>
            </a:endParaRPr>
          </a:p>
        </p:txBody>
      </p:sp>
      <p:pic>
        <p:nvPicPr>
          <p:cNvPr id="2050" name="Рисунок 2" descr="20190218_143008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" y="891540"/>
            <a:ext cx="4381500" cy="3558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20190117_181455 РДБ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91540"/>
            <a:ext cx="4480560" cy="356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85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800100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 smtClean="0">
                <a:cs typeface="Arial" panose="020B0604020202020204" pitchFamily="34" charset="0"/>
              </a:rPr>
              <a:t>Данные полученные в результате лабораторных экспериментов</a:t>
            </a:r>
            <a:endParaRPr lang="ru-RU" sz="1500" b="1" kern="0" dirty="0">
              <a:cs typeface="Arial" panose="020B0604020202020204" pitchFamily="34" charset="0"/>
            </a:endParaRPr>
          </a:p>
        </p:txBody>
      </p:sp>
      <p:pic>
        <p:nvPicPr>
          <p:cNvPr id="3075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" y="901065"/>
            <a:ext cx="4472996" cy="158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Рисунок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18" y="2770644"/>
            <a:ext cx="4687355" cy="167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2485251"/>
            <a:ext cx="900201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Рисунок 1 График зависимости влияния на УЗПР длин прямых участков после МС «Развет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вляющий потоки тройник»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818" y="4282582"/>
            <a:ext cx="86791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Рисунок </a:t>
            </a:r>
            <a:r>
              <a:rPr lang="ru-RU" alt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lang="ru-RU" altLang="ru-RU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График зависимости влияния на УЗПР длин прямых участков после МС </a:t>
            </a:r>
            <a:r>
              <a:rPr lang="ru-RU" alt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lang="ru-RU" altLang="ru-RU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lang="ru-RU" alt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азветвляющий </a:t>
            </a:r>
            <a:r>
              <a:rPr lang="ru-RU" altLang="ru-RU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потоки </a:t>
            </a:r>
            <a:r>
              <a:rPr lang="ru-RU" alt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тройник и колено»</a:t>
            </a:r>
            <a:endParaRPr lang="ru-RU" altLang="ru-RU" sz="1200" dirty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021580" y="1493103"/>
            <a:ext cx="2705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indent="0"/>
            <a:r>
              <a:rPr lang="ru-RU" sz="1000" dirty="0" smtClean="0"/>
              <a:t>1_0, 1_2, 1_3 – </a:t>
            </a:r>
          </a:p>
          <a:p>
            <a:pPr lvl="0" indent="0"/>
            <a:r>
              <a:rPr lang="ru-RU" sz="1000" dirty="0" smtClean="0"/>
              <a:t>Отношение </a:t>
            </a:r>
            <a:r>
              <a:rPr lang="ru-RU" sz="1000" dirty="0"/>
              <a:t>расходов </a:t>
            </a:r>
            <a:r>
              <a:rPr lang="en-US" sz="1000" dirty="0"/>
              <a:t>q </a:t>
            </a:r>
            <a:r>
              <a:rPr lang="ru-RU" sz="1000" baseline="-25000" dirty="0" err="1"/>
              <a:t>узпр</a:t>
            </a:r>
            <a:r>
              <a:rPr lang="ru-RU" sz="1000" dirty="0"/>
              <a:t>/</a:t>
            </a:r>
            <a:r>
              <a:rPr lang="en-US" sz="1000" dirty="0"/>
              <a:t>q </a:t>
            </a:r>
            <a:r>
              <a:rPr lang="ru-RU" sz="1000" baseline="-25000" dirty="0"/>
              <a:t>коллектор </a:t>
            </a:r>
            <a:r>
              <a:rPr lang="ru-RU" sz="1000" baseline="-25000" dirty="0" smtClean="0"/>
              <a:t>тройника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5055870" y="3409200"/>
            <a:ext cx="2705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indent="0"/>
            <a:r>
              <a:rPr lang="ru-RU" sz="1000" dirty="0" smtClean="0"/>
              <a:t>1_0, 1_2, 1_3 – </a:t>
            </a:r>
          </a:p>
          <a:p>
            <a:pPr lvl="0" indent="0"/>
            <a:r>
              <a:rPr lang="ru-RU" sz="1000" dirty="0" smtClean="0"/>
              <a:t>Отношение </a:t>
            </a:r>
            <a:r>
              <a:rPr lang="ru-RU" sz="1000" dirty="0"/>
              <a:t>расходов </a:t>
            </a:r>
            <a:r>
              <a:rPr lang="en-US" sz="1000" dirty="0"/>
              <a:t>q </a:t>
            </a:r>
            <a:r>
              <a:rPr lang="ru-RU" sz="1000" baseline="-25000" dirty="0" err="1"/>
              <a:t>узпр</a:t>
            </a:r>
            <a:r>
              <a:rPr lang="ru-RU" sz="1000" dirty="0"/>
              <a:t>/</a:t>
            </a:r>
            <a:r>
              <a:rPr lang="en-US" sz="1000" dirty="0"/>
              <a:t>q </a:t>
            </a:r>
            <a:r>
              <a:rPr lang="ru-RU" sz="1000" baseline="-25000" dirty="0"/>
              <a:t>коллектор </a:t>
            </a:r>
            <a:r>
              <a:rPr lang="ru-RU" sz="1000" baseline="-25000" dirty="0" smtClean="0"/>
              <a:t>тройника</a:t>
            </a:r>
          </a:p>
        </p:txBody>
      </p:sp>
      <p:sp>
        <p:nvSpPr>
          <p:cNvPr id="13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9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00100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3899524" y="2283791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3 271млн.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83099" y="2612749"/>
            <a:ext cx="70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481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320499" y="2094083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1 723 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 smtClean="0">
                <a:cs typeface="Arial" panose="020B0604020202020204" pitchFamily="34" charset="0"/>
              </a:rPr>
              <a:t>Опытно-промышленная эксплуатация УЗПР газа на реальных объектах с учетом полученных данных и рекомендаций по результатам лабораторных исследований</a:t>
            </a:r>
            <a:endParaRPr lang="ru-RU" sz="1500" b="1" kern="0" dirty="0">
              <a:cs typeface="Arial" panose="020B0604020202020204" pitchFamily="34" charset="0"/>
            </a:endParaRP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405443"/>
              </p:ext>
            </p:extLst>
          </p:nvPr>
        </p:nvGraphicFramePr>
        <p:xfrm>
          <a:off x="1096963" y="1014413"/>
          <a:ext cx="6591300" cy="375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Document" r:id="rId3" imgW="10169929" imgH="6264144" progId="Word.Document.8">
                  <p:embed/>
                </p:oleObj>
              </mc:Choice>
              <mc:Fallback>
                <p:oleObj name="Document" r:id="rId3" imgW="10169929" imgH="6264144" progId="Word.Document.8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1014413"/>
                        <a:ext cx="6591300" cy="375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Овал 3"/>
          <p:cNvSpPr/>
          <p:nvPr/>
        </p:nvSpPr>
        <p:spPr>
          <a:xfrm>
            <a:off x="3276600" y="2612749"/>
            <a:ext cx="622924" cy="461665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773351" y="2560790"/>
            <a:ext cx="622924" cy="461665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972504" y="1632418"/>
            <a:ext cx="622924" cy="461665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09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0870" y="865556"/>
            <a:ext cx="9144000" cy="395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472804" y="2579066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3 271млн.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6379" y="2908024"/>
            <a:ext cx="70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481</a:t>
            </a:r>
          </a:p>
          <a:p>
            <a:pPr algn="ctr"/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93779" y="2389358"/>
            <a:ext cx="1088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1 723 млн. м</a:t>
            </a:r>
            <a:r>
              <a:rPr lang="ru-RU" sz="1200" b="1" baseline="3000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sz="1200" b="1" baseline="300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</p:spPr>
        <p:txBody>
          <a:bodyPr/>
          <a:lstStyle/>
          <a:p>
            <a:r>
              <a:rPr lang="ru-RU" sz="1500" b="1" kern="0" dirty="0" smtClean="0">
                <a:cs typeface="Arial" panose="020B0604020202020204" pitchFamily="34" charset="0"/>
              </a:rPr>
              <a:t>Требования НТД, подтвержденные экспериментами и опытной эксплуатацией УЗПР газа</a:t>
            </a:r>
            <a:endParaRPr lang="ru-RU" sz="1500" b="1" kern="0" dirty="0">
              <a:cs typeface="Arial" panose="020B0604020202020204" pitchFamily="34" charset="0"/>
            </a:endParaRPr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11"/>
          </p:nvPr>
        </p:nvSpPr>
        <p:spPr>
          <a:xfrm>
            <a:off x="1701800" y="4859755"/>
            <a:ext cx="7277100" cy="215444"/>
          </a:xfrm>
        </p:spPr>
        <p:txBody>
          <a:bodyPr/>
          <a:lstStyle/>
          <a:p>
            <a:r>
              <a:rPr lang="ru-RU" dirty="0" smtClean="0"/>
              <a:t>ОТРАСЛЕВОЕ СОВЕЩАНИЕ ПО ВОПРОСАМ ЭКСПЛУАТАЦИИ ГРС И СИСТЕМ ГАЗОСНАБЖЕНИЯ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36156" y="3326329"/>
            <a:ext cx="8241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длина прямолинейного участка между УЗПР и установленным перед ним МС, создающих закрутку потока и/или существенную асимметрию распределения скоростей потока, должна быть 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не менее 50DN</a:t>
            </a:r>
            <a:r>
              <a:rPr lang="ru-RU" dirty="0" smtClean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;</a:t>
            </a:r>
            <a:endParaRPr lang="ru-RU" dirty="0">
              <a:solidFill>
                <a:schemeClr val="tx2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1748" y="4306809"/>
            <a:ext cx="789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после УЗПР устанавливают прямолинейный участок ИТ длиной 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не менее 5DN</a:t>
            </a: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2227" y="2066192"/>
            <a:ext cx="8535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при отсутствии на участке ИТ 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длиной 50DN перед УЗПР МС</a:t>
            </a: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, создающих закрутку потока и/или существенную асимметрию распределения скоростей потока (независимо от числа МС, находящихся между этим МС и УЗПР), обеспечивают длину прямолинейного участка ИТ </a:t>
            </a: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перед УЗПР не менее 20DN</a:t>
            </a:r>
            <a:r>
              <a:rPr lang="ru-RU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;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2227" y="1980466"/>
            <a:ext cx="8535073" cy="2762983"/>
          </a:xfrm>
          <a:prstGeom prst="roundRect">
            <a:avLst>
              <a:gd name="adj" fmla="val 6339"/>
            </a:avLst>
          </a:prstGeom>
          <a:noFill/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28">
            <a:extLst>
              <a:ext uri="{FF2B5EF4-FFF2-40B4-BE49-F238E27FC236}">
                <a16:creationId xmlns:a16="http://schemas.microsoft.com/office/drawing/2014/main" id="{95903958-A58B-4345-9681-4F71869846AA}"/>
              </a:ext>
            </a:extLst>
          </p:cNvPr>
          <p:cNvSpPr/>
          <p:nvPr/>
        </p:nvSpPr>
        <p:spPr>
          <a:xfrm>
            <a:off x="342227" y="1000125"/>
            <a:ext cx="8535073" cy="819150"/>
          </a:xfrm>
          <a:prstGeom prst="roundRect">
            <a:avLst>
              <a:gd name="adj" fmla="val 6339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Пункт 9.2.2.6 ГОСТ 8.611-2013 «Расход и количество газа. Методика (метод) </a:t>
            </a:r>
            <a:br>
              <a:rPr lang="ru-RU" sz="16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ru-RU" sz="16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измерений с помощью ультразвуковых преобразователей расхода»:</a:t>
            </a:r>
          </a:p>
        </p:txBody>
      </p:sp>
    </p:spTree>
    <p:extLst>
      <p:ext uri="{BB962C8B-B14F-4D97-AF65-F5344CB8AC3E}">
        <p14:creationId xmlns:p14="http://schemas.microsoft.com/office/powerpoint/2010/main" val="34027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0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6362</TotalTime>
  <Words>1225</Words>
  <Application>Microsoft Office PowerPoint</Application>
  <PresentationFormat>Экран (16:9)</PresentationFormat>
  <Paragraphs>153</Paragraphs>
  <Slides>15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9" baseType="lpstr">
      <vt:lpstr>Arial</vt:lpstr>
      <vt:lpstr>Arial Narrow</vt:lpstr>
      <vt:lpstr>Calibri</vt:lpstr>
      <vt:lpstr>Tahoma</vt:lpstr>
      <vt:lpstr>Times New Roman</vt:lpstr>
      <vt:lpstr>Wingdings</vt:lpstr>
      <vt:lpstr>7_Специальное оформление</vt:lpstr>
      <vt:lpstr>8_Специальное оформление</vt:lpstr>
      <vt:lpstr>12_Специальное оформление</vt:lpstr>
      <vt:lpstr>11_Специальное оформление</vt:lpstr>
      <vt:lpstr>13_Специальное оформление</vt:lpstr>
      <vt:lpstr>10_Специальное оформление</vt:lpstr>
      <vt:lpstr>9_Специальное оформление</vt:lpstr>
      <vt:lpstr>Document</vt:lpstr>
      <vt:lpstr>Презентация PowerPoint</vt:lpstr>
      <vt:lpstr>Капитальный ремонт узлов измерений газа ГРС</vt:lpstr>
      <vt:lpstr>Рассмотрение и согласование документации</vt:lpstr>
      <vt:lpstr>Требования нормативных документов к точности измерений расхода газа </vt:lpstr>
      <vt:lpstr>Методы измерения расхода газа на ГРС</vt:lpstr>
      <vt:lpstr>Лабораторные исследования влияний технологических узлов ГРС на функционирование и качество измерений УЗПР газа</vt:lpstr>
      <vt:lpstr>Данные полученные в результате лабораторных экспериментов</vt:lpstr>
      <vt:lpstr>Опытно-промышленная эксплуатация УЗПР газа на реальных объектах с учетом полученных данных и рекомендаций по результатам лабораторных исследований</vt:lpstr>
      <vt:lpstr>Требования НТД, подтвержденные экспериментами и опытной эксплуатацией УЗПР газа</vt:lpstr>
      <vt:lpstr>Опытно-промышленная эксплуатация УЗПР газа на реальных объектах с учетом полученных данных и рекомендаций по результатам лабораторных исследований</vt:lpstr>
      <vt:lpstr>ТОиТР, в том числе ремонт и техническое обслуживание  оборудования узлов измерений газа ГРС</vt:lpstr>
      <vt:lpstr>Плановое периодическое обслуживание узлов измерений газа ГРС</vt:lpstr>
      <vt:lpstr>Учёт объёмов газа в период отсутствия измерений за 2018 - 2019 гг.</vt:lpstr>
      <vt:lpstr>Формирование обменного фонда расходомеров 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julia</dc:creator>
  <cp:lastModifiedBy>Михаил</cp:lastModifiedBy>
  <cp:revision>215</cp:revision>
  <dcterms:created xsi:type="dcterms:W3CDTF">2016-02-05T10:31:15Z</dcterms:created>
  <dcterms:modified xsi:type="dcterms:W3CDTF">2019-10-20T17:52:29Z</dcterms:modified>
</cp:coreProperties>
</file>