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658" r:id="rId2"/>
    <p:sldMasterId id="2147483659" r:id="rId3"/>
    <p:sldMasterId id="2147483660" r:id="rId4"/>
    <p:sldMasterId id="2147483661" r:id="rId5"/>
    <p:sldMasterId id="2147483662" r:id="rId6"/>
    <p:sldMasterId id="2147483663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7" r:id="rId14"/>
    <p:sldMasterId id="2147483830" r:id="rId15"/>
  </p:sldMasterIdLst>
  <p:notesMasterIdLst>
    <p:notesMasterId r:id="rId29"/>
  </p:notesMasterIdLst>
  <p:handoutMasterIdLst>
    <p:handoutMasterId r:id="rId30"/>
  </p:handoutMasterIdLst>
  <p:sldIdLst>
    <p:sldId id="382" r:id="rId16"/>
    <p:sldId id="477" r:id="rId17"/>
    <p:sldId id="478" r:id="rId18"/>
    <p:sldId id="479" r:id="rId19"/>
    <p:sldId id="480" r:id="rId20"/>
    <p:sldId id="481" r:id="rId21"/>
    <p:sldId id="455" r:id="rId22"/>
    <p:sldId id="482" r:id="rId23"/>
    <p:sldId id="486" r:id="rId24"/>
    <p:sldId id="487" r:id="rId25"/>
    <p:sldId id="488" r:id="rId26"/>
    <p:sldId id="489" r:id="rId27"/>
    <p:sldId id="436" r:id="rId28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DF5F"/>
    <a:srgbClr val="B28128"/>
    <a:srgbClr val="77D7F5"/>
    <a:srgbClr val="177F30"/>
    <a:srgbClr val="003366"/>
    <a:srgbClr val="FFFF00"/>
    <a:srgbClr val="0000CC"/>
    <a:srgbClr val="CFCB1B"/>
    <a:srgbClr val="FF0000"/>
    <a:srgbClr val="FC9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368" autoAdjust="0"/>
    <p:restoredTop sz="98462" autoAdjust="0"/>
  </p:normalViewPr>
  <p:slideViewPr>
    <p:cSldViewPr snapToGrid="0">
      <p:cViewPr>
        <p:scale>
          <a:sx n="120" d="100"/>
          <a:sy n="120" d="100"/>
        </p:scale>
        <p:origin x="-1374" y="78"/>
      </p:cViewPr>
      <p:guideLst>
        <p:guide orient="horz" pos="1780"/>
        <p:guide orient="horz" pos="2812"/>
        <p:guide orient="horz" pos="3875"/>
        <p:guide orient="horz" pos="825"/>
        <p:guide orient="horz" pos="3268"/>
        <p:guide orient="horz" pos="589"/>
        <p:guide orient="horz" pos="1247"/>
        <p:guide pos="141"/>
        <p:guide pos="1089"/>
        <p:guide pos="1558"/>
        <p:guide pos="5423"/>
        <p:guide pos="3763"/>
        <p:guide pos="5626"/>
        <p:guide pos="1363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-311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93" tIns="45297" rIns="90593" bIns="45297" numCol="1" anchor="t" anchorCtr="0" compatLnSpc="1">
            <a:prstTxWarp prst="textNoShape">
              <a:avLst/>
            </a:prstTxWarp>
          </a:bodyPr>
          <a:lstStyle>
            <a:lvl1pPr defTabSz="903749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0"/>
            <a:ext cx="2945862" cy="4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93" tIns="45297" rIns="90593" bIns="45297" numCol="1" anchor="t" anchorCtr="0" compatLnSpc="1">
            <a:prstTxWarp prst="textNoShape">
              <a:avLst/>
            </a:prstTxWarp>
          </a:bodyPr>
          <a:lstStyle>
            <a:lvl1pPr algn="r" defTabSz="903749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273"/>
            <a:ext cx="2945862" cy="4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93" tIns="45297" rIns="90593" bIns="45297" numCol="1" anchor="b" anchorCtr="0" compatLnSpc="1">
            <a:prstTxWarp prst="textNoShape">
              <a:avLst/>
            </a:prstTxWarp>
          </a:bodyPr>
          <a:lstStyle>
            <a:lvl1pPr defTabSz="903749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429273"/>
            <a:ext cx="2945862" cy="4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93" tIns="45297" rIns="90593" bIns="45297" numCol="1" anchor="b" anchorCtr="0" compatLnSpc="1">
            <a:prstTxWarp prst="textNoShape">
              <a:avLst/>
            </a:prstTxWarp>
          </a:bodyPr>
          <a:lstStyle>
            <a:lvl1pPr algn="r" defTabSz="903749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6C80A32-CE8D-4199-8DD7-0CAC393792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362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t" anchorCtr="0" compatLnSpc="1">
            <a:prstTxWarp prst="textNoShape">
              <a:avLst/>
            </a:prstTxWarp>
          </a:bodyPr>
          <a:lstStyle>
            <a:lvl1pPr defTabSz="955830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0"/>
            <a:ext cx="2945862" cy="4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984" y="4716947"/>
            <a:ext cx="5435708" cy="446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273"/>
            <a:ext cx="2945862" cy="4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b" anchorCtr="0" compatLnSpc="1">
            <a:prstTxWarp prst="textNoShape">
              <a:avLst/>
            </a:prstTxWarp>
          </a:bodyPr>
          <a:lstStyle>
            <a:lvl1pPr defTabSz="955830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29273"/>
            <a:ext cx="2945862" cy="4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9" tIns="47775" rIns="95549" bIns="47775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3FE2602-5EF2-410A-9180-ED423CEC1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09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62525" cy="3721100"/>
          </a:xfrm>
          <a:ln/>
        </p:spPr>
      </p:sp>
      <p:sp>
        <p:nvSpPr>
          <p:cNvPr id="91138" name="Заметки 2"/>
          <p:cNvSpPr>
            <a:spLocks noGrp="1"/>
          </p:cNvSpPr>
          <p:nvPr>
            <p:ph type="body" idx="1"/>
          </p:nvPr>
        </p:nvSpPr>
        <p:spPr>
          <a:xfrm>
            <a:off x="679464" y="4715406"/>
            <a:ext cx="5438748" cy="4467471"/>
          </a:xfrm>
          <a:noFill/>
          <a:ln/>
        </p:spPr>
        <p:txBody>
          <a:bodyPr lIns="95571" tIns="47786" rIns="95571" bIns="47786"/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Комментарии к слайду ...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1139" name="Номер слайда 3"/>
          <p:cNvSpPr txBox="1">
            <a:spLocks noGrp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71" tIns="47786" rIns="95571" bIns="47786" anchor="b"/>
          <a:lstStyle/>
          <a:p>
            <a:pPr algn="r" defTabSz="955830"/>
            <a:fld id="{D12F6292-30EB-4D97-87E8-B8815D71613B}" type="slidenum">
              <a:rPr lang="ru-RU" sz="1300">
                <a:solidFill>
                  <a:schemeClr val="tx1"/>
                </a:solidFill>
                <a:latin typeface="Calibri" pitchFamily="34" charset="0"/>
                <a:cs typeface="Arial" charset="0"/>
              </a:rPr>
              <a:pPr algn="r" defTabSz="955830"/>
              <a:t>1</a:t>
            </a:fld>
            <a:endParaRPr lang="ru-RU" sz="13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277507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6947"/>
            <a:ext cx="5440268" cy="4467470"/>
          </a:xfrm>
          <a:noFill/>
          <a:ln/>
        </p:spPr>
        <p:txBody>
          <a:bodyPr/>
          <a:lstStyle/>
          <a:p>
            <a:pPr defTabSz="433494">
              <a:spcBef>
                <a:spcPts val="434"/>
              </a:spcBef>
              <a:tabLst>
                <a:tab pos="0" algn="l"/>
                <a:tab pos="431962" algn="l"/>
                <a:tab pos="865455" algn="l"/>
                <a:tab pos="1298948" algn="l"/>
                <a:tab pos="1732442" algn="l"/>
                <a:tab pos="2165935" algn="l"/>
                <a:tab pos="2599429" algn="l"/>
                <a:tab pos="3032922" algn="l"/>
                <a:tab pos="3466416" algn="l"/>
                <a:tab pos="3899909" algn="l"/>
                <a:tab pos="4333403" algn="l"/>
                <a:tab pos="4766895" algn="l"/>
                <a:tab pos="5200389" algn="l"/>
                <a:tab pos="5633882" algn="l"/>
                <a:tab pos="6067376" algn="l"/>
                <a:tab pos="6500869" algn="l"/>
                <a:tab pos="6934363" algn="l"/>
                <a:tab pos="7367856" algn="l"/>
                <a:tab pos="7801350" algn="l"/>
                <a:tab pos="8234843" algn="l"/>
                <a:tab pos="8668336" algn="l"/>
              </a:tabLst>
            </a:pPr>
            <a:r>
              <a:rPr lang="ru-RU" smtClean="0">
                <a:latin typeface="HeliosCond" pitchFamily="2" charset="0"/>
              </a:rPr>
              <a:t>Комментарии к слайду ...</a:t>
            </a:r>
          </a:p>
          <a:p>
            <a:pPr defTabSz="433494">
              <a:spcBef>
                <a:spcPts val="434"/>
              </a:spcBef>
              <a:tabLst>
                <a:tab pos="0" algn="l"/>
                <a:tab pos="431962" algn="l"/>
                <a:tab pos="865455" algn="l"/>
                <a:tab pos="1298948" algn="l"/>
                <a:tab pos="1732442" algn="l"/>
                <a:tab pos="2165935" algn="l"/>
                <a:tab pos="2599429" algn="l"/>
                <a:tab pos="3032922" algn="l"/>
                <a:tab pos="3466416" algn="l"/>
                <a:tab pos="3899909" algn="l"/>
                <a:tab pos="4333403" algn="l"/>
                <a:tab pos="4766895" algn="l"/>
                <a:tab pos="5200389" algn="l"/>
                <a:tab pos="5633882" algn="l"/>
                <a:tab pos="6067376" algn="l"/>
                <a:tab pos="6500869" algn="l"/>
                <a:tab pos="6934363" algn="l"/>
                <a:tab pos="7367856" algn="l"/>
                <a:tab pos="7801350" algn="l"/>
                <a:tab pos="8234843" algn="l"/>
                <a:tab pos="8668336" algn="l"/>
              </a:tabLst>
            </a:pPr>
            <a:endParaRPr lang="ru-RU" smtClean="0">
              <a:latin typeface="HeliosCond" pitchFamily="2" charset="0"/>
            </a:endParaRPr>
          </a:p>
        </p:txBody>
      </p:sp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3850294" y="9430813"/>
            <a:ext cx="2947381" cy="49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19" tIns="46810" rIns="90019" bIns="46810" anchor="b"/>
          <a:lstStyle/>
          <a:p>
            <a:pPr algn="r" defTabSz="448812">
              <a:buClr>
                <a:srgbClr val="000000"/>
              </a:buClr>
              <a:buSzPct val="100000"/>
              <a:tabLst>
                <a:tab pos="0" algn="l"/>
                <a:tab pos="447279" algn="l"/>
                <a:tab pos="897622" algn="l"/>
                <a:tab pos="1346434" algn="l"/>
                <a:tab pos="1795245" algn="l"/>
                <a:tab pos="2245588" algn="l"/>
                <a:tab pos="2694399" algn="l"/>
                <a:tab pos="3143210" algn="l"/>
                <a:tab pos="3593553" algn="l"/>
                <a:tab pos="4042365" algn="l"/>
                <a:tab pos="4492708" algn="l"/>
                <a:tab pos="4941518" algn="l"/>
                <a:tab pos="5390330" algn="l"/>
                <a:tab pos="5840673" algn="l"/>
                <a:tab pos="6289484" algn="l"/>
                <a:tab pos="6738295" algn="l"/>
                <a:tab pos="7188638" algn="l"/>
                <a:tab pos="7637449" algn="l"/>
                <a:tab pos="8086261" algn="l"/>
                <a:tab pos="8536603" algn="l"/>
                <a:tab pos="8985414" algn="l"/>
              </a:tabLst>
            </a:pPr>
            <a:fld id="{846E8782-BF9C-4757-A156-B528C062C5AC}" type="slidenum">
              <a:rPr lang="ru-RU" sz="1200">
                <a:solidFill>
                  <a:srgbClr val="000000"/>
                </a:solidFill>
                <a:latin typeface="HeliosCond" pitchFamily="2" charset="0"/>
              </a:rPr>
              <a:pPr algn="r" defTabSz="448812">
                <a:buClr>
                  <a:srgbClr val="000000"/>
                </a:buClr>
                <a:buSzPct val="100000"/>
                <a:tabLst>
                  <a:tab pos="0" algn="l"/>
                  <a:tab pos="447279" algn="l"/>
                  <a:tab pos="897622" algn="l"/>
                  <a:tab pos="1346434" algn="l"/>
                  <a:tab pos="1795245" algn="l"/>
                  <a:tab pos="2245588" algn="l"/>
                  <a:tab pos="2694399" algn="l"/>
                  <a:tab pos="3143210" algn="l"/>
                  <a:tab pos="3593553" algn="l"/>
                  <a:tab pos="4042365" algn="l"/>
                  <a:tab pos="4492708" algn="l"/>
                  <a:tab pos="4941518" algn="l"/>
                  <a:tab pos="5390330" algn="l"/>
                  <a:tab pos="5840673" algn="l"/>
                  <a:tab pos="6289484" algn="l"/>
                  <a:tab pos="6738295" algn="l"/>
                  <a:tab pos="7188638" algn="l"/>
                  <a:tab pos="7637449" algn="l"/>
                  <a:tab pos="8086261" algn="l"/>
                  <a:tab pos="8536603" algn="l"/>
                  <a:tab pos="8985414" algn="l"/>
                </a:tabLst>
              </a:pPr>
              <a:t>13</a:t>
            </a:fld>
            <a:endParaRPr lang="ru-RU" sz="1200">
              <a:solidFill>
                <a:srgbClr val="000000"/>
              </a:solidFill>
              <a:latin typeface="HeliosCond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890447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998219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610913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37383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614199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587931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11581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348287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926841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0389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617801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428455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085378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189098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040975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220212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031704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944991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253950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52971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32C84-E22A-495D-BCDA-788128E2C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48969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604596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631575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369497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397558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526580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929251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410224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115711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5448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8E2A0-C171-477D-9F9B-E9CA4C0AB6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365351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666074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451456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007444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303136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661094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712798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159743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534096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55414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1FEB7-20D8-4E6C-A15A-056777FB6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660270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325433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526842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07834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149750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433091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734055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859890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398226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87481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C6876-4BBC-4753-A405-13FDB1233E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62937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758136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8103109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830522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912477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4631642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487625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5236457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074585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52055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5985C-3E2A-40DD-B012-38A2BEFB6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763569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938221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581216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800552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339909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290587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585674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612790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9465683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38504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60DB-8170-46FE-9A3A-9E5D6AC52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7AC9-8701-4CEF-9205-58E3E3A60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8C858-C22A-433A-83FA-56F331B04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DB627-79BC-485C-AE91-0D1684FCC7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AAB67-AB6E-4EF6-9842-F3E818DD8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F35CB-D16F-4077-8710-88641C827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6470F-B4E0-4BB8-81BD-3B3A02ABE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FF593-CFC1-4C08-9910-363C42437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1A50E-A731-4771-A248-3F2A83896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1B4DC-D941-4FD8-A3A3-789B63425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D42D3-0768-4BF2-A7EB-95A1C6D076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D7DE1-8C49-4B27-AC43-5BB19839AF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B4E79-1613-4C64-9B3B-567E3ABD0B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D5CB-56E2-4394-AC2E-71614E2454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045D1-D122-456D-B227-6D25DC9B81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D7AD0-6570-4191-8AE0-25B510E92C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9AC0E-30C8-45EA-9F89-A7F843AB5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2F57E-0733-4068-AA5C-FC7CA6CFD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9A0B6-82FD-4921-B2F7-ED99FE078E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C1004-1C9C-4A10-B53F-7A07C13F9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239E6-D82F-4883-B481-B340F9601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70AEB-D41D-44D6-B078-0543A4993A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19FA0-E860-4DE1-B933-8732F5205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FC345-D2B1-4B0A-836B-FFC9EBAFF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A129-F50A-45F2-A888-CBA0206F93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6E355-61CC-493C-9827-7B9D74021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C7161-A302-4422-B802-D2B759CA4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15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159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B5D73-2837-419A-9F8F-6CEB5D68C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B3C4A-4699-4501-B035-E794C3648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76951-64A4-4916-9EDB-2B8E7120D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43FD9-1469-4636-865B-4E47375E0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4617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85DEA-2A6A-4A9F-9819-1F79FCF33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071B-6E7E-4F5A-997C-CE61B00EE4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E0AAC-A092-4504-9C8B-CACBEA30F4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9B082-2B46-4110-BE8E-15B1634D47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5EE6F-1C36-46CA-98EC-AB9E78E4D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35F5C-7188-4149-A02E-AD8ABD2C8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C6EE1-EAF6-4064-A92C-B5B2DF51F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08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08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41418-3680-4F0A-A348-0633F441DD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057B3-1E0C-4A72-89C1-DD6C549E4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5B831-BA50-495F-A805-CD202D2A9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B1151-E2C5-4A9E-9ED3-23F7D9712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" y="1100138"/>
            <a:ext cx="1452563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1100138"/>
            <a:ext cx="1454150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E7A08-A66F-4BE1-9911-F5DDF5845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4266C-6C8F-4C64-A05F-C042AC2839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8B4BA-B138-4517-8697-F22FBA7D0F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5007F-7795-45C3-9123-AEDFC6BFF8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899C8-4B56-47E0-A906-8CE78482AD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EA02-F1F3-4D8D-969E-C57CFE5F34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95A1E-3C8C-48A9-B384-2EEF5FB76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6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26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B3CD1-4C5A-4857-9EBC-93ED9875C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9983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502233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867771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325311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961604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768864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28542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669322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020211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979315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8042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26779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074730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303500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946676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483806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730659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385133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79066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214503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5441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1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8000">
              <a:srgbClr val="0066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9936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9936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39937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9937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1036" name="Picture 17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8000">
              <a:srgbClr val="0066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  <p:sp>
        <p:nvSpPr>
          <p:cNvPr id="39937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36" name="Picture 17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064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8000">
              <a:srgbClr val="0066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  <p:sp>
        <p:nvSpPr>
          <p:cNvPr id="39937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36" name="Picture 17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29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8000">
              <a:srgbClr val="0066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  <p:sp>
        <p:nvSpPr>
          <p:cNvPr id="39937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36" name="Picture 17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915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4099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4109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4110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4111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100" name="Rectangle 8"/>
          <p:cNvSpPr>
            <a:spLocks noChangeArrowheads="1"/>
          </p:cNvSpPr>
          <p:nvPr/>
        </p:nvSpPr>
        <p:spPr bwMode="auto">
          <a:xfrm>
            <a:off x="3" y="0"/>
            <a:ext cx="1937238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4102" name="Line 10"/>
          <p:cNvSpPr>
            <a:spLocks noChangeShapeType="1"/>
          </p:cNvSpPr>
          <p:nvPr/>
        </p:nvSpPr>
        <p:spPr bwMode="auto">
          <a:xfrm>
            <a:off x="1937238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8512" y="0"/>
            <a:ext cx="698548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5324" y="6362700"/>
            <a:ext cx="67686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4105" name="Rectangle 14"/>
          <p:cNvSpPr>
            <a:spLocks noChangeArrowheads="1"/>
          </p:cNvSpPr>
          <p:nvPr/>
        </p:nvSpPr>
        <p:spPr bwMode="auto">
          <a:xfrm>
            <a:off x="756138" y="7605713"/>
            <a:ext cx="4103077" cy="4318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4106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7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08" name="Picture 19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" y="190500"/>
            <a:ext cx="15489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12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2051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06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06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06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3" y="0"/>
            <a:ext cx="1937238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4" name="Line 10"/>
          <p:cNvSpPr>
            <a:spLocks noChangeShapeType="1"/>
          </p:cNvSpPr>
          <p:nvPr/>
        </p:nvSpPr>
        <p:spPr bwMode="auto">
          <a:xfrm>
            <a:off x="1937238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8512" y="0"/>
            <a:ext cx="698548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5324" y="6362700"/>
            <a:ext cx="67686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057" name="Rectangle 14"/>
          <p:cNvSpPr>
            <a:spLocks noChangeArrowheads="1"/>
          </p:cNvSpPr>
          <p:nvPr/>
        </p:nvSpPr>
        <p:spPr bwMode="auto">
          <a:xfrm>
            <a:off x="756138" y="7605713"/>
            <a:ext cx="4103077" cy="4318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8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9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60" name="Picture 19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" y="190500"/>
            <a:ext cx="15489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3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2051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06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06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06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1" y="0"/>
            <a:ext cx="1937238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4" name="Line 10"/>
          <p:cNvSpPr>
            <a:spLocks noChangeShapeType="1"/>
          </p:cNvSpPr>
          <p:nvPr/>
        </p:nvSpPr>
        <p:spPr bwMode="auto">
          <a:xfrm>
            <a:off x="1937238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8512" y="0"/>
            <a:ext cx="698548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5324" y="6362700"/>
            <a:ext cx="67686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057" name="Rectangle 14"/>
          <p:cNvSpPr>
            <a:spLocks noChangeArrowheads="1"/>
          </p:cNvSpPr>
          <p:nvPr/>
        </p:nvSpPr>
        <p:spPr bwMode="auto">
          <a:xfrm>
            <a:off x="756138" y="7605713"/>
            <a:ext cx="4103077" cy="4318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8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9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60" name="Picture 19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" y="190500"/>
            <a:ext cx="15489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00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8000">
              <a:srgbClr val="0066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9332" name="Rectangle 20"/>
          <p:cNvSpPr>
            <a:spLocks noChangeArrowheads="1"/>
          </p:cNvSpPr>
          <p:nvPr userDrawn="1"/>
        </p:nvSpPr>
        <p:spPr bwMode="auto">
          <a:xfrm>
            <a:off x="1939967" y="2606683"/>
            <a:ext cx="7204075" cy="3713163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13316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69316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9317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9318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69319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9320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9321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332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880FBA39-710D-484B-A4A9-A52C38842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69333" name="Line 21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9334" name="Line 22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13325" name="Picture 24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8000">
              <a:srgbClr val="0066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0355" name="Rectangle 19"/>
          <p:cNvSpPr>
            <a:spLocks noChangeArrowheads="1"/>
          </p:cNvSpPr>
          <p:nvPr userDrawn="1"/>
        </p:nvSpPr>
        <p:spPr bwMode="auto">
          <a:xfrm>
            <a:off x="0" y="2605088"/>
            <a:ext cx="9144000" cy="371316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25604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0340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0341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0342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0343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44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45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560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2C52742B-0427-408D-9CFD-F4F876F31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0351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56" name="Line 20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57" name="Line 21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25614" name="Picture 24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8000">
              <a:srgbClr val="0066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 userDrawn="1"/>
        </p:nvSpPr>
        <p:spPr bwMode="auto">
          <a:xfrm>
            <a:off x="0" y="2159000"/>
            <a:ext cx="9144000" cy="4160838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37892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1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1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136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6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6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789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E4F64370-2824-4595-96D4-F1173C55C6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1375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84" name="Line 2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85" name="Line 2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37902" name="Picture 27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8000">
              <a:srgbClr val="0066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 userDrawn="1"/>
        </p:nvSpPr>
        <p:spPr bwMode="auto">
          <a:xfrm>
            <a:off x="1935205" y="1077913"/>
            <a:ext cx="7208837" cy="526256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50179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2388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2389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2390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2391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392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393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5018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018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82675"/>
            <a:ext cx="193675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2C203E55-D7AA-4F1D-9F30-F2578099F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2399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401" name="Line 17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402" name="Line 18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50190" name="Picture 21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8000">
              <a:srgbClr val="0066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/>
          </p:cNvSpPr>
          <p:nvPr userDrawn="1"/>
        </p:nvSpPr>
        <p:spPr bwMode="auto">
          <a:xfrm>
            <a:off x="3057526" y="1087438"/>
            <a:ext cx="6086475" cy="525145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6246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5460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5461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5462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5463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64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65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6247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47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" y="1100138"/>
            <a:ext cx="3059113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A21BD228-36EF-49E8-A4AB-DEF887A62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547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72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73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62478" name="Picture 20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8000">
              <a:srgbClr val="0066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7475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762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762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67624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25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26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747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36763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32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33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74764" name="Picture 19" descr="Log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8000">
              <a:srgbClr val="0066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36" name="Picture 17" descr="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851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8000">
              <a:srgbClr val="0066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  <p:sp>
        <p:nvSpPr>
          <p:cNvPr id="39937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36" name="Picture 17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6213" y="190500"/>
            <a:ext cx="15478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3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Фон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157" y="0"/>
            <a:ext cx="9753601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2" name="Text Box 4"/>
          <p:cNvSpPr txBox="1">
            <a:spLocks noChangeArrowheads="1"/>
          </p:cNvSpPr>
          <p:nvPr/>
        </p:nvSpPr>
        <p:spPr bwMode="auto">
          <a:xfrm>
            <a:off x="-266699" y="2708275"/>
            <a:ext cx="9572626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400"/>
              </a:lnSpc>
            </a:pPr>
            <a:r>
              <a:rPr lang="ru-RU" sz="2800" b="1" dirty="0"/>
              <a:t>Организация системной работы по устранению и предотвращению нарушений зон минимальных расстояний, охранных и </a:t>
            </a:r>
            <a:r>
              <a:rPr lang="ru-RU" sz="2800" b="1" dirty="0" smtClean="0"/>
              <a:t>санитарно-защитных </a:t>
            </a:r>
            <a:r>
              <a:rPr lang="ru-RU" sz="2800" b="1" dirty="0"/>
              <a:t>зон </a:t>
            </a:r>
            <a:r>
              <a:rPr lang="ru-RU" sz="2800" b="1" dirty="0" smtClean="0"/>
              <a:t>ГРС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133123" name="Text Box 5"/>
          <p:cNvSpPr txBox="1">
            <a:spLocks noChangeArrowheads="1"/>
          </p:cNvSpPr>
          <p:nvPr/>
        </p:nvSpPr>
        <p:spPr bwMode="auto">
          <a:xfrm>
            <a:off x="-357188" y="5811907"/>
            <a:ext cx="95726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Докладчик: заместитель начальника ПОЭМГиГРС</a:t>
            </a:r>
          </a:p>
          <a:p>
            <a:pPr algn="r"/>
            <a:r>
              <a:rPr lang="ru-RU" sz="20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Собольков Сергей Александрович</a:t>
            </a:r>
            <a:endParaRPr lang="ru-RU" sz="2400" b="1" i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33124" name="Рисунок 10" descr="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188913"/>
            <a:ext cx="2951162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931158" y="-127000"/>
            <a:ext cx="7208499" cy="1358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FFFFFF"/>
                </a:solidFill>
              </a:rPr>
              <a:t>Изменение границ населённых пунктов </a:t>
            </a:r>
            <a:r>
              <a:rPr lang="ru-RU" sz="2400" b="1" dirty="0" smtClean="0">
                <a:solidFill>
                  <a:srgbClr val="FFFFFF"/>
                </a:solidFill>
              </a:rPr>
              <a:t>с выделением территорий зон минимальных расстояний МГ и ГРС</a:t>
            </a:r>
            <a:endParaRPr lang="ru-RU" sz="2400" b="1" dirty="0">
              <a:solidFill>
                <a:srgbClr val="FFFFFF"/>
              </a:solidFill>
            </a:endParaRPr>
          </a:p>
        </p:txBody>
      </p:sp>
      <p:pic>
        <p:nvPicPr>
          <p:cNvPr id="11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31158" cy="1071415"/>
          </a:xfrm>
          <a:prstGeom prst="rect">
            <a:avLst/>
          </a:prstGeom>
          <a:noFill/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700" b="0" dirty="0" smtClean="0">
                <a:solidFill>
                  <a:srgbClr val="FFFFFF"/>
                </a:solidFill>
              </a:rPr>
              <a:t>9</a:t>
            </a:r>
            <a:endParaRPr lang="ru-RU" sz="1700" b="0" dirty="0">
              <a:solidFill>
                <a:srgbClr val="FFFFFF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104325"/>
            <a:ext cx="787082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931394" y="6273225"/>
            <a:ext cx="72128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HeliosCond" pitchFamily="2" charset="0"/>
              </a:rPr>
              <a:t>Организация системной работы по устранению и предотвращению нарушений зон минимальных расстояний, охранных и санитарно-защитных зон </a:t>
            </a:r>
            <a:r>
              <a:rPr lang="ru-RU" sz="1600" dirty="0" smtClean="0">
                <a:latin typeface="HeliosCond" pitchFamily="2" charset="0"/>
              </a:rPr>
              <a:t>ГРС</a:t>
            </a:r>
            <a:endParaRPr lang="en-US" sz="1600" dirty="0">
              <a:latin typeface="HeliosCond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38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931158" y="-127000"/>
            <a:ext cx="7208499" cy="1358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FFFFFF"/>
                </a:solidFill>
              </a:rPr>
              <a:t>Изменение границ </a:t>
            </a:r>
            <a:r>
              <a:rPr lang="ru-RU" sz="2400" b="1" dirty="0" smtClean="0">
                <a:solidFill>
                  <a:srgbClr val="FFFFFF"/>
                </a:solidFill>
              </a:rPr>
              <a:t>садоводческих товариществ</a:t>
            </a:r>
            <a:endParaRPr lang="ru-RU" sz="2400" b="1" dirty="0">
              <a:solidFill>
                <a:srgbClr val="FFFFFF"/>
              </a:solidFill>
            </a:endParaRPr>
          </a:p>
        </p:txBody>
      </p:sp>
      <p:pic>
        <p:nvPicPr>
          <p:cNvPr id="11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31158" cy="1071415"/>
          </a:xfrm>
          <a:prstGeom prst="rect">
            <a:avLst/>
          </a:prstGeom>
          <a:noFill/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700" b="0" dirty="0" smtClean="0">
                <a:solidFill>
                  <a:srgbClr val="FFFFFF"/>
                </a:solidFill>
              </a:rPr>
              <a:t>10</a:t>
            </a:r>
            <a:endParaRPr lang="ru-RU" sz="1700" b="0" dirty="0">
              <a:solidFill>
                <a:srgbClr val="FFFFFF"/>
              </a:solidFill>
            </a:endParaRPr>
          </a:p>
        </p:txBody>
      </p:sp>
      <p:pic>
        <p:nvPicPr>
          <p:cNvPr id="7" name="Объект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9478"/>
            <a:ext cx="4040188" cy="3802081"/>
          </a:xfrm>
          <a:prstGeom prst="rect">
            <a:avLst/>
          </a:prstGeom>
        </p:spPr>
      </p:pic>
      <p:pic>
        <p:nvPicPr>
          <p:cNvPr id="9" name="Объект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24" y="2264636"/>
            <a:ext cx="3675049" cy="37857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83698" y="1526629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Планируемые границы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 Narro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55381" y="1551061"/>
            <a:ext cx="2996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Скорректированные границы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931394" y="6273225"/>
            <a:ext cx="72128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HeliosCond" pitchFamily="2" charset="0"/>
              </a:rPr>
              <a:t>Организация системной работы по устранению и предотвращению нарушений зон минимальных расстояний, охранных и санитарно-защитных зон </a:t>
            </a:r>
            <a:r>
              <a:rPr lang="ru-RU" sz="1600" dirty="0" smtClean="0">
                <a:latin typeface="HeliosCond" pitchFamily="2" charset="0"/>
              </a:rPr>
              <a:t>ГРС</a:t>
            </a:r>
            <a:endParaRPr lang="en-US" sz="1600" dirty="0">
              <a:latin typeface="HeliosCond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5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931158" y="-127000"/>
            <a:ext cx="7208499" cy="1358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FFFFFF"/>
                </a:solidFill>
              </a:rPr>
              <a:t>Границы охранной зоны </a:t>
            </a:r>
            <a:r>
              <a:rPr lang="ru-RU" sz="2400" b="1" dirty="0">
                <a:solidFill>
                  <a:srgbClr val="FFFFFF"/>
                </a:solidFill>
              </a:rPr>
              <a:t>ГРС внесены </a:t>
            </a:r>
            <a:r>
              <a:rPr lang="ru-RU" sz="2400" b="1" dirty="0" smtClean="0">
                <a:solidFill>
                  <a:srgbClr val="FFFFFF"/>
                </a:solidFill>
              </a:rPr>
              <a:t>в </a:t>
            </a:r>
            <a:r>
              <a:rPr lang="ru-RU" sz="2400" b="1" dirty="0">
                <a:solidFill>
                  <a:srgbClr val="FFFFFF"/>
                </a:solidFill>
              </a:rPr>
              <a:t>государственный кадастр недвижимости </a:t>
            </a:r>
            <a:endParaRPr lang="ru-RU" sz="2400" b="1" dirty="0" smtClean="0">
              <a:solidFill>
                <a:srgbClr val="FFFFFF"/>
              </a:solidFill>
            </a:endParaRPr>
          </a:p>
        </p:txBody>
      </p:sp>
      <p:pic>
        <p:nvPicPr>
          <p:cNvPr id="11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31158" cy="1071415"/>
          </a:xfrm>
          <a:prstGeom prst="rect">
            <a:avLst/>
          </a:prstGeom>
          <a:noFill/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700" b="0" dirty="0" smtClean="0">
                <a:solidFill>
                  <a:srgbClr val="FFFFFF"/>
                </a:solidFill>
              </a:rPr>
              <a:t>1</a:t>
            </a:r>
            <a:r>
              <a:rPr lang="en-US" sz="1700" b="0" dirty="0" smtClean="0">
                <a:solidFill>
                  <a:srgbClr val="FFFFFF"/>
                </a:solidFill>
              </a:rPr>
              <a:t>1</a:t>
            </a:r>
            <a:endParaRPr lang="ru-RU" sz="1700" b="0" dirty="0">
              <a:solidFill>
                <a:srgbClr val="FFFFFF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27" y="1169845"/>
            <a:ext cx="7451978" cy="510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931394" y="6273225"/>
            <a:ext cx="72128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HeliosCond" pitchFamily="2" charset="0"/>
              </a:rPr>
              <a:t>Организация системной работы по устранению и предотвращению нарушений зон минимальных расстояний, охранных и санитарно-защитных зон </a:t>
            </a:r>
            <a:r>
              <a:rPr lang="ru-RU" sz="1600" dirty="0" smtClean="0">
                <a:latin typeface="HeliosCond" pitchFamily="2" charset="0"/>
              </a:rPr>
              <a:t>ГРС</a:t>
            </a:r>
            <a:endParaRPr lang="en-US" sz="1600" dirty="0">
              <a:latin typeface="HeliosCond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3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0509" y="0"/>
            <a:ext cx="9753601" cy="731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482" name="Text Box 3"/>
          <p:cNvSpPr txBox="1">
            <a:spLocks noChangeArrowheads="1"/>
          </p:cNvSpPr>
          <p:nvPr/>
        </p:nvSpPr>
        <p:spPr bwMode="auto">
          <a:xfrm>
            <a:off x="139700" y="3051175"/>
            <a:ext cx="8815388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dirty="0">
                <a:solidFill>
                  <a:srgbClr val="FFFFFF"/>
                </a:solidFill>
                <a:latin typeface="+mj-lt"/>
              </a:rPr>
              <a:t>СПАСИБО ЗА ВНИМАНИЕ!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71068" y="4223465"/>
            <a:ext cx="4930057" cy="213757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Собольков Сергей Александрович</a:t>
            </a:r>
            <a:endParaRPr lang="ru-RU" sz="2000" b="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ru-RU" sz="20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начальника ПОЭМГиГРС </a:t>
            </a:r>
          </a:p>
          <a:p>
            <a:pPr eaLnBrk="1" hangingPunct="1"/>
            <a:r>
              <a:rPr lang="ru-RU" sz="20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«Газпром трансгаз Самара»</a:t>
            </a:r>
          </a:p>
          <a:p>
            <a:pPr eaLnBrk="1" hangingPunct="1"/>
            <a:r>
              <a:rPr lang="ru-RU" sz="20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Тел.: (756) </a:t>
            </a:r>
            <a:r>
              <a:rPr lang="ru-RU" sz="20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22-442 </a:t>
            </a:r>
            <a:r>
              <a:rPr lang="ru-RU" sz="20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(газ.)</a:t>
            </a:r>
            <a:endParaRPr lang="ru-RU" sz="2000" b="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20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 </a:t>
            </a:r>
            <a:r>
              <a:rPr lang="en-US" sz="20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s.sobolkov@samaratransgaz.gazprom.ru</a:t>
            </a:r>
            <a:endParaRPr lang="ru-RU" sz="2000" b="0" u="sng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72606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31158" cy="1071415"/>
          </a:xfrm>
          <a:prstGeom prst="rect">
            <a:avLst/>
          </a:prstGeom>
          <a:noFill/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931394" y="6273225"/>
            <a:ext cx="72128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HeliosCond" pitchFamily="2" charset="0"/>
              </a:rPr>
              <a:t>Организация системной работы по устранению и предотвращению нарушений зон минимальных расстояний, охранных и санитарно-защитных зон </a:t>
            </a:r>
            <a:r>
              <a:rPr lang="ru-RU" sz="1600" dirty="0" smtClean="0">
                <a:latin typeface="HeliosCond" pitchFamily="2" charset="0"/>
              </a:rPr>
              <a:t>ГРС</a:t>
            </a:r>
            <a:endParaRPr lang="en-US" sz="1600" dirty="0">
              <a:latin typeface="HeliosCond" pitchFamily="2" charset="0"/>
              <a:cs typeface="Arial" charset="0"/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700" b="0" dirty="0" smtClean="0">
                <a:solidFill>
                  <a:srgbClr val="FFFFFF"/>
                </a:solidFill>
              </a:rPr>
              <a:t>1</a:t>
            </a:r>
            <a:endParaRPr lang="ru-RU" sz="1700" b="0" dirty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/>
        </p:nvSpPr>
        <p:spPr bwMode="auto">
          <a:xfrm>
            <a:off x="1931394" y="267854"/>
            <a:ext cx="6985489" cy="53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ru-RU" altLang="ru-RU" sz="2600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algn="ctr" eaLnBrk="1" hangingPunct="1"/>
            <a:endParaRPr lang="ru-RU" altLang="ru-RU" sz="2600" dirty="0">
              <a:solidFill>
                <a:srgbClr val="FFFFFF"/>
              </a:solidFill>
              <a:latin typeface="Arial Narrow" pitchFamily="34" charset="0"/>
            </a:endParaRPr>
          </a:p>
          <a:p>
            <a:pPr algn="ctr" eaLnBrk="1" hangingPunct="1"/>
            <a:endParaRPr lang="ru-RU" altLang="ru-RU" sz="2600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algn="ctr" eaLnBrk="1" hangingPunct="1"/>
            <a:endParaRPr lang="ru-RU" altLang="ru-RU" sz="2600" dirty="0">
              <a:solidFill>
                <a:srgbClr val="FFFFFF"/>
              </a:solidFill>
              <a:latin typeface="Arial Narrow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График селекторных и выездных совещаний</a:t>
            </a:r>
            <a:endParaRPr lang="ru-RU" altLang="ru-RU" sz="24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81" y="1370517"/>
            <a:ext cx="8727902" cy="399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0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931158" y="-127000"/>
            <a:ext cx="7208499" cy="1358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FFFFFF"/>
                </a:solidFill>
              </a:rPr>
              <a:t>Временный порядок выявления, учёта </a:t>
            </a:r>
            <a:r>
              <a:rPr lang="ru-RU" sz="2400" b="1" dirty="0" smtClean="0">
                <a:solidFill>
                  <a:srgbClr val="FFFFFF"/>
                </a:solidFill>
              </a:rPr>
              <a:t>и принятия </a:t>
            </a:r>
            <a:r>
              <a:rPr lang="ru-RU" sz="2400" b="1" dirty="0">
                <a:solidFill>
                  <a:srgbClr val="FFFFFF"/>
                </a:solidFill>
              </a:rPr>
              <a:t>мер по устранению нарушений охранных зон и минимальных </a:t>
            </a:r>
            <a:r>
              <a:rPr lang="ru-RU" sz="2400" b="1" dirty="0" smtClean="0">
                <a:solidFill>
                  <a:srgbClr val="FFFFFF"/>
                </a:solidFill>
              </a:rPr>
              <a:t>расстояний от объектов</a:t>
            </a:r>
            <a:endParaRPr lang="ru-RU" sz="2400" b="1" dirty="0">
              <a:solidFill>
                <a:srgbClr val="FFFFFF"/>
              </a:solidFill>
            </a:endParaRPr>
          </a:p>
        </p:txBody>
      </p:sp>
      <p:pic>
        <p:nvPicPr>
          <p:cNvPr id="11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31158" cy="1071415"/>
          </a:xfrm>
          <a:prstGeom prst="rect">
            <a:avLst/>
          </a:prstGeom>
          <a:noFill/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700" b="0" dirty="0" smtClean="0">
                <a:solidFill>
                  <a:srgbClr val="FFFFFF"/>
                </a:solidFill>
              </a:rPr>
              <a:t>2</a:t>
            </a:r>
            <a:endParaRPr lang="ru-RU" sz="1700" b="0" dirty="0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86"/>
          <a:stretch/>
        </p:blipFill>
        <p:spPr bwMode="auto">
          <a:xfrm>
            <a:off x="1419693" y="1157240"/>
            <a:ext cx="6153543" cy="117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2" b="37019"/>
          <a:stretch/>
        </p:blipFill>
        <p:spPr bwMode="auto">
          <a:xfrm>
            <a:off x="1419693" y="2053242"/>
            <a:ext cx="6153543" cy="318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03"/>
          <a:stretch/>
        </p:blipFill>
        <p:spPr bwMode="auto">
          <a:xfrm>
            <a:off x="1419694" y="5235563"/>
            <a:ext cx="6153542" cy="91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931394" y="6273225"/>
            <a:ext cx="72128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HeliosCond" pitchFamily="2" charset="0"/>
              </a:rPr>
              <a:t>Организация системной работы по устранению и предотвращению нарушений зон минимальных расстояний, охранных и санитарно-защитных зон </a:t>
            </a:r>
            <a:r>
              <a:rPr lang="ru-RU" sz="1600" dirty="0" smtClean="0">
                <a:latin typeface="HeliosCond" pitchFamily="2" charset="0"/>
              </a:rPr>
              <a:t>ГРС</a:t>
            </a:r>
            <a:endParaRPr lang="en-US" sz="1600" dirty="0">
              <a:latin typeface="HeliosCond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Прямая со стрелкой 161"/>
          <p:cNvCxnSpPr/>
          <p:nvPr/>
        </p:nvCxnSpPr>
        <p:spPr bwMode="auto">
          <a:xfrm>
            <a:off x="4316830" y="4411609"/>
            <a:ext cx="0" cy="293027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cxnSp>
        <p:nvCxnSpPr>
          <p:cNvPr id="106" name="Прямая со стрелкой 105"/>
          <p:cNvCxnSpPr/>
          <p:nvPr/>
        </p:nvCxnSpPr>
        <p:spPr bwMode="auto">
          <a:xfrm>
            <a:off x="7902999" y="2639889"/>
            <a:ext cx="0" cy="350167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cxnSp>
        <p:nvCxnSpPr>
          <p:cNvPr id="108" name="Прямая соединительная линия 107"/>
          <p:cNvCxnSpPr/>
          <p:nvPr/>
        </p:nvCxnSpPr>
        <p:spPr bwMode="auto">
          <a:xfrm flipH="1">
            <a:off x="5391151" y="2639889"/>
            <a:ext cx="2511848" cy="263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105" name="Прямая со стрелкой 104"/>
          <p:cNvCxnSpPr/>
          <p:nvPr/>
        </p:nvCxnSpPr>
        <p:spPr bwMode="auto">
          <a:xfrm>
            <a:off x="5366852" y="2507901"/>
            <a:ext cx="0" cy="476599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cxnSp>
        <p:nvCxnSpPr>
          <p:cNvPr id="40" name="Прямая со стрелкой 39"/>
          <p:cNvCxnSpPr/>
          <p:nvPr/>
        </p:nvCxnSpPr>
        <p:spPr bwMode="auto">
          <a:xfrm>
            <a:off x="4688852" y="1669472"/>
            <a:ext cx="0" cy="355830"/>
          </a:xfrm>
          <a:prstGeom prst="straightConnector1">
            <a:avLst/>
          </a:prstGeom>
          <a:noFill/>
          <a:ln w="31750" cap="flat" cmpd="sng" algn="ctr">
            <a:solidFill>
              <a:srgbClr val="41DF5F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pic>
        <p:nvPicPr>
          <p:cNvPr id="11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31158" cy="1071415"/>
          </a:xfrm>
          <a:prstGeom prst="rect">
            <a:avLst/>
          </a:prstGeom>
          <a:noFill/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700" b="0" dirty="0" smtClean="0">
                <a:solidFill>
                  <a:srgbClr val="FFFFFF"/>
                </a:solidFill>
              </a:rPr>
              <a:t>3</a:t>
            </a:r>
            <a:endParaRPr lang="ru-RU" sz="1700" b="0" dirty="0">
              <a:solidFill>
                <a:srgbClr val="FFFFFF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3630856" y="1186872"/>
            <a:ext cx="2377587" cy="482600"/>
          </a:xfrm>
          <a:prstGeom prst="rect">
            <a:avLst/>
          </a:prstGeom>
          <a:solidFill>
            <a:srgbClr val="41DF5F"/>
          </a:solidFill>
          <a:ln w="9525" cap="flat" cmpd="sng" algn="ctr">
            <a:solidFill>
              <a:srgbClr val="41DF5F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Обнаруживший нарушение</a:t>
            </a: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90303" y="2031768"/>
            <a:ext cx="2926374" cy="4826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Главный инженер филиала</a:t>
            </a:r>
          </a:p>
        </p:txBody>
      </p:sp>
      <p:sp>
        <p:nvSpPr>
          <p:cNvPr id="44" name="Прямоугольник 43"/>
          <p:cNvSpPr/>
          <p:nvPr/>
        </p:nvSpPr>
        <p:spPr bwMode="auto">
          <a:xfrm>
            <a:off x="111264" y="2743200"/>
            <a:ext cx="2042746" cy="482600"/>
          </a:xfrm>
          <a:prstGeom prst="rect">
            <a:avLst/>
          </a:prstGeom>
          <a:solidFill>
            <a:srgbClr val="B28128"/>
          </a:solidFill>
          <a:ln w="9525" cap="flat" cmpd="sng" algn="ctr">
            <a:solidFill>
              <a:srgbClr val="B28128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Дежурная смена ПМУО</a:t>
            </a:r>
          </a:p>
        </p:txBody>
      </p:sp>
      <p:sp>
        <p:nvSpPr>
          <p:cNvPr id="45" name="Прямоугольник 44"/>
          <p:cNvSpPr/>
          <p:nvPr/>
        </p:nvSpPr>
        <p:spPr bwMode="auto">
          <a:xfrm>
            <a:off x="111264" y="3355802"/>
            <a:ext cx="2042746" cy="482600"/>
          </a:xfrm>
          <a:prstGeom prst="rect">
            <a:avLst/>
          </a:prstGeom>
          <a:solidFill>
            <a:srgbClr val="B28128"/>
          </a:solidFill>
          <a:ln w="9525" cap="flat" cmpd="sng" algn="ctr">
            <a:solidFill>
              <a:srgbClr val="B28128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Сотрудник СКЗ</a:t>
            </a:r>
          </a:p>
        </p:txBody>
      </p:sp>
      <p:sp>
        <p:nvSpPr>
          <p:cNvPr id="47" name="Прямоугольник 46"/>
          <p:cNvSpPr/>
          <p:nvPr/>
        </p:nvSpPr>
        <p:spPr bwMode="auto">
          <a:xfrm>
            <a:off x="4688852" y="3006310"/>
            <a:ext cx="2247166" cy="1074766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Начальник ЛЭС,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службы ГРС в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зависимости от места обнаружения нарушения</a:t>
            </a:r>
          </a:p>
        </p:txBody>
      </p:sp>
      <p:sp>
        <p:nvSpPr>
          <p:cNvPr id="48" name="Прямоугольник 47"/>
          <p:cNvSpPr/>
          <p:nvPr/>
        </p:nvSpPr>
        <p:spPr bwMode="auto">
          <a:xfrm>
            <a:off x="7068720" y="2997504"/>
            <a:ext cx="1914097" cy="1074766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Заместитель начальника филиала</a:t>
            </a: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1332467" y="5676900"/>
            <a:ext cx="1813047" cy="5080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Юрисконсульт филиала</a:t>
            </a:r>
          </a:p>
        </p:txBody>
      </p:sp>
      <p:sp>
        <p:nvSpPr>
          <p:cNvPr id="50" name="Прямоугольник 49"/>
          <p:cNvSpPr/>
          <p:nvPr/>
        </p:nvSpPr>
        <p:spPr bwMode="auto">
          <a:xfrm>
            <a:off x="3608701" y="4749800"/>
            <a:ext cx="2632382" cy="83502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Главный инженер – первый заместитель генерального директора</a:t>
            </a:r>
          </a:p>
        </p:txBody>
      </p:sp>
      <p:sp>
        <p:nvSpPr>
          <p:cNvPr id="51" name="Прямоугольник 50"/>
          <p:cNvSpPr/>
          <p:nvPr/>
        </p:nvSpPr>
        <p:spPr bwMode="auto">
          <a:xfrm>
            <a:off x="6400339" y="4749800"/>
            <a:ext cx="2632382" cy="75882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Заместитель генерального директора по производству</a:t>
            </a:r>
          </a:p>
        </p:txBody>
      </p:sp>
      <p:cxnSp>
        <p:nvCxnSpPr>
          <p:cNvPr id="52" name="Прямая со стрелкой 51"/>
          <p:cNvCxnSpPr/>
          <p:nvPr/>
        </p:nvCxnSpPr>
        <p:spPr bwMode="auto">
          <a:xfrm flipH="1">
            <a:off x="3005245" y="2260136"/>
            <a:ext cx="461162" cy="0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cxnSp>
        <p:nvCxnSpPr>
          <p:cNvPr id="53" name="Прямая со стрелкой 52"/>
          <p:cNvCxnSpPr/>
          <p:nvPr/>
        </p:nvCxnSpPr>
        <p:spPr bwMode="auto">
          <a:xfrm flipH="1">
            <a:off x="6262690" y="2260136"/>
            <a:ext cx="503870" cy="6466"/>
          </a:xfrm>
          <a:prstGeom prst="straightConnector1">
            <a:avLst/>
          </a:prstGeom>
          <a:noFill/>
          <a:ln w="31750" cap="flat" cmpd="sng" algn="ctr">
            <a:solidFill>
              <a:srgbClr val="77D7F5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cxnSp>
        <p:nvCxnSpPr>
          <p:cNvPr id="54" name="Прямая со стрелкой 53"/>
          <p:cNvCxnSpPr/>
          <p:nvPr/>
        </p:nvCxnSpPr>
        <p:spPr bwMode="auto">
          <a:xfrm>
            <a:off x="4183674" y="2507902"/>
            <a:ext cx="0" cy="476598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cxnSp>
        <p:nvCxnSpPr>
          <p:cNvPr id="69" name="Прямая со стрелкой 68"/>
          <p:cNvCxnSpPr/>
          <p:nvPr/>
        </p:nvCxnSpPr>
        <p:spPr bwMode="auto">
          <a:xfrm flipH="1">
            <a:off x="2120016" y="4531771"/>
            <a:ext cx="296403" cy="0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cxnSp>
        <p:nvCxnSpPr>
          <p:cNvPr id="62" name="Прямая со стрелкой 61"/>
          <p:cNvCxnSpPr/>
          <p:nvPr/>
        </p:nvCxnSpPr>
        <p:spPr bwMode="auto">
          <a:xfrm flipH="1">
            <a:off x="2143983" y="2990056"/>
            <a:ext cx="269870" cy="0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cxnSp>
        <p:nvCxnSpPr>
          <p:cNvPr id="63" name="Прямая со стрелкой 62"/>
          <p:cNvCxnSpPr/>
          <p:nvPr/>
        </p:nvCxnSpPr>
        <p:spPr bwMode="auto">
          <a:xfrm flipH="1">
            <a:off x="2143983" y="3627323"/>
            <a:ext cx="264713" cy="0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sp>
        <p:nvSpPr>
          <p:cNvPr id="68" name="Прямоугольник 67"/>
          <p:cNvSpPr/>
          <p:nvPr/>
        </p:nvSpPr>
        <p:spPr bwMode="auto">
          <a:xfrm>
            <a:off x="135230" y="4029075"/>
            <a:ext cx="2008752" cy="1346200"/>
          </a:xfrm>
          <a:prstGeom prst="rect">
            <a:avLst/>
          </a:prstGeom>
          <a:solidFill>
            <a:srgbClr val="B28128"/>
          </a:solidFill>
          <a:ln w="9525" cap="flat" cmpd="sng" algn="ctr">
            <a:solidFill>
              <a:srgbClr val="B28128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Заместитель генерального директора по </a:t>
            </a:r>
            <a:r>
              <a:rPr lang="ru-RU" sz="1600" b="1" dirty="0" smtClean="0">
                <a:solidFill>
                  <a:srgbClr val="003366"/>
                </a:solidFill>
              </a:rPr>
              <a:t>корпоративной защите</a:t>
            </a:r>
            <a:endParaRPr lang="ru-RU" sz="1600" b="1" dirty="0">
              <a:solidFill>
                <a:srgbClr val="003366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 bwMode="auto">
          <a:xfrm>
            <a:off x="3608701" y="5753100"/>
            <a:ext cx="1997681" cy="355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3366"/>
                </a:solidFill>
              </a:rPr>
              <a:t>Юридический отдел</a:t>
            </a:r>
            <a:endParaRPr lang="ru-RU" sz="1600" b="1" dirty="0">
              <a:solidFill>
                <a:srgbClr val="003366"/>
              </a:solidFill>
            </a:endParaRPr>
          </a:p>
        </p:txBody>
      </p:sp>
      <p:sp>
        <p:nvSpPr>
          <p:cNvPr id="72" name="Rectangle 2"/>
          <p:cNvSpPr>
            <a:spLocks noChangeArrowheads="1"/>
          </p:cNvSpPr>
          <p:nvPr/>
        </p:nvSpPr>
        <p:spPr bwMode="auto">
          <a:xfrm>
            <a:off x="2110154" y="133352"/>
            <a:ext cx="6872654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Схема оповещения</a:t>
            </a:r>
          </a:p>
          <a:p>
            <a:pPr algn="ctr"/>
            <a:r>
              <a:rPr lang="ru-RU" altLang="ru-RU" sz="24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при выявлении нарушения ОЗ и </a:t>
            </a:r>
            <a:r>
              <a:rPr lang="ru-RU" altLang="ru-RU" sz="24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ЗМР</a:t>
            </a:r>
            <a:endParaRPr lang="ru-RU" altLang="ru-RU" sz="24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15" name="Соединительная линия уступом 14"/>
          <p:cNvCxnSpPr/>
          <p:nvPr/>
        </p:nvCxnSpPr>
        <p:spPr bwMode="auto">
          <a:xfrm rot="5400000">
            <a:off x="2005353" y="2921553"/>
            <a:ext cx="2039161" cy="1211857"/>
          </a:xfrm>
          <a:prstGeom prst="bentConnector3">
            <a:avLst>
              <a:gd name="adj1" fmla="val 13719"/>
            </a:avLst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sp>
        <p:nvSpPr>
          <p:cNvPr id="41" name="Прямоугольник 40"/>
          <p:cNvSpPr/>
          <p:nvPr/>
        </p:nvSpPr>
        <p:spPr bwMode="auto">
          <a:xfrm>
            <a:off x="3356462" y="2031768"/>
            <a:ext cx="2926374" cy="4826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Диспетчерская служба филиала</a:t>
            </a:r>
          </a:p>
        </p:txBody>
      </p:sp>
      <p:cxnSp>
        <p:nvCxnSpPr>
          <p:cNvPr id="123" name="Прямая со стрелкой 122"/>
          <p:cNvCxnSpPr/>
          <p:nvPr/>
        </p:nvCxnSpPr>
        <p:spPr bwMode="auto">
          <a:xfrm flipH="1">
            <a:off x="2830664" y="3671655"/>
            <a:ext cx="2614" cy="2005245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cxnSp>
        <p:nvCxnSpPr>
          <p:cNvPr id="127" name="Прямая со стрелкой 126"/>
          <p:cNvCxnSpPr/>
          <p:nvPr/>
        </p:nvCxnSpPr>
        <p:spPr bwMode="auto">
          <a:xfrm>
            <a:off x="3145514" y="5938852"/>
            <a:ext cx="485342" cy="0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sp>
        <p:nvSpPr>
          <p:cNvPr id="42" name="Прямоугольник 41"/>
          <p:cNvSpPr/>
          <p:nvPr/>
        </p:nvSpPr>
        <p:spPr bwMode="auto">
          <a:xfrm>
            <a:off x="6605230" y="2025302"/>
            <a:ext cx="2377587" cy="482600"/>
          </a:xfrm>
          <a:prstGeom prst="rect">
            <a:avLst/>
          </a:prstGeom>
          <a:solidFill>
            <a:srgbClr val="77D7F5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Узел связи</a:t>
            </a:r>
          </a:p>
        </p:txBody>
      </p:sp>
      <p:cxnSp>
        <p:nvCxnSpPr>
          <p:cNvPr id="157" name="Прямая со стрелкой 156"/>
          <p:cNvCxnSpPr/>
          <p:nvPr/>
        </p:nvCxnSpPr>
        <p:spPr bwMode="auto">
          <a:xfrm>
            <a:off x="7712343" y="4411609"/>
            <a:ext cx="0" cy="338191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0"/>
          </a:effectLst>
        </p:spPr>
      </p:cxnSp>
      <p:cxnSp>
        <p:nvCxnSpPr>
          <p:cNvPr id="132" name="Соединительная линия уступом 131"/>
          <p:cNvCxnSpPr/>
          <p:nvPr/>
        </p:nvCxnSpPr>
        <p:spPr bwMode="auto">
          <a:xfrm>
            <a:off x="2978208" y="3610219"/>
            <a:ext cx="4738322" cy="801390"/>
          </a:xfrm>
          <a:prstGeom prst="bentConnector3">
            <a:avLst>
              <a:gd name="adj1" fmla="val 28017"/>
            </a:avLst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sp>
        <p:nvSpPr>
          <p:cNvPr id="46" name="Прямоугольник 45"/>
          <p:cNvSpPr/>
          <p:nvPr/>
        </p:nvSpPr>
        <p:spPr bwMode="auto">
          <a:xfrm>
            <a:off x="2659311" y="3006662"/>
            <a:ext cx="1849079" cy="1104162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900000" rev="0"/>
            </a:camera>
            <a:lightRig rig="threePt" dir="t"/>
          </a:scene3d>
          <a:sp3d>
            <a:bevelT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66"/>
                </a:solidFill>
              </a:rPr>
              <a:t>Начальник филиала</a:t>
            </a:r>
          </a:p>
        </p:txBody>
      </p:sp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1931394" y="6273225"/>
            <a:ext cx="72128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HeliosCond" pitchFamily="2" charset="0"/>
              </a:rPr>
              <a:t>Организация системной работы по устранению и предотвращению нарушений зон минимальных расстояний, охранных и санитарно-защитных зон </a:t>
            </a:r>
            <a:r>
              <a:rPr lang="ru-RU" sz="1600" dirty="0" smtClean="0">
                <a:latin typeface="HeliosCond" pitchFamily="2" charset="0"/>
              </a:rPr>
              <a:t>ГРС</a:t>
            </a:r>
            <a:endParaRPr lang="en-US" sz="1600" dirty="0">
              <a:latin typeface="HeliosCond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9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31158" cy="1071415"/>
          </a:xfrm>
          <a:prstGeom prst="rect">
            <a:avLst/>
          </a:prstGeom>
          <a:noFill/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700" b="0" dirty="0" smtClean="0">
                <a:solidFill>
                  <a:srgbClr val="FFFFFF"/>
                </a:solidFill>
              </a:rPr>
              <a:t>4</a:t>
            </a:r>
            <a:endParaRPr lang="ru-RU" sz="1700" b="0" dirty="0">
              <a:solidFill>
                <a:srgbClr val="FFFFFF"/>
              </a:solidFill>
            </a:endParaRPr>
          </a:p>
        </p:txBody>
      </p:sp>
      <p:sp>
        <p:nvSpPr>
          <p:cNvPr id="74" name="Rectangle 220"/>
          <p:cNvSpPr>
            <a:spLocks noChangeArrowheads="1"/>
          </p:cNvSpPr>
          <p:nvPr/>
        </p:nvSpPr>
        <p:spPr bwMode="auto">
          <a:xfrm>
            <a:off x="109903" y="1591717"/>
            <a:ext cx="8780585" cy="3762403"/>
          </a:xfrm>
          <a:prstGeom prst="rect">
            <a:avLst/>
          </a:prstGeom>
          <a:noFill/>
          <a:ln>
            <a:noFill/>
          </a:ln>
          <a:extLst/>
        </p:spPr>
        <p:txBody>
          <a:bodyPr lIns="68415" tIns="34208" rIns="68415" bIns="34208" anchor="ctr">
            <a:spAutoFit/>
          </a:bodyPr>
          <a:lstStyle/>
          <a:p>
            <a:pPr algn="just" defTabSz="684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003366"/>
                </a:solidFill>
                <a:latin typeface="Times New Roman" pitchFamily="18" charset="0"/>
              </a:rPr>
              <a:t>      </a:t>
            </a:r>
            <a:r>
              <a:rPr lang="ru-RU" sz="2000" b="1" kern="0" dirty="0">
                <a:solidFill>
                  <a:srgbClr val="003366"/>
                </a:solidFill>
                <a:latin typeface="Arial Narrow"/>
              </a:rPr>
              <a:t>1. Выезд на место работников эксплуатирующего филиала, СКЗ и Дежурной мобильной группы ПМУО с оформлением на месте и вручением нарушителю Акта-предписания о запрещении производства работ – немедленно при обнаружении нарушения.</a:t>
            </a:r>
          </a:p>
          <a:p>
            <a:pPr algn="just" defTabSz="684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003366"/>
                </a:solidFill>
                <a:latin typeface="Arial Narrow"/>
              </a:rPr>
              <a:t>      2. Фиксация факта нарушения с оформлением комиссионного акта в присутствии собственника земельного участка или постройки, представителя администрации муниципального образования и Заволжского управления ООО «Газпром газнадзор» - в десятидневный срок после оформления Акта-предписания.</a:t>
            </a:r>
          </a:p>
          <a:p>
            <a:pPr algn="just" defTabSz="684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003366"/>
                </a:solidFill>
                <a:latin typeface="Arial Narrow"/>
              </a:rPr>
              <a:t>      3. Предъявление письменных требований об устранении нарушения в добровольном порядке – одновременно с вручением акта о выявлении нарушения.</a:t>
            </a:r>
          </a:p>
        </p:txBody>
      </p:sp>
      <p:sp>
        <p:nvSpPr>
          <p:cNvPr id="75" name="Rectangle 2"/>
          <p:cNvSpPr>
            <a:spLocks noGrp="1" noChangeArrowheads="1"/>
          </p:cNvSpPr>
          <p:nvPr/>
        </p:nvSpPr>
        <p:spPr bwMode="auto">
          <a:xfrm>
            <a:off x="1989994" y="244478"/>
            <a:ext cx="698548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Первоочередные действия при обнаружении </a:t>
            </a:r>
          </a:p>
          <a:p>
            <a:pPr algn="ctr"/>
            <a:r>
              <a:rPr lang="ru-RU" altLang="ru-RU" sz="24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нарушения ОЗ и </a:t>
            </a:r>
            <a:r>
              <a:rPr lang="ru-RU" altLang="ru-RU" sz="24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ЗМР</a:t>
            </a:r>
            <a:endParaRPr lang="ru-RU" altLang="ru-RU" sz="24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931394" y="6273225"/>
            <a:ext cx="72128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HeliosCond" pitchFamily="2" charset="0"/>
              </a:rPr>
              <a:t>Организация системной работы по устранению и предотвращению нарушений зон минимальных расстояний, охранных и санитарно-защитных зон </a:t>
            </a:r>
            <a:r>
              <a:rPr lang="ru-RU" sz="1600" dirty="0" smtClean="0">
                <a:latin typeface="HeliosCond" pitchFamily="2" charset="0"/>
              </a:rPr>
              <a:t>ГРС</a:t>
            </a:r>
            <a:endParaRPr lang="en-US" sz="1600" dirty="0">
              <a:latin typeface="HeliosCond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69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31158" cy="1071415"/>
          </a:xfrm>
          <a:prstGeom prst="rect">
            <a:avLst/>
          </a:prstGeom>
          <a:noFill/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700" b="0" dirty="0" smtClean="0">
                <a:solidFill>
                  <a:srgbClr val="FFFFFF"/>
                </a:solidFill>
              </a:rPr>
              <a:t>5</a:t>
            </a:r>
            <a:endParaRPr lang="ru-RU" sz="1700" b="0" dirty="0">
              <a:solidFill>
                <a:srgbClr val="FFFFFF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1225" r="1846" b="1929"/>
          <a:stretch>
            <a:fillRect/>
          </a:stretch>
        </p:blipFill>
        <p:spPr bwMode="auto">
          <a:xfrm>
            <a:off x="1154723" y="1117599"/>
            <a:ext cx="6931102" cy="51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/>
        </p:nvSpPr>
        <p:spPr bwMode="auto">
          <a:xfrm>
            <a:off x="1931394" y="2"/>
            <a:ext cx="6985489" cy="82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ru-RU" altLang="ru-RU" sz="2600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algn="ctr" eaLnBrk="1" hangingPunct="1"/>
            <a:endParaRPr lang="ru-RU" altLang="ru-RU" sz="2600" dirty="0">
              <a:solidFill>
                <a:srgbClr val="FFFFFF"/>
              </a:solidFill>
              <a:latin typeface="Arial Narrow" pitchFamily="34" charset="0"/>
            </a:endParaRPr>
          </a:p>
          <a:p>
            <a:pPr algn="ctr" eaLnBrk="1" hangingPunct="1"/>
            <a:endParaRPr lang="ru-RU" altLang="ru-RU" sz="2600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algn="ctr" eaLnBrk="1" hangingPunct="1"/>
            <a:endParaRPr lang="ru-RU" altLang="ru-RU" sz="2600" dirty="0">
              <a:solidFill>
                <a:srgbClr val="FFFFFF"/>
              </a:solidFill>
              <a:latin typeface="Arial Narrow" pitchFamily="34" charset="0"/>
            </a:endParaRPr>
          </a:p>
          <a:p>
            <a:pPr algn="ctr"/>
            <a:r>
              <a:rPr lang="ru-RU" altLang="ru-RU" sz="24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Алгоритм действий по устранению </a:t>
            </a:r>
            <a:endParaRPr lang="ru-RU" altLang="ru-RU" sz="2400" b="1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нарушений </a:t>
            </a:r>
            <a:r>
              <a:rPr lang="ru-RU" altLang="ru-RU" sz="24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ОЗ и </a:t>
            </a:r>
            <a:r>
              <a:rPr lang="ru-RU" altLang="ru-RU" sz="24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ЗМР</a:t>
            </a:r>
            <a:endParaRPr lang="ru-RU" altLang="ru-RU" sz="24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931394" y="6273225"/>
            <a:ext cx="72128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HeliosCond" pitchFamily="2" charset="0"/>
              </a:rPr>
              <a:t>Организация системной работы по устранению и предотвращению нарушений зон минимальных расстояний, охранных и санитарно-защитных зон </a:t>
            </a:r>
            <a:r>
              <a:rPr lang="ru-RU" sz="1600" dirty="0" smtClean="0">
                <a:latin typeface="HeliosCond" pitchFamily="2" charset="0"/>
              </a:rPr>
              <a:t>ГРС</a:t>
            </a:r>
            <a:endParaRPr lang="en-US" sz="1600" dirty="0">
              <a:latin typeface="HeliosCond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50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621755" y="193676"/>
            <a:ext cx="5895975" cy="65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FFFFFF"/>
                </a:solidFill>
              </a:rPr>
              <a:t>Соглашения с муниципальными образованиями</a:t>
            </a:r>
            <a:endParaRPr lang="ru-RU" sz="2400" b="1" dirty="0">
              <a:solidFill>
                <a:srgbClr val="FFFFFF"/>
              </a:solidFill>
            </a:endParaRPr>
          </a:p>
        </p:txBody>
      </p:sp>
      <p:pic>
        <p:nvPicPr>
          <p:cNvPr id="11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31158" cy="1071415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/>
          <a:stretch/>
        </p:blipFill>
        <p:spPr>
          <a:xfrm>
            <a:off x="948530" y="1270198"/>
            <a:ext cx="3497771" cy="4562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0"/>
          <a:stretch/>
        </p:blipFill>
        <p:spPr>
          <a:xfrm>
            <a:off x="948530" y="3824577"/>
            <a:ext cx="3497771" cy="23828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2"/>
          <a:stretch/>
        </p:blipFill>
        <p:spPr>
          <a:xfrm>
            <a:off x="4785813" y="1270198"/>
            <a:ext cx="3642570" cy="4940788"/>
          </a:xfrm>
          <a:prstGeom prst="rect">
            <a:avLst/>
          </a:prstGeom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6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948530" y="3837175"/>
            <a:ext cx="3497770" cy="0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931394" y="6273225"/>
            <a:ext cx="72128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HeliosCond" pitchFamily="2" charset="0"/>
              </a:rPr>
              <a:t>Организация системной работы по устранению и предотвращению нарушений зон минимальных расстояний, охранных и санитарно-защитных зон </a:t>
            </a:r>
            <a:r>
              <a:rPr lang="ru-RU" sz="1600" dirty="0" smtClean="0">
                <a:latin typeface="HeliosCond" pitchFamily="2" charset="0"/>
              </a:rPr>
              <a:t>ГРС</a:t>
            </a:r>
            <a:endParaRPr lang="en-US" sz="1600" dirty="0">
              <a:latin typeface="HeliosCond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65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119357" y="193676"/>
            <a:ext cx="6776815" cy="65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FFFFFF"/>
                </a:solidFill>
              </a:rPr>
              <a:t>Координационное совещание </a:t>
            </a:r>
            <a:r>
              <a:rPr lang="ru-RU" sz="2400" b="1" dirty="0">
                <a:solidFill>
                  <a:srgbClr val="FFFFFF"/>
                </a:solidFill>
              </a:rPr>
              <a:t>по обеспечению правопорядка, под председательством Губернатора Самарской области</a:t>
            </a:r>
          </a:p>
        </p:txBody>
      </p:sp>
      <p:pic>
        <p:nvPicPr>
          <p:cNvPr id="11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31158" cy="1071415"/>
          </a:xfrm>
          <a:prstGeom prst="rect">
            <a:avLst/>
          </a:prstGeom>
          <a:noFill/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700" b="0" dirty="0" smtClean="0">
                <a:solidFill>
                  <a:srgbClr val="FFFFFF"/>
                </a:solidFill>
              </a:rPr>
              <a:t>7</a:t>
            </a:r>
            <a:endParaRPr lang="ru-RU" sz="1700" b="0" dirty="0">
              <a:solidFill>
                <a:srgbClr val="FFFFFF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856059" y="1237714"/>
            <a:ext cx="3541395" cy="5008245"/>
            <a:chOff x="-314325" y="1223815"/>
            <a:chExt cx="3219450" cy="455295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1" t="-501" r="883" b="-47"/>
            <a:stretch/>
          </p:blipFill>
          <p:spPr bwMode="auto">
            <a:xfrm>
              <a:off x="-314325" y="1223815"/>
              <a:ext cx="3219450" cy="455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1027" y="5281867"/>
              <a:ext cx="3126151" cy="399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9" y="1237714"/>
            <a:ext cx="3547072" cy="503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931394" y="6273225"/>
            <a:ext cx="72128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HeliosCond" pitchFamily="2" charset="0"/>
              </a:rPr>
              <a:t>Организация системной работы по устранению и предотвращению нарушений зон минимальных расстояний, охранных и санитарно-защитных зон </a:t>
            </a:r>
            <a:r>
              <a:rPr lang="ru-RU" sz="1600" dirty="0" smtClean="0">
                <a:latin typeface="HeliosCond" pitchFamily="2" charset="0"/>
              </a:rPr>
              <a:t>ГРС</a:t>
            </a:r>
            <a:endParaRPr lang="en-US" sz="1600" dirty="0">
              <a:latin typeface="HeliosCond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931158" y="-127000"/>
            <a:ext cx="7208499" cy="1358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lvl="0" algn="ctr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FFFFFF"/>
                </a:solidFill>
              </a:rPr>
              <a:t>Изменение границ населённых пунктов </a:t>
            </a:r>
            <a:r>
              <a:rPr lang="ru-RU" sz="2400" b="1" dirty="0" smtClean="0">
                <a:solidFill>
                  <a:srgbClr val="FFFFFF"/>
                </a:solidFill>
              </a:rPr>
              <a:t>с выделением территорий зон минимальных расстояний МГ и ГРС</a:t>
            </a:r>
            <a:endParaRPr lang="ru-RU" sz="2400" b="1" dirty="0">
              <a:solidFill>
                <a:srgbClr val="FFFFFF"/>
              </a:solidFill>
            </a:endParaRPr>
          </a:p>
        </p:txBody>
      </p:sp>
      <p:pic>
        <p:nvPicPr>
          <p:cNvPr id="11" name="Picture 16" descr="D:\Data\WORK\BREND BOOK\лого\лого для презен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31158" cy="1071415"/>
          </a:xfrm>
          <a:prstGeom prst="rect">
            <a:avLst/>
          </a:prstGeom>
          <a:noFill/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700" b="0" dirty="0" smtClean="0">
                <a:solidFill>
                  <a:srgbClr val="FFFFFF"/>
                </a:solidFill>
              </a:rPr>
              <a:t>8</a:t>
            </a:r>
            <a:endParaRPr lang="ru-RU" sz="1700" b="0" dirty="0">
              <a:solidFill>
                <a:srgbClr val="FFFFFF"/>
              </a:solidFill>
            </a:endParaRPr>
          </a:p>
        </p:txBody>
      </p:sp>
      <p:pic>
        <p:nvPicPr>
          <p:cNvPr id="7" name="Объект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64" y="1135425"/>
            <a:ext cx="7103059" cy="5069434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931394" y="6273225"/>
            <a:ext cx="72128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HeliosCond" pitchFamily="2" charset="0"/>
              </a:rPr>
              <a:t>Организация системной работы по устранению и предотвращению нарушений зон минимальных расстояний, охранных и санитарно-защитных зон </a:t>
            </a:r>
            <a:r>
              <a:rPr lang="ru-RU" sz="1600" dirty="0" smtClean="0">
                <a:latin typeface="HeliosCond" pitchFamily="2" charset="0"/>
              </a:rPr>
              <a:t>ГРС</a:t>
            </a:r>
            <a:endParaRPr lang="en-US" sz="1600" dirty="0">
              <a:latin typeface="HeliosCond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8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12047</TotalTime>
  <Words>479</Words>
  <Application>Microsoft Office PowerPoint</Application>
  <PresentationFormat>Экран (4:3)</PresentationFormat>
  <Paragraphs>78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13</vt:i4>
      </vt:variant>
    </vt:vector>
  </HeadingPairs>
  <TitlesOfParts>
    <vt:vector size="28" baseType="lpstr">
      <vt:lpstr>3_Специальное оформление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9_Специальное оформление</vt:lpstr>
      <vt:lpstr>23_Специальное оформление</vt:lpstr>
      <vt:lpstr>10_Специальное оформление</vt:lpstr>
      <vt:lpstr>11_Специальное оформление</vt:lpstr>
      <vt:lpstr>12_Специальное оформление</vt:lpstr>
      <vt:lpstr>13_Специальное оформление</vt:lpstr>
      <vt:lpstr>14_Специальное оформление</vt:lpstr>
      <vt:lpstr>15_Специальное оформление</vt:lpstr>
      <vt:lpstr>16_Специальное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Typo Graphic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a.nuykin@samaratransgaz.gazprom.ru</dc:creator>
  <cp:keywords>Годовой отчет</cp:keywords>
  <cp:lastModifiedBy>Собольков Сергей Александрович</cp:lastModifiedBy>
  <cp:revision>1050</cp:revision>
  <cp:lastPrinted>2016-05-04T09:13:17Z</cp:lastPrinted>
  <dcterms:created xsi:type="dcterms:W3CDTF">2009-07-15T11:37:47Z</dcterms:created>
  <dcterms:modified xsi:type="dcterms:W3CDTF">2017-10-17T10:25:57Z</dcterms:modified>
</cp:coreProperties>
</file>