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60" r:id="rId1"/>
  </p:sldMasterIdLst>
  <p:notesMasterIdLst>
    <p:notesMasterId r:id="rId27"/>
  </p:notesMasterIdLst>
  <p:sldIdLst>
    <p:sldId id="256" r:id="rId2"/>
    <p:sldId id="364" r:id="rId3"/>
    <p:sldId id="365" r:id="rId4"/>
    <p:sldId id="372" r:id="rId5"/>
    <p:sldId id="378" r:id="rId6"/>
    <p:sldId id="383" r:id="rId7"/>
    <p:sldId id="373" r:id="rId8"/>
    <p:sldId id="376" r:id="rId9"/>
    <p:sldId id="380" r:id="rId10"/>
    <p:sldId id="377" r:id="rId11"/>
    <p:sldId id="384" r:id="rId12"/>
    <p:sldId id="374" r:id="rId13"/>
    <p:sldId id="375" r:id="rId14"/>
    <p:sldId id="387" r:id="rId15"/>
    <p:sldId id="388" r:id="rId16"/>
    <p:sldId id="359" r:id="rId17"/>
    <p:sldId id="371" r:id="rId18"/>
    <p:sldId id="381" r:id="rId19"/>
    <p:sldId id="382" r:id="rId20"/>
    <p:sldId id="379" r:id="rId21"/>
    <p:sldId id="370" r:id="rId22"/>
    <p:sldId id="385" r:id="rId23"/>
    <p:sldId id="386" r:id="rId24"/>
    <p:sldId id="390" r:id="rId25"/>
    <p:sldId id="389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24" autoAdjust="0"/>
  </p:normalViewPr>
  <p:slideViewPr>
    <p:cSldViewPr>
      <p:cViewPr>
        <p:scale>
          <a:sx n="66" d="100"/>
          <a:sy n="66" d="100"/>
        </p:scale>
        <p:origin x="-898" y="5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304" y="0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ADFB777C-DC97-43E4-9B07-5F52AC39F616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17" y="4862015"/>
            <a:ext cx="5682643" cy="4605085"/>
          </a:xfrm>
          <a:prstGeom prst="rect">
            <a:avLst/>
          </a:prstGeom>
        </p:spPr>
        <p:txBody>
          <a:bodyPr vert="horz" lIns="94778" tIns="47389" rIns="94778" bIns="473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304" y="9720755"/>
            <a:ext cx="3078513" cy="512222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991F1FDC-AB9E-42D2-A5FB-429F7B2F1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92323CA-2B80-460F-B1BF-BDC348CE07BB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3823C0-4175-4C06-A329-83B6E52D3B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FAC98-321B-4217-A86F-67A02C79A225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AFA9F-D152-4B00-994D-5DAEFBA2F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241699F4-E9EF-4CB3-9C1C-3F290B5BE9C3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2F8FD5A-20D4-430B-A8A5-1F2F706A20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8F3A1C-7C09-492F-9AA6-E3DAD5DDCC23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2E1928-3D13-4574-9533-946C3258C3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F2630D-2B66-41DB-AB84-6CE114008079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67F761-476B-49AA-9596-1153A9A80D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51B214EA-AED5-4533-B570-CA33132FC0F0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BD51BA3-A6A7-4C9D-A32A-5B00CC0EF2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C0F99180-28C6-47D1-B1A0-50FDC776E665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70A128A-2445-43FA-AEFD-15ADAEC3E7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93E15-F9D5-4009-9A4F-CBA9EEE7DE99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80BB31-3716-43B6-9FE2-2E7028B71F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4CE9A7-194A-4800-BC64-9A57330B0506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42BF197-F6FA-448B-9187-E8E76C60C9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194D4C-63DC-40F8-A5F4-DC80C6E30521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2EBAFA-F903-4549-9029-29AA2485BA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4D2FB468-0A46-447C-8F32-B363909B16D3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1B472F2-3839-4D85-8B88-A18917A826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9E3EF7-FEAF-43C2-9D09-DF9BA5AEC609}" type="datetimeFigureOut">
              <a:rPr lang="ru-RU" smtClean="0"/>
              <a:pPr>
                <a:defRPr/>
              </a:pPr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436C50-C888-40CD-ADBA-A9E5C23E0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1700808"/>
            <a:ext cx="9073008" cy="42484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применение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подсистемы коррозионного мониторинга ПКМ.ЭФС</a:t>
            </a:r>
            <a:r>
              <a:rPr lang="en-US" sz="2800" b="1" dirty="0" smtClean="0">
                <a:solidFill>
                  <a:srgbClr val="FF0000"/>
                </a:solidFill>
              </a:rPr>
              <a:t> (</a:t>
            </a:r>
            <a:r>
              <a:rPr lang="ru-RU" sz="2800" b="1" dirty="0" smtClean="0">
                <a:solidFill>
                  <a:srgbClr val="FF0000"/>
                </a:solidFill>
              </a:rPr>
              <a:t>ТУ 4217-010-57060080-2016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на объектах ПАО «Газпром»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 </a:t>
            </a:r>
            <a:r>
              <a:rPr lang="ru-RU" sz="2800" b="1" dirty="0" smtClean="0"/>
              <a:t>Особенности реализации на объектах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ООО «Газпром </a:t>
            </a:r>
            <a:r>
              <a:rPr lang="ru-RU" sz="2800" b="1" dirty="0" err="1" smtClean="0">
                <a:solidFill>
                  <a:srgbClr val="002060"/>
                </a:solidFill>
              </a:rPr>
              <a:t>трансгаз</a:t>
            </a:r>
            <a:r>
              <a:rPr lang="ru-RU" sz="2800" b="1" dirty="0" smtClean="0">
                <a:solidFill>
                  <a:srgbClr val="002060"/>
                </a:solidFill>
              </a:rPr>
              <a:t> Москва»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800" b="1" dirty="0" smtClean="0"/>
              <a:t>(в соответствии с СТО Газпром 9.4-023-2013)  </a:t>
            </a:r>
            <a:br>
              <a:rPr lang="ru-RU" sz="1800" b="1" dirty="0" smtClean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 </a:t>
            </a:r>
            <a:endParaRPr lang="ru-RU" sz="1600" b="1" dirty="0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ru-RU" sz="2200" b="1" dirty="0" smtClean="0">
                <a:solidFill>
                  <a:srgbClr val="FF0000"/>
                </a:solidFill>
              </a:rPr>
              <a:t>Производственный комплекс</a:t>
            </a:r>
          </a:p>
        </p:txBody>
      </p:sp>
      <p:pic>
        <p:nvPicPr>
          <p:cNvPr id="4" name="Рисунок 3" descr="Энергофинстрой Логот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16632"/>
            <a:ext cx="2520280" cy="174952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Устройство внешнего контроля ПКМ.ЭФС.УВК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Мониторинг установки дренажной защиты (УДЗ)</a:t>
            </a:r>
            <a:endParaRPr lang="ru-RU" sz="2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УДЗ № 5 (ст. Радищево)</a:t>
            </a:r>
          </a:p>
          <a:p>
            <a:pPr algn="ctr"/>
            <a:r>
              <a:rPr lang="ru-RU" b="1" dirty="0" smtClean="0"/>
              <a:t>«Москва – Санкт-Петербург»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62880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Дренажная установка: ДРП-М1-500-У1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76872"/>
            <a:ext cx="86044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Мониторинг:</a:t>
            </a:r>
          </a:p>
          <a:p>
            <a:endParaRPr lang="ru-RU" sz="1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en-US" dirty="0" smtClean="0"/>
              <a:t> </a:t>
            </a:r>
            <a:r>
              <a:rPr lang="ru-RU" dirty="0" smtClean="0"/>
              <a:t>Суммарный </a:t>
            </a:r>
            <a:r>
              <a:rPr lang="ru-RU" dirty="0" smtClean="0"/>
              <a:t>и поляризационный потенциал;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Ток дренажа;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Напряжение «труба-рельс»;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Глубина и скорость коррозии;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Датчик вскрытия двери.</a:t>
            </a:r>
          </a:p>
          <a:p>
            <a:pPr>
              <a:buClr>
                <a:srgbClr val="FF0000"/>
              </a:buClr>
            </a:pPr>
            <a:endParaRPr lang="ru-RU" sz="800" dirty="0" smtClean="0"/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</a:rPr>
              <a:t>Оперативный расчет (каждые 10 минут):</a:t>
            </a:r>
          </a:p>
          <a:p>
            <a:pPr>
              <a:buClr>
                <a:srgbClr val="FF0000"/>
              </a:buClr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Максимальный ток дренажа;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Минимальный ток дренажа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Средний ток </a:t>
            </a:r>
            <a:r>
              <a:rPr lang="ru-RU" dirty="0" smtClean="0"/>
              <a:t>дренажа</a:t>
            </a:r>
          </a:p>
          <a:p>
            <a:pPr>
              <a:buClr>
                <a:srgbClr val="FF0000"/>
              </a:buClr>
            </a:pPr>
            <a:endParaRPr lang="ru-RU" sz="800" dirty="0" smtClean="0"/>
          </a:p>
          <a:p>
            <a:pPr>
              <a:buClr>
                <a:srgbClr val="FF0000"/>
              </a:buClr>
            </a:pPr>
            <a:r>
              <a:rPr lang="ru-RU" b="1" dirty="0" smtClean="0">
                <a:solidFill>
                  <a:srgbClr val="002060"/>
                </a:solidFill>
              </a:rPr>
              <a:t>Передача данных: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</a:t>
            </a:r>
            <a:r>
              <a:rPr lang="ru-RU" dirty="0" smtClean="0"/>
              <a:t>Радиоканал на частоте 868 МГц (</a:t>
            </a:r>
            <a:r>
              <a:rPr lang="ru-RU" dirty="0" err="1" smtClean="0"/>
              <a:t>нелицензируемый</a:t>
            </a:r>
            <a:r>
              <a:rPr lang="ru-RU" dirty="0" smtClean="0"/>
              <a:t> диапазон, дальность – до 15 км на открытой местности, 2,5 км в городской застройке)</a:t>
            </a:r>
            <a:endParaRPr lang="ru-RU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Устройство внешнего контроля ПКМ.ЭФС.УВК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Мнемо-схема</a:t>
            </a:r>
            <a:r>
              <a:rPr lang="ru-RU" sz="2800" b="1" dirty="0" smtClean="0"/>
              <a:t> объекта (типовая УДЗ)</a:t>
            </a:r>
            <a:endParaRPr lang="ru-RU" sz="2800" b="1" dirty="0"/>
          </a:p>
        </p:txBody>
      </p:sp>
      <p:pic>
        <p:nvPicPr>
          <p:cNvPr id="4" name="Рисунок 3" descr="УДЗ (очень крупные индикаторы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628800"/>
            <a:ext cx="8831061" cy="496855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Применение </a:t>
            </a:r>
            <a:r>
              <a:rPr lang="ru-RU" sz="2800" b="1" dirty="0" smtClean="0">
                <a:solidFill>
                  <a:srgbClr val="FF0000"/>
                </a:solidFill>
              </a:rPr>
              <a:t>ПКМ.ЭФС.УДИ</a:t>
            </a:r>
            <a:r>
              <a:rPr lang="ru-RU" sz="2800" b="1" dirty="0" smtClean="0"/>
              <a:t> совместно с </a:t>
            </a:r>
            <a:br>
              <a:rPr lang="ru-RU" sz="2800" b="1" dirty="0" smtClean="0"/>
            </a:br>
            <a:r>
              <a:rPr lang="ru-RU" sz="2800" b="1" dirty="0" err="1" smtClean="0">
                <a:solidFill>
                  <a:srgbClr val="FF0000"/>
                </a:solidFill>
              </a:rPr>
              <a:t>ПКМ.ЭФС.СПД-Радио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(«</a:t>
            </a:r>
            <a:r>
              <a:rPr lang="ru-RU" sz="2800" dirty="0" err="1" smtClean="0">
                <a:solidFill>
                  <a:schemeClr val="tx1"/>
                </a:solidFill>
              </a:rPr>
              <a:t>Дурыкино</a:t>
            </a:r>
            <a:r>
              <a:rPr lang="ru-RU" sz="2800" dirty="0" smtClean="0">
                <a:solidFill>
                  <a:schemeClr val="tx1"/>
                </a:solidFill>
              </a:rPr>
              <a:t>» - «</a:t>
            </a:r>
            <a:r>
              <a:rPr lang="ru-RU" sz="2800" dirty="0" err="1" smtClean="0">
                <a:solidFill>
                  <a:schemeClr val="tx1"/>
                </a:solidFill>
              </a:rPr>
              <a:t>Ржавки</a:t>
            </a:r>
            <a:r>
              <a:rPr lang="ru-RU" sz="2800" dirty="0" smtClean="0">
                <a:solidFill>
                  <a:schemeClr val="tx1"/>
                </a:solidFill>
              </a:rPr>
              <a:t>»)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Замеры Lo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579615" cy="474933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8928992" cy="12192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/>
              <a:t>Применение </a:t>
            </a:r>
            <a:r>
              <a:rPr lang="ru-RU" sz="2200" b="1" dirty="0" smtClean="0">
                <a:solidFill>
                  <a:srgbClr val="FF0000"/>
                </a:solidFill>
              </a:rPr>
              <a:t>ПКМ.ЭФС.УДИ</a:t>
            </a:r>
            <a:r>
              <a:rPr lang="ru-RU" sz="2200" b="1" dirty="0" smtClean="0"/>
              <a:t> совместно с </a:t>
            </a:r>
            <a:r>
              <a:rPr lang="ru-RU" sz="2200" b="1" dirty="0" err="1" smtClean="0">
                <a:solidFill>
                  <a:srgbClr val="FF0000"/>
                </a:solidFill>
              </a:rPr>
              <a:t>ПКМ.ЭФС.СПД-Энергопикет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(</a:t>
            </a:r>
            <a:r>
              <a:rPr lang="ru-RU" sz="2200" dirty="0" err="1" smtClean="0">
                <a:solidFill>
                  <a:srgbClr val="002060"/>
                </a:solidFill>
              </a:rPr>
              <a:t>Крюковское</a:t>
            </a:r>
            <a:r>
              <a:rPr lang="ru-RU" sz="2200" dirty="0" smtClean="0">
                <a:solidFill>
                  <a:srgbClr val="002060"/>
                </a:solidFill>
              </a:rPr>
              <a:t> ЛПУ МГ – «</a:t>
            </a:r>
            <a:r>
              <a:rPr lang="ru-RU" sz="2200" dirty="0" err="1" smtClean="0">
                <a:solidFill>
                  <a:srgbClr val="002060"/>
                </a:solidFill>
              </a:rPr>
              <a:t>Верханово</a:t>
            </a:r>
            <a:r>
              <a:rPr lang="ru-RU" sz="2200" dirty="0" smtClean="0">
                <a:solidFill>
                  <a:srgbClr val="002060"/>
                </a:solidFill>
              </a:rPr>
              <a:t>», отвод на </a:t>
            </a:r>
            <a:r>
              <a:rPr lang="ru-RU" sz="2200" dirty="0" err="1" smtClean="0">
                <a:solidFill>
                  <a:srgbClr val="002060"/>
                </a:solidFill>
              </a:rPr>
              <a:t>Ново-Завидово</a:t>
            </a:r>
            <a:r>
              <a:rPr lang="ru-RU" sz="2200" dirty="0" smtClean="0">
                <a:solidFill>
                  <a:srgbClr val="002060"/>
                </a:solidFill>
              </a:rPr>
              <a:t>)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Трубопровод  - 219 мм, Стройка - 1996 г., Изоляция - полиэтилен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20161124_125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204864"/>
            <a:ext cx="2859782" cy="3813043"/>
          </a:xfrm>
          <a:prstGeom prst="rect">
            <a:avLst/>
          </a:prstGeom>
        </p:spPr>
      </p:pic>
      <p:pic>
        <p:nvPicPr>
          <p:cNvPr id="6" name="Рисунок 5" descr="Верханово Схема испыта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59582"/>
            <a:ext cx="5904656" cy="5030817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0"/>
            <a:ext cx="892899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Применение </a:t>
            </a:r>
            <a:r>
              <a:rPr lang="ru-RU" sz="2200" b="1" dirty="0" smtClean="0">
                <a:solidFill>
                  <a:srgbClr val="FF0000"/>
                </a:solidFill>
              </a:rPr>
              <a:t>ПКМ.ЭФС.УДИ</a:t>
            </a:r>
            <a:r>
              <a:rPr lang="ru-RU" sz="2200" b="1" dirty="0" smtClean="0"/>
              <a:t> совместно с </a:t>
            </a:r>
            <a:r>
              <a:rPr lang="ru-RU" sz="2200" b="1" dirty="0" err="1" smtClean="0">
                <a:solidFill>
                  <a:srgbClr val="FF0000"/>
                </a:solidFill>
              </a:rPr>
              <a:t>ПКМ.ЭФС.СПД-Энергопикет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(</a:t>
            </a:r>
            <a:r>
              <a:rPr lang="ru-RU" sz="2200" dirty="0" err="1" smtClean="0">
                <a:solidFill>
                  <a:srgbClr val="002060"/>
                </a:solidFill>
              </a:rPr>
              <a:t>Белоусовское</a:t>
            </a:r>
            <a:r>
              <a:rPr lang="ru-RU" sz="2200" dirty="0" smtClean="0">
                <a:solidFill>
                  <a:srgbClr val="002060"/>
                </a:solidFill>
              </a:rPr>
              <a:t> ЛПУ МГ – «</a:t>
            </a:r>
            <a:r>
              <a:rPr lang="ru-RU" sz="2200" dirty="0" err="1" smtClean="0">
                <a:solidFill>
                  <a:srgbClr val="002060"/>
                </a:solidFill>
              </a:rPr>
              <a:t>Ильичевка</a:t>
            </a:r>
            <a:r>
              <a:rPr lang="ru-RU" sz="2200" dirty="0" smtClean="0">
                <a:solidFill>
                  <a:srgbClr val="002060"/>
                </a:solidFill>
              </a:rPr>
              <a:t>»)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Газопровод  - </a:t>
            </a:r>
            <a:r>
              <a:rPr lang="ru-RU" sz="2400" dirty="0" smtClean="0">
                <a:solidFill>
                  <a:srgbClr val="002060"/>
                </a:solidFill>
              </a:rPr>
              <a:t>«ЯСПХГ- </a:t>
            </a:r>
            <a:r>
              <a:rPr lang="ru-RU" sz="2400" dirty="0" err="1" smtClean="0">
                <a:solidFill>
                  <a:srgbClr val="002060"/>
                </a:solidFill>
              </a:rPr>
              <a:t>Белоусово</a:t>
            </a:r>
            <a:r>
              <a:rPr lang="ru-RU" sz="2400" dirty="0" smtClean="0">
                <a:solidFill>
                  <a:srgbClr val="002060"/>
                </a:solidFill>
              </a:rPr>
              <a:t>», Стройка – 2016, диаметр – 750 мм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20170420_113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132856"/>
            <a:ext cx="4752528" cy="3564396"/>
          </a:xfrm>
          <a:prstGeom prst="rect">
            <a:avLst/>
          </a:prstGeom>
        </p:spPr>
      </p:pic>
      <p:pic>
        <p:nvPicPr>
          <p:cNvPr id="4" name="Рисунок 3" descr="Испытания Верховь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6624736" cy="502830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Применение </a:t>
            </a:r>
            <a:r>
              <a:rPr lang="ru-RU" sz="2800" b="1" dirty="0" smtClean="0">
                <a:solidFill>
                  <a:srgbClr val="FF0000"/>
                </a:solidFill>
              </a:rPr>
              <a:t>ПКМ.ЭФС.УДИ</a:t>
            </a:r>
            <a:r>
              <a:rPr lang="ru-RU" sz="2800" b="1" dirty="0" smtClean="0"/>
              <a:t> совместно с </a:t>
            </a:r>
            <a:r>
              <a:rPr lang="ru-RU" sz="2800" b="1" dirty="0" err="1" smtClean="0">
                <a:solidFill>
                  <a:srgbClr val="FF0000"/>
                </a:solidFill>
              </a:rPr>
              <a:t>ПКМ.ЭФС.ЭНР-Капсула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</a:rPr>
              <a:t>Белоусовское</a:t>
            </a:r>
            <a:r>
              <a:rPr lang="ru-RU" sz="2800" b="1" dirty="0" smtClean="0">
                <a:solidFill>
                  <a:srgbClr val="002060"/>
                </a:solidFill>
              </a:rPr>
              <a:t> ЛПУ МГ - </a:t>
            </a:r>
            <a:r>
              <a:rPr lang="ru-RU" sz="2800" b="1" dirty="0" err="1" smtClean="0">
                <a:solidFill>
                  <a:srgbClr val="002060"/>
                </a:solidFill>
              </a:rPr>
              <a:t>Ильичевка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170420_124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3132348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1484784"/>
            <a:ext cx="5724128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Исходные данные:</a:t>
            </a:r>
          </a:p>
          <a:p>
            <a:endParaRPr lang="ru-RU" sz="800" dirty="0" smtClean="0"/>
          </a:p>
          <a:p>
            <a:r>
              <a:rPr lang="ru-RU" sz="1700" dirty="0" smtClean="0"/>
              <a:t>Заземление - сопротивление растеканию тока в грунте (</a:t>
            </a:r>
            <a:r>
              <a:rPr lang="en-US" sz="1700" dirty="0" smtClean="0"/>
              <a:t>R</a:t>
            </a:r>
            <a:r>
              <a:rPr lang="ru-RU" sz="1700" dirty="0" err="1" smtClean="0"/>
              <a:t>з</a:t>
            </a:r>
            <a:r>
              <a:rPr lang="ru-RU" sz="1700" dirty="0" smtClean="0"/>
              <a:t>)   -           	</a:t>
            </a:r>
            <a:r>
              <a:rPr lang="ru-RU" sz="1700" b="1" dirty="0" smtClean="0">
                <a:solidFill>
                  <a:srgbClr val="FF0000"/>
                </a:solidFill>
              </a:rPr>
              <a:t>56,5 Ом</a:t>
            </a:r>
          </a:p>
          <a:p>
            <a:r>
              <a:rPr lang="ru-RU" sz="1700" dirty="0" smtClean="0"/>
              <a:t>Потенциал «труба-земля» до подключения</a:t>
            </a:r>
          </a:p>
          <a:p>
            <a:r>
              <a:rPr lang="ru-RU" sz="1700" b="1" dirty="0" smtClean="0">
                <a:solidFill>
                  <a:srgbClr val="FF0000"/>
                </a:solidFill>
              </a:rPr>
              <a:t>  			- 1,9 В</a:t>
            </a:r>
          </a:p>
          <a:p>
            <a:r>
              <a:rPr lang="ru-RU" sz="1700" dirty="0" smtClean="0"/>
              <a:t>Потенциал относительно заземляющего устройства   -			</a:t>
            </a:r>
            <a:r>
              <a:rPr lang="ru-RU" sz="1700" b="1" dirty="0" smtClean="0">
                <a:solidFill>
                  <a:srgbClr val="FF0000"/>
                </a:solidFill>
              </a:rPr>
              <a:t>- 1,5 В </a:t>
            </a: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Данные после подключения:</a:t>
            </a: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1700" dirty="0" smtClean="0"/>
              <a:t>Потенциал, измеренный относительно медно-сульфатного электрода </a:t>
            </a:r>
            <a:r>
              <a:rPr lang="ru-RU" sz="1700" b="1" dirty="0" smtClean="0">
                <a:solidFill>
                  <a:srgbClr val="FF0000"/>
                </a:solidFill>
              </a:rPr>
              <a:t>НЕ ИЗМЕНИЛСЯ</a:t>
            </a:r>
            <a:r>
              <a:rPr lang="ru-RU" sz="1700" dirty="0" smtClean="0"/>
              <a:t> !</a:t>
            </a:r>
          </a:p>
          <a:p>
            <a:endParaRPr lang="ru-RU" sz="800" dirty="0" smtClean="0"/>
          </a:p>
          <a:p>
            <a:r>
              <a:rPr lang="ru-RU" sz="1700" dirty="0" smtClean="0"/>
              <a:t>Потенциал измеренный относительно заземляющего устройства снизился до </a:t>
            </a:r>
            <a:r>
              <a:rPr lang="ru-RU" sz="1700" b="1" dirty="0" smtClean="0">
                <a:solidFill>
                  <a:srgbClr val="FF0000"/>
                </a:solidFill>
              </a:rPr>
              <a:t>1,3 В</a:t>
            </a:r>
            <a:r>
              <a:rPr lang="ru-RU" sz="1700" dirty="0" smtClean="0"/>
              <a:t>.</a:t>
            </a:r>
          </a:p>
          <a:p>
            <a:endParaRPr lang="ru-RU" sz="800" dirty="0" smtClean="0"/>
          </a:p>
          <a:p>
            <a:r>
              <a:rPr lang="ru-RU" sz="1700" dirty="0" smtClean="0"/>
              <a:t>Ток в цепи «труба - капсула – земля» в ходе испытания изменялся в пределах </a:t>
            </a:r>
            <a:r>
              <a:rPr lang="ru-RU" sz="1700" b="1" dirty="0" smtClean="0">
                <a:solidFill>
                  <a:srgbClr val="FF0000"/>
                </a:solidFill>
              </a:rPr>
              <a:t>от 15 до 25 мА</a:t>
            </a:r>
          </a:p>
          <a:p>
            <a:endParaRPr lang="ru-RU" sz="800" b="1" dirty="0" smtClean="0">
              <a:solidFill>
                <a:srgbClr val="FF0000"/>
              </a:solidFill>
            </a:endParaRPr>
          </a:p>
          <a:p>
            <a:r>
              <a:rPr lang="ru-RU" sz="1700" dirty="0" smtClean="0"/>
              <a:t>Ток заряда аккумулятора стабилен -  </a:t>
            </a:r>
            <a:r>
              <a:rPr lang="ru-RU" sz="1700" b="1" dirty="0" smtClean="0">
                <a:solidFill>
                  <a:srgbClr val="FF0000"/>
                </a:solidFill>
              </a:rPr>
              <a:t>5 мА </a:t>
            </a:r>
          </a:p>
          <a:p>
            <a:r>
              <a:rPr lang="ru-RU" sz="1700" dirty="0" smtClean="0"/>
              <a:t>(время заряда аккумулятора </a:t>
            </a:r>
            <a:r>
              <a:rPr lang="ru-RU" sz="1700" b="1" dirty="0" smtClean="0">
                <a:solidFill>
                  <a:srgbClr val="FF0000"/>
                </a:solidFill>
              </a:rPr>
              <a:t>1,1 </a:t>
            </a:r>
            <a:r>
              <a:rPr lang="ru-RU" sz="1700" b="1" dirty="0" err="1" smtClean="0">
                <a:solidFill>
                  <a:srgbClr val="FF0000"/>
                </a:solidFill>
              </a:rPr>
              <a:t>Ач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dirty="0" smtClean="0"/>
              <a:t>от 0 % до 100 % - </a:t>
            </a:r>
            <a:r>
              <a:rPr lang="ru-RU" sz="1700" b="1" dirty="0" smtClean="0">
                <a:solidFill>
                  <a:srgbClr val="FF0000"/>
                </a:solidFill>
              </a:rPr>
              <a:t>250 часов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Анализ информации в подсистеме коррозионного мониторинга - </a:t>
            </a:r>
            <a:r>
              <a:rPr lang="ru-RU" sz="2800" b="1" dirty="0" smtClean="0">
                <a:solidFill>
                  <a:srgbClr val="FF0000"/>
                </a:solidFill>
              </a:rPr>
              <a:t>Текущий эксплуатационный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защищенность по времен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63599"/>
            <a:ext cx="8748464" cy="519440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Анализ информации в подсистеме коррозионного мониторинга - </a:t>
            </a:r>
            <a:r>
              <a:rPr lang="ru-RU" sz="2800" b="1" dirty="0" smtClean="0">
                <a:solidFill>
                  <a:srgbClr val="FF0000"/>
                </a:solidFill>
              </a:rPr>
              <a:t>Ретроспективный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ra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628800"/>
            <a:ext cx="8640961" cy="468052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Анализ информации в подсистеме коррозионного мониторинга – </a:t>
            </a:r>
            <a:r>
              <a:rPr lang="ru-RU" sz="2800" b="1" dirty="0" smtClean="0">
                <a:solidFill>
                  <a:srgbClr val="FF0000"/>
                </a:solidFill>
              </a:rPr>
              <a:t>Защита по протяженности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Защищенность по протяженнос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779" y="1556792"/>
            <a:ext cx="8164685" cy="518457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Оперативный видеоконтроль объектов и организация хранения видеоархива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lan 1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7"/>
            <a:ext cx="8784976" cy="475852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/>
              <a:t>Задачи и функции ПКМ.ЭФС</a:t>
            </a:r>
            <a:endParaRPr lang="ru-RU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013176"/>
            <a:ext cx="87849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ПКМ.ЭФС</a:t>
            </a:r>
            <a:r>
              <a:rPr lang="x-none" sz="2000" smtClean="0">
                <a:solidFill>
                  <a:srgbClr val="002060"/>
                </a:solidFill>
              </a:rPr>
              <a:t> обеспечива</a:t>
            </a:r>
            <a:r>
              <a:rPr lang="ru-RU" sz="2000" dirty="0" err="1" smtClean="0">
                <a:solidFill>
                  <a:srgbClr val="002060"/>
                </a:solidFill>
              </a:rPr>
              <a:t>ет</a:t>
            </a:r>
            <a:r>
              <a:rPr lang="x-none" sz="2000" smtClean="0">
                <a:solidFill>
                  <a:srgbClr val="002060"/>
                </a:solidFill>
              </a:rPr>
              <a:t> выполнение следующих функций: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pPr marL="360000" lvl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r>
              <a:rPr lang="x-none" sz="2000" smtClean="0">
                <a:solidFill>
                  <a:srgbClr val="002060"/>
                </a:solidFill>
              </a:rPr>
              <a:t>сбор и накопление информации;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0000" lvl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r>
              <a:rPr lang="x-none" sz="2000" smtClean="0">
                <a:solidFill>
                  <a:srgbClr val="002060"/>
                </a:solidFill>
              </a:rPr>
              <a:t>анализ накопленной  информации;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0000" lvl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  </a:t>
            </a:r>
            <a:r>
              <a:rPr lang="x-none" sz="2000" smtClean="0">
                <a:solidFill>
                  <a:srgbClr val="002060"/>
                </a:solidFill>
              </a:rPr>
              <a:t>обработка и визуализация информации.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605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ПКМ.ЭФС</a:t>
            </a:r>
            <a:r>
              <a:rPr lang="ru-RU" sz="2000" dirty="0" smtClean="0">
                <a:solidFill>
                  <a:srgbClr val="002060"/>
                </a:solidFill>
              </a:rPr>
              <a:t> решает следующие задачи:</a:t>
            </a: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pPr marL="360000" lvl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  непрерывный контроль коррозионных процессов в коррозионно-опасных зонах;</a:t>
            </a:r>
          </a:p>
          <a:p>
            <a:pPr marL="360000" lvl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  контроль параметров ПКЗ, оперативная их корректировка в соответствии с НД;</a:t>
            </a:r>
          </a:p>
          <a:p>
            <a:pPr marL="360000" lvl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  интеграция со смежными информационными системами</a:t>
            </a:r>
          </a:p>
          <a:p>
            <a:pPr marL="360000" lvl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  повышение эффективности противокоррозионной защиты объектов и оборудования ПАО «Газпром»;</a:t>
            </a:r>
          </a:p>
          <a:p>
            <a:pPr marL="360000" lvl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  обеспечение аварийной сигнализация при отказах в работе средств и элементов защиты, систем электроснабжения.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025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Автономная установка катодной защиты на базе возобновляемых источников энергии (ветер, солнце)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АУКЗ ВИЭ ЭФС (ТУ 27.90.11.-011-57060080-2017)</a:t>
            </a:r>
          </a:p>
        </p:txBody>
      </p:sp>
      <p:pic>
        <p:nvPicPr>
          <p:cNvPr id="4" name="Рисунок 3" descr="20160602_195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48879"/>
            <a:ext cx="5688631" cy="4266473"/>
          </a:xfrm>
          <a:prstGeom prst="rect">
            <a:avLst/>
          </a:prstGeom>
        </p:spPr>
      </p:pic>
      <p:pic>
        <p:nvPicPr>
          <p:cNvPr id="6" name="Рисунок 5" descr="20160725_200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628800"/>
            <a:ext cx="2808312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5648" y="544522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Работа с СКЗ малой мощности, размещенной в </a:t>
            </a:r>
            <a:r>
              <a:rPr lang="ru-RU" dirty="0" err="1" smtClean="0">
                <a:solidFill>
                  <a:srgbClr val="002060"/>
                </a:solidFill>
              </a:rPr>
              <a:t>КИПе</a:t>
            </a:r>
            <a:r>
              <a:rPr lang="ru-RU" dirty="0" smtClean="0">
                <a:solidFill>
                  <a:srgbClr val="002060"/>
                </a:solidFill>
              </a:rPr>
              <a:t> (производство «</a:t>
            </a:r>
            <a:r>
              <a:rPr lang="ru-RU" dirty="0" err="1" smtClean="0">
                <a:solidFill>
                  <a:srgbClr val="002060"/>
                </a:solidFill>
              </a:rPr>
              <a:t>Нефтегазкомплекс-ЭХЗ</a:t>
            </a:r>
            <a:r>
              <a:rPr lang="ru-RU" dirty="0" smtClean="0">
                <a:solidFill>
                  <a:srgbClr val="002060"/>
                </a:solidFill>
              </a:rPr>
              <a:t>»).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55679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Пиковая выходная мощность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  </a:t>
            </a: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-</a:t>
            </a:r>
            <a:r>
              <a:rPr lang="en-US" b="1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  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,5 кВт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Гарантированной мощности     -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– 500 Вт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19664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Анализ работы АУКЗ.ВИЭ.ЭФС в подсистеме коррозионного мониторинга ПКМ.ЭФС - </a:t>
            </a:r>
            <a:r>
              <a:rPr lang="ru-RU" sz="2800" b="1" dirty="0" smtClean="0">
                <a:solidFill>
                  <a:srgbClr val="FF0000"/>
                </a:solidFill>
              </a:rPr>
              <a:t>Ретроспективный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лоэнгри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496944" cy="5045061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990600"/>
          </a:xfrm>
        </p:spPr>
        <p:txBody>
          <a:bodyPr/>
          <a:lstStyle/>
          <a:p>
            <a:pPr algn="ctr"/>
            <a:r>
              <a:rPr lang="ru-RU" sz="2800" b="1" dirty="0" smtClean="0"/>
              <a:t>Победа в международном конкурсе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Сколково</a:t>
            </a:r>
            <a:r>
              <a:rPr lang="ru-RU" sz="2800" b="1" dirty="0" smtClean="0">
                <a:solidFill>
                  <a:srgbClr val="FF0000"/>
                </a:solidFill>
              </a:rPr>
              <a:t> Петролеум </a:t>
            </a:r>
            <a:r>
              <a:rPr lang="ru-RU" sz="2800" b="1" dirty="0" err="1" smtClean="0">
                <a:solidFill>
                  <a:srgbClr val="FF0000"/>
                </a:solidFill>
              </a:rPr>
              <a:t>Челлендж</a:t>
            </a:r>
            <a:r>
              <a:rPr lang="ru-RU" sz="2800" b="1" dirty="0" smtClean="0">
                <a:solidFill>
                  <a:srgbClr val="FF0000"/>
                </a:solidFill>
              </a:rPr>
              <a:t> 2016»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Сколково Награжд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844824"/>
            <a:ext cx="7936881" cy="4464496"/>
          </a:xfrm>
          <a:prstGeom prst="rect">
            <a:avLst/>
          </a:prstGeom>
        </p:spPr>
      </p:pic>
      <p:pic>
        <p:nvPicPr>
          <p:cNvPr id="8" name="Рисунок 7" descr="petrol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202774"/>
            <a:ext cx="3888432" cy="1462621"/>
          </a:xfrm>
          <a:prstGeom prst="rect">
            <a:avLst/>
          </a:prstGeom>
        </p:spPr>
      </p:pic>
      <p:pic>
        <p:nvPicPr>
          <p:cNvPr id="9" name="Рисунок 8" descr="Скан диплома Сколков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501008"/>
            <a:ext cx="2218303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17649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990600"/>
          </a:xfrm>
        </p:spPr>
        <p:txBody>
          <a:bodyPr/>
          <a:lstStyle/>
          <a:p>
            <a:pPr algn="ctr"/>
            <a:r>
              <a:rPr lang="ru-RU" sz="3200" b="1" dirty="0" smtClean="0"/>
              <a:t>Прогнозирование мощности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4940" y="1844824"/>
            <a:ext cx="86995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  Прогноз величины </a:t>
            </a:r>
            <a:r>
              <a:rPr lang="ru-RU" sz="2800" b="1" dirty="0" smtClean="0">
                <a:solidFill>
                  <a:srgbClr val="FF0000"/>
                </a:solidFill>
              </a:rPr>
              <a:t>генерируемой энергии</a:t>
            </a:r>
            <a:r>
              <a:rPr lang="ru-RU" sz="2800" dirty="0" smtClean="0">
                <a:solidFill>
                  <a:srgbClr val="002060"/>
                </a:solidFill>
              </a:rPr>
              <a:t> с шагом до 15 минут и сроком до 3 суток;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  Прогноз величины </a:t>
            </a:r>
            <a:r>
              <a:rPr lang="ru-RU" sz="2800" b="1" dirty="0" smtClean="0">
                <a:solidFill>
                  <a:srgbClr val="FF0000"/>
                </a:solidFill>
              </a:rPr>
              <a:t>накопленной в аккумуляторах энергии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  Прогноз величины </a:t>
            </a:r>
            <a:r>
              <a:rPr lang="ru-RU" sz="2800" b="1" dirty="0" smtClean="0">
                <a:solidFill>
                  <a:srgbClr val="FF0000"/>
                </a:solidFill>
              </a:rPr>
              <a:t>потребляемой энергии</a:t>
            </a:r>
            <a:r>
              <a:rPr lang="ru-RU" sz="2800" dirty="0" smtClean="0">
                <a:solidFill>
                  <a:srgbClr val="002060"/>
                </a:solidFill>
              </a:rPr>
              <a:t> с шагом до 2 часов и сроком до 3 суток;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  Прогноз </a:t>
            </a:r>
            <a:r>
              <a:rPr lang="ru-RU" sz="2800" b="1" dirty="0" smtClean="0">
                <a:solidFill>
                  <a:srgbClr val="FF0000"/>
                </a:solidFill>
              </a:rPr>
              <a:t>дебета произведенной/накопленной и потребленной энергии</a:t>
            </a:r>
            <a:r>
              <a:rPr lang="ru-RU" sz="2800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Выбор стратегии</a:t>
            </a:r>
            <a:r>
              <a:rPr lang="ru-RU" sz="2800" dirty="0" smtClean="0">
                <a:solidFill>
                  <a:srgbClr val="002060"/>
                </a:solidFill>
              </a:rPr>
              <a:t> работы всего комплекса «генерация – защищаемое сооружение».</a:t>
            </a:r>
          </a:p>
        </p:txBody>
      </p:sp>
    </p:spTree>
    <p:extLst>
      <p:ext uri="{BB962C8B-B14F-4D97-AF65-F5344CB8AC3E}">
        <p14:creationId xmlns:p14="http://schemas.microsoft.com/office/powerpoint/2010/main" xmlns="" val="369317649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990600"/>
          </a:xfrm>
        </p:spPr>
        <p:txBody>
          <a:bodyPr/>
          <a:lstStyle/>
          <a:p>
            <a:pPr algn="ctr"/>
            <a:r>
              <a:rPr lang="ru-RU" sz="3200" b="1" dirty="0" smtClean="0"/>
              <a:t>Выводы и предложения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1628800"/>
            <a:ext cx="878497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Использование ПКМ</a:t>
            </a:r>
            <a:r>
              <a:rPr lang="ru-RU" sz="2000" dirty="0" smtClean="0">
                <a:solidFill>
                  <a:srgbClr val="002060"/>
                </a:solidFill>
              </a:rPr>
              <a:t> на участках трубопроводов с большими сроками службы и нестабильными источниками электроснабжения имеет значительный экономический эффект и способствует безопасной эксплуатации защищаемых сооружений;</a:t>
            </a: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Необходимо создать </a:t>
            </a:r>
            <a:r>
              <a:rPr lang="ru-RU" sz="2000" b="1" dirty="0" smtClean="0">
                <a:solidFill>
                  <a:srgbClr val="FF0000"/>
                </a:solidFill>
              </a:rPr>
              <a:t>единое хранилище программного обеспечения (ПО)</a:t>
            </a:r>
            <a:r>
              <a:rPr lang="ru-RU" sz="2000" dirty="0" smtClean="0">
                <a:solidFill>
                  <a:srgbClr val="002060"/>
                </a:solidFill>
              </a:rPr>
              <a:t>, предназначенного для установки на мобильные устройства. Разработать правила проверки, размещения и обновления прикладного ПО в хранилище.</a:t>
            </a: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Использование наведенного тока катодной защиты</a:t>
            </a:r>
            <a:r>
              <a:rPr lang="ru-RU" sz="2000" dirty="0" smtClean="0">
                <a:solidFill>
                  <a:srgbClr val="002060"/>
                </a:solidFill>
              </a:rPr>
              <a:t> для электропитания измерительного оборудования в </a:t>
            </a:r>
            <a:r>
              <a:rPr lang="ru-RU" sz="2000" dirty="0" err="1" smtClean="0">
                <a:solidFill>
                  <a:srgbClr val="002060"/>
                </a:solidFill>
              </a:rPr>
              <a:t>КИПах</a:t>
            </a:r>
            <a:r>
              <a:rPr lang="ru-RU" sz="2000" dirty="0" smtClean="0">
                <a:solidFill>
                  <a:srgbClr val="002060"/>
                </a:solidFill>
              </a:rPr>
              <a:t> – оптимальный вариант электроснабжения на трассе.</a:t>
            </a: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 Требуется </a:t>
            </a:r>
            <a:r>
              <a:rPr lang="ru-RU" sz="2000" b="1" dirty="0" smtClean="0">
                <a:solidFill>
                  <a:srgbClr val="FF0000"/>
                </a:solidFill>
              </a:rPr>
              <a:t>«гармонизация» совместной работы</a:t>
            </a:r>
            <a:r>
              <a:rPr lang="ru-RU" sz="2000" dirty="0" smtClean="0">
                <a:solidFill>
                  <a:srgbClr val="002060"/>
                </a:solidFill>
              </a:rPr>
              <a:t> автономных энергетических установок на базе ВИЭ и установленного оборудования;</a:t>
            </a: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 Необходима разработка </a:t>
            </a:r>
            <a:r>
              <a:rPr lang="ru-RU" sz="2000" b="1" dirty="0" smtClean="0">
                <a:solidFill>
                  <a:srgbClr val="FF0000"/>
                </a:solidFill>
              </a:rPr>
              <a:t>нормативной базы по использованию установок ВИЭ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на объектах трубопроводного транспорта.</a:t>
            </a:r>
          </a:p>
        </p:txBody>
      </p:sp>
    </p:spTree>
    <p:extLst>
      <p:ext uri="{BB962C8B-B14F-4D97-AF65-F5344CB8AC3E}">
        <p14:creationId xmlns="" xmlns:p14="http://schemas.microsoft.com/office/powerpoint/2010/main" val="369317649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 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Энергофинстрой Логотип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9129" y="1628800"/>
            <a:ext cx="5497744" cy="3816424"/>
          </a:xfrm>
        </p:spPr>
      </p:pic>
      <p:sp>
        <p:nvSpPr>
          <p:cNvPr id="5" name="TextBox 4"/>
          <p:cNvSpPr txBox="1"/>
          <p:nvPr/>
        </p:nvSpPr>
        <p:spPr>
          <a:xfrm>
            <a:off x="2267744" y="5733256"/>
            <a:ext cx="4945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www.energofin.ru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Состав ПКМ.ЭФС</a:t>
            </a:r>
            <a:endParaRPr lang="ru-RU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У</a:t>
            </a:r>
            <a:r>
              <a:rPr lang="x-none" sz="1600" b="1" smtClean="0">
                <a:solidFill>
                  <a:srgbClr val="002060"/>
                </a:solidFill>
              </a:rPr>
              <a:t>стройства контроля параметров защиты и скорости коррозии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 Устройство дистанционного измерения - </a:t>
            </a:r>
            <a:r>
              <a:rPr lang="ru-RU" sz="1600" b="1" dirty="0" smtClean="0">
                <a:solidFill>
                  <a:srgbClr val="FF0000"/>
                </a:solidFill>
              </a:rPr>
              <a:t>ПКМ.ЭФС.УДИ             </a:t>
            </a:r>
            <a:r>
              <a:rPr lang="ru-RU" sz="1600" dirty="0" smtClean="0">
                <a:solidFill>
                  <a:srgbClr val="002060"/>
                </a:solidFill>
              </a:rPr>
              <a:t>(для КИП)</a:t>
            </a: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 Автономный регистратор измерений - </a:t>
            </a:r>
            <a:r>
              <a:rPr lang="ru-RU" sz="1600" b="1" dirty="0" smtClean="0">
                <a:solidFill>
                  <a:srgbClr val="FF0000"/>
                </a:solidFill>
              </a:rPr>
              <a:t>ПКМ.ЭФС.АРИ                 </a:t>
            </a:r>
            <a:r>
              <a:rPr lang="ru-RU" sz="1600" dirty="0" smtClean="0">
                <a:solidFill>
                  <a:srgbClr val="002060"/>
                </a:solidFill>
              </a:rPr>
              <a:t>(для КИП)</a:t>
            </a: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 Устройство внешнего контроля - </a:t>
            </a:r>
            <a:r>
              <a:rPr lang="ru-RU" sz="1600" b="1" dirty="0" smtClean="0">
                <a:solidFill>
                  <a:srgbClr val="FF0000"/>
                </a:solidFill>
              </a:rPr>
              <a:t>ПКМ.ЭФС.УВК                  </a:t>
            </a:r>
            <a:r>
              <a:rPr lang="ru-RU" sz="1600" dirty="0" smtClean="0">
                <a:solidFill>
                  <a:srgbClr val="002060"/>
                </a:solidFill>
              </a:rPr>
              <a:t>(для УКЗ и УДЗ)</a:t>
            </a:r>
          </a:p>
          <a:p>
            <a:pPr>
              <a:buClr>
                <a:srgbClr val="FF0000"/>
              </a:buClr>
            </a:pPr>
            <a:endParaRPr lang="ru-RU" sz="4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С</a:t>
            </a:r>
            <a:r>
              <a:rPr lang="x-none" sz="1600" b="1" smtClean="0">
                <a:solidFill>
                  <a:srgbClr val="002060"/>
                </a:solidFill>
              </a:rPr>
              <a:t>редства сбора и передачи информации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 Средства передачи данных (6 типов) - </a:t>
            </a:r>
            <a:r>
              <a:rPr lang="ru-RU" sz="1600" b="1" dirty="0" err="1" smtClean="0">
                <a:solidFill>
                  <a:srgbClr val="FF0000"/>
                </a:solidFill>
              </a:rPr>
              <a:t>ПКМ.ЭФС.СПД-ххх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FF000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Локальная узловая система -</a:t>
            </a:r>
            <a:r>
              <a:rPr lang="ru-RU" sz="1600" b="1" dirty="0" smtClean="0">
                <a:solidFill>
                  <a:srgbClr val="FF0000"/>
                </a:solidFill>
              </a:rPr>
              <a:t> ПКМ.ЭФС.ЛУС</a:t>
            </a: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FF000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Универсальный мобильный комплекс – </a:t>
            </a:r>
            <a:r>
              <a:rPr lang="ru-RU" sz="1600" b="1" dirty="0" smtClean="0">
                <a:solidFill>
                  <a:srgbClr val="FF0000"/>
                </a:solidFill>
              </a:rPr>
              <a:t>ПКМ.ЭФС.УМК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ru-RU" sz="4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Средства </a:t>
            </a:r>
            <a:r>
              <a:rPr lang="x-none" sz="1600" b="1" smtClean="0">
                <a:solidFill>
                  <a:srgbClr val="002060"/>
                </a:solidFill>
              </a:rPr>
              <a:t>дистанционного регулирования режимов оборудования ПКЗ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  <a:r>
              <a:rPr lang="ru-RU" sz="1600" dirty="0" smtClean="0">
                <a:solidFill>
                  <a:srgbClr val="002060"/>
                </a:solidFill>
              </a:rPr>
              <a:t>                    </a:t>
            </a: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 Устройство внешнего контроля - </a:t>
            </a:r>
            <a:r>
              <a:rPr lang="ru-RU" sz="1600" b="1" dirty="0" smtClean="0">
                <a:solidFill>
                  <a:srgbClr val="FF0000"/>
                </a:solidFill>
              </a:rPr>
              <a:t>ПКМ.ЭФС.УВК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 Локальная узловая система - </a:t>
            </a:r>
            <a:r>
              <a:rPr lang="ru-RU" sz="1600" b="1" dirty="0" smtClean="0">
                <a:solidFill>
                  <a:srgbClr val="FF0000"/>
                </a:solidFill>
              </a:rPr>
              <a:t>ПКМ.ЭФС.ЛУС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 Система оперативной телеметрии и комплексного анализа - </a:t>
            </a:r>
            <a:r>
              <a:rPr lang="ru-RU" sz="1600" b="1" dirty="0" smtClean="0">
                <a:solidFill>
                  <a:srgbClr val="FF0000"/>
                </a:solidFill>
              </a:rPr>
              <a:t>ПКМ.ЭФС.СОТКА</a:t>
            </a:r>
          </a:p>
          <a:p>
            <a:pPr>
              <a:buClr>
                <a:srgbClr val="FF0000"/>
              </a:buClr>
            </a:pPr>
            <a:endParaRPr lang="ru-RU" sz="4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Б</a:t>
            </a:r>
            <a:r>
              <a:rPr lang="x-none" sz="1600" b="1" smtClean="0">
                <a:solidFill>
                  <a:srgbClr val="002060"/>
                </a:solidFill>
              </a:rPr>
              <a:t>локи аналитики, хранения, обработки и визуализации данных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Локальная узловая система - </a:t>
            </a:r>
            <a:r>
              <a:rPr lang="ru-RU" sz="1600" b="1" dirty="0" smtClean="0">
                <a:solidFill>
                  <a:srgbClr val="FF0000"/>
                </a:solidFill>
              </a:rPr>
              <a:t>ПКМ.ЭФС.ЛУС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 Система оперативной телеметрии и комплексного анализа - </a:t>
            </a:r>
            <a:r>
              <a:rPr lang="ru-RU" sz="1600" b="1" dirty="0" smtClean="0">
                <a:solidFill>
                  <a:srgbClr val="FF0000"/>
                </a:solidFill>
              </a:rPr>
              <a:t>ПКМ.ЭФС.СОТКА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ru-RU" sz="4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Б</a:t>
            </a:r>
            <a:r>
              <a:rPr lang="x-none" sz="1600" b="1" smtClean="0">
                <a:solidFill>
                  <a:srgbClr val="002060"/>
                </a:solidFill>
              </a:rPr>
              <a:t>лок сопряжения со смежными информационными системами</a:t>
            </a:r>
            <a:r>
              <a:rPr lang="ru-RU" sz="1600" dirty="0" smtClean="0">
                <a:solidFill>
                  <a:srgbClr val="002060"/>
                </a:solidFill>
              </a:rPr>
              <a:t> (</a:t>
            </a:r>
            <a:r>
              <a:rPr lang="ru-RU" sz="1600" b="1" dirty="0" smtClean="0">
                <a:solidFill>
                  <a:srgbClr val="FF0000"/>
                </a:solidFill>
              </a:rPr>
              <a:t>ПКМ.ЭФС.СОТКА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r>
              <a:rPr lang="x-none" sz="1600" smtClean="0">
                <a:solidFill>
                  <a:srgbClr val="002060"/>
                </a:solidFill>
              </a:rPr>
              <a:t>.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</a:pPr>
            <a:endParaRPr lang="ru-RU" sz="4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Блоки электроснабжения измерительных устройств и средств передачи данных:</a:t>
            </a: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 Средства электропитания (5 типов) - </a:t>
            </a:r>
            <a:r>
              <a:rPr lang="ru-RU" sz="1600" b="1" dirty="0" err="1" smtClean="0">
                <a:solidFill>
                  <a:srgbClr val="FF0000"/>
                </a:solidFill>
              </a:rPr>
              <a:t>ПКМ.ЭФС.ЭНР-ххх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18000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FF0000"/>
                </a:solidFill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Автономная УКЗ на базе ВИЭ –</a:t>
            </a:r>
            <a:r>
              <a:rPr lang="ru-RU" sz="1600" b="1" dirty="0" smtClean="0">
                <a:solidFill>
                  <a:srgbClr val="FF0000"/>
                </a:solidFill>
              </a:rPr>
              <a:t> АУКЗ ЭФС ВИЭ (</a:t>
            </a:r>
            <a:r>
              <a:rPr lang="ru-RU" sz="1600" dirty="0" smtClean="0">
                <a:solidFill>
                  <a:srgbClr val="FF0000"/>
                </a:solidFill>
              </a:rPr>
              <a:t>ТУ 27.90.11.-011-57060080-2017</a:t>
            </a:r>
            <a:r>
              <a:rPr lang="ru-RU" sz="16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Крюковское</a:t>
            </a:r>
            <a:r>
              <a:rPr lang="ru-RU" sz="2800" b="1" dirty="0" smtClean="0"/>
              <a:t> ЛПУ МГ ООО «Газпром </a:t>
            </a:r>
            <a:r>
              <a:rPr lang="ru-RU" sz="2800" b="1" dirty="0" err="1" smtClean="0"/>
              <a:t>трансгаз</a:t>
            </a:r>
            <a:r>
              <a:rPr lang="ru-RU" sz="2800" b="1" dirty="0" smtClean="0"/>
              <a:t> Москва»</a:t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800" b="1" dirty="0" err="1" smtClean="0"/>
              <a:t>мнемо-схема</a:t>
            </a:r>
            <a:r>
              <a:rPr lang="ru-RU" sz="2800" b="1" dirty="0" smtClean="0"/>
              <a:t> производственного комплекса)</a:t>
            </a:r>
            <a:endParaRPr lang="ru-RU" sz="2700" b="1" dirty="0"/>
          </a:p>
        </p:txBody>
      </p:sp>
      <p:pic>
        <p:nvPicPr>
          <p:cNvPr id="5" name="Рисунок 4" descr="Крюковское ЛПУМГ (ДЦ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712968" cy="4902109"/>
          </a:xfrm>
          <a:prstGeom prst="rect">
            <a:avLst/>
          </a:prstGeom>
        </p:spPr>
      </p:pic>
      <p:pic>
        <p:nvPicPr>
          <p:cNvPr id="4" name="Рисунок 3" descr="Очертания Москвы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140968"/>
            <a:ext cx="3049974" cy="338437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Состав </a:t>
            </a:r>
            <a:r>
              <a:rPr lang="ru-RU" sz="2800" b="1" dirty="0" err="1" smtClean="0"/>
              <a:t>пилотной</a:t>
            </a:r>
            <a:r>
              <a:rPr lang="ru-RU" sz="2800" b="1" dirty="0" smtClean="0"/>
              <a:t> зоны ПКМ.ЭФС. Схема размещения. </a:t>
            </a:r>
            <a:endParaRPr lang="ru-RU" sz="2700" b="1" dirty="0"/>
          </a:p>
        </p:txBody>
      </p:sp>
      <p:pic>
        <p:nvPicPr>
          <p:cNvPr id="5" name="Рисунок 4" descr="Схема связи Крюковское ЛПУ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556792"/>
            <a:ext cx="8878081" cy="511256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Участок газопровода</a:t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800" b="1" dirty="0" err="1" smtClean="0"/>
              <a:t>мнемо-схема</a:t>
            </a:r>
            <a:r>
              <a:rPr lang="ru-RU" sz="2800" b="1" dirty="0" smtClean="0"/>
              <a:t> секции производственного комплекса)</a:t>
            </a:r>
            <a:endParaRPr lang="ru-RU" sz="2700" b="1" dirty="0"/>
          </a:p>
        </p:txBody>
      </p:sp>
      <p:pic>
        <p:nvPicPr>
          <p:cNvPr id="4" name="Рисунок 3" descr="Отвод на ГРС Конаково (крупные СКЗ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784976" cy="494262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ПКМ.ЭФС.ЛУС</a:t>
            </a:r>
            <a:r>
              <a:rPr lang="ru-RU" sz="2800" b="1" dirty="0" smtClean="0"/>
              <a:t> - Локальная узловая система.</a:t>
            </a:r>
            <a:br>
              <a:rPr lang="ru-RU" sz="2800" b="1" dirty="0" smtClean="0"/>
            </a:br>
            <a:r>
              <a:rPr lang="ru-RU" sz="2800" b="1" dirty="0" smtClean="0"/>
              <a:t>Применение на КС «Яхрома» (контроль УКЗ)</a:t>
            </a:r>
            <a:endParaRPr lang="ru-RU" sz="2700" b="1" dirty="0"/>
          </a:p>
        </p:txBody>
      </p:sp>
      <p:pic>
        <p:nvPicPr>
          <p:cNvPr id="4" name="Рисунок 3" descr="Л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628800"/>
            <a:ext cx="2736304" cy="3648405"/>
          </a:xfrm>
          <a:prstGeom prst="rect">
            <a:avLst/>
          </a:prstGeom>
        </p:spPr>
      </p:pic>
      <p:pic>
        <p:nvPicPr>
          <p:cNvPr id="5" name="Рисунок 4" descr="ks_yakhroma_vid-sverkh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4392488" cy="4943058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Устройство внешнего контроля ПКМ.ЭФС.УВК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Мониторинг установки катодной защиты (УКЗ)</a:t>
            </a:r>
            <a:endParaRPr lang="ru-RU" sz="2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1700808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Станция: В-ОПЕ-М1-63-48-У1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86764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Мониторинг:</a:t>
            </a:r>
          </a:p>
          <a:p>
            <a:endParaRPr lang="ru-RU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 Входное и выходное напряжение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 Выходной ток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 Суммарный потенциал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 Расход электроэнергии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 Сигнал об отсутствии электроэнергии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 Датчик вскрытия двери</a:t>
            </a:r>
          </a:p>
          <a:p>
            <a:endParaRPr lang="ru-RU" sz="800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Управление:</a:t>
            </a:r>
          </a:p>
          <a:p>
            <a:endParaRPr lang="ru-RU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 Работа по интерфейсу «токовая петля»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 Релейный </a:t>
            </a:r>
            <a:r>
              <a:rPr lang="ru-RU" dirty="0" smtClean="0"/>
              <a:t>выход</a:t>
            </a:r>
            <a:endParaRPr lang="en-US" dirty="0" smtClean="0"/>
          </a:p>
          <a:p>
            <a:pPr>
              <a:buClr>
                <a:srgbClr val="FF0000"/>
              </a:buClr>
            </a:pPr>
            <a:endParaRPr lang="en-US" sz="800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Передача данных: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sz="800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 </a:t>
            </a:r>
            <a:r>
              <a:rPr lang="ru-RU" dirty="0" smtClean="0"/>
              <a:t>1-й тракт – воздушная линия электропитания до населенного пункта</a:t>
            </a:r>
            <a:endParaRPr lang="ru-RU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/>
              <a:t>    </a:t>
            </a:r>
            <a:r>
              <a:rPr lang="ru-RU" dirty="0" smtClean="0"/>
              <a:t>2-й тракт – сотовая связь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6288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УКЗ № 134 (дер. </a:t>
            </a:r>
            <a:r>
              <a:rPr lang="ru-RU" b="1" dirty="0" err="1" smtClean="0"/>
              <a:t>Верханово</a:t>
            </a:r>
            <a:r>
              <a:rPr lang="ru-RU" b="1" dirty="0" smtClean="0"/>
              <a:t>)</a:t>
            </a:r>
          </a:p>
          <a:p>
            <a:pPr algn="ctr"/>
            <a:r>
              <a:rPr lang="ru-RU" b="1" dirty="0" smtClean="0"/>
              <a:t>Отвод на </a:t>
            </a:r>
            <a:r>
              <a:rPr lang="ru-RU" b="1" dirty="0" err="1" smtClean="0"/>
              <a:t>Ново-Завидово</a:t>
            </a:r>
            <a:endParaRPr lang="ru-RU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28600"/>
            <a:ext cx="8928992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Устройство внешнего контроля ПКМ.ЭФС.УВК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err="1" smtClean="0"/>
              <a:t>Мнемо-схема</a:t>
            </a:r>
            <a:r>
              <a:rPr lang="ru-RU" sz="2800" b="1" dirty="0" smtClean="0"/>
              <a:t> объекта (типовая УКЗ на линейной части)</a:t>
            </a:r>
            <a:endParaRPr lang="ru-RU" sz="2700" b="1" dirty="0"/>
          </a:p>
        </p:txBody>
      </p:sp>
      <p:pic>
        <p:nvPicPr>
          <p:cNvPr id="5" name="Рисунок 4" descr="УКЗ (очень крупные индикаторы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831061" cy="496855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7558</TotalTime>
  <Words>761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применение  подсистемы коррозионного мониторинга ПКМ.ЭФС (ТУ 4217-010-57060080-2016) на объектах ПАО «Газпром»   Особенности реализации на объектах  ООО «Газпром трансгаз Москва»  (в соответствии с СТО Газпром 9.4-023-2013)     </vt:lpstr>
      <vt:lpstr>Задачи и функции ПКМ.ЭФС</vt:lpstr>
      <vt:lpstr>Состав ПКМ.ЭФС</vt:lpstr>
      <vt:lpstr>Крюковское ЛПУ МГ ООО «Газпром трансгаз Москва» (мнемо-схема производственного комплекса)</vt:lpstr>
      <vt:lpstr>Состав пилотной зоны ПКМ.ЭФС. Схема размещения. </vt:lpstr>
      <vt:lpstr>Участок газопровода (мнемо-схема секции производственного комплекса)</vt:lpstr>
      <vt:lpstr>ПКМ.ЭФС.ЛУС - Локальная узловая система. Применение на КС «Яхрома» (контроль УКЗ)</vt:lpstr>
      <vt:lpstr>Устройство внешнего контроля ПКМ.ЭФС.УВК  Мониторинг установки катодной защиты (УКЗ)</vt:lpstr>
      <vt:lpstr>Устройство внешнего контроля ПКМ.ЭФС.УВК  Мнемо-схема объекта (типовая УКЗ на линейной части)</vt:lpstr>
      <vt:lpstr>Устройство внешнего контроля ПКМ.ЭФС.УВК  Мониторинг установки дренажной защиты (УДЗ)</vt:lpstr>
      <vt:lpstr>Устройство внешнего контроля ПКМ.ЭФС.УВК  Мнемо-схема объекта (типовая УДЗ)</vt:lpstr>
      <vt:lpstr>Применение ПКМ.ЭФС.УДИ совместно с  ПКМ.ЭФС.СПД-Радио («Дурыкино» - «Ржавки»)</vt:lpstr>
      <vt:lpstr>Применение ПКМ.ЭФС.УДИ совместно с ПКМ.ЭФС.СПД-Энергопикет  (Крюковское ЛПУ МГ – «Верханово», отвод на Ново-Завидово)  Трубопровод  - 219 мм, Стройка - 1996 г., Изоляция - полиэтилен</vt:lpstr>
      <vt:lpstr>Применение ПКМ.ЭФС.УДИ совместно с ПКМ.ЭФС.СПД-Энергопикет  (Белоусовское ЛПУ МГ – «Ильичевка») Газопровод  - «ЯСПХГ- Белоусово», Стройка – 2016, диаметр – 750 мм</vt:lpstr>
      <vt:lpstr>Применение ПКМ.ЭФС.УДИ совместно с ПКМ.ЭФС.ЭНР-Капсула (Белоусовское ЛПУ МГ - Ильичевка)</vt:lpstr>
      <vt:lpstr>Анализ информации в подсистеме коррозионного мониторинга - Текущий эксплуатационный</vt:lpstr>
      <vt:lpstr>Анализ информации в подсистеме коррозионного мониторинга - Ретроспективный</vt:lpstr>
      <vt:lpstr>Анализ информации в подсистеме коррозионного мониторинга – Защита по протяженности</vt:lpstr>
      <vt:lpstr>Оперативный видеоконтроль объектов и организация хранения видеоархива </vt:lpstr>
      <vt:lpstr>Автономная установка катодной защиты на базе возобновляемых источников энергии (ветер, солнце)  АУКЗ ВИЭ ЭФС (ТУ 27.90.11.-011-57060080-2017)</vt:lpstr>
      <vt:lpstr>Анализ работы АУКЗ.ВИЭ.ЭФС в подсистеме коррозионного мониторинга ПКМ.ЭФС - Ретроспективный</vt:lpstr>
      <vt:lpstr>Победа в международном конкурсе  «Сколково Петролеум Челлендж 2016»</vt:lpstr>
      <vt:lpstr>Прогнозирование мощности</vt:lpstr>
      <vt:lpstr>Выводы и предложения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Модульная система мониторинга ЭХЗ трубопроводных систем</dc:title>
  <dc:creator>Андрей</dc:creator>
  <cp:lastModifiedBy>Андрей</cp:lastModifiedBy>
  <cp:revision>900</cp:revision>
  <cp:lastPrinted>2014-08-25T14:58:12Z</cp:lastPrinted>
  <dcterms:created xsi:type="dcterms:W3CDTF">2012-07-28T02:16:29Z</dcterms:created>
  <dcterms:modified xsi:type="dcterms:W3CDTF">2017-04-25T05:15:43Z</dcterms:modified>
</cp:coreProperties>
</file>