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94" r:id="rId2"/>
    <p:sldId id="346" r:id="rId3"/>
    <p:sldId id="342" r:id="rId4"/>
    <p:sldId id="381" r:id="rId5"/>
    <p:sldId id="372" r:id="rId6"/>
    <p:sldId id="359" r:id="rId7"/>
    <p:sldId id="373" r:id="rId8"/>
    <p:sldId id="388" r:id="rId9"/>
    <p:sldId id="374" r:id="rId10"/>
    <p:sldId id="375" r:id="rId11"/>
    <p:sldId id="376" r:id="rId12"/>
    <p:sldId id="382" r:id="rId13"/>
    <p:sldId id="384" r:id="rId14"/>
    <p:sldId id="304" r:id="rId15"/>
    <p:sldId id="370" r:id="rId16"/>
    <p:sldId id="311" r:id="rId17"/>
    <p:sldId id="383" r:id="rId18"/>
    <p:sldId id="379" r:id="rId19"/>
    <p:sldId id="361" r:id="rId20"/>
    <p:sldId id="378" r:id="rId21"/>
    <p:sldId id="386" r:id="rId22"/>
    <p:sldId id="385" r:id="rId23"/>
    <p:sldId id="389" r:id="rId24"/>
    <p:sldId id="392" r:id="rId25"/>
    <p:sldId id="390" r:id="rId26"/>
    <p:sldId id="337" r:id="rId27"/>
  </p:sldIdLst>
  <p:sldSz cx="9144000" cy="6858000" type="screen4x3"/>
  <p:notesSz cx="6888163" cy="100203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624" autoAdjust="0"/>
  </p:normalViewPr>
  <p:slideViewPr>
    <p:cSldViewPr>
      <p:cViewPr>
        <p:scale>
          <a:sx n="96" d="100"/>
          <a:sy n="96" d="100"/>
        </p:scale>
        <p:origin x="-1038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6087" cy="50165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342442-0577-483B-8188-14E35F16E8BC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488" y="9517063"/>
            <a:ext cx="2986087" cy="501650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731BCCAA-0337-4792-9801-400700B56F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53291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737A-8504-4A24-907E-6647AEEFFE1E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45109-CC6B-4063-B7EE-8003953DB3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75D3F-8C9F-4905-9018-08428CF8AEF6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2E178-F04B-49DA-9A80-D4CE974148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6F8EB-0D52-42C5-A61A-A73DF6225DBA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1C530-80E6-4866-AEAC-EACF8246E8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4673F-E492-4867-813F-70F0AD45EA27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5CA53-F6FB-4327-BDBB-2D7AE8C2FDF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D19E-C8B0-4635-BB4A-D890E1F36D28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A9096-93F1-46B9-B4BD-832597F8B6C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2C359-DE4F-43A5-8B5F-298DD3028CCA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A4ED4-B1A9-4682-85A0-1A819349107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E3D3A-C44C-4B94-ADB5-7A8FEA3AA76E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254A8-7399-4802-A06B-2AEE2FFFA84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FB78C-DF6E-432B-AE88-A33116838A50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4D3B3-547E-4E09-BE29-E932EF26F7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A689-9D69-413B-9374-EE8FB1B61C7F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E68AD-72ED-4543-806A-A49D80B4A2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66450-C763-4038-BA5E-FEC0FB4C118B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A7CF4-553E-4DA3-8712-AB2D69D9753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022EE-BE6A-4E27-9199-FD93219F6807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A5DBD-E497-425D-8054-0576B099467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D3FF97-11EE-41F5-81A5-E9C1019CD63D}" type="datetimeFigureOut">
              <a:rPr lang="ru-RU"/>
              <a:pPr>
                <a:defRPr/>
              </a:pPr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3CFC48E-0C39-41FE-AA6A-A02F7C3312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192.168.1.198\Files\9.&#1058;&#1044;\&#1054;&#1090;&#1076;&#1077;&#1083;%20&#1084;&#1072;&#1088;&#1082;&#1077;&#1090;&#1080;&#1085;&#1075;&#1072;\&#1044;&#1083;&#1103;%20&#1086;&#1073;&#1097;&#1077;&#1075;&#1086;%20&#1076;&#1086;&#1089;&#1090;&#1091;&#1087;&#1072;\&#1042;&#1067;&#1057;&#1058;&#1040;&#1042;&#1050;&#1048;\2019\11.%20&#1057;&#1086;&#1074;&#1077;&#1097;&#1072;&#1085;&#1080;&#1077;%20&#1084;&#1077;&#1090;&#1088;&#1086;&#1083;&#1086;&#1075;&#1086;&#1074;%20&#1055;&#1040;&#1054;%20&#1043;&#1072;&#1079;&#1087;&#1088;&#1086;&#1084;%2023-27.09.2019\&#1087;&#1088;&#1077;&#1079;&#1077;&#1085;&#1090;&#1072;&#1094;&#1080;&#1103;%20&#1080;%20&#1088;&#1086;&#1083;&#1080;&#1082;%20&#1048;&#1058;&#1054;&#1043;\&#1058;&#1091;&#1088;&#1073;&#1091;&#1083;&#1077;&#1085;&#1090;&#1085;&#1086;&#1089;&#1090;&#1100;%2022_08_19_6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microsoft.com/office/2007/relationships/hdphoto" Target="../media/hdphoto2.wdp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C:\Users\d.telegin\Desktop\Новая папка\Шаблон презентации_1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Прямоугольник 4"/>
          <p:cNvSpPr>
            <a:spLocks noChangeArrowheads="1"/>
          </p:cNvSpPr>
          <p:nvPr/>
        </p:nvSpPr>
        <p:spPr bwMode="auto">
          <a:xfrm>
            <a:off x="395536" y="1196752"/>
            <a:ext cx="5040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ХI МЕЖДУНАРОДНАЯ НАУЧНО-ПРАКТИЧЕСКАЯ КОНФЕРЕНЦИЯ «ГАЗОРАСПРЕДЕЛИТЕЛЬНЫЕ СТАНЦИИ И СИСТЕМЫ ГАЗОСНАБЖЕНИЯ»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708920"/>
            <a:ext cx="9324975" cy="23762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1825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800" dirty="0" smtClean="0">
                <a:solidFill>
                  <a:srgbClr val="E46C0A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Перспективные разработки</a:t>
            </a:r>
          </a:p>
          <a:p>
            <a:pPr algn="ctr">
              <a:defRPr/>
            </a:pPr>
            <a:r>
              <a:rPr lang="ru-RU" altLang="ru-RU" sz="2800" dirty="0" smtClean="0">
                <a:solidFill>
                  <a:srgbClr val="E46C0A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ГК «Турбулентность-ДОН»</a:t>
            </a:r>
          </a:p>
          <a:p>
            <a:pPr algn="ctr">
              <a:defRPr/>
            </a:pPr>
            <a:r>
              <a:rPr lang="ru-RU" altLang="ru-RU" sz="2800" dirty="0" smtClean="0">
                <a:solidFill>
                  <a:srgbClr val="E46C0A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в области измерения и учета </a:t>
            </a:r>
          </a:p>
          <a:p>
            <a:pPr algn="ctr">
              <a:defRPr/>
            </a:pPr>
            <a:r>
              <a:rPr lang="ru-RU" altLang="ru-RU" sz="2800" dirty="0" smtClean="0">
                <a:solidFill>
                  <a:srgbClr val="E46C0A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углеводородных сред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94511" y="5157788"/>
            <a:ext cx="399796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Шамрай Дарья Николаевна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 «Турбулентность-ДОН»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8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/>
          <p:cNvPicPr>
            <a:picLocks noChangeAspect="1"/>
          </p:cNvPicPr>
          <p:nvPr/>
        </p:nvPicPr>
        <p:blipFill>
          <a:blip r:embed="rId2" cstate="print"/>
          <a:srcRect t="12872"/>
          <a:stretch>
            <a:fillRect/>
          </a:stretch>
        </p:blipFill>
        <p:spPr bwMode="auto">
          <a:xfrm>
            <a:off x="2598738" y="5192713"/>
            <a:ext cx="652938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C:\Users\е.гарипова\AppData\Roaming\Skype\ka3nka1988\media_messaging\media_cache_v3\^BF99858DCFC8B0D6F6DB1F3F57E2282C97F57A89823430B95D^pimgpsh_fullsize_dist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3230563"/>
            <a:ext cx="2474913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74148" y="3237563"/>
            <a:ext cx="183569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indent="-182880" algn="ctr">
              <a:buClr>
                <a:srgbClr val="F79646">
                  <a:lumMod val="75000"/>
                </a:srgbClr>
              </a:buClr>
              <a:buSzPct val="130000"/>
              <a:defRPr/>
            </a:pP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</a:t>
            </a:r>
          </a:p>
        </p:txBody>
      </p:sp>
      <p:pic>
        <p:nvPicPr>
          <p:cNvPr id="18437" name="Рисунок 1"/>
          <p:cNvPicPr>
            <a:picLocks noChangeAspect="1"/>
          </p:cNvPicPr>
          <p:nvPr/>
        </p:nvPicPr>
        <p:blipFill>
          <a:blip r:embed="rId4" cstate="print"/>
          <a:srcRect t="2420" b="6650"/>
          <a:stretch>
            <a:fillRect/>
          </a:stretch>
        </p:blipFill>
        <p:spPr bwMode="auto">
          <a:xfrm>
            <a:off x="2574925" y="4400550"/>
            <a:ext cx="6569075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8243888" y="4860925"/>
            <a:ext cx="900112" cy="10509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9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8788" y="3209925"/>
            <a:ext cx="5795962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7380288" y="3608388"/>
            <a:ext cx="1306512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41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363" y="1773238"/>
            <a:ext cx="3744912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" descr="C:\Users\е.гарипова\AppData\Roaming\Skype\ka3nka1988\media_messaging\media_cache_v3\^825A0BC089390C8071F24CDF1AD61DFD30EB9A3CB202BA05C6^pimgpsh_fullsize_dist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163" y="4618038"/>
            <a:ext cx="26050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52011" y="4617244"/>
            <a:ext cx="183569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indent="-182880" algn="ctr">
              <a:buClr>
                <a:srgbClr val="F79646">
                  <a:lumMod val="75000"/>
                </a:srgbClr>
              </a:buClr>
              <a:buSzPct val="130000"/>
              <a:defRPr/>
            </a:pP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Стало</a:t>
            </a:r>
          </a:p>
        </p:txBody>
      </p:sp>
      <p:grpSp>
        <p:nvGrpSpPr>
          <p:cNvPr id="18444" name="Группа 21"/>
          <p:cNvGrpSpPr>
            <a:grpSpLocks/>
          </p:cNvGrpSpPr>
          <p:nvPr/>
        </p:nvGrpSpPr>
        <p:grpSpPr bwMode="auto">
          <a:xfrm>
            <a:off x="-303213" y="706438"/>
            <a:ext cx="6605588" cy="1298575"/>
            <a:chOff x="-252536" y="803047"/>
            <a:chExt cx="6605155" cy="1298451"/>
          </a:xfrm>
        </p:grpSpPr>
        <p:pic>
          <p:nvPicPr>
            <p:cNvPr id="18446" name="Рисунок 22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252536" y="803047"/>
              <a:ext cx="6605155" cy="1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7" name="TextBox 4"/>
            <p:cNvSpPr txBox="1">
              <a:spLocks noChangeArrowheads="1"/>
            </p:cNvSpPr>
            <p:nvPr/>
          </p:nvSpPr>
          <p:spPr bwMode="auto">
            <a:xfrm>
              <a:off x="1142582" y="1182202"/>
              <a:ext cx="427237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</a:rPr>
                <a:t>Ультразвуковой расходомер </a:t>
              </a:r>
            </a:p>
            <a:p>
              <a:r>
                <a:rPr lang="en-US" altLang="ru-RU" b="1">
                  <a:solidFill>
                    <a:schemeClr val="bg1"/>
                  </a:solidFill>
                </a:rPr>
                <a:t>Turbo Flow UFG</a:t>
              </a:r>
              <a:endParaRPr lang="ru-RU" altLang="ru-RU" b="1">
                <a:solidFill>
                  <a:schemeClr val="bg1"/>
                </a:solidFill>
              </a:endParaRPr>
            </a:p>
          </p:txBody>
        </p:sp>
      </p:grpSp>
      <p:sp>
        <p:nvSpPr>
          <p:cNvPr id="18445" name="TextBox 23"/>
          <p:cNvSpPr txBox="1">
            <a:spLocks noChangeArrowheads="1"/>
          </p:cNvSpPr>
          <p:nvPr/>
        </p:nvSpPr>
        <p:spPr bwMode="auto">
          <a:xfrm>
            <a:off x="179388" y="1806575"/>
            <a:ext cx="3467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Расширение линейки номинальных диаметров </a:t>
            </a:r>
            <a:endParaRPr lang="en-US" altLang="ru-RU"/>
          </a:p>
          <a:p>
            <a:pPr algn="ctr"/>
            <a:r>
              <a:rPr lang="ru-RU" altLang="ru-RU"/>
              <a:t>(Dn до 800мм) с расходом до 50000м³/час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2" cstate="print"/>
          <a:srcRect l="8347" t="6300"/>
          <a:stretch>
            <a:fillRect/>
          </a:stretch>
        </p:blipFill>
        <p:spPr bwMode="auto">
          <a:xfrm>
            <a:off x="3570288" y="2060575"/>
            <a:ext cx="55356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4388" y="2997200"/>
            <a:ext cx="55054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714750" y="4221163"/>
            <a:ext cx="5145088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43313" y="2128838"/>
            <a:ext cx="5145087" cy="863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2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3255963"/>
            <a:ext cx="36004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68263" y="3379788"/>
            <a:ext cx="3467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Поверка имитационным способом при выпуске из производства</a:t>
            </a:r>
          </a:p>
        </p:txBody>
      </p:sp>
      <p:pic>
        <p:nvPicPr>
          <p:cNvPr id="19464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3" y="1997075"/>
            <a:ext cx="3600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13"/>
          <p:cNvSpPr txBox="1">
            <a:spLocks noChangeArrowheads="1"/>
          </p:cNvSpPr>
          <p:nvPr/>
        </p:nvSpPr>
        <p:spPr bwMode="auto">
          <a:xfrm>
            <a:off x="-17463" y="2236788"/>
            <a:ext cx="3468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Поверка только по каналу измерения расхода</a:t>
            </a:r>
          </a:p>
        </p:txBody>
      </p:sp>
      <p:grpSp>
        <p:nvGrpSpPr>
          <p:cNvPr id="19466" name="Группа 14"/>
          <p:cNvGrpSpPr>
            <a:grpSpLocks/>
          </p:cNvGrpSpPr>
          <p:nvPr/>
        </p:nvGrpSpPr>
        <p:grpSpPr bwMode="auto">
          <a:xfrm>
            <a:off x="-252413" y="803275"/>
            <a:ext cx="6605588" cy="1298575"/>
            <a:chOff x="-252536" y="803047"/>
            <a:chExt cx="6605155" cy="1298451"/>
          </a:xfrm>
        </p:grpSpPr>
        <p:pic>
          <p:nvPicPr>
            <p:cNvPr id="19470" name="Рисунок 15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52536" y="803047"/>
              <a:ext cx="6605155" cy="1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TextBox 4"/>
            <p:cNvSpPr txBox="1">
              <a:spLocks noChangeArrowheads="1"/>
            </p:cNvSpPr>
            <p:nvPr/>
          </p:nvSpPr>
          <p:spPr bwMode="auto">
            <a:xfrm>
              <a:off x="1142582" y="1182202"/>
              <a:ext cx="427237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</a:rPr>
                <a:t>Ультразвуковой расходомер </a:t>
              </a:r>
            </a:p>
            <a:p>
              <a:r>
                <a:rPr lang="en-US" altLang="ru-RU" b="1">
                  <a:solidFill>
                    <a:schemeClr val="bg1"/>
                  </a:solidFill>
                </a:rPr>
                <a:t>Turbo Flow UFG</a:t>
              </a:r>
              <a:endParaRPr lang="ru-RU" altLang="ru-RU" b="1">
                <a:solidFill>
                  <a:schemeClr val="bg1"/>
                </a:solidFill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3725863" y="4664075"/>
            <a:ext cx="5145087" cy="2778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8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" y="4506913"/>
            <a:ext cx="36004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TextBox 9"/>
          <p:cNvSpPr txBox="1">
            <a:spLocks noChangeArrowheads="1"/>
          </p:cNvSpPr>
          <p:nvPr/>
        </p:nvSpPr>
        <p:spPr bwMode="auto">
          <a:xfrm>
            <a:off x="136525" y="4718050"/>
            <a:ext cx="34671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Поверка только в диапазоне расходов указанных заказчиком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803275"/>
            <a:ext cx="66055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143000" y="1182688"/>
            <a:ext cx="4271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Ультразвуковой расходомер </a:t>
            </a:r>
          </a:p>
          <a:p>
            <a:r>
              <a:rPr lang="en-US" altLang="ru-RU" b="1">
                <a:solidFill>
                  <a:schemeClr val="bg1"/>
                </a:solidFill>
              </a:rPr>
              <a:t>Turbo Flow UFG</a:t>
            </a:r>
            <a:endParaRPr lang="ru-RU" altLang="ru-RU" b="1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0928065"/>
              </p:ext>
            </p:extLst>
          </p:nvPr>
        </p:nvGraphicFramePr>
        <p:xfrm>
          <a:off x="467544" y="2101850"/>
          <a:ext cx="8208912" cy="4048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2520280"/>
                <a:gridCol w="2520280"/>
              </a:tblGrid>
              <a:tr h="417197">
                <a:tc>
                  <a:txBody>
                    <a:bodyPr/>
                    <a:lstStyle/>
                    <a:p>
                      <a:r>
                        <a:rPr lang="ru-RU" dirty="0" smtClean="0"/>
                        <a:t>Характеристика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Значение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7197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Диаметр условного прохода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 50</a:t>
                      </a:r>
                      <a:r>
                        <a:rPr lang="ru-RU" sz="1400" baseline="0" dirty="0" smtClean="0"/>
                        <a:t> до 500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</a:t>
                      </a:r>
                      <a:r>
                        <a:rPr lang="ru-RU" sz="1400" baseline="0" dirty="0" smtClean="0"/>
                        <a:t> 600 до 800 мм</a:t>
                      </a:r>
                      <a:endParaRPr lang="ru-RU" sz="1400" dirty="0"/>
                    </a:p>
                  </a:txBody>
                  <a:tcPr/>
                </a:tc>
              </a:tr>
              <a:tr h="417197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Динамический диапазон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1:200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1:100</a:t>
                      </a:r>
                      <a:endParaRPr lang="ru-RU" sz="1400" dirty="0"/>
                    </a:p>
                  </a:txBody>
                  <a:tcPr/>
                </a:tc>
              </a:tr>
              <a:tr h="72009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Погрешность измерения расхода газа в рабочих условиях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2,0/1,0%</a:t>
                      </a:r>
                    </a:p>
                    <a:p>
                      <a:pPr algn="ctr"/>
                      <a:r>
                        <a:rPr lang="ru-RU" sz="1400" dirty="0" smtClean="0"/>
                        <a:t>1,0/1,0%</a:t>
                      </a:r>
                    </a:p>
                    <a:p>
                      <a:pPr algn="ctr"/>
                      <a:r>
                        <a:rPr lang="ru-RU" sz="1400" dirty="0" smtClean="0"/>
                        <a:t>0,5/0,3%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1,0/1,0%</a:t>
                      </a:r>
                    </a:p>
                    <a:p>
                      <a:pPr algn="ctr"/>
                      <a:r>
                        <a:rPr lang="ru-RU" sz="1400" dirty="0" smtClean="0"/>
                        <a:t>0,5/0,5%</a:t>
                      </a:r>
                      <a:endParaRPr lang="ru-RU" sz="1400" dirty="0"/>
                    </a:p>
                  </a:txBody>
                  <a:tcPr/>
                </a:tc>
              </a:tr>
              <a:tr h="5143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Диапазон</a:t>
                      </a:r>
                      <a:r>
                        <a:rPr lang="ru-RU" sz="1400" baseline="0" dirty="0" smtClean="0"/>
                        <a:t> измерений расхода газа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 1,4 до 32 000</a:t>
                      </a:r>
                      <a:r>
                        <a:rPr lang="ru-RU" sz="1400" baseline="0" dirty="0" smtClean="0"/>
                        <a:t> м²/ч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 300 до 50 000</a:t>
                      </a:r>
                      <a:r>
                        <a:rPr lang="ru-RU" sz="1400" baseline="0" dirty="0" smtClean="0"/>
                        <a:t> м²/ч</a:t>
                      </a:r>
                      <a:endParaRPr lang="ru-RU" sz="140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5143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Диапазон</a:t>
                      </a:r>
                      <a:r>
                        <a:rPr lang="ru-RU" sz="1400" baseline="0" dirty="0" smtClean="0"/>
                        <a:t> избыточного давления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 0 до 25 МПа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5143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Температура окружающей среды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 -50</a:t>
                      </a:r>
                      <a:r>
                        <a:rPr lang="en-US" sz="1400" dirty="0" smtClean="0"/>
                        <a:t>°C</a:t>
                      </a:r>
                      <a:r>
                        <a:rPr lang="ru-RU" sz="1400" dirty="0" smtClean="0"/>
                        <a:t> до +70</a:t>
                      </a:r>
                      <a:r>
                        <a:rPr lang="en-US" sz="1400" dirty="0" smtClean="0"/>
                        <a:t>°C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5143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Цифровые проводные интерфейсы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протоколы </a:t>
                      </a:r>
                      <a:r>
                        <a:rPr lang="en-US" sz="1400" dirty="0" smtClean="0"/>
                        <a:t>HART,</a:t>
                      </a:r>
                      <a:r>
                        <a:rPr lang="en-US" sz="1400" baseline="0" dirty="0" smtClean="0"/>
                        <a:t> MODBUS RTU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по интерфейсу </a:t>
                      </a:r>
                      <a:r>
                        <a:rPr lang="en-US" sz="1400" baseline="0" dirty="0" smtClean="0"/>
                        <a:t>RS-232, RS-232TTL, RS-485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е.гарипова\AppData\Roaming\Skype\ka3nka1988\media_messaging\media_cache_v3\^E91F0A325C4022154752B817FB73C45CEE582CD81A8890FB51^pimgpsh_fullsize_dis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636713"/>
            <a:ext cx="7758112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5733256"/>
            <a:ext cx="8030072" cy="432048"/>
          </a:xfrm>
          <a:prstGeom prst="rect">
            <a:avLst/>
          </a:prstGeom>
          <a:solidFill>
            <a:srgbClr val="0066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-182880" algn="ctr">
              <a:buClr>
                <a:srgbClr val="F79646">
                  <a:lumMod val="75000"/>
                </a:srgbClr>
              </a:buClr>
              <a:buSzPct val="130000"/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Встроенная система диагностики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Turbo Flow UFG-F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1508" name="Рисунок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617538"/>
            <a:ext cx="66055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43000" y="996950"/>
            <a:ext cx="4271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Ультразвуковой расходомер </a:t>
            </a:r>
          </a:p>
          <a:p>
            <a:r>
              <a:rPr lang="en-US" altLang="ru-RU" b="1">
                <a:solidFill>
                  <a:schemeClr val="bg1"/>
                </a:solidFill>
              </a:rPr>
              <a:t>Turbo Flow UFG</a:t>
            </a:r>
            <a:endParaRPr lang="ru-RU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b="38131"/>
          <a:stretch/>
        </p:blipFill>
        <p:spPr>
          <a:xfrm>
            <a:off x="3992563" y="1779588"/>
            <a:ext cx="2490787" cy="424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b="38131"/>
          <a:stretch/>
        </p:blipFill>
        <p:spPr>
          <a:xfrm>
            <a:off x="5149850" y="1922463"/>
            <a:ext cx="2119313" cy="4243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rcRect l="11655" t="22626" r="8620" b="35358"/>
          <a:stretch>
            <a:fillRect/>
          </a:stretch>
        </p:blipFill>
        <p:spPr bwMode="auto">
          <a:xfrm>
            <a:off x="438150" y="2061021"/>
            <a:ext cx="3484563" cy="122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3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2852738"/>
            <a:ext cx="345598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7225" y="2060575"/>
            <a:ext cx="1885950" cy="4243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535" name="Группа 10"/>
          <p:cNvGrpSpPr>
            <a:grpSpLocks/>
          </p:cNvGrpSpPr>
          <p:nvPr/>
        </p:nvGrpSpPr>
        <p:grpSpPr bwMode="auto">
          <a:xfrm>
            <a:off x="-252413" y="803275"/>
            <a:ext cx="6605588" cy="1298575"/>
            <a:chOff x="-252536" y="803047"/>
            <a:chExt cx="6605155" cy="1298451"/>
          </a:xfrm>
        </p:grpSpPr>
        <p:pic>
          <p:nvPicPr>
            <p:cNvPr id="22536" name="Рисунок 1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252536" y="803047"/>
              <a:ext cx="6605155" cy="1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Box 4"/>
            <p:cNvSpPr txBox="1">
              <a:spLocks noChangeArrowheads="1"/>
            </p:cNvSpPr>
            <p:nvPr/>
          </p:nvSpPr>
          <p:spPr bwMode="auto">
            <a:xfrm>
              <a:off x="1142582" y="1182202"/>
              <a:ext cx="427237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</a:rPr>
                <a:t>Ультразвуковой расходомер </a:t>
              </a:r>
            </a:p>
            <a:p>
              <a:r>
                <a:rPr lang="en-US" altLang="ru-RU" b="1">
                  <a:solidFill>
                    <a:schemeClr val="bg1"/>
                  </a:solidFill>
                </a:rPr>
                <a:t>Turbo Flow UFG</a:t>
              </a:r>
              <a:endParaRPr lang="ru-RU" altLang="ru-RU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803275"/>
            <a:ext cx="66055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143000" y="1182688"/>
            <a:ext cx="4271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Ультразвуковой расходомер </a:t>
            </a:r>
          </a:p>
          <a:p>
            <a:r>
              <a:rPr lang="en-US" altLang="ru-RU" b="1">
                <a:solidFill>
                  <a:schemeClr val="bg1"/>
                </a:solidFill>
              </a:rPr>
              <a:t>Turbo Flow UFG</a:t>
            </a:r>
            <a:endParaRPr lang="ru-RU" altLang="ru-RU" b="1">
              <a:solidFill>
                <a:schemeClr val="bg1"/>
              </a:solidFill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349500"/>
            <a:ext cx="3316287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117600" y="5219700"/>
            <a:ext cx="7467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Отсканируйте воспользовавшись приложением с Вашего телефона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е.гарипова\AppData\Roaming\Skype\ka3nka1988\media_messaging\media_cache_v3\^AD36DAD3A90F1762E379DEBB9EF72063949F6BE910DA52DFC7^pimgpsh_fullsize_dis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052513"/>
            <a:ext cx="90297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55625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2" name="TextBox 39"/>
          <p:cNvSpPr txBox="1">
            <a:spLocks noChangeArrowheads="1"/>
          </p:cNvSpPr>
          <p:nvPr/>
        </p:nvSpPr>
        <p:spPr bwMode="auto">
          <a:xfrm>
            <a:off x="150813" y="1125538"/>
            <a:ext cx="4926012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</a:rPr>
              <a:t>Направления развития группы компаний</a:t>
            </a:r>
          </a:p>
        </p:txBody>
      </p:sp>
      <p:sp>
        <p:nvSpPr>
          <p:cNvPr id="25604" name="TextBox 30"/>
          <p:cNvSpPr txBox="1">
            <a:spLocks noChangeArrowheads="1"/>
          </p:cNvSpPr>
          <p:nvPr/>
        </p:nvSpPr>
        <p:spPr bwMode="auto">
          <a:xfrm>
            <a:off x="3635375" y="2995612"/>
            <a:ext cx="39980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u="sng" dirty="0" smtClean="0">
                <a:solidFill>
                  <a:schemeClr val="bg1"/>
                </a:solidFill>
              </a:rPr>
              <a:t>2021г</a:t>
            </a:r>
            <a:r>
              <a:rPr lang="ru-RU" altLang="ru-RU" sz="1400" u="sng" dirty="0">
                <a:solidFill>
                  <a:schemeClr val="bg1"/>
                </a:solidFill>
              </a:rPr>
              <a:t>.</a:t>
            </a:r>
            <a:r>
              <a:rPr lang="ru-RU" altLang="ru-RU" sz="1400" dirty="0">
                <a:solidFill>
                  <a:schemeClr val="bg1"/>
                </a:solidFill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</a:rPr>
              <a:t>Кариолисовый</a:t>
            </a:r>
            <a:r>
              <a:rPr lang="ru-RU" altLang="ru-RU" sz="1400" dirty="0">
                <a:solidFill>
                  <a:schemeClr val="bg1"/>
                </a:solidFill>
              </a:rPr>
              <a:t> счетчик </a:t>
            </a:r>
            <a:r>
              <a:rPr lang="en-US" altLang="ru-RU" sz="1400" dirty="0">
                <a:solidFill>
                  <a:schemeClr val="bg1"/>
                </a:solidFill>
              </a:rPr>
              <a:t>Turbo Flow CFM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25605" name="TextBox 30"/>
          <p:cNvSpPr txBox="1">
            <a:spLocks noChangeArrowheads="1"/>
          </p:cNvSpPr>
          <p:nvPr/>
        </p:nvSpPr>
        <p:spPr bwMode="auto">
          <a:xfrm>
            <a:off x="3818732" y="3521075"/>
            <a:ext cx="471370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u="sng" dirty="0">
                <a:solidFill>
                  <a:schemeClr val="bg1"/>
                </a:solidFill>
              </a:rPr>
              <a:t>2021г.</a:t>
            </a:r>
            <a:r>
              <a:rPr lang="ru-RU" altLang="ru-RU" sz="1400" dirty="0">
                <a:solidFill>
                  <a:schemeClr val="bg1"/>
                </a:solidFill>
              </a:rPr>
              <a:t> Ультразвуковой расходомер </a:t>
            </a:r>
            <a:endParaRPr lang="ru-RU" altLang="ru-RU" sz="1400" dirty="0" smtClean="0">
              <a:solidFill>
                <a:schemeClr val="bg1"/>
              </a:solidFill>
            </a:endParaRPr>
          </a:p>
          <a:p>
            <a:r>
              <a:rPr lang="en-US" altLang="ru-RU" sz="1400" dirty="0" smtClean="0">
                <a:solidFill>
                  <a:schemeClr val="bg1"/>
                </a:solidFill>
              </a:rPr>
              <a:t>Turbo </a:t>
            </a:r>
            <a:r>
              <a:rPr lang="en-US" altLang="ru-RU" sz="1400" dirty="0">
                <a:solidFill>
                  <a:schemeClr val="bg1"/>
                </a:solidFill>
              </a:rPr>
              <a:t>Flow UFL</a:t>
            </a:r>
            <a:r>
              <a:rPr lang="ru-RU" altLang="ru-RU" sz="1400" dirty="0">
                <a:solidFill>
                  <a:schemeClr val="bg1"/>
                </a:solidFill>
              </a:rPr>
              <a:t> на жидкость</a:t>
            </a:r>
          </a:p>
        </p:txBody>
      </p:sp>
      <p:sp>
        <p:nvSpPr>
          <p:cNvPr id="25606" name="TextBox 30"/>
          <p:cNvSpPr txBox="1">
            <a:spLocks noChangeArrowheads="1"/>
          </p:cNvSpPr>
          <p:nvPr/>
        </p:nvSpPr>
        <p:spPr bwMode="auto">
          <a:xfrm>
            <a:off x="3089275" y="4956175"/>
            <a:ext cx="3251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u="sng" dirty="0">
                <a:solidFill>
                  <a:schemeClr val="bg1"/>
                </a:solidFill>
              </a:rPr>
              <a:t>2019г.</a:t>
            </a:r>
            <a:r>
              <a:rPr lang="ru-RU" altLang="ru-RU" sz="1400" dirty="0">
                <a:solidFill>
                  <a:schemeClr val="bg1"/>
                </a:solidFill>
              </a:rPr>
              <a:t> Счетчик газа Гранд </a:t>
            </a:r>
            <a:r>
              <a:rPr lang="en-US" altLang="ru-RU" sz="1400" dirty="0">
                <a:solidFill>
                  <a:schemeClr val="bg1"/>
                </a:solidFill>
              </a:rPr>
              <a:t>SPI</a:t>
            </a:r>
            <a:r>
              <a:rPr lang="ru-RU" altLang="ru-RU" sz="1400" dirty="0">
                <a:solidFill>
                  <a:schemeClr val="bg1"/>
                </a:solidFill>
              </a:rPr>
              <a:t> </a:t>
            </a:r>
            <a:r>
              <a:rPr lang="en-US" altLang="ru-RU" sz="1400" dirty="0">
                <a:solidFill>
                  <a:schemeClr val="bg1"/>
                </a:solidFill>
              </a:rPr>
              <a:t>NBiOT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25607" name="TextBox 30"/>
          <p:cNvSpPr txBox="1">
            <a:spLocks noChangeArrowheads="1"/>
          </p:cNvSpPr>
          <p:nvPr/>
        </p:nvSpPr>
        <p:spPr bwMode="auto">
          <a:xfrm>
            <a:off x="2068513" y="5541963"/>
            <a:ext cx="28622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u="sng" dirty="0">
                <a:solidFill>
                  <a:schemeClr val="bg1"/>
                </a:solidFill>
              </a:rPr>
              <a:t>2019г.</a:t>
            </a:r>
            <a:r>
              <a:rPr lang="ru-RU" altLang="ru-RU" sz="1400" dirty="0">
                <a:solidFill>
                  <a:schemeClr val="bg1"/>
                </a:solidFill>
              </a:rPr>
              <a:t> Счетчик газа Гранд </a:t>
            </a:r>
            <a:r>
              <a:rPr lang="en-US" altLang="ru-RU" sz="1400" dirty="0">
                <a:solidFill>
                  <a:schemeClr val="bg1"/>
                </a:solidFill>
              </a:rPr>
              <a:t>LORA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25608" name="TextBox 30"/>
          <p:cNvSpPr txBox="1">
            <a:spLocks noChangeArrowheads="1"/>
          </p:cNvSpPr>
          <p:nvPr/>
        </p:nvSpPr>
        <p:spPr bwMode="auto">
          <a:xfrm>
            <a:off x="3563888" y="4291013"/>
            <a:ext cx="3956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u="sng" dirty="0" smtClean="0">
                <a:solidFill>
                  <a:schemeClr val="bg1"/>
                </a:solidFill>
              </a:rPr>
              <a:t>2019г.</a:t>
            </a:r>
            <a:r>
              <a:rPr lang="ru-RU" altLang="ru-RU" sz="1400" dirty="0" smtClean="0">
                <a:solidFill>
                  <a:schemeClr val="bg1"/>
                </a:solidFill>
              </a:rPr>
              <a:t> Датчик </a:t>
            </a:r>
            <a:r>
              <a:rPr lang="ru-RU" altLang="ru-RU" sz="1400" dirty="0">
                <a:solidFill>
                  <a:schemeClr val="bg1"/>
                </a:solidFill>
              </a:rPr>
              <a:t>давления </a:t>
            </a:r>
            <a:r>
              <a:rPr lang="en-US" altLang="ru-RU" sz="1400" dirty="0">
                <a:solidFill>
                  <a:schemeClr val="bg1"/>
                </a:solidFill>
              </a:rPr>
              <a:t>Turbo Flow PS NBiOT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25609" name="TextBox 30"/>
          <p:cNvSpPr txBox="1">
            <a:spLocks noChangeArrowheads="1"/>
          </p:cNvSpPr>
          <p:nvPr/>
        </p:nvSpPr>
        <p:spPr bwMode="auto">
          <a:xfrm>
            <a:off x="2968625" y="2224088"/>
            <a:ext cx="4165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u="sng" dirty="0" smtClean="0">
                <a:solidFill>
                  <a:schemeClr val="bg1"/>
                </a:solidFill>
              </a:rPr>
              <a:t>2019г</a:t>
            </a:r>
            <a:r>
              <a:rPr lang="ru-RU" altLang="ru-RU" sz="1400" u="sng" dirty="0">
                <a:solidFill>
                  <a:schemeClr val="bg1"/>
                </a:solidFill>
              </a:rPr>
              <a:t>.</a:t>
            </a:r>
            <a:r>
              <a:rPr lang="ru-RU" altLang="ru-RU" sz="1400" dirty="0">
                <a:solidFill>
                  <a:schemeClr val="bg1"/>
                </a:solidFill>
              </a:rPr>
              <a:t> Ультразвуковые расходомеры </a:t>
            </a:r>
            <a:r>
              <a:rPr lang="en-US" altLang="ru-RU" sz="1400" dirty="0">
                <a:solidFill>
                  <a:schemeClr val="bg1"/>
                </a:solidFill>
              </a:rPr>
              <a:t>Turbo Flow UFG Dn1400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25610" name="TextBox 30"/>
          <p:cNvSpPr txBox="1">
            <a:spLocks noChangeArrowheads="1"/>
          </p:cNvSpPr>
          <p:nvPr/>
        </p:nvSpPr>
        <p:spPr bwMode="auto">
          <a:xfrm>
            <a:off x="1965325" y="1592124"/>
            <a:ext cx="5168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u="sng" dirty="0" smtClean="0">
                <a:solidFill>
                  <a:schemeClr val="bg1"/>
                </a:solidFill>
              </a:rPr>
              <a:t>2020г.</a:t>
            </a:r>
            <a:r>
              <a:rPr lang="ru-RU" altLang="ru-RU" sz="1400" dirty="0" smtClean="0">
                <a:solidFill>
                  <a:schemeClr val="bg1"/>
                </a:solidFill>
              </a:rPr>
              <a:t>  Ультразвуковые </a:t>
            </a:r>
            <a:r>
              <a:rPr lang="ru-RU" altLang="ru-RU" sz="1400" dirty="0">
                <a:solidFill>
                  <a:schemeClr val="bg1"/>
                </a:solidFill>
              </a:rPr>
              <a:t>расходомеры </a:t>
            </a:r>
            <a:r>
              <a:rPr lang="en-US" altLang="ru-RU" sz="1400" dirty="0">
                <a:solidFill>
                  <a:schemeClr val="bg1"/>
                </a:solidFill>
              </a:rPr>
              <a:t>Turbo Flow UFG </a:t>
            </a:r>
            <a:endParaRPr lang="ru-RU" altLang="ru-RU" sz="1400" dirty="0" smtClean="0">
              <a:solidFill>
                <a:schemeClr val="bg1"/>
              </a:solidFill>
            </a:endParaRPr>
          </a:p>
          <a:p>
            <a:r>
              <a:rPr lang="ru-RU" altLang="ru-RU" sz="1400" dirty="0" smtClean="0">
                <a:solidFill>
                  <a:schemeClr val="bg1"/>
                </a:solidFill>
              </a:rPr>
              <a:t>с </a:t>
            </a:r>
            <a:r>
              <a:rPr lang="ru-RU" altLang="ru-RU" sz="1400" dirty="0">
                <a:solidFill>
                  <a:schemeClr val="bg1"/>
                </a:solidFill>
              </a:rPr>
              <a:t>системой измерения плотности </a:t>
            </a:r>
            <a:r>
              <a:rPr lang="ru-RU" altLang="ru-RU" sz="1400" dirty="0" smtClean="0">
                <a:solidFill>
                  <a:schemeClr val="bg1"/>
                </a:solidFill>
              </a:rPr>
              <a:t>газа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1725"/>
            <a:ext cx="651668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395288" y="2081213"/>
            <a:ext cx="81371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altLang="ru-RU" dirty="0"/>
              <a:t>разработана математическая модель и алгоритм определения плотности газовой </a:t>
            </a:r>
            <a:r>
              <a:rPr lang="ru-RU" altLang="ru-RU" dirty="0" smtClean="0"/>
              <a:t>смеси по измеренной скорости звука </a:t>
            </a:r>
            <a:r>
              <a:rPr lang="el-GR" altLang="ru-RU" dirty="0"/>
              <a:t>ρ</a:t>
            </a:r>
            <a:r>
              <a:rPr lang="ru-RU" altLang="ru-RU" dirty="0"/>
              <a:t> = </a:t>
            </a:r>
            <a:r>
              <a:rPr lang="en-US" altLang="ru-RU" i="1" dirty="0"/>
              <a:t>f</a:t>
            </a:r>
            <a:r>
              <a:rPr lang="ru-RU" altLang="ru-RU" dirty="0"/>
              <a:t>(</a:t>
            </a:r>
            <a:r>
              <a:rPr lang="ru-RU" altLang="ru-RU" dirty="0" err="1"/>
              <a:t>с</a:t>
            </a:r>
            <a:r>
              <a:rPr lang="ru-RU" altLang="ru-RU" baseline="-25000" dirty="0" err="1"/>
              <a:t>зв</a:t>
            </a:r>
            <a:r>
              <a:rPr lang="ru-RU" altLang="ru-RU" dirty="0"/>
              <a:t>, Т, Р);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ru-RU" altLang="ru-RU" dirty="0" smtClean="0"/>
              <a:t>Разработан программно-аппаратный комплекс на базе ультразвукового расходомера </a:t>
            </a:r>
            <a:r>
              <a:rPr lang="en-US" altLang="ru-RU" dirty="0" smtClean="0"/>
              <a:t>Turbo Flow UFG</a:t>
            </a:r>
            <a:r>
              <a:rPr lang="ru-RU" altLang="ru-RU" dirty="0" smtClean="0"/>
              <a:t>;</a:t>
            </a:r>
            <a:endParaRPr lang="ru-RU" altLang="ru-RU" dirty="0"/>
          </a:p>
        </p:txBody>
      </p:sp>
      <p:sp>
        <p:nvSpPr>
          <p:cNvPr id="26630" name="TextBox 30"/>
          <p:cNvSpPr txBox="1">
            <a:spLocks noChangeArrowheads="1"/>
          </p:cNvSpPr>
          <p:nvPr/>
        </p:nvSpPr>
        <p:spPr bwMode="auto">
          <a:xfrm>
            <a:off x="539750" y="1125538"/>
            <a:ext cx="532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Ультразвуковые расходомеры </a:t>
            </a:r>
            <a:r>
              <a:rPr lang="en-US" altLang="ru-RU" b="1">
                <a:solidFill>
                  <a:schemeClr val="bg1"/>
                </a:solidFill>
              </a:rPr>
              <a:t>Turbo Flow UFG </a:t>
            </a:r>
            <a:r>
              <a:rPr lang="ru-RU" altLang="ru-RU" b="1">
                <a:solidFill>
                  <a:schemeClr val="bg1"/>
                </a:solidFill>
              </a:rPr>
              <a:t>с системой измерения плотности газа</a:t>
            </a:r>
          </a:p>
        </p:txBody>
      </p:sp>
      <p:pic>
        <p:nvPicPr>
          <p:cNvPr id="12291" name="Picture 3" descr="D:\НИО-1\Доклады и конференции\Рос Газ Экспо_2019\График плотность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2976"/>
            <a:ext cx="3969047" cy="3244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НИО-1\Доклады и конференции\Рос Газ Экспо_2019\График плотность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86" y="3212976"/>
            <a:ext cx="3479850" cy="3003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1"/>
          <p:cNvPicPr>
            <a:picLocks noChangeAspect="1"/>
          </p:cNvPicPr>
          <p:nvPr/>
        </p:nvPicPr>
        <p:blipFill>
          <a:blip r:embed="rId2" cstate="print"/>
          <a:srcRect l="9837" t="50000" r="3537" b="10104"/>
          <a:stretch>
            <a:fillRect/>
          </a:stretch>
        </p:blipFill>
        <p:spPr bwMode="auto">
          <a:xfrm>
            <a:off x="-1588" y="3789363"/>
            <a:ext cx="9120188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6"/>
          <p:cNvSpPr txBox="1">
            <a:spLocks noChangeArrowheads="1"/>
          </p:cNvSpPr>
          <p:nvPr/>
        </p:nvSpPr>
        <p:spPr bwMode="auto">
          <a:xfrm>
            <a:off x="606425" y="3197225"/>
            <a:ext cx="40592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Исключение условно-постоянных значений в расчетах</a:t>
            </a:r>
          </a:p>
        </p:txBody>
      </p:sp>
      <p:pic>
        <p:nvPicPr>
          <p:cNvPr id="28676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1725"/>
            <a:ext cx="651668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30"/>
          <p:cNvSpPr txBox="1">
            <a:spLocks noChangeArrowheads="1"/>
          </p:cNvSpPr>
          <p:nvPr/>
        </p:nvSpPr>
        <p:spPr bwMode="auto">
          <a:xfrm>
            <a:off x="539750" y="1125538"/>
            <a:ext cx="532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Ультразвуковые расходомеры </a:t>
            </a:r>
            <a:r>
              <a:rPr lang="en-US" altLang="ru-RU" b="1">
                <a:solidFill>
                  <a:schemeClr val="bg1"/>
                </a:solidFill>
              </a:rPr>
              <a:t>Turbo Flow UFG </a:t>
            </a:r>
            <a:r>
              <a:rPr lang="ru-RU" altLang="ru-RU" b="1">
                <a:solidFill>
                  <a:schemeClr val="bg1"/>
                </a:solidFill>
              </a:rPr>
              <a:t>с системой измерения плотности газа</a:t>
            </a:r>
          </a:p>
        </p:txBody>
      </p:sp>
      <p:pic>
        <p:nvPicPr>
          <p:cNvPr id="28678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741613"/>
            <a:ext cx="36036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4900" y="3659188"/>
            <a:ext cx="3587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775" y="1846263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2303463"/>
            <a:ext cx="360363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363" y="2303463"/>
            <a:ext cx="36036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1775" y="2741613"/>
            <a:ext cx="360363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Рисунок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363" y="3197225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Рисунок 1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1775" y="3197225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Рисунок 1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363" y="1846263"/>
            <a:ext cx="36036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Рисунок 1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1775" y="3659188"/>
            <a:ext cx="360363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TextBox 20"/>
          <p:cNvSpPr txBox="1">
            <a:spLocks noChangeArrowheads="1"/>
          </p:cNvSpPr>
          <p:nvPr/>
        </p:nvSpPr>
        <p:spPr bwMode="auto">
          <a:xfrm>
            <a:off x="606425" y="1846263"/>
            <a:ext cx="41100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Отслеживание качества природного газа в реальном времени</a:t>
            </a:r>
          </a:p>
        </p:txBody>
      </p:sp>
      <p:sp>
        <p:nvSpPr>
          <p:cNvPr id="28689" name="TextBox 24"/>
          <p:cNvSpPr txBox="1">
            <a:spLocks noChangeArrowheads="1"/>
          </p:cNvSpPr>
          <p:nvPr/>
        </p:nvSpPr>
        <p:spPr bwMode="auto">
          <a:xfrm>
            <a:off x="606425" y="2303463"/>
            <a:ext cx="26638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Исключение ошибок ввода данных</a:t>
            </a:r>
          </a:p>
        </p:txBody>
      </p:sp>
      <p:sp>
        <p:nvSpPr>
          <p:cNvPr id="28690" name="TextBox 25"/>
          <p:cNvSpPr txBox="1">
            <a:spLocks noChangeArrowheads="1"/>
          </p:cNvSpPr>
          <p:nvPr/>
        </p:nvSpPr>
        <p:spPr bwMode="auto">
          <a:xfrm>
            <a:off x="606425" y="2741613"/>
            <a:ext cx="40370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Возможность автоматического изменения метода расчета</a:t>
            </a:r>
          </a:p>
        </p:txBody>
      </p:sp>
      <p:sp>
        <p:nvSpPr>
          <p:cNvPr id="28691" name="TextBox 27"/>
          <p:cNvSpPr txBox="1">
            <a:spLocks noChangeArrowheads="1"/>
          </p:cNvSpPr>
          <p:nvPr/>
        </p:nvSpPr>
        <p:spPr bwMode="auto">
          <a:xfrm>
            <a:off x="606425" y="3659188"/>
            <a:ext cx="40370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Повышение точности выполнения измерения объема газа</a:t>
            </a:r>
          </a:p>
        </p:txBody>
      </p:sp>
      <p:sp>
        <p:nvSpPr>
          <p:cNvPr id="28692" name="TextBox 28"/>
          <p:cNvSpPr txBox="1">
            <a:spLocks noChangeArrowheads="1"/>
          </p:cNvSpPr>
          <p:nvPr/>
        </p:nvSpPr>
        <p:spPr bwMode="auto">
          <a:xfrm>
            <a:off x="5292725" y="1846263"/>
            <a:ext cx="38242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Высокая точность: погрешность измерений до 0,3%</a:t>
            </a:r>
          </a:p>
        </p:txBody>
      </p:sp>
      <p:sp>
        <p:nvSpPr>
          <p:cNvPr id="28693" name="TextBox 29"/>
          <p:cNvSpPr txBox="1">
            <a:spLocks noChangeArrowheads="1"/>
          </p:cNvSpPr>
          <p:nvPr/>
        </p:nvSpPr>
        <p:spPr bwMode="auto">
          <a:xfrm>
            <a:off x="5327650" y="2303463"/>
            <a:ext cx="26654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Широкий динамический диапазон</a:t>
            </a:r>
          </a:p>
        </p:txBody>
      </p:sp>
      <p:sp>
        <p:nvSpPr>
          <p:cNvPr id="28694" name="TextBox 30"/>
          <p:cNvSpPr txBox="1">
            <a:spLocks noChangeArrowheads="1"/>
          </p:cNvSpPr>
          <p:nvPr/>
        </p:nvSpPr>
        <p:spPr bwMode="auto">
          <a:xfrm>
            <a:off x="5327650" y="2741613"/>
            <a:ext cx="26654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Отсутствие потерь давления</a:t>
            </a:r>
          </a:p>
        </p:txBody>
      </p:sp>
      <p:sp>
        <p:nvSpPr>
          <p:cNvPr id="28695" name="TextBox 31"/>
          <p:cNvSpPr txBox="1">
            <a:spLocks noChangeArrowheads="1"/>
          </p:cNvSpPr>
          <p:nvPr/>
        </p:nvSpPr>
        <p:spPr bwMode="auto">
          <a:xfrm>
            <a:off x="5367338" y="3197225"/>
            <a:ext cx="36750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Автономное исполнение срок работы не менее 5 лет</a:t>
            </a:r>
          </a:p>
        </p:txBody>
      </p:sp>
      <p:sp>
        <p:nvSpPr>
          <p:cNvPr id="28696" name="TextBox 32"/>
          <p:cNvSpPr txBox="1">
            <a:spLocks noChangeArrowheads="1"/>
          </p:cNvSpPr>
          <p:nvPr/>
        </p:nvSpPr>
        <p:spPr bwMode="auto">
          <a:xfrm>
            <a:off x="5367338" y="3659188"/>
            <a:ext cx="37496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tx2"/>
                </a:solidFill>
              </a:rPr>
              <a:t>Интеллектуальная система самодиагностики по ГОСТ 8.611-2013г.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6"/>
          <p:cNvSpPr txBox="1">
            <a:spLocks noChangeArrowheads="1"/>
          </p:cNvSpPr>
          <p:nvPr/>
        </p:nvSpPr>
        <p:spPr bwMode="auto">
          <a:xfrm>
            <a:off x="179388" y="1844675"/>
            <a:ext cx="8137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</a:rPr>
              <a:t>Ультразвуковой расходомер</a:t>
            </a:r>
            <a:r>
              <a:rPr lang="en-US" altLang="ru-RU" sz="1600" b="1" dirty="0">
                <a:solidFill>
                  <a:srgbClr val="002060"/>
                </a:solidFill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</a:rPr>
              <a:t>счетчик </a:t>
            </a:r>
            <a:r>
              <a:rPr lang="en-US" altLang="ru-RU" sz="1600" b="1" dirty="0">
                <a:solidFill>
                  <a:srgbClr val="002060"/>
                </a:solidFill>
              </a:rPr>
              <a:t>Turbo-Flow UFG-F</a:t>
            </a:r>
            <a:r>
              <a:rPr lang="ru-RU" altLang="ru-RU" sz="1600" b="1" dirty="0">
                <a:solidFill>
                  <a:srgbClr val="002060"/>
                </a:solidFill>
              </a:rPr>
              <a:t> диаметром до </a:t>
            </a:r>
            <a:r>
              <a:rPr lang="en-US" altLang="ru-RU" sz="1600" b="1" dirty="0">
                <a:solidFill>
                  <a:srgbClr val="002060"/>
                </a:solidFill>
              </a:rPr>
              <a:t>Dn1400</a:t>
            </a:r>
            <a:r>
              <a:rPr lang="ru-RU" altLang="ru-RU" sz="1600" b="1" dirty="0">
                <a:solidFill>
                  <a:srgbClr val="002060"/>
                </a:solidFill>
              </a:rPr>
              <a:t> </a:t>
            </a:r>
          </a:p>
          <a:p>
            <a:r>
              <a:rPr lang="ru-RU" altLang="ru-RU" sz="1600" b="1" dirty="0">
                <a:solidFill>
                  <a:srgbClr val="002060"/>
                </a:solidFill>
              </a:rPr>
              <a:t>реализующий концепцию однониточной ГИС</a:t>
            </a:r>
          </a:p>
        </p:txBody>
      </p:sp>
      <p:sp>
        <p:nvSpPr>
          <p:cNvPr id="29699" name="Прямоугольник 1"/>
          <p:cNvSpPr>
            <a:spLocks noChangeArrowheads="1"/>
          </p:cNvSpPr>
          <p:nvPr/>
        </p:nvSpPr>
        <p:spPr bwMode="auto">
          <a:xfrm>
            <a:off x="395288" y="2420938"/>
            <a:ext cx="396081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buFont typeface="Symbol" pitchFamily="18" charset="2"/>
              <a:buChar char=""/>
            </a:pPr>
            <a:r>
              <a:rPr lang="ru-RU" altLang="ru-RU" sz="1400" dirty="0">
                <a:ea typeface="Calibri" pitchFamily="34" charset="0"/>
                <a:cs typeface="Times New Roman" pitchFamily="18" charset="0"/>
              </a:rPr>
              <a:t>Высокая точность до ±0,5%;</a:t>
            </a:r>
          </a:p>
          <a:p>
            <a:pPr>
              <a:buFont typeface="Symbol" pitchFamily="18" charset="2"/>
              <a:buChar char=""/>
            </a:pPr>
            <a:r>
              <a:rPr lang="ru-RU" altLang="ru-RU" sz="1400" dirty="0">
                <a:ea typeface="Calibri" pitchFamily="34" charset="0"/>
                <a:cs typeface="Times New Roman" pitchFamily="18" charset="0"/>
              </a:rPr>
              <a:t>Конструкция расходомера обеспечивает проход через него поршневого очистного устройства;</a:t>
            </a:r>
          </a:p>
          <a:p>
            <a:pPr>
              <a:buFont typeface="Symbol" pitchFamily="18" charset="2"/>
              <a:buChar char=""/>
            </a:pPr>
            <a:r>
              <a:rPr lang="ru-RU" altLang="ru-RU" sz="1400" dirty="0">
                <a:ea typeface="Calibri" pitchFamily="34" charset="0"/>
                <a:cs typeface="Times New Roman" pitchFamily="18" charset="0"/>
              </a:rPr>
              <a:t>Система очистки ультразвуковых датчиков нейтральным газом высокого давления после прохода очистного поршня или непосредственно в эксплуатации;</a:t>
            </a:r>
          </a:p>
          <a:p>
            <a:pPr>
              <a:buFont typeface="Symbol" pitchFamily="18" charset="2"/>
              <a:buChar char=""/>
            </a:pPr>
            <a:r>
              <a:rPr lang="ru-RU" altLang="ru-RU" sz="1400" dirty="0">
                <a:ea typeface="Calibri" pitchFamily="34" charset="0"/>
                <a:cs typeface="Times New Roman" pitchFamily="18" charset="0"/>
              </a:rPr>
              <a:t>Возможность замены ультразвуковых датчиков под давлением без остановки процесса;</a:t>
            </a:r>
          </a:p>
          <a:p>
            <a:pPr>
              <a:buFont typeface="Symbol" pitchFamily="18" charset="2"/>
              <a:buChar char=""/>
            </a:pPr>
            <a:r>
              <a:rPr lang="ru-RU" altLang="ru-RU" sz="1400" dirty="0">
                <a:ea typeface="Calibri" pitchFamily="34" charset="0"/>
                <a:cs typeface="Times New Roman" pitchFamily="18" charset="0"/>
              </a:rPr>
              <a:t>Интеллектуальная система самодиагностики.</a:t>
            </a:r>
          </a:p>
        </p:txBody>
      </p:sp>
      <p:pic>
        <p:nvPicPr>
          <p:cNvPr id="29700" name="Picture 2" descr="\\192.168.1.198\Files\10.СКТБ\Служба развития\1. Для общего доступа\2. Фотоархив\1. Приборы нашего производства\1_Расходомеры UFG\8. UFG-F_DN1400\IMG_7749 обработан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038" y="2349500"/>
            <a:ext cx="5160962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41413"/>
            <a:ext cx="651668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30"/>
          <p:cNvSpPr txBox="1">
            <a:spLocks noChangeArrowheads="1"/>
          </p:cNvSpPr>
          <p:nvPr/>
        </p:nvSpPr>
        <p:spPr bwMode="auto">
          <a:xfrm>
            <a:off x="468313" y="1214438"/>
            <a:ext cx="5759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Ультразвуковые расходомеры </a:t>
            </a:r>
            <a:r>
              <a:rPr lang="en-US" altLang="ru-RU" b="1">
                <a:solidFill>
                  <a:schemeClr val="bg1"/>
                </a:solidFill>
              </a:rPr>
              <a:t>Turbo Flow UFG Dn1400</a:t>
            </a:r>
            <a:endParaRPr lang="ru-RU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4680520" cy="3972815"/>
          </a:xfrm>
          <a:prstGeom prst="rect">
            <a:avLst/>
          </a:prstGeom>
        </p:spPr>
      </p:pic>
      <p:sp>
        <p:nvSpPr>
          <p:cNvPr id="30722" name="TextBox 6"/>
          <p:cNvSpPr txBox="1">
            <a:spLocks noChangeArrowheads="1"/>
          </p:cNvSpPr>
          <p:nvPr/>
        </p:nvSpPr>
        <p:spPr bwMode="auto">
          <a:xfrm>
            <a:off x="179388" y="1844675"/>
            <a:ext cx="8137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</a:rPr>
              <a:t>Система очистки ультразвуковых датчиков нейтральным газом высокого давления после прохода очистного поршня или непосредственно в эксплуатации</a:t>
            </a:r>
          </a:p>
        </p:txBody>
      </p:sp>
      <p:pic>
        <p:nvPicPr>
          <p:cNvPr id="3072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41413"/>
            <a:ext cx="651668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0"/>
          <p:cNvSpPr txBox="1">
            <a:spLocks noChangeArrowheads="1"/>
          </p:cNvSpPr>
          <p:nvPr/>
        </p:nvSpPr>
        <p:spPr bwMode="auto">
          <a:xfrm>
            <a:off x="468313" y="1214438"/>
            <a:ext cx="5759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Ультразвуковые расходомеры </a:t>
            </a:r>
            <a:r>
              <a:rPr lang="en-US" altLang="ru-RU" b="1">
                <a:solidFill>
                  <a:schemeClr val="bg1"/>
                </a:solidFill>
              </a:rPr>
              <a:t>Turbo Flow UFG Dn1400</a:t>
            </a:r>
            <a:endParaRPr lang="ru-RU" altLang="ru-RU" b="1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4145" y="2852936"/>
            <a:ext cx="2731486" cy="250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6"/>
          <p:cNvSpPr txBox="1">
            <a:spLocks noChangeArrowheads="1"/>
          </p:cNvSpPr>
          <p:nvPr/>
        </p:nvSpPr>
        <p:spPr bwMode="auto">
          <a:xfrm>
            <a:off x="207963" y="2116138"/>
            <a:ext cx="8137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</a:rPr>
              <a:t>Интеллектуальная система самодиагностики.</a:t>
            </a:r>
          </a:p>
        </p:txBody>
      </p:sp>
      <p:pic>
        <p:nvPicPr>
          <p:cNvPr id="3174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41413"/>
            <a:ext cx="651668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30"/>
          <p:cNvSpPr txBox="1">
            <a:spLocks noChangeArrowheads="1"/>
          </p:cNvSpPr>
          <p:nvPr/>
        </p:nvSpPr>
        <p:spPr bwMode="auto">
          <a:xfrm>
            <a:off x="468313" y="1214438"/>
            <a:ext cx="5759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Ультразвуковые расходомеры </a:t>
            </a:r>
            <a:r>
              <a:rPr lang="en-US" altLang="ru-RU" b="1">
                <a:solidFill>
                  <a:schemeClr val="bg1"/>
                </a:solidFill>
              </a:rPr>
              <a:t>Turbo Flow UFG Dn1400</a:t>
            </a:r>
            <a:endParaRPr lang="ru-RU" altLang="ru-RU" b="1">
              <a:solidFill>
                <a:schemeClr val="bg1"/>
              </a:solidFill>
            </a:endParaRPr>
          </a:p>
        </p:txBody>
      </p:sp>
      <p:pic>
        <p:nvPicPr>
          <p:cNvPr id="31749" name="Рисунок 2"/>
          <p:cNvPicPr>
            <a:picLocks noChangeAspect="1"/>
          </p:cNvPicPr>
          <p:nvPr/>
        </p:nvPicPr>
        <p:blipFill>
          <a:blip r:embed="rId3" cstate="print"/>
          <a:srcRect t="4329" b="4745"/>
          <a:stretch>
            <a:fillRect/>
          </a:stretch>
        </p:blipFill>
        <p:spPr bwMode="auto">
          <a:xfrm>
            <a:off x="158750" y="2708275"/>
            <a:ext cx="88233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0" t="8403" r="2750" b="7571"/>
          <a:stretch/>
        </p:blipFill>
        <p:spPr>
          <a:xfrm>
            <a:off x="971600" y="1484784"/>
            <a:ext cx="7560840" cy="5040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908720"/>
            <a:ext cx="834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Достигнутые результаты стали возможными только благодаря 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современному производству и высокому качеству производимых продуктов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69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урбулентность 22_08_19_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6408712" cy="480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9" y="1097922"/>
            <a:ext cx="6827129" cy="762179"/>
          </a:xfrm>
          <a:prstGeom prst="rect">
            <a:avLst/>
          </a:prstGeom>
        </p:spPr>
      </p:pic>
      <p:pic>
        <p:nvPicPr>
          <p:cNvPr id="4" name="Picture 2" descr="C:\Users\е.гарипова\AppData\Roaming\Skype\ka3nka1988\media_messaging\media_cache_v3\^DEB80CFB040BFCC6F43BEDF20206B4EF9BEF97C615258387E1^pimgpsh_fullsize_dist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26" t="11193" r="826" b="7657"/>
          <a:stretch/>
        </p:blipFill>
        <p:spPr bwMode="auto">
          <a:xfrm>
            <a:off x="-9799" y="1916832"/>
            <a:ext cx="9021053" cy="4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248178"/>
            <a:ext cx="367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Пожизненная гарантия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158" y1="5783" x2="35198" y2="7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878">
            <a:off x="4748855" y="3034707"/>
            <a:ext cx="4378980" cy="3807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42148"/>
            <a:ext cx="1445172" cy="13744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5455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C:\Users\d.telegin\Desktop\Новая папка\Шаблон презентации_1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63743" y="5877272"/>
            <a:ext cx="328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cs typeface="Tahoma" panose="020B0604030504040204" pitchFamily="34" charset="0"/>
              </a:rPr>
              <a:t>ГК «Турбулентность- ДОН»</a:t>
            </a:r>
          </a:p>
          <a:p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71600" y="2924944"/>
            <a:ext cx="7380312" cy="5760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1825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Tahoma" panose="020B0604030504040204" pitchFamily="34" charset="0"/>
              </a:rPr>
              <a:t>Благодарю за внимание!</a:t>
            </a:r>
            <a:endParaRPr lang="ru-RU" altLang="ru-RU" sz="32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>
              <a:defRPr/>
            </a:pPr>
            <a:endParaRPr lang="ru-RU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altLang="ru-RU" sz="3200" b="1" dirty="0" smtClean="0">
              <a:solidFill>
                <a:schemeClr val="tx2">
                  <a:lumMod val="75000"/>
                </a:schemeClr>
              </a:solidFill>
              <a:latin typeface="+mj-lt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588" y="1679575"/>
            <a:ext cx="295275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1038" y="1700213"/>
            <a:ext cx="332105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5"/>
          <p:cNvPicPr>
            <a:picLocks noChangeAspect="1"/>
          </p:cNvPicPr>
          <p:nvPr/>
        </p:nvPicPr>
        <p:blipFill>
          <a:blip r:embed="rId4" cstate="print"/>
          <a:srcRect l="13222" t="4637"/>
          <a:stretch>
            <a:fillRect/>
          </a:stretch>
        </p:blipFill>
        <p:spPr bwMode="auto">
          <a:xfrm>
            <a:off x="1403350" y="3759200"/>
            <a:ext cx="294957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6"/>
          <p:cNvPicPr>
            <a:picLocks noChangeAspect="1"/>
          </p:cNvPicPr>
          <p:nvPr/>
        </p:nvPicPr>
        <p:blipFill>
          <a:blip r:embed="rId5" cstate="print"/>
          <a:srcRect b="4805"/>
          <a:stretch>
            <a:fillRect/>
          </a:stretch>
        </p:blipFill>
        <p:spPr bwMode="auto">
          <a:xfrm>
            <a:off x="4502150" y="3765550"/>
            <a:ext cx="33099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1"/>
          <p:cNvPicPr>
            <a:picLocks noChangeAspect="1"/>
          </p:cNvPicPr>
          <p:nvPr/>
        </p:nvPicPr>
        <p:blipFill>
          <a:blip r:embed="rId6" cstate="print"/>
          <a:srcRect b="15944"/>
          <a:stretch>
            <a:fillRect/>
          </a:stretch>
        </p:blipFill>
        <p:spPr bwMode="auto">
          <a:xfrm>
            <a:off x="120650" y="1060450"/>
            <a:ext cx="87630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/>
          <p:cNvPicPr>
            <a:picLocks noChangeAspect="1"/>
          </p:cNvPicPr>
          <p:nvPr/>
        </p:nvPicPr>
        <p:blipFill>
          <a:blip r:embed="rId2" cstate="print"/>
          <a:srcRect l="6186" t="5589" r="12192" b="8188"/>
          <a:stretch>
            <a:fillRect/>
          </a:stretch>
        </p:blipFill>
        <p:spPr bwMode="auto">
          <a:xfrm>
            <a:off x="1328738" y="1962150"/>
            <a:ext cx="30241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Рисунок 2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313" y="1447800"/>
            <a:ext cx="4283075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2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1951038"/>
            <a:ext cx="54006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2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0300" y="2674938"/>
            <a:ext cx="54006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2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8125" y="3349625"/>
            <a:ext cx="54006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2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325" y="4044950"/>
            <a:ext cx="5580063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Рисунок 2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776788"/>
            <a:ext cx="510857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Рисунок 2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050" y="5427663"/>
            <a:ext cx="49085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Box 30"/>
          <p:cNvSpPr txBox="1">
            <a:spLocks noChangeArrowheads="1"/>
          </p:cNvSpPr>
          <p:nvPr/>
        </p:nvSpPr>
        <p:spPr bwMode="auto">
          <a:xfrm>
            <a:off x="2919413" y="1641475"/>
            <a:ext cx="2533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</a:rPr>
              <a:t>Ультразвуковой расходомер</a:t>
            </a:r>
          </a:p>
          <a:p>
            <a:r>
              <a:rPr lang="en-US" altLang="ru-RU" sz="1400">
                <a:solidFill>
                  <a:schemeClr val="bg1"/>
                </a:solidFill>
              </a:rPr>
              <a:t>Turbo Flow UFG</a:t>
            </a:r>
            <a:endParaRPr lang="ru-RU" altLang="ru-RU" sz="1400">
              <a:solidFill>
                <a:schemeClr val="bg1"/>
              </a:solidFill>
            </a:endParaRPr>
          </a:p>
        </p:txBody>
      </p:sp>
      <p:sp>
        <p:nvSpPr>
          <p:cNvPr id="6155" name="TextBox 35"/>
          <p:cNvSpPr txBox="1">
            <a:spLocks noChangeArrowheads="1"/>
          </p:cNvSpPr>
          <p:nvPr/>
        </p:nvSpPr>
        <p:spPr bwMode="auto">
          <a:xfrm>
            <a:off x="4062413" y="2279650"/>
            <a:ext cx="3533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</a:rPr>
              <a:t>Термоанемометрический </a:t>
            </a:r>
          </a:p>
          <a:p>
            <a:r>
              <a:rPr lang="en-US" altLang="ru-RU" sz="1400">
                <a:solidFill>
                  <a:schemeClr val="bg1"/>
                </a:solidFill>
              </a:rPr>
              <a:t>Turbo Flow TFG</a:t>
            </a:r>
            <a:endParaRPr lang="ru-RU" altLang="ru-RU" sz="1400">
              <a:solidFill>
                <a:schemeClr val="bg1"/>
              </a:solidFill>
            </a:endParaRPr>
          </a:p>
        </p:txBody>
      </p:sp>
      <p:sp>
        <p:nvSpPr>
          <p:cNvPr id="6156" name="TextBox 36"/>
          <p:cNvSpPr txBox="1">
            <a:spLocks noChangeArrowheads="1"/>
          </p:cNvSpPr>
          <p:nvPr/>
        </p:nvSpPr>
        <p:spPr bwMode="auto">
          <a:xfrm>
            <a:off x="4703763" y="2978150"/>
            <a:ext cx="2111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</a:rPr>
              <a:t>Струйный расходомер </a:t>
            </a:r>
            <a:endParaRPr lang="en-US" altLang="ru-RU" sz="1400">
              <a:solidFill>
                <a:schemeClr val="bg1"/>
              </a:solidFill>
            </a:endParaRPr>
          </a:p>
          <a:p>
            <a:r>
              <a:rPr lang="en-US" altLang="ru-RU" sz="1400">
                <a:solidFill>
                  <a:schemeClr val="bg1"/>
                </a:solidFill>
              </a:rPr>
              <a:t>Turbo Flow GFG</a:t>
            </a:r>
            <a:endParaRPr lang="ru-RU" altLang="ru-RU" sz="1400">
              <a:solidFill>
                <a:schemeClr val="bg1"/>
              </a:solidFill>
            </a:endParaRPr>
          </a:p>
        </p:txBody>
      </p:sp>
      <p:sp>
        <p:nvSpPr>
          <p:cNvPr id="6157" name="TextBox 37"/>
          <p:cNvSpPr txBox="1">
            <a:spLocks noChangeArrowheads="1"/>
          </p:cNvSpPr>
          <p:nvPr/>
        </p:nvSpPr>
        <p:spPr bwMode="auto">
          <a:xfrm>
            <a:off x="5062538" y="3657600"/>
            <a:ext cx="170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</a:rPr>
              <a:t>Датчики давления</a:t>
            </a:r>
          </a:p>
          <a:p>
            <a:r>
              <a:rPr lang="en-US" altLang="ru-RU" sz="1400">
                <a:solidFill>
                  <a:schemeClr val="bg1"/>
                </a:solidFill>
              </a:rPr>
              <a:t>Turbo Flow PS</a:t>
            </a:r>
            <a:endParaRPr lang="ru-RU" altLang="ru-RU" sz="1400">
              <a:solidFill>
                <a:schemeClr val="bg1"/>
              </a:solidFill>
            </a:endParaRPr>
          </a:p>
        </p:txBody>
      </p:sp>
      <p:sp>
        <p:nvSpPr>
          <p:cNvPr id="6158" name="TextBox 38"/>
          <p:cNvSpPr txBox="1">
            <a:spLocks noChangeArrowheads="1"/>
          </p:cNvSpPr>
          <p:nvPr/>
        </p:nvSpPr>
        <p:spPr bwMode="auto">
          <a:xfrm>
            <a:off x="4827588" y="4405313"/>
            <a:ext cx="3038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</a:rPr>
              <a:t>Счетчик газа с передачей данных </a:t>
            </a:r>
          </a:p>
          <a:p>
            <a:r>
              <a:rPr lang="ru-RU" altLang="ru-RU" sz="1400">
                <a:solidFill>
                  <a:schemeClr val="bg1"/>
                </a:solidFill>
              </a:rPr>
              <a:t>Гранд </a:t>
            </a:r>
            <a:r>
              <a:rPr lang="en-US" altLang="ru-RU" sz="1400">
                <a:solidFill>
                  <a:schemeClr val="bg1"/>
                </a:solidFill>
              </a:rPr>
              <a:t>SPI</a:t>
            </a:r>
            <a:endParaRPr lang="ru-RU" altLang="ru-RU" sz="1400">
              <a:solidFill>
                <a:schemeClr val="bg1"/>
              </a:solidFill>
            </a:endParaRPr>
          </a:p>
        </p:txBody>
      </p:sp>
      <p:sp>
        <p:nvSpPr>
          <p:cNvPr id="6159" name="TextBox 39"/>
          <p:cNvSpPr txBox="1">
            <a:spLocks noChangeArrowheads="1"/>
          </p:cNvSpPr>
          <p:nvPr/>
        </p:nvSpPr>
        <p:spPr bwMode="auto">
          <a:xfrm>
            <a:off x="4048125" y="5156200"/>
            <a:ext cx="178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</a:rPr>
              <a:t>Счетчик газа Гранд</a:t>
            </a:r>
          </a:p>
        </p:txBody>
      </p:sp>
      <p:sp>
        <p:nvSpPr>
          <p:cNvPr id="6160" name="TextBox 40"/>
          <p:cNvSpPr txBox="1">
            <a:spLocks noChangeArrowheads="1"/>
          </p:cNvSpPr>
          <p:nvPr/>
        </p:nvSpPr>
        <p:spPr bwMode="auto">
          <a:xfrm>
            <a:off x="3024188" y="5810250"/>
            <a:ext cx="2527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</a:rPr>
              <a:t>Поверочные установки СПУ</a:t>
            </a:r>
          </a:p>
        </p:txBody>
      </p:sp>
      <p:pic>
        <p:nvPicPr>
          <p:cNvPr id="6161" name="Рисунок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8138" y="3552825"/>
            <a:ext cx="12985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2" name="TextBox 39"/>
          <p:cNvSpPr txBox="1">
            <a:spLocks noChangeArrowheads="1"/>
          </p:cNvSpPr>
          <p:nvPr/>
        </p:nvSpPr>
        <p:spPr bwMode="auto">
          <a:xfrm>
            <a:off x="150813" y="1125538"/>
            <a:ext cx="8610600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</a:rPr>
              <a:t>В ассортименте группы компаний сегодня более семи линеек продукции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 txBox="1">
            <a:spLocks/>
          </p:cNvSpPr>
          <p:nvPr/>
        </p:nvSpPr>
        <p:spPr bwMode="auto">
          <a:xfrm>
            <a:off x="0" y="1052513"/>
            <a:ext cx="91440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82563" algn="ctr" eaLnBrk="1" hangingPunct="1">
              <a:lnSpc>
                <a:spcPct val="90000"/>
              </a:lnSpc>
            </a:pPr>
            <a:r>
              <a:rPr lang="ru-RU" altLang="ru-RU" sz="16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ГК «Турбулентность-ДОН» производит более 400 видов продукции для учета газа и жидких сред в коммунально-бытовой и промышленной сфере:</a:t>
            </a:r>
          </a:p>
        </p:txBody>
      </p:sp>
      <p:pic>
        <p:nvPicPr>
          <p:cNvPr id="7171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722688"/>
            <a:ext cx="6810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63" y="2268538"/>
            <a:ext cx="10699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6438" y="3394075"/>
            <a:ext cx="248761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60792">
            <a:off x="5537200" y="1930400"/>
            <a:ext cx="11477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5536">
            <a:off x="7381875" y="3986213"/>
            <a:ext cx="1387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611438" y="1989138"/>
            <a:ext cx="0" cy="3095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516438" y="1987550"/>
            <a:ext cx="0" cy="3097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023100" y="1987550"/>
            <a:ext cx="0" cy="3097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9" name="Прямоугольник 12"/>
          <p:cNvSpPr>
            <a:spLocks noChangeArrowheads="1"/>
          </p:cNvSpPr>
          <p:nvPr/>
        </p:nvSpPr>
        <p:spPr bwMode="auto">
          <a:xfrm>
            <a:off x="71438" y="5187950"/>
            <a:ext cx="2487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9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Ультразвуковые расходомеры газа </a:t>
            </a:r>
          </a:p>
          <a:p>
            <a:pPr algn="ctr"/>
            <a:r>
              <a:rPr lang="en-US" altLang="ru-RU" sz="9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Turbo Flow </a:t>
            </a:r>
            <a:r>
              <a:rPr lang="ru-RU" altLang="ru-RU" sz="9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серии </a:t>
            </a:r>
            <a:r>
              <a:rPr lang="en-US" altLang="ru-RU" sz="9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UFG</a:t>
            </a:r>
            <a:endParaRPr lang="ru-RU" altLang="ru-RU" sz="900" b="1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80" name="Прямоугольник 13"/>
          <p:cNvSpPr>
            <a:spLocks noChangeArrowheads="1"/>
          </p:cNvSpPr>
          <p:nvPr/>
        </p:nvSpPr>
        <p:spPr bwMode="auto">
          <a:xfrm>
            <a:off x="2332038" y="4995863"/>
            <a:ext cx="25193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000" b="1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Термоанемометрические расходомеры Turbo Flow TFG,</a:t>
            </a:r>
          </a:p>
          <a:p>
            <a:pPr algn="ctr"/>
            <a:r>
              <a:rPr lang="ru-RU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Струйные расходомеры </a:t>
            </a:r>
          </a:p>
          <a:p>
            <a:pPr algn="ctr"/>
            <a:r>
              <a:rPr lang="ru-RU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Turbo Flow  GFG</a:t>
            </a:r>
          </a:p>
          <a:p>
            <a:pPr algn="ctr"/>
            <a:r>
              <a:rPr lang="ru-RU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Датчики давления газа</a:t>
            </a:r>
          </a:p>
          <a:p>
            <a:pPr algn="ctr"/>
            <a:r>
              <a:rPr lang="en-US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Turbo Flow PS</a:t>
            </a:r>
            <a:endParaRPr lang="ru-RU" altLang="ru-RU" sz="1000" b="1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81" name="Прямоугольник 14"/>
          <p:cNvSpPr>
            <a:spLocks noChangeArrowheads="1"/>
          </p:cNvSpPr>
          <p:nvPr/>
        </p:nvSpPr>
        <p:spPr bwMode="auto">
          <a:xfrm>
            <a:off x="4572000" y="5013325"/>
            <a:ext cx="2366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000" b="1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Эталонное оборудование, поверочные установки СПУ-3, СПУ-3М-100 и СПУ-5</a:t>
            </a:r>
          </a:p>
        </p:txBody>
      </p:sp>
      <p:sp>
        <p:nvSpPr>
          <p:cNvPr id="7182" name="Прямоугольник 15"/>
          <p:cNvSpPr>
            <a:spLocks noChangeArrowheads="1"/>
          </p:cNvSpPr>
          <p:nvPr/>
        </p:nvSpPr>
        <p:spPr bwMode="auto">
          <a:xfrm>
            <a:off x="7164388" y="5157788"/>
            <a:ext cx="1698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Счетчики газа «ГРАНД-</a:t>
            </a:r>
            <a:r>
              <a:rPr lang="en-US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SPI</a:t>
            </a:r>
            <a:r>
              <a:rPr lang="ru-RU" altLang="ru-RU" sz="10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»</a:t>
            </a:r>
          </a:p>
        </p:txBody>
      </p:sp>
      <p:pic>
        <p:nvPicPr>
          <p:cNvPr id="7183" name="Рисунок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3213100"/>
            <a:ext cx="243363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Рисунок 1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313" y="3830638"/>
            <a:ext cx="8667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Рисунок 2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997200"/>
            <a:ext cx="120015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" descr="\\192.168.1.198\Files\10.СКТБ\Служба развития\1. Для общего доступа\2. Фотоархив\Приборы нашего производства\GFG\GFG-F автономн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4438" y="1795463"/>
            <a:ext cx="15827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3" descr="\\192.168.1.198\Files\10.СКТБ\Служба развития\1. Для общего доступа\2. Фотоархив\Приборы нашего производства\TFG\TF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92525" y="1760538"/>
            <a:ext cx="82391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Рисунок 2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750" y="1989138"/>
            <a:ext cx="10382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5" descr="\\192.168.1.198\Files\10.СКТБ\Служба развития\1. Для общего доступа\2. Фотоархив\Приборы нашего производства\UFG\прибор\UFG-F-C_new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9325" y="1700213"/>
            <a:ext cx="100488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3" descr="C:\Users\д.антонов\Desktop\TFG-H 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84463" y="2878138"/>
            <a:ext cx="183197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.гарипова\AppData\Roaming\Skype\ka3nka1988\media_messaging\media_cache_v3\^91468B4A62380D30DE1A50C78E388B961CF160E0B2C4E2188F^pimgpsh_fullsize_distr.png"/>
          <p:cNvPicPr>
            <a:picLocks noChangeAspect="1" noChangeArrowheads="1"/>
          </p:cNvPicPr>
          <p:nvPr/>
        </p:nvPicPr>
        <p:blipFill>
          <a:blip r:embed="rId2" cstate="print"/>
          <a:srcRect t="12500" b="9721"/>
          <a:stretch>
            <a:fillRect/>
          </a:stretch>
        </p:blipFill>
        <p:spPr bwMode="auto">
          <a:xfrm>
            <a:off x="179512" y="1772816"/>
            <a:ext cx="87852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620713"/>
            <a:ext cx="66055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143000" y="1000125"/>
            <a:ext cx="4271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Ультразвуковой расходомер </a:t>
            </a:r>
          </a:p>
          <a:p>
            <a:r>
              <a:rPr lang="en-US" altLang="ru-RU" b="1">
                <a:solidFill>
                  <a:schemeClr val="bg1"/>
                </a:solidFill>
              </a:rPr>
              <a:t>Turbo Flow UFG</a:t>
            </a:r>
            <a:endParaRPr lang="ru-RU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2071688"/>
            <a:ext cx="36385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\\192.168.1.198\Files\10.СКТБ\Служба развития\1. Для общего доступа\2. Фотоархив\Приборы нашего производства\UFG\прибор\UFG-F-C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987" y="1816101"/>
            <a:ext cx="2130425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413" y="5111750"/>
            <a:ext cx="42195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5141913"/>
            <a:ext cx="38004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Заголовок 1"/>
          <p:cNvSpPr txBox="1">
            <a:spLocks/>
          </p:cNvSpPr>
          <p:nvPr/>
        </p:nvSpPr>
        <p:spPr bwMode="auto">
          <a:xfrm>
            <a:off x="5724128" y="5040312"/>
            <a:ext cx="20224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0,3-0,5%</a:t>
            </a:r>
            <a:endParaRPr lang="ru-RU" altLang="ru-RU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367" name="Заголовок 1"/>
          <p:cNvSpPr txBox="1">
            <a:spLocks/>
          </p:cNvSpPr>
          <p:nvPr/>
        </p:nvSpPr>
        <p:spPr bwMode="auto">
          <a:xfrm>
            <a:off x="1312068" y="5057775"/>
            <a:ext cx="17383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1-2%</a:t>
            </a:r>
            <a:endParaRPr lang="ru-RU" altLang="ru-RU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368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413" y="803275"/>
            <a:ext cx="66055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Box 4"/>
          <p:cNvSpPr txBox="1">
            <a:spLocks noChangeArrowheads="1"/>
          </p:cNvSpPr>
          <p:nvPr/>
        </p:nvSpPr>
        <p:spPr bwMode="auto">
          <a:xfrm>
            <a:off x="1143000" y="1182688"/>
            <a:ext cx="4271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Ультразвуковой расходомер </a:t>
            </a:r>
          </a:p>
          <a:p>
            <a:r>
              <a:rPr lang="en-US" altLang="ru-RU" b="1">
                <a:solidFill>
                  <a:schemeClr val="bg1"/>
                </a:solidFill>
              </a:rPr>
              <a:t>Turbo Flow UFG</a:t>
            </a:r>
            <a:endParaRPr lang="ru-RU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.гарипова\AppData\Roaming\Skype\ka3nka1988\media_messaging\media_cache_v3\^F50FCEE4F9845789D8125116223E9B2903CA087A20516F10AE^pimgpsh_fullsize_dist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6893" b="89219" l="3019" r="30721">
                        <a14:backgroundMark x1="4041" y1="87097" x2="5599" y2="83447"/>
                        <a14:backgroundMark x1="5794" y1="88795" x2="6865" y2="83107"/>
                        <a14:backgroundMark x1="8130" y1="82937" x2="11977" y2="84126"/>
                        <a14:backgroundMark x1="14314" y1="84126" x2="14849" y2="84295"/>
                        <a14:backgroundMark x1="16504" y1="83447" x2="16504" y2="83447"/>
                        <a14:backgroundMark x1="18354" y1="83447" x2="18160" y2="84126"/>
                        <a14:backgroundMark x1="18452" y1="88115" x2="18452" y2="88115"/>
                        <a14:backgroundMark x1="3213" y1="81919" x2="17722" y2="82513"/>
                        <a14:backgroundMark x1="17527" y1="82513" x2="17527" y2="82513"/>
                        <a14:backgroundMark x1="17332" y1="82598" x2="17575" y2="90492"/>
                      </a14:backgroundRemoval>
                    </a14:imgEffect>
                  </a14:imgLayer>
                </a14:imgProps>
              </a:ext>
            </a:extLst>
          </a:blip>
          <a:srcRect t="16179" r="69614" b="10281"/>
          <a:stretch>
            <a:fillRect/>
          </a:stretch>
        </p:blipFill>
        <p:spPr bwMode="auto">
          <a:xfrm>
            <a:off x="-101222" y="2666877"/>
            <a:ext cx="25922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-252413" y="803275"/>
            <a:ext cx="6605588" cy="1298575"/>
            <a:chOff x="-252536" y="803047"/>
            <a:chExt cx="6605155" cy="1298451"/>
          </a:xfrm>
        </p:grpSpPr>
        <p:pic>
          <p:nvPicPr>
            <p:cNvPr id="5" name="Рисунок 1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52536" y="803047"/>
              <a:ext cx="6605155" cy="1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1142582" y="1182202"/>
              <a:ext cx="4272371" cy="646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b="1" dirty="0" smtClean="0">
                  <a:solidFill>
                    <a:schemeClr val="bg1"/>
                  </a:solidFill>
                </a:rPr>
                <a:t>Калибровка и поверка при выпуске из производства</a:t>
              </a:r>
              <a:endParaRPr lang="ru-RU" alt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79513" y="1915211"/>
            <a:ext cx="3528392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</a:rPr>
              <a:t>Класс точности измерительного комплекса</a:t>
            </a:r>
            <a:endParaRPr lang="ru-RU" altLang="ru-RU" sz="1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4499891" y="1926836"/>
            <a:ext cx="4320581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</a:rPr>
              <a:t>Поверочная лаборатория (метрологический центр)</a:t>
            </a:r>
            <a:endParaRPr lang="ru-RU" altLang="ru-RU" sz="1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4518867" y="2420829"/>
            <a:ext cx="4320580" cy="9002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050" b="1" dirty="0" smtClean="0">
                <a:solidFill>
                  <a:srgbClr val="002060"/>
                </a:solidFill>
              </a:rPr>
              <a:t>Европейские испытательные лаборатории: «</a:t>
            </a:r>
            <a:r>
              <a:rPr lang="en-US" altLang="ru-RU" sz="1050" b="1" dirty="0" err="1" smtClean="0">
                <a:solidFill>
                  <a:srgbClr val="002060"/>
                </a:solidFill>
              </a:rPr>
              <a:t>Pigsar</a:t>
            </a:r>
            <a:r>
              <a:rPr lang="ru-RU" altLang="ru-RU" sz="1050" b="1" dirty="0" smtClean="0">
                <a:solidFill>
                  <a:srgbClr val="002060"/>
                </a:solidFill>
              </a:rPr>
              <a:t>», «</a:t>
            </a:r>
            <a:r>
              <a:rPr lang="en-US" altLang="ru-RU" sz="1050" b="1" dirty="0" smtClean="0">
                <a:solidFill>
                  <a:srgbClr val="002060"/>
                </a:solidFill>
              </a:rPr>
              <a:t>RMA</a:t>
            </a:r>
            <a:r>
              <a:rPr lang="ru-RU" altLang="ru-RU" sz="1050" b="1" dirty="0" smtClean="0">
                <a:solidFill>
                  <a:srgbClr val="002060"/>
                </a:solidFill>
              </a:rPr>
              <a:t>» Германия,  «</a:t>
            </a:r>
            <a:r>
              <a:rPr lang="en-US" altLang="ru-RU" sz="1050" b="1" dirty="0" err="1" smtClean="0">
                <a:solidFill>
                  <a:srgbClr val="002060"/>
                </a:solidFill>
              </a:rPr>
              <a:t>EuroLoop</a:t>
            </a:r>
            <a:r>
              <a:rPr lang="en-US" altLang="ru-RU" sz="1050" b="1" dirty="0" smtClean="0">
                <a:solidFill>
                  <a:srgbClr val="002060"/>
                </a:solidFill>
              </a:rPr>
              <a:t> </a:t>
            </a:r>
            <a:r>
              <a:rPr lang="en-US" altLang="ru-RU" sz="1050" b="1" dirty="0" err="1" smtClean="0">
                <a:solidFill>
                  <a:srgbClr val="002060"/>
                </a:solidFill>
              </a:rPr>
              <a:t>NMi</a:t>
            </a:r>
            <a:r>
              <a:rPr lang="ru-RU" altLang="ru-RU" sz="1050" b="1" dirty="0" smtClean="0">
                <a:solidFill>
                  <a:srgbClr val="002060"/>
                </a:solidFill>
              </a:rPr>
              <a:t>», Нидерланды, </a:t>
            </a:r>
            <a:r>
              <a:rPr lang="en-US" altLang="ru-RU" sz="1050" b="1" dirty="0" smtClean="0">
                <a:solidFill>
                  <a:srgbClr val="002060"/>
                </a:solidFill>
              </a:rPr>
              <a:t>FORCE </a:t>
            </a:r>
            <a:r>
              <a:rPr lang="ru-RU" altLang="ru-RU" sz="1050" b="1" dirty="0" smtClean="0">
                <a:solidFill>
                  <a:srgbClr val="002060"/>
                </a:solidFill>
              </a:rPr>
              <a:t>Дания - поверочная среда – природный газ высокого давления;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050" b="1" dirty="0" smtClean="0">
                <a:solidFill>
                  <a:srgbClr val="002060"/>
                </a:solidFill>
              </a:rPr>
              <a:t>Всероссийский научно - исследовательский институт расходометрии, установка ГЭТ-118-, поверочная среда – воздух.</a:t>
            </a:r>
            <a:endParaRPr lang="ru-RU" altLang="ru-RU" sz="105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4529519" y="3809029"/>
            <a:ext cx="4320580" cy="15465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050" b="1" dirty="0" smtClean="0">
                <a:solidFill>
                  <a:srgbClr val="002060"/>
                </a:solidFill>
              </a:rPr>
              <a:t>Уральский региональный метрологический центр ООО «Газпром трансгаз Екатеринбург», установка УРМЦ – 10000, поверочная среда – природный газ высокого давления;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050" b="1" dirty="0" smtClean="0">
                <a:solidFill>
                  <a:srgbClr val="002060"/>
                </a:solidFill>
              </a:rPr>
              <a:t>Всероссийский научно  -исследовательский институт расходометрии, установка ГЭТ-118-, поверочная среда – воздух.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050" b="1" dirty="0">
                <a:solidFill>
                  <a:srgbClr val="002060"/>
                </a:solidFill>
              </a:rPr>
              <a:t>Метрологический центр НПО «Турбулентность-ДОН», установка УПСГ – 1600 (2500), поверочная среда – воздух, установка СПУ-ПГ-2М, поверочная среда – природный газ.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05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4499891" y="5690196"/>
            <a:ext cx="4320580" cy="5770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050" b="1" dirty="0" smtClean="0">
                <a:solidFill>
                  <a:srgbClr val="002060"/>
                </a:solidFill>
              </a:rPr>
              <a:t>Метрологический центр НПО «Турбулентность-ДОН», установка УПСГ – 1600 (2500), поверочная среда – воздух, установка СПУ-ПГ-2М, поверочная среда – природный газ.</a:t>
            </a:r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13" name="Picture 5" descr="C:\Users\е.гарипова\AppData\Roaming\Skype\ka3nka1988\media_messaging\media_cache_v3\^BF99858DCFC8B0D6F6DB1F3F57E2282C97F57A89823430B95D^pimgpsh_fullsize_dist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489555" y="2875648"/>
            <a:ext cx="1867195" cy="42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C:\Users\е.гарипова\AppData\Roaming\Skype\ka3nka1988\media_messaging\media_cache_v3\^BF99858DCFC8B0D6F6DB1F3F57E2282C97F57A89823430B95D^pimgpsh_fullsize_dist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555776" y="4395297"/>
            <a:ext cx="1867195" cy="42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C:\Users\е.гарипова\AppData\Roaming\Skype\ka3nka1988\media_messaging\media_cache_v3\^BF99858DCFC8B0D6F6DB1F3F57E2282C97F57A89823430B95D^pimgpsh_fullsize_dist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566234" y="5768542"/>
            <a:ext cx="1867195" cy="42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2468594" y="2726273"/>
            <a:ext cx="20224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0,3%</a:t>
            </a:r>
            <a:endParaRPr lang="ru-RU" altLang="ru-RU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496392" y="4245745"/>
            <a:ext cx="20224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0,5%</a:t>
            </a:r>
            <a:endParaRPr lang="ru-RU" altLang="ru-RU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2526316" y="5612694"/>
            <a:ext cx="20224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1,0%</a:t>
            </a:r>
            <a:endParaRPr lang="ru-RU" altLang="ru-RU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1025" y="2319338"/>
            <a:ext cx="2855913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539750" y="1782763"/>
            <a:ext cx="8424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</a:rPr>
              <a:t>Изменения в описание типа средства измерения на </a:t>
            </a:r>
            <a:r>
              <a:rPr lang="en-US" altLang="ru-RU" b="1" dirty="0">
                <a:solidFill>
                  <a:srgbClr val="002060"/>
                </a:solidFill>
              </a:rPr>
              <a:t>Turbo Flow UFG</a:t>
            </a:r>
            <a:r>
              <a:rPr lang="ru-RU" altLang="ru-RU" b="1" dirty="0">
                <a:solidFill>
                  <a:srgbClr val="002060"/>
                </a:solidFill>
              </a:rPr>
              <a:t> и методику поверки (утв. приказом </a:t>
            </a:r>
            <a:r>
              <a:rPr lang="ru-RU" altLang="ru-RU" b="1" dirty="0" err="1">
                <a:solidFill>
                  <a:srgbClr val="002060"/>
                </a:solidFill>
              </a:rPr>
              <a:t>Росстандарта</a:t>
            </a:r>
            <a:r>
              <a:rPr lang="ru-RU" altLang="ru-RU" b="1" dirty="0">
                <a:solidFill>
                  <a:srgbClr val="002060"/>
                </a:solidFill>
              </a:rPr>
              <a:t> 29.04.2019)</a:t>
            </a:r>
          </a:p>
        </p:txBody>
      </p:sp>
      <p:grpSp>
        <p:nvGrpSpPr>
          <p:cNvPr id="17412" name="Группа 7"/>
          <p:cNvGrpSpPr>
            <a:grpSpLocks/>
          </p:cNvGrpSpPr>
          <p:nvPr/>
        </p:nvGrpSpPr>
        <p:grpSpPr bwMode="auto">
          <a:xfrm>
            <a:off x="-252413" y="803275"/>
            <a:ext cx="6605588" cy="1298575"/>
            <a:chOff x="-252536" y="803047"/>
            <a:chExt cx="6605155" cy="1298451"/>
          </a:xfrm>
        </p:grpSpPr>
        <p:pic>
          <p:nvPicPr>
            <p:cNvPr id="17414" name="Рисунок 1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52536" y="803047"/>
              <a:ext cx="6605155" cy="1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5" name="TextBox 4"/>
            <p:cNvSpPr txBox="1">
              <a:spLocks noChangeArrowheads="1"/>
            </p:cNvSpPr>
            <p:nvPr/>
          </p:nvSpPr>
          <p:spPr bwMode="auto">
            <a:xfrm>
              <a:off x="1142582" y="1182202"/>
              <a:ext cx="427237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</a:rPr>
                <a:t>Ультразвуковой расходомер </a:t>
              </a:r>
            </a:p>
            <a:p>
              <a:r>
                <a:rPr lang="en-US" altLang="ru-RU" b="1">
                  <a:solidFill>
                    <a:schemeClr val="bg1"/>
                  </a:solidFill>
                </a:rPr>
                <a:t>Turbo Flow UFG</a:t>
              </a:r>
              <a:endParaRPr lang="ru-RU" altLang="ru-RU" b="1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5023" y="2428400"/>
            <a:ext cx="2736304" cy="3782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 Турбулент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 Турбулентность</Template>
  <TotalTime>10120</TotalTime>
  <Words>787</Words>
  <Application>Microsoft Office PowerPoint</Application>
  <PresentationFormat>Экран (4:3)</PresentationFormat>
  <Paragraphs>140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Тема1 Турбулентность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musorin</cp:lastModifiedBy>
  <cp:revision>1437</cp:revision>
  <cp:lastPrinted>2015-10-01T11:46:17Z</cp:lastPrinted>
  <dcterms:created xsi:type="dcterms:W3CDTF">2015-09-02T08:12:58Z</dcterms:created>
  <dcterms:modified xsi:type="dcterms:W3CDTF">2019-10-09T07:46:25Z</dcterms:modified>
</cp:coreProperties>
</file>