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9" r:id="rId4"/>
    <p:sldId id="270" r:id="rId5"/>
    <p:sldId id="272" r:id="rId6"/>
    <p:sldId id="276" r:id="rId7"/>
    <p:sldId id="263" r:id="rId8"/>
    <p:sldId id="266" r:id="rId9"/>
    <p:sldId id="273" r:id="rId10"/>
    <p:sldId id="275" r:id="rId11"/>
    <p:sldId id="284" r:id="rId12"/>
    <p:sldId id="265" r:id="rId13"/>
    <p:sldId id="280" r:id="rId14"/>
    <p:sldId id="277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00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>
      <p:cViewPr>
        <p:scale>
          <a:sx n="120" d="100"/>
          <a:sy n="120" d="100"/>
        </p:scale>
        <p:origin x="-11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19EC1-F89D-4461-AF60-55692529C46A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122A6-4B46-43F6-AA47-CB85C4F3A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7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665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52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596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9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1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62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1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5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664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903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0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122A6-4B46-43F6-AA47-CB85C4F3A1C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6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1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6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5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7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6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60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1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0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D56BC-5D7B-43CA-AEDC-32FAE2C9FA24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6D97B-B887-4A2D-9CE7-D84994B4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3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jpe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4320000" y="0"/>
            <a:ext cx="7884000" cy="6858000"/>
            <a:chOff x="4320000" y="0"/>
            <a:chExt cx="7884000" cy="685800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3" r="3947"/>
            <a:stretch/>
          </p:blipFill>
          <p:spPr>
            <a:xfrm>
              <a:off x="4464000" y="0"/>
              <a:ext cx="7740000" cy="6858000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4320000" y="0"/>
              <a:ext cx="1260000" cy="6858000"/>
              <a:chOff x="4248000" y="0"/>
              <a:chExt cx="1260000" cy="6858000"/>
            </a:xfrm>
          </p:grpSpPr>
          <p:sp>
            <p:nvSpPr>
              <p:cNvPr id="15" name="Прямоугольный треугольник 14"/>
              <p:cNvSpPr/>
              <p:nvPr/>
            </p:nvSpPr>
            <p:spPr>
              <a:xfrm flipV="1">
                <a:off x="4428000" y="0"/>
                <a:ext cx="1080000" cy="6858000"/>
              </a:xfrm>
              <a:prstGeom prst="rtTriangl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4248000" y="0"/>
                <a:ext cx="180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Текст 8"/>
          <p:cNvSpPr txBox="1">
            <a:spLocks/>
          </p:cNvSpPr>
          <p:nvPr/>
        </p:nvSpPr>
        <p:spPr>
          <a:xfrm>
            <a:off x="803412" y="4680000"/>
            <a:ext cx="4572508" cy="1125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 smtClean="0">
                <a:solidFill>
                  <a:srgbClr val="7F7F7F"/>
                </a:solidFill>
                <a:latin typeface="Neo Sans Cyr Medium" panose="020B0703000000000004" pitchFamily="34" charset="0"/>
              </a:rPr>
              <a:t>ДМИТРИЙ МАХРОВ</a:t>
            </a:r>
            <a:endParaRPr lang="ru-RU" sz="2600" dirty="0">
              <a:solidFill>
                <a:srgbClr val="7F7F7F"/>
              </a:solidFill>
              <a:latin typeface="Neo Sans Cyr Medium" panose="020B07030000000000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eo Sans Cyr Medium" panose="020B0703000000000004" pitchFamily="34" charset="0"/>
              </a:rPr>
              <a:t>Директор по качеству АО «ВМЗ»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000" dirty="0">
              <a:solidFill>
                <a:srgbClr val="7F7F7F"/>
              </a:solidFill>
              <a:latin typeface="Neo Sans Cyr Medium" panose="020B07030000000000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eo Sans Cyr Medium" panose="020B0703000000000004" pitchFamily="34" charset="0"/>
              </a:rPr>
              <a:t>Санкт-Петербург, 2018</a:t>
            </a:r>
          </a:p>
        </p:txBody>
      </p:sp>
      <p:sp>
        <p:nvSpPr>
          <p:cNvPr id="18" name="Текст 8"/>
          <p:cNvSpPr txBox="1">
            <a:spLocks/>
          </p:cNvSpPr>
          <p:nvPr/>
        </p:nvSpPr>
        <p:spPr>
          <a:xfrm>
            <a:off x="803412" y="2979000"/>
            <a:ext cx="8518322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 smtClean="0">
                <a:solidFill>
                  <a:srgbClr val="C00000"/>
                </a:solidFill>
                <a:latin typeface="Neo Sans Pro Medium" panose="020B0704030504040204" pitchFamily="34" charset="0"/>
              </a:rPr>
              <a:t>СТРАТЕГИЯ</a:t>
            </a:r>
            <a:r>
              <a:rPr lang="en-US" sz="5400" dirty="0" smtClean="0">
                <a:solidFill>
                  <a:srgbClr val="C00000"/>
                </a:solidFill>
                <a:latin typeface="Neo Sans Pro Medium" panose="020B0704030504040204" pitchFamily="34" charset="0"/>
              </a:rPr>
              <a:t>  </a:t>
            </a:r>
            <a:r>
              <a:rPr lang="ru-RU" sz="5400" dirty="0" smtClean="0">
                <a:solidFill>
                  <a:schemeClr val="bg1"/>
                </a:solidFill>
                <a:latin typeface="Neo Sans Pro Medium" panose="020B0704030504040204" pitchFamily="34" charset="0"/>
              </a:rPr>
              <a:t>КАЧЕСТВА</a:t>
            </a:r>
            <a:endParaRPr lang="ru-RU" sz="5400" dirty="0" smtClean="0">
              <a:solidFill>
                <a:schemeClr val="bg1"/>
              </a:solidFill>
              <a:latin typeface="Neo Sans Pro Medium" panose="020B0704030504040204" pitchFamily="34" charset="0"/>
            </a:endParaRPr>
          </a:p>
          <a:p>
            <a:r>
              <a:rPr lang="ru-RU" sz="5400" dirty="0" smtClean="0">
                <a:solidFill>
                  <a:srgbClr val="C00000"/>
                </a:solidFill>
                <a:latin typeface="Neo Sans Pro Medium" panose="020B0704030504040204" pitchFamily="34" charset="0"/>
              </a:rPr>
              <a:t>АО «ВМЗ»</a:t>
            </a:r>
            <a:endParaRPr lang="ru-RU" sz="5400" dirty="0">
              <a:solidFill>
                <a:srgbClr val="C00000"/>
              </a:solidFill>
              <a:latin typeface="Neo Sans Pro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10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ПЕРЕДОВЫЕ ТЕХНОЛОГИИ ПРОИЗВОДСТВА (2/2)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8000" y="4500000"/>
            <a:ext cx="3644820" cy="1642364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sz="2200" dirty="0" smtClean="0">
                <a:solidFill>
                  <a:srgbClr val="7F7F7F"/>
                </a:solidFill>
                <a:latin typeface="Neo Sans Cyr Medium" panose="020B0703000000000004" pitchFamily="34" charset="0"/>
              </a:rPr>
              <a:t>ТРУБНЫЙ ЦЕХ 3</a:t>
            </a:r>
            <a:endParaRPr lang="en-US" sz="2200" dirty="0" smtClean="0">
              <a:solidFill>
                <a:srgbClr val="7F7F7F"/>
              </a:solidFill>
              <a:latin typeface="Neo Sans Cyr Medium" panose="020B0703000000000004" pitchFamily="34" charset="0"/>
            </a:endParaRPr>
          </a:p>
          <a:p>
            <a:r>
              <a:rPr lang="ru-RU" sz="2000" dirty="0" smtClean="0">
                <a:solidFill>
                  <a:srgbClr val="7F7F7F"/>
                </a:solidFill>
                <a:latin typeface="Neo Sans Pro"/>
              </a:rPr>
              <a:t>Строительство участка по нанесению  внутреннего покрытия на трубах малого и среднего диаметра</a:t>
            </a:r>
            <a:endParaRPr lang="ru-RU" sz="2000" dirty="0">
              <a:solidFill>
                <a:srgbClr val="7F7F7F"/>
              </a:solidFill>
              <a:latin typeface="Neo Sans Pro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999" y="4535999"/>
            <a:ext cx="72000" cy="36000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pic>
        <p:nvPicPr>
          <p:cNvPr id="13" name="Picture 3443"/>
          <p:cNvPicPr>
            <a:picLocks noChangeAspect="1"/>
          </p:cNvPicPr>
          <p:nvPr/>
        </p:nvPicPr>
        <p:blipFill rotWithShape="1">
          <a:blip r:embed="rId4"/>
          <a:srcRect r="24246"/>
          <a:stretch/>
        </p:blipFill>
        <p:spPr>
          <a:xfrm>
            <a:off x="4122000" y="1259999"/>
            <a:ext cx="3960000" cy="3240000"/>
          </a:xfrm>
          <a:prstGeom prst="parallelogram">
            <a:avLst>
              <a:gd name="adj" fmla="val 0"/>
            </a:avLst>
          </a:prstGeom>
          <a:effectLst/>
        </p:spPr>
      </p:pic>
      <p:sp>
        <p:nvSpPr>
          <p:cNvPr id="16" name="TextBox 15"/>
          <p:cNvSpPr txBox="1"/>
          <p:nvPr/>
        </p:nvSpPr>
        <p:spPr>
          <a:xfrm>
            <a:off x="4392000" y="4500000"/>
            <a:ext cx="3644820" cy="1642364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sz="2200" dirty="0" smtClean="0">
                <a:solidFill>
                  <a:srgbClr val="7F7F7F"/>
                </a:solidFill>
                <a:latin typeface="Neo Sans Pro Medium" panose="020B0704030504040204" pitchFamily="34" charset="0"/>
              </a:rPr>
              <a:t>ТРУБНЫЙ ЦЕХ 3</a:t>
            </a:r>
            <a:endParaRPr lang="en-US" sz="2200" dirty="0" smtClean="0">
              <a:solidFill>
                <a:srgbClr val="7F7F7F"/>
              </a:solidFill>
              <a:latin typeface="Neo Sans Pro Medium" panose="020B0704030504040204" pitchFamily="34" charset="0"/>
            </a:endParaRPr>
          </a:p>
          <a:p>
            <a:r>
              <a:rPr lang="ru-RU" sz="2000" dirty="0" smtClean="0">
                <a:solidFill>
                  <a:srgbClr val="7F7F7F"/>
                </a:solidFill>
                <a:latin typeface="Neo Sans Pro"/>
              </a:rPr>
              <a:t>Расширение возможностей  процесса объемной термообработки труб для получения заданных свойств</a:t>
            </a:r>
            <a:endParaRPr lang="ru-RU" sz="2000" dirty="0">
              <a:solidFill>
                <a:srgbClr val="7F7F7F"/>
              </a:solidFill>
              <a:latin typeface="Neo Sans Pro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4000" y="4535999"/>
            <a:ext cx="72000" cy="36000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244000" y="1260000"/>
            <a:ext cx="3780000" cy="4896000"/>
            <a:chOff x="8460000" y="1980000"/>
            <a:chExt cx="3780000" cy="48960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8460000" y="1980000"/>
              <a:ext cx="3744000" cy="4860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640000" y="2160000"/>
              <a:ext cx="3600000" cy="47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В рамках подготовки к трубным проектам «Северный Поток 2» и «Турецкий Поток» реализовано </a:t>
              </a:r>
              <a:r>
                <a:rPr lang="ru-RU" sz="32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23</a:t>
              </a:r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 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инвестиционных  мероприятия на </a:t>
              </a:r>
              <a:r>
                <a:rPr lang="ru-RU" sz="32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864</a:t>
              </a:r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млн. руб.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 </a:t>
              </a:r>
              <a:endPara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 pitchFamily="34" charset="0"/>
              </a:endParaRPr>
            </a:p>
            <a:p>
              <a:pPr>
                <a:spcAft>
                  <a:spcPts val="600"/>
                </a:spcAft>
              </a:pPr>
              <a:endPara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 pitchFamily="34" charset="0"/>
              </a:endParaRPr>
            </a:p>
            <a:p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Инвестиции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в 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модернизацию трубного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производства 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в </a:t>
              </a:r>
            </a:p>
            <a:p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2016-2022 гг.</a:t>
              </a:r>
            </a:p>
            <a:p>
              <a:r>
                <a:rPr lang="ru-RU" sz="100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40</a:t>
              </a:r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млрд. руб.</a:t>
              </a:r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8331" r="2"/>
          <a:stretch/>
        </p:blipFill>
        <p:spPr>
          <a:xfrm>
            <a:off x="0" y="1260000"/>
            <a:ext cx="39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60000"/>
            <a:ext cx="5760000" cy="414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tIns="0" rIns="0" bIns="0" rtlCol="0" anchor="ctr"/>
          <a:lstStyle/>
          <a:p>
            <a:r>
              <a:rPr lang="ru-RU" sz="4400" dirty="0">
                <a:latin typeface="Neo Sans Pro Medium" panose="020B0704030504040204" pitchFamily="34" charset="0"/>
              </a:rPr>
              <a:t>КАЧЕСТВО ПРОДУКТА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11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4608000" y="0"/>
            <a:ext cx="1260000" cy="6858000"/>
            <a:chOff x="720000" y="0"/>
            <a:chExt cx="1260000" cy="6858000"/>
          </a:xfrm>
          <a:solidFill>
            <a:schemeClr val="bg1"/>
          </a:solidFill>
        </p:grpSpPr>
        <p:sp>
          <p:nvSpPr>
            <p:cNvPr id="53" name="Прямоугольник 52"/>
            <p:cNvSpPr/>
            <p:nvPr/>
          </p:nvSpPr>
          <p:spPr>
            <a:xfrm>
              <a:off x="1800000" y="0"/>
              <a:ext cx="18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ый треугольник 53"/>
            <p:cNvSpPr/>
            <p:nvPr/>
          </p:nvSpPr>
          <p:spPr>
            <a:xfrm flipH="1" flipV="1">
              <a:off x="720000" y="0"/>
              <a:ext cx="1079996" cy="6858000"/>
            </a:xfrm>
            <a:prstGeom prst="rtTriangle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КЛЮЧЕВОЕ ПРЕИМУЩЕСТВО</a:t>
              </a:r>
              <a:endParaRPr lang="ru-RU" sz="2600" dirty="0" smtClean="0">
                <a:solidFill>
                  <a:srgbClr val="C00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580000" y="1260000"/>
            <a:ext cx="6083999" cy="900000"/>
            <a:chOff x="5580000" y="1260000"/>
            <a:chExt cx="6083999" cy="900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299999" y="1260000"/>
              <a:ext cx="5364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Качество продукции</a:t>
              </a:r>
            </a:p>
            <a:p>
              <a:pPr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 Мы стремимся выпускать высокотехнологичные продукты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5580000" y="1332000"/>
              <a:ext cx="684000" cy="612000"/>
              <a:chOff x="5580000" y="1332000"/>
              <a:chExt cx="684000" cy="612000"/>
            </a:xfrm>
          </p:grpSpPr>
          <p:sp>
            <p:nvSpPr>
              <p:cNvPr id="30" name="Кольцо 29"/>
              <p:cNvSpPr/>
              <p:nvPr/>
            </p:nvSpPr>
            <p:spPr>
              <a:xfrm>
                <a:off x="5580000" y="1723680"/>
                <a:ext cx="222506" cy="220320"/>
              </a:xfrm>
              <a:prstGeom prst="donut">
                <a:avLst>
                  <a:gd name="adj" fmla="val 1695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Кольцо 30"/>
              <p:cNvSpPr/>
              <p:nvPr/>
            </p:nvSpPr>
            <p:spPr>
              <a:xfrm>
                <a:off x="5810747" y="1723680"/>
                <a:ext cx="222506" cy="220320"/>
              </a:xfrm>
              <a:prstGeom prst="donut">
                <a:avLst>
                  <a:gd name="adj" fmla="val 1695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Кольцо 32"/>
              <p:cNvSpPr/>
              <p:nvPr/>
            </p:nvSpPr>
            <p:spPr>
              <a:xfrm>
                <a:off x="6041494" y="1723682"/>
                <a:ext cx="222506" cy="220318"/>
              </a:xfrm>
              <a:prstGeom prst="donut">
                <a:avLst>
                  <a:gd name="adj" fmla="val 1695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Кольцо 35"/>
              <p:cNvSpPr/>
              <p:nvPr/>
            </p:nvSpPr>
            <p:spPr>
              <a:xfrm>
                <a:off x="5695373" y="1528713"/>
                <a:ext cx="222506" cy="220319"/>
              </a:xfrm>
              <a:prstGeom prst="donut">
                <a:avLst>
                  <a:gd name="adj" fmla="val 1695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Кольцо 37"/>
              <p:cNvSpPr/>
              <p:nvPr/>
            </p:nvSpPr>
            <p:spPr>
              <a:xfrm>
                <a:off x="5926120" y="1528713"/>
                <a:ext cx="222506" cy="220319"/>
              </a:xfrm>
              <a:prstGeom prst="donut">
                <a:avLst>
                  <a:gd name="adj" fmla="val 1695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Кольцо 40"/>
              <p:cNvSpPr/>
              <p:nvPr/>
            </p:nvSpPr>
            <p:spPr>
              <a:xfrm>
                <a:off x="5810747" y="1332000"/>
                <a:ext cx="222506" cy="220319"/>
              </a:xfrm>
              <a:prstGeom prst="donut">
                <a:avLst>
                  <a:gd name="adj" fmla="val 1695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5760000" y="2340000"/>
            <a:ext cx="5939999" cy="900000"/>
            <a:chOff x="5760000" y="2340000"/>
            <a:chExt cx="5939999" cy="90000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479999" y="2340000"/>
              <a:ext cx="522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Качество логистики</a:t>
              </a:r>
            </a:p>
            <a:p>
              <a:pPr algn="just"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Мы применяем интегрированный подход в обеспечении клиентов нашей продукцией</a:t>
              </a: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000" y="234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5940000" y="3420000"/>
            <a:ext cx="5939999" cy="900000"/>
            <a:chOff x="5940000" y="3420000"/>
            <a:chExt cx="5939999" cy="900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6659999" y="3420000"/>
              <a:ext cx="522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Качество информации</a:t>
              </a:r>
              <a:endParaRPr lang="ru-RU" sz="2800" dirty="0">
                <a:solidFill>
                  <a:srgbClr val="7F7F7F"/>
                </a:solidFill>
                <a:latin typeface="Neo Sans Pro" panose="020B0504030504040204" pitchFamily="34" charset="0"/>
                <a:cs typeface="Times New Roman" panose="02020603050405020304" pitchFamily="18" charset="0"/>
              </a:endParaRPr>
            </a:p>
            <a:p>
              <a:pPr algn="just">
                <a:buSzPct val="300000"/>
              </a:pPr>
              <a:r>
                <a:rPr lang="ru-RU" sz="1600" dirty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Поиск резервов по сокращению издержек</a:t>
              </a: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000" y="34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6120000" y="4500000"/>
            <a:ext cx="5759999" cy="900000"/>
            <a:chOff x="6120000" y="4500000"/>
            <a:chExt cx="5759999" cy="90000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6839999" y="4500000"/>
              <a:ext cx="504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Качество сопровождения</a:t>
              </a:r>
            </a:p>
            <a:p>
              <a:pPr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Долгосрочные взаимоотношения </a:t>
              </a:r>
              <a:r>
                <a:rPr lang="ru-RU" sz="1600" dirty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с </a:t>
              </a: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потребителями</a:t>
              </a: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4500000"/>
              <a:ext cx="720000" cy="720000"/>
            </a:xfrm>
            <a:prstGeom prst="rect">
              <a:avLst/>
            </a:prstGeom>
          </p:spPr>
        </p:pic>
      </p:grpSp>
      <p:cxnSp>
        <p:nvCxnSpPr>
          <p:cNvPr id="51" name="Прямая соединительная линия 50"/>
          <p:cNvCxnSpPr/>
          <p:nvPr/>
        </p:nvCxnSpPr>
        <p:spPr>
          <a:xfrm>
            <a:off x="4788000" y="1260000"/>
            <a:ext cx="7416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472000" y="5400000"/>
            <a:ext cx="673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>
            <a:hlinkClick r:id="" action="ppaction://noaction"/>
          </p:cNvPr>
          <p:cNvSpPr/>
          <p:nvPr/>
        </p:nvSpPr>
        <p:spPr>
          <a:xfrm>
            <a:off x="0" y="5544000"/>
            <a:ext cx="12192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sp3d/>
          </a:bodyPr>
          <a:lstStyle/>
          <a:p>
            <a:pPr algn="ctr"/>
            <a:r>
              <a:rPr lang="ru-RU" sz="2600" dirty="0" smtClean="0">
                <a:solidFill>
                  <a:srgbClr val="C00000"/>
                </a:solidFill>
                <a:latin typeface="Neo Sans Pro Medium" panose="020B0704030504040204" pitchFamily="34" charset="0"/>
              </a:rPr>
              <a:t>ВОВЛЕЧЕННОСТЬ СОТРУДНИКОВ</a:t>
            </a:r>
          </a:p>
        </p:txBody>
      </p:sp>
    </p:spTree>
    <p:extLst>
      <p:ext uri="{BB962C8B-B14F-4D97-AF65-F5344CB8AC3E}">
        <p14:creationId xmlns:p14="http://schemas.microsoft.com/office/powerpoint/2010/main" val="675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12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ПРОИЗВОДСТВЕННАЯ </a:t>
              </a:r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СИСТЕМА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sp>
        <p:nvSpPr>
          <p:cNvPr id="70" name="Овал 69"/>
          <p:cNvSpPr/>
          <p:nvPr/>
        </p:nvSpPr>
        <p:spPr>
          <a:xfrm>
            <a:off x="360000" y="2160000"/>
            <a:ext cx="3852000" cy="3852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grpSp>
        <p:nvGrpSpPr>
          <p:cNvPr id="71" name="Группа 23"/>
          <p:cNvGrpSpPr>
            <a:grpSpLocks/>
          </p:cNvGrpSpPr>
          <p:nvPr/>
        </p:nvGrpSpPr>
        <p:grpSpPr bwMode="auto">
          <a:xfrm>
            <a:off x="666000" y="2520000"/>
            <a:ext cx="3420000" cy="3168000"/>
            <a:chOff x="238125" y="2211387"/>
            <a:chExt cx="2778125" cy="2625725"/>
          </a:xfrm>
        </p:grpSpPr>
        <p:grpSp>
          <p:nvGrpSpPr>
            <p:cNvPr id="72" name="Группа 31"/>
            <p:cNvGrpSpPr>
              <a:grpSpLocks/>
            </p:cNvGrpSpPr>
            <p:nvPr/>
          </p:nvGrpSpPr>
          <p:grpSpPr bwMode="auto">
            <a:xfrm>
              <a:off x="238125" y="2211387"/>
              <a:ext cx="2778125" cy="2625725"/>
              <a:chOff x="3192463" y="2146300"/>
              <a:chExt cx="2778125" cy="2625725"/>
            </a:xfrm>
          </p:grpSpPr>
          <p:sp>
            <p:nvSpPr>
              <p:cNvPr id="74" name="Freeform 3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 rot="7298864">
                <a:off x="3981450" y="2001837"/>
                <a:ext cx="1719263" cy="2259013"/>
              </a:xfrm>
              <a:custGeom>
                <a:avLst/>
                <a:gdLst>
                  <a:gd name="T0" fmla="*/ 2147483646 w 1612"/>
                  <a:gd name="T1" fmla="*/ 2147483646 h 2119"/>
                  <a:gd name="T2" fmla="*/ 2147483646 w 1612"/>
                  <a:gd name="T3" fmla="*/ 2147483646 h 2119"/>
                  <a:gd name="T4" fmla="*/ 2147483646 w 1612"/>
                  <a:gd name="T5" fmla="*/ 2147483646 h 2119"/>
                  <a:gd name="T6" fmla="*/ 2147483646 w 1612"/>
                  <a:gd name="T7" fmla="*/ 2147483646 h 2119"/>
                  <a:gd name="T8" fmla="*/ 2147483646 w 1612"/>
                  <a:gd name="T9" fmla="*/ 2147483646 h 2119"/>
                  <a:gd name="T10" fmla="*/ 2147483646 w 1612"/>
                  <a:gd name="T11" fmla="*/ 2147483646 h 2119"/>
                  <a:gd name="T12" fmla="*/ 2147483646 w 1612"/>
                  <a:gd name="T13" fmla="*/ 2147483646 h 2119"/>
                  <a:gd name="T14" fmla="*/ 2147483646 w 1612"/>
                  <a:gd name="T15" fmla="*/ 2147483646 h 2119"/>
                  <a:gd name="T16" fmla="*/ 2147483646 w 1612"/>
                  <a:gd name="T17" fmla="*/ 2147483646 h 2119"/>
                  <a:gd name="T18" fmla="*/ 2147483646 w 1612"/>
                  <a:gd name="T19" fmla="*/ 2147483646 h 2119"/>
                  <a:gd name="T20" fmla="*/ 2147483646 w 1612"/>
                  <a:gd name="T21" fmla="*/ 2147483646 h 2119"/>
                  <a:gd name="T22" fmla="*/ 2147483646 w 1612"/>
                  <a:gd name="T23" fmla="*/ 2147483646 h 2119"/>
                  <a:gd name="T24" fmla="*/ 2147483646 w 1612"/>
                  <a:gd name="T25" fmla="*/ 2147483646 h 2119"/>
                  <a:gd name="T26" fmla="*/ 2147483646 w 1612"/>
                  <a:gd name="T27" fmla="*/ 2147483646 h 2119"/>
                  <a:gd name="T28" fmla="*/ 2147483646 w 1612"/>
                  <a:gd name="T29" fmla="*/ 2147483646 h 2119"/>
                  <a:gd name="T30" fmla="*/ 2147483646 w 1612"/>
                  <a:gd name="T31" fmla="*/ 2147483646 h 2119"/>
                  <a:gd name="T32" fmla="*/ 2147483646 w 1612"/>
                  <a:gd name="T33" fmla="*/ 2147483646 h 2119"/>
                  <a:gd name="T34" fmla="*/ 2147483646 w 1612"/>
                  <a:gd name="T35" fmla="*/ 2147483646 h 2119"/>
                  <a:gd name="T36" fmla="*/ 2147483646 w 1612"/>
                  <a:gd name="T37" fmla="*/ 2147483646 h 21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12" h="2119">
                    <a:moveTo>
                      <a:pt x="1247" y="1179"/>
                    </a:moveTo>
                    <a:cubicBezTo>
                      <a:pt x="1313" y="1153"/>
                      <a:pt x="1436" y="1056"/>
                      <a:pt x="1495" y="971"/>
                    </a:cubicBezTo>
                    <a:cubicBezTo>
                      <a:pt x="1554" y="886"/>
                      <a:pt x="1594" y="770"/>
                      <a:pt x="1603" y="667"/>
                    </a:cubicBezTo>
                    <a:cubicBezTo>
                      <a:pt x="1612" y="564"/>
                      <a:pt x="1597" y="446"/>
                      <a:pt x="1551" y="351"/>
                    </a:cubicBezTo>
                    <a:cubicBezTo>
                      <a:pt x="1505" y="256"/>
                      <a:pt x="1424" y="153"/>
                      <a:pt x="1327" y="95"/>
                    </a:cubicBezTo>
                    <a:cubicBezTo>
                      <a:pt x="1230" y="37"/>
                      <a:pt x="1080" y="6"/>
                      <a:pt x="971" y="3"/>
                    </a:cubicBezTo>
                    <a:cubicBezTo>
                      <a:pt x="862" y="0"/>
                      <a:pt x="773" y="26"/>
                      <a:pt x="675" y="75"/>
                    </a:cubicBezTo>
                    <a:cubicBezTo>
                      <a:pt x="577" y="124"/>
                      <a:pt x="476" y="201"/>
                      <a:pt x="383" y="299"/>
                    </a:cubicBezTo>
                    <a:cubicBezTo>
                      <a:pt x="290" y="397"/>
                      <a:pt x="181" y="530"/>
                      <a:pt x="119" y="663"/>
                    </a:cubicBezTo>
                    <a:cubicBezTo>
                      <a:pt x="57" y="796"/>
                      <a:pt x="22" y="957"/>
                      <a:pt x="11" y="1095"/>
                    </a:cubicBezTo>
                    <a:cubicBezTo>
                      <a:pt x="0" y="1233"/>
                      <a:pt x="20" y="1369"/>
                      <a:pt x="51" y="1491"/>
                    </a:cubicBezTo>
                    <a:cubicBezTo>
                      <a:pt x="82" y="1613"/>
                      <a:pt x="128" y="1722"/>
                      <a:pt x="195" y="1827"/>
                    </a:cubicBezTo>
                    <a:cubicBezTo>
                      <a:pt x="262" y="1932"/>
                      <a:pt x="433" y="2114"/>
                      <a:pt x="451" y="2119"/>
                    </a:cubicBezTo>
                    <a:cubicBezTo>
                      <a:pt x="451" y="2117"/>
                      <a:pt x="323" y="1962"/>
                      <a:pt x="303" y="1859"/>
                    </a:cubicBezTo>
                    <a:cubicBezTo>
                      <a:pt x="283" y="1756"/>
                      <a:pt x="294" y="1604"/>
                      <a:pt x="331" y="1499"/>
                    </a:cubicBezTo>
                    <a:cubicBezTo>
                      <a:pt x="368" y="1394"/>
                      <a:pt x="450" y="1298"/>
                      <a:pt x="527" y="1231"/>
                    </a:cubicBezTo>
                    <a:cubicBezTo>
                      <a:pt x="604" y="1164"/>
                      <a:pt x="700" y="1116"/>
                      <a:pt x="795" y="1099"/>
                    </a:cubicBezTo>
                    <a:cubicBezTo>
                      <a:pt x="890" y="1082"/>
                      <a:pt x="1024" y="1112"/>
                      <a:pt x="1099" y="1127"/>
                    </a:cubicBezTo>
                    <a:cubicBezTo>
                      <a:pt x="1174" y="1142"/>
                      <a:pt x="1249" y="1191"/>
                      <a:pt x="1247" y="117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lumMod val="89000"/>
                    </a:srgbClr>
                  </a:gs>
                  <a:gs pos="23000">
                    <a:srgbClr val="C00000">
                      <a:lumMod val="89000"/>
                    </a:srgbClr>
                  </a:gs>
                  <a:gs pos="69000">
                    <a:srgbClr val="C00000">
                      <a:lumMod val="75000"/>
                    </a:srgbClr>
                  </a:gs>
                  <a:gs pos="97000">
                    <a:srgbClr val="C00000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mpd="sng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o Sans Pro"/>
                </a:endParaRPr>
              </a:p>
            </p:txBody>
          </p:sp>
          <p:sp>
            <p:nvSpPr>
              <p:cNvPr id="75" name="Freeform 5"/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 rot="-7297524">
                <a:off x="3778250" y="2782887"/>
                <a:ext cx="1719263" cy="2259013"/>
              </a:xfrm>
              <a:custGeom>
                <a:avLst/>
                <a:gdLst>
                  <a:gd name="T0" fmla="*/ 2147483646 w 1612"/>
                  <a:gd name="T1" fmla="*/ 2147483646 h 2119"/>
                  <a:gd name="T2" fmla="*/ 2147483646 w 1612"/>
                  <a:gd name="T3" fmla="*/ 2147483646 h 2119"/>
                  <a:gd name="T4" fmla="*/ 2147483646 w 1612"/>
                  <a:gd name="T5" fmla="*/ 2147483646 h 2119"/>
                  <a:gd name="T6" fmla="*/ 2147483646 w 1612"/>
                  <a:gd name="T7" fmla="*/ 2147483646 h 2119"/>
                  <a:gd name="T8" fmla="*/ 2147483646 w 1612"/>
                  <a:gd name="T9" fmla="*/ 2147483646 h 2119"/>
                  <a:gd name="T10" fmla="*/ 2147483646 w 1612"/>
                  <a:gd name="T11" fmla="*/ 2147483646 h 2119"/>
                  <a:gd name="T12" fmla="*/ 2147483646 w 1612"/>
                  <a:gd name="T13" fmla="*/ 2147483646 h 2119"/>
                  <a:gd name="T14" fmla="*/ 2147483646 w 1612"/>
                  <a:gd name="T15" fmla="*/ 2147483646 h 2119"/>
                  <a:gd name="T16" fmla="*/ 2147483646 w 1612"/>
                  <a:gd name="T17" fmla="*/ 2147483646 h 2119"/>
                  <a:gd name="T18" fmla="*/ 2147483646 w 1612"/>
                  <a:gd name="T19" fmla="*/ 2147483646 h 2119"/>
                  <a:gd name="T20" fmla="*/ 2147483646 w 1612"/>
                  <a:gd name="T21" fmla="*/ 2147483646 h 2119"/>
                  <a:gd name="T22" fmla="*/ 2147483646 w 1612"/>
                  <a:gd name="T23" fmla="*/ 2147483646 h 2119"/>
                  <a:gd name="T24" fmla="*/ 2147483646 w 1612"/>
                  <a:gd name="T25" fmla="*/ 2147483646 h 2119"/>
                  <a:gd name="T26" fmla="*/ 2147483646 w 1612"/>
                  <a:gd name="T27" fmla="*/ 2147483646 h 2119"/>
                  <a:gd name="T28" fmla="*/ 2147483646 w 1612"/>
                  <a:gd name="T29" fmla="*/ 2147483646 h 2119"/>
                  <a:gd name="T30" fmla="*/ 2147483646 w 1612"/>
                  <a:gd name="T31" fmla="*/ 2147483646 h 2119"/>
                  <a:gd name="T32" fmla="*/ 2147483646 w 1612"/>
                  <a:gd name="T33" fmla="*/ 2147483646 h 2119"/>
                  <a:gd name="T34" fmla="*/ 2147483646 w 1612"/>
                  <a:gd name="T35" fmla="*/ 2147483646 h 2119"/>
                  <a:gd name="T36" fmla="*/ 2147483646 w 1612"/>
                  <a:gd name="T37" fmla="*/ 2147483646 h 21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12" h="2119">
                    <a:moveTo>
                      <a:pt x="1247" y="1179"/>
                    </a:moveTo>
                    <a:cubicBezTo>
                      <a:pt x="1313" y="1153"/>
                      <a:pt x="1436" y="1056"/>
                      <a:pt x="1495" y="971"/>
                    </a:cubicBezTo>
                    <a:cubicBezTo>
                      <a:pt x="1554" y="886"/>
                      <a:pt x="1594" y="770"/>
                      <a:pt x="1603" y="667"/>
                    </a:cubicBezTo>
                    <a:cubicBezTo>
                      <a:pt x="1612" y="564"/>
                      <a:pt x="1597" y="446"/>
                      <a:pt x="1551" y="351"/>
                    </a:cubicBezTo>
                    <a:cubicBezTo>
                      <a:pt x="1505" y="256"/>
                      <a:pt x="1424" y="153"/>
                      <a:pt x="1327" y="95"/>
                    </a:cubicBezTo>
                    <a:cubicBezTo>
                      <a:pt x="1230" y="37"/>
                      <a:pt x="1080" y="6"/>
                      <a:pt x="971" y="3"/>
                    </a:cubicBezTo>
                    <a:cubicBezTo>
                      <a:pt x="862" y="0"/>
                      <a:pt x="773" y="26"/>
                      <a:pt x="675" y="75"/>
                    </a:cubicBezTo>
                    <a:cubicBezTo>
                      <a:pt x="577" y="124"/>
                      <a:pt x="476" y="201"/>
                      <a:pt x="383" y="299"/>
                    </a:cubicBezTo>
                    <a:cubicBezTo>
                      <a:pt x="290" y="397"/>
                      <a:pt x="181" y="530"/>
                      <a:pt x="119" y="663"/>
                    </a:cubicBezTo>
                    <a:cubicBezTo>
                      <a:pt x="57" y="796"/>
                      <a:pt x="22" y="957"/>
                      <a:pt x="11" y="1095"/>
                    </a:cubicBezTo>
                    <a:cubicBezTo>
                      <a:pt x="0" y="1233"/>
                      <a:pt x="20" y="1369"/>
                      <a:pt x="51" y="1491"/>
                    </a:cubicBezTo>
                    <a:cubicBezTo>
                      <a:pt x="82" y="1613"/>
                      <a:pt x="128" y="1722"/>
                      <a:pt x="195" y="1827"/>
                    </a:cubicBezTo>
                    <a:cubicBezTo>
                      <a:pt x="262" y="1932"/>
                      <a:pt x="433" y="2114"/>
                      <a:pt x="451" y="2119"/>
                    </a:cubicBezTo>
                    <a:cubicBezTo>
                      <a:pt x="451" y="2117"/>
                      <a:pt x="323" y="1962"/>
                      <a:pt x="303" y="1859"/>
                    </a:cubicBezTo>
                    <a:cubicBezTo>
                      <a:pt x="283" y="1756"/>
                      <a:pt x="294" y="1604"/>
                      <a:pt x="331" y="1499"/>
                    </a:cubicBezTo>
                    <a:cubicBezTo>
                      <a:pt x="368" y="1394"/>
                      <a:pt x="450" y="1298"/>
                      <a:pt x="527" y="1231"/>
                    </a:cubicBezTo>
                    <a:cubicBezTo>
                      <a:pt x="604" y="1164"/>
                      <a:pt x="700" y="1116"/>
                      <a:pt x="795" y="1099"/>
                    </a:cubicBezTo>
                    <a:cubicBezTo>
                      <a:pt x="890" y="1082"/>
                      <a:pt x="1024" y="1112"/>
                      <a:pt x="1099" y="1127"/>
                    </a:cubicBezTo>
                    <a:cubicBezTo>
                      <a:pt x="1174" y="1142"/>
                      <a:pt x="1249" y="1191"/>
                      <a:pt x="1247" y="117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lumMod val="89000"/>
                    </a:srgbClr>
                  </a:gs>
                  <a:gs pos="23000">
                    <a:srgbClr val="C00000">
                      <a:lumMod val="89000"/>
                    </a:srgbClr>
                  </a:gs>
                  <a:gs pos="69000">
                    <a:srgbClr val="C00000">
                      <a:lumMod val="75000"/>
                    </a:srgbClr>
                  </a:gs>
                  <a:gs pos="97000">
                    <a:srgbClr val="C00000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o Sans Pro"/>
                </a:endParaRPr>
              </a:p>
            </p:txBody>
          </p:sp>
          <p:grpSp>
            <p:nvGrpSpPr>
              <p:cNvPr id="76" name="Группа 34"/>
              <p:cNvGrpSpPr>
                <a:grpSpLocks/>
              </p:cNvGrpSpPr>
              <p:nvPr/>
            </p:nvGrpSpPr>
            <p:grpSpPr bwMode="auto">
              <a:xfrm>
                <a:off x="3192463" y="2146300"/>
                <a:ext cx="2607143" cy="2614954"/>
                <a:chOff x="3192463" y="2146300"/>
                <a:chExt cx="2607143" cy="2614954"/>
              </a:xfrm>
            </p:grpSpPr>
            <p:sp>
              <p:nvSpPr>
                <p:cNvPr id="77" name="Freeform 4"/>
                <p:cNvSpPr>
                  <a:spLocks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3192463" y="2198687"/>
                  <a:ext cx="1719262" cy="2259013"/>
                </a:xfrm>
                <a:custGeom>
                  <a:avLst/>
                  <a:gdLst>
                    <a:gd name="T0" fmla="*/ 2147483646 w 1612"/>
                    <a:gd name="T1" fmla="*/ 2147483646 h 2119"/>
                    <a:gd name="T2" fmla="*/ 2147483646 w 1612"/>
                    <a:gd name="T3" fmla="*/ 2147483646 h 2119"/>
                    <a:gd name="T4" fmla="*/ 2147483646 w 1612"/>
                    <a:gd name="T5" fmla="*/ 2147483646 h 2119"/>
                    <a:gd name="T6" fmla="*/ 2147483646 w 1612"/>
                    <a:gd name="T7" fmla="*/ 2147483646 h 2119"/>
                    <a:gd name="T8" fmla="*/ 2147483646 w 1612"/>
                    <a:gd name="T9" fmla="*/ 2147483646 h 2119"/>
                    <a:gd name="T10" fmla="*/ 2147483646 w 1612"/>
                    <a:gd name="T11" fmla="*/ 2147483646 h 2119"/>
                    <a:gd name="T12" fmla="*/ 2147483646 w 1612"/>
                    <a:gd name="T13" fmla="*/ 2147483646 h 2119"/>
                    <a:gd name="T14" fmla="*/ 2147483646 w 1612"/>
                    <a:gd name="T15" fmla="*/ 2147483646 h 2119"/>
                    <a:gd name="T16" fmla="*/ 2147483646 w 1612"/>
                    <a:gd name="T17" fmla="*/ 2147483646 h 2119"/>
                    <a:gd name="T18" fmla="*/ 2147483646 w 1612"/>
                    <a:gd name="T19" fmla="*/ 2147483646 h 2119"/>
                    <a:gd name="T20" fmla="*/ 2147483646 w 1612"/>
                    <a:gd name="T21" fmla="*/ 2147483646 h 2119"/>
                    <a:gd name="T22" fmla="*/ 2147483646 w 1612"/>
                    <a:gd name="T23" fmla="*/ 2147483646 h 2119"/>
                    <a:gd name="T24" fmla="*/ 2147483646 w 1612"/>
                    <a:gd name="T25" fmla="*/ 2147483646 h 2119"/>
                    <a:gd name="T26" fmla="*/ 2147483646 w 1612"/>
                    <a:gd name="T27" fmla="*/ 2147483646 h 2119"/>
                    <a:gd name="T28" fmla="*/ 2147483646 w 1612"/>
                    <a:gd name="T29" fmla="*/ 2147483646 h 2119"/>
                    <a:gd name="T30" fmla="*/ 2147483646 w 1612"/>
                    <a:gd name="T31" fmla="*/ 2147483646 h 2119"/>
                    <a:gd name="T32" fmla="*/ 2147483646 w 1612"/>
                    <a:gd name="T33" fmla="*/ 2147483646 h 2119"/>
                    <a:gd name="T34" fmla="*/ 2147483646 w 1612"/>
                    <a:gd name="T35" fmla="*/ 2147483646 h 2119"/>
                    <a:gd name="T36" fmla="*/ 2147483646 w 1612"/>
                    <a:gd name="T37" fmla="*/ 2147483646 h 211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612" h="2119">
                      <a:moveTo>
                        <a:pt x="1247" y="1179"/>
                      </a:moveTo>
                      <a:cubicBezTo>
                        <a:pt x="1313" y="1153"/>
                        <a:pt x="1436" y="1056"/>
                        <a:pt x="1495" y="971"/>
                      </a:cubicBezTo>
                      <a:cubicBezTo>
                        <a:pt x="1554" y="886"/>
                        <a:pt x="1594" y="770"/>
                        <a:pt x="1603" y="667"/>
                      </a:cubicBezTo>
                      <a:cubicBezTo>
                        <a:pt x="1612" y="564"/>
                        <a:pt x="1597" y="446"/>
                        <a:pt x="1551" y="351"/>
                      </a:cubicBezTo>
                      <a:cubicBezTo>
                        <a:pt x="1505" y="256"/>
                        <a:pt x="1424" y="153"/>
                        <a:pt x="1327" y="95"/>
                      </a:cubicBezTo>
                      <a:cubicBezTo>
                        <a:pt x="1230" y="37"/>
                        <a:pt x="1080" y="6"/>
                        <a:pt x="971" y="3"/>
                      </a:cubicBezTo>
                      <a:cubicBezTo>
                        <a:pt x="862" y="0"/>
                        <a:pt x="773" y="26"/>
                        <a:pt x="675" y="75"/>
                      </a:cubicBezTo>
                      <a:cubicBezTo>
                        <a:pt x="577" y="124"/>
                        <a:pt x="476" y="201"/>
                        <a:pt x="383" y="299"/>
                      </a:cubicBezTo>
                      <a:cubicBezTo>
                        <a:pt x="290" y="397"/>
                        <a:pt x="181" y="530"/>
                        <a:pt x="119" y="663"/>
                      </a:cubicBezTo>
                      <a:cubicBezTo>
                        <a:pt x="57" y="796"/>
                        <a:pt x="22" y="957"/>
                        <a:pt x="11" y="1095"/>
                      </a:cubicBezTo>
                      <a:cubicBezTo>
                        <a:pt x="0" y="1233"/>
                        <a:pt x="20" y="1369"/>
                        <a:pt x="51" y="1491"/>
                      </a:cubicBezTo>
                      <a:cubicBezTo>
                        <a:pt x="82" y="1613"/>
                        <a:pt x="128" y="1722"/>
                        <a:pt x="195" y="1827"/>
                      </a:cubicBezTo>
                      <a:cubicBezTo>
                        <a:pt x="262" y="1932"/>
                        <a:pt x="433" y="2114"/>
                        <a:pt x="451" y="2119"/>
                      </a:cubicBezTo>
                      <a:cubicBezTo>
                        <a:pt x="451" y="2117"/>
                        <a:pt x="323" y="1962"/>
                        <a:pt x="303" y="1859"/>
                      </a:cubicBezTo>
                      <a:cubicBezTo>
                        <a:pt x="283" y="1756"/>
                        <a:pt x="294" y="1604"/>
                        <a:pt x="331" y="1499"/>
                      </a:cubicBezTo>
                      <a:cubicBezTo>
                        <a:pt x="368" y="1394"/>
                        <a:pt x="450" y="1298"/>
                        <a:pt x="527" y="1231"/>
                      </a:cubicBezTo>
                      <a:cubicBezTo>
                        <a:pt x="604" y="1164"/>
                        <a:pt x="700" y="1116"/>
                        <a:pt x="795" y="1099"/>
                      </a:cubicBezTo>
                      <a:cubicBezTo>
                        <a:pt x="890" y="1082"/>
                        <a:pt x="1024" y="1112"/>
                        <a:pt x="1099" y="1127"/>
                      </a:cubicBezTo>
                      <a:cubicBezTo>
                        <a:pt x="1174" y="1142"/>
                        <a:pt x="1249" y="1191"/>
                        <a:pt x="1247" y="117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00000">
                        <a:lumMod val="89000"/>
                      </a:srgbClr>
                    </a:gs>
                    <a:gs pos="23000">
                      <a:srgbClr val="C00000">
                        <a:lumMod val="89000"/>
                      </a:srgbClr>
                    </a:gs>
                    <a:gs pos="69000">
                      <a:srgbClr val="C00000">
                        <a:lumMod val="75000"/>
                      </a:srgbClr>
                    </a:gs>
                    <a:gs pos="97000">
                      <a:srgbClr val="C00000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eo Sans Pro"/>
                  </a:endParaRPr>
                </a:p>
              </p:txBody>
            </p:sp>
            <p:sp>
              <p:nvSpPr>
                <p:cNvPr id="78" name="Oval 6"/>
                <p:cNvSpPr>
                  <a:spLocks noChangeArrowheads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3208044" y="2146300"/>
                  <a:ext cx="2591562" cy="2614954"/>
                </a:xfrm>
                <a:prstGeom prst="ellipse">
                  <a:avLst/>
                </a:prstGeom>
                <a:noFill/>
                <a:ln w="41275">
                  <a:solidFill>
                    <a:srgbClr val="7F7F7F">
                      <a:lumMod val="60000"/>
                      <a:lumOff val="40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Rectangle 7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3241494" y="4085756"/>
                  <a:ext cx="2454641" cy="5525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8937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eo Sans Pro Medium" panose="020B0704030504040204" pitchFamily="34" charset="0"/>
                    </a:rPr>
                    <a:t>Стандартизированная</a:t>
                  </a:r>
                </a:p>
                <a:p>
                  <a:pPr marL="0" marR="0" lvl="0" indent="0" algn="ctr" defTabSz="8937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eo Sans Pro Medium" panose="020B0704030504040204" pitchFamily="34" charset="0"/>
                    </a:rPr>
                    <a:t>работа</a:t>
                  </a:r>
                </a:p>
              </p:txBody>
            </p:sp>
            <p:sp>
              <p:nvSpPr>
                <p:cNvPr id="80" name="Rectangle 8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4705349" y="3416300"/>
                  <a:ext cx="977912" cy="4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893763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893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8937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eo Sans Pro Medium" panose="020B0704030504040204" pitchFamily="34" charset="0"/>
                    </a:rPr>
                    <a:t>Идеальный </a:t>
                  </a:r>
                </a:p>
                <a:p>
                  <a:pPr marL="0" marR="0" lvl="0" indent="0" algn="ctr" defTabSz="8937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eo Sans Pro Medium" panose="020B0704030504040204" pitchFamily="34" charset="0"/>
                    </a:rPr>
                    <a:t>поток</a:t>
                  </a:r>
                </a:p>
              </p:txBody>
            </p:sp>
          </p:grpSp>
        </p:grpSp>
        <p:sp>
          <p:nvSpPr>
            <p:cNvPr id="73" name="Rectangle 9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41338" y="2736532"/>
              <a:ext cx="1112838" cy="40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3763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93763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93763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93763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93763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8937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ru-RU" alt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o Sans Cyr Medium" panose="020B0703000000000004" pitchFamily="34" charset="0"/>
                </a:rPr>
                <a:t>Активная среда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4985017" y="1800000"/>
            <a:ext cx="6611358" cy="1437218"/>
            <a:chOff x="4679709" y="1823835"/>
            <a:chExt cx="6611358" cy="1437218"/>
          </a:xfrm>
        </p:grpSpPr>
        <p:sp>
          <p:nvSpPr>
            <p:cNvPr id="82" name="TextBox 81"/>
            <p:cNvSpPr txBox="1"/>
            <p:nvPr/>
          </p:nvSpPr>
          <p:spPr>
            <a:xfrm>
              <a:off x="4679709" y="1823835"/>
              <a:ext cx="2159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Активная среда</a:t>
              </a:r>
              <a:endParaRPr lang="ru-RU" sz="2000" dirty="0">
                <a:solidFill>
                  <a:srgbClr val="C00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4734692" y="2183835"/>
              <a:ext cx="655637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7F7F7F">
                      <a:lumMod val="75000"/>
                    </a:srgbClr>
                  </a:solidFill>
                  <a:latin typeface="Neo Sans Pro" panose="020B0504030504040204" pitchFamily="34" charset="0"/>
                </a:rPr>
                <a:t>Неравнодушный коллектив в части развития своего рабочего места и Компании в целом,  эффективных производственных отношений, оздоровление морального климата и повышение настроя персонала на изменения. </a:t>
              </a: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4951674" y="3420000"/>
            <a:ext cx="6886097" cy="1437218"/>
            <a:chOff x="4625402" y="3433230"/>
            <a:chExt cx="6886097" cy="1437218"/>
          </a:xfrm>
        </p:grpSpPr>
        <p:sp>
          <p:nvSpPr>
            <p:cNvPr id="85" name="TextBox 84"/>
            <p:cNvSpPr txBox="1"/>
            <p:nvPr/>
          </p:nvSpPr>
          <p:spPr>
            <a:xfrm>
              <a:off x="4625402" y="3433230"/>
              <a:ext cx="38570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 sz="2000">
                  <a:solidFill>
                    <a:srgbClr val="C00000"/>
                  </a:solidFill>
                </a:defRPr>
              </a:lvl1pPr>
            </a:lstStyle>
            <a:p>
              <a:r>
                <a:rPr lang="ru-RU" dirty="0">
                  <a:latin typeface="Neo Sans Pro Medium" panose="020B0704030504040204" pitchFamily="34" charset="0"/>
                </a:rPr>
                <a:t>Стандартизированная работа</a:t>
              </a: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713728" y="3793230"/>
              <a:ext cx="679777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7F7F7F">
                      <a:lumMod val="75000"/>
                    </a:srgbClr>
                  </a:solidFill>
                  <a:latin typeface="Neo Sans Pro" panose="020B0504030504040204" pitchFamily="34" charset="0"/>
                </a:rPr>
                <a:t>Работа персонала по совместно разработанным правилам, которые соответствуют лучшим практикам и детально отражают описание всех процессов, способствуя безопасному выполнению работ и сохранению жизни и здоровья работников. </a:t>
              </a: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980209" y="5040000"/>
            <a:ext cx="6616166" cy="1437218"/>
            <a:chOff x="4660225" y="4881914"/>
            <a:chExt cx="6616166" cy="1437218"/>
          </a:xfrm>
        </p:grpSpPr>
        <p:sp>
          <p:nvSpPr>
            <p:cNvPr id="88" name="TextBox 87"/>
            <p:cNvSpPr txBox="1"/>
            <p:nvPr/>
          </p:nvSpPr>
          <p:spPr>
            <a:xfrm>
              <a:off x="4660225" y="4881914"/>
              <a:ext cx="23943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 sz="2000">
                  <a:solidFill>
                    <a:srgbClr val="C00000"/>
                  </a:solidFill>
                </a:defRPr>
              </a:lvl1pPr>
            </a:lstStyle>
            <a:p>
              <a:r>
                <a:rPr lang="ru-RU" dirty="0">
                  <a:latin typeface="Neo Sans Pro Medium" panose="020B0704030504040204" pitchFamily="34" charset="0"/>
                </a:rPr>
                <a:t>Идеальный поток</a:t>
              </a: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4720016" y="5241914"/>
              <a:ext cx="655637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7F7F7F">
                      <a:lumMod val="75000"/>
                    </a:srgbClr>
                  </a:solidFill>
                  <a:latin typeface="Neo Sans Pro" panose="020B0504030504040204" pitchFamily="34" charset="0"/>
                </a:rPr>
                <a:t>Конкурентоспособный поток создания ценности, с минимальными потерями и качеством, удовлетворяющим потребности потребителя. </a:t>
              </a:r>
              <a:r>
                <a:rPr lang="ru-RU" sz="1600" dirty="0" smtClean="0">
                  <a:solidFill>
                    <a:srgbClr val="7F7F7F">
                      <a:lumMod val="75000"/>
                    </a:srgbClr>
                  </a:solidFill>
                  <a:latin typeface="Neo Sans Pro" panose="020B0504030504040204" pitchFamily="34" charset="0"/>
                </a:rPr>
                <a:t> Идеальный </a:t>
              </a:r>
              <a:r>
                <a:rPr lang="ru-RU" sz="1600" dirty="0">
                  <a:solidFill>
                    <a:srgbClr val="7F7F7F">
                      <a:lumMod val="75000"/>
                    </a:srgbClr>
                  </a:solidFill>
                  <a:latin typeface="Neo Sans Pro" panose="020B0504030504040204" pitchFamily="34" charset="0"/>
                </a:rPr>
                <a:t>поток – это поток с максимальной производительностью труда.</a:t>
              </a:r>
            </a:p>
          </p:txBody>
        </p:sp>
      </p:grpSp>
      <p:sp>
        <p:nvSpPr>
          <p:cNvPr id="90" name="Rectangle 2"/>
          <p:cNvSpPr/>
          <p:nvPr/>
        </p:nvSpPr>
        <p:spPr>
          <a:xfrm>
            <a:off x="360000" y="1008000"/>
            <a:ext cx="1152000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085850" indent="-1085850"/>
            <a:r>
              <a:rPr lang="ru-RU" sz="2000" dirty="0">
                <a:solidFill>
                  <a:srgbClr val="C00000"/>
                </a:solidFill>
                <a:latin typeface="Neo Sans Pro Medium" panose="020B0704030504040204" pitchFamily="34" charset="0"/>
              </a:rPr>
              <a:t>Миссия </a:t>
            </a:r>
            <a:r>
              <a:rPr lang="ru-RU" sz="2000" dirty="0" smtClean="0">
                <a:solidFill>
                  <a:srgbClr val="7F7F7F"/>
                </a:solidFill>
                <a:latin typeface="Neo Sans Pro" panose="020B0504030504040204" pitchFamily="34" charset="0"/>
              </a:rPr>
              <a:t>– </a:t>
            </a:r>
            <a:r>
              <a:rPr lang="ru-RU" dirty="0" smtClean="0">
                <a:solidFill>
                  <a:srgbClr val="7F7F7F"/>
                </a:solidFill>
                <a:latin typeface="Neo Sans Pro" panose="020B0504030504040204" pitchFamily="34" charset="0"/>
              </a:rPr>
              <a:t>развитие </a:t>
            </a:r>
            <a:r>
              <a:rPr lang="ru-RU" dirty="0">
                <a:solidFill>
                  <a:srgbClr val="7F7F7F"/>
                </a:solidFill>
                <a:latin typeface="Neo Sans Pro" panose="020B0504030504040204" pitchFamily="34" charset="0"/>
              </a:rPr>
              <a:t>культуры Бережливого </a:t>
            </a:r>
            <a:r>
              <a:rPr lang="ru-RU" dirty="0" smtClean="0">
                <a:solidFill>
                  <a:srgbClr val="7F7F7F"/>
                </a:solidFill>
                <a:latin typeface="Neo Sans Pro" panose="020B0504030504040204" pitchFamily="34" charset="0"/>
              </a:rPr>
              <a:t>производства, непрерывного </a:t>
            </a:r>
            <a:r>
              <a:rPr lang="ru-RU" dirty="0">
                <a:solidFill>
                  <a:srgbClr val="7F7F7F"/>
                </a:solidFill>
                <a:latin typeface="Neo Sans Pro" panose="020B0504030504040204" pitchFamily="34" charset="0"/>
              </a:rPr>
              <a:t>совершенствования всех </a:t>
            </a:r>
            <a:r>
              <a:rPr lang="ru-RU" dirty="0" err="1" smtClean="0">
                <a:solidFill>
                  <a:srgbClr val="7F7F7F"/>
                </a:solidFill>
                <a:latin typeface="Neo Sans Pro" panose="020B0504030504040204" pitchFamily="34" charset="0"/>
              </a:rPr>
              <a:t>бизнеспроцессов</a:t>
            </a:r>
            <a:r>
              <a:rPr lang="ru-RU" dirty="0" smtClean="0">
                <a:solidFill>
                  <a:srgbClr val="7F7F7F"/>
                </a:solidFill>
                <a:latin typeface="Neo Sans Pro" panose="020B0504030504040204" pitchFamily="34" charset="0"/>
              </a:rPr>
              <a:t> </a:t>
            </a:r>
            <a:r>
              <a:rPr lang="ru-RU" dirty="0">
                <a:solidFill>
                  <a:srgbClr val="7F7F7F"/>
                </a:solidFill>
                <a:latin typeface="Neo Sans Pro" panose="020B0504030504040204" pitchFamily="34" charset="0"/>
              </a:rPr>
              <a:t>для </a:t>
            </a:r>
            <a:r>
              <a:rPr lang="ru-RU" dirty="0" smtClean="0">
                <a:solidFill>
                  <a:srgbClr val="7F7F7F"/>
                </a:solidFill>
                <a:latin typeface="Neo Sans Pro" panose="020B0504030504040204" pitchFamily="34" charset="0"/>
              </a:rPr>
              <a:t>повышения конкурентоспособности компании</a:t>
            </a:r>
            <a:endParaRPr lang="ru-RU" dirty="0">
              <a:solidFill>
                <a:srgbClr val="7F7F7F"/>
              </a:solidFill>
              <a:latin typeface="Neo Sans Pro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8640000" y="4319756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Автоматизация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63" y="1008379"/>
            <a:ext cx="476250" cy="47625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260000"/>
            <a:ext cx="2160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3060000"/>
            <a:ext cx="2160000" cy="1440000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0000" y="4860000"/>
            <a:ext cx="2160000" cy="1440000"/>
          </a:xfrm>
          <a:prstGeom prst="rect">
            <a:avLst/>
          </a:prstGeom>
          <a:ln w="57150">
            <a:noFill/>
          </a:ln>
          <a:effectLst/>
        </p:spPr>
      </p:pic>
      <p:grpSp>
        <p:nvGrpSpPr>
          <p:cNvPr id="56" name="Группа 55"/>
          <p:cNvGrpSpPr/>
          <p:nvPr/>
        </p:nvGrpSpPr>
        <p:grpSpPr>
          <a:xfrm>
            <a:off x="4320000" y="1260000"/>
            <a:ext cx="2165940" cy="1442357"/>
            <a:chOff x="138798" y="1612297"/>
            <a:chExt cx="6623676" cy="4236155"/>
          </a:xfrm>
        </p:grpSpPr>
        <p:sp>
          <p:nvSpPr>
            <p:cNvPr id="57" name="object 19"/>
            <p:cNvSpPr/>
            <p:nvPr/>
          </p:nvSpPr>
          <p:spPr>
            <a:xfrm>
              <a:off x="138798" y="1612297"/>
              <a:ext cx="3489400" cy="4236155"/>
            </a:xfrm>
            <a:prstGeom prst="rect">
              <a:avLst/>
            </a:prstGeom>
            <a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45288" t="-2" r="-27522" b="-136"/>
              </a:stretch>
            </a:blipFill>
            <a:ln w="57150">
              <a:noFill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58" name="object 6"/>
            <p:cNvSpPr>
              <a:spLocks noChangeArrowheads="1"/>
            </p:cNvSpPr>
            <p:nvPr/>
          </p:nvSpPr>
          <p:spPr bwMode="auto">
            <a:xfrm>
              <a:off x="3812137" y="1612297"/>
              <a:ext cx="2950337" cy="1799664"/>
            </a:xfrm>
            <a:prstGeom prst="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9" name="object 6"/>
            <p:cNvSpPr>
              <a:spLocks noChangeArrowheads="1"/>
            </p:cNvSpPr>
            <p:nvPr/>
          </p:nvSpPr>
          <p:spPr bwMode="auto">
            <a:xfrm>
              <a:off x="3812136" y="3767204"/>
              <a:ext cx="2950337" cy="2054114"/>
            </a:xfrm>
            <a:prstGeom prst="rect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o Sans Pro" panose="020B05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00" y="3060000"/>
            <a:ext cx="216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1" name="Прямоугольник 60"/>
          <p:cNvSpPr/>
          <p:nvPr/>
        </p:nvSpPr>
        <p:spPr>
          <a:xfrm>
            <a:off x="720000" y="2479587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Внимание Лидера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Neo Sans Pro Medium" panose="020B0704030504040204" pitchFamily="34" charset="0"/>
              <a:cs typeface="Arial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20000" y="4321878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Проекты улучшений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20000" y="6219210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Личные презентации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680000" y="2478095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Система обучения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Neo Sans Pro Medium" panose="020B0704030504040204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680000" y="4316881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Р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азработка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стандартов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0"/>
          <a:stretch/>
        </p:blipFill>
        <p:spPr>
          <a:xfrm>
            <a:off x="4320000" y="4860000"/>
            <a:ext cx="2160000" cy="1440000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4680000" y="6216156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Проекты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по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эффективности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000" y="1260000"/>
            <a:ext cx="2160000" cy="1440000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8640000" y="2483018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Малые инициативные группы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000" y="4860000"/>
            <a:ext cx="2160000" cy="14400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71" name="Прямоугольник 70"/>
          <p:cNvSpPr/>
          <p:nvPr/>
        </p:nvSpPr>
        <p:spPr>
          <a:xfrm>
            <a:off x="8640000" y="6227931"/>
            <a:ext cx="3240000" cy="36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  <a:cs typeface="Arial" charset="0"/>
              </a:rPr>
              <a:t>Офисная культура</a:t>
            </a:r>
          </a:p>
        </p:txBody>
      </p:sp>
      <p:pic>
        <p:nvPicPr>
          <p:cNvPr id="72" name="Picture 2" descr="communication, computer, connection, internet, link, media, network icon"/>
          <p:cNvPicPr>
            <a:picLocks noChangeAspect="1" noChangeArrowheads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0000" y="3060000"/>
            <a:ext cx="1059571" cy="10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array, hosting, network, rack, server, storage, system icon"/>
          <p:cNvPicPr>
            <a:picLocks noChangeAspect="1" noChangeArrowheads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0000" y="3060000"/>
            <a:ext cx="1059571" cy="10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ИНСТРУМЕНТЫ ПРОИЗВОДСТВЕННОЙ СИСТЕМЫ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13</a:t>
            </a:fld>
            <a:endParaRPr lang="ru-RU" sz="1050">
              <a:latin typeface="Neo Sans Pro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6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14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СТАТУС ЛИДЕРА МЕТАЛЛУРГИЧЕСКОЙ ОТРАСЛИ 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000"/>
            <a:ext cx="4083568" cy="5598000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44" name="Прямоугольник 43"/>
          <p:cNvSpPr/>
          <p:nvPr/>
        </p:nvSpPr>
        <p:spPr>
          <a:xfrm>
            <a:off x="7020000" y="1260000"/>
            <a:ext cx="486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Эксперт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Toyota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Engineering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Corporation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Neo Sans Pro Medium" panose="020B07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Тацуми Кимура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:</a:t>
            </a:r>
          </a:p>
          <a:p>
            <a:pPr defTabSz="361950"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“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В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производственных п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одразделениях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ВМЗ система уже устоялась.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Обустройство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рабочих мест по ее основным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принципам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, продвинутая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визуализация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производственных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участков и многое другое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говорят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о высоком уровне организации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процессов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на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предприятии.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”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Neo Sans Pro" panose="020B050403050404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0" r="4510" b="-494"/>
          <a:stretch/>
        </p:blipFill>
        <p:spPr>
          <a:xfrm>
            <a:off x="4320000" y="1260000"/>
            <a:ext cx="2520000" cy="25200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7020000" y="3960000"/>
            <a:ext cx="4860000" cy="2554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</a:rPr>
              <a:t>Президент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Toyota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Engineering Corporation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Neo Sans Pro Medium" panose="020B07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</a:rPr>
              <a:t>Тосихиро Ямада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 Medium" panose="020B07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: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Neo Sans Pro Medium" panose="020B07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defTabSz="361950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«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По нашей оценке уровень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зрелости производственной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системы Выксунского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металлургического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завода превышает аналогичный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показатель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не только японских металлургических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предприятий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, но и всей мировой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металлургической отрасли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. Это первое предприятие в металлургии,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которое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достигло таких впечатляющих результатов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o Sans Pro" panose="020B05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»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Neo Sans Pro" panose="020B05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pic>
        <p:nvPicPr>
          <p:cNvPr id="48" name="Picture 34" descr="http://ps.vsw.ru/netcat_files/multifile/2345/mjmjm_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4391" r="17298" b="1823"/>
          <a:stretch/>
        </p:blipFill>
        <p:spPr bwMode="auto">
          <a:xfrm>
            <a:off x="4284000" y="396000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0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r="126"/>
          <a:stretch/>
        </p:blipFill>
        <p:spPr>
          <a:xfrm>
            <a:off x="4500000" y="0"/>
            <a:ext cx="7704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320000" y="0"/>
            <a:ext cx="1260000" cy="6858000"/>
            <a:chOff x="4248000" y="0"/>
            <a:chExt cx="1260000" cy="6858000"/>
          </a:xfrm>
        </p:grpSpPr>
        <p:sp>
          <p:nvSpPr>
            <p:cNvPr id="4" name="Прямоугольный треугольник 3"/>
            <p:cNvSpPr/>
            <p:nvPr/>
          </p:nvSpPr>
          <p:spPr>
            <a:xfrm flipV="1">
              <a:off x="4428000" y="0"/>
              <a:ext cx="1080000" cy="6858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248000" y="0"/>
              <a:ext cx="180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Текст 8"/>
          <p:cNvSpPr txBox="1">
            <a:spLocks/>
          </p:cNvSpPr>
          <p:nvPr/>
        </p:nvSpPr>
        <p:spPr>
          <a:xfrm>
            <a:off x="432000" y="3852000"/>
            <a:ext cx="432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Neo Sans Pro Medium" panose="020B0704030504040204" pitchFamily="34" charset="0"/>
              </a:rPr>
              <a:t>СПАСИБО ЗА ВНИМАНИЕ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Neo Sans Pro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2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ВЫСОКОТЕХНОЛОГИЧНЫЙ ПОСТАВЩИК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40000" y="2160000"/>
            <a:ext cx="6264000" cy="1080000"/>
            <a:chOff x="576000" y="1620000"/>
            <a:chExt cx="6264000" cy="1080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20000" y="1620000"/>
              <a:ext cx="6120000" cy="1080000"/>
            </a:xfrm>
            <a:prstGeom prst="rect">
              <a:avLst/>
            </a:prstGeom>
          </p:spPr>
          <p:txBody>
            <a:bodyPr tIns="0">
              <a:noAutofit/>
            </a:bodyPr>
            <a:lstStyle/>
            <a:p>
              <a:pPr algn="just">
                <a:spcAft>
                  <a:spcPts val="600"/>
                </a:spcAft>
                <a:buSzPct val="300000"/>
              </a:pP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Создано первое в стране производство труб большого диаметра мирового уровня качества.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576000" y="1692000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40000" y="5400000"/>
            <a:ext cx="6264000" cy="1080000"/>
            <a:chOff x="576000" y="2880000"/>
            <a:chExt cx="6264000" cy="1080000"/>
          </a:xfrm>
        </p:grpSpPr>
        <p:sp>
          <p:nvSpPr>
            <p:cNvPr id="16" name="Овал 15"/>
            <p:cNvSpPr/>
            <p:nvPr/>
          </p:nvSpPr>
          <p:spPr>
            <a:xfrm>
              <a:off x="576000" y="2952000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20000" y="2880000"/>
              <a:ext cx="6120000" cy="1080000"/>
            </a:xfrm>
            <a:prstGeom prst="rect">
              <a:avLst/>
            </a:prstGeom>
          </p:spPr>
          <p:txBody>
            <a:bodyPr tIns="0">
              <a:noAutofit/>
            </a:bodyPr>
            <a:lstStyle/>
            <a:p>
              <a:pPr algn="just">
                <a:spcAft>
                  <a:spcPts val="600"/>
                </a:spcAft>
                <a:buSzPct val="300000"/>
              </a:pP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Более 15 лет является поставщиком для всех стратегических магистральных газопроводов.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696910" y="360000"/>
            <a:ext cx="5486400" cy="6480000"/>
            <a:chOff x="6696910" y="360000"/>
            <a:chExt cx="5486400" cy="648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" t="21004" r="61818" b="4602"/>
            <a:stretch/>
          </p:blipFill>
          <p:spPr>
            <a:xfrm>
              <a:off x="6696910" y="360000"/>
              <a:ext cx="5486400" cy="6480000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>
              <a:off x="9000000" y="3780000"/>
              <a:ext cx="1188000" cy="360000"/>
              <a:chOff x="9000000" y="3780000"/>
              <a:chExt cx="1188000" cy="360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9000000" y="3888000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180000" y="3780000"/>
                <a:ext cx="1008000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ru-RU" sz="2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Выкса</a:t>
                </a:r>
                <a:endPara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endParaRPr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>
              <a:off x="8496000" y="3348000"/>
              <a:ext cx="1476000" cy="360000"/>
              <a:chOff x="8964000" y="3780000"/>
              <a:chExt cx="1476000" cy="360000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8964000" y="3888000"/>
                <a:ext cx="252000" cy="25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288000" y="3780000"/>
                <a:ext cx="1152000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Москва</a:t>
                </a:r>
                <a:endParaRPr lang="ru-RU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540000" y="3960000"/>
            <a:ext cx="6264000" cy="1080000"/>
            <a:chOff x="576000" y="2880000"/>
            <a:chExt cx="6264000" cy="1080000"/>
          </a:xfrm>
        </p:grpSpPr>
        <p:sp>
          <p:nvSpPr>
            <p:cNvPr id="25" name="Овал 24"/>
            <p:cNvSpPr/>
            <p:nvPr/>
          </p:nvSpPr>
          <p:spPr>
            <a:xfrm>
              <a:off x="576000" y="2952000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20000" y="2880000"/>
              <a:ext cx="6120000" cy="1080000"/>
            </a:xfrm>
            <a:prstGeom prst="rect">
              <a:avLst/>
            </a:prstGeom>
          </p:spPr>
          <p:txBody>
            <a:bodyPr tIns="0">
              <a:noAutofit/>
            </a:bodyPr>
            <a:lstStyle/>
            <a:p>
              <a:pPr algn="just">
                <a:buSzPct val="300000"/>
              </a:pP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Ключевое звено в полностью российской производственной цепочке АО «Объединенная металлургическая компания»: </a:t>
              </a:r>
            </a:p>
            <a:p>
              <a:pPr algn="just">
                <a:buSzPct val="300000"/>
              </a:pP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«сляб-лист-труба-соединительные детали».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40000" y="1260000"/>
            <a:ext cx="6264000" cy="1080000"/>
            <a:chOff x="576000" y="1620000"/>
            <a:chExt cx="6264000" cy="1080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20000" y="1620000"/>
              <a:ext cx="6120000" cy="1080000"/>
            </a:xfrm>
            <a:prstGeom prst="rect">
              <a:avLst/>
            </a:prstGeom>
          </p:spPr>
          <p:txBody>
            <a:bodyPr tIns="0">
              <a:noAutofit/>
            </a:bodyPr>
            <a:lstStyle/>
            <a:p>
              <a:pPr>
                <a:spcAft>
                  <a:spcPts val="600"/>
                </a:spcAft>
                <a:buSzPct val="300000"/>
              </a:pP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Крупнейший отечественный производитель стальных сварных труб.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576000" y="1692000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40000" y="3060000"/>
            <a:ext cx="6264000" cy="1080000"/>
            <a:chOff x="576000" y="1620000"/>
            <a:chExt cx="6264000" cy="108000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20000" y="1620000"/>
              <a:ext cx="6120000" cy="1080000"/>
            </a:xfrm>
            <a:prstGeom prst="rect">
              <a:avLst/>
            </a:prstGeom>
          </p:spPr>
          <p:txBody>
            <a:bodyPr tIns="0">
              <a:noAutofit/>
            </a:bodyPr>
            <a:lstStyle/>
            <a:p>
              <a:pPr>
                <a:spcAft>
                  <a:spcPts val="600"/>
                </a:spcAft>
                <a:buSzPct val="300000"/>
              </a:pP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Первый </a:t>
              </a:r>
              <a:r>
                <a:rPr lang="ru-RU" sz="2000" dirty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российский </a:t>
              </a: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поставщик для </a:t>
              </a:r>
              <a:r>
                <a:rPr lang="ru-RU" sz="2000" dirty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подводных международных газопроводов</a:t>
              </a:r>
              <a:r>
                <a:rPr lang="ru-RU" sz="2000" dirty="0" smtClean="0">
                  <a:solidFill>
                    <a:srgbClr val="7F7F7F"/>
                  </a:solidFill>
                  <a:latin typeface="Neo Sans Pro Medium" panose="020B07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2" name="Овал 31"/>
            <p:cNvSpPr/>
            <p:nvPr/>
          </p:nvSpPr>
          <p:spPr>
            <a:xfrm>
              <a:off x="576000" y="1692000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313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/>
          <a:srcRect l="28349" t="11061" r="11228"/>
          <a:stretch/>
        </p:blipFill>
        <p:spPr>
          <a:xfrm>
            <a:off x="0" y="1260000"/>
            <a:ext cx="5688001" cy="5626037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3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6120000" y="4500000"/>
            <a:ext cx="5759999" cy="900000"/>
            <a:chOff x="3780000" y="4320000"/>
            <a:chExt cx="5759999" cy="90000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4499999" y="4320000"/>
              <a:ext cx="504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Обновление фондов</a:t>
              </a:r>
            </a:p>
            <a:p>
              <a:pPr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Модернизация оборудования и инвестиционные проекты</a:t>
              </a: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00" y="4320000"/>
              <a:ext cx="648000" cy="648000"/>
            </a:xfrm>
            <a:prstGeom prst="rect">
              <a:avLst/>
            </a:prstGeom>
          </p:spPr>
        </p:pic>
      </p:grpSp>
      <p:grpSp>
        <p:nvGrpSpPr>
          <p:cNvPr id="55" name="Группа 54"/>
          <p:cNvGrpSpPr/>
          <p:nvPr/>
        </p:nvGrpSpPr>
        <p:grpSpPr>
          <a:xfrm>
            <a:off x="4608000" y="0"/>
            <a:ext cx="1260000" cy="6858000"/>
            <a:chOff x="720000" y="0"/>
            <a:chExt cx="1260000" cy="6858000"/>
          </a:xfrm>
          <a:solidFill>
            <a:schemeClr val="bg1"/>
          </a:solidFill>
        </p:grpSpPr>
        <p:sp>
          <p:nvSpPr>
            <p:cNvPr id="53" name="Прямоугольник 52"/>
            <p:cNvSpPr/>
            <p:nvPr/>
          </p:nvSpPr>
          <p:spPr>
            <a:xfrm>
              <a:off x="1800000" y="0"/>
              <a:ext cx="18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ый треугольник 53"/>
            <p:cNvSpPr/>
            <p:nvPr/>
          </p:nvSpPr>
          <p:spPr>
            <a:xfrm flipH="1" flipV="1">
              <a:off x="720000" y="0"/>
              <a:ext cx="1079996" cy="6858000"/>
            </a:xfrm>
            <a:prstGeom prst="rtTriangle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300000" y="5580000"/>
            <a:ext cx="5579998" cy="900000"/>
            <a:chOff x="3780000" y="5400000"/>
            <a:chExt cx="5579998" cy="90000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4499998" y="5400000"/>
              <a:ext cx="4860000" cy="900000"/>
            </a:xfrm>
            <a:prstGeom prst="rect">
              <a:avLst/>
            </a:prstGeom>
          </p:spPr>
          <p:txBody>
            <a:bodyPr lIns="72000" tIns="0" rIns="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Производственная система</a:t>
              </a:r>
            </a:p>
            <a:p>
              <a:pPr algn="just"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Эффективные инструменты организации </a:t>
              </a: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100" t="76566" r="78989" b="14705"/>
            <a:stretch/>
          </p:blipFill>
          <p:spPr>
            <a:xfrm>
              <a:off x="3780000" y="5400000"/>
              <a:ext cx="648000" cy="648000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5940000" y="3420000"/>
            <a:ext cx="5939999" cy="900000"/>
            <a:chOff x="3780000" y="3240000"/>
            <a:chExt cx="5939999" cy="900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499999" y="3240000"/>
              <a:ext cx="522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Стандартизация процессов</a:t>
              </a:r>
            </a:p>
            <a:p>
              <a:pPr algn="just">
                <a:buSzPct val="300000"/>
              </a:pPr>
              <a:r>
                <a:rPr lang="ru-RU" sz="1600" dirty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Соответствие лучшим практикам отрасли, сертификация процессов и продукта</a:t>
              </a:r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1551" t="24345" r="28185" b="2701"/>
            <a:stretch/>
          </p:blipFill>
          <p:spPr>
            <a:xfrm>
              <a:off x="3780000" y="3240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5760000" y="2340000"/>
            <a:ext cx="5939999" cy="900000"/>
            <a:chOff x="3780000" y="2160000"/>
            <a:chExt cx="5939999" cy="90000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4499999" y="2160000"/>
              <a:ext cx="522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Передовой опыт</a:t>
              </a:r>
            </a:p>
            <a:p>
              <a:pPr algn="just"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Трансляция опыта сложных инфраструктурных проектов в текущую деятельность</a:t>
              </a: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00" y="2160000"/>
              <a:ext cx="648000" cy="6480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80000" y="1260000"/>
            <a:ext cx="5939999" cy="900000"/>
            <a:chOff x="360000" y="1440000"/>
            <a:chExt cx="5939999" cy="900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079999" y="1440000"/>
              <a:ext cx="5220000" cy="900000"/>
            </a:xfrm>
            <a:prstGeom prst="rect">
              <a:avLst/>
            </a:prstGeom>
          </p:spPr>
          <p:txBody>
            <a:bodyPr lIns="72000" tIns="0" rIns="72000" bIns="0">
              <a:noAutofit/>
            </a:bodyPr>
            <a:lstStyle/>
            <a:p>
              <a:pPr algn="just">
                <a:buSzPct val="300000"/>
              </a:pPr>
              <a:r>
                <a:rPr lang="ru-RU" sz="2800" dirty="0" smtClean="0">
                  <a:solidFill>
                    <a:srgbClr val="7F7F7F"/>
                  </a:solidFill>
                  <a:latin typeface="Neo Sans Pro" panose="020B0504030504040204" pitchFamily="34" charset="0"/>
                  <a:cs typeface="Times New Roman" panose="02020603050405020304" pitchFamily="18" charset="0"/>
                </a:rPr>
                <a:t>Сквозная технология</a:t>
              </a:r>
            </a:p>
            <a:p>
              <a:pPr algn="just">
                <a:buSzPct val="300000"/>
              </a:pPr>
              <a:r>
                <a:rPr lang="ru-RU" sz="1600" dirty="0" smtClean="0">
                  <a:solidFill>
                    <a:srgbClr val="7F7F7F"/>
                  </a:solidFill>
                  <a:latin typeface="Neo Sans Pro Light" panose="020B0304030504040204" pitchFamily="34" charset="0"/>
                  <a:cs typeface="Times New Roman" panose="02020603050405020304" pitchFamily="18" charset="0"/>
                </a:rPr>
                <a:t>Организация Дивизионов позволила управлять  качеством цепочек поставок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0" y="1440000"/>
              <a:ext cx="648000" cy="648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ЭЛЕМЕНТЫ СТРАТЕГИИ КАЧЕСТВА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3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4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СКВОЗНАЯ ТЕХНОЛОГИЯ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60000" y="1260000"/>
            <a:ext cx="11520000" cy="5040001"/>
            <a:chOff x="360000" y="1260000"/>
            <a:chExt cx="11520000" cy="5040001"/>
          </a:xfrm>
        </p:grpSpPr>
        <p:sp>
          <p:nvSpPr>
            <p:cNvPr id="48" name="Полилиния 47"/>
            <p:cNvSpPr/>
            <p:nvPr/>
          </p:nvSpPr>
          <p:spPr>
            <a:xfrm>
              <a:off x="2808000" y="1260000"/>
              <a:ext cx="900000" cy="576000"/>
            </a:xfrm>
            <a:custGeom>
              <a:avLst/>
              <a:gdLst>
                <a:gd name="connsiteX0" fmla="*/ 0 w 1351272"/>
                <a:gd name="connsiteY0" fmla="*/ 0 h 622828"/>
                <a:gd name="connsiteX1" fmla="*/ 1351272 w 1351272"/>
                <a:gd name="connsiteY1" fmla="*/ 0 h 622828"/>
                <a:gd name="connsiteX2" fmla="*/ 1351272 w 1351272"/>
                <a:gd name="connsiteY2" fmla="*/ 622828 h 622828"/>
                <a:gd name="connsiteX3" fmla="*/ 0 w 1351272"/>
                <a:gd name="connsiteY3" fmla="*/ 622828 h 622828"/>
                <a:gd name="connsiteX4" fmla="*/ 0 w 1351272"/>
                <a:gd name="connsiteY4" fmla="*/ 0 h 62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272" h="622828">
                  <a:moveTo>
                    <a:pt x="0" y="0"/>
                  </a:moveTo>
                  <a:lnTo>
                    <a:pt x="1351272" y="0"/>
                  </a:lnTo>
                  <a:lnTo>
                    <a:pt x="1351272" y="622828"/>
                  </a:lnTo>
                  <a:lnTo>
                    <a:pt x="0" y="622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488950">
                <a:spcBef>
                  <a:spcPct val="0"/>
                </a:spcBef>
              </a:pP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Сырьё</a:t>
              </a:r>
              <a:endParaRPr lang="ru-RU" sz="1600" dirty="0">
                <a:solidFill>
                  <a:srgbClr val="FFFFFF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60000" y="1260000"/>
              <a:ext cx="2340000" cy="576000"/>
            </a:xfrm>
            <a:custGeom>
              <a:avLst/>
              <a:gdLst>
                <a:gd name="connsiteX0" fmla="*/ 0 w 1135876"/>
                <a:gd name="connsiteY0" fmla="*/ 0 h 503145"/>
                <a:gd name="connsiteX1" fmla="*/ 1135876 w 1135876"/>
                <a:gd name="connsiteY1" fmla="*/ 0 h 503145"/>
                <a:gd name="connsiteX2" fmla="*/ 1135876 w 1135876"/>
                <a:gd name="connsiteY2" fmla="*/ 503145 h 503145"/>
                <a:gd name="connsiteX3" fmla="*/ 0 w 1135876"/>
                <a:gd name="connsiteY3" fmla="*/ 503145 h 503145"/>
                <a:gd name="connsiteX4" fmla="*/ 0 w 1135876"/>
                <a:gd name="connsiteY4" fmla="*/ 0 h 50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876" h="503145">
                  <a:moveTo>
                    <a:pt x="0" y="0"/>
                  </a:moveTo>
                  <a:lnTo>
                    <a:pt x="1135876" y="0"/>
                  </a:lnTo>
                  <a:lnTo>
                    <a:pt x="1135876" y="503145"/>
                  </a:lnTo>
                  <a:lnTo>
                    <a:pt x="0" y="503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488950">
                <a:spcBef>
                  <a:spcPct val="0"/>
                </a:spcBef>
              </a:pP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Дивизионы</a:t>
              </a:r>
              <a:endParaRPr lang="ru-RU" sz="1600" dirty="0">
                <a:solidFill>
                  <a:srgbClr val="FFFFFF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10152000" y="1260000"/>
              <a:ext cx="1728000" cy="576000"/>
            </a:xfrm>
            <a:custGeom>
              <a:avLst/>
              <a:gdLst>
                <a:gd name="connsiteX0" fmla="*/ 0 w 960095"/>
                <a:gd name="connsiteY0" fmla="*/ 0 h 495666"/>
                <a:gd name="connsiteX1" fmla="*/ 960095 w 960095"/>
                <a:gd name="connsiteY1" fmla="*/ 0 h 495666"/>
                <a:gd name="connsiteX2" fmla="*/ 960095 w 960095"/>
                <a:gd name="connsiteY2" fmla="*/ 495666 h 495666"/>
                <a:gd name="connsiteX3" fmla="*/ 0 w 960095"/>
                <a:gd name="connsiteY3" fmla="*/ 495666 h 495666"/>
                <a:gd name="connsiteX4" fmla="*/ 0 w 960095"/>
                <a:gd name="connsiteY4" fmla="*/ 0 h 49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95" h="495666">
                  <a:moveTo>
                    <a:pt x="0" y="0"/>
                  </a:moveTo>
                  <a:lnTo>
                    <a:pt x="960095" y="0"/>
                  </a:lnTo>
                  <a:lnTo>
                    <a:pt x="960095" y="495666"/>
                  </a:lnTo>
                  <a:lnTo>
                    <a:pt x="0" y="495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Готовая продукция</a:t>
              </a:r>
              <a:endParaRPr lang="ru-RU" sz="1600" dirty="0">
                <a:solidFill>
                  <a:srgbClr val="FFFFFF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3" name="Нашивка 2"/>
            <p:cNvSpPr/>
            <p:nvPr/>
          </p:nvSpPr>
          <p:spPr>
            <a:xfrm>
              <a:off x="1872000" y="1440000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2808000" y="1980000"/>
              <a:ext cx="900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Сляб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60000" y="1980000"/>
              <a:ext cx="2340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Дивизион </a:t>
              </a:r>
            </a:p>
            <a:p>
              <a:pPr defTabSz="355600">
                <a:spcBef>
                  <a:spcPct val="0"/>
                </a:spcBef>
              </a:pP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Труб большого диаметра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10152000" y="1980000"/>
              <a:ext cx="1728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Трубы большого диаметра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360000" y="4212001"/>
              <a:ext cx="11520000" cy="360000"/>
              <a:chOff x="360000" y="4140000"/>
              <a:chExt cx="11520000" cy="360000"/>
            </a:xfrm>
          </p:grpSpPr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360000" y="4140000"/>
                <a:ext cx="1152000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60000" y="4140000"/>
                <a:ext cx="11520000" cy="360000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 rtlCol="0">
                <a:noAutofit/>
              </a:bodyPr>
              <a:lstStyle/>
              <a:p>
                <a:r>
                  <a:rPr lang="ru-RU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o Sans Pro Medium" panose="020B0704030504040204" pitchFamily="34" charset="0"/>
                  </a:rPr>
                  <a:t>Поддерживающие функции дивизионах:</a:t>
                </a:r>
                <a:endPara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o Sans Pro Medium" panose="020B0704030504040204" pitchFamily="34" charset="0"/>
                </a:endParaRPr>
              </a:p>
            </p:txBody>
          </p:sp>
        </p:grpSp>
        <p:sp>
          <p:nvSpPr>
            <p:cNvPr id="41" name="Полилиния 40"/>
            <p:cNvSpPr/>
            <p:nvPr/>
          </p:nvSpPr>
          <p:spPr>
            <a:xfrm>
              <a:off x="2808000" y="2772001"/>
              <a:ext cx="900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Лом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60000" y="2772001"/>
              <a:ext cx="2340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Дивизион</a:t>
              </a:r>
            </a:p>
            <a:p>
              <a:pPr defTabSz="355600">
                <a:spcBef>
                  <a:spcPct val="0"/>
                </a:spcBef>
              </a:pP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Нефтегазопроводных труб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10152000" y="2772001"/>
              <a:ext cx="1728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Нефтегазопроводные трубы</a:t>
              </a:r>
            </a:p>
            <a:p>
              <a:pPr defTabSz="3556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Обсадные трубы</a:t>
              </a:r>
            </a:p>
            <a:p>
              <a:pPr defTabSz="3556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Профильные трубы</a:t>
              </a:r>
            </a:p>
            <a:p>
              <a:pPr defTabSz="3556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Водопроводные</a:t>
              </a:r>
            </a:p>
            <a:p>
              <a:pPr defTabSz="3556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трубы</a:t>
              </a:r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360000" y="4572001"/>
              <a:ext cx="3600000" cy="576000"/>
            </a:xfrm>
            <a:custGeom>
              <a:avLst/>
              <a:gdLst>
                <a:gd name="connsiteX0" fmla="*/ 0 w 1285415"/>
                <a:gd name="connsiteY0" fmla="*/ 0 h 236269"/>
                <a:gd name="connsiteX1" fmla="*/ 1285415 w 1285415"/>
                <a:gd name="connsiteY1" fmla="*/ 0 h 236269"/>
                <a:gd name="connsiteX2" fmla="*/ 1285415 w 1285415"/>
                <a:gd name="connsiteY2" fmla="*/ 236269 h 236269"/>
                <a:gd name="connsiteX3" fmla="*/ 0 w 1285415"/>
                <a:gd name="connsiteY3" fmla="*/ 236269 h 236269"/>
                <a:gd name="connsiteX4" fmla="*/ 0 w 1285415"/>
                <a:gd name="connsiteY4" fmla="*/ 0 h 23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415" h="236269">
                  <a:moveTo>
                    <a:pt x="0" y="0"/>
                  </a:moveTo>
                  <a:lnTo>
                    <a:pt x="1285415" y="0"/>
                  </a:lnTo>
                  <a:lnTo>
                    <a:pt x="1285415" y="236269"/>
                  </a:lnTo>
                  <a:lnTo>
                    <a:pt x="0" y="23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600">
                <a:spcBef>
                  <a:spcPct val="0"/>
                </a:spcBef>
              </a:pPr>
              <a:r>
                <a:rPr lang="ru-RU" sz="1600" dirty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Дирекция по технологии</a:t>
              </a:r>
            </a:p>
            <a:p>
              <a:pPr algn="ctr" defTabSz="355600">
                <a:spcBef>
                  <a:spcPct val="0"/>
                </a:spcBef>
              </a:pPr>
              <a:r>
                <a:rPr lang="ru-RU" sz="1600" dirty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 и развитию</a:t>
              </a: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4320000" y="4572001"/>
              <a:ext cx="3600000" cy="576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600">
                <a:spcBef>
                  <a:spcPct val="0"/>
                </a:spcBef>
              </a:pPr>
              <a:r>
                <a:rPr lang="ru-RU" sz="1600" dirty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Дирекция по продажам</a:t>
              </a:r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8280000" y="4572001"/>
              <a:ext cx="3600000" cy="576000"/>
            </a:xfrm>
            <a:custGeom>
              <a:avLst/>
              <a:gdLst>
                <a:gd name="connsiteX0" fmla="*/ 0 w 2178750"/>
                <a:gd name="connsiteY0" fmla="*/ 0 h 246821"/>
                <a:gd name="connsiteX1" fmla="*/ 2178750 w 2178750"/>
                <a:gd name="connsiteY1" fmla="*/ 0 h 246821"/>
                <a:gd name="connsiteX2" fmla="*/ 2178750 w 2178750"/>
                <a:gd name="connsiteY2" fmla="*/ 246821 h 246821"/>
                <a:gd name="connsiteX3" fmla="*/ 0 w 2178750"/>
                <a:gd name="connsiteY3" fmla="*/ 246821 h 246821"/>
                <a:gd name="connsiteX4" fmla="*/ 0 w 2178750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8750" h="246821">
                  <a:moveTo>
                    <a:pt x="0" y="0"/>
                  </a:moveTo>
                  <a:lnTo>
                    <a:pt x="2178750" y="0"/>
                  </a:lnTo>
                  <a:lnTo>
                    <a:pt x="2178750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600">
                <a:spcBef>
                  <a:spcPct val="0"/>
                </a:spcBef>
              </a:pPr>
              <a:r>
                <a:rPr lang="ru-RU" sz="1600" dirty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Дирекция по управлению цепочками поставок</a:t>
              </a: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360000" y="5364001"/>
              <a:ext cx="11520000" cy="360000"/>
              <a:chOff x="360000" y="4140000"/>
              <a:chExt cx="11520000" cy="360000"/>
            </a:xfrm>
          </p:grpSpPr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60000" y="4140000"/>
                <a:ext cx="1152000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360000" y="4140000"/>
                <a:ext cx="11520000" cy="360000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 rtlCol="0">
                <a:noAutofit/>
              </a:bodyPr>
              <a:lstStyle/>
              <a:p>
                <a:r>
                  <a:rPr lang="ru-RU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o Sans Pro Medium" panose="020B0704030504040204" pitchFamily="34" charset="0"/>
                  </a:rPr>
                  <a:t>Системные функции:</a:t>
                </a:r>
                <a:endPara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o Sans Pro Medium" panose="020B0704030504040204" pitchFamily="34" charset="0"/>
                </a:endParaRPr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360000" y="5724001"/>
              <a:ext cx="5580000" cy="576000"/>
            </a:xfrm>
            <a:custGeom>
              <a:avLst/>
              <a:gdLst>
                <a:gd name="connsiteX0" fmla="*/ 0 w 1285415"/>
                <a:gd name="connsiteY0" fmla="*/ 0 h 236269"/>
                <a:gd name="connsiteX1" fmla="*/ 1285415 w 1285415"/>
                <a:gd name="connsiteY1" fmla="*/ 0 h 236269"/>
                <a:gd name="connsiteX2" fmla="*/ 1285415 w 1285415"/>
                <a:gd name="connsiteY2" fmla="*/ 236269 h 236269"/>
                <a:gd name="connsiteX3" fmla="*/ 0 w 1285415"/>
                <a:gd name="connsiteY3" fmla="*/ 236269 h 236269"/>
                <a:gd name="connsiteX4" fmla="*/ 0 w 1285415"/>
                <a:gd name="connsiteY4" fmla="*/ 0 h 23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415" h="236269">
                  <a:moveTo>
                    <a:pt x="0" y="0"/>
                  </a:moveTo>
                  <a:lnTo>
                    <a:pt x="1285415" y="0"/>
                  </a:lnTo>
                  <a:lnTo>
                    <a:pt x="1285415" y="236269"/>
                  </a:lnTo>
                  <a:lnTo>
                    <a:pt x="0" y="23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600">
                <a:spcBef>
                  <a:spcPct val="0"/>
                </a:spcBef>
              </a:pPr>
              <a:r>
                <a:rPr lang="ru-RU" sz="1600" dirty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Дирекция по </a:t>
              </a: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качеству</a:t>
              </a:r>
              <a:endParaRPr lang="ru-RU" sz="1600" dirty="0">
                <a:solidFill>
                  <a:srgbClr val="FFFFFF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6300000" y="5724001"/>
              <a:ext cx="5580000" cy="576000"/>
            </a:xfrm>
            <a:custGeom>
              <a:avLst/>
              <a:gdLst>
                <a:gd name="connsiteX0" fmla="*/ 0 w 1285415"/>
                <a:gd name="connsiteY0" fmla="*/ 0 h 236269"/>
                <a:gd name="connsiteX1" fmla="*/ 1285415 w 1285415"/>
                <a:gd name="connsiteY1" fmla="*/ 0 h 236269"/>
                <a:gd name="connsiteX2" fmla="*/ 1285415 w 1285415"/>
                <a:gd name="connsiteY2" fmla="*/ 236269 h 236269"/>
                <a:gd name="connsiteX3" fmla="*/ 0 w 1285415"/>
                <a:gd name="connsiteY3" fmla="*/ 236269 h 236269"/>
                <a:gd name="connsiteX4" fmla="*/ 0 w 1285415"/>
                <a:gd name="connsiteY4" fmla="*/ 0 h 23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415" h="236269">
                  <a:moveTo>
                    <a:pt x="0" y="0"/>
                  </a:moveTo>
                  <a:lnTo>
                    <a:pt x="1285415" y="0"/>
                  </a:lnTo>
                  <a:lnTo>
                    <a:pt x="1285415" y="236269"/>
                  </a:lnTo>
                  <a:lnTo>
                    <a:pt x="0" y="23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Инженерно-технологический центр</a:t>
              </a:r>
              <a:endParaRPr lang="ru-RU" sz="1600" dirty="0">
                <a:solidFill>
                  <a:srgbClr val="FFFFFF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3816000" y="1260000"/>
              <a:ext cx="6228000" cy="576000"/>
            </a:xfrm>
            <a:custGeom>
              <a:avLst/>
              <a:gdLst>
                <a:gd name="connsiteX0" fmla="*/ 0 w 960095"/>
                <a:gd name="connsiteY0" fmla="*/ 0 h 495666"/>
                <a:gd name="connsiteX1" fmla="*/ 960095 w 960095"/>
                <a:gd name="connsiteY1" fmla="*/ 0 h 495666"/>
                <a:gd name="connsiteX2" fmla="*/ 960095 w 960095"/>
                <a:gd name="connsiteY2" fmla="*/ 495666 h 495666"/>
                <a:gd name="connsiteX3" fmla="*/ 0 w 960095"/>
                <a:gd name="connsiteY3" fmla="*/ 495666 h 495666"/>
                <a:gd name="connsiteX4" fmla="*/ 0 w 960095"/>
                <a:gd name="connsiteY4" fmla="*/ 0 h 49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95" h="495666">
                  <a:moveTo>
                    <a:pt x="0" y="0"/>
                  </a:moveTo>
                  <a:lnTo>
                    <a:pt x="960095" y="0"/>
                  </a:lnTo>
                  <a:lnTo>
                    <a:pt x="960095" y="495666"/>
                  </a:lnTo>
                  <a:lnTo>
                    <a:pt x="0" y="495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488950">
                <a:spcBef>
                  <a:spcPct val="0"/>
                </a:spcBef>
              </a:pP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Активы Объединенной металлургической компании</a:t>
              </a:r>
            </a:p>
            <a:p>
              <a:pPr defTabSz="488950">
                <a:spcBef>
                  <a:spcPct val="0"/>
                </a:spcBef>
              </a:pPr>
              <a:r>
                <a:rPr lang="ru-RU" sz="1600" dirty="0" smtClean="0">
                  <a:solidFill>
                    <a:srgbClr val="FFFFFF"/>
                  </a:solidFill>
                  <a:latin typeface="Neo Sans Pro Medium" panose="020B0704030504040204" pitchFamily="34" charset="0"/>
                </a:rPr>
                <a:t>переделы и интеграция</a:t>
              </a:r>
              <a:endParaRPr lang="ru-RU" sz="1600" dirty="0">
                <a:solidFill>
                  <a:srgbClr val="FFFFFF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3816000" y="1980000"/>
              <a:ext cx="1440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Листо-прокатный цех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7" name="Нашивка 16"/>
            <p:cNvSpPr/>
            <p:nvPr/>
          </p:nvSpPr>
          <p:spPr>
            <a:xfrm>
              <a:off x="5040003" y="2196000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256003" y="1980000"/>
              <a:ext cx="1080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Лист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9" name="Нашивка 18"/>
            <p:cNvSpPr/>
            <p:nvPr/>
          </p:nvSpPr>
          <p:spPr>
            <a:xfrm>
              <a:off x="6120003" y="2196000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336003" y="1980000"/>
              <a:ext cx="1620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Трубный цех 4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24" name="Нашивка 23"/>
            <p:cNvSpPr/>
            <p:nvPr/>
          </p:nvSpPr>
          <p:spPr>
            <a:xfrm>
              <a:off x="7776003" y="2196000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064000" y="1980000"/>
              <a:ext cx="1980000" cy="648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Цех антикоррозионного покрытия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60" name="Нашивка 59"/>
            <p:cNvSpPr/>
            <p:nvPr/>
          </p:nvSpPr>
          <p:spPr>
            <a:xfrm>
              <a:off x="9828000" y="2196000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3816000" y="2772001"/>
              <a:ext cx="1440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Литейно-прокатный комплекс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34" name="Нашивка 33"/>
            <p:cNvSpPr/>
            <p:nvPr/>
          </p:nvSpPr>
          <p:spPr>
            <a:xfrm>
              <a:off x="5040003" y="3276001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5256003" y="2772001"/>
              <a:ext cx="1080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0" rIns="0" bIns="0" numCol="1" spcCol="1270" anchor="ctr" anchorCtr="0">
              <a:noAutofit/>
            </a:bodyPr>
            <a:lstStyle/>
            <a:p>
              <a:pPr defTabSz="3556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Рулон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37" name="Нашивка 36"/>
            <p:cNvSpPr/>
            <p:nvPr/>
          </p:nvSpPr>
          <p:spPr>
            <a:xfrm>
              <a:off x="6120003" y="3276001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6336003" y="2772000"/>
              <a:ext cx="1620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ts val="1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Трубный цех </a:t>
              </a:r>
              <a:r>
                <a:rPr lang="ru-RU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1</a:t>
              </a:r>
              <a:endPara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  <a:p>
              <a:pPr defTabSz="355600">
                <a:spcBef>
                  <a:spcPts val="1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Трубный </a:t>
              </a:r>
              <a:r>
                <a:rPr lang="ru-RU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цех 2</a:t>
              </a:r>
            </a:p>
            <a:p>
              <a:pPr defTabSz="355600">
                <a:spcBef>
                  <a:spcPts val="1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Трубный </a:t>
              </a:r>
              <a:r>
                <a:rPr lang="ru-RU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цех 3</a:t>
              </a:r>
            </a:p>
            <a:p>
              <a:pPr defTabSz="355600">
                <a:spcBef>
                  <a:spcPts val="1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Трубный </a:t>
              </a:r>
              <a:r>
                <a:rPr lang="ru-RU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цех 5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40" name="Нашивка 39"/>
            <p:cNvSpPr/>
            <p:nvPr/>
          </p:nvSpPr>
          <p:spPr>
            <a:xfrm>
              <a:off x="7776003" y="3420001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064000" y="2772001"/>
              <a:ext cx="1980000" cy="1224000"/>
            </a:xfrm>
            <a:custGeom>
              <a:avLst/>
              <a:gdLst>
                <a:gd name="connsiteX0" fmla="*/ 0 w 1289152"/>
                <a:gd name="connsiteY0" fmla="*/ 0 h 246821"/>
                <a:gd name="connsiteX1" fmla="*/ 1289152 w 1289152"/>
                <a:gd name="connsiteY1" fmla="*/ 0 h 246821"/>
                <a:gd name="connsiteX2" fmla="*/ 1289152 w 1289152"/>
                <a:gd name="connsiteY2" fmla="*/ 246821 h 246821"/>
                <a:gd name="connsiteX3" fmla="*/ 0 w 1289152"/>
                <a:gd name="connsiteY3" fmla="*/ 246821 h 246821"/>
                <a:gd name="connsiteX4" fmla="*/ 0 w 1289152"/>
                <a:gd name="connsiteY4" fmla="*/ 0 h 24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52" h="246821">
                  <a:moveTo>
                    <a:pt x="0" y="0"/>
                  </a:moveTo>
                  <a:lnTo>
                    <a:pt x="1289152" y="0"/>
                  </a:lnTo>
                  <a:lnTo>
                    <a:pt x="1289152" y="246821"/>
                  </a:lnTo>
                  <a:lnTo>
                    <a:pt x="0" y="246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0" rIns="0" bIns="0" numCol="1" spcCol="1270" anchor="ctr" anchorCtr="0">
              <a:noAutofit/>
            </a:bodyPr>
            <a:lstStyle/>
            <a:p>
              <a:pPr defTabSz="355600">
                <a:spcBef>
                  <a:spcPts val="100"/>
                </a:spcBef>
                <a:spcAft>
                  <a:spcPts val="200"/>
                </a:spcAft>
              </a:pPr>
              <a:r>
                <a:rPr lang="ru-RU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Участок наружного и</a:t>
              </a:r>
              <a:r>
                <a:rPr lang="en-US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 </a:t>
              </a:r>
              <a:r>
                <a:rPr lang="ru-RU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Neo Sans Pro Medium" panose="020B0704030504040204" pitchFamily="34" charset="0"/>
                </a:rPr>
                <a:t>внутреннего покрытия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46" name="Нашивка 45"/>
            <p:cNvSpPr/>
            <p:nvPr/>
          </p:nvSpPr>
          <p:spPr>
            <a:xfrm>
              <a:off x="7776003" y="3708001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7" name="Нашивка 56"/>
            <p:cNvSpPr/>
            <p:nvPr/>
          </p:nvSpPr>
          <p:spPr>
            <a:xfrm>
              <a:off x="7776003" y="3132001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Нашивка 57"/>
            <p:cNvSpPr/>
            <p:nvPr/>
          </p:nvSpPr>
          <p:spPr>
            <a:xfrm>
              <a:off x="7776003" y="2844001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9" name="Нашивка 58"/>
            <p:cNvSpPr/>
            <p:nvPr/>
          </p:nvSpPr>
          <p:spPr>
            <a:xfrm>
              <a:off x="9828000" y="3240000"/>
              <a:ext cx="144000" cy="216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11" name="Прямая со стрелкой 10"/>
            <p:cNvCxnSpPr/>
            <p:nvPr/>
          </p:nvCxnSpPr>
          <p:spPr>
            <a:xfrm flipV="1">
              <a:off x="5724003" y="2448000"/>
              <a:ext cx="0" cy="576000"/>
            </a:xfrm>
            <a:prstGeom prst="straightConnector1">
              <a:avLst/>
            </a:prstGeom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10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5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УСПЕШНЫЙ ОПЫТ – ОСНОВА БУДУЩЕГО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5760000" y="1872000"/>
            <a:ext cx="2088000" cy="2268000"/>
            <a:chOff x="432000" y="1332000"/>
            <a:chExt cx="2088000" cy="2268000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>
              <a:off x="720000" y="2160000"/>
              <a:ext cx="0" cy="144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432000" y="1872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2014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432000" y="1332000"/>
              <a:ext cx="2088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«Сила Сибири»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530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 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1728000" y="4248000"/>
            <a:ext cx="1980000" cy="2286664"/>
            <a:chOff x="1152000" y="3708000"/>
            <a:chExt cx="1980000" cy="228666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440000" y="3708000"/>
              <a:ext cx="0" cy="126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Прямоугольник 75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1152000" y="5004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2009</a:t>
              </a:r>
              <a:endParaRPr lang="ru-RU" sz="16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1152000" y="5256000"/>
              <a:ext cx="19800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«Джубга 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– Лазаревское – Сочи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»</a:t>
              </a:r>
              <a:endPara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30 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2340000" y="1872000"/>
            <a:ext cx="1980000" cy="2268000"/>
            <a:chOff x="432000" y="1332000"/>
            <a:chExt cx="1980000" cy="2268000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>
              <a:off x="720000" y="2340000"/>
              <a:ext cx="0" cy="126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Прямоугольник 79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432000" y="2052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2009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432000" y="1332000"/>
              <a:ext cx="19800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«Сахалин 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– Хабаровск – Владивосток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»</a:t>
              </a:r>
              <a:endPara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340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 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420000" y="4248000"/>
            <a:ext cx="1980000" cy="1531220"/>
            <a:chOff x="1152000" y="3708000"/>
            <a:chExt cx="1980000" cy="1531220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1440000" y="3708000"/>
              <a:ext cx="0" cy="72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Прямоугольник 83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1152000" y="4464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2010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1152000" y="4716000"/>
              <a:ext cx="1980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«Северный поток 1»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470 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4500000" y="2772000"/>
            <a:ext cx="1980000" cy="1368000"/>
            <a:chOff x="432000" y="2232000"/>
            <a:chExt cx="1980000" cy="1368000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 flipH="1">
              <a:off x="720000" y="3060000"/>
              <a:ext cx="0" cy="54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Прямоугольник 95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432000" y="2772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2011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432000" y="2232000"/>
              <a:ext cx="1980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«Ухта - Торжок»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4</a:t>
              </a: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7</a:t>
              </a:r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0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 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5400000" y="4248000"/>
            <a:ext cx="2088000" cy="2251220"/>
            <a:chOff x="1152000" y="3708000"/>
            <a:chExt cx="2088000" cy="2251220"/>
          </a:xfrm>
        </p:grpSpPr>
        <p:cxnSp>
          <p:nvCxnSpPr>
            <p:cNvPr id="99" name="Прямая соединительная линия 98"/>
            <p:cNvCxnSpPr/>
            <p:nvPr/>
          </p:nvCxnSpPr>
          <p:spPr>
            <a:xfrm>
              <a:off x="1440000" y="3708000"/>
              <a:ext cx="0" cy="144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Прямоугольник 99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1152000" y="5184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2012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1152000" y="5436000"/>
              <a:ext cx="2088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Бованенково 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– Ухта 2»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310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 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360000" y="2772000"/>
            <a:ext cx="2088000" cy="1368000"/>
            <a:chOff x="432000" y="2232000"/>
            <a:chExt cx="2088000" cy="1368000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720000" y="3060000"/>
              <a:ext cx="0" cy="54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Прямоугольник 103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432000" y="2772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2008</a:t>
              </a:r>
              <a:endParaRPr lang="ru-RU" sz="16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432000" y="2232000"/>
              <a:ext cx="2088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«Бованенково – Ухта 1»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310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 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6480000" y="4248000"/>
            <a:ext cx="1980000" cy="1531220"/>
            <a:chOff x="1152000" y="3708000"/>
            <a:chExt cx="1980000" cy="1531220"/>
          </a:xfrm>
        </p:grpSpPr>
        <p:cxnSp>
          <p:nvCxnSpPr>
            <p:cNvPr id="107" name="Прямая соединительная линия 106"/>
            <p:cNvCxnSpPr/>
            <p:nvPr/>
          </p:nvCxnSpPr>
          <p:spPr>
            <a:xfrm>
              <a:off x="1440000" y="3708000"/>
              <a:ext cx="0" cy="72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Прямоугольник 107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1152000" y="4464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2017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1152000" y="4716000"/>
              <a:ext cx="1980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«Северный поток 2»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694 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6840000" y="2772000"/>
            <a:ext cx="1980000" cy="1368000"/>
            <a:chOff x="432000" y="2232000"/>
            <a:chExt cx="1980000" cy="1368000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 flipH="1">
              <a:off x="720000" y="3060000"/>
              <a:ext cx="0" cy="540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Прямоугольник 111">
              <a:extLst>
                <a:ext uri="{FF2B5EF4-FFF2-40B4-BE49-F238E27FC236}">
                  <a16:creationId xmlns="" xmlns:a16="http://schemas.microsoft.com/office/drawing/2014/main" id="{7ADFC149-BA97-46D4-AF2C-C9316F2B413D}"/>
                </a:ext>
              </a:extLst>
            </p:cNvPr>
            <p:cNvSpPr/>
            <p:nvPr/>
          </p:nvSpPr>
          <p:spPr>
            <a:xfrm>
              <a:off x="432000" y="2772000"/>
              <a:ext cx="576000" cy="25200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solidFill>
                    <a:srgbClr val="FFC000"/>
                  </a:solidFill>
                  <a:latin typeface="Neo Sans Pro Medium" panose="020B0704030504040204" pitchFamily="34" charset="0"/>
                </a:rPr>
                <a:t>2018</a:t>
              </a:r>
              <a:endParaRPr lang="ru-RU" sz="1400" dirty="0">
                <a:solidFill>
                  <a:srgbClr val="FFC000"/>
                </a:solidFill>
                <a:latin typeface="Neo Sans Pro Medium" panose="020B0704030504040204" pitchFamily="34" charset="0"/>
              </a:endParaRP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="" xmlns:a16="http://schemas.microsoft.com/office/drawing/2014/main" id="{09FAB981-5DA5-4AD5-9C86-945FEF049464}"/>
                </a:ext>
              </a:extLst>
            </p:cNvPr>
            <p:cNvSpPr/>
            <p:nvPr/>
          </p:nvSpPr>
          <p:spPr>
            <a:xfrm>
              <a:off x="432000" y="2232000"/>
              <a:ext cx="19800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«Турецкий поток»</a:t>
              </a:r>
            </a:p>
            <a:p>
              <a:r>
                <a:rPr lang="ru-RU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450</a:t>
              </a:r>
              <a:r>
                <a:rPr lang="ru-RU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rPr>
                <a:t> тыс. т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</p:grpSp>
      <p:sp>
        <p:nvSpPr>
          <p:cNvPr id="3" name="Пятиугольник 2"/>
          <p:cNvSpPr/>
          <p:nvPr/>
        </p:nvSpPr>
        <p:spPr>
          <a:xfrm>
            <a:off x="360000" y="4104000"/>
            <a:ext cx="8280000" cy="180000"/>
          </a:xfrm>
          <a:prstGeom prst="homePlate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360000" y="1260000"/>
            <a:ext cx="11520000" cy="646331"/>
            <a:chOff x="360000" y="1260000"/>
            <a:chExt cx="11520000" cy="64633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0000" y="1260000"/>
              <a:ext cx="11520000" cy="64633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eo Sans Pro Medium" panose="020B0704030504040204" pitchFamily="34" charset="0"/>
                </a:rPr>
                <a:t>Опыт и знания полученные  при реализации проектов, являются основой для удовлетворения требований перспективных заказов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 Medium" panose="020B0704030504040204" pitchFamily="34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360000" y="1260000"/>
              <a:ext cx="11520000" cy="540000"/>
              <a:chOff x="360000" y="1260000"/>
              <a:chExt cx="11520000" cy="540000"/>
            </a:xfrm>
          </p:grpSpPr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360000" y="1800000"/>
                <a:ext cx="115200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1880000" y="1260000"/>
                <a:ext cx="0" cy="54000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Группа 15"/>
          <p:cNvGrpSpPr/>
          <p:nvPr/>
        </p:nvGrpSpPr>
        <p:grpSpPr>
          <a:xfrm>
            <a:off x="8820000" y="1980000"/>
            <a:ext cx="3060001" cy="4320000"/>
            <a:chOff x="8820000" y="1980000"/>
            <a:chExt cx="3060001" cy="432000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9000000" y="2160000"/>
              <a:ext cx="2880000" cy="648000"/>
              <a:chOff x="9180000" y="2160000"/>
              <a:chExt cx="2880000" cy="648000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9360000" y="2160000"/>
                <a:ext cx="2700000" cy="64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t" anchorCtr="0"/>
              <a:lstStyle/>
              <a:p>
                <a:pPr>
                  <a:lnSpc>
                    <a:spcPct val="80000"/>
                  </a:lnSpc>
                  <a:buClr>
                    <a:srgbClr val="C00000"/>
                  </a:buClr>
                  <a:buSzPct val="200000"/>
                </a:pPr>
                <a:r>
                  <a:rPr lang="ru-RU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Совершенствование текущей технологии</a:t>
                </a:r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9180000" y="223200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8820000" y="1980000"/>
              <a:ext cx="3060000" cy="4320000"/>
              <a:chOff x="8820000" y="1980000"/>
              <a:chExt cx="3060000" cy="4320000"/>
            </a:xfrm>
          </p:grpSpPr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8820000" y="1980000"/>
                <a:ext cx="30600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8820000" y="1980000"/>
                <a:ext cx="0" cy="432000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1880000" y="1980000"/>
                <a:ext cx="0" cy="18000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>
                <a:off x="8820000" y="6300000"/>
                <a:ext cx="1800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Группа 87"/>
            <p:cNvGrpSpPr/>
            <p:nvPr/>
          </p:nvGrpSpPr>
          <p:grpSpPr>
            <a:xfrm>
              <a:off x="9000000" y="2880000"/>
              <a:ext cx="2880000" cy="648000"/>
              <a:chOff x="9180000" y="2160000"/>
              <a:chExt cx="2880000" cy="648000"/>
            </a:xfrm>
          </p:grpSpPr>
          <p:sp>
            <p:nvSpPr>
              <p:cNvPr id="89" name="Прямоугольник 88"/>
              <p:cNvSpPr/>
              <p:nvPr/>
            </p:nvSpPr>
            <p:spPr>
              <a:xfrm>
                <a:off x="9360000" y="2160000"/>
                <a:ext cx="2700000" cy="64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t" anchorCtr="0"/>
              <a:lstStyle/>
              <a:p>
                <a:pPr>
                  <a:lnSpc>
                    <a:spcPct val="80000"/>
                  </a:lnSpc>
                  <a:buClr>
                    <a:srgbClr val="C00000"/>
                  </a:buClr>
                  <a:buSzPct val="200000"/>
                </a:pPr>
                <a:r>
                  <a:rPr lang="ru-RU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Соответствие </a:t>
                </a:r>
                <a:endPara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 Medium" panose="020B0704030504040204" pitchFamily="34" charset="0"/>
                </a:endParaRPr>
              </a:p>
              <a:p>
                <a:pPr>
                  <a:lnSpc>
                    <a:spcPct val="80000"/>
                  </a:lnSpc>
                  <a:buClr>
                    <a:srgbClr val="C00000"/>
                  </a:buClr>
                  <a:buSzPct val="200000"/>
                </a:pPr>
                <a:r>
                  <a:rPr lang="ru-RU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перспективным </a:t>
                </a:r>
                <a:r>
                  <a:rPr lang="ru-RU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требованиям</a:t>
                </a:r>
              </a:p>
            </p:txBody>
          </p:sp>
          <p:sp>
            <p:nvSpPr>
              <p:cNvPr id="90" name="Овал 89"/>
              <p:cNvSpPr/>
              <p:nvPr/>
            </p:nvSpPr>
            <p:spPr>
              <a:xfrm>
                <a:off x="9180000" y="223200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1" name="Группа 90"/>
            <p:cNvGrpSpPr/>
            <p:nvPr/>
          </p:nvGrpSpPr>
          <p:grpSpPr>
            <a:xfrm>
              <a:off x="9000000" y="3600000"/>
              <a:ext cx="2880000" cy="648000"/>
              <a:chOff x="9180000" y="2160000"/>
              <a:chExt cx="2880000" cy="648000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9360000" y="2160000"/>
                <a:ext cx="2700000" cy="64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72000" bIns="36000" rtlCol="0" anchor="t" anchorCtr="0"/>
              <a:lstStyle/>
              <a:p>
                <a:pPr>
                  <a:buClr>
                    <a:srgbClr val="C00000"/>
                  </a:buClr>
                  <a:buSzPct val="200000"/>
                </a:pPr>
                <a:r>
                  <a:rPr lang="ru-RU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Быстрая адаптация производства</a:t>
                </a:r>
              </a:p>
            </p:txBody>
          </p:sp>
          <p:sp>
            <p:nvSpPr>
              <p:cNvPr id="93" name="Овал 92"/>
              <p:cNvSpPr/>
              <p:nvPr/>
            </p:nvSpPr>
            <p:spPr>
              <a:xfrm>
                <a:off x="9180000" y="223200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4" name="Группа 113"/>
            <p:cNvGrpSpPr/>
            <p:nvPr/>
          </p:nvGrpSpPr>
          <p:grpSpPr>
            <a:xfrm>
              <a:off x="9000001" y="4320000"/>
              <a:ext cx="2880000" cy="648000"/>
              <a:chOff x="9180000" y="2160000"/>
              <a:chExt cx="2880000" cy="648000"/>
            </a:xfrm>
          </p:grpSpPr>
          <p:sp>
            <p:nvSpPr>
              <p:cNvPr id="115" name="Прямоугольник 114"/>
              <p:cNvSpPr/>
              <p:nvPr/>
            </p:nvSpPr>
            <p:spPr>
              <a:xfrm>
                <a:off x="9360000" y="2160000"/>
                <a:ext cx="2700000" cy="64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t" anchorCtr="0"/>
              <a:lstStyle/>
              <a:p>
                <a:pPr>
                  <a:lnSpc>
                    <a:spcPct val="80000"/>
                  </a:lnSpc>
                  <a:buClr>
                    <a:srgbClr val="C00000"/>
                  </a:buClr>
                  <a:buSzPct val="200000"/>
                </a:pPr>
                <a:r>
                  <a:rPr lang="ru-RU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o Sans Pro Medium" panose="020B0704030504040204" pitchFamily="34" charset="0"/>
                  </a:rPr>
                  <a:t>Проектный подход</a:t>
                </a:r>
              </a:p>
            </p:txBody>
          </p:sp>
          <p:sp>
            <p:nvSpPr>
              <p:cNvPr id="116" name="Овал 115"/>
              <p:cNvSpPr/>
              <p:nvPr/>
            </p:nvSpPr>
            <p:spPr>
              <a:xfrm>
                <a:off x="9180000" y="223200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83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6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СООТВЕТСТВИЕ СОВРЕМЕННЫМ ТРЕБОВАНИЯМ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970" r="4398"/>
          <a:stretch/>
        </p:blipFill>
        <p:spPr>
          <a:xfrm>
            <a:off x="0" y="1260000"/>
            <a:ext cx="3960000" cy="32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13253"/>
          <a:stretch/>
        </p:blipFill>
        <p:spPr>
          <a:xfrm>
            <a:off x="4104000" y="1260000"/>
            <a:ext cx="3960000" cy="3240000"/>
          </a:xfrm>
          <a:prstGeom prst="rect">
            <a:avLst/>
          </a:prstGeom>
        </p:spPr>
      </p:pic>
      <p:sp>
        <p:nvSpPr>
          <p:cNvPr id="119" name="Прямоугольник 118"/>
          <p:cNvSpPr/>
          <p:nvPr/>
        </p:nvSpPr>
        <p:spPr>
          <a:xfrm>
            <a:off x="4392000" y="4500000"/>
            <a:ext cx="3672000" cy="1980000"/>
          </a:xfrm>
          <a:prstGeom prst="rect">
            <a:avLst/>
          </a:prstGeom>
        </p:spPr>
        <p:txBody>
          <a:bodyPr wrap="square" lIns="72000" tIns="36000" rIns="0" bIns="36000">
            <a:noAutofit/>
          </a:bodyPr>
          <a:lstStyle/>
          <a:p>
            <a:pPr fontAlgn="t"/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 Medium" panose="020B0704030504040204" pitchFamily="34" charset="0"/>
                <a:cs typeface="Arial" panose="020B0604020202020204" pitchFamily="34" charset="0"/>
              </a:rPr>
              <a:t>НАУЧНО-ТЕХНИЧЕСКОЕ СОТРУДНИЧЕСТВО</a:t>
            </a:r>
          </a:p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Новые виды </a:t>
            </a:r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продукции</a:t>
            </a:r>
            <a:endParaRPr lang="ru-RU" sz="2000" dirty="0">
              <a:solidFill>
                <a:srgbClr val="FFFFFF">
                  <a:lumMod val="50000"/>
                </a:srgbClr>
              </a:solidFill>
              <a:latin typeface="Neo Sans Pro" panose="020B0504030504040204" pitchFamily="34" charset="0"/>
              <a:cs typeface="Arial" panose="020B0604020202020204" pitchFamily="34" charset="0"/>
            </a:endParaRPr>
          </a:p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Импортозамещение</a:t>
            </a:r>
            <a:endParaRPr lang="ru-RU" sz="2000" dirty="0">
              <a:solidFill>
                <a:srgbClr val="FFFFFF">
                  <a:lumMod val="50000"/>
                </a:srgbClr>
              </a:solidFill>
              <a:latin typeface="Neo Sans Pro" panose="020B0504030504040204" pitchFamily="34" charset="0"/>
              <a:cs typeface="Arial" panose="020B0604020202020204" pitchFamily="34" charset="0"/>
            </a:endParaRPr>
          </a:p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Исследования    </a:t>
            </a:r>
            <a:endParaRPr lang="ru-RU" sz="2000" dirty="0">
              <a:solidFill>
                <a:srgbClr val="FFFFFF">
                  <a:lumMod val="50000"/>
                </a:srgbClr>
              </a:solidFill>
              <a:latin typeface="Neo Sans Pro" panose="020B0504030504040204" pitchFamily="34" charset="0"/>
              <a:cs typeface="Arial" panose="020B0604020202020204" pitchFamily="34" charset="0"/>
            </a:endParaRPr>
          </a:p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Обмен </a:t>
            </a:r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опытом</a:t>
            </a:r>
            <a:endParaRPr lang="ru-RU" sz="2000" dirty="0">
              <a:solidFill>
                <a:srgbClr val="FFFFFF">
                  <a:lumMod val="50000"/>
                </a:srgbClr>
              </a:solidFill>
              <a:latin typeface="Neo Sans Pro" panose="020B05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80000" y="4536000"/>
            <a:ext cx="72000" cy="36000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84000" y="4536000"/>
            <a:ext cx="72000" cy="36000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288000" y="4499999"/>
            <a:ext cx="3672000" cy="1980000"/>
          </a:xfrm>
          <a:prstGeom prst="rect">
            <a:avLst/>
          </a:prstGeom>
        </p:spPr>
        <p:txBody>
          <a:bodyPr wrap="square" lIns="72000" tIns="36000" rIns="0" bIns="36000">
            <a:noAutofit/>
          </a:bodyPr>
          <a:lstStyle/>
          <a:p>
            <a:pPr algn="just" fontAlgn="t"/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 Medium" panose="020B0704030504040204" pitchFamily="34" charset="0"/>
                <a:cs typeface="Arial" panose="020B0604020202020204" pitchFamily="34" charset="0"/>
              </a:rPr>
              <a:t>ЦЕНТР ИССЛЕДОВАТЕЛЬСКИХ ЛАБОРАТОРИЙ</a:t>
            </a:r>
          </a:p>
          <a:p>
            <a:pPr algn="just" fontAlgn="t"/>
            <a:r>
              <a: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азработка </a:t>
            </a:r>
            <a:r>
              <a: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и опережающее внедрение современных и</a:t>
            </a:r>
          </a:p>
          <a:p>
            <a:pPr algn="just" fontAlgn="t"/>
            <a:r>
              <a: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rPr>
              <a:t>перспективных продуктов и технологических решений</a:t>
            </a:r>
          </a:p>
        </p:txBody>
      </p:sp>
      <p:grpSp>
        <p:nvGrpSpPr>
          <p:cNvPr id="128" name="Группа 127"/>
          <p:cNvGrpSpPr/>
          <p:nvPr/>
        </p:nvGrpSpPr>
        <p:grpSpPr>
          <a:xfrm>
            <a:off x="8208000" y="1260000"/>
            <a:ext cx="3780000" cy="5040000"/>
            <a:chOff x="8820000" y="1980000"/>
            <a:chExt cx="3780000" cy="5040000"/>
          </a:xfrm>
        </p:grpSpPr>
        <p:sp>
          <p:nvSpPr>
            <p:cNvPr id="144" name="Прямоугольник 143"/>
            <p:cNvSpPr/>
            <p:nvPr/>
          </p:nvSpPr>
          <p:spPr>
            <a:xfrm>
              <a:off x="9000000" y="2160000"/>
              <a:ext cx="3600000" cy="48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buClr>
                  <a:srgbClr val="C00000"/>
                </a:buClr>
                <a:buSzPct val="200000"/>
              </a:pPr>
              <a:r>
                <a:rPr lang="ru-RU" sz="3200" dirty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37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 направлений сотрудничества АО «ОМК» и ПАО «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Газпром», </a:t>
              </a:r>
            </a:p>
            <a:p>
              <a:pPr>
                <a:buClr>
                  <a:srgbClr val="C00000"/>
                </a:buClr>
                <a:buSzPct val="200000"/>
              </a:pP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 pitchFamily="34" charset="0"/>
              </a:endParaRPr>
            </a:p>
            <a:p>
              <a:pPr>
                <a:buClr>
                  <a:srgbClr val="C00000"/>
                </a:buClr>
                <a:buSzPct val="200000"/>
              </a:pPr>
              <a:r>
                <a:rPr lang="ru-RU" sz="32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15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 направлений сотрудничества в области производства труб. </a:t>
              </a:r>
            </a:p>
            <a:p>
              <a:pPr>
                <a:buClr>
                  <a:srgbClr val="C00000"/>
                </a:buClr>
                <a:buSzPct val="200000"/>
              </a:pPr>
              <a:endPara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 pitchFamily="34" charset="0"/>
              </a:endParaRPr>
            </a:p>
            <a:p>
              <a:pPr>
                <a:buClr>
                  <a:srgbClr val="C00000"/>
                </a:buClr>
                <a:buSzPct val="200000"/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Более </a:t>
              </a:r>
              <a:r>
                <a:rPr lang="ru-RU" sz="3200" dirty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80%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труб АО «ВМЗ» изготавливаются с 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применением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отечественных материалов 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 для нанесения покрытий.</a:t>
              </a:r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Pro" panose="020B0504030504040204" pitchFamily="34" charset="0"/>
              </a:endParaRPr>
            </a:p>
            <a:p>
              <a:pPr>
                <a:spcBef>
                  <a:spcPts val="1800"/>
                </a:spcBef>
                <a:buClr>
                  <a:srgbClr val="C00000"/>
                </a:buClr>
                <a:buSzPct val="200000"/>
              </a:pP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Магистральные газопроводы </a:t>
              </a:r>
              <a:b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</a:b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ПАО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«Газпром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o Sans Pro" panose="020B0504030504040204" pitchFamily="34" charset="0"/>
                </a:rPr>
                <a:t>», в том числе в зонах АТР, обеспечены трубами производства АО «ВМЗ».</a:t>
              </a:r>
            </a:p>
          </p:txBody>
        </p:sp>
        <p:grpSp>
          <p:nvGrpSpPr>
            <p:cNvPr id="130" name="Группа 129"/>
            <p:cNvGrpSpPr/>
            <p:nvPr/>
          </p:nvGrpSpPr>
          <p:grpSpPr>
            <a:xfrm>
              <a:off x="8820000" y="1980000"/>
              <a:ext cx="3780000" cy="5040000"/>
              <a:chOff x="8820000" y="1980000"/>
              <a:chExt cx="3780000" cy="5040000"/>
            </a:xfrm>
          </p:grpSpPr>
          <p:cxnSp>
            <p:nvCxnSpPr>
              <p:cNvPr id="140" name="Прямая соединительная линия 139"/>
              <p:cNvCxnSpPr/>
              <p:nvPr/>
            </p:nvCxnSpPr>
            <p:spPr>
              <a:xfrm>
                <a:off x="8820000" y="1980000"/>
                <a:ext cx="37800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8820000" y="1980000"/>
                <a:ext cx="0" cy="504000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12600000" y="1980000"/>
                <a:ext cx="0" cy="18000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8820000" y="7020000"/>
                <a:ext cx="1800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729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7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СЕРТИФИКАЦИЯ В СИСТЕМЕ ИНТЕРГАЗСЕРТ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0" y="1260000"/>
            <a:ext cx="12204000" cy="5220000"/>
            <a:chOff x="0" y="1260000"/>
            <a:chExt cx="12204000" cy="5220000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4392000" y="4500000"/>
              <a:ext cx="3600000" cy="1980000"/>
            </a:xfrm>
            <a:prstGeom prst="rect">
              <a:avLst/>
            </a:prstGeom>
          </p:spPr>
          <p:txBody>
            <a:bodyPr wrap="square" lIns="72000" tIns="36000" rIns="72000" bIns="36000">
              <a:noAutofit/>
            </a:bodyPr>
            <a:lstStyle/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ПРОДУКТЫ</a:t>
              </a:r>
            </a:p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В 2017-2018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гг.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АО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«ВМЗ» успешно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сертифицировало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7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типов продукции в сегменте труб большого диаметра. Первым провел инспекционные аудиты.</a:t>
              </a:r>
              <a:endPara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8000" y="1260000"/>
              <a:ext cx="3996000" cy="2520000"/>
            </a:xfrm>
            <a:prstGeom prst="rect">
              <a:avLst/>
            </a:prstGeom>
          </p:spPr>
        </p:pic>
        <p:sp>
          <p:nvSpPr>
            <p:cNvPr id="67" name="Прямоугольник 66"/>
            <p:cNvSpPr/>
            <p:nvPr/>
          </p:nvSpPr>
          <p:spPr>
            <a:xfrm>
              <a:off x="180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284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8424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88000" y="4499999"/>
              <a:ext cx="3600000" cy="1980000"/>
            </a:xfrm>
            <a:prstGeom prst="rect">
              <a:avLst/>
            </a:prstGeom>
          </p:spPr>
          <p:txBody>
            <a:bodyPr wrap="square" lIns="72000" tIns="36000" rIns="72000" bIns="36000">
              <a:noAutofit/>
            </a:bodyPr>
            <a:lstStyle/>
            <a:p>
              <a:pPr algn="just"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ПРОЦЕССЫ</a:t>
              </a:r>
            </a:p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В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2016-2017 гг. АО «ВМЗ»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успешно сертифицировало Систему менеджмента качества и испытательную лабораторию в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системе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Интергазсерт.</a:t>
              </a:r>
              <a:endPara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8568000" y="4500000"/>
              <a:ext cx="3528000" cy="1980000"/>
            </a:xfrm>
            <a:prstGeom prst="rect">
              <a:avLst/>
            </a:prstGeom>
          </p:spPr>
          <p:txBody>
            <a:bodyPr wrap="square" lIns="72000" tIns="36000" rIns="72000" bIns="36000">
              <a:noAutofit/>
            </a:bodyPr>
            <a:lstStyle/>
            <a:p>
              <a:pPr fontAlgn="t">
                <a:spcAft>
                  <a:spcPts val="200"/>
                </a:spcAft>
              </a:pP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АО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«ВМЗ» </a:t>
              </a:r>
              <a:r>
                <a:rPr lang="ru-RU" sz="200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полностью </a:t>
              </a:r>
              <a:r>
                <a:rPr lang="ru-RU" sz="200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сертифицировано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в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сегменте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труб большого диаметра и в ближайших планах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сертификация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труб среднего диаметра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.</a:t>
              </a:r>
              <a:endPara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Рисунок 14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1" t="13547" r="5862"/>
            <a:stretch/>
          </p:blipFill>
          <p:spPr>
            <a:xfrm>
              <a:off x="0" y="1260000"/>
              <a:ext cx="3960000" cy="32400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1" t="9810" r="25762" b="32949"/>
            <a:stretch/>
          </p:blipFill>
          <p:spPr>
            <a:xfrm>
              <a:off x="4122000" y="1260000"/>
              <a:ext cx="3960000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3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8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ПЕРЕДОВЫЕ ТЕХНОЛОГИИ КОНТРОЛЯ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" y="1260000"/>
            <a:ext cx="12191294" cy="4500000"/>
            <a:chOff x="1" y="1260000"/>
            <a:chExt cx="12191294" cy="4500000"/>
          </a:xfrm>
        </p:grpSpPr>
        <p:pic>
          <p:nvPicPr>
            <p:cNvPr id="15" name="Picture 25" descr="C:\Users\shlokov_jas\Desktop\НИИ ТНН\копия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0000" y="1260000"/>
              <a:ext cx="3011295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718" r="269"/>
            <a:stretch/>
          </p:blipFill>
          <p:spPr bwMode="auto">
            <a:xfrm>
              <a:off x="4104000" y="1260000"/>
              <a:ext cx="4932000" cy="32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288000" y="4500000"/>
              <a:ext cx="3672000" cy="1260000"/>
            </a:xfrm>
            <a:prstGeom prst="rect">
              <a:avLst/>
            </a:prstGeom>
          </p:spPr>
          <p:txBody>
            <a:bodyPr wrap="square" lIns="72000" tIns="36000" rIns="72000" bIns="36000">
              <a:noAutofit/>
            </a:bodyPr>
            <a:lstStyle/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ТРУБНЫЙ ЦЕХ 4</a:t>
              </a:r>
            </a:p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Автоматический контроль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геометрических параметров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продольных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кромок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 panose="020B0504030504040204" pitchFamily="34" charset="0"/>
                  <a:cs typeface="Arial" panose="020B0604020202020204" pitchFamily="34" charset="0"/>
                </a:rPr>
                <a:t>листа</a:t>
              </a:r>
              <a:endParaRPr lang="ru-RU" sz="2000" dirty="0">
                <a:solidFill>
                  <a:srgbClr val="FFFFFF">
                    <a:lumMod val="50000"/>
                  </a:srgbClr>
                </a:solidFill>
                <a:latin typeface="Neo Sans Pro" panose="020B05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392000" y="4500000"/>
              <a:ext cx="4644000" cy="1080000"/>
            </a:xfrm>
            <a:prstGeom prst="rect">
              <a:avLst/>
            </a:prstGeom>
          </p:spPr>
          <p:txBody>
            <a:bodyPr wrap="square" lIns="72000" tIns="36000" rIns="72000" bIns="36000">
              <a:noAutofit/>
            </a:bodyPr>
            <a:lstStyle/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ТРУБНЫЙ ЦЕХ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4</a:t>
              </a:r>
            </a:p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/>
                  <a:cs typeface="Arial" panose="020B0604020202020204" pitchFamily="34" charset="0"/>
                </a:rPr>
                <a:t>Автоматический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"/>
                  <a:cs typeface="Arial" panose="020B0604020202020204" pitchFamily="34" charset="0"/>
                </a:rPr>
                <a:t>контроль геометрических параметров </a:t>
              </a:r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"/>
                  <a:cs typeface="Arial" panose="020B0604020202020204" pitchFamily="34" charset="0"/>
                </a:rPr>
                <a:t>труб</a:t>
              </a:r>
              <a:endParaRPr lang="ru-RU" sz="2000" dirty="0">
                <a:solidFill>
                  <a:srgbClr val="FFFFFF">
                    <a:lumMod val="50000"/>
                  </a:srgbClr>
                </a:solidFill>
                <a:latin typeface="Neo Sans Pro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467999" y="4499999"/>
              <a:ext cx="2723295" cy="1080000"/>
            </a:xfrm>
            <a:prstGeom prst="rect">
              <a:avLst/>
            </a:prstGeom>
          </p:spPr>
          <p:txBody>
            <a:bodyPr wrap="square" lIns="72000" tIns="36000" rIns="72000" bIns="36000">
              <a:noAutofit/>
            </a:bodyPr>
            <a:lstStyle/>
            <a:p>
              <a:pPr fontAlgn="t"/>
              <a:r>
                <a:rPr lang="ru-RU" sz="2000" dirty="0" smtClean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ТРУБНЫЙ ЦЕХ </a:t>
              </a:r>
              <a:r>
                <a:rPr lang="ru-RU" sz="2000" dirty="0">
                  <a:solidFill>
                    <a:srgbClr val="FFFFFF">
                      <a:lumMod val="50000"/>
                    </a:srgbClr>
                  </a:solidFill>
                  <a:latin typeface="Neo Sans Pro Medium" panose="020B0704030504040204" pitchFamily="34" charset="0"/>
                  <a:cs typeface="Arial" panose="020B0604020202020204" pitchFamily="34" charset="0"/>
                </a:rPr>
                <a:t>4</a:t>
              </a:r>
            </a:p>
            <a:p>
              <a:r>
                <a:rPr lang="ru-RU" sz="2000" dirty="0" smtClean="0">
                  <a:solidFill>
                    <a:srgbClr val="7F7F7F"/>
                  </a:solidFill>
                  <a:latin typeface="Neo Sans Pro"/>
                  <a:ea typeface="Calibri" pitchFamily="34" charset="0"/>
                  <a:cs typeface="Times New Roman" pitchFamily="18" charset="0"/>
                </a:rPr>
                <a:t>Модернизирована </a:t>
              </a:r>
              <a:r>
                <a:rPr lang="ru-RU" sz="2000" dirty="0">
                  <a:solidFill>
                    <a:srgbClr val="7F7F7F"/>
                  </a:solidFill>
                  <a:latin typeface="Neo Sans Pro"/>
                  <a:ea typeface="Calibri" pitchFamily="34" charset="0"/>
                  <a:cs typeface="Times New Roman" pitchFamily="18" charset="0"/>
                </a:rPr>
                <a:t>установка </a:t>
              </a:r>
              <a:r>
                <a:rPr lang="ru-RU" sz="2000" dirty="0" smtClean="0">
                  <a:solidFill>
                    <a:srgbClr val="7F7F7F"/>
                  </a:solidFill>
                  <a:latin typeface="Neo Sans Pro"/>
                  <a:ea typeface="Calibri" pitchFamily="34" charset="0"/>
                  <a:cs typeface="Times New Roman" pitchFamily="18" charset="0"/>
                </a:rPr>
                <a:t>автоматического ультразвукового контроля</a:t>
              </a:r>
              <a:endParaRPr lang="ru-RU" sz="2000" dirty="0">
                <a:solidFill>
                  <a:srgbClr val="7F7F7F"/>
                </a:solidFill>
                <a:latin typeface="Neo Sans Pro"/>
                <a:ea typeface="Calibri" pitchFamily="34" charset="0"/>
                <a:cs typeface="Times New Roman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/>
            <a:srcRect l="-1" r="9662"/>
            <a:stretch/>
          </p:blipFill>
          <p:spPr>
            <a:xfrm>
              <a:off x="1" y="1260000"/>
              <a:ext cx="3960000" cy="3240000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80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284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360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2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20000" y="6300000"/>
            <a:ext cx="360000" cy="288000"/>
          </a:xfrm>
        </p:spPr>
        <p:txBody>
          <a:bodyPr/>
          <a:lstStyle/>
          <a:p>
            <a:fld id="{2816D97B-B887-4A2D-9CE7-D84994B4A22E}" type="slidenum">
              <a:rPr lang="ru-RU" sz="1050" smtClean="0">
                <a:latin typeface="Neo Sans Pro Medium" panose="020B0704030504040204" pitchFamily="34" charset="0"/>
              </a:rPr>
              <a:pPr/>
              <a:t>9</a:t>
            </a:fld>
            <a:endParaRPr lang="ru-RU" sz="1050">
              <a:latin typeface="Neo Sans Pro Medium" panose="020B07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00000" y="360000"/>
            <a:ext cx="9504000" cy="540048"/>
            <a:chOff x="2700000" y="360000"/>
            <a:chExt cx="9504000" cy="540048"/>
          </a:xfrm>
        </p:grpSpPr>
        <p:sp>
          <p:nvSpPr>
            <p:cNvPr id="12" name="Прямоугольник 11">
              <a:hlinkClick r:id="" action="ppaction://noaction"/>
            </p:cNvPr>
            <p:cNvSpPr/>
            <p:nvPr/>
          </p:nvSpPr>
          <p:spPr>
            <a:xfrm>
              <a:off x="2700000" y="360000"/>
              <a:ext cx="9504000" cy="5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0" rIns="72000" bIns="0" rtlCol="0" anchor="ctr" anchorCtr="0">
              <a:sp3d/>
            </a:bodyPr>
            <a:lstStyle/>
            <a:p>
              <a:r>
                <a:rPr lang="ru-RU" sz="2600" dirty="0" smtClean="0">
                  <a:solidFill>
                    <a:srgbClr val="C00000"/>
                  </a:solidFill>
                  <a:latin typeface="Neo Sans Pro Medium" panose="020B0704030504040204" pitchFamily="34" charset="0"/>
                </a:rPr>
                <a:t>ПЕРЕДОВЫЕ ТЕХНОЛОГИИ ПРОИЗВОДСТВА (1/2)</a:t>
              </a: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V="1">
              <a:off x="2700000" y="360048"/>
              <a:ext cx="288000" cy="540000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Neo Sans Pro Medium" panose="020B070403050404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0" y="1259996"/>
            <a:ext cx="12204000" cy="4860004"/>
            <a:chOff x="0" y="1259996"/>
            <a:chExt cx="12204000" cy="4860004"/>
          </a:xfrm>
        </p:grpSpPr>
        <p:sp>
          <p:nvSpPr>
            <p:cNvPr id="7" name="TextBox 6"/>
            <p:cNvSpPr txBox="1"/>
            <p:nvPr/>
          </p:nvSpPr>
          <p:spPr>
            <a:xfrm>
              <a:off x="360000" y="4500000"/>
              <a:ext cx="3600000" cy="1584000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noAutofit/>
            </a:bodyPr>
            <a:lstStyle/>
            <a:p>
              <a:r>
                <a:rPr lang="ru-RU" sz="2200" dirty="0" smtClean="0">
                  <a:solidFill>
                    <a:srgbClr val="7F7F7F"/>
                  </a:solidFill>
                  <a:latin typeface="Neo Sans Pro Medium" panose="020B0704030504040204" pitchFamily="34" charset="0"/>
                </a:rPr>
                <a:t>СТРОИТЕЛЬСТВО </a:t>
              </a:r>
            </a:p>
            <a:p>
              <a:r>
                <a:rPr lang="ru-RU" sz="2200" dirty="0" smtClean="0">
                  <a:solidFill>
                    <a:srgbClr val="7F7F7F"/>
                  </a:solidFill>
                  <a:latin typeface="Neo Sans Pro Medium" panose="020B0704030504040204" pitchFamily="34" charset="0"/>
                </a:rPr>
                <a:t>ТРУБНОГО ЦЕХА 1</a:t>
              </a:r>
              <a:endParaRPr lang="en-US" sz="2200" dirty="0" smtClean="0">
                <a:solidFill>
                  <a:srgbClr val="7F7F7F"/>
                </a:solidFill>
                <a:latin typeface="Neo Sans Pro Medium" panose="020B0704030504040204" pitchFamily="34" charset="0"/>
              </a:endParaRPr>
            </a:p>
            <a:p>
              <a:r>
                <a:rPr lang="ru-RU" sz="2000" dirty="0" smtClean="0">
                  <a:solidFill>
                    <a:srgbClr val="7F7F7F"/>
                  </a:solidFill>
                  <a:latin typeface="Neo Sans Pro"/>
                </a:rPr>
                <a:t>Строительство цеха по финишной отделке и производству насосно- компрессорных труб </a:t>
              </a:r>
              <a:endParaRPr lang="ru-RU" sz="2000" dirty="0">
                <a:solidFill>
                  <a:srgbClr val="7F7F7F"/>
                </a:solidFill>
                <a:latin typeface="Neo Sans Pro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80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pic>
          <p:nvPicPr>
            <p:cNvPr id="11" name="Picture 3468"/>
            <p:cNvPicPr>
              <a:picLocks/>
            </p:cNvPicPr>
            <p:nvPr/>
          </p:nvPicPr>
          <p:blipFill rotWithShape="1">
            <a:blip r:embed="rId4"/>
            <a:srcRect l="1" r="25983" b="11729"/>
            <a:stretch/>
          </p:blipFill>
          <p:spPr>
            <a:xfrm>
              <a:off x="4122000" y="1259996"/>
              <a:ext cx="3960000" cy="3240000"/>
            </a:xfrm>
            <a:prstGeom prst="parallelogram">
              <a:avLst>
                <a:gd name="adj" fmla="val 0"/>
              </a:avLst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4464000" y="4500000"/>
              <a:ext cx="3600000" cy="1620000"/>
            </a:xfrm>
            <a:prstGeom prst="rect">
              <a:avLst/>
            </a:prstGeom>
            <a:noFill/>
          </p:spPr>
          <p:txBody>
            <a:bodyPr wrap="square" lIns="72000" tIns="36000" rIns="0" bIns="36000" rtlCol="0">
              <a:noAutofit/>
            </a:bodyPr>
            <a:lstStyle/>
            <a:p>
              <a:r>
                <a:rPr lang="ru-RU" sz="2200" dirty="0" smtClean="0">
                  <a:solidFill>
                    <a:srgbClr val="7F7F7F"/>
                  </a:solidFill>
                  <a:latin typeface="Neo Sans Pro Medium" panose="020B0704030504040204" pitchFamily="34" charset="0"/>
                </a:rPr>
                <a:t>СТРОИТЕЛЬСТВО ЦЕХА ПО ПРОИЗВОДСТВУ МУФТ</a:t>
              </a:r>
              <a:endParaRPr lang="en-US" sz="2200" dirty="0" smtClean="0">
                <a:solidFill>
                  <a:srgbClr val="7F7F7F"/>
                </a:solidFill>
                <a:latin typeface="Neo Sans Pro Medium" panose="020B0704030504040204" pitchFamily="34" charset="0"/>
              </a:endParaRPr>
            </a:p>
            <a:p>
              <a:r>
                <a:rPr lang="ru-RU" sz="2000" dirty="0" smtClean="0">
                  <a:solidFill>
                    <a:srgbClr val="7F7F7F"/>
                  </a:solidFill>
                  <a:latin typeface="Neo Sans Pro"/>
                </a:rPr>
                <a:t>Обеспечение ДНГПТ муфтами для обсадных и насосно-компрессорных труб</a:t>
              </a:r>
              <a:endParaRPr lang="ru-RU" sz="2000" dirty="0">
                <a:solidFill>
                  <a:srgbClr val="7F7F7F"/>
                </a:solidFill>
                <a:latin typeface="Neo Sans Pro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84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8000" y="4500000"/>
              <a:ext cx="3600000" cy="1620000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noAutofit/>
            </a:bodyPr>
            <a:lstStyle/>
            <a:p>
              <a:r>
                <a:rPr lang="ru-RU" sz="2200" dirty="0" smtClean="0">
                  <a:solidFill>
                    <a:srgbClr val="7F7F7F"/>
                  </a:solidFill>
                  <a:latin typeface="Neo Sans Pro Medium" panose="020B0704030504040204" pitchFamily="34" charset="0"/>
                </a:rPr>
                <a:t>РЕКОНСТРУКЦИЯ </a:t>
              </a:r>
            </a:p>
            <a:p>
              <a:r>
                <a:rPr lang="ru-RU" sz="2200" dirty="0" smtClean="0">
                  <a:solidFill>
                    <a:srgbClr val="7F7F7F"/>
                  </a:solidFill>
                  <a:latin typeface="Neo Sans Pro Medium" panose="020B0704030504040204" pitchFamily="34" charset="0"/>
                </a:rPr>
                <a:t>ТРУБНОГО ЦЕХА 5</a:t>
              </a:r>
              <a:endParaRPr lang="en-US" sz="2200" dirty="0" smtClean="0">
                <a:solidFill>
                  <a:srgbClr val="7F7F7F"/>
                </a:solidFill>
                <a:latin typeface="Neo Sans Pro Medium" panose="020B0704030504040204" pitchFamily="34" charset="0"/>
              </a:endParaRPr>
            </a:p>
            <a:p>
              <a:r>
                <a:rPr lang="ru-RU" sz="2000" dirty="0" smtClean="0">
                  <a:solidFill>
                    <a:srgbClr val="7F7F7F"/>
                  </a:solidFill>
                  <a:latin typeface="Neo Sans Pro"/>
                </a:rPr>
                <a:t>Замена сварочного агрегата, резьбонарезных,</a:t>
              </a:r>
              <a:r>
                <a:rPr lang="en-US" sz="2000" dirty="0" smtClean="0">
                  <a:solidFill>
                    <a:srgbClr val="7F7F7F"/>
                  </a:solidFill>
                  <a:latin typeface="Neo Sans Pro"/>
                </a:rPr>
                <a:t> </a:t>
              </a:r>
              <a:r>
                <a:rPr lang="ru-RU" sz="2000" dirty="0" smtClean="0">
                  <a:solidFill>
                    <a:srgbClr val="7F7F7F"/>
                  </a:solidFill>
                  <a:latin typeface="Neo Sans Pro"/>
                </a:rPr>
                <a:t>муфтонаверточных и муфтозатяжных станков</a:t>
              </a:r>
              <a:endParaRPr lang="ru-RU" sz="2000" dirty="0">
                <a:solidFill>
                  <a:srgbClr val="7F7F7F"/>
                </a:solidFill>
                <a:latin typeface="Neo Sans Pro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424000" y="4536000"/>
              <a:ext cx="72000" cy="360000"/>
            </a:xfrm>
            <a:prstGeom prst="rect">
              <a:avLst/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3379"/>
            <a:stretch/>
          </p:blipFill>
          <p:spPr>
            <a:xfrm>
              <a:off x="8244000" y="1259996"/>
              <a:ext cx="3960000" cy="3240000"/>
            </a:xfrm>
            <a:prstGeom prst="parallelogram">
              <a:avLst>
                <a:gd name="adj" fmla="val 0"/>
              </a:avLst>
            </a:prstGeom>
            <a:effectLst/>
          </p:spPr>
        </p:pic>
        <p:pic>
          <p:nvPicPr>
            <p:cNvPr id="18" name="Picture 4" descr="C:\Users\fimin_is\Desktop\ТЭСЦ-1,2.jpg"/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6" r="8997"/>
            <a:stretch/>
          </p:blipFill>
          <p:spPr bwMode="auto">
            <a:xfrm>
              <a:off x="0" y="1259996"/>
              <a:ext cx="3960000" cy="3240000"/>
            </a:xfrm>
            <a:prstGeom prst="parallelogram">
              <a:avLst>
                <a:gd name="adj" fmla="val 0"/>
              </a:avLst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73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"/>
  <p:tag name="LTOP" val=" 208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vv.N7C8e0qHMPMS592x7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ztE2RilUW0H36Yn4NC9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1bRvA73fECweDX7Cf861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5DPyBBkj0m4E7_dn_cOh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"/>
  <p:tag name="LTOP" val=" 208.75"/>
  <p:tag name="THINKCELLSHAPEDONOTDELETE" val="pRA8wZezdZEC.0f7WPwhew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4"/>
  <p:tag name="THINKCELLSHAPEDONOTDELETE" val="puNPn6MtGGkmpVuGg06oNH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909</Words>
  <Application>Microsoft Office PowerPoint</Application>
  <PresentationFormat>Произвольный</PresentationFormat>
  <Paragraphs>212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Мергурьев А.В.</dc:creator>
  <cp:lastModifiedBy>Марат Загрутдинов</cp:lastModifiedBy>
  <cp:revision>186</cp:revision>
  <dcterms:created xsi:type="dcterms:W3CDTF">2018-09-29T10:40:38Z</dcterms:created>
  <dcterms:modified xsi:type="dcterms:W3CDTF">2018-10-02T15:51:37Z</dcterms:modified>
</cp:coreProperties>
</file>