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90" r:id="rId2"/>
    <p:sldId id="397" r:id="rId3"/>
    <p:sldId id="398" r:id="rId4"/>
    <p:sldId id="405" r:id="rId5"/>
    <p:sldId id="428" r:id="rId6"/>
    <p:sldId id="437" r:id="rId7"/>
    <p:sldId id="429" r:id="rId8"/>
    <p:sldId id="439" r:id="rId9"/>
    <p:sldId id="462" r:id="rId10"/>
    <p:sldId id="440" r:id="rId11"/>
    <p:sldId id="441" r:id="rId12"/>
    <p:sldId id="430" r:id="rId13"/>
    <p:sldId id="431" r:id="rId14"/>
    <p:sldId id="433" r:id="rId15"/>
    <p:sldId id="432" r:id="rId16"/>
    <p:sldId id="463" r:id="rId17"/>
    <p:sldId id="447" r:id="rId18"/>
    <p:sldId id="445" r:id="rId19"/>
    <p:sldId id="453" r:id="rId20"/>
    <p:sldId id="461" r:id="rId21"/>
    <p:sldId id="459" r:id="rId22"/>
    <p:sldId id="460" r:id="rId23"/>
    <p:sldId id="438" r:id="rId24"/>
    <p:sldId id="436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99"/>
    <a:srgbClr val="1199FF"/>
    <a:srgbClr val="00A4DE"/>
    <a:srgbClr val="007CA8"/>
    <a:srgbClr val="00B0F0"/>
    <a:srgbClr val="FFFF66"/>
    <a:srgbClr val="FF6600"/>
    <a:srgbClr val="FF99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7" autoAdjust="0"/>
    <p:restoredTop sz="99467" autoAdjust="0"/>
  </p:normalViewPr>
  <p:slideViewPr>
    <p:cSldViewPr>
      <p:cViewPr>
        <p:scale>
          <a:sx n="100" d="100"/>
          <a:sy n="100" d="100"/>
        </p:scale>
        <p:origin x="-27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12" Type="http://schemas.openxmlformats.org/officeDocument/2006/relationships/image" Target="../media/image32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11" Type="http://schemas.openxmlformats.org/officeDocument/2006/relationships/image" Target="../media/image31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8B120D-24D8-4384-9B7D-928089298A02}" type="datetimeFigureOut">
              <a:rPr lang="ru-RU"/>
              <a:pPr>
                <a:defRPr/>
              </a:pPr>
              <a:t>15.04.2019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BDA074D-59BE-4E36-A3F6-7EF0D0A5C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6694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A074D-59BE-4E36-A3F6-7EF0D0A5C2E8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281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A074D-59BE-4E36-A3F6-7EF0D0A5C2E8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564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DA074D-59BE-4E36-A3F6-7EF0D0A5C2E8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88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29AF3-7165-415A-9696-8CA782063C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C6D9E-F024-4AD8-B642-607B1A5303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DC3A8-AB05-4899-90A6-C5848C8CC9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33851-FA7B-44A7-B647-AB3D13B57C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78F89-F904-490C-96A9-04051FB849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79674-5040-47B2-A99D-FCFAD2D070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7BFC7-AFE8-4DAF-AF55-2BE74042FC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988CA-C142-49ED-8267-A022EC37A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B8109-D7FC-4CE2-B6FD-9B3D2E7017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B667B-FA83-4658-93D4-ACD0D00051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191F2-947E-4C1F-AE24-BA8360F542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3F426FA-45D1-47BA-9DA1-3752D30127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jpeg"/><Relationship Id="rId7" Type="http://schemas.openxmlformats.org/officeDocument/2006/relationships/image" Target="../media/image51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jpeg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jpeg"/><Relationship Id="rId4" Type="http://schemas.openxmlformats.org/officeDocument/2006/relationships/image" Target="../media/image64.jpeg"/><Relationship Id="rId9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8.emf"/><Relationship Id="rId3" Type="http://schemas.openxmlformats.org/officeDocument/2006/relationships/image" Target="../media/image2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.emf"/><Relationship Id="rId20" Type="http://schemas.openxmlformats.org/officeDocument/2006/relationships/image" Target="../media/image19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19" Type="http://schemas.openxmlformats.org/officeDocument/2006/relationships/oleObject" Target="file:///C:\Users\User\Desktop\&#1057;&#1093;&#1077;&#1084;&#1072;%20&#1091;&#1082;&#1083;&#1072;&#1076;&#1082;&#1080;%20&#1082;&#1072;&#1073;&#1077;&#1083;&#1103;.vsd\&#1044;&#1086;&#1082;&#1091;&#1084;&#1077;&#1085;&#1090;\~Page-1\Sheet.126" TargetMode="External"/><Relationship Id="rId4" Type="http://schemas.openxmlformats.org/officeDocument/2006/relationships/image" Target="../media/image20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5.emf"/><Relationship Id="rId18" Type="http://schemas.openxmlformats.org/officeDocument/2006/relationships/oleObject" Target="../embeddings/oleObject15.bin"/><Relationship Id="rId26" Type="http://schemas.openxmlformats.org/officeDocument/2006/relationships/image" Target="../media/image31.emf"/><Relationship Id="rId3" Type="http://schemas.openxmlformats.org/officeDocument/2006/relationships/oleObject" Target="../embeddings/oleObject8.bin"/><Relationship Id="rId21" Type="http://schemas.openxmlformats.org/officeDocument/2006/relationships/image" Target="../media/image29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7.emf"/><Relationship Id="rId25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6.bin"/><Relationship Id="rId29" Type="http://schemas.openxmlformats.org/officeDocument/2006/relationships/image" Target="../media/image33.jpe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4.emf"/><Relationship Id="rId24" Type="http://schemas.openxmlformats.org/officeDocument/2006/relationships/image" Target="../media/image30.emf"/><Relationship Id="rId5" Type="http://schemas.openxmlformats.org/officeDocument/2006/relationships/image" Target="../media/image2.jpeg"/><Relationship Id="rId15" Type="http://schemas.openxmlformats.org/officeDocument/2006/relationships/image" Target="../media/image26.emf"/><Relationship Id="rId23" Type="http://schemas.openxmlformats.org/officeDocument/2006/relationships/oleObject" Target="../embeddings/oleObject18.bin"/><Relationship Id="rId28" Type="http://schemas.openxmlformats.org/officeDocument/2006/relationships/image" Target="../media/image32.e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28.emf"/><Relationship Id="rId4" Type="http://schemas.openxmlformats.org/officeDocument/2006/relationships/image" Target="../media/image21.emf"/><Relationship Id="rId9" Type="http://schemas.openxmlformats.org/officeDocument/2006/relationships/image" Target="../media/image23.emf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17.bin"/><Relationship Id="rId27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" y="1658541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</a:rPr>
              <a:t>Внедрение и опыт эксплуатации  системы мониторинга целостности магистрального газопровода «Анапа – Тамань»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ООО «Газпром </a:t>
            </a:r>
            <a:r>
              <a:rPr lang="ru-RU" sz="2800" b="1" dirty="0" err="1" smtClean="0">
                <a:solidFill>
                  <a:schemeClr val="bg1"/>
                </a:solidFill>
                <a:cs typeface="Times New Roman" pitchFamily="18" charset="0"/>
              </a:rPr>
              <a:t>трансгаз</a:t>
            </a:r>
            <a:r>
              <a:rPr lang="ru-RU" sz="2800" b="1" dirty="0" smtClean="0">
                <a:solidFill>
                  <a:schemeClr val="bg1"/>
                </a:solidFill>
                <a:cs typeface="Times New Roman" pitchFamily="18" charset="0"/>
              </a:rPr>
              <a:t> Краснодар»</a:t>
            </a:r>
          </a:p>
          <a:p>
            <a:pPr algn="ctr">
              <a:defRPr/>
            </a:pPr>
            <a:endParaRPr lang="ru-RU" sz="2800" b="1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ru-RU" sz="20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Иващенко С.В. – начальник производственного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              отдела по эксплуатации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                            магистральных газопроводов </a:t>
            </a:r>
            <a:endParaRPr lang="ru-RU" sz="20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939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Технические решения системы мониторинга целостности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0" y="1219200"/>
            <a:ext cx="2667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</a:rPr>
              <a:t>В случае пересечения газопровода с </a:t>
            </a:r>
            <a:r>
              <a:rPr lang="ru-RU" sz="1400" b="1" dirty="0" err="1" smtClean="0">
                <a:solidFill>
                  <a:srgbClr val="0033CC"/>
                </a:solidFill>
              </a:rPr>
              <a:t>безкатегорийными</a:t>
            </a:r>
            <a:r>
              <a:rPr lang="ru-RU" sz="1400" b="1" dirty="0" smtClean="0">
                <a:solidFill>
                  <a:srgbClr val="0033CC"/>
                </a:solidFill>
              </a:rPr>
              <a:t> дорогами выполняемые открытым способом без защитного футляра для защиты кабеля ВОД используется заглубление и покрытие его металлическим защитным швеллером.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895600"/>
            <a:ext cx="2743200" cy="314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95600"/>
            <a:ext cx="31908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 bwMode="auto">
          <a:xfrm>
            <a:off x="2743200" y="1219200"/>
            <a:ext cx="6324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000" dirty="0" smtClean="0"/>
              <a:t>Система мониторинга целостности (СМЦ) предназначена</a:t>
            </a:r>
            <a:endParaRPr lang="ru-RU" sz="1000" dirty="0">
              <a:solidFill>
                <a:srgbClr val="003399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7010400" cy="8382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ru-RU" sz="2000" b="1" noProof="0" dirty="0" smtClean="0">
                <a:solidFill>
                  <a:srgbClr val="0033CC"/>
                </a:solidFill>
              </a:rPr>
              <a:t>Переход кабеля ВОД через </a:t>
            </a:r>
            <a:r>
              <a:rPr lang="ru-RU" sz="2000" b="1" noProof="0" dirty="0" err="1" smtClean="0">
                <a:solidFill>
                  <a:srgbClr val="0033CC"/>
                </a:solidFill>
              </a:rPr>
              <a:t>безкатегорийную</a:t>
            </a:r>
            <a:r>
              <a:rPr lang="ru-RU" sz="2000" b="1" noProof="0" dirty="0" smtClean="0">
                <a:solidFill>
                  <a:srgbClr val="0033CC"/>
                </a:solidFill>
              </a:rPr>
              <a:t> автодорогу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Технические решения системы мониторинга целостности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0" y="1181100"/>
            <a:ext cx="2667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ru-RU" sz="1500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На переходах через реки, каналы, овраги и другие естественные преграды ВОД протягивается в футлярах из полиэтиленовой трубы низкого давления (ПНД)  ПЭ 100.</a:t>
            </a:r>
            <a:endParaRPr lang="ru-RU" sz="1400" b="1" dirty="0">
              <a:solidFill>
                <a:srgbClr val="0033CC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43200" y="1219200"/>
            <a:ext cx="6324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000" dirty="0" smtClean="0"/>
              <a:t>Система мониторинга целостности (СМЦ) предназначена</a:t>
            </a:r>
            <a:endParaRPr lang="ru-RU" sz="1000" dirty="0">
              <a:solidFill>
                <a:srgbClr val="003399"/>
              </a:solidFill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7010400" cy="8382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ru-RU" sz="2000" b="1" noProof="0" dirty="0" smtClean="0">
                <a:solidFill>
                  <a:srgbClr val="000099"/>
                </a:solidFill>
              </a:rPr>
              <a:t>Переход кабеля ВОД через естественные 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ru-RU" sz="2000" b="1" noProof="0" dirty="0" smtClean="0">
                <a:solidFill>
                  <a:srgbClr val="000099"/>
                </a:solidFill>
              </a:rPr>
              <a:t>преграды (</a:t>
            </a:r>
            <a:r>
              <a:rPr lang="ru-RU" sz="2000" b="1" i="1" dirty="0" smtClean="0">
                <a:solidFill>
                  <a:srgbClr val="000099"/>
                </a:solidFill>
              </a:rPr>
              <a:t>р</a:t>
            </a:r>
            <a:r>
              <a:rPr lang="ru-RU" sz="2000" b="1" i="1" noProof="0" dirty="0" err="1" smtClean="0">
                <a:solidFill>
                  <a:srgbClr val="000099"/>
                </a:solidFill>
              </a:rPr>
              <a:t>еки</a:t>
            </a:r>
            <a:r>
              <a:rPr lang="ru-RU" sz="2000" b="1" i="1" noProof="0" dirty="0" smtClean="0">
                <a:solidFill>
                  <a:srgbClr val="000099"/>
                </a:solidFill>
              </a:rPr>
              <a:t>, овраги, каналы</a:t>
            </a:r>
            <a:r>
              <a:rPr lang="ru-RU" sz="2000" b="1" noProof="0" dirty="0" smtClean="0">
                <a:solidFill>
                  <a:srgbClr val="000099"/>
                </a:solidFill>
              </a:rPr>
              <a:t>)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048000"/>
            <a:ext cx="6248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19300" y="74612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Состав технических средств СМЦ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0" y="1219200"/>
            <a:ext cx="2667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</a:rPr>
              <a:t>В состав </a:t>
            </a:r>
            <a:r>
              <a:rPr lang="ru-RU" sz="1400" b="1" dirty="0" smtClean="0">
                <a:solidFill>
                  <a:srgbClr val="0033CC"/>
                </a:solidFill>
              </a:rPr>
              <a:t>ТС обнаружения </a:t>
            </a:r>
            <a:r>
              <a:rPr lang="ru-RU" sz="1400" b="1" dirty="0">
                <a:solidFill>
                  <a:srgbClr val="0033CC"/>
                </a:solidFill>
              </a:rPr>
              <a:t>активности (источников </a:t>
            </a:r>
            <a:r>
              <a:rPr lang="ru-RU" sz="1400" b="1" dirty="0" err="1">
                <a:solidFill>
                  <a:srgbClr val="0033CC"/>
                </a:solidFill>
              </a:rPr>
              <a:t>виброакустических</a:t>
            </a:r>
            <a:r>
              <a:rPr lang="ru-RU" sz="1400" b="1" dirty="0">
                <a:solidFill>
                  <a:srgbClr val="0033CC"/>
                </a:solidFill>
              </a:rPr>
              <a:t> сигналов) СМЦ   входит оборудование, размещаемое как в блок-боксах СЛТМ, а так же и полевое оборудование</a:t>
            </a:r>
            <a:r>
              <a:rPr lang="ru-RU" sz="1400" b="1" dirty="0" smtClean="0">
                <a:solidFill>
                  <a:srgbClr val="0033CC"/>
                </a:solidFill>
              </a:rPr>
              <a:t>.</a:t>
            </a:r>
          </a:p>
          <a:p>
            <a:endParaRPr lang="ru-RU" sz="1200" dirty="0"/>
          </a:p>
          <a:p>
            <a:pPr algn="ctr"/>
            <a:r>
              <a:rPr lang="ru-RU" sz="1400" b="1" dirty="0">
                <a:solidFill>
                  <a:srgbClr val="0033CC"/>
                </a:solidFill>
              </a:rPr>
              <a:t>Оборудование, размещаемое в блок-боксах  СЛТМ - это логистические модули, отвечающие за взаимодействие с полевым оборудованием и получением от него информации о внешнем </a:t>
            </a:r>
            <a:r>
              <a:rPr lang="ru-RU" sz="1400" b="1" dirty="0" err="1">
                <a:solidFill>
                  <a:srgbClr val="0033CC"/>
                </a:solidFill>
              </a:rPr>
              <a:t>виброакустическом</a:t>
            </a:r>
            <a:r>
              <a:rPr lang="ru-RU" sz="1400" b="1" dirty="0">
                <a:solidFill>
                  <a:srgbClr val="0033CC"/>
                </a:solidFill>
              </a:rPr>
              <a:t> </a:t>
            </a:r>
            <a:r>
              <a:rPr lang="ru-RU" sz="1400" b="1" dirty="0" smtClean="0">
                <a:solidFill>
                  <a:srgbClr val="0033CC"/>
                </a:solidFill>
              </a:rPr>
              <a:t>взаимодействии</a:t>
            </a:r>
          </a:p>
          <a:p>
            <a:r>
              <a:rPr lang="ru-RU" sz="1200" dirty="0" smtClean="0"/>
              <a:t> </a:t>
            </a:r>
            <a:endParaRPr lang="ru-RU" sz="1200" dirty="0"/>
          </a:p>
          <a:p>
            <a:pPr algn="ctr"/>
            <a:r>
              <a:rPr lang="ru-RU" sz="1400" b="1" dirty="0">
                <a:solidFill>
                  <a:srgbClr val="0033CC"/>
                </a:solidFill>
              </a:rPr>
              <a:t>В состав полевого оборудования входит: </a:t>
            </a:r>
          </a:p>
          <a:p>
            <a:pPr marL="171450" indent="-171450" algn="ctr">
              <a:buFontTx/>
              <a:buChar char="-"/>
            </a:pPr>
            <a:r>
              <a:rPr lang="ru-RU" sz="1400" b="1" dirty="0" err="1" smtClean="0">
                <a:solidFill>
                  <a:srgbClr val="0033CC"/>
                </a:solidFill>
              </a:rPr>
              <a:t>одномодовый</a:t>
            </a:r>
            <a:r>
              <a:rPr lang="ru-RU" sz="1400" b="1" dirty="0" smtClean="0">
                <a:solidFill>
                  <a:srgbClr val="0033CC"/>
                </a:solidFill>
              </a:rPr>
              <a:t> </a:t>
            </a:r>
            <a:r>
              <a:rPr lang="ru-RU" sz="1400" b="1" dirty="0">
                <a:solidFill>
                  <a:srgbClr val="0033CC"/>
                </a:solidFill>
              </a:rPr>
              <a:t>волоконно-оптический </a:t>
            </a:r>
            <a:r>
              <a:rPr lang="ru-RU" sz="1400" b="1" dirty="0" smtClean="0">
                <a:solidFill>
                  <a:srgbClr val="0033CC"/>
                </a:solidFill>
              </a:rPr>
              <a:t>кабель</a:t>
            </a:r>
          </a:p>
          <a:p>
            <a:pPr marL="171450" indent="-171450" algn="ctr">
              <a:buFontTx/>
              <a:buChar char="-"/>
            </a:pPr>
            <a:r>
              <a:rPr lang="ru-RU" sz="1400" b="1" dirty="0" smtClean="0">
                <a:solidFill>
                  <a:srgbClr val="0033CC"/>
                </a:solidFill>
              </a:rPr>
              <a:t>- </a:t>
            </a:r>
            <a:r>
              <a:rPr lang="ru-RU" sz="1400" b="1" dirty="0">
                <a:solidFill>
                  <a:srgbClr val="0033CC"/>
                </a:solidFill>
              </a:rPr>
              <a:t>оптические </a:t>
            </a:r>
            <a:r>
              <a:rPr lang="ru-RU" sz="1400" b="1" dirty="0" smtClean="0">
                <a:solidFill>
                  <a:srgbClr val="0033CC"/>
                </a:solidFill>
              </a:rPr>
              <a:t>усилители</a:t>
            </a:r>
            <a:endParaRPr lang="ru-RU" sz="1400" b="1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9438" y="1219200"/>
            <a:ext cx="2595562" cy="495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User\Desktop\КАБЕЛ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295400"/>
            <a:ext cx="2667000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Состав технических средств СМЦ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429000"/>
            <a:ext cx="3429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429000"/>
            <a:ext cx="2971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419600"/>
            <a:ext cx="640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1" y="1219200"/>
            <a:ext cx="6400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743200"/>
            <a:ext cx="457200" cy="2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2743200"/>
            <a:ext cx="457200" cy="2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0" y="2743200"/>
            <a:ext cx="457200" cy="2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5292777"/>
            <a:ext cx="457200" cy="26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0" y="1219200"/>
            <a:ext cx="2286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000099"/>
                </a:solidFill>
              </a:rPr>
              <a:t>Для сопряжения логистического модуля (который устанавливается в блок-боксе КПТМ)  с коммутатором системы технологической связи (предназначенной для резервирования передачи данных) предусматривается установка коммутатора. Для сопряжения коммутатора системы технологической связи с серверной стойкой (СС) СМЦ – оборудование сбора, обработки, документирования, архивирования и отображения информации, размещённая в здан</a:t>
            </a:r>
            <a:r>
              <a:rPr lang="ru-RU" sz="1400" dirty="0" smtClean="0">
                <a:solidFill>
                  <a:srgbClr val="000099"/>
                </a:solidFill>
              </a:rPr>
              <a:t>ии </a:t>
            </a:r>
            <a:r>
              <a:rPr lang="ru-RU" sz="1400" b="1" dirty="0" smtClean="0">
                <a:solidFill>
                  <a:srgbClr val="000099"/>
                </a:solidFill>
              </a:rPr>
              <a:t>АБК КС «Русская».</a:t>
            </a:r>
            <a:endParaRPr lang="ru-RU" sz="1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Демонстрация технических возможностей СМЦ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25400" y="1219201"/>
            <a:ext cx="24384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</a:rPr>
              <a:t>Проведение демонстрации технических возможностей СМЦ</a:t>
            </a:r>
            <a:r>
              <a:rPr lang="ru-RU" sz="1400" b="1" dirty="0" smtClean="0">
                <a:solidFill>
                  <a:srgbClr val="0033CC"/>
                </a:solidFill>
              </a:rPr>
              <a:t>:</a:t>
            </a:r>
          </a:p>
          <a:p>
            <a:pPr algn="ctr"/>
            <a:endParaRPr lang="ru-RU" sz="1400" b="1" dirty="0">
              <a:solidFill>
                <a:srgbClr val="0033CC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обнаружение </a:t>
            </a:r>
            <a:r>
              <a:rPr lang="ru-RU" sz="1400" b="1" dirty="0">
                <a:solidFill>
                  <a:srgbClr val="0033CC"/>
                </a:solidFill>
              </a:rPr>
              <a:t>земляных работ, выполняемых шанцевым инструментом при удалении не более 3 м от </a:t>
            </a:r>
            <a:r>
              <a:rPr lang="ru-RU" sz="1400" b="1" dirty="0" smtClean="0">
                <a:solidFill>
                  <a:srgbClr val="0033CC"/>
                </a:solidFill>
              </a:rPr>
              <a:t>ВОД</a:t>
            </a:r>
          </a:p>
          <a:p>
            <a:pPr algn="ctr"/>
            <a:endParaRPr lang="ru-RU" sz="1400" b="1" dirty="0">
              <a:solidFill>
                <a:srgbClr val="0033CC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обнаружение </a:t>
            </a:r>
            <a:r>
              <a:rPr lang="ru-RU" sz="1400" b="1" dirty="0">
                <a:solidFill>
                  <a:srgbClr val="0033CC"/>
                </a:solidFill>
              </a:rPr>
              <a:t>земляных работ, выполняемых тяжёлой техникой (экскаватором) при удалении не более 15 м от </a:t>
            </a:r>
            <a:r>
              <a:rPr lang="ru-RU" sz="1400" b="1" dirty="0" smtClean="0">
                <a:solidFill>
                  <a:srgbClr val="0033CC"/>
                </a:solidFill>
              </a:rPr>
              <a:t>ВОД</a:t>
            </a:r>
          </a:p>
          <a:p>
            <a:pPr marL="285750" indent="-285750" algn="ctr">
              <a:buFontTx/>
              <a:buChar char="-"/>
            </a:pPr>
            <a:endParaRPr lang="ru-RU" sz="1400" b="1" dirty="0">
              <a:solidFill>
                <a:srgbClr val="0033CC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проверка </a:t>
            </a:r>
            <a:r>
              <a:rPr lang="ru-RU" sz="1400" b="1" dirty="0">
                <a:solidFill>
                  <a:srgbClr val="0033CC"/>
                </a:solidFill>
              </a:rPr>
              <a:t>срабатывания  сигнализатора </a:t>
            </a:r>
            <a:r>
              <a:rPr lang="ru-RU" sz="1400" b="1" dirty="0" smtClean="0">
                <a:solidFill>
                  <a:srgbClr val="0033CC"/>
                </a:solidFill>
              </a:rPr>
              <a:t>метана</a:t>
            </a:r>
          </a:p>
          <a:p>
            <a:pPr marL="285750" indent="-285750" algn="ctr">
              <a:buFontTx/>
              <a:buChar char="-"/>
            </a:pPr>
            <a:endParaRPr lang="ru-RU" sz="1400" b="1" dirty="0">
              <a:solidFill>
                <a:srgbClr val="0033CC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обнаружение </a:t>
            </a:r>
            <a:r>
              <a:rPr lang="ru-RU" sz="1400" b="1" dirty="0">
                <a:solidFill>
                  <a:srgbClr val="0033CC"/>
                </a:solidFill>
              </a:rPr>
              <a:t>утечки </a:t>
            </a:r>
            <a:r>
              <a:rPr lang="ru-RU" sz="1400" b="1" dirty="0" smtClean="0">
                <a:solidFill>
                  <a:srgbClr val="0033CC"/>
                </a:solidFill>
              </a:rPr>
              <a:t>газа</a:t>
            </a:r>
            <a:endParaRPr lang="ru-RU" sz="1400" b="1" dirty="0">
              <a:solidFill>
                <a:srgbClr val="0033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799" y="1371600"/>
            <a:ext cx="6400801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124200"/>
            <a:ext cx="6572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2895600"/>
            <a:ext cx="16478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08401">
            <a:off x="2988135" y="413113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08243">
            <a:off x="4770409" y="4337493"/>
            <a:ext cx="1394200" cy="91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1" y="4628092"/>
            <a:ext cx="1600200" cy="105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006851">
            <a:off x="3779071" y="4334305"/>
            <a:ext cx="8286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3048000" y="4267200"/>
            <a:ext cx="1066800" cy="381001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3 метров</a:t>
            </a: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3962400" y="4800599"/>
            <a:ext cx="1066800" cy="381001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3 метров</a:t>
            </a:r>
          </a:p>
        </p:txBody>
      </p:sp>
      <p:sp>
        <p:nvSpPr>
          <p:cNvPr id="27" name="Text Box 13"/>
          <p:cNvSpPr txBox="1">
            <a:spLocks noChangeArrowheads="1"/>
          </p:cNvSpPr>
          <p:nvPr/>
        </p:nvSpPr>
        <p:spPr bwMode="auto">
          <a:xfrm>
            <a:off x="5029200" y="5181600"/>
            <a:ext cx="1066800" cy="381001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0" dirty="0" err="1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д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 10 метров</a:t>
            </a:r>
          </a:p>
        </p:txBody>
      </p:sp>
      <p:pic>
        <p:nvPicPr>
          <p:cNvPr id="19" name="Picture 1" descr="C:\Users\User\Desktop\утечк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21985" y="3581400"/>
            <a:ext cx="1412415" cy="990600"/>
          </a:xfrm>
          <a:prstGeom prst="rect">
            <a:avLst/>
          </a:prstGeom>
          <a:noFill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95600" y="2590800"/>
            <a:ext cx="68571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Размещение АРМ системы мониторинга целостности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0" y="1219200"/>
            <a:ext cx="2286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</a:rPr>
              <a:t>Для отображения информации предусмотрены АРМ в помещении диспетчерского зала АБК (АРМ диспетчера СМЦ и в здании проходной -  АРМ дежурной смены охраны), которая представляет собой схему на картографической основе, зоны контроля с нанесенным на неё схемой газопровода. </a:t>
            </a:r>
            <a:endParaRPr lang="ru-RU" sz="1350" b="1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5562600" cy="4012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Диагностические и очистные устройства, примененные при ВТД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C:\Users\a.antonenko\Desktop\Работа\Презентация\IMG_20190315_1338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7699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.antonenko\Desktop\Работа\Презентация\IMG_20190318_2217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4" y="4020053"/>
            <a:ext cx="2838796" cy="212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8601" y="1066800"/>
            <a:ext cx="28193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3"/>
                </a:solidFill>
              </a:rPr>
              <a:t>СКРЕБОК ОЧИСТНОЙ СО 720</a:t>
            </a:r>
            <a:endParaRPr lang="ru-RU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9203" y="3669154"/>
            <a:ext cx="2817327" cy="306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accent3"/>
                </a:solidFill>
              </a:rPr>
              <a:t>ПРОФИЛИМЕР ПР 720</a:t>
            </a:r>
            <a:endParaRPr lang="ru-RU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pic>
        <p:nvPicPr>
          <p:cNvPr id="17" name="Picture 2" descr="C:\Users\a.antonenko\Desktop\Работа\Презентация\IMG_20190320_0252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213440"/>
            <a:ext cx="2819400" cy="331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026530" y="1828800"/>
            <a:ext cx="31710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/>
                </a:solidFill>
              </a:rPr>
              <a:t>ПОРШЕНЬ МАГНИТНЫЙ ПМ 720</a:t>
            </a:r>
            <a:endParaRPr lang="ru-RU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19" name="Picture 2" descr="C:\Users\a.antonenko\Desktop\Работа\Презентация\IMG-20190321-WA00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819400"/>
            <a:ext cx="2819400" cy="270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197600" y="2362200"/>
            <a:ext cx="281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/>
                </a:solidFill>
              </a:rPr>
              <a:t>ДЕФЕКТОСКОП КРОТ М 720</a:t>
            </a:r>
            <a:endParaRPr lang="ru-RU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910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793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3"/>
                </a:solidFill>
              </a:rPr>
              <a:t>СТМ 3000 ДС Анапского ЛПУМГ</a:t>
            </a:r>
            <a:endParaRPr lang="ru-RU" sz="2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6146" name="Picture 2" descr="C:\Users\a.antonenko\Desktop\Работа\Презентация\СМЦ\IMG_20190322_1424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543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3"/>
                </a:solidFill>
              </a:rPr>
              <a:t>АРМ Диспетчера СМЦ</a:t>
            </a:r>
            <a:endParaRPr lang="ru-RU" sz="2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8194" name="Picture 2" descr="C:\Users\a.antonenko\Desktop\Работа\Презентация\СМЦ\IMG_20190322_1426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600"/>
            <a:ext cx="6868319" cy="51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087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noProof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Фиксация </a:t>
            </a:r>
            <a:r>
              <a:rPr lang="ru-RU" sz="2400" kern="0" noProof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прохождения поршня СМЦ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C:\Users\a.antonenko\Desktop\Работа\Презентация\СМЦ\IMG_20190322_142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71600"/>
            <a:ext cx="2971800" cy="157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400800" y="1143000"/>
            <a:ext cx="2622242" cy="35959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sz="1200" b="1" dirty="0" smtClean="0">
                <a:solidFill>
                  <a:schemeClr val="accent3"/>
                </a:solidFill>
              </a:rPr>
              <a:t>Отображение протяженности  прохождения и </a:t>
            </a:r>
            <a:r>
              <a:rPr lang="ru-RU" sz="1200" b="1" dirty="0">
                <a:solidFill>
                  <a:schemeClr val="accent3"/>
                </a:solidFill>
              </a:rPr>
              <a:t>скорости </a:t>
            </a:r>
            <a:r>
              <a:rPr lang="ru-RU" sz="1200" b="1" dirty="0" smtClean="0">
                <a:solidFill>
                  <a:schemeClr val="accent3"/>
                </a:solidFill>
              </a:rPr>
              <a:t>поршня</a:t>
            </a:r>
            <a:endParaRPr lang="ru-RU" sz="12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00"/>
            <a:ext cx="2622242" cy="210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54015" y="2403823"/>
            <a:ext cx="3237260" cy="186977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chemeClr val="accent3"/>
                </a:solidFill>
              </a:rPr>
              <a:t>Прохождение поршня через </a:t>
            </a:r>
            <a:r>
              <a:rPr lang="ru-RU" sz="1400" b="1" dirty="0" smtClean="0">
                <a:solidFill>
                  <a:schemeClr val="accent3"/>
                </a:solidFill>
              </a:rPr>
              <a:t>отводы</a:t>
            </a:r>
            <a:endParaRPr lang="ru-RU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99" y="2608251"/>
            <a:ext cx="1483803" cy="157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850" y="2598719"/>
            <a:ext cx="1524125" cy="157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3352" y="4261314"/>
            <a:ext cx="3229769" cy="2073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/>
                </a:solidFill>
              </a:rPr>
              <a:t>Прохождение поршня </a:t>
            </a:r>
            <a:r>
              <a:rPr lang="ru-RU" sz="1400" b="1" dirty="0" smtClean="0">
                <a:solidFill>
                  <a:schemeClr val="accent3"/>
                </a:solidFill>
              </a:rPr>
              <a:t>через ЛК</a:t>
            </a:r>
            <a:endParaRPr lang="ru-RU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13" name="Picture 2" descr="C:\Users\a.antonenko\Desktop\Работа\Презентация\СМЦ\IMG_20190322_143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2" y="4478164"/>
            <a:ext cx="1534141" cy="169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93" y="4478164"/>
            <a:ext cx="1695628" cy="169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5836579" y="4267200"/>
            <a:ext cx="3231221" cy="21096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3"/>
                </a:solidFill>
              </a:rPr>
              <a:t>Прием поршня на </a:t>
            </a:r>
            <a:r>
              <a:rPr lang="ru-RU" sz="1400" b="1" dirty="0" smtClean="0">
                <a:solidFill>
                  <a:schemeClr val="accent3"/>
                </a:solidFill>
              </a:rPr>
              <a:t>КПОУ</a:t>
            </a:r>
            <a:endParaRPr lang="ru-RU" sz="1400" dirty="0">
              <a:solidFill>
                <a:schemeClr val="accent3"/>
              </a:solidFill>
              <a:cs typeface="Times New Roman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0" y="4478164"/>
            <a:ext cx="1746234" cy="169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a.antonenko\Desktop\Работа\Презентация\СМЦ\IMG_20190322_1432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814" y="4478163"/>
            <a:ext cx="1484985" cy="169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52401" y="1126598"/>
            <a:ext cx="2971800" cy="24500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Запуск поршня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6745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7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429000"/>
            <a:ext cx="914400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Магистральные газопроводы являются ключевыми </a:t>
            </a:r>
            <a:r>
              <a:rPr lang="ru-RU" sz="2400" b="1" dirty="0" smtClean="0">
                <a:solidFill>
                  <a:schemeClr val="bg1"/>
                </a:solidFill>
              </a:rPr>
              <a:t>компонентами газ транспортировки природного газа потребителям системы, </a:t>
            </a:r>
            <a:r>
              <a:rPr lang="ru-RU" sz="2400" b="1" dirty="0">
                <a:solidFill>
                  <a:schemeClr val="bg1"/>
                </a:solidFill>
              </a:rPr>
              <a:t>поэтому </a:t>
            </a:r>
            <a:r>
              <a:rPr lang="ru-RU" sz="2400" b="1" dirty="0" smtClean="0">
                <a:solidFill>
                  <a:schemeClr val="bg1"/>
                </a:solidFill>
              </a:rPr>
              <a:t>обеспечение непрерывного  </a:t>
            </a:r>
            <a:r>
              <a:rPr lang="ru-RU" sz="2400" b="1" dirty="0">
                <a:solidFill>
                  <a:schemeClr val="bg1"/>
                </a:solidFill>
              </a:rPr>
              <a:t>мониторинга их </a:t>
            </a:r>
            <a:r>
              <a:rPr lang="ru-RU" sz="2400" b="1" dirty="0" smtClean="0">
                <a:solidFill>
                  <a:schemeClr val="bg1"/>
                </a:solidFill>
              </a:rPr>
              <a:t>технического состояния </a:t>
            </a:r>
            <a:r>
              <a:rPr lang="ru-RU" sz="2400" b="1" dirty="0">
                <a:solidFill>
                  <a:schemeClr val="bg1"/>
                </a:solidFill>
              </a:rPr>
              <a:t>является одной из основных задач, стоящей перед эксплуатирующими организациями. </a:t>
            </a:r>
            <a:endParaRPr lang="ru-RU" sz="2400" b="1" spc="150" dirty="0">
              <a:ln w="11430">
                <a:solidFill>
                  <a:srgbClr val="FFFFCC"/>
                </a:solidFill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 smtClean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 smtClean="0"/>
              <a:t>трансгаз</a:t>
            </a:r>
            <a:r>
              <a:rPr lang="ru-RU" sz="1500" b="1" dirty="0" smtClean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01199"/>
            <a:ext cx="3352800" cy="2327801"/>
          </a:xfrm>
          <a:prstGeom prst="rect">
            <a:avLst/>
          </a:prstGeom>
        </p:spPr>
      </p:pic>
      <p:pic>
        <p:nvPicPr>
          <p:cNvPr id="15" name="Picture 7" descr="C:\Users\a.chesnokov\Desktop\трасса газопров РОссия-Турция.JPG"/>
          <p:cNvPicPr>
            <a:picLocks noChangeAspect="1" noChangeArrowheads="1"/>
          </p:cNvPicPr>
          <p:nvPr/>
        </p:nvPicPr>
        <p:blipFill>
          <a:blip r:embed="rId4" cstate="print"/>
          <a:srcRect l="16019" r="16482"/>
          <a:stretch>
            <a:fillRect/>
          </a:stretch>
        </p:blipFill>
        <p:spPr bwMode="auto">
          <a:xfrm>
            <a:off x="2895600" y="1113298"/>
            <a:ext cx="3276600" cy="2315702"/>
          </a:xfrm>
          <a:prstGeom prst="rect">
            <a:avLst/>
          </a:prstGeom>
          <a:noFill/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113299"/>
            <a:ext cx="2971800" cy="2315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0920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eaLnBrk="1" hangingPunct="1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Информация о срабатывании СМЦ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4318" y="2323689"/>
            <a:ext cx="3581046" cy="44193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78" y="1084723"/>
            <a:ext cx="3535922" cy="24388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078" y="3523542"/>
            <a:ext cx="3535922" cy="2800350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-25400" y="1084015"/>
            <a:ext cx="5608077" cy="174507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300" b="1" dirty="0">
                <a:solidFill>
                  <a:srgbClr val="0033CC"/>
                </a:solidFill>
              </a:rPr>
              <a:t>19.09.2017г. в 8:53 на 11 км трубы Анапа-Тамань СМЦ зафиксировала активность типа «</a:t>
            </a:r>
            <a:r>
              <a:rPr lang="ru-RU" sz="1300" b="1" dirty="0" smtClean="0">
                <a:solidFill>
                  <a:srgbClr val="0033CC"/>
                </a:solidFill>
              </a:rPr>
              <a:t>Работа Землеройной </a:t>
            </a:r>
            <a:r>
              <a:rPr lang="ru-RU" sz="1300" b="1" dirty="0">
                <a:solidFill>
                  <a:srgbClr val="0033CC"/>
                </a:solidFill>
              </a:rPr>
              <a:t>Техники». Диспетчер подтвердил отсутствие разрешения на работы на данном участке. Прибыв на место, была обнаружена бригада рабочих осуществлявших копку траншеи в непосредственной близости от охранной зоны МГ. </a:t>
            </a:r>
          </a:p>
          <a:p>
            <a:pPr algn="just"/>
            <a:endParaRPr lang="ru-RU" sz="1300" b="1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763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21</a:t>
            </a:r>
          </a:p>
          <a:p>
            <a:pPr eaLnBrk="1" hangingPunct="1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Информация о срабатывании СМЦ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1104900"/>
            <a:ext cx="3480164" cy="2628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04900"/>
            <a:ext cx="3505200" cy="2628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695701"/>
            <a:ext cx="3505926" cy="2629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946" y="3691347"/>
            <a:ext cx="3479801" cy="2609851"/>
          </a:xfrm>
          <a:prstGeom prst="rect">
            <a:avLst/>
          </a:prstGeom>
        </p:spPr>
      </p:pic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1" y="1087483"/>
            <a:ext cx="2123804" cy="521616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300" dirty="0" smtClean="0">
                <a:solidFill>
                  <a:srgbClr val="3838AF"/>
                </a:solidFill>
              </a:rPr>
              <a:t> </a:t>
            </a:r>
            <a:r>
              <a:rPr lang="ru-RU" sz="1300" b="1" dirty="0">
                <a:solidFill>
                  <a:srgbClr val="3838AF"/>
                </a:solidFill>
              </a:rPr>
              <a:t>28.11.2017 на участке газопровода "Анапа-Тамань" на 67.4 </a:t>
            </a:r>
            <a:r>
              <a:rPr lang="ru-RU" sz="1300" b="1" dirty="0" smtClean="0">
                <a:solidFill>
                  <a:srgbClr val="3838AF"/>
                </a:solidFill>
              </a:rPr>
              <a:t>км был осуществлен выезд, так как </a:t>
            </a:r>
            <a:r>
              <a:rPr lang="ru-RU" sz="1300" b="1" dirty="0">
                <a:solidFill>
                  <a:srgbClr val="3838AF"/>
                </a:solidFill>
              </a:rPr>
              <a:t>диспетчер не подтвердил наличие разрешения на </a:t>
            </a:r>
            <a:r>
              <a:rPr lang="ru-RU" sz="1300" b="1" dirty="0" smtClean="0">
                <a:solidFill>
                  <a:srgbClr val="3838AF"/>
                </a:solidFill>
              </a:rPr>
              <a:t>работы и отсутствовала </a:t>
            </a:r>
            <a:r>
              <a:rPr lang="ru-RU" sz="1300" b="1" dirty="0">
                <a:solidFill>
                  <a:srgbClr val="3838AF"/>
                </a:solidFill>
              </a:rPr>
              <a:t>запись в журнале выезда бригад. На месте </a:t>
            </a:r>
            <a:r>
              <a:rPr lang="ru-RU" sz="1300" b="1" dirty="0" err="1">
                <a:solidFill>
                  <a:srgbClr val="3838AF"/>
                </a:solidFill>
              </a:rPr>
              <a:t>сработки</a:t>
            </a:r>
            <a:r>
              <a:rPr lang="ru-RU" sz="1300" b="1" dirty="0">
                <a:solidFill>
                  <a:srgbClr val="3838AF"/>
                </a:solidFill>
              </a:rPr>
              <a:t> была обнаружена бригада рабочих ЗАО "</a:t>
            </a:r>
            <a:r>
              <a:rPr lang="ru-RU" sz="1300" b="1" dirty="0" err="1">
                <a:solidFill>
                  <a:srgbClr val="3838AF"/>
                </a:solidFill>
              </a:rPr>
              <a:t>СетьСтрой</a:t>
            </a:r>
            <a:r>
              <a:rPr lang="ru-RU" sz="1300" b="1" dirty="0">
                <a:solidFill>
                  <a:srgbClr val="3838AF"/>
                </a:solidFill>
              </a:rPr>
              <a:t>" закладывавших платформы на глубину 11-13 м для опор линий электропередач. Разрешения на осуществление работ у них с собой не было. Визуально расстояние от места проведения работ до магистрального газопровода оценивается в 20-30 м</a:t>
            </a:r>
            <a:r>
              <a:rPr lang="ru-RU" sz="1300" dirty="0">
                <a:solidFill>
                  <a:srgbClr val="3838AF"/>
                </a:solidFill>
              </a:rPr>
              <a:t>. </a:t>
            </a:r>
            <a:endParaRPr lang="ru-RU" sz="1300" dirty="0">
              <a:solidFill>
                <a:srgbClr val="3838A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7565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93662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Информация о срабатывании СМЦ</a:t>
            </a:r>
          </a:p>
        </p:txBody>
      </p:sp>
      <p:sp>
        <p:nvSpPr>
          <p:cNvPr id="7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112656"/>
            <a:ext cx="3515542" cy="26366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3749312"/>
            <a:ext cx="3496492" cy="2542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0"/>
            <a:ext cx="5608078" cy="3648074"/>
          </a:xfrm>
          <a:prstGeom prst="rect">
            <a:avLst/>
          </a:prstGeom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722" y="1112656"/>
            <a:ext cx="5608077" cy="175981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just"/>
            <a:r>
              <a:rPr lang="ru-RU" sz="1300" b="1" dirty="0">
                <a:solidFill>
                  <a:srgbClr val="0033CC"/>
                </a:solidFill>
              </a:rPr>
              <a:t>24.12.2018 системой СМЦ было зафиксировано событие по фильтру "Работа землеройной техники" на 70,6 км газопровода Анапа-Тамань. Данная информация была предоставлена диспетчером в службу охраны. По результату выезда охрана доложила, что по указанным координатам в </a:t>
            </a:r>
            <a:r>
              <a:rPr lang="ru-RU" sz="1300" b="1" dirty="0" smtClean="0">
                <a:solidFill>
                  <a:srgbClr val="0033CC"/>
                </a:solidFill>
              </a:rPr>
              <a:t>охранной зоне </a:t>
            </a:r>
            <a:r>
              <a:rPr lang="ru-RU" sz="1300" b="1" dirty="0">
                <a:solidFill>
                  <a:srgbClr val="0033CC"/>
                </a:solidFill>
              </a:rPr>
              <a:t>МГ </a:t>
            </a:r>
            <a:r>
              <a:rPr lang="ru-RU" sz="1300" b="1" dirty="0" smtClean="0">
                <a:solidFill>
                  <a:srgbClr val="0033CC"/>
                </a:solidFill>
              </a:rPr>
              <a:t>ведутся работы бригадой </a:t>
            </a:r>
            <a:r>
              <a:rPr lang="ru-RU" sz="1300" b="1" dirty="0">
                <a:solidFill>
                  <a:srgbClr val="0033CC"/>
                </a:solidFill>
              </a:rPr>
              <a:t>ЗАО «</a:t>
            </a:r>
            <a:r>
              <a:rPr lang="ru-RU" sz="1300" b="1" dirty="0" err="1">
                <a:solidFill>
                  <a:srgbClr val="0033CC"/>
                </a:solidFill>
              </a:rPr>
              <a:t>СетьСтрой</a:t>
            </a:r>
            <a:r>
              <a:rPr lang="ru-RU" sz="1300" b="1" dirty="0">
                <a:solidFill>
                  <a:srgbClr val="0033CC"/>
                </a:solidFill>
              </a:rPr>
              <a:t>» </a:t>
            </a:r>
            <a:r>
              <a:rPr lang="ru-RU" sz="1300" b="1" dirty="0" smtClean="0">
                <a:solidFill>
                  <a:srgbClr val="0033CC"/>
                </a:solidFill>
              </a:rPr>
              <a:t>инженерному укреплению опоры ЛЭП без </a:t>
            </a:r>
            <a:r>
              <a:rPr lang="ru-RU" sz="1300" b="1" dirty="0">
                <a:solidFill>
                  <a:srgbClr val="0033CC"/>
                </a:solidFill>
              </a:rPr>
              <a:t>соответствующего </a:t>
            </a:r>
            <a:r>
              <a:rPr lang="ru-RU" sz="1300" b="1" dirty="0" smtClean="0">
                <a:solidFill>
                  <a:srgbClr val="0033CC"/>
                </a:solidFill>
              </a:rPr>
              <a:t>разрешения</a:t>
            </a:r>
            <a:r>
              <a:rPr lang="ru-RU" sz="1300" b="1" dirty="0">
                <a:solidFill>
                  <a:srgbClr val="0033CC"/>
                </a:solidFill>
              </a:rPr>
              <a:t>.</a:t>
            </a:r>
          </a:p>
          <a:p>
            <a:pPr algn="just"/>
            <a:endParaRPr lang="ru-RU" sz="1300" dirty="0">
              <a:solidFill>
                <a:srgbClr val="3838A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102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Предложения в проект решения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8"/>
          <p:cNvSpPr>
            <a:spLocks noChangeArrowheads="1"/>
          </p:cNvSpPr>
          <p:nvPr/>
        </p:nvSpPr>
        <p:spPr bwMode="auto">
          <a:xfrm>
            <a:off x="381000" y="1143000"/>
            <a:ext cx="8534400" cy="685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700" b="1" dirty="0" smtClean="0">
                <a:solidFill>
                  <a:schemeClr val="accent2"/>
                </a:solidFill>
              </a:rPr>
              <a:t>Опыт эксплуатации  системы мониторинга целостности газопровода показал ряд проблемных вопросов, требующих решений</a:t>
            </a:r>
            <a:endParaRPr lang="ru-RU" sz="1700" b="1" dirty="0">
              <a:solidFill>
                <a:schemeClr val="accent2"/>
              </a:solidFill>
            </a:endParaRP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ltGray">
          <a:xfrm>
            <a:off x="85725" y="2057400"/>
            <a:ext cx="8766175" cy="14478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FFFF"/>
              </a:gs>
              <a:gs pos="25000">
                <a:srgbClr val="FFFFCC"/>
              </a:gs>
              <a:gs pos="75000">
                <a:srgbClr val="CCFFCC"/>
              </a:gs>
              <a:gs pos="100000">
                <a:srgbClr val="66FFFF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b="1" i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" name="AutoShape 24"/>
          <p:cNvSpPr>
            <a:spLocks noChangeArrowheads="1"/>
          </p:cNvSpPr>
          <p:nvPr/>
        </p:nvSpPr>
        <p:spPr bwMode="ltGray">
          <a:xfrm>
            <a:off x="228600" y="3823252"/>
            <a:ext cx="8547100" cy="151074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CCFFFF"/>
              </a:gs>
              <a:gs pos="25000">
                <a:srgbClr val="FFFFCC"/>
              </a:gs>
              <a:gs pos="75000">
                <a:srgbClr val="CCFFCC"/>
              </a:gs>
              <a:gs pos="100000">
                <a:srgbClr val="66FFFF"/>
              </a:gs>
            </a:gsLst>
            <a:path path="circle">
              <a:fillToRect l="100000" t="100000"/>
            </a:path>
            <a:tileRect r="-100000" b="-100000"/>
          </a:gradFill>
          <a:ln w="38100" algn="ctr">
            <a:solidFill>
              <a:schemeClr val="accent1">
                <a:lumMod val="2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endParaRPr lang="ru-RU" b="1" i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228600" y="1828800"/>
            <a:ext cx="8382000" cy="1524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b="1" dirty="0">
                <a:solidFill>
                  <a:srgbClr val="0033CC"/>
                </a:solidFill>
              </a:rPr>
              <a:t>для обеспечения надёжной работы оборудования СМЦ предлагаем Департаменту 308 рассмотреть вопрос  по определению централизованной сервисной организации для проведения технического обслуживания оборудования СМЦ и поддержания ее программного </a:t>
            </a:r>
            <a:r>
              <a:rPr lang="ru-RU" sz="1600" b="1" dirty="0" smtClean="0">
                <a:solidFill>
                  <a:srgbClr val="0033CC"/>
                </a:solidFill>
              </a:rPr>
              <a:t>обеспечения</a:t>
            </a:r>
            <a:endParaRPr lang="ru-RU" sz="1600" b="1" dirty="0">
              <a:solidFill>
                <a:srgbClr val="0033CC"/>
              </a:solidFill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381000" y="5244548"/>
            <a:ext cx="8382000" cy="1003852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ru-RU" sz="1400" dirty="0"/>
          </a:p>
        </p:txBody>
      </p:sp>
      <p:sp>
        <p:nvSpPr>
          <p:cNvPr id="38" name="Text Box 13"/>
          <p:cNvSpPr txBox="1">
            <a:spLocks noChangeArrowheads="1"/>
          </p:cNvSpPr>
          <p:nvPr/>
        </p:nvSpPr>
        <p:spPr bwMode="auto">
          <a:xfrm>
            <a:off x="253206" y="3823804"/>
            <a:ext cx="8431212" cy="15240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600" b="1" dirty="0"/>
              <a:t>поручить АО «</a:t>
            </a:r>
            <a:r>
              <a:rPr lang="ru-RU" sz="1600" b="1" dirty="0" err="1"/>
              <a:t>Оргэнергогаз</a:t>
            </a:r>
            <a:r>
              <a:rPr lang="ru-RU" sz="1600" b="1" dirty="0"/>
              <a:t>» разработать  нормативный документ, определяющий периодичность и объемы технического обслуживания оборудования СМЦ, а также единичные расценки на техническое обслуживание оборудования и поддержания программного обеспечения для их дальнейшего утверждения в ПАО «Газпром</a:t>
            </a:r>
            <a:r>
              <a:rPr lang="ru-RU" sz="1600" b="1" dirty="0" smtClean="0"/>
              <a:t>»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2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24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00" y="3191470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Применение системы мониторинга целостности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0" y="1143000"/>
            <a:ext cx="2819400" cy="518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72000" tIns="0" rIns="72000" bIns="0" anchor="ctr"/>
          <a:lstStyle/>
          <a:p>
            <a:pPr algn="ctr"/>
            <a:r>
              <a:rPr lang="ru-RU" sz="1200" b="1" dirty="0">
                <a:solidFill>
                  <a:srgbClr val="0033CC"/>
                </a:solidFill>
              </a:rPr>
              <a:t>Для решения задач по обеспечению непрерывного дистанционного контроля обнаружения утечек и несанкционированного доступа к техническим устройствам, установленным на  магистральном газопроводе «Анапа – Тамань» </a:t>
            </a:r>
            <a:r>
              <a:rPr lang="ru-RU" sz="1200" b="1" dirty="0" err="1">
                <a:solidFill>
                  <a:srgbClr val="0033CC"/>
                </a:solidFill>
              </a:rPr>
              <a:t>Ду</a:t>
            </a:r>
            <a:r>
              <a:rPr lang="ru-RU" sz="1200" b="1" dirty="0">
                <a:solidFill>
                  <a:srgbClr val="0033CC"/>
                </a:solidFill>
              </a:rPr>
              <a:t> 700 </a:t>
            </a:r>
            <a:r>
              <a:rPr lang="ru-RU" sz="1200" b="1" dirty="0" err="1">
                <a:solidFill>
                  <a:srgbClr val="0033CC"/>
                </a:solidFill>
              </a:rPr>
              <a:t>Ру</a:t>
            </a:r>
            <a:r>
              <a:rPr lang="ru-RU" sz="1200" b="1" dirty="0">
                <a:solidFill>
                  <a:srgbClr val="0033CC"/>
                </a:solidFill>
              </a:rPr>
              <a:t> 7,45 МПа и  протяженностью 106,7 км, входящего в состав инвестиционного проекта «Увеличение подачи газа в юго-западные районы Краснодарского края», а так же во исполнение  требований пунктов 31 и 34 Федеральных норм и правил в области промышленной безопасности «Правила безопасности для опасных производственных объектов магистральных трубопроводов» построена и эксплуатируется  система мониторинга целостности линейной части магистрального</a:t>
            </a:r>
            <a:r>
              <a:rPr lang="ru-RU" sz="1400" dirty="0">
                <a:solidFill>
                  <a:srgbClr val="0033CC"/>
                </a:solidFill>
              </a:rPr>
              <a:t> </a:t>
            </a:r>
            <a:r>
              <a:rPr lang="ru-RU" sz="1200" b="1" dirty="0">
                <a:solidFill>
                  <a:srgbClr val="0033CC"/>
                </a:solidFill>
              </a:rPr>
              <a:t>газопровода.   </a:t>
            </a:r>
          </a:p>
        </p:txBody>
      </p:sp>
      <p:pic>
        <p:nvPicPr>
          <p:cNvPr id="102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447800"/>
            <a:ext cx="2819400" cy="4191000"/>
          </a:xfrm>
          <a:prstGeom prst="rect">
            <a:avLst/>
          </a:prstGeom>
          <a:noFill/>
        </p:spPr>
      </p:pic>
      <p:pic>
        <p:nvPicPr>
          <p:cNvPr id="1028" name="Picture 4" descr="C:\Users\User\Desktop\пр1б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447800"/>
            <a:ext cx="3120067" cy="4191000"/>
          </a:xfrm>
          <a:prstGeom prst="rect">
            <a:avLst/>
          </a:prstGeom>
          <a:noFill/>
        </p:spPr>
      </p:pic>
      <p:pic>
        <p:nvPicPr>
          <p:cNvPr id="1029" name="Picture 5" descr="C:\Users\User\Desktop\вт1р1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447800"/>
            <a:ext cx="3048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08322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152400" y="1162050"/>
            <a:ext cx="8763000" cy="4857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000" dirty="0" smtClean="0"/>
              <a:t>Система мониторинга целостности (СМЦ) предназначена</a:t>
            </a:r>
            <a:endParaRPr lang="ru-RU" sz="1000" dirty="0">
              <a:solidFill>
                <a:srgbClr val="003399"/>
              </a:solidFill>
            </a:endParaRPr>
          </a:p>
        </p:txBody>
      </p:sp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Назначение системы мониторинга целостности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1219201"/>
            <a:ext cx="8229600" cy="6858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849438" y="2133600"/>
            <a:ext cx="6913562" cy="9144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- обнаружения факта образования утечки  газа из </a:t>
            </a:r>
          </a:p>
          <a:p>
            <a:pPr lvl="0" algn="just" eaLnBrk="0" hangingPunct="0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газопровода по </a:t>
            </a:r>
            <a:r>
              <a:rPr lang="ru-RU" dirty="0" err="1" smtClean="0">
                <a:solidFill>
                  <a:srgbClr val="000099"/>
                </a:solidFill>
              </a:rPr>
              <a:t>виброакустическим</a:t>
            </a:r>
            <a:r>
              <a:rPr lang="ru-RU" dirty="0" smtClean="0">
                <a:solidFill>
                  <a:srgbClr val="000099"/>
                </a:solidFill>
              </a:rPr>
              <a:t> и температурным признакам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1849438" y="3505200"/>
            <a:ext cx="6913562" cy="9144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- обнаружение факта несанкционированной активности на трассе газопровода, потенциально опасной с точки зрения нарушения целостности трубопроводной части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Рисунок 20" descr="Вырезка экрана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724400"/>
            <a:ext cx="1752600" cy="1143000"/>
          </a:xfrm>
          <a:prstGeom prst="rect">
            <a:avLst/>
          </a:prstGeom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2057400" y="4724400"/>
            <a:ext cx="6705600" cy="9906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- обеспечение контроля уровня загазованности в </a:t>
            </a:r>
            <a:r>
              <a:rPr lang="ru-RU" dirty="0" err="1" smtClean="0">
                <a:solidFill>
                  <a:srgbClr val="000099"/>
                </a:solidFill>
              </a:rPr>
              <a:t>фунлярах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</a:p>
          <a:p>
            <a:pPr lvl="0" algn="just" eaLnBrk="0" hangingPunct="0">
              <a:lnSpc>
                <a:spcPct val="150000"/>
              </a:lnSpc>
            </a:pPr>
            <a:r>
              <a:rPr lang="ru-RU" dirty="0" smtClean="0">
                <a:solidFill>
                  <a:srgbClr val="000099"/>
                </a:solidFill>
              </a:rPr>
              <a:t>перехода газопровода через автомобильные и железные дороги.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1524000" cy="11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5" name="Picture 1" descr="C:\Users\User\Desktop\утеч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985" y="1981200"/>
            <a:ext cx="1412415" cy="99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Технические решения системы мониторинга целостности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7"/>
          <p:cNvSpPr>
            <a:spLocks noChangeArrowheads="1"/>
          </p:cNvSpPr>
          <p:nvPr/>
        </p:nvSpPr>
        <p:spPr bwMode="auto">
          <a:xfrm>
            <a:off x="241300" y="1179255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Для обеспечения решения данных задач,  проектом предусматривается прокладка волоконно-оптического датчика ВОД (в стандартном варианте 24 волокна) выполняющего роль чувствительного элемента. Оптическое волокно сверху покрывается защитным покрытием из кремний-органического полимера, которое защищает его от механических повреждений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Принцип действия ВОД основан на прохождении светового сигнала вдоль оптического волокна, который изменяет свою скорость, силу и плотность при внешних воздействиях на него, с указанием точного места воздействия.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733801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19275" y="5473700"/>
          <a:ext cx="2219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Visio" r:id="rId5" imgW="2219106" imgH="394240" progId="Visio.Drawing.11">
                  <p:embed/>
                </p:oleObj>
              </mc:Choice>
              <mc:Fallback>
                <p:oleObj name="Visio" r:id="rId5" imgW="2219106" imgH="394240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9275" y="5473700"/>
                        <a:ext cx="2219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752600" y="5105400"/>
          <a:ext cx="4460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Visio" r:id="rId7" imgW="446680" imgH="572581" progId="Visio.Drawing.11">
                  <p:embed/>
                </p:oleObj>
              </mc:Choice>
              <mc:Fallback>
                <p:oleObj name="Visio" r:id="rId7" imgW="446680" imgH="572581" progId="Visio.Drawing.11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5105400"/>
                        <a:ext cx="446088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1676400" y="3886200"/>
          <a:ext cx="2219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" name="Visio" r:id="rId9" imgW="2219106" imgH="394240" progId="Visio.Drawing.11">
                  <p:embed/>
                </p:oleObj>
              </mc:Choice>
              <mc:Fallback>
                <p:oleObj name="Visio" r:id="rId9" imgW="2219106" imgH="394240" progId="Visio.Drawing.11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886200"/>
                        <a:ext cx="2219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1882775" y="4187825"/>
          <a:ext cx="3270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" name="Visio" r:id="rId11" imgW="327727" imgH="536643" progId="Visio.Drawing.11">
                  <p:embed/>
                </p:oleObj>
              </mc:Choice>
              <mc:Fallback>
                <p:oleObj name="Visio" r:id="rId11" imgW="327727" imgH="536643" progId="Visio.Drawing.11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4187825"/>
                        <a:ext cx="3270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419600" y="3860800"/>
          <a:ext cx="482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" name="Visio" r:id="rId13" imgW="482555" imgH="482600" progId="Visio.Drawing.11">
                  <p:embed/>
                </p:oleObj>
              </mc:Choice>
              <mc:Fallback>
                <p:oleObj name="Visio" r:id="rId13" imgW="482555" imgH="482600" progId="Visio.Drawing.11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60800"/>
                        <a:ext cx="482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486275" y="3810000"/>
          <a:ext cx="22193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" name="Visio" r:id="rId15" imgW="2219106" imgH="394240" progId="Visio.Drawing.11">
                  <p:embed/>
                </p:oleObj>
              </mc:Choice>
              <mc:Fallback>
                <p:oleObj name="Visio" r:id="rId15" imgW="2219106" imgH="394240" progId="Visio.Drawing.11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275" y="3810000"/>
                        <a:ext cx="22193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838200" y="4343400"/>
          <a:ext cx="34290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" name="Visio" r:id="rId17" imgW="3965907" imgH="1199745" progId="Visio.Drawing.11">
                  <p:embed/>
                </p:oleObj>
              </mc:Choice>
              <mc:Fallback>
                <p:oleObj name="Visio" r:id="rId17" imgW="3965907" imgH="1199745" progId="Visio.Drawing.11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34290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87639"/>
              </p:ext>
            </p:extLst>
          </p:nvPr>
        </p:nvGraphicFramePr>
        <p:xfrm>
          <a:off x="914400" y="4724400"/>
          <a:ext cx="457200" cy="319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1" name="Visio" r:id="rId19" imgW="336359" imgH="234274" progId="Visio.Drawing.11">
                  <p:link updateAutomatic="1"/>
                </p:oleObj>
              </mc:Choice>
              <mc:Fallback>
                <p:oleObj name="Visio" r:id="rId19" imgW="336359" imgH="234274" progId="Visio.Drawing.11">
                  <p:link updateAutomatic="1"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457200" cy="319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 bwMode="auto">
          <a:xfrm>
            <a:off x="2857500" y="1238250"/>
            <a:ext cx="6248400" cy="29527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000" dirty="0" smtClean="0"/>
              <a:t>Система мониторинга целостности (СМЦ) предназначена</a:t>
            </a:r>
            <a:endParaRPr lang="ru-RU" sz="1000" dirty="0">
              <a:solidFill>
                <a:srgbClr val="003399"/>
              </a:solidFill>
            </a:endParaRPr>
          </a:p>
        </p:txBody>
      </p:sp>
      <p:graphicFrame>
        <p:nvGraphicFramePr>
          <p:cNvPr id="1059" name="Object 35"/>
          <p:cNvGraphicFramePr>
            <a:graphicFrameLocks noChangeAspect="1"/>
          </p:cNvGraphicFramePr>
          <p:nvPr/>
        </p:nvGraphicFramePr>
        <p:xfrm>
          <a:off x="4419600" y="2593975"/>
          <a:ext cx="2590800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" name="Visio" r:id="rId3" imgW="2963034" imgH="1292428" progId="Visio.Drawing.11">
                  <p:embed/>
                </p:oleObj>
              </mc:Choice>
              <mc:Fallback>
                <p:oleObj name="Visio" r:id="rId3" imgW="2963034" imgH="1292428" progId="Visio.Drawing.11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93975"/>
                        <a:ext cx="2590800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  <a:p>
            <a:pPr algn="ctr">
              <a:defRPr/>
            </a:pPr>
            <a:endParaRPr lang="ru-RU" sz="1500" b="1" dirty="0" smtClean="0"/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Технические решения системы мониторинга целостности</a:t>
            </a:r>
          </a:p>
        </p:txBody>
      </p:sp>
      <p:sp>
        <p:nvSpPr>
          <p:cNvPr id="22" name="Прямоугольник 8"/>
          <p:cNvSpPr>
            <a:spLocks noChangeArrowheads="1"/>
          </p:cNvSpPr>
          <p:nvPr/>
        </p:nvSpPr>
        <p:spPr bwMode="auto">
          <a:xfrm>
            <a:off x="0" y="1219200"/>
            <a:ext cx="2667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 b="1" dirty="0">
                <a:solidFill>
                  <a:srgbClr val="0033CC"/>
                </a:solidFill>
              </a:rPr>
              <a:t>Для  функционирования СМЦ укладка ВОД осуществлялась  после монтажа, укладки в  траншею и обратной засыпки газопровода  на высоту не менее 0,2 м выше верхней образующей трубы.  Затем  на расстоянии 1 м от оси газопровода с правой стороны  по ходу движения  газа укладывается кабель ВОД, при этом расстояние от ВОД до поверхности земли после окончательной засыпки траншеи должно быть в пределах 0,7 м – 2 м</a:t>
            </a:r>
            <a:r>
              <a:rPr lang="ru-RU" sz="1400" b="1" dirty="0"/>
              <a:t>.  </a:t>
            </a:r>
          </a:p>
        </p:txBody>
      </p:sp>
      <p:graphicFrame>
        <p:nvGraphicFramePr>
          <p:cNvPr id="1054" name="Object 30"/>
          <p:cNvGraphicFramePr>
            <a:graphicFrameLocks noChangeAspect="1"/>
          </p:cNvGraphicFramePr>
          <p:nvPr/>
        </p:nvGraphicFramePr>
        <p:xfrm>
          <a:off x="2827338" y="1869959"/>
          <a:ext cx="5783262" cy="2016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" name="Visio" r:id="rId6" imgW="6393517" imgH="1907702" progId="Visio.Drawing.11">
                  <p:embed/>
                </p:oleObj>
              </mc:Choice>
              <mc:Fallback>
                <p:oleObj name="Visio" r:id="rId6" imgW="6393517" imgH="1907702" progId="Visio.Drawing.11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1869959"/>
                        <a:ext cx="5783262" cy="2016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5" name="Object 31"/>
          <p:cNvGraphicFramePr>
            <a:graphicFrameLocks noChangeAspect="1"/>
          </p:cNvGraphicFramePr>
          <p:nvPr/>
        </p:nvGraphicFramePr>
        <p:xfrm>
          <a:off x="5199062" y="2819400"/>
          <a:ext cx="10493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" name="Visio" r:id="rId8" imgW="1048998" imgH="1048966" progId="Visio.Drawing.11">
                  <p:embed/>
                </p:oleObj>
              </mc:Choice>
              <mc:Fallback>
                <p:oleObj name="Visio" r:id="rId8" imgW="1048998" imgH="1048966" progId="Visio.Drawing.11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9062" y="2819400"/>
                        <a:ext cx="104933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5715000" y="2287587"/>
          <a:ext cx="41275" cy="175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" name="Visio" r:id="rId10" imgW="41269" imgH="1751249" progId="Visio.Drawing.11">
                  <p:embed/>
                </p:oleObj>
              </mc:Choice>
              <mc:Fallback>
                <p:oleObj name="Visio" r:id="rId10" imgW="41269" imgH="1751249" progId="Visio.Drawing.11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287587"/>
                        <a:ext cx="41275" cy="175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7" name="Object 33"/>
          <p:cNvGraphicFramePr>
            <a:graphicFrameLocks noChangeAspect="1"/>
          </p:cNvGraphicFramePr>
          <p:nvPr/>
        </p:nvGraphicFramePr>
        <p:xfrm>
          <a:off x="4778375" y="3352800"/>
          <a:ext cx="479425" cy="610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" name="Visio" r:id="rId12" imgW="784927" imgH="999247" progId="Visio.Drawing.11">
                  <p:embed/>
                </p:oleObj>
              </mc:Choice>
              <mc:Fallback>
                <p:oleObj name="Visio" r:id="rId12" imgW="784927" imgH="999247" progId="Visio.Drawing.11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75" y="3352800"/>
                        <a:ext cx="479425" cy="6104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8" name="Object 34"/>
          <p:cNvGraphicFramePr>
            <a:graphicFrameLocks noChangeAspect="1"/>
          </p:cNvGraphicFramePr>
          <p:nvPr/>
        </p:nvGraphicFramePr>
        <p:xfrm>
          <a:off x="3209925" y="3581400"/>
          <a:ext cx="16668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" name="Visio" r:id="rId14" imgW="1666959" imgH="324526" progId="Visio.Drawing.11">
                  <p:embed/>
                </p:oleObj>
              </mc:Choice>
              <mc:Fallback>
                <p:oleObj name="Visio" r:id="rId14" imgW="1666959" imgH="324526" progId="Visio.Drawing.11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925" y="3581400"/>
                        <a:ext cx="16668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0" name="Object 36"/>
          <p:cNvGraphicFramePr>
            <a:graphicFrameLocks noChangeAspect="1"/>
          </p:cNvGraphicFramePr>
          <p:nvPr/>
        </p:nvGraphicFramePr>
        <p:xfrm>
          <a:off x="6629400" y="2524125"/>
          <a:ext cx="14287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" name="Visio" r:id="rId16" imgW="142150" imgH="142402" progId="Visio.Drawing.11">
                  <p:embed/>
                </p:oleObj>
              </mc:Choice>
              <mc:Fallback>
                <p:oleObj name="Visio" r:id="rId16" imgW="142150" imgH="142402" progId="Visio.Drawing.11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524125"/>
                        <a:ext cx="142875" cy="14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1" name="Object 37"/>
          <p:cNvGraphicFramePr>
            <a:graphicFrameLocks noChangeAspect="1"/>
          </p:cNvGraphicFramePr>
          <p:nvPr/>
        </p:nvGraphicFramePr>
        <p:xfrm>
          <a:off x="5638800" y="1308100"/>
          <a:ext cx="11430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" name="Visio" r:id="rId18" imgW="1544500" imgH="1435370" progId="Visio.Drawing.11">
                  <p:embed/>
                </p:oleObj>
              </mc:Choice>
              <mc:Fallback>
                <p:oleObj name="Visio" r:id="rId18" imgW="1544500" imgH="1435370" progId="Visio.Drawing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308100"/>
                        <a:ext cx="11430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3" name="Object 39"/>
          <p:cNvGraphicFramePr>
            <a:graphicFrameLocks noChangeAspect="1"/>
          </p:cNvGraphicFramePr>
          <p:nvPr/>
        </p:nvGraphicFramePr>
        <p:xfrm>
          <a:off x="7315201" y="1905000"/>
          <a:ext cx="1600200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" name="Visio" r:id="rId20" imgW="1756781" imgH="46747" progId="Visio.Drawing.11">
                  <p:embed/>
                </p:oleObj>
              </mc:Choice>
              <mc:Fallback>
                <p:oleObj name="Visio" r:id="rId20" imgW="1756781" imgH="46747" progId="Visio.Drawing.11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1" y="1905000"/>
                        <a:ext cx="1600200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4" name="Object 40"/>
          <p:cNvGraphicFramePr>
            <a:graphicFrameLocks noChangeAspect="1"/>
          </p:cNvGraphicFramePr>
          <p:nvPr/>
        </p:nvGraphicFramePr>
        <p:xfrm>
          <a:off x="6705600" y="2590800"/>
          <a:ext cx="2209800" cy="46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" name="Visio" r:id="rId22" imgW="1756781" imgH="46747" progId="Visio.Drawing.11">
                  <p:embed/>
                </p:oleObj>
              </mc:Choice>
              <mc:Fallback>
                <p:oleObj name="Visio" r:id="rId22" imgW="1756781" imgH="46747" progId="Visio.Drawing.11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590800"/>
                        <a:ext cx="2209800" cy="46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" name="Object 41"/>
          <p:cNvGraphicFramePr>
            <a:graphicFrameLocks noChangeAspect="1"/>
          </p:cNvGraphicFramePr>
          <p:nvPr/>
        </p:nvGraphicFramePr>
        <p:xfrm>
          <a:off x="8534400" y="1676400"/>
          <a:ext cx="38576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" name="Visio" r:id="rId23" imgW="386530" imgH="923857" progId="Visio.Drawing.11">
                  <p:embed/>
                </p:oleObj>
              </mc:Choice>
              <mc:Fallback>
                <p:oleObj name="Visio" r:id="rId23" imgW="386530" imgH="923857" progId="Visio.Drawing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4400" y="1676400"/>
                        <a:ext cx="38576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6" name="Object 42"/>
          <p:cNvGraphicFramePr>
            <a:graphicFrameLocks noChangeAspect="1"/>
          </p:cNvGraphicFramePr>
          <p:nvPr/>
        </p:nvGraphicFramePr>
        <p:xfrm>
          <a:off x="4267200" y="1598612"/>
          <a:ext cx="250825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" name="Visio" r:id="rId25" imgW="2507722" imgH="1067611" progId="Visio.Drawing.11">
                  <p:embed/>
                </p:oleObj>
              </mc:Choice>
              <mc:Fallback>
                <p:oleObj name="Visio" r:id="rId25" imgW="2507722" imgH="1067611" progId="Visio.Drawing.11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598612"/>
                        <a:ext cx="2508250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" name="Object 43"/>
          <p:cNvGraphicFramePr>
            <a:graphicFrameLocks noChangeAspect="1"/>
          </p:cNvGraphicFramePr>
          <p:nvPr/>
        </p:nvGraphicFramePr>
        <p:xfrm>
          <a:off x="3505200" y="1371600"/>
          <a:ext cx="10668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" name="Visio" r:id="rId27" imgW="1067070" imgH="370191" progId="Visio.Drawing.11">
                  <p:embed/>
                </p:oleObj>
              </mc:Choice>
              <mc:Fallback>
                <p:oleObj name="Visio" r:id="rId27" imgW="1067070" imgH="370191" progId="Visio.Drawing.11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371600"/>
                        <a:ext cx="10668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Picture 3" descr="C:\Users\User\Desktop\ук2.jp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657600" y="4191000"/>
            <a:ext cx="3886200" cy="205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Технические решения системы мониторинга целостности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0" y="1219200"/>
            <a:ext cx="2667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600" b="1" dirty="0" smtClean="0">
                <a:solidFill>
                  <a:srgbClr val="0033CC"/>
                </a:solidFill>
              </a:rPr>
              <a:t>На переходах газопровода через автомобильные дороги общего пользования </a:t>
            </a:r>
            <a:r>
              <a:rPr lang="en-US" sz="1600" b="1" dirty="0" smtClean="0">
                <a:solidFill>
                  <a:srgbClr val="0033CC"/>
                </a:solidFill>
              </a:rPr>
              <a:t>I</a:t>
            </a:r>
            <a:r>
              <a:rPr lang="ru-RU" sz="1600" b="1" dirty="0" smtClean="0">
                <a:solidFill>
                  <a:srgbClr val="0033CC"/>
                </a:solidFill>
              </a:rPr>
              <a:t>-</a:t>
            </a:r>
            <a:r>
              <a:rPr lang="en-US" sz="1600" b="1" dirty="0" smtClean="0">
                <a:solidFill>
                  <a:srgbClr val="0033CC"/>
                </a:solidFill>
              </a:rPr>
              <a:t>V </a:t>
            </a:r>
            <a:r>
              <a:rPr lang="ru-RU" sz="1600" b="1" dirty="0" smtClean="0">
                <a:solidFill>
                  <a:srgbClr val="0033CC"/>
                </a:solidFill>
              </a:rPr>
              <a:t>категорий и через железные дороги ВОД прокладывается совместно с газопроводом в  защитным футляре и в специально предусмотренных перфорированных кабельных каналах.</a:t>
            </a:r>
            <a:endParaRPr lang="ru-RU" sz="1600" b="1" dirty="0">
              <a:solidFill>
                <a:srgbClr val="0033CC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667000"/>
            <a:ext cx="6324600" cy="26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 bwMode="auto">
          <a:xfrm>
            <a:off x="2743200" y="1524000"/>
            <a:ext cx="63246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sz="1000" dirty="0" smtClean="0"/>
              <a:t>Система мониторинга целостности (СМЦ) предназначена</a:t>
            </a:r>
            <a:endParaRPr lang="ru-RU" sz="1000" dirty="0">
              <a:solidFill>
                <a:srgbClr val="003399"/>
              </a:solidFill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2438400" y="1676400"/>
            <a:ext cx="7010400" cy="838200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lnSpc>
                <a:spcPct val="150000"/>
              </a:lnSpc>
            </a:pPr>
            <a:r>
              <a:rPr lang="ru-RU" sz="2000" b="1" noProof="0" dirty="0" smtClean="0">
                <a:solidFill>
                  <a:srgbClr val="000099"/>
                </a:solidFill>
              </a:rPr>
              <a:t>Переход кабеля ВОД через автодорогу</a:t>
            </a:r>
          </a:p>
          <a:p>
            <a:pPr lvl="0" algn="ctr" eaLnBrk="0" hangingPunct="0">
              <a:lnSpc>
                <a:spcPct val="150000"/>
              </a:lnSpc>
            </a:pPr>
            <a:r>
              <a:rPr lang="ru-RU" sz="2000" b="1" noProof="0" dirty="0" smtClean="0">
                <a:solidFill>
                  <a:srgbClr val="000099"/>
                </a:solidFill>
              </a:rPr>
              <a:t> </a:t>
            </a:r>
            <a:r>
              <a:rPr lang="en-US" sz="2000" b="1" noProof="0" dirty="0" smtClean="0">
                <a:solidFill>
                  <a:srgbClr val="000099"/>
                </a:solidFill>
              </a:rPr>
              <a:t>I-V </a:t>
            </a:r>
            <a:r>
              <a:rPr lang="ru-RU" sz="2000" b="1" noProof="0" dirty="0" smtClean="0">
                <a:solidFill>
                  <a:srgbClr val="000099"/>
                </a:solidFill>
              </a:rPr>
              <a:t>категории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4" name="Номер слайда 3"/>
          <p:cNvSpPr txBox="1">
            <a:spLocks/>
          </p:cNvSpPr>
          <p:nvPr/>
        </p:nvSpPr>
        <p:spPr bwMode="auto">
          <a:xfrm>
            <a:off x="0" y="6324601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ru-RU" sz="2400" b="1" kern="0" dirty="0">
                <a:solidFill>
                  <a:srgbClr val="FFFFFF"/>
                </a:solidFill>
              </a:rPr>
              <a:t>Технические решения системы мониторинга целостности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0" y="1219200"/>
            <a:ext cx="2667000" cy="51054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Для  </a:t>
            </a:r>
            <a:r>
              <a:rPr lang="ru-RU" sz="1400" b="1" dirty="0">
                <a:solidFill>
                  <a:srgbClr val="0033CC"/>
                </a:solidFill>
              </a:rPr>
              <a:t>обнаружения утечки газа  на участках газопровода, прокладываемого в защитных футлярах, на вытяжной свече установлены  датчики до взрывоопасных концентраций – детекторы метана. </a:t>
            </a:r>
          </a:p>
          <a:p>
            <a:pPr algn="ctr"/>
            <a:r>
              <a:rPr lang="ru-RU" sz="1400" b="1" dirty="0" smtClean="0">
                <a:solidFill>
                  <a:srgbClr val="0033CC"/>
                </a:solidFill>
              </a:rPr>
              <a:t>К </a:t>
            </a:r>
            <a:r>
              <a:rPr lang="ru-RU" sz="1400" b="1" dirty="0">
                <a:solidFill>
                  <a:srgbClr val="0033CC"/>
                </a:solidFill>
              </a:rPr>
              <a:t>каждому датчику  подключены четырёх оптических волокон, одно из которых на них - оптическое излучение, а второе транспортирует это излучение на приёмное оборудование для последующей обработки (два волокна являются резервными). Электропитание для детекторов не требуется.  </a:t>
            </a:r>
          </a:p>
          <a:p>
            <a:endParaRPr lang="ru-RU" sz="1200" dirty="0"/>
          </a:p>
          <a:p>
            <a:endParaRPr lang="ru-RU" sz="12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2550977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0"/>
            <a:ext cx="31337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0383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Рисунок 8" descr="log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" y="38100"/>
            <a:ext cx="17637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3"/>
          <p:cNvSpPr txBox="1">
            <a:spLocks/>
          </p:cNvSpPr>
          <p:nvPr/>
        </p:nvSpPr>
        <p:spPr bwMode="auto">
          <a:xfrm>
            <a:off x="1828800" y="6324600"/>
            <a:ext cx="7315200" cy="533400"/>
          </a:xfrm>
          <a:prstGeom prst="rect">
            <a:avLst/>
          </a:prstGeom>
          <a:solidFill>
            <a:srgbClr val="1199FF"/>
          </a:solidFill>
          <a:ln>
            <a:noFill/>
          </a:ln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algn="ctr">
              <a:defRPr/>
            </a:pPr>
            <a:r>
              <a:rPr lang="ru-RU" sz="1500" b="1" dirty="0"/>
              <a:t>Внедрение и опыт эксплуатации  системы мониторинга целостности магистрального газопровода «Анапа – Тамань» ООО «Газпром </a:t>
            </a:r>
            <a:r>
              <a:rPr lang="ru-RU" sz="1500" b="1" dirty="0" err="1"/>
              <a:t>трансгаз</a:t>
            </a:r>
            <a:r>
              <a:rPr lang="ru-RU" sz="1500" b="1" dirty="0"/>
              <a:t> Краснодар»</a:t>
            </a:r>
            <a:endParaRPr lang="ru-RU" sz="1500" dirty="0">
              <a:cs typeface="Times New Roman" pitchFamily="18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057400" y="66675"/>
            <a:ext cx="6019800" cy="923925"/>
          </a:xfrm>
          <a:prstGeom prst="rect">
            <a:avLst/>
          </a:prstGeom>
          <a:noFill/>
          <a:ln algn="ctr"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kern="0" dirty="0">
                <a:solidFill>
                  <a:schemeClr val="bg1"/>
                </a:solidFill>
              </a:rPr>
              <a:t>Волоконно-оптический сигнализатор метана</a:t>
            </a:r>
          </a:p>
        </p:txBody>
      </p:sp>
      <p:sp>
        <p:nvSpPr>
          <p:cNvPr id="12" name="Номер слайда 3"/>
          <p:cNvSpPr txBox="1">
            <a:spLocks/>
          </p:cNvSpPr>
          <p:nvPr/>
        </p:nvSpPr>
        <p:spPr bwMode="auto">
          <a:xfrm>
            <a:off x="7620" y="6315075"/>
            <a:ext cx="1849438" cy="5334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700">
                <a:solidFill>
                  <a:schemeClr val="bg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bg1"/>
                </a:solidFill>
                <a:latin typeface="Arial Narrow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0" y="1143000"/>
            <a:ext cx="2133600" cy="518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 lIns="72000" tIns="0" rIns="72000" bIns="0" anchor="ctr"/>
          <a:lstStyle/>
          <a:p>
            <a:pPr algn="ctr"/>
            <a:r>
              <a:rPr lang="ru-RU" sz="1400" dirty="0" smtClean="0">
                <a:solidFill>
                  <a:srgbClr val="000099"/>
                </a:solidFill>
              </a:rPr>
              <a:t>В </a:t>
            </a:r>
            <a:r>
              <a:rPr lang="ru-RU" sz="1400" dirty="0">
                <a:solidFill>
                  <a:srgbClr val="000099"/>
                </a:solidFill>
              </a:rPr>
              <a:t>соответствии с требованиями Приказа №520 от 06.11.2013 г. сигнализатор метана </a:t>
            </a:r>
            <a:r>
              <a:rPr lang="ru-RU" sz="1400" dirty="0" smtClean="0">
                <a:solidFill>
                  <a:srgbClr val="000099"/>
                </a:solidFill>
              </a:rPr>
              <a:t>марки ГДКС-05М1 ДБР280.005 дистанционно </a:t>
            </a:r>
            <a:r>
              <a:rPr lang="ru-RU" sz="1400" dirty="0">
                <a:solidFill>
                  <a:srgbClr val="000099"/>
                </a:solidFill>
              </a:rPr>
              <a:t>регистрирует </a:t>
            </a:r>
            <a:r>
              <a:rPr lang="ru-RU" sz="1400" dirty="0" smtClean="0">
                <a:solidFill>
                  <a:srgbClr val="000099"/>
                </a:solidFill>
              </a:rPr>
              <a:t>превышения </a:t>
            </a:r>
            <a:r>
              <a:rPr lang="ru-RU" sz="1400" dirty="0">
                <a:solidFill>
                  <a:srgbClr val="000099"/>
                </a:solidFill>
              </a:rPr>
              <a:t>порогового уровня загазованности метаном в зоне переходов газопроводов через железные дороги и автомобильные дороги </a:t>
            </a:r>
            <a:r>
              <a:rPr lang="en-US" sz="1400" dirty="0">
                <a:solidFill>
                  <a:srgbClr val="000099"/>
                </a:solidFill>
              </a:rPr>
              <a:t>I</a:t>
            </a:r>
            <a:r>
              <a:rPr lang="ru-RU" sz="1400" dirty="0">
                <a:solidFill>
                  <a:srgbClr val="000099"/>
                </a:solidFill>
              </a:rPr>
              <a:t>-</a:t>
            </a:r>
            <a:r>
              <a:rPr lang="en-US" sz="1400" dirty="0">
                <a:solidFill>
                  <a:srgbClr val="000099"/>
                </a:solidFill>
              </a:rPr>
              <a:t>V </a:t>
            </a:r>
            <a:r>
              <a:rPr lang="ru-RU" sz="1400" dirty="0">
                <a:solidFill>
                  <a:srgbClr val="000099"/>
                </a:solidFill>
              </a:rPr>
              <a:t>категорий. В сигнализаторе использован диодный лазер на 1,65 мкм с волоконным выходом и доставкой излучения к однопроходной измерительной кювете. </a:t>
            </a:r>
            <a:endParaRPr lang="ru-RU" sz="1300" dirty="0">
              <a:solidFill>
                <a:srgbClr val="000099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249115" y="2799803"/>
            <a:ext cx="4419599" cy="2629990"/>
          </a:xfrm>
          <a:prstGeom prst="rect">
            <a:avLst/>
          </a:prstGeom>
        </p:spPr>
      </p:pic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229" y="1904999"/>
            <a:ext cx="4375011" cy="441959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596809" y="1143000"/>
            <a:ext cx="6083981" cy="68579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ru-RU" sz="2400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23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7438</TotalTime>
  <Words>1715</Words>
  <Application>Microsoft Office PowerPoint</Application>
  <PresentationFormat>Экран (4:3)</PresentationFormat>
  <Paragraphs>141</Paragraphs>
  <Slides>24</Slides>
  <Notes>3</Notes>
  <HiddenSlides>0</HiddenSlides>
  <MMClips>0</MMClips>
  <ScaleCrop>false</ScaleCrop>
  <HeadingPairs>
    <vt:vector size="8" baseType="variant">
      <vt:variant>
        <vt:lpstr>Тема</vt:lpstr>
      </vt:variant>
      <vt:variant>
        <vt:i4>1</vt:i4>
      </vt:variant>
      <vt:variant>
        <vt:lpstr>Связи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Оформление по умолчанию</vt:lpstr>
      <vt:lpstr>C:\Users\User\Desktop\Схема укладки кабеля.vsd\Документ\~Page-1\Sheet.126</vt:lpstr>
      <vt:lpstr>Visio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Иващенко Сергей Викторович</cp:lastModifiedBy>
  <cp:revision>686</cp:revision>
  <cp:lastPrinted>1601-01-01T00:00:00Z</cp:lastPrinted>
  <dcterms:created xsi:type="dcterms:W3CDTF">1601-01-01T00:00:00Z</dcterms:created>
  <dcterms:modified xsi:type="dcterms:W3CDTF">2019-04-15T12:02:43Z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