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7" r:id="rId3"/>
    <p:sldId id="260" r:id="rId4"/>
    <p:sldId id="265" r:id="rId5"/>
    <p:sldId id="259" r:id="rId6"/>
    <p:sldId id="261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AF7E-6267-4762-A3B4-173C30A05E19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0C47-8D10-4B8D-A3AD-323BE292E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848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AF7E-6267-4762-A3B4-173C30A05E19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0C47-8D10-4B8D-A3AD-323BE292E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70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AF7E-6267-4762-A3B4-173C30A05E19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0C47-8D10-4B8D-A3AD-323BE292E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26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AF7E-6267-4762-A3B4-173C30A05E19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0C47-8D10-4B8D-A3AD-323BE292E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59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AF7E-6267-4762-A3B4-173C30A05E19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0C47-8D10-4B8D-A3AD-323BE292E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38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AF7E-6267-4762-A3B4-173C30A05E19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0C47-8D10-4B8D-A3AD-323BE292E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12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AF7E-6267-4762-A3B4-173C30A05E19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0C47-8D10-4B8D-A3AD-323BE292E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12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AF7E-6267-4762-A3B4-173C30A05E19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0C47-8D10-4B8D-A3AD-323BE292E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4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AF7E-6267-4762-A3B4-173C30A05E19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0C47-8D10-4B8D-A3AD-323BE292E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62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AF7E-6267-4762-A3B4-173C30A05E19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0C47-8D10-4B8D-A3AD-323BE292E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41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AF7E-6267-4762-A3B4-173C30A05E19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0C47-8D10-4B8D-A3AD-323BE292E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9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6AF7E-6267-4762-A3B4-173C30A05E19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20C47-8D10-4B8D-A3AD-323BE292E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78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04270" y="569011"/>
            <a:ext cx="7430530" cy="24275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ЭХЗ с применением ВОЛС</a:t>
            </a:r>
            <a:endParaRPr lang="ru-RU" dirty="0"/>
          </a:p>
        </p:txBody>
      </p:sp>
      <p:pic>
        <p:nvPicPr>
          <p:cNvPr id="1026" name="Picture 2" descr="ri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94105" cy="382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Заголовок 3"/>
          <p:cNvSpPr txBox="1">
            <a:spLocks/>
          </p:cNvSpPr>
          <p:nvPr/>
        </p:nvSpPr>
        <p:spPr>
          <a:xfrm>
            <a:off x="2838450" y="3524250"/>
            <a:ext cx="8934449" cy="3137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ЗАО «РОБИТЭКС»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Качканар, Свердловская область.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5652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4050" y="57040"/>
            <a:ext cx="1021715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с применением ВОЛС.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24050" y="962026"/>
            <a:ext cx="10217150" cy="514350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Экранные формы системы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24584" y="1609838"/>
            <a:ext cx="481501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Экранные формы выполнены в виде мнемосхем со схематическим отображением:</a:t>
            </a:r>
          </a:p>
          <a:p>
            <a:pPr marL="285750" indent="-285750" algn="just">
              <a:buFontTx/>
              <a:buChar char="-"/>
            </a:pPr>
            <a:endParaRPr lang="ru-RU" sz="170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магистральных газопроводов (МГ);</a:t>
            </a: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Блоков аварийного включения резерва (БВР);</a:t>
            </a: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Станций катодной защиты (СКЗ);</a:t>
            </a: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Участков катодной защиты (УКЗ);</a:t>
            </a:r>
          </a:p>
          <a:p>
            <a:pPr marL="285750" indent="-285750" algn="just">
              <a:buFontTx/>
              <a:buChar char="-"/>
            </a:pP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лубинных анодов заземления (ГАЗ);</a:t>
            </a: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Кабелей подключенных к точкам дренажа;</a:t>
            </a: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Сигнализацией состояния оборудования;</a:t>
            </a: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Аналоговых параметров системы.</a:t>
            </a:r>
            <a:endParaRPr lang="en-US" sz="170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n-US" sz="17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главной экранной форме расположены все УКЗ участка 570-617 км. МГ Уренгой-Ужгород с сигнализацией общей тревоги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575" y="5864123"/>
            <a:ext cx="118840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Экранные формы выполнены в соответствии с требованиями оформления мнемосхем принятыми в ПАО Газпром </a:t>
            </a:r>
            <a:endParaRPr lang="ru-RU" sz="17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575" y="1655920"/>
            <a:ext cx="6903191" cy="37392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2" descr="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1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57040"/>
            <a:ext cx="1023620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применением ВОЛС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05000" y="962026"/>
            <a:ext cx="10236200" cy="514350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Экранные формы системы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24584" y="1609838"/>
            <a:ext cx="481501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Нажав на главной форм</a:t>
            </a: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необходимый УКЗ происходит переход на экранную форму где сведена вся основная информация подлежащая мониторингу и контролю:</a:t>
            </a:r>
          </a:p>
          <a:p>
            <a:pPr algn="just"/>
            <a:endParaRPr lang="ru-RU" sz="17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отенциал труба-земля и поляризационный потенциал;</a:t>
            </a:r>
          </a:p>
          <a:p>
            <a:pPr marL="285750" indent="-285750" algn="just">
              <a:buFontTx/>
              <a:buChar char="-"/>
            </a:pP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лубина и скорость коррозии;</a:t>
            </a:r>
          </a:p>
          <a:p>
            <a:pPr marL="285750" indent="-285750" algn="just">
              <a:buFontTx/>
              <a:buChar char="-"/>
            </a:pP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 в точке дренажа;</a:t>
            </a:r>
          </a:p>
          <a:p>
            <a:pPr marL="285750" indent="-285750" algn="just">
              <a:buFontTx/>
              <a:buChar char="-"/>
            </a:pP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игнализация БВР;</a:t>
            </a: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сигнализация и токовые параметры СКЗ;</a:t>
            </a:r>
          </a:p>
          <a:p>
            <a:pPr marL="285750" indent="-285750" algn="just">
              <a:buFontTx/>
              <a:buChar char="-"/>
            </a:pP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емпература в блок-боксе;</a:t>
            </a: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проникновение в блок-бокс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162" y="5585961"/>
            <a:ext cx="1188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 сигналы и параметры наложены на мнемосхему со схематическими изображениями трубопроводов, датчиков, БВР, СКЗ, глубинных анодов заземления, электрических проводников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575" y="1665118"/>
            <a:ext cx="6903308" cy="3732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2" descr="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92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57040"/>
            <a:ext cx="1023620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с применением ВОЛС.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05000" y="962026"/>
            <a:ext cx="10236200" cy="514350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Экранные формы системы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2550" y="1609838"/>
            <a:ext cx="3777049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5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Нажав на форме УКЗ в области потенциалов происходит переход на экранную форму «Измерения», где можно принудительно произвести измерение поляризационного и общего потенциала, перейти на форму графиков потенциалов.</a:t>
            </a:r>
          </a:p>
          <a:p>
            <a:pPr algn="just"/>
            <a:endParaRPr lang="ru-RU" sz="165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5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Кроме принудительного измерения потенциалов, происходит их измерение через определенный заказчиком системы промежуток времени.</a:t>
            </a:r>
          </a:p>
          <a:p>
            <a:pPr algn="just"/>
            <a:endParaRPr lang="ru-RU" sz="165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5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На экранной форме, также, присутствует время начала и окончания последнего измерения и состояние перемычки между точкой дренажа и вспомогательным электродом ЭНЕС. </a:t>
            </a:r>
            <a:endParaRPr lang="ru-RU" sz="165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7" y="1641764"/>
            <a:ext cx="7947932" cy="4774802"/>
          </a:xfrm>
          <a:prstGeom prst="rect">
            <a:avLst/>
          </a:prstGeom>
        </p:spPr>
      </p:pic>
      <p:pic>
        <p:nvPicPr>
          <p:cNvPr id="12" name="Picture 2" descr="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7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2150" y="57040"/>
            <a:ext cx="1017905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с применением ВОЛС.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62150" y="962026"/>
            <a:ext cx="10179050" cy="514350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Экранные формы системы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2550" y="1828800"/>
            <a:ext cx="3777049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Нажав на форме УКЗ в области БВР происходит переход на экранную форму «БВР № </a:t>
            </a:r>
            <a:r>
              <a:rPr lang="en-US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», где</a:t>
            </a:r>
            <a:r>
              <a:rPr lang="en-US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отображена вся информация запрашиваемая с соответствующего БВР:</a:t>
            </a:r>
          </a:p>
          <a:p>
            <a:pPr algn="just"/>
            <a:endParaRPr lang="ru-RU" sz="16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ействующие токовые </a:t>
            </a:r>
            <a:r>
              <a:rPr lang="ru-RU" sz="17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характерис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-тики;</a:t>
            </a:r>
          </a:p>
          <a:p>
            <a:pPr marL="285750" indent="-285750" algn="just">
              <a:buFontTx/>
              <a:buChar char="-"/>
            </a:pP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ставки;</a:t>
            </a: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сигнализация состояния БВР и СКЗ;</a:t>
            </a:r>
          </a:p>
          <a:p>
            <a:pPr marL="285750" indent="-285750" algn="just">
              <a:buFontTx/>
              <a:buChar char="-"/>
            </a:pP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шибки БВР;</a:t>
            </a:r>
          </a:p>
          <a:p>
            <a:pPr marL="285750" indent="-285750" algn="just">
              <a:buFontTx/>
              <a:buChar char="-"/>
            </a:pPr>
            <a:endParaRPr lang="ru-RU" sz="16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780387"/>
            <a:ext cx="8106975" cy="4675659"/>
          </a:xfrm>
          <a:prstGeom prst="rect">
            <a:avLst/>
          </a:prstGeom>
        </p:spPr>
      </p:pic>
      <p:pic>
        <p:nvPicPr>
          <p:cNvPr id="12" name="Picture 2" descr="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100" y="57040"/>
            <a:ext cx="1019810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с применением ВОЛС.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43100" y="962026"/>
            <a:ext cx="10198100" cy="514350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Экранные формы системы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94081" y="1988210"/>
            <a:ext cx="377704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Нажав на форме УКЗ в области СКЗ происходит переход на экранную форму «СКЗ №1, СКЗ №2», где</a:t>
            </a:r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реализована возможность дистанционного управления выбран-</a:t>
            </a:r>
            <a:r>
              <a:rPr lang="ru-RU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ными</a:t>
            </a:r>
            <a:r>
              <a:rPr lang="ru-RU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СКЗ:</a:t>
            </a:r>
          </a:p>
          <a:p>
            <a:pPr algn="just"/>
            <a:endParaRPr lang="ru-RU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ключение и отключение СКЗ;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включение и отключение </a:t>
            </a:r>
            <a:r>
              <a:rPr lang="ru-RU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дистан-ционного</a:t>
            </a:r>
            <a:r>
              <a:rPr lang="ru-RU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управления СКЗ;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задание тока СКЗ;</a:t>
            </a:r>
          </a:p>
          <a:p>
            <a:pPr marL="285750" indent="-285750" algn="just">
              <a:buFontTx/>
              <a:buChar char="-"/>
            </a:pPr>
            <a:endParaRPr lang="ru-RU" sz="16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80518"/>
            <a:ext cx="8054776" cy="4641453"/>
          </a:xfrm>
          <a:prstGeom prst="rect">
            <a:avLst/>
          </a:prstGeom>
        </p:spPr>
      </p:pic>
      <p:pic>
        <p:nvPicPr>
          <p:cNvPr id="12" name="Picture 2" descr="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5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4050" y="57040"/>
            <a:ext cx="1021715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с применением ВОЛС.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24050" y="962026"/>
            <a:ext cx="10217150" cy="514350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Экранные формы системы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47048" y="3029734"/>
            <a:ext cx="32251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en-US" sz="17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ClearSCADA</a:t>
            </a:r>
            <a:r>
              <a:rPr lang="en-US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реализо-вана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возможность построения графиков по выбранным </a:t>
            </a:r>
            <a:r>
              <a:rPr lang="ru-RU" sz="17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анало-говым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величинам. На рисунке, в качестве примера, представлен график потенциала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6" y="1787914"/>
            <a:ext cx="8214068" cy="465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45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4050" y="57040"/>
            <a:ext cx="1021715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с применением ВОЛС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24050" y="962026"/>
            <a:ext cx="10217150" cy="695324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Заключение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039" y="2713708"/>
            <a:ext cx="11162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Спасибо </a:t>
            </a: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 внимание</a:t>
            </a:r>
          </a:p>
          <a:p>
            <a:pPr algn="just"/>
            <a:endParaRPr lang="ru-RU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prstClr val="white"/>
                </a:solidFill>
                <a:cs typeface="Times New Roman" panose="02020603050405020304" pitchFamily="18" charset="0"/>
              </a:rPr>
              <a:t>Докладчик: </a:t>
            </a:r>
          </a:p>
          <a:p>
            <a:pPr algn="just"/>
            <a:r>
              <a:rPr lang="ru-RU" sz="20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                    Заместитель </a:t>
            </a:r>
            <a:r>
              <a:rPr lang="ru-RU" sz="2000" dirty="0">
                <a:solidFill>
                  <a:prstClr val="white"/>
                </a:solidFill>
                <a:cs typeface="Times New Roman" panose="02020603050405020304" pitchFamily="18" charset="0"/>
              </a:rPr>
              <a:t>директора по техническим вопросам ЗАО «Робитэкс»</a:t>
            </a:r>
          </a:p>
          <a:p>
            <a:pPr algn="just"/>
            <a:r>
              <a:rPr lang="ru-RU" sz="20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                    </a:t>
            </a:r>
            <a:r>
              <a:rPr lang="ru-RU" sz="20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Каримов </a:t>
            </a:r>
            <a:r>
              <a:rPr lang="ru-RU" sz="2000" dirty="0">
                <a:solidFill>
                  <a:prstClr val="white"/>
                </a:solidFill>
                <a:cs typeface="Times New Roman" panose="02020603050405020304" pitchFamily="18" charset="0"/>
              </a:rPr>
              <a:t>Маннобжан Нематжанович</a:t>
            </a:r>
          </a:p>
          <a:p>
            <a:pPr algn="just"/>
            <a:endParaRPr lang="ru-RU" sz="20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2" descr="r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1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 стрелкой 19"/>
          <p:cNvCxnSpPr/>
          <p:nvPr/>
        </p:nvCxnSpPr>
        <p:spPr>
          <a:xfrm flipV="1">
            <a:off x="2266007" y="2294623"/>
            <a:ext cx="816918" cy="3572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4050" y="57040"/>
            <a:ext cx="1021715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с применением ВОЛС.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24050" y="962026"/>
            <a:ext cx="10217150" cy="514350"/>
          </a:xfrm>
          <a:ln w="19050">
            <a:solidFill>
              <a:schemeClr val="bg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Структурная схема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82925" y="2052637"/>
            <a:ext cx="1816100" cy="70723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БВР № 1</a:t>
            </a:r>
          </a:p>
          <a:p>
            <a:pPr algn="ctr"/>
            <a:r>
              <a:rPr lang="ru-RU" dirty="0" smtClean="0"/>
              <a:t>609 км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82925" y="4588668"/>
            <a:ext cx="1816100" cy="70008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БВР № 1</a:t>
            </a:r>
          </a:p>
          <a:p>
            <a:pPr algn="ctr"/>
            <a:r>
              <a:rPr lang="ru-RU" dirty="0" smtClean="0"/>
              <a:t>724,43 км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43650" y="2997087"/>
            <a:ext cx="2933700" cy="979885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БКТ</a:t>
            </a:r>
            <a:r>
              <a:rPr lang="en-US" dirty="0" smtClean="0"/>
              <a:t> – </a:t>
            </a:r>
            <a:r>
              <a:rPr lang="ru-RU" dirty="0" smtClean="0"/>
              <a:t>Блок контроллера телеметрии</a:t>
            </a:r>
            <a:endParaRPr lang="ru-RU" dirty="0"/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095107" y="1756958"/>
            <a:ext cx="1170632" cy="70008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СКЗ № 1</a:t>
            </a:r>
          </a:p>
          <a:p>
            <a:pPr algn="ctr"/>
            <a:r>
              <a:rPr lang="ru-RU" dirty="0" smtClean="0"/>
              <a:t>609 км</a:t>
            </a:r>
          </a:p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095107" y="2647542"/>
            <a:ext cx="1170632" cy="70008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СКЗ № 2</a:t>
            </a:r>
          </a:p>
          <a:p>
            <a:pPr algn="ctr"/>
            <a:r>
              <a:rPr lang="ru-RU" dirty="0" smtClean="0"/>
              <a:t>609 км</a:t>
            </a:r>
          </a:p>
          <a:p>
            <a:pPr algn="ctr"/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095375" y="4586286"/>
            <a:ext cx="1170632" cy="70008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СКЗ № 1</a:t>
            </a:r>
          </a:p>
          <a:p>
            <a:pPr algn="ctr"/>
            <a:r>
              <a:rPr lang="ru-RU" dirty="0" smtClean="0"/>
              <a:t>724,43 км</a:t>
            </a:r>
          </a:p>
          <a:p>
            <a:pPr algn="ctr"/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1095375" y="5469725"/>
            <a:ext cx="1170632" cy="70008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СКЗ № 2</a:t>
            </a:r>
          </a:p>
          <a:p>
            <a:pPr algn="ctr"/>
            <a:r>
              <a:rPr lang="ru-RU" dirty="0" smtClean="0"/>
              <a:t>724,43 км</a:t>
            </a:r>
          </a:p>
          <a:p>
            <a:pPr algn="ctr"/>
            <a:endParaRPr lang="ru-RU" dirty="0"/>
          </a:p>
        </p:txBody>
      </p:sp>
      <p:cxnSp>
        <p:nvCxnSpPr>
          <p:cNvPr id="1029" name="Соединительная линия уступом 1028"/>
          <p:cNvCxnSpPr>
            <a:stCxn id="40" idx="3"/>
          </p:cNvCxnSpPr>
          <p:nvPr/>
        </p:nvCxnSpPr>
        <p:spPr>
          <a:xfrm flipV="1">
            <a:off x="2265739" y="2553296"/>
            <a:ext cx="817186" cy="444291"/>
          </a:xfrm>
          <a:prstGeom prst="bentConnector3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/>
          <p:nvPr/>
        </p:nvCxnSpPr>
        <p:spPr>
          <a:xfrm flipV="1">
            <a:off x="2266007" y="5139037"/>
            <a:ext cx="816918" cy="680732"/>
          </a:xfrm>
          <a:prstGeom prst="bentConnector3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2266007" y="4936330"/>
            <a:ext cx="816918" cy="3572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ная линия уступом 51"/>
          <p:cNvCxnSpPr>
            <a:stCxn id="6" idx="3"/>
          </p:cNvCxnSpPr>
          <p:nvPr/>
        </p:nvCxnSpPr>
        <p:spPr>
          <a:xfrm>
            <a:off x="4899025" y="2406253"/>
            <a:ext cx="1429197" cy="827775"/>
          </a:xfrm>
          <a:prstGeom prst="bentConnector3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ная линия уступом 54"/>
          <p:cNvCxnSpPr/>
          <p:nvPr/>
        </p:nvCxnSpPr>
        <p:spPr>
          <a:xfrm flipV="1">
            <a:off x="4899025" y="3789019"/>
            <a:ext cx="1429197" cy="1128706"/>
          </a:xfrm>
          <a:prstGeom prst="bentConnector3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6343650" y="1621480"/>
            <a:ext cx="2204393" cy="599791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УИН – Узел измерения напряжения</a:t>
            </a:r>
          </a:p>
          <a:p>
            <a:pPr algn="ctr"/>
            <a:endParaRPr lang="ru-RU" sz="16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5677628" y="5878718"/>
            <a:ext cx="2487314" cy="70008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УС ИКП – Устройство сопряжения с индикатором коррозионных процессов</a:t>
            </a:r>
          </a:p>
          <a:p>
            <a:pPr algn="ctr"/>
            <a:endParaRPr lang="ru-RU" sz="14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7720825" y="4881372"/>
            <a:ext cx="2204393" cy="599791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УИТ – Узел измерения тока</a:t>
            </a:r>
          </a:p>
          <a:p>
            <a:pPr algn="ctr"/>
            <a:endParaRPr lang="ru-RU" sz="1600" dirty="0"/>
          </a:p>
        </p:txBody>
      </p:sp>
      <p:cxnSp>
        <p:nvCxnSpPr>
          <p:cNvPr id="64" name="Прямая со стрелкой 63"/>
          <p:cNvCxnSpPr>
            <a:stCxn id="57" idx="2"/>
          </p:cNvCxnSpPr>
          <p:nvPr/>
        </p:nvCxnSpPr>
        <p:spPr>
          <a:xfrm>
            <a:off x="7445847" y="2221271"/>
            <a:ext cx="7465" cy="789388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endCxn id="63" idx="0"/>
          </p:cNvCxnSpPr>
          <p:nvPr/>
        </p:nvCxnSpPr>
        <p:spPr>
          <a:xfrm flipH="1">
            <a:off x="8823022" y="3987015"/>
            <a:ext cx="10941" cy="894357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endCxn id="59" idx="0"/>
          </p:cNvCxnSpPr>
          <p:nvPr/>
        </p:nvCxnSpPr>
        <p:spPr>
          <a:xfrm>
            <a:off x="6903907" y="3951795"/>
            <a:ext cx="17378" cy="1926923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9277350" y="3465601"/>
            <a:ext cx="1228725" cy="2243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/>
          <p:cNvSpPr/>
          <p:nvPr/>
        </p:nvSpPr>
        <p:spPr>
          <a:xfrm>
            <a:off x="10503629" y="3012540"/>
            <a:ext cx="1539875" cy="96207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Сервер (рабочая станция)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3082925" y="5878717"/>
            <a:ext cx="1785849" cy="70008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ИКП – Датчик коррозии</a:t>
            </a:r>
          </a:p>
          <a:p>
            <a:pPr algn="ctr"/>
            <a:endParaRPr lang="ru-RU" sz="1400" dirty="0"/>
          </a:p>
        </p:txBody>
      </p:sp>
      <p:cxnSp>
        <p:nvCxnSpPr>
          <p:cNvPr id="75" name="Прямая со стрелкой 74"/>
          <p:cNvCxnSpPr/>
          <p:nvPr/>
        </p:nvCxnSpPr>
        <p:spPr>
          <a:xfrm flipV="1">
            <a:off x="4860710" y="6228761"/>
            <a:ext cx="816918" cy="3572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10077449" y="5684273"/>
            <a:ext cx="1438275" cy="70008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Измерительный шунт в ТД</a:t>
            </a:r>
          </a:p>
          <a:p>
            <a:pPr algn="ctr"/>
            <a:endParaRPr lang="ru-RU" sz="1400" dirty="0"/>
          </a:p>
        </p:txBody>
      </p:sp>
      <p:cxnSp>
        <p:nvCxnSpPr>
          <p:cNvPr id="77" name="Соединительная линия уступом 76"/>
          <p:cNvCxnSpPr>
            <a:stCxn id="63" idx="3"/>
            <a:endCxn id="76" idx="0"/>
          </p:cNvCxnSpPr>
          <p:nvPr/>
        </p:nvCxnSpPr>
        <p:spPr>
          <a:xfrm>
            <a:off x="9925218" y="5181268"/>
            <a:ext cx="871369" cy="503005"/>
          </a:xfrm>
          <a:prstGeom prst="bentConnector2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Прямоугольник 80"/>
          <p:cNvSpPr/>
          <p:nvPr/>
        </p:nvSpPr>
        <p:spPr>
          <a:xfrm>
            <a:off x="9445512" y="1633828"/>
            <a:ext cx="1565387" cy="64354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ЭНЕС – Электрод сравнения</a:t>
            </a:r>
          </a:p>
          <a:p>
            <a:pPr algn="ctr"/>
            <a:endParaRPr lang="ru-RU" sz="1400" dirty="0"/>
          </a:p>
        </p:txBody>
      </p:sp>
      <p:cxnSp>
        <p:nvCxnSpPr>
          <p:cNvPr id="82" name="Прямая со стрелкой 81"/>
          <p:cNvCxnSpPr>
            <a:endCxn id="81" idx="1"/>
          </p:cNvCxnSpPr>
          <p:nvPr/>
        </p:nvCxnSpPr>
        <p:spPr>
          <a:xfrm>
            <a:off x="8563012" y="1950617"/>
            <a:ext cx="882500" cy="4985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3" name="TextBox 1052"/>
          <p:cNvSpPr txBox="1"/>
          <p:nvPr/>
        </p:nvSpPr>
        <p:spPr>
          <a:xfrm>
            <a:off x="9479389" y="3181775"/>
            <a:ext cx="601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ВОЛС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9269572" y="3480112"/>
            <a:ext cx="1101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Modbus TCP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571688" y="2968664"/>
            <a:ext cx="69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RS-485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 rot="16200000">
            <a:off x="4966017" y="2764046"/>
            <a:ext cx="991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Modbus RTU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580397" y="3528009"/>
            <a:ext cx="69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RS-485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 rot="16200000">
            <a:off x="4987285" y="4298555"/>
            <a:ext cx="991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Modbus RTU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 rot="16200000">
            <a:off x="6270715" y="4724607"/>
            <a:ext cx="991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Modbus RTU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 rot="16200000">
            <a:off x="8185494" y="4308849"/>
            <a:ext cx="991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Modbus RTU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6860609" y="2477300"/>
            <a:ext cx="9220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Modbus RTU</a:t>
            </a:r>
            <a:endParaRPr lang="ru-RU" sz="1100" dirty="0">
              <a:solidFill>
                <a:schemeClr val="bg1"/>
              </a:solidFill>
            </a:endParaRPr>
          </a:p>
        </p:txBody>
      </p:sp>
      <p:cxnSp>
        <p:nvCxnSpPr>
          <p:cNvPr id="45" name="Соединительная линия уступом 44"/>
          <p:cNvCxnSpPr>
            <a:stCxn id="13" idx="1"/>
            <a:endCxn id="40" idx="1"/>
          </p:cNvCxnSpPr>
          <p:nvPr/>
        </p:nvCxnSpPr>
        <p:spPr>
          <a:xfrm rot="10800000">
            <a:off x="1095108" y="2997588"/>
            <a:ext cx="5248543" cy="489443"/>
          </a:xfrm>
          <a:prstGeom prst="bentConnector3">
            <a:avLst>
              <a:gd name="adj1" fmla="val 104355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Соединительная линия уступом 113"/>
          <p:cNvCxnSpPr>
            <a:stCxn id="13" idx="1"/>
            <a:endCxn id="39" idx="1"/>
          </p:cNvCxnSpPr>
          <p:nvPr/>
        </p:nvCxnSpPr>
        <p:spPr>
          <a:xfrm rot="10800000">
            <a:off x="1095108" y="2107004"/>
            <a:ext cx="5248543" cy="1380027"/>
          </a:xfrm>
          <a:prstGeom prst="bentConnector3">
            <a:avLst>
              <a:gd name="adj1" fmla="val 104355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Соединительная линия уступом 116"/>
          <p:cNvCxnSpPr>
            <a:stCxn id="13" idx="1"/>
            <a:endCxn id="42" idx="1"/>
          </p:cNvCxnSpPr>
          <p:nvPr/>
        </p:nvCxnSpPr>
        <p:spPr>
          <a:xfrm rot="10800000" flipV="1">
            <a:off x="1095376" y="3487030"/>
            <a:ext cx="5248275" cy="2332740"/>
          </a:xfrm>
          <a:prstGeom prst="bentConnector3">
            <a:avLst>
              <a:gd name="adj1" fmla="val 104356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Соединительная линия уступом 119"/>
          <p:cNvCxnSpPr>
            <a:stCxn id="13" idx="1"/>
            <a:endCxn id="41" idx="1"/>
          </p:cNvCxnSpPr>
          <p:nvPr/>
        </p:nvCxnSpPr>
        <p:spPr>
          <a:xfrm rot="10800000" flipV="1">
            <a:off x="1095376" y="3487029"/>
            <a:ext cx="5248275" cy="1449301"/>
          </a:xfrm>
          <a:prstGeom prst="bentConnector3">
            <a:avLst>
              <a:gd name="adj1" fmla="val 104356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r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6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57040"/>
            <a:ext cx="1023620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с применением ВОЛС.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05000" y="962026"/>
            <a:ext cx="10236200" cy="514350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Блок контроллера телеметрии ЮР 12161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1700" y="1609838"/>
            <a:ext cx="60579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Блок контроллера телеметрии (далее БКТ) </a:t>
            </a:r>
            <a:r>
              <a:rPr lang="ru-RU" sz="15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предназначен 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для приема аналоговых и дискретных сигналов от датчиков станций катодной защиты (далее СКЗ) и передачи их, в оцифрованном виде, на диспетчерский пункт по оптоволоконным каналам связи, а также для приема сигналов управления из диспетчерского пункта</a:t>
            </a:r>
            <a:r>
              <a:rPr lang="ru-RU" sz="15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БКТ разработан 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 использованием </a:t>
            </a:r>
            <a:r>
              <a:rPr lang="ru-RU" sz="15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контроллера «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Робиконт», который имеет 16 дискретных входов, 8 дискретных выходов, 8 аналоговых выходов, интерфейс RS 485, порт </a:t>
            </a:r>
            <a:r>
              <a:rPr lang="ru-RU" sz="15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Ethernet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порт USB.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 БКТ оснащен 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обогревателем, т.к. он будет эксплуатироваться в неотапливаемых помещениях контрольных пунктов. При этом, комплектующие БКТ-УКЗ подобраны таким образом, что он может эксплуатироваться в суровых условиях </a:t>
            </a:r>
            <a:r>
              <a:rPr lang="ru-RU" sz="15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северного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Урала и Ханты-Мансийского автономного округа - Югры, рабочий диапазон температур -30</a:t>
            </a:r>
            <a:r>
              <a:rPr lang="ru-RU" sz="1500" baseline="30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до +50</a:t>
            </a:r>
            <a:r>
              <a:rPr lang="ru-RU" sz="1500" baseline="30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098" name="Picture 2" descr="http://robiteks.ru/files/news/BKT/Telemet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" y="1609838"/>
            <a:ext cx="5657850" cy="35149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5575" y="5270585"/>
            <a:ext cx="118840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Контроллер 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«Робиконт» </a:t>
            </a:r>
            <a:r>
              <a:rPr lang="ru-RU" sz="15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разработки и производства 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ЗАО «Робитэкс» </a:t>
            </a:r>
            <a:r>
              <a:rPr lang="ru-RU" sz="15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выполнен 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 использованием </a:t>
            </a:r>
            <a:r>
              <a:rPr lang="ru-RU" sz="15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ПКИ предназначенных 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для эксплуатации в условиях холодного климата. </a:t>
            </a:r>
            <a:r>
              <a:rPr lang="ru-RU" sz="15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Контроллер выполненный 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 открытой схемой и программным обеспечением предназначен для организации телеметрии, телеуправления и локальной автоматизации объектов производства в различных областях промышленности заменяя импортные контроллеры автоматизации. Открытая </a:t>
            </a:r>
            <a:r>
              <a:rPr lang="ru-RU" sz="15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аппаратная </a:t>
            </a:r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схема дает разработчику программного обеспечения возможность абсолютного контроля над ресурсами контроллера.</a:t>
            </a:r>
          </a:p>
        </p:txBody>
      </p:sp>
      <p:pic>
        <p:nvPicPr>
          <p:cNvPr id="14" name="Picture 2" descr="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1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57040"/>
            <a:ext cx="1023620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с применением ВОЛС.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05000" y="962026"/>
            <a:ext cx="10236200" cy="514350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Состав блока контроллера телеметрии ЮР 12161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5041" y="1890932"/>
            <a:ext cx="5668268" cy="4251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Выноска 1 11"/>
          <p:cNvSpPr/>
          <p:nvPr/>
        </p:nvSpPr>
        <p:spPr>
          <a:xfrm>
            <a:off x="9328150" y="4670146"/>
            <a:ext cx="2409825" cy="781050"/>
          </a:xfrm>
          <a:prstGeom prst="borderCallout1">
            <a:avLst>
              <a:gd name="adj1" fmla="val 48018"/>
              <a:gd name="adj2" fmla="val -3195"/>
              <a:gd name="adj3" fmla="val 14938"/>
              <a:gd name="adj4" fmla="val -7983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Обогреватель шкафа с термореле</a:t>
            </a:r>
            <a:endParaRPr lang="ru-RU" dirty="0"/>
          </a:p>
        </p:txBody>
      </p:sp>
      <p:sp>
        <p:nvSpPr>
          <p:cNvPr id="15" name="Выноска 1 14"/>
          <p:cNvSpPr/>
          <p:nvPr/>
        </p:nvSpPr>
        <p:spPr>
          <a:xfrm>
            <a:off x="9339260" y="3752067"/>
            <a:ext cx="2409825" cy="781050"/>
          </a:xfrm>
          <a:prstGeom prst="borderCallout1">
            <a:avLst>
              <a:gd name="adj1" fmla="val 50457"/>
              <a:gd name="adj2" fmla="val -2404"/>
              <a:gd name="adj3" fmla="val 52743"/>
              <a:gd name="adj4" fmla="val -14031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Узлы защиты аналоговых входов</a:t>
            </a:r>
            <a:endParaRPr lang="ru-RU" dirty="0"/>
          </a:p>
        </p:txBody>
      </p:sp>
      <p:sp>
        <p:nvSpPr>
          <p:cNvPr id="16" name="Выноска 1 15"/>
          <p:cNvSpPr/>
          <p:nvPr/>
        </p:nvSpPr>
        <p:spPr>
          <a:xfrm>
            <a:off x="9339260" y="2837259"/>
            <a:ext cx="2409825" cy="781050"/>
          </a:xfrm>
          <a:prstGeom prst="borderCallout1">
            <a:avLst>
              <a:gd name="adj1" fmla="val 51677"/>
              <a:gd name="adj2" fmla="val -2799"/>
              <a:gd name="adj3" fmla="val 74695"/>
              <a:gd name="adj4" fmla="val -14031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Контроллер «</a:t>
            </a:r>
            <a:r>
              <a:rPr lang="ru-RU" dirty="0" err="1" smtClean="0"/>
              <a:t>Робиконт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7" name="Выноска 1 16"/>
          <p:cNvSpPr/>
          <p:nvPr/>
        </p:nvSpPr>
        <p:spPr>
          <a:xfrm>
            <a:off x="9339262" y="1918097"/>
            <a:ext cx="2409825" cy="781050"/>
          </a:xfrm>
          <a:prstGeom prst="borderCallout1">
            <a:avLst>
              <a:gd name="adj1" fmla="val 51677"/>
              <a:gd name="adj2" fmla="val -3195"/>
              <a:gd name="adj3" fmla="val 185670"/>
              <a:gd name="adj4" fmla="val -161259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Оптический коммутатор</a:t>
            </a:r>
            <a:endParaRPr lang="ru-RU" dirty="0"/>
          </a:p>
        </p:txBody>
      </p:sp>
      <p:sp>
        <p:nvSpPr>
          <p:cNvPr id="18" name="Выноска 1 17"/>
          <p:cNvSpPr/>
          <p:nvPr/>
        </p:nvSpPr>
        <p:spPr>
          <a:xfrm>
            <a:off x="443427" y="1930313"/>
            <a:ext cx="2409825" cy="781050"/>
          </a:xfrm>
          <a:prstGeom prst="borderCallout1">
            <a:avLst>
              <a:gd name="adj1" fmla="val 46799"/>
              <a:gd name="adj2" fmla="val 102339"/>
              <a:gd name="adj3" fmla="val 168597"/>
              <a:gd name="adj4" fmla="val 19012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Блок питания 220 АС / 24 </a:t>
            </a:r>
            <a:r>
              <a:rPr lang="en-US" dirty="0" smtClean="0"/>
              <a:t>DC</a:t>
            </a:r>
            <a:endParaRPr lang="ru-RU" dirty="0"/>
          </a:p>
        </p:txBody>
      </p:sp>
      <p:sp>
        <p:nvSpPr>
          <p:cNvPr id="19" name="Выноска 1 18"/>
          <p:cNvSpPr/>
          <p:nvPr/>
        </p:nvSpPr>
        <p:spPr>
          <a:xfrm>
            <a:off x="460375" y="2987588"/>
            <a:ext cx="2409825" cy="781050"/>
          </a:xfrm>
          <a:prstGeom prst="borderCallout1">
            <a:avLst>
              <a:gd name="adj1" fmla="val 46799"/>
              <a:gd name="adj2" fmla="val 102339"/>
              <a:gd name="adj3" fmla="val 142987"/>
              <a:gd name="adj4" fmla="val 19842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Модуль аналогового вывода М-7022</a:t>
            </a:r>
            <a:endParaRPr lang="ru-RU" dirty="0"/>
          </a:p>
        </p:txBody>
      </p:sp>
      <p:sp>
        <p:nvSpPr>
          <p:cNvPr id="20" name="Выноска 1 19"/>
          <p:cNvSpPr/>
          <p:nvPr/>
        </p:nvSpPr>
        <p:spPr>
          <a:xfrm>
            <a:off x="460375" y="4028813"/>
            <a:ext cx="2409825" cy="781050"/>
          </a:xfrm>
          <a:prstGeom prst="borderCallout1">
            <a:avLst>
              <a:gd name="adj1" fmla="val 46799"/>
              <a:gd name="adj2" fmla="val 102339"/>
              <a:gd name="adj3" fmla="val 34450"/>
              <a:gd name="adj4" fmla="val 20909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RS-485 </a:t>
            </a:r>
            <a:r>
              <a:rPr lang="ru-RU" dirty="0" smtClean="0"/>
              <a:t>репитер</a:t>
            </a:r>
            <a:endParaRPr lang="ru-RU" dirty="0"/>
          </a:p>
        </p:txBody>
      </p:sp>
      <p:sp>
        <p:nvSpPr>
          <p:cNvPr id="21" name="Выноска 1 20"/>
          <p:cNvSpPr/>
          <p:nvPr/>
        </p:nvSpPr>
        <p:spPr>
          <a:xfrm>
            <a:off x="9339260" y="5586111"/>
            <a:ext cx="2409825" cy="781050"/>
          </a:xfrm>
          <a:prstGeom prst="borderCallout1">
            <a:avLst>
              <a:gd name="adj1" fmla="val 48018"/>
              <a:gd name="adj2" fmla="val -3195"/>
              <a:gd name="adj3" fmla="val -98476"/>
              <a:gd name="adj4" fmla="val -14347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Промежуточные реле</a:t>
            </a:r>
            <a:endParaRPr lang="ru-RU" dirty="0"/>
          </a:p>
        </p:txBody>
      </p:sp>
      <p:sp>
        <p:nvSpPr>
          <p:cNvPr id="22" name="Выноска 1 21"/>
          <p:cNvSpPr/>
          <p:nvPr/>
        </p:nvSpPr>
        <p:spPr>
          <a:xfrm>
            <a:off x="443426" y="5070038"/>
            <a:ext cx="2409825" cy="781050"/>
          </a:xfrm>
          <a:prstGeom prst="borderCallout1">
            <a:avLst>
              <a:gd name="adj1" fmla="val 46799"/>
              <a:gd name="adj2" fmla="val 102339"/>
              <a:gd name="adj3" fmla="val -33843"/>
              <a:gd name="adj4" fmla="val 19684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Клеммник</a:t>
            </a:r>
            <a:endParaRPr lang="ru-RU" dirty="0"/>
          </a:p>
        </p:txBody>
      </p:sp>
      <p:pic>
        <p:nvPicPr>
          <p:cNvPr id="24" name="Picture 2" descr="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90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100" y="57040"/>
            <a:ext cx="1019810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с применением ВОЛС.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43100" y="962026"/>
            <a:ext cx="10198100" cy="514350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Блок аварийного включения резервной станции катодной 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защиты БВР-СКЗ-220/100МК 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050" name="Picture 2" descr="http://www.robiteks.ru/files/production/BV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609838"/>
            <a:ext cx="5657850" cy="32179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1700" y="1609838"/>
            <a:ext cx="6057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0" i="0" baseline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0" i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БВР представляет собой микропроцессорное устройство, которое обеспечивает обнаружение ситуации, когда СКЗ перестает выполнять свою функцию по защите объекта и автоматически отключает неисправную и включает в работу резервную (исправную) СКЗ. БВР предназначен для постоянного контроля исправности основной СКЗ методом анализа встроен</a:t>
            </a:r>
            <a:br>
              <a:rPr lang="ru-RU" sz="1600" b="0" i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0" i="0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ным</a:t>
            </a:r>
            <a:r>
              <a:rPr lang="ru-RU" sz="1600" b="0" i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микропроцессором значений и формы питающих и выходных напряжений и токов. При обнаружении неисправности работающей СКЗ, блок автоматически ее выключает и включает резервную СКЗ.</a:t>
            </a:r>
            <a:endParaRPr lang="ru-RU" sz="1600" dirty="0" smtClean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63500" y="4961202"/>
            <a:ext cx="11976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0" i="0" baseline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0" i="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Анализ неисправности СКЗ БВР производит по следующим параметрам: измерения действующих значений (RMS) переменного тока и напряжения, потребляемой СКЗ активной мощности, выходного постоянного напряжения и тока, выходной мощности, коэффициента пульсаций тока нагрузки, а также КПД преобразователя СКЗ. Все эти параметры обслуживающий персонал  для наблюдения может вывести на встроенный цифровой индикатор</a:t>
            </a:r>
            <a:r>
              <a:rPr lang="ru-RU" sz="16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2" descr="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4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57040"/>
            <a:ext cx="1023620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с применением ВОЛС.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05000" y="962026"/>
            <a:ext cx="10236200" cy="514350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Узлы измерения тока  и тока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1700" y="1609838"/>
            <a:ext cx="60579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Узлы измерения тока (УИТ) и напряжения УИН разработаны ЗАО «Робитэкс» и выполнены в одинаковых корпусах.</a:t>
            </a:r>
          </a:p>
          <a:p>
            <a:pPr algn="just"/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Узел измерения тока предназначен </a:t>
            </a: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измерения тока в точке дренажа. В цепи проводника, подключенного к точке дренажа, установлен измерительный шунт, к измерительным клеммам которого подключен УИТ. </a:t>
            </a:r>
          </a:p>
          <a:p>
            <a:pPr algn="just"/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Узел измерения напряжения предназначен </a:t>
            </a: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для измерения потенциала между электродом сравнения ЭНЕС и точкой дренажа, а также измерения поляризационного потенциала между вспомогательным электродом и точкой дренажа. 	Снятие 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показаний УИТ и УИН  </a:t>
            </a: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происходит посредством интерфейса RS-485 по протоколу </a:t>
            </a:r>
            <a:r>
              <a:rPr lang="ru-RU" sz="1700" dirty="0" err="1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Modbus</a:t>
            </a: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RTU. 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Узлы измерения тока и напряжения имеют по </a:t>
            </a:r>
            <a:r>
              <a:rPr lang="ru-RU" sz="1700" dirty="0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два канала измерения</a:t>
            </a:r>
          </a:p>
          <a:p>
            <a:pPr algn="just"/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Узлы измерения разработаны с учетом эксплуатации в условиях холодного климата и устанавливаются в контрольно-измерительный пункт (КИП). </a:t>
            </a:r>
            <a:endParaRPr lang="ru-RU" sz="1700" dirty="0">
              <a:solidFill>
                <a:prstClr val="white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575" y="1609838"/>
            <a:ext cx="5659828" cy="4712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2" descr="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19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57040"/>
            <a:ext cx="1023620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с применением ВОЛС.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05000" y="962026"/>
            <a:ext cx="10236200" cy="514350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Устройство сопряжения индикатора коррозионных процессов с системой телеметрии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4925" y="1609838"/>
            <a:ext cx="69246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Устройство сопряжения индикатора коррозионных процессов с системой телеметрии предназначено для обслуживания индикатора коррозионных процессов (ИКП), изготавливаемого по ТУ 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3434-007-51996521-2009.</a:t>
            </a:r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7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Устройство 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позволяет реализовать дистанционный контроль скорости и глубины коррозии подземных металлических сооружений и 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осуществляет</a:t>
            </a:r>
            <a:r>
              <a:rPr lang="en-US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сканирование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состояния не менее 8 элементов индикации 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ИКП, фиксацию 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информации во внутренней энергонезависимой памяти ИКП о 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текущем 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состоянии элементов 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индикации, расчет 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общей глубины и скорости 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коррозии, обмен 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информацией с системой телеметрии по спецификации интерфейса RS-485 в соответствии с 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протоколом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7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</a:t>
            </a:r>
            <a:r>
              <a:rPr lang="en-US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ru-RU" sz="17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ASCII</a:t>
            </a:r>
            <a:r>
              <a:rPr lang="en-US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или </a:t>
            </a:r>
            <a:r>
              <a:rPr lang="en-US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Modbus RTU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7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Особенностью </a:t>
            </a:r>
            <a:r>
              <a:rPr lang="ru-RU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7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преимуществом</a:t>
            </a:r>
            <a:r>
              <a:rPr lang="ru-RU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устройства сопряжения индикатора коррозионных 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процессов, является возможность 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конфигурирования по интерфейсу 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RS-485, выбор 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скорости 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обмена, выбор 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адреса устройства 1–247.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Диапазон 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рабочих температур 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эксплуатации — 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 –40</a:t>
            </a:r>
            <a:r>
              <a:rPr lang="ru-RU" sz="17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до +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lang="ru-RU" sz="1700" baseline="30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ru-RU" sz="17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С.</a:t>
            </a:r>
            <a:endParaRPr lang="ru-RU" sz="1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9838"/>
            <a:ext cx="4816475" cy="4816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2" descr="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9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57040"/>
            <a:ext cx="1023620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с применением ВОЛС.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05000" y="962026"/>
            <a:ext cx="10236200" cy="514350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Расположение оборудования в блок-боксе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8490" y="1609838"/>
            <a:ext cx="891111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Оборудование системы расположено в отапливаемом блок-боксе, расположенном на 609 километре магистрального газопровода Уренгой-Ужгород. Блок-бокс закрывается на замок и имеет датчик проникновения в виде конечного выключателя. Датчик проникновения подключен к блоку контроллера телеметрии, и посещение блок-бокса фиксируется системой. Система, также, имеет датчик температуры смонтированный внутри блок-бокса и подключенный к БКТ, температура отображается на экранной форме системы. </a:t>
            </a:r>
            <a:endParaRPr lang="en-US" sz="17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575" y="1609838"/>
            <a:ext cx="2816225" cy="37549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4548" y="3481671"/>
            <a:ext cx="4285052" cy="3213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128490" y="3930836"/>
            <a:ext cx="44629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Шкафы БВР и БКТ системы смонтированы на стене блок-бокса, кабели </a:t>
            </a:r>
            <a:r>
              <a:rPr lang="ru-RU" sz="17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межшкафных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соединений расположены в пластиковых кабельных каналах. </a:t>
            </a:r>
            <a:endParaRPr lang="en-US" sz="17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r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3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4050" y="57040"/>
            <a:ext cx="10217150" cy="901810"/>
          </a:xfr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anose="02020603050405020304" pitchFamily="18" charset="0"/>
              </a:rPr>
              <a:t>Автоматизированная система дистанционного контроля и мониторинга средств ЭХЗ с применением ВОЛС. ЗАО «Робитэкс» г. Екатеринбург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24050" y="962026"/>
            <a:ext cx="10217150" cy="514350"/>
          </a:xfrm>
          <a:ln w="19050"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Оборудование в СЗК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12" descr="Картинки по запросу бвр робитэ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98445" y="24173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8962" y="1609838"/>
            <a:ext cx="778063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Оборудование системы верхнего, диспетчерского уровня представлено оптическим коммутатором с блоком питания и сервером. Сервер является рабочей станцией для контроля и мониторинга средств ЭХЗ. Коммутатор смонтирован в шкафу связи расположенным в здании СЗК. ВОЛС выведена на оптический кросс в шкафу связи и оптическими </a:t>
            </a:r>
            <a:r>
              <a:rPr lang="ru-RU" sz="17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пачкордом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соединен с коммутатором системы. Далее, посредством кабеля </a:t>
            </a:r>
            <a:r>
              <a:rPr lang="en-US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UTP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коммутатор соединён с сервером</a:t>
            </a:r>
            <a:r>
              <a:rPr lang="en-US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образуя локальную вычислительную сеть Сервер – коммутатор – БКТ.</a:t>
            </a:r>
            <a:endParaRPr lang="ru-RU" sz="17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76625" y="2859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ru-RU" altLang="ru-RU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ru-RU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575" y="4828519"/>
            <a:ext cx="770332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Сервер  расположен в помещении инженеров СЗК и представляет собой персональный компьютер с установленном на нем программным обеспечением «</a:t>
            </a:r>
            <a:r>
              <a:rPr lang="en-US" sz="17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ClearSCADA</a:t>
            </a:r>
            <a:r>
              <a:rPr lang="ru-RU" sz="17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и средством просмотра прикладного проекта автоматизированной системы дистанционного контроля и мониторинга средств ЭХЗ. </a:t>
            </a:r>
            <a:endParaRPr lang="en-US" sz="17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576" y="1609838"/>
            <a:ext cx="4004468" cy="3003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3059" y="3666617"/>
            <a:ext cx="4036541" cy="30274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2" descr="r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" y="142852"/>
            <a:ext cx="166880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2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2615</TotalTime>
  <Words>626</Words>
  <Application>Microsoft Office PowerPoint</Application>
  <PresentationFormat>Широкоэкранный</PresentationFormat>
  <Paragraphs>178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Автоматизированная система дистанционного контроля и мониторинга средств ЭХЗ с применением ВОЛС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  <vt:lpstr>Автоматизированная система дистанционного контроля и мониторинга средств ЭХЗ с применением ВОЛС. ЗАО «Робитэкс» г. Екатеринбург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mamenko_se</dc:creator>
  <cp:lastModifiedBy>User</cp:lastModifiedBy>
  <cp:revision>108</cp:revision>
  <cp:lastPrinted>2018-05-11T05:17:49Z</cp:lastPrinted>
  <dcterms:created xsi:type="dcterms:W3CDTF">2018-03-21T05:38:23Z</dcterms:created>
  <dcterms:modified xsi:type="dcterms:W3CDTF">2018-05-28T07:15:40Z</dcterms:modified>
</cp:coreProperties>
</file>