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7" r:id="rId2"/>
    <p:sldId id="318" r:id="rId3"/>
    <p:sldId id="358" r:id="rId4"/>
    <p:sldId id="368" r:id="rId5"/>
    <p:sldId id="386" r:id="rId6"/>
    <p:sldId id="492" r:id="rId7"/>
    <p:sldId id="493" r:id="rId8"/>
    <p:sldId id="491" r:id="rId9"/>
    <p:sldId id="483" r:id="rId10"/>
    <p:sldId id="484" r:id="rId11"/>
    <p:sldId id="485" r:id="rId12"/>
    <p:sldId id="486" r:id="rId13"/>
    <p:sldId id="487" r:id="rId14"/>
    <p:sldId id="490" r:id="rId15"/>
    <p:sldId id="494" r:id="rId16"/>
    <p:sldId id="495" r:id="rId17"/>
    <p:sldId id="488" r:id="rId18"/>
    <p:sldId id="489" r:id="rId19"/>
    <p:sldId id="3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65072" autoAdjust="0"/>
  </p:normalViewPr>
  <p:slideViewPr>
    <p:cSldViewPr snapToGrid="0">
      <p:cViewPr varScale="1">
        <p:scale>
          <a:sx n="89" d="100"/>
          <a:sy n="89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 snapToGrid="0"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146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56524997865704985"/>
          <c:w val="1"/>
          <c:h val="0.43437103276030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оборота по отраслям</c:v>
                </c:pt>
              </c:strCache>
            </c:strRef>
          </c:tx>
          <c:spPr>
            <a:ln w="19050"/>
            <a:scene3d>
              <a:camera prst="orthographicFront"/>
              <a:lightRig rig="threePt" dir="t"/>
            </a:scene3d>
            <a:sp3d prstMaterial="dkEdge">
              <a:bevelT w="12700" h="95250"/>
            </a:sp3d>
          </c:spPr>
          <c:explosion val="13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Системы ТМ, ССПИ, АСУТП ПС 110-220 кВ</c:v>
                </c:pt>
                <c:pt idx="1">
                  <c:v>Автоматизация и энергоучет в РЭС 6-35 кВ</c:v>
                </c:pt>
                <c:pt idx="2">
                  <c:v>Системы управления освещением городов и предприятий</c:v>
                </c:pt>
                <c:pt idx="3">
                  <c:v>АСУТП горных и металлургических предприятий</c:v>
                </c:pt>
                <c:pt idx="4">
                  <c:v>Взрывозащищенные системы шахтной автоматики</c:v>
                </c:pt>
                <c:pt idx="5">
                  <c:v>Взрывозащищенная автоматика для нефтегазовой отрасли</c:v>
                </c:pt>
                <c:pt idx="6">
                  <c:v>АСОДУ и АСУТП объектов теплоснабжения</c:v>
                </c:pt>
                <c:pt idx="7">
                  <c:v>АСОДУ и АСУТП водоснабжения и водотведения городов</c:v>
                </c:pt>
                <c:pt idx="8">
                  <c:v>АСОДУ и АСУТП инженерных систем зданий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</c:v>
                </c:pt>
                <c:pt idx="1">
                  <c:v>0.2</c:v>
                </c:pt>
                <c:pt idx="2">
                  <c:v>0.1</c:v>
                </c:pt>
                <c:pt idx="3">
                  <c:v>0.15</c:v>
                </c:pt>
                <c:pt idx="4">
                  <c:v>0.15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t"/>
      <c:layout>
        <c:manualLayout>
          <c:xMode val="edge"/>
          <c:yMode val="edge"/>
          <c:x val="3.7500000000000477E-2"/>
          <c:y val="1.3012114154886581E-2"/>
          <c:w val="0.85990015310586265"/>
          <c:h val="0.53023907215023225"/>
        </c:manualLayout>
      </c:layout>
      <c:overlay val="0"/>
      <c:txPr>
        <a:bodyPr/>
        <a:lstStyle/>
        <a:p>
          <a:pPr>
            <a:defRPr baseline="0"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CF2BB-163F-4E5C-AE67-97E3ED970F7D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DD20-C9C9-46F3-85AF-4288860E2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1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AE1C-31D1-4832-9917-506CA16C7497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D6A5-8C7B-43A6-A582-9F2C399DF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3.jpe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082" y="254428"/>
            <a:ext cx="2659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Компания ДЭП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лайд начало ДЭ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01369"/>
            <a:ext cx="9024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Отечественный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ПТК  «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возможная основа 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создания  систем 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автоматики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для предприятий 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нефтегазовой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отрасли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" y="1372217"/>
            <a:ext cx="7484251" cy="496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(взрывозащищенное исполнение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Деконт-Ех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34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(взрывозащищенное коммуникационное оборудование)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400" y="2230046"/>
            <a:ext cx="3923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Обеспечивает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беспроводную связь  с удаленными объектами на расстоянии до 3км и пропускной способностью до 100Мбит/с;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2400" y="3285941"/>
            <a:ext cx="39016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Позволяет создавать технологические сети на базе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современнных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высокоскоростных интерфейсов: </a:t>
            </a:r>
          </a:p>
          <a:p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 - Оптоволокно (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1000Base-Fx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);</a:t>
            </a:r>
          </a:p>
          <a:p>
            <a:r>
              <a:rPr lang="ru-RU" sz="14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- 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Ethernet </a:t>
            </a:r>
            <a:r>
              <a:rPr lang="ru-RU" sz="1400" dirty="0">
                <a:latin typeface="Arial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1000Base-Tx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);</a:t>
            </a:r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 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sz="14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xDSL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 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RS485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en-US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2401" y="1482506"/>
            <a:ext cx="392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Может располагаться непосредственно во взрывоопасной зоне;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2400" y="5010010"/>
            <a:ext cx="39234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Поддерживает унифицированные протоколы передачи информации: </a:t>
            </a:r>
          </a:p>
          <a:p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 - 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TCP/IP (UDP)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</a:p>
          <a:p>
            <a:r>
              <a:rPr lang="ru-RU" sz="1400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-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OPC DA/HDA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 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SNMP, NTP (SNTP)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          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- </a:t>
            </a:r>
            <a:r>
              <a:rPr lang="en-US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MODBUS, COMTRADE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ea typeface="Tahoma" pitchFamily="34" charset="0"/>
                <a:cs typeface="Arial" pitchFamily="34" charset="0"/>
              </a:rPr>
              <a:t>и т.д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.;</a:t>
            </a:r>
            <a:endParaRPr lang="en-US" sz="1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9" r="20627"/>
          <a:stretch/>
        </p:blipFill>
        <p:spPr bwMode="auto">
          <a:xfrm>
            <a:off x="422275" y="1282700"/>
            <a:ext cx="4619626" cy="51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4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(взрывозащищенные устройства ввода и индикации)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4" r="30967"/>
          <a:stretch/>
        </p:blipFill>
        <p:spPr bwMode="auto">
          <a:xfrm>
            <a:off x="419288" y="1794933"/>
            <a:ext cx="4355914" cy="379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67672" y="1916661"/>
            <a:ext cx="3926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Монтаж на корпусе шкафа автоматики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7672" y="3388553"/>
            <a:ext cx="3926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Возможность создания индивидуальных графических мнемосхем на базе комплектного специализированного ПО; 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1378" y="5179609"/>
            <a:ext cx="3930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Размеры (мм), не более: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220х145х50;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5679" y="4225206"/>
            <a:ext cx="39261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Диагональ экрана – 5,6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 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разрешение – 640х480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px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57566" y="5628456"/>
            <a:ext cx="3930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Масса (кг), не более: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0,5кг;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7905" y="2363601"/>
            <a:ext cx="3926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Поддержка дополнительных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16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универсальных каналов ввода/вывода для контроля и управления светосигнальной аппаратурой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1375" y="4771835"/>
            <a:ext cx="3930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Повышенная яркость экрана 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~800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Кд/м2;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1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(искробезопасные резервированные источники питания)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512888"/>
            <a:ext cx="7142465" cy="41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4747" y="3464058"/>
            <a:ext cx="4752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Питание от аккумуляторного блока при отсутствии напряжения на входе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4747" y="4872610"/>
            <a:ext cx="4752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Поддержка функции АВР 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4747" y="5325244"/>
            <a:ext cx="47522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Непрерывный мониторинг собственного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состояния;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4980" y="4060612"/>
            <a:ext cx="47522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Широкий набор номиналов выходного искробезопасного напряжения (11В/12В/ 15В/22В/24В)</a:t>
            </a:r>
            <a:r>
              <a:rPr lang="ru-RU" sz="1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;</a:t>
            </a:r>
            <a:endParaRPr lang="ru-RU" sz="1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4980" y="5721288"/>
            <a:ext cx="47522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Модификации устройств с различной емкостью аккумуляторной батареи (до 100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А·ч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3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(испытания в ООО «Газпром ВНИИГАЗ»)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6" y="1253067"/>
            <a:ext cx="8406250" cy="31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90794" y="1211147"/>
            <a:ext cx="43564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В июле 2015 года проводились испытания ПТК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 лаборатории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«Газпром ВНИИГАЗ»,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 целью оценки применения оборудования на объектах ОАО «Газпром».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Протокол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испытаний №4131515888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06.07.2015.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326" y="4559519"/>
            <a:ext cx="41232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Результаты лабораторных испытаний: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Подтверждены  заявленные изготовителем технические и метрологические характеристики  ПТК «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63431"/>
              </p:ext>
            </p:extLst>
          </p:nvPr>
        </p:nvGraphicFramePr>
        <p:xfrm>
          <a:off x="4885469" y="4558980"/>
          <a:ext cx="3665765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31"/>
                <a:gridCol w="16805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Температура окружающей среды, °С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Погрешность измерения, %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-40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±0,1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-50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±0,1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-60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±0,1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-65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±0,1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8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46666" y="1117213"/>
            <a:ext cx="3697334" cy="578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662" lvl="1" indent="-162662">
              <a:spcBef>
                <a:spcPts val="600"/>
              </a:spcBef>
              <a:spcAft>
                <a:spcPts val="277"/>
              </a:spcAft>
              <a:buFont typeface="Arial" panose="020B0604020202020204" pitchFamily="34" charset="0"/>
              <a:buChar char="•"/>
              <a:tabLst>
                <a:tab pos="162662" algn="l"/>
                <a:tab pos="498243" algn="l"/>
                <a:tab pos="498243" algn="l"/>
                <a:tab pos="844083" algn="l"/>
              </a:tabLst>
            </a:pPr>
            <a:r>
              <a:rPr lang="ru-RU" sz="1846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организации </a:t>
            </a: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доверенных каналов связи (телеуправление/ телеизмерения)</a:t>
            </a:r>
          </a:p>
          <a:p>
            <a:pPr marL="162662" lvl="1" indent="-162662">
              <a:spcBef>
                <a:spcPts val="600"/>
              </a:spcBef>
              <a:spcAft>
                <a:spcPts val="277"/>
              </a:spcAft>
              <a:buFont typeface="Arial" panose="020B0604020202020204" pitchFamily="34" charset="0"/>
              <a:buChar char="•"/>
              <a:tabLst>
                <a:tab pos="162662" algn="l"/>
                <a:tab pos="498243" algn="l"/>
                <a:tab pos="498243" algn="l"/>
                <a:tab pos="844083" algn="l"/>
              </a:tabLst>
            </a:pP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контроль целостности </a:t>
            </a: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передаваемой информации по внешним каналам связи</a:t>
            </a:r>
            <a:endParaRPr lang="ru-RU" sz="1846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162662" lvl="1" indent="-162662">
              <a:spcBef>
                <a:spcPts val="600"/>
              </a:spcBef>
              <a:spcAft>
                <a:spcPts val="277"/>
              </a:spcAft>
              <a:buFont typeface="Arial" panose="020B0604020202020204" pitchFamily="34" charset="0"/>
              <a:buChar char="•"/>
              <a:tabLst>
                <a:tab pos="162662" algn="l"/>
                <a:tab pos="498243" algn="l"/>
                <a:tab pos="498243" algn="l"/>
                <a:tab pos="844083" algn="l"/>
              </a:tabLst>
            </a:pP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 доверенного соединения для загрузки/ модификации конфигурационных параметров контроллера</a:t>
            </a:r>
          </a:p>
          <a:p>
            <a:pPr marL="162662" lvl="1" indent="-162662">
              <a:spcBef>
                <a:spcPts val="600"/>
              </a:spcBef>
              <a:spcAft>
                <a:spcPts val="277"/>
              </a:spcAft>
              <a:buFont typeface="Arial" panose="020B0604020202020204" pitchFamily="34" charset="0"/>
              <a:buChar char="•"/>
              <a:tabLst>
                <a:tab pos="162662" algn="l"/>
                <a:tab pos="498243" algn="l"/>
                <a:tab pos="498243" algn="l"/>
                <a:tab pos="844083" algn="l"/>
              </a:tabLst>
            </a:pP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д</a:t>
            </a: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оверенная локальная и удалённая загрузка обновлений контроллера</a:t>
            </a:r>
          </a:p>
          <a:p>
            <a:pPr marL="162662" lvl="1" indent="-162662">
              <a:spcBef>
                <a:spcPts val="600"/>
              </a:spcBef>
              <a:spcAft>
                <a:spcPts val="277"/>
              </a:spcAft>
              <a:buFont typeface="Arial" panose="020B0604020202020204" pitchFamily="34" charset="0"/>
              <a:buChar char="•"/>
              <a:tabLst>
                <a:tab pos="162662" algn="l"/>
                <a:tab pos="498243" algn="l"/>
                <a:tab pos="498243" algn="l"/>
                <a:tab pos="844083" algn="l"/>
              </a:tabLst>
            </a:pP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б</a:t>
            </a: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езопасное хранение конфигурационных параметров контроллера и телеизмерений</a:t>
            </a:r>
          </a:p>
          <a:p>
            <a:pPr marL="162662" lvl="1" indent="-162662">
              <a:spcBef>
                <a:spcPts val="600"/>
              </a:spcBef>
              <a:spcAft>
                <a:spcPts val="277"/>
              </a:spcAft>
              <a:buFont typeface="Arial" panose="020B0604020202020204" pitchFamily="34" charset="0"/>
              <a:buChar char="•"/>
              <a:tabLst>
                <a:tab pos="162662" algn="l"/>
                <a:tab pos="498243" algn="l"/>
                <a:tab pos="498243" algn="l"/>
                <a:tab pos="844083" algn="l"/>
              </a:tabLst>
            </a:pP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у</a:t>
            </a:r>
            <a:r>
              <a:rPr lang="ru-RU" sz="1846" dirty="0">
                <a:latin typeface="Arial Narrow" panose="020B0606020202030204" pitchFamily="34" charset="0"/>
                <a:ea typeface="Times New Roman" panose="02020603050405020304" pitchFamily="18" charset="0"/>
              </a:rPr>
              <a:t>силенная авторизация и аутентификация пользователей и процессов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3" y="1117213"/>
            <a:ext cx="4943626" cy="5735166"/>
          </a:xfrm>
          <a:prstGeom prst="rect">
            <a:avLst/>
          </a:prstGeom>
        </p:spPr>
      </p:pic>
      <p:pic>
        <p:nvPicPr>
          <p:cNvPr id="5" name="Рисунок 4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1835"/>
            <a:ext cx="810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Встроенные средства защиты информации ПТК ДЕКОНТ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99895" y="4052147"/>
            <a:ext cx="2133600" cy="337038"/>
          </a:xfrm>
        </p:spPr>
        <p:txBody>
          <a:bodyPr/>
          <a:lstStyle/>
          <a:p>
            <a:pPr>
              <a:defRPr/>
            </a:pPr>
            <a:fld id="{67EFE2D2-43E8-4A8F-B899-9FC5F270C10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33141"/>
              </p:ext>
            </p:extLst>
          </p:nvPr>
        </p:nvGraphicFramePr>
        <p:xfrm>
          <a:off x="1" y="1383023"/>
          <a:ext cx="9144000" cy="547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267">
                  <a:extLst>
                    <a:ext uri="{9D8B030D-6E8A-4147-A177-3AD203B41FA5}">
                      <a16:colId xmlns="" xmlns:a16="http://schemas.microsoft.com/office/drawing/2014/main" val="3678390397"/>
                    </a:ext>
                  </a:extLst>
                </a:gridCol>
                <a:gridCol w="5929733">
                  <a:extLst>
                    <a:ext uri="{9D8B030D-6E8A-4147-A177-3AD203B41FA5}">
                      <a16:colId xmlns="" xmlns:a16="http://schemas.microsoft.com/office/drawing/2014/main" val="2899564366"/>
                    </a:ext>
                  </a:extLst>
                </a:gridCol>
              </a:tblGrid>
              <a:tr h="395732">
                <a:tc>
                  <a:txBody>
                    <a:bodyPr/>
                    <a:lstStyle/>
                    <a:p>
                      <a:pPr marL="0" marR="0" lvl="0" indent="0" algn="ctr" defTabSz="908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Цели</a:t>
                      </a:r>
                      <a:r>
                        <a:rPr lang="ru-RU" sz="1700" baseline="0" dirty="0" smtClean="0"/>
                        <a:t> безопасности</a:t>
                      </a:r>
                      <a:endParaRPr lang="ru-RU" sz="1700" dirty="0" smtClean="0"/>
                    </a:p>
                  </a:txBody>
                  <a:tcPr marL="77913" marR="77913" marT="38957" marB="389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Реализация функций</a:t>
                      </a:r>
                      <a:r>
                        <a:rPr lang="ru-RU" sz="1700" baseline="0" dirty="0" smtClean="0"/>
                        <a:t> безопасности</a:t>
                      </a:r>
                      <a:endParaRPr lang="ru-RU" sz="1700" dirty="0"/>
                    </a:p>
                  </a:txBody>
                  <a:tcPr marL="77913" marR="77913" marT="38957" marB="38957"/>
                </a:tc>
                <a:extLst>
                  <a:ext uri="{0D108BD9-81ED-4DB2-BD59-A6C34878D82A}">
                    <a16:rowId xmlns="" xmlns:a16="http://schemas.microsoft.com/office/drawing/2014/main" val="3961573555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Организация доверенных соединений  ПЛК с удалёнными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информационными системами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l" defTabSz="908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Поддержка  алгоритмов </a:t>
                      </a:r>
                      <a:r>
                        <a:rPr lang="ru-RU" sz="1700" baseline="0" dirty="0" err="1" smtClean="0">
                          <a:latin typeface="Arial Narrow" panose="020B0606020202030204" pitchFamily="34" charset="0"/>
                        </a:rPr>
                        <a:t>зашифрования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/</a:t>
                      </a:r>
                      <a:r>
                        <a:rPr lang="ru-RU" sz="1700" baseline="0" dirty="0" err="1" smtClean="0">
                          <a:latin typeface="Arial Narrow" panose="020B0606020202030204" pitchFamily="34" charset="0"/>
                        </a:rPr>
                        <a:t>расшифрования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для данных ограниченного доступа, передаваемых по внешним каналам связи  (ГОСТ Р 28147-89 )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="" xmlns:a16="http://schemas.microsoft.com/office/drawing/2014/main" val="1084156970"/>
                  </a:ext>
                </a:extLst>
              </a:tr>
              <a:tr h="957833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целостности и достоверности телеинформации при передаче по каналам связи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Генерация </a:t>
                      </a:r>
                      <a:r>
                        <a:rPr lang="ru-RU" sz="1700" dirty="0" err="1" smtClean="0">
                          <a:latin typeface="Arial Narrow" panose="020B0606020202030204" pitchFamily="34" charset="0"/>
                        </a:rPr>
                        <a:t>имитовставки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 (ГОСТ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34.11</a:t>
                      </a:r>
                      <a:r>
                        <a:rPr lang="en-US" sz="1700" dirty="0" smtClean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 для передаваемой телеинформации и команд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управления в формате телемеханического протокола  по ГОСТ Р МЭК 60870-5-104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="" xmlns:a16="http://schemas.microsoft.com/office/drawing/2014/main" val="2715110530"/>
                  </a:ext>
                </a:extLst>
              </a:tr>
              <a:tr h="1167736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Обеспечение целостности конфигурационных, исполняемых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данных 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хранении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памяти ПЛК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Расчёт и хранение контрольного значения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данных ограниченного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доступа 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с помощью ключевой 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криптографической х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еш-функции  (ГОСТ 34.11)</a:t>
                      </a: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="" xmlns:a16="http://schemas.microsoft.com/office/drawing/2014/main" val="672707914"/>
                  </a:ext>
                </a:extLst>
              </a:tr>
              <a:tr h="1143164"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Контроль целостности и достоверности обновлений (аутентификация источника данных)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l" defTabSz="908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Генерация цифровой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подписи 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(ГОСТ 34.10) и </a:t>
                      </a:r>
                      <a:r>
                        <a:rPr lang="ru-RU" sz="1700" dirty="0" err="1" smtClean="0">
                          <a:latin typeface="Arial Narrow" panose="020B0606020202030204" pitchFamily="34" charset="0"/>
                        </a:rPr>
                        <a:t>имитовставки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 (хэш-функция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данных по ГОСТ34.11)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при передаче программных обновлений по любым доступным каналам связи </a:t>
                      </a: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="" xmlns:a16="http://schemas.microsoft.com/office/drawing/2014/main" val="1378382629"/>
                  </a:ext>
                </a:extLst>
              </a:tr>
              <a:tr h="896216">
                <a:tc>
                  <a:txBody>
                    <a:bodyPr/>
                    <a:lstStyle/>
                    <a:p>
                      <a:pPr hangingPunct="0"/>
                      <a:r>
                        <a:rPr lang="ru-RU" sz="1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Взаимная аутентификация</a:t>
                      </a:r>
                      <a:endParaRPr lang="ru-RU" sz="1700" u="sng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пользователей (процессов)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tc>
                  <a:txBody>
                    <a:bodyPr/>
                    <a:lstStyle/>
                    <a:p>
                      <a:pPr marL="0" marR="0" lvl="0" indent="0" algn="l" defTabSz="908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latin typeface="Arial Narrow" panose="020B0606020202030204" pitchFamily="34" charset="0"/>
                        </a:rPr>
                        <a:t>Реализация двусторонней аутентификация пользователей и процессов</a:t>
                      </a:r>
                      <a:r>
                        <a:rPr lang="ru-RU" sz="170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 базе однонаправленных ключевых хэш-функций по  ГОСТ 34.11</a:t>
                      </a:r>
                      <a:endParaRPr lang="ru-RU" sz="1700" dirty="0">
                        <a:latin typeface="Arial Narrow" panose="020B0606020202030204" pitchFamily="34" charset="0"/>
                      </a:endParaRPr>
                    </a:p>
                  </a:txBody>
                  <a:tcPr marL="77913" marR="77913" marT="38957" marB="38957" anchor="ctr"/>
                </a:tc>
                <a:extLst>
                  <a:ext uri="{0D108BD9-81ED-4DB2-BD59-A6C34878D82A}">
                    <a16:rowId xmlns="" xmlns:a16="http://schemas.microsoft.com/office/drawing/2014/main" val="311681987"/>
                  </a:ext>
                </a:extLst>
              </a:tr>
            </a:tbl>
          </a:graphicData>
        </a:graphic>
      </p:graphicFrame>
      <p:pic>
        <p:nvPicPr>
          <p:cNvPr id="5" name="Рисунок 4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1278"/>
            <a:ext cx="81014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Реализация функций 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безопасности ПТК ДЕКОНТ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а </a:t>
            </a:r>
            <a:r>
              <a:rPr lang="ru-RU" b="1" dirty="0">
                <a:solidFill>
                  <a:srgbClr val="0070C0"/>
                </a:solidFill>
                <a:cs typeface="Arial" pitchFamily="34" charset="0"/>
              </a:rPr>
              <a:t>примере </a:t>
            </a:r>
            <a:r>
              <a:rPr 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СТО </a:t>
            </a:r>
            <a:r>
              <a:rPr lang="ru-RU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« Требования к ВСЗИ АСТУ ПАО «РОССЕТИ</a:t>
            </a:r>
            <a:r>
              <a:rPr lang="ru-RU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»)</a:t>
            </a:r>
            <a:endParaRPr lang="ru-RU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6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(статистика выпуска и особенности)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5393" y="1440454"/>
            <a:ext cx="4322275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Основные особенности комплекса: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Модульная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распределенная архитектура и масштабируемость;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Производительность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системы (скорость обработки информации): не менее 100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событий/с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(дискретных сигналов), не менее 150 измерений/с (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аналоговых сигналов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), не мене 10 управлений/с (управляющих сигналов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резервирования как систем электропитания оборудования, так и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контроллеров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управления системами, а также каналов связи с подсистемами других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уровней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(включая каналы связи с модулями ввода/вывода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единого описания системы на базе комплекса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унифицированных стандартов передачи данных (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Fast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Ethernet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HART,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RS-485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RS-232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, GPRS/GSM, TCP/IP, UDP,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MODBUS,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OPC DA/HDA, FTP, SNMP и т.д.), а также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технологий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резервирования сетевой инфраструктуры (VLAN, RSTP, PRP, </a:t>
            </a:r>
            <a:r>
              <a:rPr lang="ru-RU" sz="1100" dirty="0" err="1">
                <a:latin typeface="Arial" pitchFamily="34" charset="0"/>
                <a:cs typeface="Arial" pitchFamily="34" charset="0"/>
              </a:rPr>
              <a:t>OpenVPN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и т.д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.);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Реализованы механизмы защиты, контроля и ограничения доступа ко всем применяемым в системе средствам и протоколам информационного обмена, удаленного/локального мониторинга</a:t>
            </a:r>
            <a:r>
              <a:rPr lang="ru-RU" sz="1200" dirty="0" smtClean="0">
                <a:latin typeface="Cambria" pitchFamily="18" charset="0"/>
                <a:cs typeface="Calibri" pitchFamily="34" charset="0"/>
              </a:rPr>
              <a:t>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7" y="1497677"/>
            <a:ext cx="3336925" cy="487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6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449" y="540873"/>
            <a:ext cx="7143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Отечественный ПТК ДЕКОНТ - краткие итоги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9660" y="1426642"/>
            <a:ext cx="784503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Продукция компании ДЭП уже используется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качестве импортозамещающего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оборудования в энергетической и других отраслях РФ.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ПТК ДЕКОНТ аттестован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применения на объектах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ПАО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«Российские сети»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качестве систем телемеханики  и АСУТП.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Контроллеры ДЕКОНТ проходят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сертификацию в системе ФСТЭК России на получение статуса доверенных средств управления технологическими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процессами.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ПТК ДЕКОНТ (общепромышленная серия) и ДЕКОНТ-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(взрывозащищенное оборудование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ертифицированы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на  соответствие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требованиям технического регламента таможенного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союза.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ПТК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ДЕКОНТ 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ДЕКОНТ-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занесены в реестр энергетического оборудования (СДС ГАЗПРОМСЕРТ).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результатам испытания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ЛИиС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ЦМО ООО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«Газпром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ВНИИГАЗ» получено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положительное заключение о возможности применения на объектах ПАО «Газпром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 комплекса ДЕКОНТ.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Продукция компании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ДЭП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условиях  Крайнего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Севера 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успешно функционирует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составе систем управления работой скважин и запорной арматурой, подогревателей газа, горелочных устройств, осушки газа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других систем.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53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оллаж послед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927" y="800064"/>
            <a:ext cx="8772144" cy="5846064"/>
          </a:xfrm>
          <a:prstGeom prst="rect">
            <a:avLst/>
          </a:prstGeom>
        </p:spPr>
      </p:pic>
      <p:pic>
        <p:nvPicPr>
          <p:cNvPr id="15" name="Рисунок 14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5720" y="467005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БЛАГОДАРИМ ЗА ВНИМАНИЕ !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2714612" y="3696062"/>
            <a:ext cx="378621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ООО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Компания ДЭП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714744" y="3246435"/>
            <a:ext cx="1714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www.dep.ru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2611425" y="4147790"/>
            <a:ext cx="40783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Москва, ул. Подольских курсантов, д.8/3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513123" y="4486344"/>
            <a:ext cx="21542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Тел. (495) 995-00-12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Сотрудн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4312" y="1071546"/>
            <a:ext cx="3599688" cy="5786455"/>
          </a:xfrm>
          <a:prstGeom prst="rect">
            <a:avLst/>
          </a:prstGeom>
        </p:spPr>
      </p:pic>
      <p:pic>
        <p:nvPicPr>
          <p:cNvPr id="4" name="Рисунок 3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85722" y="1214422"/>
            <a:ext cx="7072333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ООО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Компания ДЭП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spc="100" dirty="0" smtClean="0">
                <a:latin typeface="Arial" pitchFamily="34" charset="0"/>
                <a:cs typeface="Arial" pitchFamily="34" charset="0"/>
              </a:rPr>
              <a:t>многопрофильное </a:t>
            </a:r>
            <a:r>
              <a:rPr lang="ru-RU" sz="1600" spc="100" dirty="0">
                <a:latin typeface="Arial" pitchFamily="34" charset="0"/>
                <a:cs typeface="Arial" pitchFamily="34" charset="0"/>
              </a:rPr>
              <a:t>предприятие полного цикла, </a:t>
            </a:r>
            <a:r>
              <a:rPr lang="ru-RU" sz="1600" spc="100" dirty="0" smtClean="0">
                <a:latin typeface="Arial" pitchFamily="34" charset="0"/>
                <a:cs typeface="Arial" pitchFamily="34" charset="0"/>
              </a:rPr>
              <a:t>выполняющее проектирование, разработку </a:t>
            </a:r>
            <a:r>
              <a:rPr lang="ru-RU" sz="1600" spc="1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spc="100" dirty="0" smtClean="0">
                <a:latin typeface="Arial" pitchFamily="34" charset="0"/>
                <a:cs typeface="Arial" pitchFamily="34" charset="0"/>
              </a:rPr>
              <a:t>внедрение систем автоматики, телемеханики и АСУТП объектов различного  </a:t>
            </a:r>
            <a:r>
              <a:rPr lang="ru-RU" sz="1600" spc="100" dirty="0">
                <a:latin typeface="Arial" pitchFamily="34" charset="0"/>
                <a:cs typeface="Arial" pitchFamily="34" charset="0"/>
              </a:rPr>
              <a:t>уровня </a:t>
            </a:r>
            <a:r>
              <a:rPr lang="ru-RU" sz="1600" spc="100" dirty="0" smtClean="0">
                <a:latin typeface="Arial" pitchFamily="34" charset="0"/>
                <a:cs typeface="Arial" pitchFamily="34" charset="0"/>
              </a:rPr>
              <a:t>сложности на базе собственных оригинальных разработок.</a:t>
            </a:r>
            <a:endParaRPr lang="en-US" sz="1600" b="1" spc="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4" y="428604"/>
            <a:ext cx="5442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Компания ДЭП сегодня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14282" y="2786058"/>
            <a:ext cx="62151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rIns="180000">
            <a:spAutoFit/>
          </a:bodyPr>
          <a:lstStyle/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коллективе  компании работает  около 150 сотрудников,  включающих в себя высококлассных специалистов с высшим образованием всех необходимых профилей.</a:t>
            </a:r>
          </a:p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Основной состав – выпускники МИФИ, МФТИ и других ведущих технических вузов.</a:t>
            </a:r>
          </a:p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Специалисты компании на базе собственной учебной базы проводят двухнедельные  углубленные курсы обучения с отрывом от производства.  Более 800  специалистов предприятий Заказчиков уже окончили курсы.</a:t>
            </a:r>
          </a:p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Филиалы компании ДЭП работают в Краснодаре, Кемерово, Магнитогорске, Санкт-Петербурге.</a:t>
            </a:r>
          </a:p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Более 20 партнеров в России и странах ближнего зарубежья.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5214942" y="6357958"/>
            <a:ext cx="2571768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лет с Вами!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ллаж Компания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3256"/>
            <a:ext cx="9144000" cy="579474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0884" y="1252837"/>
            <a:ext cx="8753116" cy="20805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pPr marL="542925" indent="-361950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Разработка оригинальных микропроцессорных устройств и программного обеспечения;</a:t>
            </a:r>
          </a:p>
          <a:p>
            <a:pPr marL="542925" indent="-361950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Производство и поставка изделий программно-технических комплексов общепромышленного и специального назначения  ( </a:t>
            </a:r>
            <a:r>
              <a:rPr lang="ru-RU" sz="1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ДЭП-системы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);</a:t>
            </a:r>
          </a:p>
          <a:p>
            <a:pPr marL="542925" indent="-361950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Изготовление и поставка комплектных проектно-компонуемых шкафов автоматики;</a:t>
            </a:r>
          </a:p>
          <a:p>
            <a:pPr marL="542925" indent="-361950">
              <a:lnSpc>
                <a:spcPct val="120000"/>
              </a:lnSpc>
              <a:spcBef>
                <a:spcPts val="8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Внедрение </a:t>
            </a:r>
            <a:r>
              <a:rPr lang="ru-RU" sz="1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ДЭП-систем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«под ключ»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2" y="364809"/>
            <a:ext cx="709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Основные направления деятельности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1718733" y="6396335"/>
            <a:ext cx="7425267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Все изделия  ДЭП – систем  разработаны и произведены в России</a:t>
            </a:r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lider-10 Энергоуч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71406"/>
            <a:ext cx="4965192" cy="849411"/>
          </a:xfrm>
          <a:prstGeom prst="rect">
            <a:avLst/>
          </a:prstGeom>
        </p:spPr>
      </p:pic>
      <p:pic>
        <p:nvPicPr>
          <p:cNvPr id="6" name="Рисунок 5" descr="Slider-3 АСУ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6109"/>
            <a:ext cx="4965192" cy="849411"/>
          </a:xfrm>
          <a:prstGeom prst="rect">
            <a:avLst/>
          </a:prstGeom>
        </p:spPr>
      </p:pic>
      <p:pic>
        <p:nvPicPr>
          <p:cNvPr id="14" name="Рисунок 13" descr="Slider-1 АСУТП П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61075"/>
            <a:ext cx="4965192" cy="849411"/>
          </a:xfrm>
          <a:prstGeom prst="rect">
            <a:avLst/>
          </a:prstGeom>
        </p:spPr>
      </p:pic>
      <p:pic>
        <p:nvPicPr>
          <p:cNvPr id="3" name="Рисунок 2" descr="Подложка вер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1809"/>
            <a:ext cx="709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Сферы применения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ДЭП-систем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lider-2 РЭС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8808" y="1480046"/>
            <a:ext cx="4965192" cy="849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Slider-4 ГО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455042"/>
            <a:ext cx="4965192" cy="849411"/>
          </a:xfrm>
          <a:prstGeom prst="rect">
            <a:avLst/>
          </a:prstGeom>
        </p:spPr>
      </p:pic>
      <p:pic>
        <p:nvPicPr>
          <p:cNvPr id="9" name="Рисунок 8" descr="Slider-6 Нефтегаз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78808" y="6008589"/>
            <a:ext cx="4965192" cy="849411"/>
          </a:xfrm>
          <a:prstGeom prst="rect">
            <a:avLst/>
          </a:prstGeom>
        </p:spPr>
      </p:pic>
      <p:pic>
        <p:nvPicPr>
          <p:cNvPr id="10" name="Рисунок 9" descr="Slider-7 Теплоснабжени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325207"/>
            <a:ext cx="4965192" cy="849411"/>
          </a:xfrm>
          <a:prstGeom prst="rect">
            <a:avLst/>
          </a:prstGeom>
        </p:spPr>
      </p:pic>
      <p:pic>
        <p:nvPicPr>
          <p:cNvPr id="11" name="Рисунок 10" descr="Slider-8 ВСиКН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78808" y="2667132"/>
            <a:ext cx="4965192" cy="849411"/>
          </a:xfrm>
          <a:prstGeom prst="rect">
            <a:avLst/>
          </a:prstGeom>
        </p:spPr>
      </p:pic>
      <p:pic>
        <p:nvPicPr>
          <p:cNvPr id="12" name="Рисунок 11" descr="Slider-9 Дисп инж сист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78808" y="4916495"/>
            <a:ext cx="4965192" cy="849411"/>
          </a:xfrm>
          <a:prstGeom prst="rect">
            <a:avLst/>
          </a:prstGeom>
        </p:spPr>
      </p:pic>
      <p:pic>
        <p:nvPicPr>
          <p:cNvPr id="8" name="Рисунок 7" descr="Slider-5 СШ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78808" y="3790746"/>
            <a:ext cx="4965192" cy="84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4" name="Picture 4" descr="Коллаж С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30800"/>
            <a:ext cx="9144000" cy="1727200"/>
          </a:xfrm>
          <a:prstGeom prst="rect">
            <a:avLst/>
          </a:prstGeom>
          <a:noFill/>
        </p:spPr>
      </p:pic>
      <p:pic>
        <p:nvPicPr>
          <p:cNvPr id="5" name="Рисунок 4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081745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85882" y="2824517"/>
            <a:ext cx="7578997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rIns="180000">
            <a:spAutoFit/>
          </a:bodyPr>
          <a:lstStyle/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ДЭП-системы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успешно работают на горных предприятиях Урала, Кузбасса, Якутии, Воркуты, Узбекистана, а также на Астраханском 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Ямальском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газовых месторождениях.</a:t>
            </a:r>
          </a:p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За последние годы поставлено, смонтировано и запущено в эксплуатацию порядка 600 комплектных шкафов автоматики для систем АСУТП обогатительных фабрик, диспетчеризации поточно-транспортных  комплексов,  автоматизации других технологических процессов.</a:t>
            </a:r>
          </a:p>
          <a:p>
            <a:pPr marL="542925" indent="-361950" algn="just">
              <a:spcBef>
                <a:spcPts val="900"/>
              </a:spcBef>
              <a:buClr>
                <a:srgbClr val="FF0000"/>
              </a:buClr>
              <a:buSzPct val="150000"/>
              <a:buBlip>
                <a:blip r:embed="rId4"/>
              </a:buBlip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Внедрено более 150 систем АСОДУ подземных комплексов, поставлено более 500 комплектных взрывозащищенных шкафов автоматики.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09952"/>
            <a:ext cx="758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Нефтегазовая и горнодобывающая отрасли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Нефтега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74289"/>
            <a:ext cx="9144000" cy="1600461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40594782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 descr="Подложка вер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4" y="428604"/>
            <a:ext cx="61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Структура  внедрений  и  поставок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(применение на объектах ПАО «Газпром»)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13" y="3034127"/>
            <a:ext cx="2510332" cy="167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3" y="4848778"/>
            <a:ext cx="2510332" cy="167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916" y="1690534"/>
            <a:ext cx="4160095" cy="49619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041" y="1978766"/>
            <a:ext cx="3628712" cy="723275"/>
          </a:xfrm>
          <a:prstGeom prst="rect">
            <a:avLst/>
          </a:prstGeom>
          <a:noFill/>
        </p:spPr>
        <p:txBody>
          <a:bodyPr wrap="square" numCol="1" spcCol="36000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СЛТМ </a:t>
            </a:r>
            <a:r>
              <a:rPr lang="ru-RU" dirty="0">
                <a:latin typeface="Arial" pitchFamily="34" charset="0"/>
                <a:cs typeface="Arial" pitchFamily="34" charset="0"/>
              </a:rPr>
              <a:t>«ЭЛТА-ТМ.2»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САУ </a:t>
            </a:r>
            <a:r>
              <a:rPr lang="ru-RU" dirty="0">
                <a:latin typeface="Arial" pitchFamily="34" charset="0"/>
                <a:cs typeface="Arial" pitchFamily="34" charset="0"/>
              </a:rPr>
              <a:t>ГРС «ЭЛТА-САУ.2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»;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29" y="1339991"/>
            <a:ext cx="2208877" cy="6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5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(применение на объектах ПАО «Газпром»)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26610"/>
            <a:ext cx="8763000" cy="330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928" y="4627458"/>
            <a:ext cx="4284476" cy="1969770"/>
          </a:xfrm>
          <a:prstGeom prst="rect">
            <a:avLst/>
          </a:prstGeom>
          <a:noFill/>
        </p:spPr>
        <p:txBody>
          <a:bodyPr wrap="square" numCol="1" spcCol="360000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Станция управления фонтанной аппаратурой (СУФА-3, СУФА-6, СУФА-8, СУФА-12)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Шкаф автоматического закрытия крана 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ШАЗК) 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Блок арматурный подачи ингибитора (БАПИ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49428" y="4662846"/>
            <a:ext cx="3888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Блоки осушки газа (КМЕВ-63, КМЕВ-67)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Устройство горелочное атмосферное (УГА)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Подогреватель газа 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ПГ500).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48" y="1180450"/>
            <a:ext cx="912372" cy="9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ложка вер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081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83" y="340739"/>
            <a:ext cx="714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Программно-технический комплекс «</a:t>
            </a:r>
            <a:r>
              <a:rPr lang="ru-RU" sz="2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Деконт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(общепромышленное исполнение)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2" y="1388535"/>
            <a:ext cx="8062659" cy="496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11423</TotalTime>
  <Words>1248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Cambria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UAV</dc:creator>
  <cp:lastModifiedBy>Андрей Ув</cp:lastModifiedBy>
  <cp:revision>820</cp:revision>
  <dcterms:created xsi:type="dcterms:W3CDTF">2013-10-02T13:04:36Z</dcterms:created>
  <dcterms:modified xsi:type="dcterms:W3CDTF">2017-10-03T18:28:44Z</dcterms:modified>
</cp:coreProperties>
</file>