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theme/themeOverride8.xml" ContentType="application/vnd.openxmlformats-officedocument.themeOverride+xml"/>
  <Override PartName="/ppt/drawings/drawing5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theme/themeOverride9.xml" ContentType="application/vnd.openxmlformats-officedocument.themeOverride+xml"/>
  <Override PartName="/ppt/drawings/drawing6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2.xml" ContentType="application/vnd.openxmlformats-officedocument.drawingml.chart+xml"/>
  <Override PartName="/ppt/theme/themeOverride10.xml" ContentType="application/vnd.openxmlformats-officedocument.themeOverride+xml"/>
  <Override PartName="/ppt/drawings/drawing7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3.xml" ContentType="application/vnd.openxmlformats-officedocument.drawingml.chart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charts/chart14.xml" ContentType="application/vnd.openxmlformats-officedocument.drawingml.chart+xml"/>
  <Override PartName="/ppt/theme/themeOverride12.xml" ContentType="application/vnd.openxmlformats-officedocument.themeOverride+xml"/>
  <Override PartName="/ppt/drawings/drawing8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15.xml" ContentType="application/vnd.openxmlformats-officedocument.drawingml.chart+xml"/>
  <Override PartName="/ppt/drawings/drawing9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56" r:id="rId3"/>
    <p:sldMasterId id="2147483703" r:id="rId4"/>
    <p:sldMasterId id="2147483652" r:id="rId5"/>
    <p:sldMasterId id="2147483671" r:id="rId6"/>
    <p:sldMasterId id="2147483676" r:id="rId7"/>
    <p:sldMasterId id="2147483699" r:id="rId8"/>
    <p:sldMasterId id="2147483715" r:id="rId9"/>
  </p:sldMasterIdLst>
  <p:notesMasterIdLst>
    <p:notesMasterId r:id="rId32"/>
  </p:notesMasterIdLst>
  <p:handoutMasterIdLst>
    <p:handoutMasterId r:id="rId33"/>
  </p:handoutMasterIdLst>
  <p:sldIdLst>
    <p:sldId id="889" r:id="rId10"/>
    <p:sldId id="887" r:id="rId11"/>
    <p:sldId id="877" r:id="rId12"/>
    <p:sldId id="878" r:id="rId13"/>
    <p:sldId id="879" r:id="rId14"/>
    <p:sldId id="880" r:id="rId15"/>
    <p:sldId id="881" r:id="rId16"/>
    <p:sldId id="882" r:id="rId17"/>
    <p:sldId id="886" r:id="rId18"/>
    <p:sldId id="867" r:id="rId19"/>
    <p:sldId id="868" r:id="rId20"/>
    <p:sldId id="827" r:id="rId21"/>
    <p:sldId id="853" r:id="rId22"/>
    <p:sldId id="854" r:id="rId23"/>
    <p:sldId id="855" r:id="rId24"/>
    <p:sldId id="856" r:id="rId25"/>
    <p:sldId id="874" r:id="rId26"/>
    <p:sldId id="864" r:id="rId27"/>
    <p:sldId id="873" r:id="rId28"/>
    <p:sldId id="888" r:id="rId29"/>
    <p:sldId id="859" r:id="rId30"/>
    <p:sldId id="875" r:id="rId31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orient="horz" pos="3172">
          <p15:clr>
            <a:srgbClr val="A4A3A4"/>
          </p15:clr>
        </p15:guide>
        <p15:guide id="3" orient="horz" pos="589">
          <p15:clr>
            <a:srgbClr val="A4A3A4"/>
          </p15:clr>
        </p15:guide>
        <p15:guide id="4" orient="horz" pos="690" userDrawn="1">
          <p15:clr>
            <a:srgbClr val="A4A3A4"/>
          </p15:clr>
        </p15:guide>
        <p15:guide id="5" orient="horz" pos="2890" userDrawn="1">
          <p15:clr>
            <a:srgbClr val="A4A3A4"/>
          </p15:clr>
        </p15:guide>
        <p15:guide id="6" pos="132">
          <p15:clr>
            <a:srgbClr val="A4A3A4"/>
          </p15:clr>
        </p15:guide>
        <p15:guide id="7" pos="5628">
          <p15:clr>
            <a:srgbClr val="A4A3A4"/>
          </p15:clr>
        </p15:guide>
        <p15:guide id="8" pos="1368">
          <p15:clr>
            <a:srgbClr val="A4A3A4"/>
          </p15:clr>
        </p15:guide>
        <p15:guide id="9" pos="1202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8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8BFFBF"/>
    <a:srgbClr val="66FF99"/>
    <a:srgbClr val="DDE3E7"/>
    <a:srgbClr val="31859C"/>
    <a:srgbClr val="DBE1ED"/>
    <a:srgbClr val="D0D8E8"/>
    <a:srgbClr val="7FA5BF"/>
    <a:srgbClr val="8AADC4"/>
    <a:srgbClr val="69A2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6800" autoAdjust="0"/>
  </p:normalViewPr>
  <p:slideViewPr>
    <p:cSldViewPr snapToGrid="0" showGuides="1">
      <p:cViewPr varScale="1">
        <p:scale>
          <a:sx n="90" d="100"/>
          <a:sy n="90" d="100"/>
        </p:scale>
        <p:origin x="-720" y="-72"/>
      </p:cViewPr>
      <p:guideLst>
        <p:guide orient="horz" pos="1620"/>
        <p:guide orient="horz" pos="3172"/>
        <p:guide orient="horz" pos="589"/>
        <p:guide orient="horz" pos="690"/>
        <p:guide orient="horz" pos="2890"/>
        <p:guide pos="132"/>
        <p:guide pos="5628"/>
        <p:guide pos="1368"/>
        <p:guide pos="1202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-3924" y="150"/>
      </p:cViewPr>
      <p:guideLst>
        <p:guide orient="horz" pos="3128"/>
        <p:guide pos="2142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oleObject" Target="&#1044;&#1080;&#1072;&#1075;&#1088;&#1072;&#1084;&#1084;&#1072;%20&#1074;%20Microsoft%20PowerPoint" TargetMode="External"/><Relationship Id="rId1" Type="http://schemas.openxmlformats.org/officeDocument/2006/relationships/themeOverride" Target="../theme/themeOverrid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oleObject" Target="&#1044;&#1080;&#1072;&#1075;&#1088;&#1072;&#1084;&#1084;&#1072;%20&#1074;%20Microsoft%20PowerPoint" TargetMode="External"/><Relationship Id="rId1" Type="http://schemas.openxmlformats.org/officeDocument/2006/relationships/themeOverride" Target="../theme/themeOverrid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_____Microsoft_Excel9.xlsx"/><Relationship Id="rId1" Type="http://schemas.openxmlformats.org/officeDocument/2006/relationships/themeOverride" Target="../theme/themeOverride10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0.xlsx"/><Relationship Id="rId1" Type="http://schemas.openxmlformats.org/officeDocument/2006/relationships/themeOverride" Target="../theme/themeOverrid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package" Target="../embeddings/_____Microsoft_Excel11.xlsx"/><Relationship Id="rId1" Type="http://schemas.openxmlformats.org/officeDocument/2006/relationships/themeOverride" Target="../theme/themeOverride12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../embeddings/oleObject2.bin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6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582803012396969E-2"/>
          <c:y val="6.7489333057069431E-2"/>
          <c:w val="0.85203531218331419"/>
          <c:h val="0.8489744055703547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'слайд 2'!$C$4</c:f>
              <c:strCache>
                <c:ptCount val="1"/>
              </c:strCache>
            </c:strRef>
          </c:tx>
          <c:spPr>
            <a:solidFill>
              <a:srgbClr val="0070C0"/>
            </a:solidFill>
            <a:ln>
              <a:solidFill>
                <a:srgbClr val="4BACC6">
                  <a:lumMod val="60000"/>
                  <a:lumOff val="40000"/>
                </a:srgbClr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Lbls>
            <c:dLbl>
              <c:idx val="0"/>
              <c:layout>
                <c:manualLayout>
                  <c:x val="8.8896787723126754E-3"/>
                  <c:y val="3.9689496877811665E-3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 smtClean="0">
                        <a:solidFill>
                          <a:schemeClr val="bg1"/>
                        </a:solidFill>
                      </a:rPr>
                      <a:t>454</a:t>
                    </a:r>
                    <a:r>
                      <a:rPr lang="ru-RU" sz="1050" dirty="0" smtClean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sz="1050" dirty="0" smtClean="0">
                        <a:solidFill>
                          <a:schemeClr val="bg1"/>
                        </a:solidFill>
                      </a:rPr>
                      <a:t>222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8896787723126754E-3"/>
                  <c:y val="7.9375868598388858E-3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 smtClean="0">
                        <a:solidFill>
                          <a:schemeClr val="bg1"/>
                        </a:solidFill>
                      </a:rPr>
                      <a:t>470</a:t>
                    </a:r>
                    <a:r>
                      <a:rPr lang="ru-RU" sz="1050" dirty="0" smtClean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sz="1050" dirty="0" smtClean="0">
                        <a:solidFill>
                          <a:schemeClr val="bg1"/>
                        </a:solidFill>
                      </a:rPr>
                      <a:t>159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735381033201956E-2"/>
                  <c:y val="-7.937899375562333E-3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 smtClean="0">
                        <a:solidFill>
                          <a:schemeClr val="bg1"/>
                        </a:solidFill>
                      </a:rPr>
                      <a:t>480</a:t>
                    </a:r>
                    <a:r>
                      <a:rPr lang="ru-RU" sz="1050" dirty="0" smtClean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sz="1050" dirty="0" smtClean="0">
                        <a:solidFill>
                          <a:schemeClr val="bg1"/>
                        </a:solidFill>
                      </a:rPr>
                      <a:t>156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6627281701669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 smtClean="0">
                        <a:solidFill>
                          <a:schemeClr val="bg1"/>
                        </a:solidFill>
                      </a:rPr>
                      <a:t>493</a:t>
                    </a:r>
                    <a:r>
                      <a:rPr lang="ru-RU" sz="1050" dirty="0" smtClean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sz="1050" dirty="0" smtClean="0">
                        <a:solidFill>
                          <a:schemeClr val="bg1"/>
                        </a:solidFill>
                      </a:rPr>
                      <a:t>940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0499803079828687E-2"/>
                  <c:y val="-3.9351979896488538E-3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 smtClean="0">
                        <a:solidFill>
                          <a:schemeClr val="bg1"/>
                        </a:solidFill>
                      </a:rPr>
                      <a:t>508</a:t>
                    </a:r>
                    <a:r>
                      <a:rPr lang="ru-RU" sz="1050" dirty="0" smtClean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sz="1050" dirty="0" smtClean="0">
                        <a:solidFill>
                          <a:schemeClr val="bg1"/>
                        </a:solidFill>
                      </a:rPr>
                      <a:t>075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chemeClr val="bg1"/>
                    </a:solidFill>
                    <a:latin typeface="Arial Narrow" pitchFamily="34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'слайд 2'!$B$5:$B$9</c:f>
              <c:strCache>
                <c:ptCount val="5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</c:strCache>
            </c:strRef>
          </c:cat>
          <c:val>
            <c:numRef>
              <c:f>'слайд 2'!$C$5:$C$9</c:f>
              <c:numCache>
                <c:formatCode>General</c:formatCode>
                <c:ptCount val="5"/>
                <c:pt idx="0">
                  <c:v>454222</c:v>
                </c:pt>
                <c:pt idx="1">
                  <c:v>470159</c:v>
                </c:pt>
                <c:pt idx="2">
                  <c:v>480156</c:v>
                </c:pt>
                <c:pt idx="3">
                  <c:v>493940</c:v>
                </c:pt>
                <c:pt idx="4">
                  <c:v>508075</c:v>
                </c:pt>
              </c:numCache>
            </c:numRef>
          </c:val>
        </c:ser>
        <c:ser>
          <c:idx val="1"/>
          <c:order val="1"/>
          <c:tx>
            <c:strRef>
              <c:f>'слайд 2'!$D$4</c:f>
              <c:strCache>
                <c:ptCount val="1"/>
              </c:strCache>
            </c:strRef>
          </c:tx>
          <c:invertIfNegative val="0"/>
          <c:cat>
            <c:strRef>
              <c:f>'слайд 2'!$B$5:$B$9</c:f>
              <c:strCache>
                <c:ptCount val="5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</c:strCache>
            </c:strRef>
          </c:cat>
          <c:val>
            <c:numRef>
              <c:f>'слайд 2'!$D$5:$D$9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'слайд 2'!$E$4</c:f>
              <c:strCache>
                <c:ptCount val="1"/>
              </c:strCache>
            </c:strRef>
          </c:tx>
          <c:invertIfNegative val="0"/>
          <c:cat>
            <c:strRef>
              <c:f>'слайд 2'!$B$5:$B$9</c:f>
              <c:strCache>
                <c:ptCount val="5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</c:strCache>
            </c:strRef>
          </c:cat>
          <c:val>
            <c:numRef>
              <c:f>'слайд 2'!$E$5:$E$9</c:f>
              <c:numCache>
                <c:formatCode>General</c:formatCode>
                <c:ptCount val="5"/>
              </c:numCache>
            </c:numRef>
          </c:val>
        </c:ser>
        <c:ser>
          <c:idx val="3"/>
          <c:order val="3"/>
          <c:tx>
            <c:strRef>
              <c:f>'слайд 2'!$F$4</c:f>
              <c:strCache>
                <c:ptCount val="1"/>
              </c:strCache>
            </c:strRef>
          </c:tx>
          <c:invertIfNegative val="0"/>
          <c:cat>
            <c:strRef>
              <c:f>'слайд 2'!$B$5:$B$9</c:f>
              <c:strCache>
                <c:ptCount val="5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</c:strCache>
            </c:strRef>
          </c:cat>
          <c:val>
            <c:numRef>
              <c:f>'слайд 2'!$F$5:$F$9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9886592"/>
        <c:axId val="99888128"/>
        <c:axId val="0"/>
      </c:bar3DChart>
      <c:catAx>
        <c:axId val="9988659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99888128"/>
        <c:crosses val="autoZero"/>
        <c:auto val="1"/>
        <c:lblAlgn val="ctr"/>
        <c:lblOffset val="100"/>
        <c:noMultiLvlLbl val="0"/>
      </c:catAx>
      <c:valAx>
        <c:axId val="99888128"/>
        <c:scaling>
          <c:orientation val="minMax"/>
        </c:scaling>
        <c:delete val="0"/>
        <c:axPos val="l"/>
        <c:majorGridlines>
          <c:spPr>
            <a:ln>
              <a:solidFill>
                <a:srgbClr val="1F497D">
                  <a:lumMod val="75000"/>
                </a:srgb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 b="1">
                    <a:latin typeface="Arial Narrow" pitchFamily="34" charset="0"/>
                  </a:defRPr>
                </a:pPr>
                <a:r>
                  <a:rPr lang="ru-RU" sz="1100" b="1" dirty="0" smtClean="0">
                    <a:latin typeface="Arial Narrow" pitchFamily="34" charset="0"/>
                    <a:cs typeface="Times New Roman" panose="02020603050405020304" pitchFamily="18" charset="0"/>
                  </a:rPr>
                  <a:t>Количество ТПА, ед.</a:t>
                </a:r>
                <a:endParaRPr lang="ru-RU" sz="1100" b="1" dirty="0">
                  <a:latin typeface="Arial Narrow" pitchFamily="34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6.4545728188061136E-3"/>
              <c:y val="0.35658572898033097"/>
            </c:manualLayout>
          </c:layout>
          <c:overlay val="0"/>
          <c:spPr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</c:title>
        <c:numFmt formatCode="General" sourceLinked="1"/>
        <c:majorTickMark val="out"/>
        <c:minorTickMark val="none"/>
        <c:tickLblPos val="nextTo"/>
        <c:spPr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c:spPr>
        <c:txPr>
          <a:bodyPr/>
          <a:lstStyle/>
          <a:p>
            <a:pPr>
              <a:defRPr sz="1100" b="1">
                <a:latin typeface="Arial Narrow" pitchFamily="34" charset="0"/>
                <a:cs typeface="Times New Roman" panose="02020603050405020304" pitchFamily="18" charset="0"/>
              </a:defRPr>
            </a:pPr>
            <a:endParaRPr lang="ru-RU"/>
          </a:p>
        </c:txPr>
        <c:crossAx val="9988659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  <c:spPr>
        <a:ln>
          <a:solidFill>
            <a:sysClr val="window" lastClr="FFFFFF">
              <a:lumMod val="75000"/>
            </a:sysClr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7808314283295228E-2"/>
          <c:y val="7.2228241242325755E-2"/>
          <c:w val="0.74955194310388618"/>
          <c:h val="0.81603466955579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'[Диаграмма в Microsoft PowerPoint]слайд 7'!$A$5</c:f>
              <c:strCache>
                <c:ptCount val="1"/>
                <c:pt idx="0">
                  <c:v>КС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6021505376344086E-3"/>
                  <c:y val="-3.6114120621162874E-3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 smtClean="0"/>
                      <a:t>2</a:t>
                    </a:r>
                    <a:r>
                      <a:rPr lang="ru-RU" sz="900" dirty="0" smtClean="0"/>
                      <a:t> </a:t>
                    </a:r>
                    <a:r>
                      <a:rPr lang="en-US" sz="900" dirty="0" smtClean="0"/>
                      <a:t>509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6021505376344086E-3"/>
                  <c:y val="3.6111276989617899E-3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 smtClean="0"/>
                      <a:t>2</a:t>
                    </a:r>
                    <a:r>
                      <a:rPr lang="ru-RU" sz="900" dirty="0" smtClean="0"/>
                      <a:t> </a:t>
                    </a:r>
                    <a:r>
                      <a:rPr lang="en-US" sz="900" dirty="0" smtClean="0"/>
                      <a:t>825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150537634408602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 smtClean="0"/>
                      <a:t>2</a:t>
                    </a:r>
                    <a:r>
                      <a:rPr lang="ru-RU" sz="900" dirty="0" smtClean="0"/>
                      <a:t> </a:t>
                    </a:r>
                    <a:r>
                      <a:rPr lang="en-US" sz="900" dirty="0" smtClean="0"/>
                      <a:t>702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8816357632715265E-3"/>
                  <c:y val="-3.1717866252633912E-3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 smtClean="0"/>
                      <a:t>2</a:t>
                    </a:r>
                    <a:r>
                      <a:rPr lang="ru-RU" sz="900" dirty="0" smtClean="0"/>
                      <a:t> </a:t>
                    </a:r>
                    <a:r>
                      <a:rPr lang="en-US" sz="900" dirty="0" smtClean="0"/>
                      <a:t>504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150537634408602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900" smtClean="0"/>
                      <a:t>1</a:t>
                    </a:r>
                    <a:r>
                      <a:rPr lang="ru-RU" sz="900" smtClean="0"/>
                      <a:t> </a:t>
                    </a:r>
                    <a:r>
                      <a:rPr lang="en-US" sz="900" smtClean="0"/>
                      <a:t>760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/>
              <a:lstStyle/>
              <a:p>
                <a:pPr>
                  <a:defRPr sz="900" b="1">
                    <a:latin typeface="Arial Narrow" pitchFamily="34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'[Диаграмма в Microsoft PowerPoint]слайд 7'!$B$4:$F$4</c:f>
              <c:strCache>
                <c:ptCount val="5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2016г.</c:v>
                </c:pt>
                <c:pt idx="4">
                  <c:v>2017г.</c:v>
                </c:pt>
              </c:strCache>
            </c:strRef>
          </c:cat>
          <c:val>
            <c:numRef>
              <c:f>'[Диаграмма в Microsoft PowerPoint]слайд 7'!$B$5:$F$5</c:f>
              <c:numCache>
                <c:formatCode>General</c:formatCode>
                <c:ptCount val="5"/>
                <c:pt idx="0">
                  <c:v>2509</c:v>
                </c:pt>
                <c:pt idx="1">
                  <c:v>2825</c:v>
                </c:pt>
                <c:pt idx="2">
                  <c:v>2702</c:v>
                </c:pt>
                <c:pt idx="3">
                  <c:v>2504</c:v>
                </c:pt>
                <c:pt idx="4">
                  <c:v>1760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PowerPoint]слайд 7'!$A$6</c:f>
              <c:strCache>
                <c:ptCount val="1"/>
                <c:pt idx="0">
                  <c:v>ЛЧ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381508763017525E-2"/>
                  <c:y val="4.6373943235427095E-3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 smtClean="0"/>
                      <a:t>2</a:t>
                    </a:r>
                    <a:r>
                      <a:rPr lang="ru-RU" sz="900" dirty="0" smtClean="0"/>
                      <a:t> </a:t>
                    </a:r>
                    <a:r>
                      <a:rPr lang="en-US" sz="900" dirty="0" smtClean="0"/>
                      <a:t>314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749978833290999E-2"/>
                  <c:y val="4.0510374989691832E-3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 smtClean="0"/>
                      <a:t>2</a:t>
                    </a:r>
                    <a:r>
                      <a:rPr lang="ru-RU" sz="900" dirty="0" smtClean="0"/>
                      <a:t> </a:t>
                    </a:r>
                    <a:r>
                      <a:rPr lang="en-US" sz="900" dirty="0" smtClean="0"/>
                      <a:t>565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817204301075269E-2"/>
                  <c:y val="4.3436471849469518E-3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 smtClean="0"/>
                      <a:t>2</a:t>
                    </a:r>
                    <a:r>
                      <a:rPr lang="ru-RU" sz="900" dirty="0" smtClean="0"/>
                      <a:t> </a:t>
                    </a:r>
                    <a:r>
                      <a:rPr lang="en-US" sz="900" dirty="0" smtClean="0"/>
                      <a:t>620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5053763440860216E-2"/>
                  <c:y val="-2.8436315449734545E-7"/>
                </c:manualLayout>
              </c:layout>
              <c:tx>
                <c:rich>
                  <a:bodyPr/>
                  <a:lstStyle/>
                  <a:p>
                    <a:r>
                      <a:rPr lang="ru-RU" sz="900" dirty="0" smtClean="0"/>
                      <a:t> </a:t>
                    </a:r>
                    <a:r>
                      <a:rPr lang="en-US" sz="900" dirty="0" smtClean="0"/>
                      <a:t>2</a:t>
                    </a:r>
                    <a:r>
                      <a:rPr lang="ru-RU" sz="900" dirty="0" smtClean="0"/>
                      <a:t> </a:t>
                    </a:r>
                    <a:r>
                      <a:rPr lang="en-US" sz="900" dirty="0" smtClean="0"/>
                      <a:t>617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1505376344086021E-3"/>
                  <c:y val="3.6114120621162874E-3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 smtClean="0"/>
                      <a:t>2</a:t>
                    </a:r>
                    <a:r>
                      <a:rPr lang="ru-RU" sz="900" dirty="0" smtClean="0"/>
                      <a:t> </a:t>
                    </a:r>
                    <a:r>
                      <a:rPr lang="en-US" sz="900" dirty="0" smtClean="0"/>
                      <a:t>218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/>
              <a:lstStyle/>
              <a:p>
                <a:pPr>
                  <a:defRPr sz="900" b="1">
                    <a:latin typeface="Arial Narrow" pitchFamily="34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'[Диаграмма в Microsoft PowerPoint]слайд 7'!$B$4:$F$4</c:f>
              <c:strCache>
                <c:ptCount val="5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2016г.</c:v>
                </c:pt>
                <c:pt idx="4">
                  <c:v>2017г.</c:v>
                </c:pt>
              </c:strCache>
            </c:strRef>
          </c:cat>
          <c:val>
            <c:numRef>
              <c:f>'[Диаграмма в Microsoft PowerPoint]слайд 7'!$B$6:$F$6</c:f>
              <c:numCache>
                <c:formatCode>General</c:formatCode>
                <c:ptCount val="5"/>
                <c:pt idx="0">
                  <c:v>2314</c:v>
                </c:pt>
                <c:pt idx="1">
                  <c:v>2565</c:v>
                </c:pt>
                <c:pt idx="2">
                  <c:v>2620</c:v>
                </c:pt>
                <c:pt idx="3">
                  <c:v>2617</c:v>
                </c:pt>
                <c:pt idx="4">
                  <c:v>2218</c:v>
                </c:pt>
              </c:numCache>
            </c:numRef>
          </c:val>
        </c:ser>
        <c:ser>
          <c:idx val="2"/>
          <c:order val="2"/>
          <c:tx>
            <c:strRef>
              <c:f>'[Диаграмма в Microsoft PowerPoint]слайд 7'!$A$7</c:f>
              <c:strCache>
                <c:ptCount val="1"/>
                <c:pt idx="0">
                  <c:v>ГРС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903225806451613E-2"/>
                  <c:y val="3.6114120621162874E-3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 smtClean="0"/>
                      <a:t>1</a:t>
                    </a:r>
                    <a:r>
                      <a:rPr lang="ru-RU" sz="900" dirty="0" smtClean="0"/>
                      <a:t> </a:t>
                    </a:r>
                    <a:r>
                      <a:rPr lang="en-US" sz="900" dirty="0" smtClean="0"/>
                      <a:t>199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6021505376344485E-3"/>
                  <c:y val="7.2228241242325748E-3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 smtClean="0"/>
                      <a:t>1</a:t>
                    </a:r>
                    <a:r>
                      <a:rPr lang="ru-RU" sz="900" dirty="0" smtClean="0"/>
                      <a:t> </a:t>
                    </a:r>
                    <a:r>
                      <a:rPr lang="en-US" sz="900" dirty="0" smtClean="0"/>
                      <a:t>471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903225806451613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 smtClean="0"/>
                      <a:t>1</a:t>
                    </a:r>
                    <a:r>
                      <a:rPr lang="ru-RU" sz="900" dirty="0" smtClean="0"/>
                      <a:t> </a:t>
                    </a:r>
                    <a:r>
                      <a:rPr lang="en-US" sz="900" dirty="0" smtClean="0"/>
                      <a:t>500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5053763440860216E-2"/>
                  <c:y val="3.6114120621162874E-3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 smtClean="0"/>
                      <a:t>1</a:t>
                    </a:r>
                    <a:r>
                      <a:rPr lang="ru-RU" sz="900" dirty="0" smtClean="0"/>
                      <a:t> </a:t>
                    </a:r>
                    <a:r>
                      <a:rPr lang="en-US" sz="900" dirty="0" smtClean="0"/>
                      <a:t>752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204301075268817E-2"/>
                  <c:y val="3.6114120621162874E-3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 smtClean="0"/>
                      <a:t>1</a:t>
                    </a:r>
                    <a:r>
                      <a:rPr lang="ru-RU" sz="900" dirty="0" smtClean="0"/>
                      <a:t> </a:t>
                    </a:r>
                    <a:r>
                      <a:rPr lang="en-US" sz="900" dirty="0" smtClean="0"/>
                      <a:t>764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/>
              <a:lstStyle/>
              <a:p>
                <a:pPr>
                  <a:defRPr sz="900" b="1">
                    <a:latin typeface="Arial Narrow" pitchFamily="34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'[Диаграмма в Microsoft PowerPoint]слайд 7'!$B$4:$F$4</c:f>
              <c:strCache>
                <c:ptCount val="5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2016г.</c:v>
                </c:pt>
                <c:pt idx="4">
                  <c:v>2017г.</c:v>
                </c:pt>
              </c:strCache>
            </c:strRef>
          </c:cat>
          <c:val>
            <c:numRef>
              <c:f>'[Диаграмма в Microsoft PowerPoint]слайд 7'!$B$7:$F$7</c:f>
              <c:numCache>
                <c:formatCode>General</c:formatCode>
                <c:ptCount val="5"/>
                <c:pt idx="0">
                  <c:v>1199</c:v>
                </c:pt>
                <c:pt idx="1">
                  <c:v>1471</c:v>
                </c:pt>
                <c:pt idx="2">
                  <c:v>1500</c:v>
                </c:pt>
                <c:pt idx="3">
                  <c:v>1752</c:v>
                </c:pt>
                <c:pt idx="4">
                  <c:v>1764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99416704"/>
        <c:axId val="102527360"/>
        <c:axId val="0"/>
      </c:bar3DChart>
      <c:catAx>
        <c:axId val="9941670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02527360"/>
        <c:crosses val="autoZero"/>
        <c:auto val="1"/>
        <c:lblAlgn val="ctr"/>
        <c:lblOffset val="100"/>
        <c:noMultiLvlLbl val="0"/>
      </c:catAx>
      <c:valAx>
        <c:axId val="102527360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>
                  <a:lumMod val="6500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00" b="1">
                    <a:latin typeface="Arial Narrow" pitchFamily="34" charset="0"/>
                  </a:defRPr>
                </a:pPr>
                <a:r>
                  <a:rPr lang="ru-RU" sz="1000" b="1">
                    <a:latin typeface="Arial Narrow" pitchFamily="34" charset="0"/>
                    <a:cs typeface="Times New Roman" panose="02020603050405020304" pitchFamily="18" charset="0"/>
                  </a:rPr>
                  <a:t>Количество вырезанной ТПА, ед.</a:t>
                </a:r>
              </a:p>
            </c:rich>
          </c:tx>
          <c:layout>
            <c:manualLayout>
              <c:xMode val="edge"/>
              <c:yMode val="edge"/>
              <c:x val="5.4186775040216265E-6"/>
              <c:y val="0.2469258921183064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9525"/>
        </c:spPr>
        <c:txPr>
          <a:bodyPr/>
          <a:lstStyle/>
          <a:p>
            <a:pPr>
              <a:defRPr sz="1000" b="1">
                <a:latin typeface="Arial Narrow" pitchFamily="34" charset="0"/>
                <a:cs typeface="Times New Roman" panose="02020603050405020304" pitchFamily="18" charset="0"/>
              </a:defRPr>
            </a:pPr>
            <a:endParaRPr lang="ru-RU"/>
          </a:p>
        </c:txPr>
        <c:crossAx val="99416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671509609685882"/>
          <c:y val="0.52727952613723927"/>
          <c:w val="7.3069850139700285E-2"/>
          <c:h val="0.1837938594620418"/>
        </c:manualLayout>
      </c:layout>
      <c:overlay val="0"/>
      <c:txPr>
        <a:bodyPr/>
        <a:lstStyle/>
        <a:p>
          <a:pPr>
            <a:defRPr b="1">
              <a:latin typeface="Arial Narrow" pitchFamily="34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3136654437237548E-2"/>
          <c:y val="2.2190980672870435E-2"/>
          <c:w val="0.62429487561582353"/>
          <c:h val="0.9048939155332855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'[Диаграмма в Microsoft PowerPoint]слайд 9'!$B$13:$D$13</c:f>
              <c:strCache>
                <c:ptCount val="3"/>
                <c:pt idx="0">
                  <c:v>Негерметичность по затвору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1670107275917903E-3"/>
                  <c:y val="7.2727251903435385E-3"/>
                </c:manualLayout>
              </c:layout>
              <c:tx>
                <c:rich>
                  <a:bodyPr/>
                  <a:lstStyle/>
                  <a:p>
                    <a:r>
                      <a:rPr lang="en-US" sz="950" dirty="0" smtClean="0">
                        <a:latin typeface="Arial Narrow" pitchFamily="34" charset="0"/>
                      </a:rPr>
                      <a:t>3</a:t>
                    </a:r>
                    <a:r>
                      <a:rPr lang="ru-RU" sz="950" dirty="0" smtClean="0">
                        <a:latin typeface="Arial Narrow" pitchFamily="34" charset="0"/>
                      </a:rPr>
                      <a:t> </a:t>
                    </a:r>
                    <a:r>
                      <a:rPr lang="en-US" sz="950" dirty="0" smtClean="0">
                        <a:latin typeface="Arial Narrow" pitchFamily="34" charset="0"/>
                      </a:rPr>
                      <a:t>195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560143034557204E-3"/>
                  <c:y val="7.1699335232831719E-3"/>
                </c:manualLayout>
              </c:layout>
              <c:tx>
                <c:rich>
                  <a:bodyPr/>
                  <a:lstStyle/>
                  <a:p>
                    <a:r>
                      <a:rPr lang="en-US" sz="950" dirty="0" smtClean="0">
                        <a:latin typeface="Arial Narrow" pitchFamily="34" charset="0"/>
                      </a:rPr>
                      <a:t>3</a:t>
                    </a:r>
                    <a:r>
                      <a:rPr lang="ru-RU" sz="950" dirty="0" smtClean="0">
                        <a:latin typeface="Arial Narrow" pitchFamily="34" charset="0"/>
                      </a:rPr>
                      <a:t> </a:t>
                    </a:r>
                    <a:r>
                      <a:rPr lang="en-US" sz="950" dirty="0" smtClean="0">
                        <a:latin typeface="Arial Narrow" pitchFamily="34" charset="0"/>
                      </a:rPr>
                      <a:t>347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1670107275917903E-3"/>
                  <c:y val="3.6363625951717693E-3"/>
                </c:manualLayout>
              </c:layout>
              <c:tx>
                <c:rich>
                  <a:bodyPr/>
                  <a:lstStyle/>
                  <a:p>
                    <a:r>
                      <a:rPr lang="en-US" sz="950" dirty="0" smtClean="0">
                        <a:latin typeface="Arial Narrow" pitchFamily="34" charset="0"/>
                      </a:rPr>
                      <a:t>3</a:t>
                    </a:r>
                    <a:r>
                      <a:rPr lang="ru-RU" sz="950" dirty="0" smtClean="0">
                        <a:latin typeface="Arial Narrow" pitchFamily="34" charset="0"/>
                      </a:rPr>
                      <a:t> </a:t>
                    </a:r>
                    <a:r>
                      <a:rPr lang="en-US" sz="950" dirty="0" smtClean="0">
                        <a:latin typeface="Arial Narrow" pitchFamily="34" charset="0"/>
                      </a:rPr>
                      <a:t>370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1669013572314863E-3"/>
                  <c:y val="3.6363625951717693E-3"/>
                </c:manualLayout>
              </c:layout>
              <c:tx>
                <c:rich>
                  <a:bodyPr/>
                  <a:lstStyle/>
                  <a:p>
                    <a:r>
                      <a:rPr lang="en-US" sz="950" dirty="0" smtClean="0">
                        <a:latin typeface="Arial Narrow" pitchFamily="34" charset="0"/>
                      </a:rPr>
                      <a:t>3</a:t>
                    </a:r>
                    <a:r>
                      <a:rPr lang="ru-RU" sz="950" dirty="0" smtClean="0">
                        <a:latin typeface="Arial Narrow" pitchFamily="34" charset="0"/>
                      </a:rPr>
                      <a:t> </a:t>
                    </a:r>
                    <a:r>
                      <a:rPr lang="en-US" sz="950" dirty="0" smtClean="0">
                        <a:latin typeface="Arial Narrow" pitchFamily="34" charset="0"/>
                      </a:rPr>
                      <a:t>297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1670107275917903E-3"/>
                  <c:y val="7.2724388625801393E-3"/>
                </c:manualLayout>
              </c:layout>
              <c:tx>
                <c:rich>
                  <a:bodyPr/>
                  <a:lstStyle/>
                  <a:p>
                    <a:r>
                      <a:rPr lang="en-US" sz="950" dirty="0" smtClean="0">
                        <a:latin typeface="Arial Narrow" pitchFamily="34" charset="0"/>
                      </a:rPr>
                      <a:t>2</a:t>
                    </a:r>
                    <a:r>
                      <a:rPr lang="ru-RU" sz="950" dirty="0" smtClean="0">
                        <a:latin typeface="Arial Narrow" pitchFamily="34" charset="0"/>
                      </a:rPr>
                      <a:t> </a:t>
                    </a:r>
                    <a:r>
                      <a:rPr lang="en-US" sz="950" dirty="0" smtClean="0">
                        <a:latin typeface="Arial Narrow" pitchFamily="34" charset="0"/>
                      </a:rPr>
                      <a:t>830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wrap="square" lIns="38100" tIns="19050" rIns="38100" bIns="19050" anchor="ctr">
                <a:spAutoFit/>
              </a:bodyPr>
              <a:lstStyle/>
              <a:p>
                <a:pPr>
                  <a:defRPr sz="950" b="1">
                    <a:latin typeface="Arial Narrow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'[Диаграмма в Microsoft PowerPoint]слайд 9'!$E$12:$I$12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'[Диаграмма в Microsoft PowerPoint]слайд 9'!$E$13:$I$13</c:f>
              <c:numCache>
                <c:formatCode>General</c:formatCode>
                <c:ptCount val="5"/>
                <c:pt idx="0">
                  <c:v>3195</c:v>
                </c:pt>
                <c:pt idx="1">
                  <c:v>3347</c:v>
                </c:pt>
                <c:pt idx="2">
                  <c:v>3370</c:v>
                </c:pt>
                <c:pt idx="3">
                  <c:v>3297</c:v>
                </c:pt>
                <c:pt idx="4">
                  <c:v>2830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PowerPoint]слайд 9'!$B$14:$D$14</c:f>
              <c:strCache>
                <c:ptCount val="3"/>
                <c:pt idx="0">
                  <c:v>Капитальный ремонт и реконструкция объектов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7230250310475115E-3"/>
                  <c:y val="3.63607626740837E-3"/>
                </c:manualLayout>
              </c:layout>
              <c:tx>
                <c:rich>
                  <a:bodyPr/>
                  <a:lstStyle/>
                  <a:p>
                    <a:r>
                      <a:rPr lang="en-US" sz="950" dirty="0" smtClean="0">
                        <a:latin typeface="Arial Narrow" pitchFamily="34" charset="0"/>
                      </a:rPr>
                      <a:t>1</a:t>
                    </a:r>
                    <a:r>
                      <a:rPr lang="ru-RU" sz="950" dirty="0" smtClean="0">
                        <a:latin typeface="Arial Narrow" pitchFamily="34" charset="0"/>
                      </a:rPr>
                      <a:t> </a:t>
                    </a:r>
                    <a:r>
                      <a:rPr lang="en-US" sz="950" dirty="0" smtClean="0">
                        <a:latin typeface="Arial Narrow" pitchFamily="34" charset="0"/>
                      </a:rPr>
                      <a:t>139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9449085089593465E-3"/>
                  <c:y val="3.6363625951717693E-3"/>
                </c:manualLayout>
              </c:layout>
              <c:tx>
                <c:rich>
                  <a:bodyPr/>
                  <a:lstStyle/>
                  <a:p>
                    <a:r>
                      <a:rPr lang="en-US" sz="950" dirty="0" smtClean="0">
                        <a:latin typeface="Arial Narrow" pitchFamily="34" charset="0"/>
                      </a:rPr>
                      <a:t>1</a:t>
                    </a:r>
                    <a:r>
                      <a:rPr lang="ru-RU" sz="950" dirty="0" smtClean="0">
                        <a:latin typeface="Arial Narrow" pitchFamily="34" charset="0"/>
                      </a:rPr>
                      <a:t> </a:t>
                    </a:r>
                    <a:r>
                      <a:rPr lang="en-US" sz="950" dirty="0" smtClean="0">
                        <a:latin typeface="Arial Narrow" pitchFamily="34" charset="0"/>
                      </a:rPr>
                      <a:t>632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7230250310475115E-3"/>
                  <c:y val="3.6363625951717693E-3"/>
                </c:manualLayout>
              </c:layout>
              <c:tx>
                <c:rich>
                  <a:bodyPr/>
                  <a:lstStyle/>
                  <a:p>
                    <a:r>
                      <a:rPr lang="en-US" sz="950" dirty="0" smtClean="0">
                        <a:latin typeface="Arial Narrow" pitchFamily="34" charset="0"/>
                      </a:rPr>
                      <a:t>1</a:t>
                    </a:r>
                    <a:r>
                      <a:rPr lang="ru-RU" sz="950" dirty="0" smtClean="0">
                        <a:latin typeface="Arial Narrow" pitchFamily="34" charset="0"/>
                      </a:rPr>
                      <a:t> </a:t>
                    </a:r>
                    <a:r>
                      <a:rPr lang="en-US" sz="950" dirty="0" smtClean="0">
                        <a:latin typeface="Arial Narrow" pitchFamily="34" charset="0"/>
                      </a:rPr>
                      <a:t>545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501032182775372E-2"/>
                  <c:y val="7.2724388625801393E-3"/>
                </c:manualLayout>
              </c:layout>
              <c:tx>
                <c:rich>
                  <a:bodyPr/>
                  <a:lstStyle/>
                  <a:p>
                    <a:r>
                      <a:rPr lang="en-US" sz="950" dirty="0" smtClean="0">
                        <a:latin typeface="Arial Narrow" pitchFamily="34" charset="0"/>
                      </a:rPr>
                      <a:t>2</a:t>
                    </a:r>
                    <a:r>
                      <a:rPr lang="ru-RU" sz="950" dirty="0" smtClean="0">
                        <a:latin typeface="Arial Narrow" pitchFamily="34" charset="0"/>
                      </a:rPr>
                      <a:t> </a:t>
                    </a:r>
                    <a:r>
                      <a:rPr lang="en-US" sz="950" dirty="0" smtClean="0">
                        <a:latin typeface="Arial Narrow" pitchFamily="34" charset="0"/>
                      </a:rPr>
                      <a:t>103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9.7230250310475115E-3"/>
                  <c:y val="7.2724388625801393E-3"/>
                </c:manualLayout>
              </c:layout>
              <c:tx>
                <c:rich>
                  <a:bodyPr/>
                  <a:lstStyle/>
                  <a:p>
                    <a:r>
                      <a:rPr lang="en-US" sz="950" dirty="0" smtClean="0">
                        <a:latin typeface="Arial Narrow" pitchFamily="34" charset="0"/>
                      </a:rPr>
                      <a:t>2</a:t>
                    </a:r>
                    <a:r>
                      <a:rPr lang="ru-RU" sz="950" dirty="0" smtClean="0">
                        <a:latin typeface="Arial Narrow" pitchFamily="34" charset="0"/>
                      </a:rPr>
                      <a:t> </a:t>
                    </a:r>
                    <a:r>
                      <a:rPr lang="en-US" sz="950" dirty="0" smtClean="0">
                        <a:latin typeface="Arial Narrow" pitchFamily="34" charset="0"/>
                      </a:rPr>
                      <a:t>112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wrap="square" lIns="38100" tIns="19050" rIns="38100" bIns="19050" anchor="ctr">
                <a:spAutoFit/>
              </a:bodyPr>
              <a:lstStyle/>
              <a:p>
                <a:pPr>
                  <a:defRPr sz="950" b="1">
                    <a:latin typeface="Arial Narrow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'[Диаграмма в Microsoft PowerPoint]слайд 9'!$E$12:$I$12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'[Диаграмма в Microsoft PowerPoint]слайд 9'!$E$14:$I$14</c:f>
              <c:numCache>
                <c:formatCode>General</c:formatCode>
                <c:ptCount val="5"/>
                <c:pt idx="0">
                  <c:v>1139</c:v>
                </c:pt>
                <c:pt idx="1">
                  <c:v>1632</c:v>
                </c:pt>
                <c:pt idx="2">
                  <c:v>1545</c:v>
                </c:pt>
                <c:pt idx="3">
                  <c:v>2103</c:v>
                </c:pt>
                <c:pt idx="4">
                  <c:v>2112</c:v>
                </c:pt>
              </c:numCache>
            </c:numRef>
          </c:val>
        </c:ser>
        <c:ser>
          <c:idx val="2"/>
          <c:order val="2"/>
          <c:tx>
            <c:strRef>
              <c:f>'[Диаграмма в Microsoft PowerPoint]слайд 9'!$B$15:$D$15</c:f>
              <c:strCache>
                <c:ptCount val="3"/>
                <c:pt idx="0">
                  <c:v>Потеря технических характеристик корпусных элементов и уплотнителей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945017879319650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7226969199665988E-3"/>
                  <c:y val="-3.63636259517176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5560143034557204E-3"/>
                  <c:y val="3.63636259517176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9449085089593465E-3"/>
                  <c:y val="9.090906487929423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wrap="square" lIns="38100" tIns="19050" rIns="38100" bIns="19050" anchor="ctr">
                  <a:noAutofit/>
                </a:bodyPr>
                <a:lstStyle/>
                <a:p>
                  <a:pPr>
                    <a:defRPr sz="950" b="1">
                      <a:latin typeface="Arial Narrow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946076584407396E-2"/>
                      <c:h val="4.4381961345740871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5.556014303455720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wrap="square" lIns="38100" tIns="19050" rIns="38100" bIns="19050" anchor="ctr">
                <a:spAutoFit/>
              </a:bodyPr>
              <a:lstStyle/>
              <a:p>
                <a:pPr>
                  <a:defRPr sz="950" b="1">
                    <a:latin typeface="Arial Narrow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'[Диаграмма в Microsoft PowerPoint]слайд 9'!$E$12:$I$12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'[Диаграмма в Microsoft PowerPoint]слайд 9'!$E$15:$I$15</c:f>
              <c:numCache>
                <c:formatCode>General</c:formatCode>
                <c:ptCount val="5"/>
                <c:pt idx="0">
                  <c:v>238</c:v>
                </c:pt>
                <c:pt idx="1">
                  <c:v>420</c:v>
                </c:pt>
                <c:pt idx="2">
                  <c:v>345</c:v>
                </c:pt>
                <c:pt idx="3">
                  <c:v>479</c:v>
                </c:pt>
                <c:pt idx="4">
                  <c:v>429</c:v>
                </c:pt>
              </c:numCache>
            </c:numRef>
          </c:val>
        </c:ser>
        <c:ser>
          <c:idx val="3"/>
          <c:order val="3"/>
          <c:tx>
            <c:strRef>
              <c:f>'[Диаграмма в Microsoft PowerPoint]слайд 9'!$B$16:$D$16</c:f>
              <c:strCache>
                <c:ptCount val="3"/>
                <c:pt idx="0">
                  <c:v>Невыполнение функций  «открытия-закрытия»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B w="95250"/>
            </a:sp3d>
          </c:spPr>
          <c:invertIfNegative val="0"/>
          <c:dLbls>
            <c:dLbl>
              <c:idx val="0"/>
              <c:layout>
                <c:manualLayout>
                  <c:x val="2.7780071517278602E-3"/>
                  <c:y val="7.27272727272727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7780071517278602E-3"/>
                  <c:y val="1.09090877855153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7780071517278602E-3"/>
                  <c:y val="1.090909090909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7780071517278602E-3"/>
                  <c:y val="7.27272519034353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1670107275917903E-3"/>
                  <c:y val="7.27272519034353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wrap="square" lIns="38100" tIns="19050" rIns="38100" bIns="19050" anchor="ctr">
                <a:spAutoFit/>
              </a:bodyPr>
              <a:lstStyle/>
              <a:p>
                <a:pPr>
                  <a:defRPr sz="950" b="1">
                    <a:latin typeface="Arial Narrow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'[Диаграмма в Microsoft PowerPoint]слайд 9'!$E$12:$I$12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'[Диаграмма в Microsoft PowerPoint]слайд 9'!$E$16:$I$16</c:f>
              <c:numCache>
                <c:formatCode>General</c:formatCode>
                <c:ptCount val="5"/>
                <c:pt idx="0">
                  <c:v>105</c:v>
                </c:pt>
                <c:pt idx="1">
                  <c:v>96</c:v>
                </c:pt>
                <c:pt idx="2">
                  <c:v>108</c:v>
                </c:pt>
                <c:pt idx="3">
                  <c:v>86</c:v>
                </c:pt>
                <c:pt idx="4">
                  <c:v>111</c:v>
                </c:pt>
              </c:numCache>
            </c:numRef>
          </c:val>
        </c:ser>
        <c:ser>
          <c:idx val="4"/>
          <c:order val="4"/>
          <c:tx>
            <c:strRef>
              <c:f>'[Диаграмма в Microsoft PowerPoint]слайд 9'!$B$17:$D$17</c:f>
              <c:strCache>
                <c:ptCount val="3"/>
                <c:pt idx="0">
                  <c:v>Вырезка по условиям эксплуатации и замена неравнопроходной запорной арматуры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2.7780071517278602E-3"/>
                  <c:y val="3.6363625951717693E-3"/>
                </c:manualLayout>
              </c:layout>
              <c:tx>
                <c:rich>
                  <a:bodyPr/>
                  <a:lstStyle/>
                  <a:p>
                    <a:r>
                      <a:rPr lang="en-US" sz="950" dirty="0" smtClean="0">
                        <a:latin typeface="Arial Narrow" pitchFamily="34" charset="0"/>
                      </a:rPr>
                      <a:t>1</a:t>
                    </a:r>
                    <a:r>
                      <a:rPr lang="ru-RU" sz="950" dirty="0" smtClean="0">
                        <a:latin typeface="Arial Narrow" pitchFamily="34" charset="0"/>
                      </a:rPr>
                      <a:t> </a:t>
                    </a:r>
                    <a:r>
                      <a:rPr lang="en-US" sz="950" dirty="0" smtClean="0">
                        <a:latin typeface="Arial Narrow" pitchFamily="34" charset="0"/>
                      </a:rPr>
                      <a:t>345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1670107275917903E-3"/>
                  <c:y val="3.6363625951717693E-3"/>
                </c:manualLayout>
              </c:layout>
              <c:tx>
                <c:rich>
                  <a:bodyPr/>
                  <a:lstStyle/>
                  <a:p>
                    <a:r>
                      <a:rPr lang="en-US" sz="950" dirty="0" smtClean="0">
                        <a:latin typeface="Arial Narrow" pitchFamily="34" charset="0"/>
                      </a:rPr>
                      <a:t>1</a:t>
                    </a:r>
                    <a:r>
                      <a:rPr lang="ru-RU" sz="950" dirty="0" smtClean="0">
                        <a:latin typeface="Arial Narrow" pitchFamily="34" charset="0"/>
                      </a:rPr>
                      <a:t> </a:t>
                    </a:r>
                    <a:r>
                      <a:rPr lang="en-US" sz="950" dirty="0" smtClean="0">
                        <a:latin typeface="Arial Narrow" pitchFamily="34" charset="0"/>
                      </a:rPr>
                      <a:t>366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1670107275917903E-3"/>
                  <c:y val="7.27215253481674E-3"/>
                </c:manualLayout>
              </c:layout>
              <c:tx>
                <c:rich>
                  <a:bodyPr/>
                  <a:lstStyle/>
                  <a:p>
                    <a:r>
                      <a:rPr lang="en-US" sz="950" dirty="0" smtClean="0">
                        <a:latin typeface="Arial Narrow" pitchFamily="34" charset="0"/>
                      </a:rPr>
                      <a:t>1</a:t>
                    </a:r>
                    <a:r>
                      <a:rPr lang="ru-RU" sz="950" dirty="0" smtClean="0">
                        <a:latin typeface="Arial Narrow" pitchFamily="34" charset="0"/>
                      </a:rPr>
                      <a:t> </a:t>
                    </a:r>
                    <a:r>
                      <a:rPr lang="en-US" sz="950" dirty="0" smtClean="0">
                        <a:latin typeface="Arial Narrow" pitchFamily="34" charset="0"/>
                      </a:rPr>
                      <a:t>454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9450178793196505E-3"/>
                  <c:y val="-3.6366489229351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5560143034557204E-3"/>
                  <c:y val="1.09090877855153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wrap="square" lIns="38100" tIns="19050" rIns="38100" bIns="19050" anchor="ctr">
                <a:spAutoFit/>
              </a:bodyPr>
              <a:lstStyle/>
              <a:p>
                <a:pPr>
                  <a:defRPr sz="950" b="1">
                    <a:latin typeface="Arial Narrow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'[Диаграмма в Microsoft PowerPoint]слайд 9'!$E$12:$I$12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'[Диаграмма в Microsoft PowerPoint]слайд 9'!$E$17:$I$17</c:f>
              <c:numCache>
                <c:formatCode>General</c:formatCode>
                <c:ptCount val="5"/>
                <c:pt idx="0">
                  <c:v>1345</c:v>
                </c:pt>
                <c:pt idx="1">
                  <c:v>1366</c:v>
                </c:pt>
                <c:pt idx="2">
                  <c:v>1454</c:v>
                </c:pt>
                <c:pt idx="3">
                  <c:v>908</c:v>
                </c:pt>
                <c:pt idx="4">
                  <c:v>260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99760000"/>
        <c:axId val="99761536"/>
        <c:axId val="0"/>
      </c:bar3DChart>
      <c:catAx>
        <c:axId val="997600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9761536"/>
        <c:crosses val="autoZero"/>
        <c:auto val="1"/>
        <c:lblAlgn val="ctr"/>
        <c:lblOffset val="100"/>
        <c:noMultiLvlLbl val="0"/>
      </c:catAx>
      <c:valAx>
        <c:axId val="99761536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>
                  <a:lumMod val="65000"/>
                </a:sys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 Narrow" pitchFamily="34" charset="0"/>
              </a:defRPr>
            </a:pPr>
            <a:endParaRPr lang="ru-RU"/>
          </a:p>
        </c:txPr>
        <c:crossAx val="99760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70634987906372"/>
          <c:y val="2.5133978697679624E-2"/>
          <c:w val="0.33154749763349883"/>
          <c:h val="0.51559856342068977"/>
        </c:manualLayout>
      </c:layout>
      <c:overlay val="0"/>
      <c:txPr>
        <a:bodyPr/>
        <a:lstStyle/>
        <a:p>
          <a:pPr>
            <a:defRPr b="1">
              <a:latin typeface="Arial Narrow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 w="25400">
      <a:noFill/>
    </a:ln>
  </c:spPr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2643757470318223E-2"/>
          <c:y val="3.940293691496722E-2"/>
          <c:w val="0.91682549704023664"/>
          <c:h val="0.71654480525726005"/>
        </c:manualLayout>
      </c:layout>
      <c:barChart>
        <c:barDir val="col"/>
        <c:grouping val="clustered"/>
        <c:varyColors val="0"/>
        <c:ser>
          <c:idx val="0"/>
          <c:order val="0"/>
          <c:tx>
            <c:v>Количество демонтированной ТПА DN 50-400</c:v>
          </c:tx>
          <c:spPr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266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995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6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088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6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165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107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'слайд 10'!$A$6:$A$10</c:f>
              <c:strCache>
                <c:ptCount val="5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2016г.</c:v>
                </c:pt>
                <c:pt idx="4">
                  <c:v>2017г.</c:v>
                </c:pt>
              </c:strCache>
            </c:strRef>
          </c:cat>
          <c:val>
            <c:numRef>
              <c:f>'слайд 10'!$E$6:$E$10</c:f>
              <c:numCache>
                <c:formatCode>General</c:formatCode>
                <c:ptCount val="5"/>
                <c:pt idx="0">
                  <c:v>5266</c:v>
                </c:pt>
                <c:pt idx="1">
                  <c:v>5995</c:v>
                </c:pt>
                <c:pt idx="2">
                  <c:v>6088</c:v>
                </c:pt>
                <c:pt idx="3">
                  <c:v>6165</c:v>
                </c:pt>
                <c:pt idx="4">
                  <c:v>5107</c:v>
                </c:pt>
              </c:numCache>
            </c:numRef>
          </c:val>
        </c:ser>
        <c:ser>
          <c:idx val="1"/>
          <c:order val="1"/>
          <c:tx>
            <c:v>Количество демонтированной ТПА DN 500-1000</c:v>
          </c:tx>
          <c:spPr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0339693455541973E-3"/>
                  <c:y val="1.47562165395872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8664314081313802E-3"/>
                  <c:y val="1.8409379309255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1.47562165395872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339693455541973E-3"/>
                  <c:y val="1.46848568900562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1.0960149357205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'слайд 10'!$A$6:$A$10</c:f>
              <c:strCache>
                <c:ptCount val="5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2016г.</c:v>
                </c:pt>
                <c:pt idx="4">
                  <c:v>2017г.</c:v>
                </c:pt>
              </c:strCache>
            </c:strRef>
          </c:cat>
          <c:val>
            <c:numRef>
              <c:f>'слайд 10'!$I$6:$I$10</c:f>
              <c:numCache>
                <c:formatCode>General</c:formatCode>
                <c:ptCount val="5"/>
                <c:pt idx="0">
                  <c:v>669</c:v>
                </c:pt>
                <c:pt idx="1">
                  <c:v>767</c:v>
                </c:pt>
                <c:pt idx="2">
                  <c:v>649</c:v>
                </c:pt>
                <c:pt idx="3">
                  <c:v>625</c:v>
                </c:pt>
                <c:pt idx="4">
                  <c:v>541</c:v>
                </c:pt>
              </c:numCache>
            </c:numRef>
          </c:val>
        </c:ser>
        <c:ser>
          <c:idx val="2"/>
          <c:order val="2"/>
          <c:tx>
            <c:v>Количество демонтированной ТПА DN 1200-1400</c:v>
          </c:tx>
          <c:spPr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'слайд 10'!$A$6:$A$10</c:f>
              <c:strCache>
                <c:ptCount val="5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2016г.</c:v>
                </c:pt>
                <c:pt idx="4">
                  <c:v>2017г.</c:v>
                </c:pt>
              </c:strCache>
            </c:strRef>
          </c:cat>
          <c:val>
            <c:numRef>
              <c:f>'слайд 10'!$M$6:$M$10</c:f>
              <c:numCache>
                <c:formatCode>General</c:formatCode>
                <c:ptCount val="5"/>
                <c:pt idx="0">
                  <c:v>87</c:v>
                </c:pt>
                <c:pt idx="1">
                  <c:v>99</c:v>
                </c:pt>
                <c:pt idx="2">
                  <c:v>85</c:v>
                </c:pt>
                <c:pt idx="3">
                  <c:v>83</c:v>
                </c:pt>
                <c:pt idx="4">
                  <c:v>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73664"/>
        <c:axId val="15487744"/>
      </c:barChart>
      <c:catAx>
        <c:axId val="1547366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5487744"/>
        <c:crosses val="autoZero"/>
        <c:auto val="1"/>
        <c:lblAlgn val="ctr"/>
        <c:lblOffset val="100"/>
        <c:noMultiLvlLbl val="0"/>
      </c:catAx>
      <c:valAx>
        <c:axId val="15487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c:spPr>
        <c:crossAx val="154736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5174595626302207"/>
          <c:w val="0.99788457802128705"/>
          <c:h val="0.14825390713176029"/>
        </c:manualLayout>
      </c:layout>
      <c:overlay val="0"/>
      <c:spPr>
        <a:effectLst>
          <a:outerShdw blurRad="50800" dist="38100" dir="16200000" rotWithShape="0">
            <a:prstClr val="black">
              <a:alpha val="40000"/>
            </a:prstClr>
          </a:outerShdw>
        </a:effectLst>
      </c:spPr>
    </c:legend>
    <c:plotVisOnly val="1"/>
    <c:dispBlanksAs val="gap"/>
    <c:showDLblsOverMax val="0"/>
  </c:chart>
  <c:txPr>
    <a:bodyPr/>
    <a:lstStyle/>
    <a:p>
      <a:pPr>
        <a:defRPr b="1">
          <a:latin typeface="Arial Narrow" pitchFamily="34" charset="0"/>
        </a:defRPr>
      </a:pPr>
      <a:endParaRPr lang="ru-RU"/>
    </a:p>
  </c:txPr>
  <c:externalData r:id="rId2">
    <c:autoUpdate val="0"/>
  </c:externalData>
  <c:userShapes r:id="rId3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'слайд 11'!$A$5</c:f>
              <c:strCache>
                <c:ptCount val="1"/>
                <c:pt idx="0">
                  <c:v>ЛЧ</c:v>
                </c:pt>
              </c:strCache>
            </c:strRef>
          </c:tx>
          <c:spPr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7.396165408542047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5471240564065353E-3"/>
                  <c:y val="-2.7659984659772505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245206760677625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490413521355118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064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Arial Narrow" pitchFamily="34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'слайд 11'!$B$4:$E$4</c:f>
              <c:strCache>
                <c:ptCount val="4"/>
                <c:pt idx="0">
                  <c:v>до 10 лет </c:v>
                </c:pt>
                <c:pt idx="1">
                  <c:v>11-20 лет</c:v>
                </c:pt>
                <c:pt idx="2">
                  <c:v>21-29 лет</c:v>
                </c:pt>
                <c:pt idx="3">
                  <c:v>30 лет и более</c:v>
                </c:pt>
              </c:strCache>
            </c:strRef>
          </c:cat>
          <c:val>
            <c:numRef>
              <c:f>'слайд 11'!$B$5:$E$5</c:f>
              <c:numCache>
                <c:formatCode>General</c:formatCode>
                <c:ptCount val="4"/>
                <c:pt idx="0">
                  <c:v>274</c:v>
                </c:pt>
                <c:pt idx="1">
                  <c:v>370</c:v>
                </c:pt>
                <c:pt idx="2">
                  <c:v>510</c:v>
                </c:pt>
                <c:pt idx="3">
                  <c:v>1064</c:v>
                </c:pt>
              </c:numCache>
            </c:numRef>
          </c:val>
        </c:ser>
        <c:ser>
          <c:idx val="1"/>
          <c:order val="1"/>
          <c:tx>
            <c:strRef>
              <c:f>'слайд 11'!$A$6</c:f>
              <c:strCache>
                <c:ptCount val="1"/>
                <c:pt idx="0">
                  <c:v>КС</c:v>
                </c:pt>
              </c:strCache>
            </c:strRef>
          </c:tx>
          <c:spPr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9.24520676067755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396165408542047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396019814734792E-3"/>
                  <c:y val="3.51281805179110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289652473405835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102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Arial Narrow" pitchFamily="34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'слайд 11'!$B$4:$E$4</c:f>
              <c:strCache>
                <c:ptCount val="4"/>
                <c:pt idx="0">
                  <c:v>до 10 лет </c:v>
                </c:pt>
                <c:pt idx="1">
                  <c:v>11-20 лет</c:v>
                </c:pt>
                <c:pt idx="2">
                  <c:v>21-29 лет</c:v>
                </c:pt>
                <c:pt idx="3">
                  <c:v>30 лет и более</c:v>
                </c:pt>
              </c:strCache>
            </c:strRef>
          </c:cat>
          <c:val>
            <c:numRef>
              <c:f>'слайд 11'!$B$6:$E$6</c:f>
              <c:numCache>
                <c:formatCode>General</c:formatCode>
                <c:ptCount val="4"/>
                <c:pt idx="0">
                  <c:v>142</c:v>
                </c:pt>
                <c:pt idx="1">
                  <c:v>160</c:v>
                </c:pt>
                <c:pt idx="2">
                  <c:v>356</c:v>
                </c:pt>
                <c:pt idx="3">
                  <c:v>1102</c:v>
                </c:pt>
              </c:numCache>
            </c:numRef>
          </c:val>
        </c:ser>
        <c:ser>
          <c:idx val="2"/>
          <c:order val="2"/>
          <c:tx>
            <c:strRef>
              <c:f>'слайд 11'!$A$7</c:f>
              <c:strCache>
                <c:ptCount val="1"/>
                <c:pt idx="0">
                  <c:v>ГРС</c:v>
                </c:pt>
              </c:strCache>
            </c:strRef>
          </c:tx>
          <c:spPr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9.245061166870337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245206760677558E-3"/>
                  <c:y val="-2.1077184910593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245206760677558E-3"/>
                  <c:y val="-3.51309465163770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24520676067755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Arial Narrow" pitchFamily="34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'слайд 11'!$B$4:$E$4</c:f>
              <c:strCache>
                <c:ptCount val="4"/>
                <c:pt idx="0">
                  <c:v>до 10 лет </c:v>
                </c:pt>
                <c:pt idx="1">
                  <c:v>11-20 лет</c:v>
                </c:pt>
                <c:pt idx="2">
                  <c:v>21-29 лет</c:v>
                </c:pt>
                <c:pt idx="3">
                  <c:v>30 лет и более</c:v>
                </c:pt>
              </c:strCache>
            </c:strRef>
          </c:cat>
          <c:val>
            <c:numRef>
              <c:f>'слайд 11'!$B$7:$E$7</c:f>
              <c:numCache>
                <c:formatCode>General</c:formatCode>
                <c:ptCount val="4"/>
                <c:pt idx="0">
                  <c:v>137</c:v>
                </c:pt>
                <c:pt idx="1">
                  <c:v>392</c:v>
                </c:pt>
                <c:pt idx="2">
                  <c:v>459</c:v>
                </c:pt>
                <c:pt idx="3">
                  <c:v>776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4897792"/>
        <c:axId val="4928256"/>
        <c:axId val="0"/>
      </c:bar3DChart>
      <c:catAx>
        <c:axId val="4897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 Narrow" pitchFamily="34" charset="0"/>
                <a:cs typeface="Times New Roman" panose="02020603050405020304" pitchFamily="18" charset="0"/>
              </a:defRPr>
            </a:pPr>
            <a:endParaRPr lang="ru-RU"/>
          </a:p>
        </c:txPr>
        <c:crossAx val="4928256"/>
        <c:crosses val="autoZero"/>
        <c:auto val="1"/>
        <c:lblAlgn val="ctr"/>
        <c:lblOffset val="100"/>
        <c:noMultiLvlLbl val="0"/>
      </c:catAx>
      <c:valAx>
        <c:axId val="49282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000" b="1">
                    <a:latin typeface="Arial Narrow" pitchFamily="34" charset="0"/>
                  </a:defRPr>
                </a:pPr>
                <a:r>
                  <a:rPr lang="ru-RU" sz="1000" b="1" dirty="0">
                    <a:latin typeface="Arial Narrow" pitchFamily="34" charset="0"/>
                    <a:cs typeface="Times New Roman" panose="02020603050405020304" pitchFamily="18" charset="0"/>
                  </a:rPr>
                  <a:t>Вырезанная ТПА. ед.</a:t>
                </a:r>
              </a:p>
            </c:rich>
          </c:tx>
          <c:layout>
            <c:manualLayout>
              <c:xMode val="edge"/>
              <c:yMode val="edge"/>
              <c:x val="2.1147937285176336E-2"/>
              <c:y val="0.28702876721384568"/>
            </c:manualLayout>
          </c:layout>
          <c:overlay val="0"/>
          <c:spPr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c:spPr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Arial Narrow" pitchFamily="34" charset="0"/>
                <a:cs typeface="Times New Roman" panose="02020603050405020304" pitchFamily="18" charset="0"/>
              </a:defRPr>
            </a:pPr>
            <a:endParaRPr lang="ru-RU"/>
          </a:p>
        </c:txPr>
        <c:crossAx val="4897792"/>
        <c:crosses val="autoZero"/>
        <c:crossBetween val="between"/>
      </c:valAx>
      <c:spPr>
        <a:effectLst>
          <a:outerShdw blurRad="50800" dist="38100" algn="l" rotWithShape="0">
            <a:prstClr val="black">
              <a:alpha val="40000"/>
            </a:prstClr>
          </a:outerShdw>
        </a:effectLst>
      </c:spPr>
    </c:plotArea>
    <c:legend>
      <c:legendPos val="r"/>
      <c:layout>
        <c:manualLayout>
          <c:xMode val="edge"/>
          <c:yMode val="edge"/>
          <c:x val="0.90576819369334216"/>
          <c:y val="0.40930747419807478"/>
          <c:w val="7.7590434137438227E-2"/>
          <c:h val="0.18138505160385038"/>
        </c:manualLayout>
      </c:layout>
      <c:overlay val="0"/>
      <c:spPr>
        <a:effectLst>
          <a:outerShdw blurRad="50800" dist="38100" algn="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b="1">
              <a:latin typeface="Arial Narrow" pitchFamily="34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8665877610886961E-2"/>
          <c:y val="0.12392754543822632"/>
          <c:w val="0.62666669832736532"/>
          <c:h val="0.801350367429047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'слайд 12'!$A$28</c:f>
              <c:strCache>
                <c:ptCount val="1"/>
                <c:pt idx="0">
                  <c:v>Коэффициент 
технической 
исправности 
арматуры</c:v>
                </c:pt>
              </c:strCache>
            </c:strRef>
          </c:tx>
          <c:spPr>
            <a:solidFill>
              <a:srgbClr val="4F81BD">
                <a:lumMod val="50000"/>
              </a:srgbClr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4F81BD">
                  <a:lumMod val="50000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1.4526447959851588E-3"/>
                  <c:y val="0.336413319077255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2775888842272232E-3"/>
                  <c:y val="0.327728817001400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2460370541212261E-3"/>
                  <c:y val="0.123715094418310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8604346594237095E-3"/>
                  <c:y val="0.266021315213850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8.6853787476657736E-3"/>
                  <c:y val="0.311778066955616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2100000"/>
              <a:lstStyle/>
              <a:p>
                <a:pPr>
                  <a:defRPr sz="950" b="1">
                    <a:solidFill>
                      <a:schemeClr val="bg1"/>
                    </a:solidFill>
                    <a:latin typeface="Arial Narrow" pitchFamily="34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'слайд 12'!$B$24:$F$24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'слайд 12'!$B$28:$F$28</c:f>
              <c:numCache>
                <c:formatCode>General</c:formatCode>
                <c:ptCount val="5"/>
                <c:pt idx="0">
                  <c:v>0.99490000000000001</c:v>
                </c:pt>
                <c:pt idx="1">
                  <c:v>0.99519999999999997</c:v>
                </c:pt>
                <c:pt idx="2">
                  <c:v>0.99450000000000005</c:v>
                </c:pt>
                <c:pt idx="3">
                  <c:v>0.99590000000000001</c:v>
                </c:pt>
                <c:pt idx="4" formatCode="0.0000">
                  <c:v>0.9973200560475588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044864"/>
        <c:axId val="20690048"/>
        <c:axId val="0"/>
      </c:bar3DChart>
      <c:catAx>
        <c:axId val="50448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690048"/>
        <c:crosses val="autoZero"/>
        <c:auto val="1"/>
        <c:lblAlgn val="ctr"/>
        <c:lblOffset val="100"/>
        <c:noMultiLvlLbl val="0"/>
      </c:catAx>
      <c:valAx>
        <c:axId val="20690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Arial Narrow" pitchFamily="34" charset="0"/>
                <a:cs typeface="Times New Roman" panose="02020603050405020304" pitchFamily="18" charset="0"/>
              </a:defRPr>
            </a:pPr>
            <a:endParaRPr lang="ru-RU"/>
          </a:p>
        </c:txPr>
        <c:crossAx val="5044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060832955476897"/>
          <c:y val="0.28351664159361833"/>
          <c:w val="9.4841689820253428E-2"/>
          <c:h val="0.28424193791062741"/>
        </c:manualLayout>
      </c:layout>
      <c:overlay val="0"/>
      <c:spPr>
        <a:effectLst>
          <a:outerShdw blurRad="50800" dist="38100" dir="16200000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000" b="1">
              <a:latin typeface="Arial Narrow" pitchFamily="34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sideWall>
    <c:backWall>
      <c:thickness val="0"/>
      <c:spPr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7.5056556224093657E-2"/>
          <c:y val="9.2692692189831255E-2"/>
          <c:w val="0.6577364736956417"/>
          <c:h val="0.5302950128631703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'[Диаграмма 2 в Microsoft PowerPoint]слайд 13'!$A$38</c:f>
              <c:strCache>
                <c:ptCount val="1"/>
                <c:pt idx="0">
                  <c:v>Коэффициент технической исправности арматуры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5555567706817082E-3"/>
                  <c:y val="-1.772209412078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1.0633256472471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1.0633256472471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3887798313166734E-3"/>
                  <c:y val="1.0633256472471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166667578011281E-3"/>
                  <c:y val="7.08883764831439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7777783853408541E-3"/>
                  <c:y val="-1.0633256472471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2.7777783853408541E-3"/>
                  <c:y val="-1.772209412078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4.166667578011281E-3"/>
                  <c:y val="1.0633256472471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7777783853408541E-3"/>
                  <c:y val="1.4177675296628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4.166667578011281E-3"/>
                  <c:y val="7.08883764831439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2.7777783853408541E-3"/>
                  <c:y val="1.4177675296628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1.0936135375357694E-7"/>
                  <c:y val="-2.4810931769100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2.7777783853408034E-3"/>
                  <c:y val="1.0633256472471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2.7777783853408541E-3"/>
                  <c:y val="3.54441882415719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5.5555567706817082E-3"/>
                  <c:y val="3.54441882415719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2.7777783853408541E-3"/>
                  <c:y val="3.54441882415719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1.3888891926704271E-3"/>
                  <c:y val="-2.7908809639033038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2.7905333804309432E-3"/>
                  <c:y val="3.54441882415719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1.3888891926704271E-3"/>
                  <c:y val="3.54441882415719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layout>
                <c:manualLayout>
                  <c:x val="2.7777783853408541E-3"/>
                  <c:y val="3.54441882415719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layout>
                <c:manualLayout>
                  <c:x val="1.3888891926704271E-3"/>
                  <c:y val="7.08883764831439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"/>
              <c:layout>
                <c:manualLayout>
                  <c:x val="2.7777783853408541E-3"/>
                  <c:y val="7.08883764831439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latin typeface="Arial Narrow" panose="020B0606020202030204" pitchFamily="34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'[Диаграмма 2 в Microsoft PowerPoint]слайд 13'!$B$34:$W$34;'[Диаграмма 2 в Microsoft PowerPoint]слайд 13'!$X$34</c:f>
              <c:strCache>
                <c:ptCount val="23"/>
                <c:pt idx="0">
                  <c:v>Газпром трансгаз Беларусь</c:v>
                </c:pt>
                <c:pt idx="1">
                  <c:v>Газпром трансгаз Волгоград</c:v>
                </c:pt>
                <c:pt idx="2">
                  <c:v>Газпром трансгаз Екатеринбург</c:v>
                </c:pt>
                <c:pt idx="3">
                  <c:v>Газпром трансгаз Казань</c:v>
                </c:pt>
                <c:pt idx="4">
                  <c:v>Газпром трансгаз Краснодар</c:v>
                </c:pt>
                <c:pt idx="5">
                  <c:v>Газпром трансгаз Махачкала</c:v>
                </c:pt>
                <c:pt idx="6">
                  <c:v>Газпром трансгаз Москва</c:v>
                </c:pt>
                <c:pt idx="7">
                  <c:v>Газпром трансгаз Н.Новгород</c:v>
                </c:pt>
                <c:pt idx="8">
                  <c:v>Газпром трансгаз Санкт-Петербург</c:v>
                </c:pt>
                <c:pt idx="9">
                  <c:v>Газпром трансгаз Самара</c:v>
                </c:pt>
                <c:pt idx="10">
                  <c:v>Газпром трансгаз Саратов</c:v>
                </c:pt>
                <c:pt idx="11">
                  <c:v>Газпром трансгаз Ставрополь</c:v>
                </c:pt>
                <c:pt idx="12">
                  <c:v>Газпром трансгаз Сургут</c:v>
                </c:pt>
                <c:pt idx="13">
                  <c:v>Газпром трансгаз Томск</c:v>
                </c:pt>
                <c:pt idx="14">
                  <c:v>Газпром трансгаз Уфа</c:v>
                </c:pt>
                <c:pt idx="15">
                  <c:v>Газпром трансгаз Ухта</c:v>
                </c:pt>
                <c:pt idx="16">
                  <c:v>Газпром трансгаз Чайковский</c:v>
                </c:pt>
                <c:pt idx="17">
                  <c:v>Газпром трансгаз Югорск</c:v>
                </c:pt>
                <c:pt idx="18">
                  <c:v>Газпром ПХГ</c:v>
                </c:pt>
                <c:pt idx="19">
                  <c:v>Газпром переработка</c:v>
                </c:pt>
                <c:pt idx="20">
                  <c:v>Чеченгазпром</c:v>
                </c:pt>
                <c:pt idx="21">
                  <c:v>Газпром Кыргызстан </c:v>
                </c:pt>
                <c:pt idx="22">
                  <c:v>Газпром Армения </c:v>
                </c:pt>
              </c:strCache>
            </c:strRef>
          </c:cat>
          <c:val>
            <c:numRef>
              <c:f>'[Диаграмма 2 в Microsoft PowerPoint]слайд 13'!$B$38:$X$38</c:f>
              <c:numCache>
                <c:formatCode>0.0000</c:formatCode>
                <c:ptCount val="23"/>
                <c:pt idx="0">
                  <c:v>0.99752144899904671</c:v>
                </c:pt>
                <c:pt idx="1">
                  <c:v>0.99702763496143954</c:v>
                </c:pt>
                <c:pt idx="2">
                  <c:v>0.99774695486868969</c:v>
                </c:pt>
                <c:pt idx="3">
                  <c:v>0.99731858555387964</c:v>
                </c:pt>
                <c:pt idx="4">
                  <c:v>0.99848528563185224</c:v>
                </c:pt>
                <c:pt idx="5">
                  <c:v>0.99680046538685285</c:v>
                </c:pt>
                <c:pt idx="6">
                  <c:v>0.99630267635813619</c:v>
                </c:pt>
                <c:pt idx="7">
                  <c:v>0.99866629874908019</c:v>
                </c:pt>
                <c:pt idx="8">
                  <c:v>0.9975557334906654</c:v>
                </c:pt>
                <c:pt idx="9">
                  <c:v>0.99700103412616337</c:v>
                </c:pt>
                <c:pt idx="10">
                  <c:v>0.99955273280257628</c:v>
                </c:pt>
                <c:pt idx="11">
                  <c:v>0.99599751569939965</c:v>
                </c:pt>
                <c:pt idx="12">
                  <c:v>0.99849127769919854</c:v>
                </c:pt>
                <c:pt idx="13">
                  <c:v>0.99288021623047007</c:v>
                </c:pt>
                <c:pt idx="14">
                  <c:v>0.99717661821604098</c:v>
                </c:pt>
                <c:pt idx="15">
                  <c:v>0.99690793484888074</c:v>
                </c:pt>
                <c:pt idx="16">
                  <c:v>0.99803907836683237</c:v>
                </c:pt>
                <c:pt idx="17">
                  <c:v>0.99867745448887502</c:v>
                </c:pt>
                <c:pt idx="18">
                  <c:v>0.99579596412556048</c:v>
                </c:pt>
                <c:pt idx="19">
                  <c:v>0.9982253771073647</c:v>
                </c:pt>
                <c:pt idx="20">
                  <c:v>0.99912434325744304</c:v>
                </c:pt>
                <c:pt idx="21">
                  <c:v>0.99284692417739628</c:v>
                </c:pt>
                <c:pt idx="22" formatCode="General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4328704"/>
        <c:axId val="114348032"/>
        <c:axId val="0"/>
      </c:bar3DChart>
      <c:catAx>
        <c:axId val="114328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 b="1">
                <a:latin typeface="Arial Narrow" pitchFamily="34" charset="0"/>
                <a:cs typeface="Times New Roman" panose="02020603050405020304" pitchFamily="18" charset="0"/>
              </a:defRPr>
            </a:pPr>
            <a:endParaRPr lang="ru-RU"/>
          </a:p>
        </c:txPr>
        <c:crossAx val="114348032"/>
        <c:crosses val="autoZero"/>
        <c:auto val="1"/>
        <c:lblAlgn val="ctr"/>
        <c:lblOffset val="100"/>
        <c:noMultiLvlLbl val="0"/>
      </c:catAx>
      <c:valAx>
        <c:axId val="114348032"/>
        <c:scaling>
          <c:orientation val="minMax"/>
        </c:scaling>
        <c:delete val="0"/>
        <c:axPos val="l"/>
        <c:majorGridlines/>
        <c:numFmt formatCode="0.0000" sourceLinked="1"/>
        <c:majorTickMark val="out"/>
        <c:minorTickMark val="none"/>
        <c:tickLblPos val="nextTo"/>
        <c:txPr>
          <a:bodyPr/>
          <a:lstStyle/>
          <a:p>
            <a:pPr>
              <a:defRPr sz="800" b="1">
                <a:latin typeface="Arial Narrow" panose="020B0606020202030204" pitchFamily="34" charset="0"/>
                <a:cs typeface="Times New Roman" panose="02020603050405020304" pitchFamily="18" charset="0"/>
              </a:defRPr>
            </a:pPr>
            <a:endParaRPr lang="ru-RU"/>
          </a:p>
        </c:txPr>
        <c:crossAx val="11432870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b="1">
                <a:latin typeface="Arial Narrow" pitchFamily="34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4119646570351405"/>
          <c:y val="0.19533654954455615"/>
          <c:w val="0.25741464510381562"/>
          <c:h val="0.27021532762988898"/>
        </c:manualLayout>
      </c:layout>
      <c:overlay val="0"/>
      <c:txPr>
        <a:bodyPr/>
        <a:lstStyle/>
        <a:p>
          <a:pPr>
            <a:defRPr>
              <a:latin typeface="Arial Narrow" pitchFamily="34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446983474398"/>
          <c:y val="2.5055009839146831E-2"/>
          <c:w val="0.84541212930925869"/>
          <c:h val="0.66674677582334574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4F81BD">
                <a:lumMod val="75000"/>
              </a:srgbClr>
            </a:solidFill>
          </c:spPr>
          <c:invertIfNegative val="0"/>
          <c:dLbls>
            <c:dLbl>
              <c:idx val="0"/>
              <c:layout>
                <c:manualLayout>
                  <c:x val="3.3591375253617063E-3"/>
                  <c:y val="2.801818206106797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 Narrow" pitchFamily="34" charset="0"/>
                      </a:rPr>
                      <a:t>18</a:t>
                    </a:r>
                    <a:r>
                      <a:rPr lang="ru-RU" dirty="0" smtClean="0">
                        <a:latin typeface="Arial Narrow" pitchFamily="34" charset="0"/>
                      </a:rPr>
                      <a:t> </a:t>
                    </a:r>
                    <a:r>
                      <a:rPr lang="en-US" dirty="0" smtClean="0">
                        <a:latin typeface="Arial Narrow" pitchFamily="34" charset="0"/>
                      </a:rPr>
                      <a:t>589</a:t>
                    </a:r>
                    <a:endParaRPr lang="en-US" dirty="0">
                      <a:latin typeface="Arial Narrow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112151200452934E-2"/>
                  <c:y val="1.826575765448910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 Narrow" pitchFamily="34" charset="0"/>
                      </a:rPr>
                      <a:t>20</a:t>
                    </a:r>
                    <a:r>
                      <a:rPr lang="ru-RU" dirty="0" smtClean="0">
                        <a:latin typeface="Arial Narrow" pitchFamily="34" charset="0"/>
                      </a:rPr>
                      <a:t> </a:t>
                    </a:r>
                    <a:r>
                      <a:rPr lang="en-US" dirty="0" smtClean="0">
                        <a:latin typeface="Arial Narrow" pitchFamily="34" charset="0"/>
                      </a:rPr>
                      <a:t>764</a:t>
                    </a:r>
                    <a:endParaRPr lang="en-US" dirty="0">
                      <a:latin typeface="Arial Narrow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0659913114737718E-2"/>
                  <c:y val="1.485246363764994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 Narrow" pitchFamily="34" charset="0"/>
                      </a:rPr>
                      <a:t>21</a:t>
                    </a:r>
                    <a:r>
                      <a:rPr lang="ru-RU" dirty="0" smtClean="0">
                        <a:latin typeface="Arial Narrow" pitchFamily="34" charset="0"/>
                      </a:rPr>
                      <a:t> </a:t>
                    </a:r>
                    <a:r>
                      <a:rPr lang="en-US" dirty="0" smtClean="0">
                        <a:latin typeface="Arial Narrow" pitchFamily="34" charset="0"/>
                      </a:rPr>
                      <a:t>868</a:t>
                    </a:r>
                    <a:endParaRPr lang="en-US" dirty="0">
                      <a:latin typeface="Arial Narrow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997703812984884E-2"/>
                  <c:y val="2.423602328346343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 Narrow" pitchFamily="34" charset="0"/>
                      </a:rPr>
                      <a:t>10</a:t>
                    </a:r>
                    <a:r>
                      <a:rPr lang="ru-RU" dirty="0" smtClean="0">
                        <a:latin typeface="Arial Narrow" pitchFamily="34" charset="0"/>
                      </a:rPr>
                      <a:t> </a:t>
                    </a:r>
                    <a:r>
                      <a:rPr lang="en-US" dirty="0" smtClean="0">
                        <a:latin typeface="Arial Narrow" pitchFamily="34" charset="0"/>
                      </a:rPr>
                      <a:t>811</a:t>
                    </a:r>
                    <a:endParaRPr lang="en-US" dirty="0">
                      <a:latin typeface="Arial Narrow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168834200970967E-2"/>
                  <c:y val="1.732873756376412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140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4.8485066833030927E-3"/>
                  <c:y val="2.07278451585108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484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2168834200970967E-2"/>
                  <c:y val="1.991297190766330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47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733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6136920072398288E-2"/>
                  <c:y val="1.798440626268569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39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773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5073969562152487E-2"/>
                  <c:y val="1.38494677360564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29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316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3.0612074008826442E-3"/>
                  <c:y val="2.463124882546751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132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2.4718208343647834E-3"/>
                  <c:y val="2.820266054350635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19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355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1.6003365189011187E-2"/>
                  <c:y val="2.396920802432312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765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2.1295600583926158E-3"/>
                  <c:y val="3.150342665101456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17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641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5.3951106528244324E-3"/>
                  <c:y val="3.353840405696382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17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436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5.3751266765957942E-3"/>
                  <c:y val="2.401140098104182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817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6.8069363537096245E-3"/>
                  <c:y val="2.10137579573279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347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1.0271060120385162E-2"/>
                  <c:y val="1.75805836895908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890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3.585097188972279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87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354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-1.6161688944343641E-3"/>
                  <c:y val="2.369273312371946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966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>
                <c:manualLayout>
                  <c:x val="3.3080517269744132E-3"/>
                  <c:y val="2.56624779978997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692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layout>
                <c:manualLayout>
                  <c:x val="1.7872992824204479E-3"/>
                  <c:y val="1.76266628396914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379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1.438424091781055E-3"/>
                  <c:y val="1.67803054381447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250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"/>
              <c:layout>
                <c:manualLayout>
                  <c:x val="1.038153491855052E-2"/>
                  <c:y val="2.105983710742854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288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3"/>
              <c:layout>
                <c:manualLayout>
                  <c:x val="4.3501903208265358E-3"/>
                  <c:y val="-3.3954406944868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2100000"/>
              <a:lstStyle/>
              <a:p>
                <a:pPr>
                  <a:defRPr sz="900" b="1">
                    <a:latin typeface="Arial Narrow" pitchFamily="34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'слайд 3'!$B$3:$B$25</c:f>
              <c:strCache>
                <c:ptCount val="23"/>
                <c:pt idx="0">
                  <c:v> Газпром трансгаз Беларусь</c:v>
                </c:pt>
                <c:pt idx="1">
                  <c:v>  Газпром трансгаз Волгоград</c:v>
                </c:pt>
                <c:pt idx="2">
                  <c:v> Газпром трансгаз Екатеринбург</c:v>
                </c:pt>
                <c:pt idx="3">
                  <c:v>  Газпром трансгаз Казань</c:v>
                </c:pt>
                <c:pt idx="4">
                  <c:v>  Газпром трансгаз Краснодар</c:v>
                </c:pt>
                <c:pt idx="5">
                  <c:v> Газпром трансгаз Махачкала</c:v>
                </c:pt>
                <c:pt idx="6">
                  <c:v>  Газпром трансгаз Москва</c:v>
                </c:pt>
                <c:pt idx="7">
                  <c:v>  Газпром трансгаз Н.Новгород</c:v>
                </c:pt>
                <c:pt idx="8">
                  <c:v>  Газпром трансгаз С.-Петербург</c:v>
                </c:pt>
                <c:pt idx="9">
                  <c:v>  Газпром трансгаз Самара</c:v>
                </c:pt>
                <c:pt idx="10">
                  <c:v>  Газпром трансгаз Саратов</c:v>
                </c:pt>
                <c:pt idx="11">
                  <c:v>  Газпром трансгаз Ставрополь</c:v>
                </c:pt>
                <c:pt idx="12">
                  <c:v>  Газпром трансгаз Сургут</c:v>
                </c:pt>
                <c:pt idx="13">
                  <c:v>  Газпром трансгаз Томск</c:v>
                </c:pt>
                <c:pt idx="14">
                  <c:v>  Газпром трансгаз Уфа</c:v>
                </c:pt>
                <c:pt idx="15">
                  <c:v>  Газпром трансгаз Ухта</c:v>
                </c:pt>
                <c:pt idx="16">
                  <c:v> Газпром трансгаз Чайковский</c:v>
                </c:pt>
                <c:pt idx="17">
                  <c:v>  Газпром трансгаз Югорск»</c:v>
                </c:pt>
                <c:pt idx="18">
                  <c:v> Газпром ПХГ</c:v>
                </c:pt>
                <c:pt idx="19">
                  <c:v> Газпром переработка</c:v>
                </c:pt>
                <c:pt idx="20">
                  <c:v> Газпром Кыргызстан</c:v>
                </c:pt>
                <c:pt idx="21">
                  <c:v> Чеченгазпром</c:v>
                </c:pt>
                <c:pt idx="22">
                  <c:v> Газпром Армения</c:v>
                </c:pt>
              </c:strCache>
            </c:strRef>
          </c:cat>
          <c:val>
            <c:numRef>
              <c:f>'слайд 3'!$C$3:$C$25</c:f>
              <c:numCache>
                <c:formatCode>General</c:formatCode>
                <c:ptCount val="23"/>
                <c:pt idx="0">
                  <c:v>18589</c:v>
                </c:pt>
                <c:pt idx="1">
                  <c:v>20764</c:v>
                </c:pt>
                <c:pt idx="2">
                  <c:v>21868</c:v>
                </c:pt>
                <c:pt idx="3">
                  <c:v>10811</c:v>
                </c:pt>
                <c:pt idx="4">
                  <c:v>23140</c:v>
                </c:pt>
                <c:pt idx="5">
                  <c:v>4484</c:v>
                </c:pt>
                <c:pt idx="6">
                  <c:v>47733</c:v>
                </c:pt>
                <c:pt idx="7">
                  <c:v>39773</c:v>
                </c:pt>
                <c:pt idx="8">
                  <c:v>29316</c:v>
                </c:pt>
                <c:pt idx="9">
                  <c:v>14132</c:v>
                </c:pt>
                <c:pt idx="10">
                  <c:v>19355</c:v>
                </c:pt>
                <c:pt idx="11">
                  <c:v>22765</c:v>
                </c:pt>
                <c:pt idx="12">
                  <c:v>17641</c:v>
                </c:pt>
                <c:pt idx="13">
                  <c:v>17436</c:v>
                </c:pt>
                <c:pt idx="14">
                  <c:v>11817</c:v>
                </c:pt>
                <c:pt idx="15">
                  <c:v>55347</c:v>
                </c:pt>
                <c:pt idx="16">
                  <c:v>31890</c:v>
                </c:pt>
                <c:pt idx="17">
                  <c:v>87354</c:v>
                </c:pt>
                <c:pt idx="18">
                  <c:v>5966</c:v>
                </c:pt>
                <c:pt idx="19">
                  <c:v>2692</c:v>
                </c:pt>
                <c:pt idx="20">
                  <c:v>1379</c:v>
                </c:pt>
                <c:pt idx="21">
                  <c:v>1250</c:v>
                </c:pt>
                <c:pt idx="22">
                  <c:v>2288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2751232"/>
        <c:axId val="114733824"/>
        <c:axId val="0"/>
      </c:bar3DChart>
      <c:catAx>
        <c:axId val="102751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160000" vert="horz"/>
          <a:lstStyle/>
          <a:p>
            <a:pPr>
              <a:defRPr sz="800" b="1" baseline="0">
                <a:latin typeface="Arial Narrow" pitchFamily="34" charset="0"/>
                <a:cs typeface="Times New Roman" panose="02020603050405020304" pitchFamily="18" charset="0"/>
              </a:defRPr>
            </a:pPr>
            <a:endParaRPr lang="ru-RU"/>
          </a:p>
        </c:txPr>
        <c:crossAx val="114733824"/>
        <c:crosses val="autoZero"/>
        <c:auto val="0"/>
        <c:lblAlgn val="ctr"/>
        <c:lblOffset val="100"/>
        <c:noMultiLvlLbl val="0"/>
      </c:catAx>
      <c:valAx>
        <c:axId val="114733824"/>
        <c:scaling>
          <c:orientation val="minMax"/>
        </c:scaling>
        <c:delete val="0"/>
        <c:axPos val="l"/>
        <c:majorGridlines>
          <c:spPr>
            <a:ln w="0">
              <a:solidFill>
                <a:sysClr val="window" lastClr="FFFFFF">
                  <a:lumMod val="7500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1">
                    <a:latin typeface="Arial Narrow" pitchFamily="34" charset="0"/>
                  </a:defRPr>
                </a:pPr>
                <a:r>
                  <a:rPr lang="ru-RU" sz="900" b="1" dirty="0">
                    <a:latin typeface="Arial Narrow" pitchFamily="34" charset="0"/>
                    <a:cs typeface="Times New Roman" panose="02020603050405020304" pitchFamily="18" charset="0"/>
                  </a:rPr>
                  <a:t>Количество ТПА, ед</a:t>
                </a:r>
                <a:r>
                  <a:rPr lang="ru-RU" b="1" dirty="0">
                    <a:latin typeface="Arial Narrow" pitchFamily="34" charset="0"/>
                  </a:rPr>
                  <a:t>.</a:t>
                </a:r>
              </a:p>
            </c:rich>
          </c:tx>
          <c:layout>
            <c:manualLayout>
              <c:xMode val="edge"/>
              <c:yMode val="edge"/>
              <c:x val="3.5335977683464963E-2"/>
              <c:y val="0.2396297940255936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>
                <a:latin typeface="Arial Narrow" pitchFamily="34" charset="0"/>
                <a:cs typeface="Times New Roman" panose="02020603050405020304" pitchFamily="18" charset="0"/>
              </a:defRPr>
            </a:pPr>
            <a:endParaRPr lang="ru-RU"/>
          </a:p>
        </c:txPr>
        <c:crossAx val="1027512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789796413167617E-4"/>
          <c:y val="0.20383043044339308"/>
          <c:w val="0.71601898770520911"/>
          <c:h val="0.79440135004543422"/>
        </c:manualLayout>
      </c:layout>
      <c:pie3DChart>
        <c:varyColors val="1"/>
        <c:ser>
          <c:idx val="0"/>
          <c:order val="0"/>
          <c:explosion val="19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Lbls>
            <c:dLbl>
              <c:idx val="0"/>
              <c:layout>
                <c:manualLayout>
                  <c:x val="-0.26610445920506992"/>
                  <c:y val="-9.2197722557010531E-2"/>
                </c:manualLayout>
              </c:layout>
              <c:tx>
                <c:rich>
                  <a:bodyPr/>
                  <a:lstStyle/>
                  <a:p>
                    <a:pPr>
                      <a:defRPr sz="1250" b="1">
                        <a:latin typeface="Arial Narrow" pitchFamily="34" charset="0"/>
                      </a:defRPr>
                    </a:pPr>
                    <a:r>
                      <a:rPr lang="ru-RU" sz="1250" b="1">
                        <a:latin typeface="Arial Narrow" pitchFamily="34" charset="0"/>
                      </a:rPr>
                      <a:t>57,35%</a:t>
                    </a:r>
                  </a:p>
                  <a:p>
                    <a:pPr>
                      <a:defRPr sz="1250" b="1">
                        <a:latin typeface="Arial Narrow" pitchFamily="34" charset="0"/>
                      </a:defRPr>
                    </a:pPr>
                    <a:r>
                      <a:rPr lang="ru-RU" sz="1250" b="1">
                        <a:latin typeface="Arial Narrow" pitchFamily="34" charset="0"/>
                      </a:rPr>
                      <a:t>(291395 ед.)</a:t>
                    </a:r>
                    <a:endParaRPr lang="ru-RU" sz="1250" b="1"/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2548915898996013E-2"/>
                  <c:y val="-0.11683517967235342"/>
                </c:manualLayout>
              </c:layout>
              <c:tx>
                <c:rich>
                  <a:bodyPr/>
                  <a:lstStyle/>
                  <a:p>
                    <a:pPr>
                      <a:defRPr sz="1250" b="1">
                        <a:latin typeface="Arial Narrow" pitchFamily="34" charset="0"/>
                      </a:defRPr>
                    </a:pPr>
                    <a:r>
                      <a:rPr lang="ru-RU" sz="1250" b="1">
                        <a:latin typeface="Arial Narrow" pitchFamily="34" charset="0"/>
                      </a:rPr>
                      <a:t>26,63%</a:t>
                    </a:r>
                  </a:p>
                  <a:p>
                    <a:pPr>
                      <a:defRPr sz="1250" b="1">
                        <a:latin typeface="Arial Narrow" pitchFamily="34" charset="0"/>
                      </a:defRPr>
                    </a:pPr>
                    <a:r>
                      <a:rPr lang="ru-RU" sz="1250" b="1">
                        <a:latin typeface="Arial Narrow" pitchFamily="34" charset="0"/>
                      </a:rPr>
                      <a:t>(135320 ед.)</a:t>
                    </a:r>
                    <a:endParaRPr lang="ru-RU" sz="1250" b="1"/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3.9461401326641034E-2"/>
                </c:manualLayout>
              </c:layout>
              <c:tx>
                <c:rich>
                  <a:bodyPr/>
                  <a:lstStyle/>
                  <a:p>
                    <a:pPr>
                      <a:defRPr sz="1250" b="1">
                        <a:latin typeface="Arial Narrow" pitchFamily="34" charset="0"/>
                      </a:defRPr>
                    </a:pPr>
                    <a:r>
                      <a:rPr lang="ru-RU" sz="1250" b="1" dirty="0">
                        <a:latin typeface="Arial Narrow" pitchFamily="34" charset="0"/>
                      </a:rPr>
                      <a:t>10,63%</a:t>
                    </a:r>
                  </a:p>
                  <a:p>
                    <a:pPr>
                      <a:defRPr sz="1250" b="1">
                        <a:latin typeface="Arial Narrow" pitchFamily="34" charset="0"/>
                      </a:defRPr>
                    </a:pPr>
                    <a:r>
                      <a:rPr lang="ru-RU" sz="1250" b="1" dirty="0">
                        <a:latin typeface="Arial Narrow" pitchFamily="34" charset="0"/>
                      </a:rPr>
                      <a:t>(53987 ед.)</a:t>
                    </a:r>
                    <a:endParaRPr lang="ru-RU" sz="1250" b="1" dirty="0"/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018165981351914E-2"/>
                  <c:y val="-4.3228585327526027E-2"/>
                </c:manualLayout>
              </c:layout>
              <c:tx>
                <c:rich>
                  <a:bodyPr/>
                  <a:lstStyle/>
                  <a:p>
                    <a:pPr>
                      <a:defRPr sz="1250" b="1">
                        <a:latin typeface="Arial Narrow" pitchFamily="34" charset="0"/>
                      </a:defRPr>
                    </a:pPr>
                    <a:r>
                      <a:rPr lang="ru-RU" sz="1250" b="1">
                        <a:latin typeface="Arial Narrow" pitchFamily="34" charset="0"/>
                      </a:rPr>
                      <a:t>5,39%</a:t>
                    </a:r>
                  </a:p>
                  <a:p>
                    <a:pPr>
                      <a:defRPr sz="1250" b="1">
                        <a:latin typeface="Arial Narrow" pitchFamily="34" charset="0"/>
                      </a:defRPr>
                    </a:pPr>
                    <a:r>
                      <a:rPr lang="ru-RU" sz="1250" b="1">
                        <a:latin typeface="Arial Narrow" pitchFamily="34" charset="0"/>
                      </a:rPr>
                      <a:t>(27373 ед.)</a:t>
                    </a:r>
                    <a:endParaRPr lang="ru-RU" sz="1250" b="1"/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50" b="1">
                    <a:latin typeface="Arial Narrow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'слайд 4'!$E$4:$E$7</c:f>
              <c:strCache>
                <c:ptCount val="4"/>
                <c:pt idx="0">
                  <c:v>DN 50-100</c:v>
                </c:pt>
                <c:pt idx="1">
                  <c:v>DN 150-350</c:v>
                </c:pt>
                <c:pt idx="2">
                  <c:v>DN 400-900</c:v>
                </c:pt>
                <c:pt idx="3">
                  <c:v>DN 1000-1400</c:v>
                </c:pt>
              </c:strCache>
            </c:strRef>
          </c:cat>
          <c:val>
            <c:numRef>
              <c:f>'слайд 4'!$F$4:$F$7</c:f>
              <c:numCache>
                <c:formatCode>0.00</c:formatCode>
                <c:ptCount val="4"/>
                <c:pt idx="0">
                  <c:v>57.352753038429363</c:v>
                </c:pt>
                <c:pt idx="1">
                  <c:v>26.633863110761208</c:v>
                </c:pt>
                <c:pt idx="2">
                  <c:v>10.625793436008465</c:v>
                </c:pt>
                <c:pt idx="3">
                  <c:v>5.3875904148009646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2275069986101215"/>
          <c:y val="0.1450052404731885"/>
          <c:w val="0.23424311983799184"/>
          <c:h val="0.41291071056278"/>
        </c:manualLayout>
      </c:layout>
      <c:overlay val="0"/>
      <c:txPr>
        <a:bodyPr/>
        <a:lstStyle/>
        <a:p>
          <a:pPr>
            <a:defRPr sz="1250" b="1">
              <a:latin typeface="Arial Narrow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4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9.6162464325306035E-2"/>
          <c:w val="0.75653980554179201"/>
          <c:h val="0.80970800524934383"/>
        </c:manualLayout>
      </c:layout>
      <c:pie3DChart>
        <c:varyColors val="1"/>
        <c:ser>
          <c:idx val="0"/>
          <c:order val="0"/>
          <c:explosion val="26"/>
          <c:dLbls>
            <c:dLbl>
              <c:idx val="0"/>
              <c:layout>
                <c:manualLayout>
                  <c:x val="-3.4086005074208767E-2"/>
                  <c:y val="-6.3603091734003692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>
                        <a:latin typeface="Arial Narrow" pitchFamily="34" charset="0"/>
                      </a:rPr>
                      <a:t> </a:t>
                    </a:r>
                    <a:r>
                      <a:rPr lang="ru-RU" sz="1100" b="1" dirty="0" smtClean="0">
                        <a:latin typeface="Arial Narrow" pitchFamily="34" charset="0"/>
                      </a:rPr>
                      <a:t>182 329 </a:t>
                    </a:r>
                    <a:r>
                      <a:rPr lang="ru-RU" sz="1100" b="1" dirty="0" err="1">
                        <a:latin typeface="Arial Narrow" pitchFamily="34" charset="0"/>
                      </a:rPr>
                      <a:t>ед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0314079931074308"/>
                  <c:y val="-3.8445381686858147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>
                        <a:latin typeface="Arial Narrow" pitchFamily="34" charset="0"/>
                      </a:rPr>
                      <a:t>110 919 </a:t>
                    </a:r>
                    <a:r>
                      <a:rPr lang="ru-RU" sz="1100" b="1" dirty="0">
                        <a:latin typeface="Arial Narrow" pitchFamily="34" charset="0"/>
                      </a:rPr>
                      <a:t>ед.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7680009981786775E-2"/>
                  <c:y val="0.1179677686992888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>
                        <a:latin typeface="Arial Narrow" pitchFamily="34" charset="0"/>
                      </a:rPr>
                      <a:t>84 423 </a:t>
                    </a:r>
                    <a:r>
                      <a:rPr lang="ru-RU" sz="1100" b="1" dirty="0">
                        <a:latin typeface="Arial Narrow" pitchFamily="34" charset="0"/>
                      </a:rPr>
                      <a:t>ед.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1276392335856101E-2"/>
                  <c:y val="-6.191684736320547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>
                        <a:latin typeface="Arial Narrow" pitchFamily="34" charset="0"/>
                      </a:rPr>
                      <a:t>130 404 </a:t>
                    </a:r>
                    <a:r>
                      <a:rPr lang="ru-RU" sz="1100" b="1" dirty="0">
                        <a:latin typeface="Arial Narrow" pitchFamily="34" charset="0"/>
                      </a:rPr>
                      <a:t>ед.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 Narrow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'[Диаграмма 2 в Microsoft PowerPoint]слайд 5'!$P$3:$S$3</c:f>
              <c:strCache>
                <c:ptCount val="4"/>
                <c:pt idx="0">
                  <c:v>до 10 лет</c:v>
                </c:pt>
                <c:pt idx="1">
                  <c:v>11-20 лет</c:v>
                </c:pt>
                <c:pt idx="2">
                  <c:v>21-29 лет</c:v>
                </c:pt>
                <c:pt idx="3">
                  <c:v>30 лет и более</c:v>
                </c:pt>
              </c:strCache>
            </c:strRef>
          </c:cat>
          <c:val>
            <c:numRef>
              <c:f>'[Диаграмма 2 в Microsoft PowerPoint]слайд 5'!$P$7:$S$7</c:f>
              <c:numCache>
                <c:formatCode>General</c:formatCode>
                <c:ptCount val="4"/>
                <c:pt idx="0">
                  <c:v>182329</c:v>
                </c:pt>
                <c:pt idx="1">
                  <c:v>110919</c:v>
                </c:pt>
                <c:pt idx="2">
                  <c:v>84423</c:v>
                </c:pt>
                <c:pt idx="3">
                  <c:v>130404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2414857404669764"/>
          <c:y val="0.29448166447255048"/>
          <c:w val="0.22914606165225085"/>
          <c:h val="0.46035329294486577"/>
        </c:manualLayout>
      </c:layout>
      <c:overlay val="0"/>
      <c:txPr>
        <a:bodyPr/>
        <a:lstStyle/>
        <a:p>
          <a:pPr>
            <a:defRPr sz="1100">
              <a:latin typeface="Arial Narrow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 prstMaterial="plastic">
      <a:bevelT/>
    </a:sp3d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973803433806438E-2"/>
          <c:y val="3.6557298049436762E-2"/>
          <c:w val="0.6301082301018105"/>
          <c:h val="0.8378575831478191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'слайд 5'!$B$4</c:f>
              <c:strCache>
                <c:ptCount val="1"/>
                <c:pt idx="0">
                  <c:v>ЛЧ, общее кол-во ТПА - 203953 ед.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9055341170172601E-3"/>
                  <c:y val="9.0976059664331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6657223796033997E-3"/>
                  <c:y val="0.101023903971608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2303614314499637E-3"/>
                  <c:y val="0.155470560878692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6657223796033997E-3"/>
                  <c:y val="8.762687292664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2100000"/>
              <a:lstStyle/>
              <a:p>
                <a:pPr>
                  <a:defRPr sz="850" b="1">
                    <a:solidFill>
                      <a:schemeClr val="tx1"/>
                    </a:solidFill>
                    <a:latin typeface="Arial Narrow" pitchFamily="34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'слайд 5'!$L$3:$O$3</c:f>
              <c:strCache>
                <c:ptCount val="4"/>
                <c:pt idx="0">
                  <c:v>до 10 лет</c:v>
                </c:pt>
                <c:pt idx="1">
                  <c:v>11-20 лет</c:v>
                </c:pt>
                <c:pt idx="2">
                  <c:v>21-29 лет</c:v>
                </c:pt>
                <c:pt idx="3">
                  <c:v>30 лет и более</c:v>
                </c:pt>
              </c:strCache>
            </c:strRef>
          </c:cat>
          <c:val>
            <c:numRef>
              <c:f>'слайд 5'!$L$4:$O$4</c:f>
              <c:numCache>
                <c:formatCode>0.00</c:formatCode>
                <c:ptCount val="4"/>
                <c:pt idx="0">
                  <c:v>41.140360769392949</c:v>
                </c:pt>
                <c:pt idx="1">
                  <c:v>23.294092266355484</c:v>
                </c:pt>
                <c:pt idx="2">
                  <c:v>14.977470299529793</c:v>
                </c:pt>
                <c:pt idx="3">
                  <c:v>20.588076664721775</c:v>
                </c:pt>
              </c:numCache>
            </c:numRef>
          </c:val>
        </c:ser>
        <c:ser>
          <c:idx val="1"/>
          <c:order val="1"/>
          <c:tx>
            <c:strRef>
              <c:f>'слайд 5'!$B$5</c:f>
              <c:strCache>
                <c:ptCount val="1"/>
                <c:pt idx="0">
                  <c:v>КС, общее кол-во ТПА - 177877 ед.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989850772902679E-3"/>
                  <c:y val="9.9516500050142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2070070561293152E-3"/>
                  <c:y val="0.102317669041031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9403835143836481E-3"/>
                  <c:y val="0.114983441568495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4138654056344942E-3"/>
                  <c:y val="8.7109537355406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2100000"/>
              <a:lstStyle/>
              <a:p>
                <a:pPr>
                  <a:defRPr sz="850" b="1">
                    <a:solidFill>
                      <a:schemeClr val="tx1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'слайд 5'!$L$3:$O$3</c:f>
              <c:strCache>
                <c:ptCount val="4"/>
                <c:pt idx="0">
                  <c:v>до 10 лет</c:v>
                </c:pt>
                <c:pt idx="1">
                  <c:v>11-20 лет</c:v>
                </c:pt>
                <c:pt idx="2">
                  <c:v>21-29 лет</c:v>
                </c:pt>
                <c:pt idx="3">
                  <c:v>30 лет и более</c:v>
                </c:pt>
              </c:strCache>
            </c:strRef>
          </c:cat>
          <c:val>
            <c:numRef>
              <c:f>'слайд 5'!$L$5:$O$5</c:f>
              <c:numCache>
                <c:formatCode>0.00</c:formatCode>
                <c:ptCount val="4"/>
                <c:pt idx="0">
                  <c:v>30.0685305014139</c:v>
                </c:pt>
                <c:pt idx="1">
                  <c:v>15.509031521781905</c:v>
                </c:pt>
                <c:pt idx="2">
                  <c:v>16.376484874379486</c:v>
                </c:pt>
                <c:pt idx="3">
                  <c:v>38.045953102424711</c:v>
                </c:pt>
              </c:numCache>
            </c:numRef>
          </c:val>
        </c:ser>
        <c:ser>
          <c:idx val="2"/>
          <c:order val="2"/>
          <c:tx>
            <c:strRef>
              <c:f>'слайд 5'!$B$6</c:f>
              <c:strCache>
                <c:ptCount val="1"/>
                <c:pt idx="0">
                  <c:v>ГРС, общее кол-во ТПА - 126245 ед.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7731926568669002E-3"/>
                  <c:y val="8.19861822254179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2856282483103208E-3"/>
                  <c:y val="9.432553049623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8347051519409936E-3"/>
                  <c:y val="0.100026165077490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422192976586142E-3"/>
                  <c:y val="9.0260426328829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2100000"/>
              <a:lstStyle/>
              <a:p>
                <a:pPr>
                  <a:defRPr sz="850" b="1">
                    <a:solidFill>
                      <a:schemeClr val="tx1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'слайд 5'!$L$3:$O$3</c:f>
              <c:strCache>
                <c:ptCount val="4"/>
                <c:pt idx="0">
                  <c:v>до 10 лет</c:v>
                </c:pt>
                <c:pt idx="1">
                  <c:v>11-20 лет</c:v>
                </c:pt>
                <c:pt idx="2">
                  <c:v>21-29 лет</c:v>
                </c:pt>
                <c:pt idx="3">
                  <c:v>30 лет и более</c:v>
                </c:pt>
              </c:strCache>
            </c:strRef>
          </c:cat>
          <c:val>
            <c:numRef>
              <c:f>'слайд 5'!$L$6:$O$6</c:f>
              <c:numCache>
                <c:formatCode>0.00</c:formatCode>
                <c:ptCount val="4"/>
                <c:pt idx="0">
                  <c:v>35.595073072200883</c:v>
                </c:pt>
                <c:pt idx="1">
                  <c:v>28.375777258505288</c:v>
                </c:pt>
                <c:pt idx="2">
                  <c:v>19.6015683789457</c:v>
                </c:pt>
                <c:pt idx="3">
                  <c:v>16.427581290348133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117504"/>
        <c:axId val="14131584"/>
        <c:axId val="0"/>
      </c:bar3DChart>
      <c:catAx>
        <c:axId val="14117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c:spPr>
        <c:txPr>
          <a:bodyPr/>
          <a:lstStyle/>
          <a:p>
            <a:pPr>
              <a:defRPr sz="950" b="1" baseline="0">
                <a:latin typeface="Arial Narrow" pitchFamily="34" charset="0"/>
                <a:cs typeface="Times New Roman" panose="02020603050405020304" pitchFamily="18" charset="0"/>
              </a:defRPr>
            </a:pPr>
            <a:endParaRPr lang="ru-RU"/>
          </a:p>
        </c:txPr>
        <c:crossAx val="14131584"/>
        <c:crosses val="autoZero"/>
        <c:auto val="1"/>
        <c:lblAlgn val="ctr"/>
        <c:lblOffset val="100"/>
        <c:noMultiLvlLbl val="0"/>
      </c:catAx>
      <c:valAx>
        <c:axId val="14131584"/>
        <c:scaling>
          <c:orientation val="minMax"/>
        </c:scaling>
        <c:delete val="0"/>
        <c:axPos val="l"/>
        <c:majorGridlines>
          <c:spPr>
            <a:effectLst>
              <a:outerShdw blurRad="50800" dist="38100" dir="13500000" algn="br" rotWithShape="0">
                <a:sysClr val="windowText" lastClr="000000">
                  <a:alpha val="40000"/>
                </a:sysClr>
              </a:outerShdw>
            </a:effectLst>
          </c:spPr>
        </c:majorGridlines>
        <c:title>
          <c:tx>
            <c:rich>
              <a:bodyPr rot="-5400000" vert="horz"/>
              <a:lstStyle/>
              <a:p>
                <a:pPr>
                  <a:defRPr sz="950" b="1">
                    <a:latin typeface="Arial Narrow" pitchFamily="34" charset="0"/>
                  </a:defRPr>
                </a:pPr>
                <a:r>
                  <a:rPr lang="ru-RU" sz="950" b="1" dirty="0" smtClean="0">
                    <a:latin typeface="Arial Narrow" pitchFamily="34" charset="0"/>
                    <a:cs typeface="Times New Roman" panose="02020603050405020304" pitchFamily="18" charset="0"/>
                  </a:rPr>
                  <a:t>%</a:t>
                </a:r>
                <a:endParaRPr lang="ru-RU" sz="950" b="1" dirty="0">
                  <a:latin typeface="Arial Narrow" pitchFamily="34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7.2177474630957753E-3"/>
              <c:y val="0.41565028221024602"/>
            </c:manualLayout>
          </c:layout>
          <c:overlay val="0"/>
          <c:spPr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</c:title>
        <c:numFmt formatCode="0.00" sourceLinked="1"/>
        <c:majorTickMark val="out"/>
        <c:minorTickMark val="none"/>
        <c:tickLblPos val="nextTo"/>
        <c:spPr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c:spPr>
        <c:txPr>
          <a:bodyPr/>
          <a:lstStyle/>
          <a:p>
            <a:pPr>
              <a:defRPr sz="950" b="1" baseline="0">
                <a:latin typeface="Arial Narrow" pitchFamily="34" charset="0"/>
                <a:cs typeface="Times New Roman" panose="02020603050405020304" pitchFamily="18" charset="0"/>
              </a:defRPr>
            </a:pPr>
            <a:endParaRPr lang="ru-RU"/>
          </a:p>
        </c:txPr>
        <c:crossAx val="141175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478984036343895"/>
          <c:y val="0.33075527300175939"/>
          <c:w val="0.29015443182916584"/>
          <c:h val="0.30007887860000637"/>
        </c:manualLayout>
      </c:layout>
      <c:overlay val="0"/>
      <c:spPr>
        <a:effectLst>
          <a:outerShdw blurRad="50800" dist="38100" dir="8100000" algn="tr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950" b="1">
              <a:latin typeface="Arial Narrow" pitchFamily="34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Arial Narrow" pitchFamily="34" charset="0"/>
              </a:defRPr>
            </a:pPr>
            <a:r>
              <a:rPr lang="ru-RU" sz="1200" dirty="0">
                <a:latin typeface="Arial Narrow" pitchFamily="34" charset="0"/>
              </a:rPr>
              <a:t>Гидрожидкости</a:t>
            </a:r>
          </a:p>
        </c:rich>
      </c:tx>
      <c:layout>
        <c:manualLayout>
          <c:xMode val="edge"/>
          <c:yMode val="edge"/>
          <c:x val="0.26238730592107223"/>
          <c:y val="4.2478624388282721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642698891952439"/>
          <c:y val="0.10173837068867096"/>
          <c:w val="0.84231714785651779"/>
          <c:h val="0.667102474159208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Лист5!$C$13</c:f>
              <c:strCache>
                <c:ptCount val="1"/>
                <c:pt idx="0">
                  <c:v>Потребность расчетная</c:v>
                </c:pt>
              </c:strCache>
            </c:strRef>
          </c:tx>
          <c:spPr>
            <a:solidFill>
              <a:srgbClr val="1F497D">
                <a:lumMod val="75000"/>
              </a:srgbClr>
            </a:solidFill>
          </c:spPr>
          <c:invertIfNegative val="0"/>
          <c:dLbls>
            <c:dLbl>
              <c:idx val="0"/>
              <c:layout>
                <c:manualLayout>
                  <c:x val="3.3068844986225217E-3"/>
                  <c:y val="0.16206364502051851"/>
                </c:manualLayout>
              </c:layout>
              <c:tx>
                <c:rich>
                  <a:bodyPr/>
                  <a:lstStyle/>
                  <a:p>
                    <a:r>
                      <a:rPr lang="en-US" sz="950" dirty="0" smtClean="0"/>
                      <a:t>1</a:t>
                    </a:r>
                    <a:r>
                      <a:rPr lang="ru-RU" sz="950" dirty="0" smtClean="0"/>
                      <a:t> </a:t>
                    </a:r>
                    <a:r>
                      <a:rPr lang="en-US" sz="950" dirty="0" smtClean="0"/>
                      <a:t>439</a:t>
                    </a:r>
                    <a:r>
                      <a:rPr lang="ru-RU" sz="950" dirty="0" smtClean="0"/>
                      <a:t> </a:t>
                    </a:r>
                    <a:r>
                      <a:rPr lang="en-US" sz="950" dirty="0" smtClean="0"/>
                      <a:t>994</a:t>
                    </a:r>
                    <a:endParaRPr lang="en-US" sz="95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3068844986225217E-3"/>
                  <c:y val="0.22762722766100987"/>
                </c:manualLayout>
              </c:layout>
              <c:tx>
                <c:rich>
                  <a:bodyPr/>
                  <a:lstStyle/>
                  <a:p>
                    <a:r>
                      <a:rPr lang="en-US" sz="950" dirty="0" smtClean="0"/>
                      <a:t>1</a:t>
                    </a:r>
                    <a:r>
                      <a:rPr lang="ru-RU" sz="950" dirty="0" smtClean="0"/>
                      <a:t> </a:t>
                    </a:r>
                    <a:r>
                      <a:rPr lang="en-US" sz="950" dirty="0" smtClean="0"/>
                      <a:t>489</a:t>
                    </a:r>
                    <a:r>
                      <a:rPr lang="ru-RU" sz="950" dirty="0" smtClean="0"/>
                      <a:t> </a:t>
                    </a:r>
                    <a:r>
                      <a:rPr lang="en-US" sz="950" dirty="0" smtClean="0"/>
                      <a:t>874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8269424063361452E-3"/>
                  <c:y val="0.24922376167284169"/>
                </c:manualLayout>
              </c:layout>
              <c:tx>
                <c:rich>
                  <a:bodyPr/>
                  <a:lstStyle/>
                  <a:p>
                    <a:r>
                      <a:rPr lang="en-US" sz="950" dirty="0" smtClean="0"/>
                      <a:t>1</a:t>
                    </a:r>
                    <a:r>
                      <a:rPr lang="ru-RU" sz="950" dirty="0" smtClean="0"/>
                      <a:t> </a:t>
                    </a:r>
                    <a:r>
                      <a:rPr lang="en-US" sz="950" dirty="0" smtClean="0"/>
                      <a:t>339</a:t>
                    </a:r>
                    <a:r>
                      <a:rPr lang="ru-RU" sz="950" dirty="0" smtClean="0"/>
                      <a:t> </a:t>
                    </a:r>
                    <a:r>
                      <a:rPr lang="en-US" sz="950" dirty="0" smtClean="0"/>
                      <a:t>747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2700000"/>
              <a:lstStyle/>
              <a:p>
                <a:pPr>
                  <a:defRPr sz="950" b="1">
                    <a:solidFill>
                      <a:schemeClr val="bg1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Лист5!$B$14:$B$16</c:f>
              <c:strCache>
                <c:ptCount val="3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</c:strCache>
            </c:strRef>
          </c:cat>
          <c:val>
            <c:numRef>
              <c:f>Лист5!$C$14:$C$16</c:f>
              <c:numCache>
                <c:formatCode>General</c:formatCode>
                <c:ptCount val="3"/>
                <c:pt idx="0">
                  <c:v>1439994</c:v>
                </c:pt>
                <c:pt idx="1">
                  <c:v>1489874</c:v>
                </c:pt>
                <c:pt idx="2">
                  <c:v>1339747</c:v>
                </c:pt>
              </c:numCache>
            </c:numRef>
          </c:val>
        </c:ser>
        <c:ser>
          <c:idx val="1"/>
          <c:order val="1"/>
          <c:tx>
            <c:strRef>
              <c:f>Лист5!$D$13</c:f>
              <c:strCache>
                <c:ptCount val="1"/>
                <c:pt idx="0">
                  <c:v>Приобретено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8500884701180367E-3"/>
                  <c:y val="0.14165952278777513"/>
                </c:manualLayout>
              </c:layout>
              <c:tx>
                <c:rich>
                  <a:bodyPr/>
                  <a:lstStyle/>
                  <a:p>
                    <a:r>
                      <a:rPr lang="en-US" sz="950" dirty="0" smtClean="0"/>
                      <a:t>570</a:t>
                    </a:r>
                    <a:r>
                      <a:rPr lang="ru-RU" sz="950" dirty="0" smtClean="0"/>
                      <a:t> </a:t>
                    </a:r>
                    <a:r>
                      <a:rPr lang="en-US" sz="950" dirty="0" smtClean="0"/>
                      <a:t>625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9860490411269024E-3"/>
                  <c:y val="0.17360779653340977"/>
                </c:manualLayout>
              </c:layout>
              <c:tx>
                <c:rich>
                  <a:bodyPr/>
                  <a:lstStyle/>
                  <a:p>
                    <a:r>
                      <a:rPr lang="en-US" sz="950" dirty="0" smtClean="0"/>
                      <a:t>485</a:t>
                    </a:r>
                    <a:r>
                      <a:rPr lang="ru-RU" sz="950" dirty="0" smtClean="0"/>
                      <a:t> </a:t>
                    </a:r>
                    <a:r>
                      <a:rPr lang="en-US" sz="950" dirty="0" smtClean="0"/>
                      <a:t>226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14498290599018E-3"/>
                  <c:y val="0.18481579830212605"/>
                </c:manualLayout>
              </c:layout>
              <c:tx>
                <c:rich>
                  <a:bodyPr/>
                  <a:lstStyle/>
                  <a:p>
                    <a:r>
                      <a:rPr lang="en-US" sz="950" dirty="0" smtClean="0"/>
                      <a:t>420</a:t>
                    </a:r>
                    <a:r>
                      <a:rPr lang="ru-RU" sz="950" dirty="0" smtClean="0"/>
                      <a:t> </a:t>
                    </a:r>
                    <a:r>
                      <a:rPr lang="en-US" sz="950" dirty="0" smtClean="0"/>
                      <a:t>825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2700000"/>
              <a:lstStyle/>
              <a:p>
                <a:pPr>
                  <a:defRPr sz="950" b="1">
                    <a:solidFill>
                      <a:schemeClr val="bg1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Лист5!$B$14:$B$16</c:f>
              <c:strCache>
                <c:ptCount val="3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</c:strCache>
            </c:strRef>
          </c:cat>
          <c:val>
            <c:numRef>
              <c:f>Лист5!$D$14:$D$16</c:f>
              <c:numCache>
                <c:formatCode>General</c:formatCode>
                <c:ptCount val="3"/>
                <c:pt idx="0">
                  <c:v>570625</c:v>
                </c:pt>
                <c:pt idx="1">
                  <c:v>485226</c:v>
                </c:pt>
                <c:pt idx="2">
                  <c:v>420825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970880"/>
        <c:axId val="14972416"/>
        <c:axId val="0"/>
      </c:bar3DChart>
      <c:catAx>
        <c:axId val="1497088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4972416"/>
        <c:crosses val="autoZero"/>
        <c:auto val="1"/>
        <c:lblAlgn val="ctr"/>
        <c:lblOffset val="100"/>
        <c:noMultiLvlLbl val="0"/>
      </c:catAx>
      <c:valAx>
        <c:axId val="14972416"/>
        <c:scaling>
          <c:orientation val="minMax"/>
        </c:scaling>
        <c:delete val="0"/>
        <c:axPos val="l"/>
        <c:majorGridlines>
          <c:spPr>
            <a:ln>
              <a:solidFill>
                <a:srgbClr val="1F497D">
                  <a:lumMod val="75000"/>
                </a:srgb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>
                    <a:latin typeface="Arial Narrow" pitchFamily="34" charset="0"/>
                  </a:defRPr>
                </a:pPr>
                <a:r>
                  <a:rPr lang="ru-RU" b="1" dirty="0">
                    <a:latin typeface="Arial Narrow" pitchFamily="34" charset="0"/>
                  </a:rPr>
                  <a:t>Литры</a:t>
                </a:r>
              </a:p>
            </c:rich>
          </c:tx>
          <c:layout>
            <c:manualLayout>
              <c:xMode val="edge"/>
              <c:yMode val="edge"/>
              <c:x val="4.677597888212837E-3"/>
              <c:y val="0.3129592345247133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 Narrow" pitchFamily="34" charset="0"/>
              </a:defRPr>
            </a:pPr>
            <a:endParaRPr lang="ru-RU"/>
          </a:p>
        </c:txPr>
        <c:crossAx val="1497088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0542104111986004"/>
          <c:y val="0.93017169728783899"/>
          <c:w val="0.59471325459317581"/>
          <c:h val="5.593941382327209E-2"/>
        </c:manualLayout>
      </c:layout>
      <c:overlay val="0"/>
      <c:txPr>
        <a:bodyPr/>
        <a:lstStyle/>
        <a:p>
          <a:pPr>
            <a:defRPr b="1">
              <a:latin typeface="Arial Narrow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Arial Narrow" pitchFamily="34" charset="0"/>
              </a:defRPr>
            </a:pPr>
            <a:r>
              <a:rPr lang="ru-RU" sz="1200" dirty="0">
                <a:latin typeface="Arial Narrow" pitchFamily="34" charset="0"/>
                <a:cs typeface="Times New Roman" panose="02020603050405020304" pitchFamily="18" charset="0"/>
              </a:rPr>
              <a:t>Смазки, герметики, очистители</a:t>
            </a:r>
          </a:p>
        </c:rich>
      </c:tx>
      <c:layout>
        <c:manualLayout>
          <c:xMode val="edge"/>
          <c:yMode val="edge"/>
          <c:x val="0.53905645193337326"/>
          <c:y val="8.5743159535686189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17624153042002"/>
          <c:y val="0.10447984379479704"/>
          <c:w val="0.87365048118985122"/>
          <c:h val="0.676542955020575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Лист5!$C$3</c:f>
              <c:strCache>
                <c:ptCount val="1"/>
                <c:pt idx="0">
                  <c:v>Потребность расчетная</c:v>
                </c:pt>
              </c:strCache>
            </c:strRef>
          </c:tx>
          <c:spPr>
            <a:solidFill>
              <a:srgbClr val="1F497D">
                <a:lumMod val="75000"/>
              </a:srgbClr>
            </a:solidFill>
          </c:spPr>
          <c:invertIfNegative val="0"/>
          <c:dLbls>
            <c:dLbl>
              <c:idx val="0"/>
              <c:layout>
                <c:manualLayout>
                  <c:x val="3.4094161852916971E-3"/>
                  <c:y val="0.159660142320914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330577154829018E-3"/>
                  <c:y val="0.286127835643950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293795453304237E-3"/>
                  <c:y val="0.412590195132983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2700000"/>
              <a:lstStyle/>
              <a:p>
                <a:pPr>
                  <a:defRPr b="1">
                    <a:solidFill>
                      <a:schemeClr val="bg1"/>
                    </a:solidFill>
                    <a:latin typeface="Arial Narrow" pitchFamily="34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Лист5!$B$4:$B$6</c:f>
              <c:strCache>
                <c:ptCount val="3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</c:strCache>
            </c:strRef>
          </c:cat>
          <c:val>
            <c:numRef>
              <c:f>Лист5!$C$4:$C$6</c:f>
              <c:numCache>
                <c:formatCode>0.00</c:formatCode>
                <c:ptCount val="3"/>
                <c:pt idx="0" formatCode="General">
                  <c:v>252.75</c:v>
                </c:pt>
                <c:pt idx="1">
                  <c:v>266.7</c:v>
                </c:pt>
                <c:pt idx="2" formatCode="General">
                  <c:v>287.63</c:v>
                </c:pt>
              </c:numCache>
            </c:numRef>
          </c:val>
        </c:ser>
        <c:ser>
          <c:idx val="1"/>
          <c:order val="1"/>
          <c:tx>
            <c:strRef>
              <c:f>Лист5!$D$3</c:f>
              <c:strCache>
                <c:ptCount val="1"/>
                <c:pt idx="0">
                  <c:v>Приобретено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9623519191566304E-3"/>
                  <c:y val="0.140810372955897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4352528618461805E-3"/>
                  <c:y val="0.181325464861412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5140918923088594E-3"/>
                  <c:y val="0.27593238974253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2700000"/>
              <a:lstStyle/>
              <a:p>
                <a:pPr>
                  <a:defRPr b="1">
                    <a:solidFill>
                      <a:schemeClr val="bg1"/>
                    </a:solidFill>
                    <a:latin typeface="Arial Narrow" pitchFamily="34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Лист5!$B$4:$B$6</c:f>
              <c:strCache>
                <c:ptCount val="3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</c:strCache>
            </c:strRef>
          </c:cat>
          <c:val>
            <c:numRef>
              <c:f>Лист5!$D$4:$D$6</c:f>
              <c:numCache>
                <c:formatCode>0.00</c:formatCode>
                <c:ptCount val="3"/>
                <c:pt idx="0" formatCode="General">
                  <c:v>123.83</c:v>
                </c:pt>
                <c:pt idx="1">
                  <c:v>121.2</c:v>
                </c:pt>
                <c:pt idx="2">
                  <c:v>133.6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910976"/>
        <c:axId val="14912512"/>
        <c:axId val="0"/>
      </c:bar3DChart>
      <c:catAx>
        <c:axId val="1491097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4912512"/>
        <c:crosses val="autoZero"/>
        <c:auto val="1"/>
        <c:lblAlgn val="ctr"/>
        <c:lblOffset val="100"/>
        <c:noMultiLvlLbl val="0"/>
      </c:catAx>
      <c:valAx>
        <c:axId val="14912512"/>
        <c:scaling>
          <c:orientation val="minMax"/>
        </c:scaling>
        <c:delete val="0"/>
        <c:axPos val="l"/>
        <c:majorGridlines>
          <c:spPr>
            <a:ln>
              <a:solidFill>
                <a:srgbClr val="1F497D">
                  <a:lumMod val="75000"/>
                </a:srgb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>
                    <a:latin typeface="Arial Narrow" pitchFamily="34" charset="0"/>
                  </a:defRPr>
                </a:pPr>
                <a:r>
                  <a:rPr lang="ru-RU" b="1" dirty="0">
                    <a:latin typeface="Arial Narrow" pitchFamily="34" charset="0"/>
                    <a:cs typeface="Times New Roman" panose="02020603050405020304" pitchFamily="18" charset="0"/>
                  </a:rPr>
                  <a:t>Тонны</a:t>
                </a:r>
              </a:p>
            </c:rich>
          </c:tx>
          <c:layout>
            <c:manualLayout>
              <c:xMode val="edge"/>
              <c:yMode val="edge"/>
              <c:x val="4.1757485617189546E-2"/>
              <c:y val="0.4659530707949119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 i="0">
                <a:latin typeface="Arial Narrow" pitchFamily="34" charset="0"/>
                <a:cs typeface="Times New Roman" panose="02020603050405020304" pitchFamily="18" charset="0"/>
              </a:defRPr>
            </a:pPr>
            <a:endParaRPr lang="ru-RU"/>
          </a:p>
        </c:txPr>
        <c:crossAx val="149109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097659667541561"/>
          <c:y val="0.93533584829227534"/>
          <c:w val="0.70582436570428686"/>
          <c:h val="5.1802415373319491E-2"/>
        </c:manualLayout>
      </c:layout>
      <c:overlay val="0"/>
      <c:txPr>
        <a:bodyPr/>
        <a:lstStyle/>
        <a:p>
          <a:pPr>
            <a:defRPr b="1">
              <a:latin typeface="Arial Narrow" pitchFamily="34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5617242759909243E-2"/>
          <c:y val="3.4557259289957176E-2"/>
          <c:w val="0.73370053342117969"/>
          <c:h val="0.633384991332316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'слайд 6'!$B$55:$B$56</c:f>
              <c:strCache>
                <c:ptCount val="2"/>
                <c:pt idx="0">
                  <c:v>Годовая потребность, расчетная, тонн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1670111833393177E-3"/>
                  <c:y val="2.12201591511936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7230260944583778E-3"/>
                  <c:y val="2.116418471563733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9684238985637924E-3"/>
                  <c:y val="2.10806407819712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7780074555595366E-3"/>
                  <c:y val="1.76834659593280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5326096514541232E-3"/>
                  <c:y val="2.81540271657024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7.8965408776141165E-5"/>
                  <c:y val="2.46730299296142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6.9684238985637924E-3"/>
                  <c:y val="2.10806407819712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2.5203308585005496E-3"/>
                  <c:y val="2.12811462227699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4.1436059236743547E-3"/>
                  <c:y val="2.09386160947388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1.3890037277797683E-3"/>
                  <c:y val="2.4700877907502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6.9450186388988417E-3"/>
                  <c:y val="2.116418471563733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2.754602195894637E-3"/>
                  <c:y val="2.46451819517255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1.4124089874447189E-3"/>
                  <c:y val="2.46173339738368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2.3754151152479363E-3"/>
                  <c:y val="2.45504988269039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1.3890037277797683E-3"/>
                  <c:y val="2.46730299296143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2.7780074555595366E-3"/>
                  <c:y val="1.759964354588304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6.9450186388988417E-3"/>
                  <c:y val="2.10806407819712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8.3340223666786093E-3"/>
                  <c:y val="2.11084887598599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4.1436059236743547E-3"/>
                  <c:y val="2.81818751435911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>
                <c:manualLayout>
                  <c:x val="2.5906560078676672E-3"/>
                  <c:y val="2.46173339738368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layout>
                <c:manualLayout>
                  <c:x val="-4.3075521117012733E-3"/>
                  <c:y val="3.19274281696220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layout>
                <c:manualLayout>
                  <c:x val="1.3185692080403847E-3"/>
                  <c:y val="2.10806407819712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"/>
              <c:layout>
                <c:manualLayout>
                  <c:x val="6.9450186388989432E-3"/>
                  <c:y val="2.12201591511936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5.68181818181818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2100000"/>
              <a:lstStyle/>
              <a:p>
                <a:pPr>
                  <a:defRPr sz="85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'слайд 6'!$A$57:$A$79</c:f>
              <c:strCache>
                <c:ptCount val="23"/>
                <c:pt idx="0">
                  <c:v>Газпром трансгаз Беларусь</c:v>
                </c:pt>
                <c:pt idx="1">
                  <c:v>Газпром трансгаз Волгоград</c:v>
                </c:pt>
                <c:pt idx="2">
                  <c:v>Газпром трансгаз Екатеринбург</c:v>
                </c:pt>
                <c:pt idx="3">
                  <c:v>Газпром трансгаз Казань</c:v>
                </c:pt>
                <c:pt idx="4">
                  <c:v>Газпром трансгаз Краснодар</c:v>
                </c:pt>
                <c:pt idx="5">
                  <c:v>Газпром трансгаз Махачкала</c:v>
                </c:pt>
                <c:pt idx="6">
                  <c:v>Газпром трансгаз Москва</c:v>
                </c:pt>
                <c:pt idx="7">
                  <c:v>Газпром трансгаз Н.Новгород</c:v>
                </c:pt>
                <c:pt idx="8">
                  <c:v>Газпром трансгаз С-Петербург</c:v>
                </c:pt>
                <c:pt idx="9">
                  <c:v>Газпром трансгаз Самара</c:v>
                </c:pt>
                <c:pt idx="10">
                  <c:v>Газпром трансгаз Саратов</c:v>
                </c:pt>
                <c:pt idx="11">
                  <c:v>Газпром трансгаз Ставрополь</c:v>
                </c:pt>
                <c:pt idx="12">
                  <c:v>Газпром трансгаз Сургут</c:v>
                </c:pt>
                <c:pt idx="13">
                  <c:v>Газпром трансгаз Томск</c:v>
                </c:pt>
                <c:pt idx="14">
                  <c:v>Газпром трансгаз Уфа</c:v>
                </c:pt>
                <c:pt idx="15">
                  <c:v>Газпром трансгаз Ухта</c:v>
                </c:pt>
                <c:pt idx="16">
                  <c:v>Газпром трансгаз Чайковский</c:v>
                </c:pt>
                <c:pt idx="17">
                  <c:v>Газпром трансгаз Югорск</c:v>
                </c:pt>
                <c:pt idx="18">
                  <c:v>Газпром  ПХГ</c:v>
                </c:pt>
                <c:pt idx="19">
                  <c:v>Газпром  переработка</c:v>
                </c:pt>
                <c:pt idx="20">
                  <c:v>Газпром Армения</c:v>
                </c:pt>
                <c:pt idx="21">
                  <c:v>Газпром Кыргызстан</c:v>
                </c:pt>
                <c:pt idx="22">
                  <c:v>Чеченгазпром</c:v>
                </c:pt>
              </c:strCache>
            </c:strRef>
          </c:cat>
          <c:val>
            <c:numRef>
              <c:f>'слайд 6'!$B$57:$B$79</c:f>
              <c:numCache>
                <c:formatCode>General</c:formatCode>
                <c:ptCount val="23"/>
                <c:pt idx="0">
                  <c:v>10.5</c:v>
                </c:pt>
                <c:pt idx="1">
                  <c:v>24.28</c:v>
                </c:pt>
                <c:pt idx="2">
                  <c:v>10.41</c:v>
                </c:pt>
                <c:pt idx="3">
                  <c:v>3.83</c:v>
                </c:pt>
                <c:pt idx="4">
                  <c:v>12.95</c:v>
                </c:pt>
                <c:pt idx="5">
                  <c:v>1.22</c:v>
                </c:pt>
                <c:pt idx="6">
                  <c:v>23.33</c:v>
                </c:pt>
                <c:pt idx="7">
                  <c:v>13.71</c:v>
                </c:pt>
                <c:pt idx="8">
                  <c:v>11.4</c:v>
                </c:pt>
                <c:pt idx="9">
                  <c:v>19.3</c:v>
                </c:pt>
                <c:pt idx="10">
                  <c:v>12.53</c:v>
                </c:pt>
                <c:pt idx="11">
                  <c:v>8.24</c:v>
                </c:pt>
                <c:pt idx="12">
                  <c:v>21.9</c:v>
                </c:pt>
                <c:pt idx="13">
                  <c:v>8.4700000000000006</c:v>
                </c:pt>
                <c:pt idx="14">
                  <c:v>5.33</c:v>
                </c:pt>
                <c:pt idx="15">
                  <c:v>29.42</c:v>
                </c:pt>
                <c:pt idx="16">
                  <c:v>11.26</c:v>
                </c:pt>
                <c:pt idx="17">
                  <c:v>36.229999999999997</c:v>
                </c:pt>
                <c:pt idx="18">
                  <c:v>7.42</c:v>
                </c:pt>
                <c:pt idx="19">
                  <c:v>11.76</c:v>
                </c:pt>
                <c:pt idx="20">
                  <c:v>1.08</c:v>
                </c:pt>
                <c:pt idx="21">
                  <c:v>0.81</c:v>
                </c:pt>
                <c:pt idx="22">
                  <c:v>2.12</c:v>
                </c:pt>
              </c:numCache>
            </c:numRef>
          </c:val>
        </c:ser>
        <c:ser>
          <c:idx val="1"/>
          <c:order val="1"/>
          <c:tx>
            <c:strRef>
              <c:f>'слайд 6'!$C$55:$C$56</c:f>
              <c:strCache>
                <c:ptCount val="2"/>
                <c:pt idx="0">
                  <c:v>Закуплено, тонн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0621543075958726E-3"/>
                  <c:y val="2.47290043651705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0621543075958595E-3"/>
                  <c:y val="2.475685234305930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6263400604861903E-3"/>
                  <c:y val="2.4756852343059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2373363327064227E-3"/>
                  <c:y val="2.82375710993685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8248587570621209E-3"/>
                  <c:y val="1.05263157894736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5.2323879795836137E-3"/>
                  <c:y val="2.10695015908157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5.6497175141242938E-3"/>
                  <c:y val="1.754385964912280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9.8635670228203465E-3"/>
                  <c:y val="2.80120024784700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4.2373363327064227E-3"/>
                  <c:y val="2.11084887598599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5.6497453201511411E-3"/>
                  <c:y val="2.11363367377486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5.6497453201511411E-3"/>
                  <c:y val="2.4672751449835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7.0620449372235938E-3"/>
                  <c:y val="2.820944464170095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4.2373363327064227E-3"/>
                  <c:y val="1.76272130439928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4.2373363327064227E-3"/>
                  <c:y val="2.46173339738368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7.0387490479309096E-3"/>
                  <c:y val="2.11363367377486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7.0621543075958595E-3"/>
                  <c:y val="2.10806407819712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4.3075521117012733E-3"/>
                  <c:y val="2.46451819517255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8.4979685547055296E-3"/>
                  <c:y val="2.12201591511936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8.4277527757106781E-3"/>
                  <c:y val="2.464490347194657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>
                <c:manualLayout>
                  <c:x val="1.3741621682632554E-2"/>
                  <c:y val="2.44753092866044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layout>
                <c:manualLayout>
                  <c:x val="7.3709068685032285E-3"/>
                  <c:y val="2.43803476820040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layout>
                <c:manualLayout>
                  <c:x val="5.6262306901140261E-3"/>
                  <c:y val="2.83715198730132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"/>
              <c:layout>
                <c:manualLayout>
                  <c:x val="1.2805411296034639E-2"/>
                  <c:y val="2.508239520457820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3"/>
              <c:layout>
                <c:manualLayout>
                  <c:x val="5.681818181818182E-3"/>
                  <c:y val="3.115264797507788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2100000"/>
              <a:lstStyle/>
              <a:p>
                <a:pPr>
                  <a:defRPr sz="85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'слайд 6'!$A$57:$A$79</c:f>
              <c:strCache>
                <c:ptCount val="23"/>
                <c:pt idx="0">
                  <c:v>Газпром трансгаз Беларусь</c:v>
                </c:pt>
                <c:pt idx="1">
                  <c:v>Газпром трансгаз Волгоград</c:v>
                </c:pt>
                <c:pt idx="2">
                  <c:v>Газпром трансгаз Екатеринбург</c:v>
                </c:pt>
                <c:pt idx="3">
                  <c:v>Газпром трансгаз Казань</c:v>
                </c:pt>
                <c:pt idx="4">
                  <c:v>Газпром трансгаз Краснодар</c:v>
                </c:pt>
                <c:pt idx="5">
                  <c:v>Газпром трансгаз Махачкала</c:v>
                </c:pt>
                <c:pt idx="6">
                  <c:v>Газпром трансгаз Москва</c:v>
                </c:pt>
                <c:pt idx="7">
                  <c:v>Газпром трансгаз Н.Новгород</c:v>
                </c:pt>
                <c:pt idx="8">
                  <c:v>Газпром трансгаз С-Петербург</c:v>
                </c:pt>
                <c:pt idx="9">
                  <c:v>Газпром трансгаз Самара</c:v>
                </c:pt>
                <c:pt idx="10">
                  <c:v>Газпром трансгаз Саратов</c:v>
                </c:pt>
                <c:pt idx="11">
                  <c:v>Газпром трансгаз Ставрополь</c:v>
                </c:pt>
                <c:pt idx="12">
                  <c:v>Газпром трансгаз Сургут</c:v>
                </c:pt>
                <c:pt idx="13">
                  <c:v>Газпром трансгаз Томск</c:v>
                </c:pt>
                <c:pt idx="14">
                  <c:v>Газпром трансгаз Уфа</c:v>
                </c:pt>
                <c:pt idx="15">
                  <c:v>Газпром трансгаз Ухта</c:v>
                </c:pt>
                <c:pt idx="16">
                  <c:v>Газпром трансгаз Чайковский</c:v>
                </c:pt>
                <c:pt idx="17">
                  <c:v>Газпром трансгаз Югорск</c:v>
                </c:pt>
                <c:pt idx="18">
                  <c:v>Газпром  ПХГ</c:v>
                </c:pt>
                <c:pt idx="19">
                  <c:v>Газпром  переработка</c:v>
                </c:pt>
                <c:pt idx="20">
                  <c:v>Газпром Армения</c:v>
                </c:pt>
                <c:pt idx="21">
                  <c:v>Газпром Кыргызстан</c:v>
                </c:pt>
                <c:pt idx="22">
                  <c:v>Чеченгазпром</c:v>
                </c:pt>
              </c:strCache>
            </c:strRef>
          </c:cat>
          <c:val>
            <c:numRef>
              <c:f>'слайд 6'!$C$57:$C$79</c:f>
              <c:numCache>
                <c:formatCode>General</c:formatCode>
                <c:ptCount val="23"/>
                <c:pt idx="0">
                  <c:v>6.16</c:v>
                </c:pt>
                <c:pt idx="1">
                  <c:v>5.88</c:v>
                </c:pt>
                <c:pt idx="2">
                  <c:v>5.79</c:v>
                </c:pt>
                <c:pt idx="3">
                  <c:v>1.17</c:v>
                </c:pt>
                <c:pt idx="4">
                  <c:v>2.8</c:v>
                </c:pt>
                <c:pt idx="5">
                  <c:v>0.7</c:v>
                </c:pt>
                <c:pt idx="6">
                  <c:v>8.24</c:v>
                </c:pt>
                <c:pt idx="7">
                  <c:v>13.23</c:v>
                </c:pt>
                <c:pt idx="8">
                  <c:v>3.62</c:v>
                </c:pt>
                <c:pt idx="9">
                  <c:v>3.47</c:v>
                </c:pt>
                <c:pt idx="10">
                  <c:v>2.19</c:v>
                </c:pt>
                <c:pt idx="11">
                  <c:v>4.42</c:v>
                </c:pt>
                <c:pt idx="12">
                  <c:v>9.3000000000000007</c:v>
                </c:pt>
                <c:pt idx="13">
                  <c:v>3.19</c:v>
                </c:pt>
                <c:pt idx="14">
                  <c:v>2.7</c:v>
                </c:pt>
                <c:pt idx="15">
                  <c:v>13.58</c:v>
                </c:pt>
                <c:pt idx="16">
                  <c:v>2.14</c:v>
                </c:pt>
                <c:pt idx="17">
                  <c:v>24.08</c:v>
                </c:pt>
                <c:pt idx="18">
                  <c:v>5.0199999999999996</c:v>
                </c:pt>
                <c:pt idx="19">
                  <c:v>11.7</c:v>
                </c:pt>
                <c:pt idx="20">
                  <c:v>1.89</c:v>
                </c:pt>
                <c:pt idx="21">
                  <c:v>0.2</c:v>
                </c:pt>
                <c:pt idx="22">
                  <c:v>2.12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312384"/>
        <c:axId val="15313920"/>
      </c:barChart>
      <c:catAx>
        <c:axId val="15312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 b="1"/>
            </a:pPr>
            <a:endParaRPr lang="ru-RU"/>
          </a:p>
        </c:txPr>
        <c:crossAx val="15313920"/>
        <c:crosses val="autoZero"/>
        <c:auto val="1"/>
        <c:lblAlgn val="ctr"/>
        <c:lblOffset val="100"/>
        <c:noMultiLvlLbl val="0"/>
      </c:catAx>
      <c:valAx>
        <c:axId val="15313920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>
                  <a:lumMod val="75000"/>
                </a:sys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5312384"/>
        <c:crosses val="autoZero"/>
        <c:crossBetween val="between"/>
      </c:valAx>
      <c:spPr>
        <a:gradFill flip="none" rotWithShape="1">
          <a:gsLst>
            <a:gs pos="0">
              <a:srgbClr val="4F81BD">
                <a:tint val="66000"/>
                <a:satMod val="160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1"/>
          <a:tileRect/>
        </a:gradFill>
        <a:effectLst>
          <a:outerShdw blurRad="50800" dist="38100" dir="10800000" algn="r" rotWithShape="0">
            <a:prstClr val="black">
              <a:alpha val="40000"/>
            </a:prstClr>
          </a:outerShdw>
        </a:effectLst>
      </c:spPr>
    </c:plotArea>
    <c:legend>
      <c:legendPos val="r"/>
      <c:layout>
        <c:manualLayout>
          <c:xMode val="edge"/>
          <c:yMode val="edge"/>
          <c:x val="0.8260763903927314"/>
          <c:y val="0.1990832445679038"/>
          <c:w val="0.17234719071133059"/>
          <c:h val="0.26360009041611354"/>
        </c:manualLayout>
      </c:layout>
      <c:overlay val="0"/>
      <c:spPr>
        <a:effectLst>
          <a:outerShdw blurRad="50800" dist="38100" algn="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>
          <a:latin typeface="Arial Narrow" pitchFamily="34" charset="0"/>
        </a:defRPr>
      </a:pPr>
      <a:endParaRPr lang="ru-RU"/>
    </a:p>
  </c:tx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7266543809683369E-2"/>
          <c:y val="2.1768111063494664E-2"/>
          <c:w val="0.81376268591426071"/>
          <c:h val="0.606580518967747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'слайд 6'!$E$55:$E$56</c:f>
              <c:strCache>
                <c:ptCount val="1"/>
                <c:pt idx="0">
                  <c:v>Годовая потребность, расчетная, л</c:v>
                </c:pt>
              </c:strCache>
            </c:strRef>
          </c:tx>
          <c:spPr>
            <a:solidFill>
              <a:srgbClr val="4BACC6">
                <a:lumMod val="5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9.4936570428696412E-4"/>
                  <c:y val="2.4276811433788688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19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106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9444444444444441E-3"/>
                  <c:y val="1.7386757682338345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34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513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7812773403324581E-3"/>
                  <c:y val="3.1438623619249637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43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409</a:t>
                    </a:r>
                    <a:endParaRPr lang="ru-RU" dirty="0" smtClean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170166229221347E-2"/>
                  <c:y val="2.4445042845319065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13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056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9444444444444441E-3"/>
                  <c:y val="2.0818843680253486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181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588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5.5555555555555558E-3"/>
                  <c:y val="2.085105820586575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2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420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9.7222222222222224E-3"/>
                  <c:y val="2.0818843680253486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250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656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7.0331364829396325E-3"/>
                  <c:y val="2.0916037932741577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96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502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8.3332239720034992E-3"/>
                  <c:y val="2.4315634067218775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61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416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1.0191054243219597E-2"/>
                  <c:y val="1.714693843611419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64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917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8.3628608923884511E-3"/>
                  <c:y val="2.434784859283104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50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897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9.7517497812773402E-3"/>
                  <c:y val="2.0818843680253486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22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451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8.3628608923884511E-3"/>
                  <c:y val="2.0883548069303631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110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027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9.8994969378827652E-3"/>
                  <c:y val="1.7632634360728962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33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801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6.9739720034995628E-3"/>
                  <c:y val="2.0916037932741577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31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428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6.9444444444444441E-3"/>
                  <c:y val="2.4477532708757008E-2"/>
                </c:manualLayout>
              </c:layout>
              <c:tx>
                <c:rich>
                  <a:bodyPr/>
                  <a:lstStyle/>
                  <a:p>
                    <a:r>
                      <a:rPr lang="en-US" sz="700" smtClean="0"/>
                      <a:t>61</a:t>
                    </a:r>
                    <a:r>
                      <a:rPr lang="ru-RU" sz="700" smtClean="0"/>
                      <a:t> </a:t>
                    </a:r>
                    <a:r>
                      <a:rPr lang="en-US" sz="700" smtClean="0"/>
                      <a:t>998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8.3333333333333332E-3"/>
                  <c:y val="1.385747743193511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6.9444444444444441E-3"/>
                  <c:y val="2.0851058205865688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174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765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-1.887504718761797E-3"/>
                  <c:y val="-2.1097046413502109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8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909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>
                <c:manualLayout>
                  <c:x val="1.8874671916010498E-3"/>
                  <c:y val="2.09226460405594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layout>
                <c:manualLayout>
                  <c:x val="0"/>
                  <c:y val="2.7974323095722297E-2"/>
                </c:manualLayout>
              </c:layout>
              <c:tx>
                <c:rich>
                  <a:bodyPr/>
                  <a:lstStyle/>
                  <a:p>
                    <a:r>
                      <a:rPr lang="en-US" sz="700" smtClean="0"/>
                      <a:t>1</a:t>
                    </a:r>
                    <a:r>
                      <a:rPr lang="ru-RU" sz="700" smtClean="0"/>
                      <a:t> </a:t>
                    </a:r>
                    <a:r>
                      <a:rPr lang="en-US" sz="700" smtClean="0"/>
                      <a:t>250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1.3888888888888889E-3"/>
                  <c:y val="2.43998874418969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2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221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"/>
              <c:layout>
                <c:manualLayout>
                  <c:x val="-5.0571959755029601E-3"/>
                  <c:y val="2.787740418105995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2100000"/>
              <a:lstStyle/>
              <a:p>
                <a:pPr>
                  <a:defRPr sz="700" b="1">
                    <a:latin typeface="Arial Narrow" pitchFamily="34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'слайд 6'!$A$57:$A$79</c:f>
              <c:strCache>
                <c:ptCount val="23"/>
                <c:pt idx="0">
                  <c:v>Газпром трансгаз Беларусь</c:v>
                </c:pt>
                <c:pt idx="1">
                  <c:v>Газпром трансгаз Волгоград</c:v>
                </c:pt>
                <c:pt idx="2">
                  <c:v>Газпром трансгаз Екатеринбург</c:v>
                </c:pt>
                <c:pt idx="3">
                  <c:v>Газпром трансгаз Казань</c:v>
                </c:pt>
                <c:pt idx="4">
                  <c:v>Газпром трансгаз Краснодар</c:v>
                </c:pt>
                <c:pt idx="5">
                  <c:v>Газпром трансгаз Махачкала</c:v>
                </c:pt>
                <c:pt idx="6">
                  <c:v>Газпром трансгаз Москва</c:v>
                </c:pt>
                <c:pt idx="7">
                  <c:v>Газпром трансгаз Н.Новгород</c:v>
                </c:pt>
                <c:pt idx="8">
                  <c:v>Газпром трансгаз С-Петербург</c:v>
                </c:pt>
                <c:pt idx="9">
                  <c:v>Газпром трансгаз Самара</c:v>
                </c:pt>
                <c:pt idx="10">
                  <c:v>Газпром трансгаз Саратов</c:v>
                </c:pt>
                <c:pt idx="11">
                  <c:v>Газпром трансгаз Ставрополь</c:v>
                </c:pt>
                <c:pt idx="12">
                  <c:v>Газпром трансгаз Сургут</c:v>
                </c:pt>
                <c:pt idx="13">
                  <c:v>Газпром трансгаз Томск</c:v>
                </c:pt>
                <c:pt idx="14">
                  <c:v>Газпром трансгаз Уфа</c:v>
                </c:pt>
                <c:pt idx="15">
                  <c:v>Газпром трансгаз Ухта</c:v>
                </c:pt>
                <c:pt idx="16">
                  <c:v>Газпром трансгаз Чайковский</c:v>
                </c:pt>
                <c:pt idx="17">
                  <c:v>Газпром трансгаз Югорск</c:v>
                </c:pt>
                <c:pt idx="18">
                  <c:v>Газпром  ПХГ</c:v>
                </c:pt>
                <c:pt idx="19">
                  <c:v>Газпром  переработка</c:v>
                </c:pt>
                <c:pt idx="20">
                  <c:v>Газпром Армения</c:v>
                </c:pt>
                <c:pt idx="21">
                  <c:v>Газпром Кыргызстан</c:v>
                </c:pt>
                <c:pt idx="22">
                  <c:v>Чеченгазпром</c:v>
                </c:pt>
              </c:strCache>
            </c:strRef>
          </c:cat>
          <c:val>
            <c:numRef>
              <c:f>'слайд 6'!$E$57:$E$79</c:f>
              <c:numCache>
                <c:formatCode>General</c:formatCode>
                <c:ptCount val="23"/>
                <c:pt idx="0">
                  <c:v>19106</c:v>
                </c:pt>
                <c:pt idx="1">
                  <c:v>34513</c:v>
                </c:pt>
                <c:pt idx="2">
                  <c:v>43409</c:v>
                </c:pt>
                <c:pt idx="3">
                  <c:v>13056</c:v>
                </c:pt>
                <c:pt idx="4">
                  <c:v>181588</c:v>
                </c:pt>
                <c:pt idx="5">
                  <c:v>2420</c:v>
                </c:pt>
                <c:pt idx="6">
                  <c:v>250656</c:v>
                </c:pt>
                <c:pt idx="7">
                  <c:v>96502</c:v>
                </c:pt>
                <c:pt idx="8">
                  <c:v>61416</c:v>
                </c:pt>
                <c:pt idx="9">
                  <c:v>64917</c:v>
                </c:pt>
                <c:pt idx="10">
                  <c:v>50897</c:v>
                </c:pt>
                <c:pt idx="11">
                  <c:v>22451</c:v>
                </c:pt>
                <c:pt idx="12">
                  <c:v>110027</c:v>
                </c:pt>
                <c:pt idx="13">
                  <c:v>33801</c:v>
                </c:pt>
                <c:pt idx="14">
                  <c:v>31428</c:v>
                </c:pt>
                <c:pt idx="15">
                  <c:v>61998</c:v>
                </c:pt>
                <c:pt idx="16">
                  <c:v>73434</c:v>
                </c:pt>
                <c:pt idx="17">
                  <c:v>174765</c:v>
                </c:pt>
                <c:pt idx="18">
                  <c:v>8909</c:v>
                </c:pt>
                <c:pt idx="19">
                  <c:v>200</c:v>
                </c:pt>
                <c:pt idx="20">
                  <c:v>1250</c:v>
                </c:pt>
                <c:pt idx="21">
                  <c:v>2221</c:v>
                </c:pt>
                <c:pt idx="22">
                  <c:v>690</c:v>
                </c:pt>
              </c:numCache>
            </c:numRef>
          </c:val>
        </c:ser>
        <c:ser>
          <c:idx val="1"/>
          <c:order val="1"/>
          <c:tx>
            <c:strRef>
              <c:f>'слайд 6'!$F$55:$F$56</c:f>
              <c:strCache>
                <c:ptCount val="1"/>
                <c:pt idx="0">
                  <c:v>Закуплено, л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3882983377077862E-2"/>
                  <c:y val="2.438033845626892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9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439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692082239720035E-2"/>
                  <c:y val="2.4347848592830974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9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372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4895013123359583E-3"/>
                  <c:y val="2.0941919688361635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18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169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347550306211724E-2"/>
                  <c:y val="2.4451650953137016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6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000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9.8699693788276473E-3"/>
                  <c:y val="2.0838392665881403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4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882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4553587051618548E-2"/>
                  <c:y val="2.105811225082615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9.8699693788276473E-3"/>
                  <c:y val="1.3857477431935113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34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978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1317913385826772E-2"/>
                  <c:y val="2.4347848592830974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80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120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9.8404418197725278E-3"/>
                  <c:y val="2.7844638979796325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13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135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7.0626640419948015E-3"/>
                  <c:y val="2.4347848592830974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8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932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5.6737588652482273E-3"/>
                  <c:y val="1.3857567664075102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4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742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7.0626640419947503E-3"/>
                  <c:y val="2.7812149116358317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11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452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8.4810804899387582E-3"/>
                  <c:y val="1.7354267818900398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37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019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5.6737588652482273E-3"/>
                  <c:y val="1.7321959580093877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7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463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9.8699693788276473E-3"/>
                  <c:y val="2.4418610414047515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22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024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9.8699693788276473E-3"/>
                  <c:y val="1.73220532932882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36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948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5.6737588652482273E-3"/>
                  <c:y val="1.7321959580093877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11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566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1.1288385826771654E-2"/>
                  <c:y val="2.0980742321791722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95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692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9.7222222222223247E-3"/>
                  <c:y val="1.0568016427756035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5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982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>
                <c:manualLayout>
                  <c:x val="5.6625109361329836E-3"/>
                  <c:y val="1.37352274373042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layout>
                <c:manualLayout>
                  <c:x val="9.3305993000875904E-3"/>
                  <c:y val="2.4613274256849442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 smtClean="0"/>
                      <a:t>1</a:t>
                    </a:r>
                    <a:r>
                      <a:rPr lang="ru-RU" sz="700" dirty="0" smtClean="0"/>
                      <a:t> </a:t>
                    </a:r>
                    <a:r>
                      <a:rPr lang="en-US" sz="700" dirty="0" smtClean="0"/>
                      <a:t>250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layout>
                <c:manualLayout>
                  <c:x val="1.1821959755030621E-4"/>
                  <c:y val="1.77686512466470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"/>
              <c:layout>
                <c:manualLayout>
                  <c:x val="0"/>
                  <c:y val="2.109704641350210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3"/>
              <c:layout>
                <c:manualLayout>
                  <c:x val="5.6625141562853904E-3"/>
                  <c:y val="-2.46132208157524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2100000"/>
              <a:lstStyle/>
              <a:p>
                <a:pPr>
                  <a:defRPr sz="700" b="1">
                    <a:latin typeface="Arial Narrow" pitchFamily="34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'слайд 6'!$A$57:$A$79</c:f>
              <c:strCache>
                <c:ptCount val="23"/>
                <c:pt idx="0">
                  <c:v>Газпром трансгаз Беларусь</c:v>
                </c:pt>
                <c:pt idx="1">
                  <c:v>Газпром трансгаз Волгоград</c:v>
                </c:pt>
                <c:pt idx="2">
                  <c:v>Газпром трансгаз Екатеринбург</c:v>
                </c:pt>
                <c:pt idx="3">
                  <c:v>Газпром трансгаз Казань</c:v>
                </c:pt>
                <c:pt idx="4">
                  <c:v>Газпром трансгаз Краснодар</c:v>
                </c:pt>
                <c:pt idx="5">
                  <c:v>Газпром трансгаз Махачкала</c:v>
                </c:pt>
                <c:pt idx="6">
                  <c:v>Газпром трансгаз Москва</c:v>
                </c:pt>
                <c:pt idx="7">
                  <c:v>Газпром трансгаз Н.Новгород</c:v>
                </c:pt>
                <c:pt idx="8">
                  <c:v>Газпром трансгаз С-Петербург</c:v>
                </c:pt>
                <c:pt idx="9">
                  <c:v>Газпром трансгаз Самара</c:v>
                </c:pt>
                <c:pt idx="10">
                  <c:v>Газпром трансгаз Саратов</c:v>
                </c:pt>
                <c:pt idx="11">
                  <c:v>Газпром трансгаз Ставрополь</c:v>
                </c:pt>
                <c:pt idx="12">
                  <c:v>Газпром трансгаз Сургут</c:v>
                </c:pt>
                <c:pt idx="13">
                  <c:v>Газпром трансгаз Томск</c:v>
                </c:pt>
                <c:pt idx="14">
                  <c:v>Газпром трансгаз Уфа</c:v>
                </c:pt>
                <c:pt idx="15">
                  <c:v>Газпром трансгаз Ухта</c:v>
                </c:pt>
                <c:pt idx="16">
                  <c:v>Газпром трансгаз Чайковский</c:v>
                </c:pt>
                <c:pt idx="17">
                  <c:v>Газпром трансгаз Югорск</c:v>
                </c:pt>
                <c:pt idx="18">
                  <c:v>Газпром  ПХГ</c:v>
                </c:pt>
                <c:pt idx="19">
                  <c:v>Газпром  переработка</c:v>
                </c:pt>
                <c:pt idx="20">
                  <c:v>Газпром Армения</c:v>
                </c:pt>
                <c:pt idx="21">
                  <c:v>Газпром Кыргызстан</c:v>
                </c:pt>
                <c:pt idx="22">
                  <c:v>Чеченгазпром</c:v>
                </c:pt>
              </c:strCache>
            </c:strRef>
          </c:cat>
          <c:val>
            <c:numRef>
              <c:f>'слайд 6'!$F$57:$F$79</c:f>
              <c:numCache>
                <c:formatCode>General</c:formatCode>
                <c:ptCount val="23"/>
                <c:pt idx="0">
                  <c:v>9439</c:v>
                </c:pt>
                <c:pt idx="1">
                  <c:v>9372</c:v>
                </c:pt>
                <c:pt idx="2">
                  <c:v>18169</c:v>
                </c:pt>
                <c:pt idx="3">
                  <c:v>6000</c:v>
                </c:pt>
                <c:pt idx="4">
                  <c:v>4882</c:v>
                </c:pt>
                <c:pt idx="5">
                  <c:v>600</c:v>
                </c:pt>
                <c:pt idx="6">
                  <c:v>34978</c:v>
                </c:pt>
                <c:pt idx="7">
                  <c:v>80120</c:v>
                </c:pt>
                <c:pt idx="8">
                  <c:v>13135</c:v>
                </c:pt>
                <c:pt idx="9">
                  <c:v>8932</c:v>
                </c:pt>
                <c:pt idx="10">
                  <c:v>4742</c:v>
                </c:pt>
                <c:pt idx="11">
                  <c:v>11452</c:v>
                </c:pt>
                <c:pt idx="12">
                  <c:v>37019</c:v>
                </c:pt>
                <c:pt idx="13">
                  <c:v>7463</c:v>
                </c:pt>
                <c:pt idx="14">
                  <c:v>22024</c:v>
                </c:pt>
                <c:pt idx="15">
                  <c:v>36948</c:v>
                </c:pt>
                <c:pt idx="16">
                  <c:v>11566</c:v>
                </c:pt>
                <c:pt idx="17">
                  <c:v>95692</c:v>
                </c:pt>
                <c:pt idx="18">
                  <c:v>5982</c:v>
                </c:pt>
                <c:pt idx="19">
                  <c:v>200</c:v>
                </c:pt>
                <c:pt idx="20">
                  <c:v>1250</c:v>
                </c:pt>
                <c:pt idx="21">
                  <c:v>0</c:v>
                </c:pt>
                <c:pt idx="22">
                  <c:v>780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726464"/>
        <c:axId val="15728000"/>
      </c:barChart>
      <c:catAx>
        <c:axId val="15726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 b="1">
                <a:latin typeface="Arial Narrow" pitchFamily="34" charset="0"/>
                <a:cs typeface="Times New Roman" panose="02020603050405020304" pitchFamily="18" charset="0"/>
              </a:defRPr>
            </a:pPr>
            <a:endParaRPr lang="ru-RU"/>
          </a:p>
        </c:txPr>
        <c:crossAx val="15728000"/>
        <c:crosses val="autoZero"/>
        <c:auto val="1"/>
        <c:lblAlgn val="ctr"/>
        <c:lblOffset val="100"/>
        <c:noMultiLvlLbl val="0"/>
      </c:catAx>
      <c:valAx>
        <c:axId val="157280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>
                <a:latin typeface="Arial Narrow" pitchFamily="34" charset="0"/>
                <a:cs typeface="Times New Roman" panose="02020603050405020304" pitchFamily="18" charset="0"/>
              </a:defRPr>
            </a:pPr>
            <a:endParaRPr lang="ru-RU"/>
          </a:p>
        </c:txPr>
        <c:crossAx val="15726464"/>
        <c:crosses val="autoZero"/>
        <c:crossBetween val="between"/>
      </c:valAx>
      <c:spPr>
        <a:effectLst>
          <a:outerShdw blurRad="50800" dist="38100" dir="5400000" algn="t" rotWithShape="0">
            <a:prstClr val="black">
              <a:alpha val="40000"/>
            </a:prstClr>
          </a:outerShdw>
        </a:effectLst>
      </c:spPr>
    </c:plotArea>
    <c:legend>
      <c:legendPos val="r"/>
      <c:layout>
        <c:manualLayout>
          <c:xMode val="edge"/>
          <c:yMode val="edge"/>
          <c:x val="0.88817771216097996"/>
          <c:y val="0.28232700111401682"/>
          <c:w val="0.11002799650043746"/>
          <c:h val="0.33813581846572976"/>
        </c:manualLayout>
      </c:layout>
      <c:overlay val="0"/>
      <c:spPr>
        <a:effectLst>
          <a:outerShdw blurRad="50800" dist="38100" dir="18900000" algn="b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000" b="1">
              <a:latin typeface="Arial Narrow" pitchFamily="34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0.13652</cdr:x>
      <cdr:y>0.91343</cdr:y>
    </cdr:from>
    <cdr:to>
      <cdr:x>0.92509</cdr:x>
      <cdr:y>0.99519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77900" y="2922840"/>
          <a:ext cx="5648325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ru-RU" b="1" dirty="0" smtClean="0">
              <a:solidFill>
                <a:schemeClr val="tx1"/>
              </a:solidFill>
              <a:latin typeface="Arial Narrow" panose="020B0606020202030204" pitchFamily="34" charset="0"/>
            </a:rPr>
            <a:t>            2013 г.                       2014 г.                       2015 г.                      2016 г.                      2017 г.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0.27292</cdr:x>
      <cdr:y>0.81076</cdr:y>
    </cdr:from>
    <cdr:to>
      <cdr:x>0.85208</cdr:x>
      <cdr:y>0.9211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47775" y="2251118"/>
          <a:ext cx="2647949" cy="3063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0.48542</cdr:x>
      <cdr:y>0.67067</cdr:y>
    </cdr:from>
    <cdr:to>
      <cdr:x>0.68542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19325" y="22526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0.23635</cdr:x>
      <cdr:y>0.84296</cdr:y>
    </cdr:from>
    <cdr:to>
      <cdr:x>0.94526</cdr:x>
      <cdr:y>0.93825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110818" y="2520230"/>
          <a:ext cx="3331785" cy="2848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Arial Narrow" pitchFamily="34" charset="0"/>
              <a:cs typeface="Times New Roman" panose="02020603050405020304" pitchFamily="18" charset="0"/>
            </a:rPr>
            <a:t>      40</a:t>
          </a:r>
          <a:r>
            <a:rPr lang="ru-RU" sz="1000" b="1" dirty="0">
              <a:latin typeface="Arial Narrow" pitchFamily="34" charset="0"/>
              <a:cs typeface="Times New Roman" panose="02020603050405020304" pitchFamily="18" charset="0"/>
            </a:rPr>
            <a:t>%                      </a:t>
          </a:r>
          <a:r>
            <a:rPr lang="ru-RU" sz="1000" b="1" dirty="0" smtClean="0">
              <a:latin typeface="Arial Narrow" pitchFamily="34" charset="0"/>
              <a:cs typeface="Times New Roman" panose="02020603050405020304" pitchFamily="18" charset="0"/>
            </a:rPr>
            <a:t>             33</a:t>
          </a:r>
          <a:r>
            <a:rPr lang="ru-RU" sz="1000" b="1" dirty="0">
              <a:latin typeface="Arial Narrow" pitchFamily="34" charset="0"/>
              <a:cs typeface="Times New Roman" panose="02020603050405020304" pitchFamily="18" charset="0"/>
            </a:rPr>
            <a:t>%                    </a:t>
          </a:r>
          <a:r>
            <a:rPr lang="ru-RU" sz="1000" b="1" dirty="0" smtClean="0">
              <a:latin typeface="Arial Narrow" pitchFamily="34" charset="0"/>
              <a:cs typeface="Times New Roman" panose="02020603050405020304" pitchFamily="18" charset="0"/>
            </a:rPr>
            <a:t>          31</a:t>
          </a:r>
          <a:r>
            <a:rPr lang="ru-RU" sz="1000" b="1" dirty="0">
              <a:latin typeface="Arial Narrow" pitchFamily="34" charset="0"/>
              <a:cs typeface="Times New Roman" panose="02020603050405020304" pitchFamily="18" charset="0"/>
            </a:rPr>
            <a:t>%</a:t>
          </a:r>
        </a:p>
      </cdr:txBody>
    </cdr:sp>
  </cdr:relSizeAnchor>
  <cdr:relSizeAnchor xmlns:cdr="http://schemas.openxmlformats.org/drawingml/2006/chartDrawing">
    <cdr:from>
      <cdr:x>0.24117</cdr:x>
      <cdr:y>0.78054</cdr:y>
    </cdr:from>
    <cdr:to>
      <cdr:x>0.90996</cdr:x>
      <cdr:y>0.8629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33475" y="2333625"/>
          <a:ext cx="3143250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ru-RU" sz="1000" b="1" dirty="0" smtClean="0">
              <a:solidFill>
                <a:schemeClr val="tx1"/>
              </a:solidFill>
              <a:latin typeface="Arial Narrow" panose="020B0606020202030204" pitchFamily="34" charset="0"/>
            </a:rPr>
            <a:t>    2015 г.                               2016 г.                          2017 г</a:t>
          </a:r>
          <a:r>
            <a:rPr lang="ru-RU" sz="1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.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0.22942</cdr:x>
      <cdr:y>0.84109</cdr:y>
    </cdr:from>
    <cdr:to>
      <cdr:x>0.88607</cdr:x>
      <cdr:y>0.9424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79602" y="2365344"/>
          <a:ext cx="3090061" cy="2849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r>
            <a:rPr lang="ru-RU" sz="1000" b="1" dirty="0" smtClean="0">
              <a:latin typeface="Arial Narrow" pitchFamily="34" charset="0"/>
              <a:cs typeface="Times New Roman" panose="02020603050405020304" pitchFamily="18" charset="0"/>
            </a:rPr>
            <a:t>49</a:t>
          </a:r>
          <a:r>
            <a:rPr lang="ru-RU" sz="1000" b="1" dirty="0">
              <a:latin typeface="Arial Narrow" pitchFamily="34" charset="0"/>
              <a:cs typeface="Times New Roman" panose="02020603050405020304" pitchFamily="18" charset="0"/>
            </a:rPr>
            <a:t>%                     </a:t>
          </a:r>
          <a:r>
            <a:rPr lang="ru-RU" sz="1000" b="1" dirty="0" smtClean="0">
              <a:latin typeface="Arial Narrow" pitchFamily="34" charset="0"/>
              <a:cs typeface="Times New Roman" panose="02020603050405020304" pitchFamily="18" charset="0"/>
            </a:rPr>
            <a:t>             45</a:t>
          </a:r>
          <a:r>
            <a:rPr lang="ru-RU" sz="1000" b="1" dirty="0">
              <a:latin typeface="Arial Narrow" pitchFamily="34" charset="0"/>
              <a:cs typeface="Times New Roman" panose="02020603050405020304" pitchFamily="18" charset="0"/>
            </a:rPr>
            <a:t>%             </a:t>
          </a:r>
          <a:r>
            <a:rPr lang="ru-RU" sz="1000" b="1" dirty="0" smtClean="0">
              <a:latin typeface="Arial Narrow" pitchFamily="34" charset="0"/>
              <a:cs typeface="Times New Roman" panose="02020603050405020304" pitchFamily="18" charset="0"/>
            </a:rPr>
            <a:t>                  46</a:t>
          </a:r>
          <a:r>
            <a:rPr lang="ru-RU" sz="1000" b="1" dirty="0">
              <a:latin typeface="Arial Narrow" pitchFamily="34" charset="0"/>
              <a:cs typeface="Times New Roman" panose="02020603050405020304" pitchFamily="18" charset="0"/>
            </a:rPr>
            <a:t>% </a:t>
          </a:r>
          <a:r>
            <a:rPr lang="ru-RU" sz="1000" b="1" dirty="0">
              <a:latin typeface="Arial Narrow" pitchFamily="34" charset="0"/>
            </a:rPr>
            <a:t> </a:t>
          </a:r>
          <a:r>
            <a:rPr lang="ru-RU" sz="1000" b="1" dirty="0"/>
            <a:t>                                                    </a:t>
          </a:r>
        </a:p>
      </cdr:txBody>
    </cdr:sp>
  </cdr:relSizeAnchor>
  <cdr:relSizeAnchor xmlns:cdr="http://schemas.openxmlformats.org/drawingml/2006/chartDrawing">
    <cdr:from>
      <cdr:x>0.22022</cdr:x>
      <cdr:y>0.78024</cdr:y>
    </cdr:from>
    <cdr:to>
      <cdr:x>0.88817</cdr:x>
      <cdr:y>0.8678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036319" y="2194215"/>
          <a:ext cx="3143241" cy="24623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chemeClr val="tx1"/>
              </a:solidFill>
              <a:latin typeface="Arial Narrow" panose="020B0606020202030204" pitchFamily="34" charset="0"/>
            </a:rPr>
            <a:t>    2015 г.                               2016 г.                          2017 г</a:t>
          </a:r>
          <a:r>
            <a:rPr lang="ru-RU" sz="1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.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0.82628</cdr:x>
      <cdr:y>0.65686</cdr:y>
    </cdr:from>
    <cdr:to>
      <cdr:x>0.99062</cdr:x>
      <cdr:y>0.97259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554918" y="2358738"/>
          <a:ext cx="1502601" cy="1133763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38100" algn="l" rotWithShape="0">
            <a:prstClr val="black">
              <a:alpha val="40000"/>
            </a:prstClr>
          </a:outerShdw>
        </a:effectLst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0.14272</cdr:x>
      <cdr:y>0.89983</cdr:y>
    </cdr:from>
    <cdr:to>
      <cdr:x>0.86845</cdr:x>
      <cdr:y>0.96985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42813" y="3164376"/>
          <a:ext cx="4285798" cy="24623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ru-RU" sz="1000" b="1" dirty="0" smtClean="0">
              <a:solidFill>
                <a:schemeClr val="tx1"/>
              </a:solidFill>
              <a:latin typeface="Arial Narrow" panose="020B0606020202030204" pitchFamily="34" charset="0"/>
            </a:rPr>
            <a:t>2013 г.                   2014 г.                 2015 г.                   2016 г.                 2017 г.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0.67032</cdr:x>
      <cdr:y>0.56416</cdr:y>
    </cdr:from>
    <cdr:to>
      <cdr:x>0.78609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128888" y="1831907"/>
          <a:ext cx="1058509" cy="141525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0.07731</cdr:x>
      <cdr:y>0.9295</cdr:y>
    </cdr:from>
    <cdr:to>
      <cdr:x>0.65127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706878" y="3246281"/>
          <a:ext cx="5247857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chemeClr val="tx1"/>
              </a:solidFill>
              <a:latin typeface="Arial Narrow" panose="020B0606020202030204" pitchFamily="34" charset="0"/>
            </a:rPr>
            <a:t>2013 г.                          2014 г.                              2015 г.                       2016 г.                                 2017 г.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0.12244</cdr:x>
      <cdr:y>0.77827</cdr:y>
    </cdr:from>
    <cdr:to>
      <cdr:x>0.96157</cdr:x>
      <cdr:y>0.84974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33106" y="2759310"/>
          <a:ext cx="5709824" cy="25337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chemeClr val="tx1"/>
              </a:solidFill>
              <a:latin typeface="Arial Narrow" panose="020B0606020202030204" pitchFamily="34" charset="0"/>
            </a:rPr>
            <a:t>2013 г.                             2014 г.                                   2015 г.                                2016 г.                                 2017 г.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0.71234</cdr:x>
      <cdr:y>0.60432</cdr:y>
    </cdr:from>
    <cdr:to>
      <cdr:x>0.75094</cdr:x>
      <cdr:y>0.60432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3995084" y="1883708"/>
          <a:ext cx="216484" cy="0"/>
        </a:xfrm>
        <a:prstGeom xmlns:a="http://schemas.openxmlformats.org/drawingml/2006/main" prst="line">
          <a:avLst/>
        </a:prstGeom>
        <a:ln xmlns:a="http://schemas.openxmlformats.org/drawingml/2006/main"/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0.86128</cdr:x>
      <cdr:y>0.55767</cdr:y>
    </cdr:from>
    <cdr:to>
      <cdr:x>0.9807</cdr:x>
      <cdr:y>0.77502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440680" y="2228850"/>
          <a:ext cx="754380" cy="8686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0.74126</cdr:x>
      <cdr:y>0.55838</cdr:y>
    </cdr:from>
    <cdr:to>
      <cdr:x>0.93372</cdr:x>
      <cdr:y>0.95411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157258" y="1740498"/>
          <a:ext cx="1079395" cy="1233504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1" dirty="0">
              <a:effectLst/>
              <a:latin typeface="Arial Narrow" pitchFamily="34" charset="0"/>
              <a:cs typeface="Times New Roman" panose="02020603050405020304" pitchFamily="18" charset="0"/>
            </a:rPr>
            <a:t>усредненный</a:t>
          </a:r>
          <a:r>
            <a:rPr lang="ru-RU" sz="1000" b="1" baseline="0" dirty="0">
              <a:effectLst/>
              <a:latin typeface="Arial Narrow" pitchFamily="34" charset="0"/>
              <a:cs typeface="Times New Roman" panose="02020603050405020304" pitchFamily="18" charset="0"/>
            </a:rPr>
            <a:t> показатель коэффициента технической исправности арматуры (0,99</a:t>
          </a:r>
          <a:r>
            <a:rPr lang="en-US" sz="1000" b="1" baseline="0" dirty="0" smtClean="0">
              <a:effectLst/>
              <a:latin typeface="Arial Narrow" pitchFamily="34" charset="0"/>
              <a:cs typeface="Times New Roman" panose="02020603050405020304" pitchFamily="18" charset="0"/>
            </a:rPr>
            <a:t>5</a:t>
          </a:r>
          <a:r>
            <a:rPr lang="ru-RU" sz="1000" b="1" baseline="0" dirty="0" smtClean="0">
              <a:effectLst/>
              <a:latin typeface="Arial Narrow" pitchFamily="34" charset="0"/>
              <a:cs typeface="Times New Roman" panose="02020603050405020304" pitchFamily="18" charset="0"/>
            </a:rPr>
            <a:t>)</a:t>
          </a:r>
          <a:endParaRPr lang="ru-RU" sz="1000" b="1" dirty="0">
            <a:effectLst/>
            <a:latin typeface="Arial Narrow" pitchFamily="34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0.59472</cdr:x>
      <cdr:y>0.1163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0" y="0"/>
          <a:ext cx="3335419" cy="3848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b="1" dirty="0">
              <a:effectLst/>
              <a:latin typeface="Arial Narrow" pitchFamily="34" charset="0"/>
              <a:cs typeface="Times New Roman" panose="02020603050405020304" pitchFamily="18" charset="0"/>
            </a:rPr>
            <a:t>Коэффициент</a:t>
          </a:r>
          <a:r>
            <a:rPr lang="ru-RU" sz="1100" b="1" baseline="0" dirty="0">
              <a:effectLst/>
              <a:latin typeface="Arial Narrow" pitchFamily="34" charset="0"/>
              <a:cs typeface="Times New Roman" panose="02020603050405020304" pitchFamily="18" charset="0"/>
            </a:rPr>
            <a:t> технической исправности </a:t>
          </a:r>
          <a:r>
            <a:rPr lang="ru-RU" sz="1100" b="1" baseline="0" dirty="0" smtClean="0">
              <a:effectLst/>
              <a:latin typeface="Arial Narrow" pitchFamily="34" charset="0"/>
              <a:cs typeface="Times New Roman" panose="02020603050405020304" pitchFamily="18" charset="0"/>
            </a:rPr>
            <a:t>ТПА</a:t>
          </a:r>
          <a:endParaRPr lang="ru-RU" sz="1100" b="1" dirty="0">
            <a:effectLst/>
            <a:latin typeface="Arial Narrow" pitchFamily="34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0.08784</cdr:x>
      <cdr:y>0.51066</cdr:y>
    </cdr:from>
    <cdr:to>
      <cdr:x>0.69949</cdr:x>
      <cdr:y>0.51236</cdr:y>
    </cdr:to>
    <cdr:cxnSp macro="">
      <cdr:nvCxnSpPr>
        <cdr:cNvPr id="8" name="Прямая соединительная линия 7"/>
        <cdr:cNvCxnSpPr/>
      </cdr:nvCxnSpPr>
      <cdr:spPr>
        <a:xfrm xmlns:a="http://schemas.openxmlformats.org/drawingml/2006/main" flipV="1">
          <a:off x="492639" y="1689761"/>
          <a:ext cx="3430373" cy="5626"/>
        </a:xfrm>
        <a:prstGeom xmlns:a="http://schemas.openxmlformats.org/drawingml/2006/main" prst="line">
          <a:avLst/>
        </a:prstGeom>
        <a:ln xmlns:a="http://schemas.openxmlformats.org/drawingml/2006/main"/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0.10861</cdr:x>
      <cdr:y>0.91993</cdr:y>
    </cdr:from>
    <cdr:to>
      <cdr:x>0.68971</cdr:x>
      <cdr:y>0.99434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609116" y="3044060"/>
          <a:ext cx="3259041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chemeClr val="tx1"/>
              </a:solidFill>
              <a:latin typeface="Arial Narrow" panose="020B0606020202030204" pitchFamily="34" charset="0"/>
            </a:rPr>
            <a:t>  2013 г.            2014 г.           2015 г.           2016 г.           2017 г.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0.74424</cdr:x>
      <cdr:y>0.40332</cdr:y>
    </cdr:from>
    <cdr:to>
      <cdr:x>0.7653</cdr:x>
      <cdr:y>0.40332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6868632" y="1445125"/>
          <a:ext cx="19440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0.76038</cdr:x>
      <cdr:y>0.37013</cdr:y>
    </cdr:from>
    <cdr:to>
      <cdr:x>1</cdr:x>
      <cdr:y>0.71032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952888" y="1326212"/>
          <a:ext cx="2191107" cy="12189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baseline="0" dirty="0" smtClean="0">
              <a:latin typeface="Arial Narrow" pitchFamily="34" charset="0"/>
              <a:cs typeface="Times New Roman" panose="02020603050405020304" pitchFamily="18" charset="0"/>
            </a:rPr>
            <a:t>Показатель </a:t>
          </a:r>
          <a:r>
            <a:rPr lang="ru-RU" sz="1000" baseline="0" dirty="0">
              <a:latin typeface="Arial Narrow" pitchFamily="34" charset="0"/>
              <a:cs typeface="Times New Roman" panose="02020603050405020304" pitchFamily="18" charset="0"/>
            </a:rPr>
            <a:t>коэффициента технической исправности </a:t>
          </a:r>
          <a:r>
            <a:rPr lang="ru-RU" sz="1000" baseline="0" dirty="0" smtClean="0">
              <a:latin typeface="Arial Narrow" pitchFamily="34" charset="0"/>
              <a:cs typeface="Times New Roman" panose="02020603050405020304" pitchFamily="18" charset="0"/>
            </a:rPr>
            <a:t>арматуры на 2017 г. </a:t>
          </a:r>
          <a:r>
            <a:rPr lang="ru-RU" sz="1000" baseline="0" dirty="0">
              <a:latin typeface="Arial Narrow" pitchFamily="34" charset="0"/>
              <a:cs typeface="Times New Roman" panose="02020603050405020304" pitchFamily="18" charset="0"/>
            </a:rPr>
            <a:t>(0,995)</a:t>
          </a:r>
          <a:endParaRPr lang="ru-RU" sz="1000" dirty="0">
            <a:latin typeface="Arial Narrow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0.05033</cdr:x>
      <cdr:y>0.02077</cdr:y>
    </cdr:from>
    <cdr:to>
      <cdr:x>0.74931</cdr:x>
      <cdr:y>0.08898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460196" y="74429"/>
          <a:ext cx="6391472" cy="2444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b="1" dirty="0">
              <a:effectLst/>
              <a:latin typeface="Arial Narrow" pitchFamily="34" charset="0"/>
              <a:cs typeface="Times New Roman" panose="02020603050405020304" pitchFamily="18" charset="0"/>
            </a:rPr>
            <a:t>Коэффициент</a:t>
          </a:r>
          <a:r>
            <a:rPr lang="ru-RU" sz="1100" b="1" baseline="0" dirty="0">
              <a:effectLst/>
              <a:latin typeface="Arial Narrow" pitchFamily="34" charset="0"/>
              <a:cs typeface="Times New Roman" panose="02020603050405020304" pitchFamily="18" charset="0"/>
            </a:rPr>
            <a:t> технической исправности </a:t>
          </a:r>
          <a:r>
            <a:rPr lang="ru-RU" sz="1100" b="1" baseline="0" dirty="0" smtClean="0">
              <a:effectLst/>
              <a:latin typeface="Arial Narrow" pitchFamily="34" charset="0"/>
              <a:cs typeface="Times New Roman" panose="02020603050405020304" pitchFamily="18" charset="0"/>
            </a:rPr>
            <a:t>ТПА</a:t>
          </a:r>
          <a:endParaRPr lang="ru-RU" sz="1100" b="1" dirty="0">
            <a:effectLst/>
            <a:latin typeface="Arial Narrow" pitchFamily="34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0.10789</cdr:x>
      <cdr:y>0.32252</cdr:y>
    </cdr:from>
    <cdr:to>
      <cdr:x>0.73509</cdr:x>
      <cdr:y>0.3266</cdr:y>
    </cdr:to>
    <cdr:cxnSp macro="">
      <cdr:nvCxnSpPr>
        <cdr:cNvPr id="4" name="Прямая соединительная линия 3"/>
        <cdr:cNvCxnSpPr/>
      </cdr:nvCxnSpPr>
      <cdr:spPr>
        <a:xfrm xmlns:a="http://schemas.openxmlformats.org/drawingml/2006/main" flipV="1">
          <a:off x="995752" y="1155616"/>
          <a:ext cx="5788467" cy="14619"/>
        </a:xfrm>
        <a:prstGeom xmlns:a="http://schemas.openxmlformats.org/drawingml/2006/main" prst="line">
          <a:avLst/>
        </a:prstGeom>
        <a:ln xmlns:a="http://schemas.openxmlformats.org/drawingml/2006/main"/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0.75943</cdr:x>
      <cdr:y>0.4704</cdr:y>
    </cdr:from>
    <cdr:to>
      <cdr:x>1</cdr:x>
      <cdr:y>0.58207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944262" y="1685500"/>
          <a:ext cx="2199733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ru-RU" sz="1000" baseline="0" dirty="0" smtClean="0">
              <a:latin typeface="Arial Narrow" pitchFamily="34" charset="0"/>
              <a:cs typeface="Times New Roman" panose="02020603050405020304" pitchFamily="18" charset="0"/>
            </a:rPr>
            <a:t>Показатель коэффициента технической исправности арматуры на 2018 г. (0,997)</a:t>
          </a:r>
          <a:endParaRPr lang="ru-RU" sz="1000" dirty="0">
            <a:latin typeface="Arial Narrow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0.10832</cdr:x>
      <cdr:y>0.24415</cdr:y>
    </cdr:from>
    <cdr:to>
      <cdr:x>0.73552</cdr:x>
      <cdr:y>0.24823</cdr:y>
    </cdr:to>
    <cdr:cxnSp macro="">
      <cdr:nvCxnSpPr>
        <cdr:cNvPr id="8" name="Прямая соединительная линия 7"/>
        <cdr:cNvCxnSpPr/>
      </cdr:nvCxnSpPr>
      <cdr:spPr>
        <a:xfrm xmlns:a="http://schemas.openxmlformats.org/drawingml/2006/main" flipV="1">
          <a:off x="999692" y="874813"/>
          <a:ext cx="5788466" cy="14619"/>
        </a:xfrm>
        <a:prstGeom xmlns:a="http://schemas.openxmlformats.org/drawingml/2006/main" prst="line">
          <a:avLst/>
        </a:prstGeom>
        <a:ln xmlns:a="http://schemas.openxmlformats.org/drawingml/2006/main"/>
      </cdr:spPr>
      <cdr:style>
        <a:lnRef xmlns:a="http://schemas.openxmlformats.org/drawingml/2006/main" idx="2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0.74424</cdr:x>
      <cdr:y>0.49677</cdr:y>
    </cdr:from>
    <cdr:to>
      <cdr:x>0.76511</cdr:x>
      <cdr:y>0.49677</cdr:y>
    </cdr:to>
    <cdr:cxnSp macro="">
      <cdr:nvCxnSpPr>
        <cdr:cNvPr id="9" name="Прямая соединительная линия 8"/>
        <cdr:cNvCxnSpPr/>
      </cdr:nvCxnSpPr>
      <cdr:spPr>
        <a:xfrm xmlns:a="http://schemas.openxmlformats.org/drawingml/2006/main">
          <a:off x="6868632" y="1779987"/>
          <a:ext cx="192614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53" y="3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E431C-8C36-4D7E-B9EF-A81810C5439C}" type="datetimeFigureOut">
              <a:rPr lang="ru-RU" smtClean="0"/>
              <a:pPr/>
              <a:t>03.12.2018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53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F8D38-B759-4F71-8C75-97855087A88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0095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53" y="3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0C1DF-F1E7-4F55-A84B-C146222D7CE7}" type="datetimeFigureOut">
              <a:rPr lang="ru-RU" smtClean="0"/>
              <a:pPr/>
              <a:t>03.12.2018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7713"/>
            <a:ext cx="6607175" cy="3717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75" y="4715923"/>
            <a:ext cx="5438139" cy="4467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53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185DB-A00E-4AF3-B661-15E02588102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2608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На слайде представить график с распределением количества ТПА (50 – 1400) по дочерним обществам (пример на слайде) по состоянию на 01.01.2018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41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" y="747713"/>
            <a:ext cx="6607175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слайде представить график количества демонтированной ТПА за 2013 – 2017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диаметрам:</a:t>
            </a:r>
          </a:p>
          <a:p>
            <a:r>
              <a:rPr lang="ru-RU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 г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ru-RU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400,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r>
              <a:rPr lang="ru-RU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1000,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1200 – 1400</a:t>
            </a:r>
          </a:p>
          <a:p>
            <a:r>
              <a:rPr lang="ru-RU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 г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50 - 400,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500 - 1000,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1200 – 1400</a:t>
            </a:r>
          </a:p>
          <a:p>
            <a:r>
              <a:rPr lang="ru-RU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г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50 - 400,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500 - 1000,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1200 – 1400</a:t>
            </a:r>
          </a:p>
          <a:p>
            <a:r>
              <a:rPr lang="ru-RU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г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50 - 400,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500 - 1000,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1200 – 1400</a:t>
            </a:r>
          </a:p>
          <a:p>
            <a:r>
              <a:rPr lang="ru-RU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г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50 - 400,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500 - 1000,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1200 - 140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322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425" y="220663"/>
            <a:ext cx="6600825" cy="3713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32001" y="4176003"/>
            <a:ext cx="5904000" cy="4467702"/>
          </a:xfrm>
        </p:spPr>
        <p:txBody>
          <a:bodyPr>
            <a:normAutofit/>
          </a:bodyPr>
          <a:lstStyle/>
          <a:p>
            <a:pPr indent="363538" algn="just"/>
            <a:r>
              <a:rPr lang="ru-RU" sz="1200" dirty="0" smtClean="0"/>
              <a:t>На слайде представить график количества демонтированной ТПА (50 – 1400) с распределением по сроку службы на 01.01.2018 распределенной по 4-м группам:</a:t>
            </a:r>
          </a:p>
          <a:p>
            <a:pPr indent="363538" algn="just"/>
            <a:r>
              <a:rPr lang="ru-RU" sz="1200" dirty="0" smtClean="0"/>
              <a:t>	I группа (до 10 лет эксплуатации включительно) - период ожидаемого удовлетворительного состояния эксплуатируемого оборудования;</a:t>
            </a:r>
          </a:p>
          <a:p>
            <a:pPr indent="363538" algn="just"/>
            <a:r>
              <a:rPr lang="ru-RU" sz="1200" dirty="0" smtClean="0"/>
              <a:t>	II группа (11-20 лет эксплуатации) - период снижения технических параметров узлов и деталей оборудования;</a:t>
            </a:r>
          </a:p>
          <a:p>
            <a:pPr indent="363538" algn="just"/>
            <a:r>
              <a:rPr lang="ru-RU" sz="1200" dirty="0" smtClean="0"/>
              <a:t>	III группа (21- 29 лет эксплуатации) – период снижения технических параметров узлов и деталей оборудования, при достижении которого необходимо принятие эксплуатационными службами дополнительных мероприятий по поддержанию удовлетворяющего технического состояния оборудования на период до наступления назначенного срока службы;</a:t>
            </a:r>
          </a:p>
          <a:p>
            <a:pPr indent="363538" algn="just"/>
            <a:r>
              <a:rPr lang="ru-RU" sz="1200" dirty="0" smtClean="0"/>
              <a:t>	IV группа (30 лет эксплуатации и более) - период выработки назначенного срока службы, при достижении которого должны быть запланированы работы по обследованию и определению остаточного ресурса оборудования.</a:t>
            </a:r>
          </a:p>
          <a:p>
            <a:pPr indent="363538" algn="just"/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79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425" y="220663"/>
            <a:ext cx="6600825" cy="3713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32001" y="4176003"/>
            <a:ext cx="5904000" cy="4467702"/>
          </a:xfrm>
        </p:spPr>
        <p:txBody>
          <a:bodyPr>
            <a:normAutofit/>
          </a:bodyPr>
          <a:lstStyle/>
          <a:p>
            <a:pPr indent="363538" algn="just"/>
            <a:r>
              <a:rPr lang="ru-RU" sz="1200" dirty="0" smtClean="0"/>
              <a:t>На слайде представить графически коэффициент технической исправности ТПА за период 2013 – 2017 </a:t>
            </a:r>
            <a:r>
              <a:rPr lang="ru-RU" sz="1200" dirty="0" err="1" smtClean="0"/>
              <a:t>гг</a:t>
            </a:r>
            <a:r>
              <a:rPr lang="ru-RU" sz="1200" dirty="0" smtClean="0"/>
              <a:t> по ПАО «Газпром» (образец на слайде)</a:t>
            </a:r>
          </a:p>
          <a:p>
            <a:pPr indent="363538" algn="just"/>
            <a:r>
              <a:rPr lang="ru-RU" sz="1200" dirty="0" smtClean="0"/>
              <a:t>Расчет коэффициента технической исправности арматуры (Кти) выполнить по формуле :</a:t>
            </a:r>
          </a:p>
          <a:p>
            <a:pPr indent="363538" algn="just"/>
            <a:r>
              <a:rPr lang="ru-RU" sz="1200" dirty="0" smtClean="0"/>
              <a:t>Кти=Тэ/(Тэ+Тд),   	  		                                      (1)</a:t>
            </a:r>
          </a:p>
          <a:p>
            <a:pPr indent="363538" algn="just"/>
            <a:r>
              <a:rPr lang="ru-RU" sz="1200" dirty="0" smtClean="0"/>
              <a:t>где</a:t>
            </a:r>
          </a:p>
          <a:p>
            <a:pPr indent="363538" algn="just"/>
            <a:r>
              <a:rPr lang="ru-RU" sz="1200" dirty="0" smtClean="0"/>
              <a:t>Тэ – количество эксплуатируемой ТПА DN 50 -1400 за отчетный год со сроком эксплуатации до 20 лет</a:t>
            </a:r>
            <a:r>
              <a:rPr lang="ru-RU" sz="1200" baseline="0" dirty="0" smtClean="0"/>
              <a:t> включительно</a:t>
            </a:r>
            <a:r>
              <a:rPr lang="ru-RU" sz="1200" dirty="0" smtClean="0"/>
              <a:t>;</a:t>
            </a:r>
          </a:p>
          <a:p>
            <a:pPr indent="363538" algn="just"/>
            <a:r>
              <a:rPr lang="ru-RU" sz="1200" dirty="0" err="1" smtClean="0"/>
              <a:t>Тд</a:t>
            </a:r>
            <a:r>
              <a:rPr lang="ru-RU" sz="1200" dirty="0" smtClean="0"/>
              <a:t>  - количество демонтированной ТПА DN 50 -1400 за отчетный год со сроком эксплуатации до 20 лет включительно (без учета арматуры демонтированной по результатам капитального ремонта и реконструкции объектов).</a:t>
            </a:r>
          </a:p>
          <a:p>
            <a:pPr indent="363538" algn="just"/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632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425" y="220663"/>
            <a:ext cx="6600825" cy="3713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32001" y="4176003"/>
            <a:ext cx="5904000" cy="4467702"/>
          </a:xfrm>
        </p:spPr>
        <p:txBody>
          <a:bodyPr>
            <a:normAutofit/>
          </a:bodyPr>
          <a:lstStyle/>
          <a:p>
            <a:pPr indent="363538" algn="just"/>
            <a:r>
              <a:rPr lang="ru-RU" sz="1200" dirty="0" smtClean="0"/>
              <a:t>На слайде представить графически коэффициент технической исправности ТПА за период 2013 – 2017 </a:t>
            </a:r>
            <a:r>
              <a:rPr lang="ru-RU" sz="1200" dirty="0" err="1" smtClean="0"/>
              <a:t>гг</a:t>
            </a:r>
            <a:r>
              <a:rPr lang="ru-RU" sz="1200" dirty="0" smtClean="0"/>
              <a:t> с распределением по дочерним обществам</a:t>
            </a:r>
          </a:p>
          <a:p>
            <a:pPr indent="363538" algn="just"/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74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425" y="220663"/>
            <a:ext cx="6600825" cy="3713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32001" y="4176003"/>
            <a:ext cx="5904000" cy="4467702"/>
          </a:xfrm>
        </p:spPr>
        <p:txBody>
          <a:bodyPr>
            <a:normAutofit/>
          </a:bodyPr>
          <a:lstStyle/>
          <a:p>
            <a:pPr indent="363538" algn="just"/>
            <a:r>
              <a:rPr lang="ru-RU" sz="1200" dirty="0" smtClean="0"/>
              <a:t>На слайде представить фото готовности ТПА к ОЗП</a:t>
            </a:r>
          </a:p>
          <a:p>
            <a:pPr indent="363538" algn="just"/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622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425" y="220663"/>
            <a:ext cx="6600825" cy="3713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32001" y="4176003"/>
            <a:ext cx="5904000" cy="4467702"/>
          </a:xfrm>
        </p:spPr>
        <p:txBody>
          <a:bodyPr>
            <a:normAutofit/>
          </a:bodyPr>
          <a:lstStyle/>
          <a:p>
            <a:pPr indent="363538" algn="just"/>
            <a:r>
              <a:rPr lang="ru-RU" sz="1200" dirty="0" smtClean="0"/>
              <a:t>На слайде представить фото готовности ТПА к ОЗП</a:t>
            </a:r>
          </a:p>
          <a:p>
            <a:pPr indent="363538" algn="just"/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120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425" y="220663"/>
            <a:ext cx="6600825" cy="3713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32001" y="4176003"/>
            <a:ext cx="5904000" cy="4467702"/>
          </a:xfrm>
        </p:spPr>
        <p:txBody>
          <a:bodyPr>
            <a:normAutofit/>
          </a:bodyPr>
          <a:lstStyle/>
          <a:p>
            <a:pPr indent="363538" algn="just"/>
            <a:r>
              <a:rPr lang="ru-RU" sz="1200" dirty="0" smtClean="0"/>
              <a:t>На слайде представить фото готовности ТПА к ОЗП</a:t>
            </a:r>
          </a:p>
          <a:p>
            <a:pPr indent="363538" algn="just"/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120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425" y="220663"/>
            <a:ext cx="6600825" cy="3713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32001" y="4176003"/>
            <a:ext cx="5904000" cy="4467702"/>
          </a:xfrm>
        </p:spPr>
        <p:txBody>
          <a:bodyPr>
            <a:normAutofit/>
          </a:bodyPr>
          <a:lstStyle/>
          <a:p>
            <a:pPr indent="363538" algn="just"/>
            <a:r>
              <a:rPr lang="ru-RU" sz="1200" dirty="0" smtClean="0"/>
              <a:t>На слайде представить фото с дефектной ТПА</a:t>
            </a:r>
          </a:p>
          <a:p>
            <a:pPr indent="363538" algn="just"/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3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35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80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На слайде представить график с распределением количества ТПА (50 – 1400) по дочерним обществам (пример на слайде) по состоянию на 01.01.2018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69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" y="747713"/>
            <a:ext cx="6607175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слайде представить график распределения количества ТПА по диаметрам: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50, 100, 200, 300, 400, 500, 700 (800), 1000, 1200, 1400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01.01.2018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6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425" y="220663"/>
            <a:ext cx="6600825" cy="3713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32001" y="4176003"/>
            <a:ext cx="5904000" cy="4467702"/>
          </a:xfrm>
        </p:spPr>
        <p:txBody>
          <a:bodyPr>
            <a:normAutofit/>
          </a:bodyPr>
          <a:lstStyle/>
          <a:p>
            <a:pPr indent="363538" algn="just"/>
            <a:r>
              <a:rPr lang="ru-RU" sz="1200" dirty="0" smtClean="0"/>
              <a:t>На слайде представить график количества ТПА (50 – 1400) с распределением по ЛЧ, КС, ГРС и сроку службы на 01.01.2018 распределенной по 4-м группам:</a:t>
            </a:r>
          </a:p>
          <a:p>
            <a:pPr indent="363538" algn="just"/>
            <a:r>
              <a:rPr lang="ru-RU" sz="1200" dirty="0" smtClean="0"/>
              <a:t>	I группа (до 10 лет эксплуатации включительно) - период ожидаемого удовлетворительного состояния эксплуатируемого оборудования;</a:t>
            </a:r>
          </a:p>
          <a:p>
            <a:pPr indent="363538" algn="just"/>
            <a:r>
              <a:rPr lang="ru-RU" sz="1200" dirty="0" smtClean="0"/>
              <a:t>	II группа (11-20 лет эксплуатации) - период снижения технических параметров узлов и деталей оборудования;</a:t>
            </a:r>
          </a:p>
          <a:p>
            <a:pPr indent="363538" algn="just"/>
            <a:r>
              <a:rPr lang="ru-RU" sz="1200" dirty="0" smtClean="0"/>
              <a:t>	III группа (21- 29 лет эксплуатации) – период снижения технических параметров узлов и деталей оборудования, при достижении которого необходимо принятие эксплуатационными службами дополнительных мероприятий по поддержанию удовлетворяющего технического состояния оборудования на период до наступления назначенного срока службы;</a:t>
            </a:r>
          </a:p>
          <a:p>
            <a:pPr indent="363538" algn="just"/>
            <a:r>
              <a:rPr lang="ru-RU" sz="1200" dirty="0" smtClean="0"/>
              <a:t>	IV группа (30 лет эксплуатации и более) - период выработки назначенного срока службы, при достижении которого должны быть запланированы работы по обследованию и определению остаточного ресурса оборудования.</a:t>
            </a:r>
          </a:p>
          <a:p>
            <a:pPr indent="363538" algn="just"/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21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425" y="220663"/>
            <a:ext cx="6600825" cy="3713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32001" y="4176003"/>
            <a:ext cx="5904000" cy="4467702"/>
          </a:xfrm>
        </p:spPr>
        <p:txBody>
          <a:bodyPr>
            <a:normAutofit/>
          </a:bodyPr>
          <a:lstStyle/>
          <a:p>
            <a:pPr indent="363538" algn="just"/>
            <a:r>
              <a:rPr lang="ru-RU" sz="1200" dirty="0" smtClean="0"/>
              <a:t>На слайде представить график количества ТПА (50 – 1400) с распределением по ЛЧ, КС, ГРС и сроку службы на 01.01.2018 распределенной по 4-м группам:</a:t>
            </a:r>
          </a:p>
          <a:p>
            <a:pPr indent="363538" algn="just"/>
            <a:r>
              <a:rPr lang="ru-RU" sz="1200" dirty="0" smtClean="0"/>
              <a:t>	I группа (до 10 лет эксплуатации включительно) - период ожидаемого удовлетворительного состояния эксплуатируемого оборудования;</a:t>
            </a:r>
          </a:p>
          <a:p>
            <a:pPr indent="363538" algn="just"/>
            <a:r>
              <a:rPr lang="ru-RU" sz="1200" dirty="0" smtClean="0"/>
              <a:t>	II группа (11-20 лет эксплуатации) - период снижения технических параметров узлов и деталей оборудования;</a:t>
            </a:r>
          </a:p>
          <a:p>
            <a:pPr indent="363538" algn="just"/>
            <a:r>
              <a:rPr lang="ru-RU" sz="1200" dirty="0" smtClean="0"/>
              <a:t>	III группа (21- 29 лет эксплуатации) – период снижения технических параметров узлов и деталей оборудования, при достижении которого необходимо принятие эксплуатационными службами дополнительных мероприятий по поддержанию удовлетворяющего технического состояния оборудования на период до наступления назначенного срока службы;</a:t>
            </a:r>
          </a:p>
          <a:p>
            <a:pPr indent="363538" algn="just"/>
            <a:r>
              <a:rPr lang="ru-RU" sz="1200" dirty="0" smtClean="0"/>
              <a:t>	IV группа (30 лет эксплуатации и более) - период выработки назначенного срока службы, при достижении которого должны быть запланированы работы по обследованию и определению остаточного ресурса оборудования.</a:t>
            </a:r>
          </a:p>
          <a:p>
            <a:pPr indent="363538" algn="just"/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31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425" y="220663"/>
            <a:ext cx="6600825" cy="3713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32001" y="4176003"/>
            <a:ext cx="5904000" cy="4467702"/>
          </a:xfrm>
        </p:spPr>
        <p:txBody>
          <a:bodyPr>
            <a:normAutofit/>
          </a:bodyPr>
          <a:lstStyle/>
          <a:p>
            <a:pPr indent="363538" algn="just"/>
            <a:r>
              <a:rPr lang="ru-RU" sz="1200" dirty="0" smtClean="0"/>
              <a:t>На слайде представить график потребности и количества приобретенных дочерними обществами расходных материалов для ТО и Р ТПА в 2015 -2017 гг. с распределением по следующей</a:t>
            </a:r>
            <a:r>
              <a:rPr lang="ru-RU" sz="1200" baseline="0" dirty="0" smtClean="0"/>
              <a:t> структуре</a:t>
            </a:r>
            <a:r>
              <a:rPr lang="ru-RU" sz="1200" dirty="0" smtClean="0"/>
              <a:t>: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/>
              <a:t>Года 2015, 2016, 2017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/>
              <a:t>Дочерние общества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/>
              <a:t>Нормативная потребность/приобретенная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/>
              <a:t>Гидрожидкость (литрах и % от потребности), смазка (герметик, очиститель) (т и % от </a:t>
            </a:r>
            <a:r>
              <a:rPr lang="ru-RU" sz="1200" dirty="0" err="1" smtClean="0"/>
              <a:t>потребнеости</a:t>
            </a:r>
            <a:r>
              <a:rPr lang="ru-RU" sz="1200" dirty="0" smtClean="0"/>
              <a:t>)	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52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слайде представить график количества ТПА демонтированной с объектов </a:t>
            </a:r>
            <a:r>
              <a:rPr lang="ru-RU" b="1" u="sng" dirty="0" smtClean="0"/>
              <a:t>магистрального трубопроводного транспорта ПАО «Газпром»</a:t>
            </a:r>
            <a:r>
              <a:rPr lang="ru-RU" dirty="0" smtClean="0"/>
              <a:t> по состоянию на 01.01.2018 за последние 5 лет с распределением по ЛЧ МГ, КС, ГРС и ВСЕГО.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056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На слайде представить таблицу причины демонтажа ТПА за период 2013 – 2017 </a:t>
            </a:r>
            <a:r>
              <a:rPr lang="ru-RU" dirty="0" err="1" smtClean="0">
                <a:solidFill>
                  <a:schemeClr val="tx2"/>
                </a:solidFill>
              </a:rPr>
              <a:t>гг</a:t>
            </a:r>
            <a:r>
              <a:rPr lang="ru-RU" dirty="0" smtClean="0">
                <a:solidFill>
                  <a:schemeClr val="tx2"/>
                </a:solidFill>
              </a:rPr>
              <a:t> по следующим критериям (причинам)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 1. Негерметичная по затвору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2. Капитальный ремонт и реконструкция объектов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3. Замена неравнопроходной запорной арматуры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4. Изменение геометрических форм или предельный износ основных узлов и уплотнений свыше допустимых размеров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5. Невыполнение функций «открытия-закрытия»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6. Потеря технических характеристик арматуры (негерметичность по отношению к окружающей среде, нарушения целостности корпусных деталей и т.д.)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7. ИТОГО</a:t>
            </a:r>
          </a:p>
          <a:p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38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397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no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Rectangle 13"/>
          <p:cNvSpPr txBox="1">
            <a:spLocks noChangeArrowheads="1"/>
          </p:cNvSpPr>
          <p:nvPr userDrawn="1"/>
        </p:nvSpPr>
        <p:spPr bwMode="auto">
          <a:xfrm>
            <a:off x="2171699" y="4657724"/>
            <a:ext cx="6742113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algn="l">
              <a:defRPr/>
            </a:pPr>
            <a:r>
              <a:rPr lang="ru-RU" sz="1100" b="0" dirty="0" smtClean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Об итогах работы дочерних обществ и организаций ПАО «Газпром» в осенне-зимний период 2015</a:t>
            </a:r>
            <a:r>
              <a:rPr lang="en-US" sz="1100" b="0" dirty="0" smtClean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/</a:t>
            </a:r>
            <a:r>
              <a:rPr lang="ru-RU" sz="1100" b="0" dirty="0" smtClean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2016 г.</a:t>
            </a:r>
          </a:p>
          <a:p>
            <a:pPr algn="l">
              <a:defRPr/>
            </a:pPr>
            <a:r>
              <a:rPr lang="ru-RU" sz="1100" b="0" dirty="0" smtClean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и мерах, необходимых для обеспечения бесперебойного газоснабжения потребителей в предстоящий зимний период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EF3E-B99A-4F84-A066-E77BBD9B4E7F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4745-099B-40F3-B494-BEEAC1FC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694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EF3E-B99A-4F84-A066-E77BBD9B4E7F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4745-099B-40F3-B494-BEEAC1FC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049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EF3E-B99A-4F84-A066-E77BBD9B4E7F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4745-099B-40F3-B494-BEEAC1FC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420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EF3E-B99A-4F84-A066-E77BBD9B4E7F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4745-099B-40F3-B494-BEEAC1FC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404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EF3E-B99A-4F84-A066-E77BBD9B4E7F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4745-099B-40F3-B494-BEEAC1FC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505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EF3E-B99A-4F84-A066-E77BBD9B4E7F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4745-099B-40F3-B494-BEEAC1FC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888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EF3E-B99A-4F84-A066-E77BBD9B4E7F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4745-099B-40F3-B494-BEEAC1FC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338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EF3E-B99A-4F84-A066-E77BBD9B4E7F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4745-099B-40F3-B494-BEEAC1FC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275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EF3E-B99A-4F84-A066-E77BBD9B4E7F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4745-099B-40F3-B494-BEEAC1FC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055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EF3E-B99A-4F84-A066-E77BBD9B4E7F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4745-099B-40F3-B494-BEEAC1FC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872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39700"/>
            <a:ext cx="6772274" cy="85725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EF3E-B99A-4F84-A066-E77BBD9B4E7F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4745-099B-40F3-B494-BEEAC1FC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665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397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5" name="Rectangle 13"/>
          <p:cNvSpPr txBox="1">
            <a:spLocks noChangeArrowheads="1"/>
          </p:cNvSpPr>
          <p:nvPr userDrawn="1"/>
        </p:nvSpPr>
        <p:spPr bwMode="auto">
          <a:xfrm>
            <a:off x="2171699" y="4657724"/>
            <a:ext cx="6742113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algn="l">
              <a:defRPr/>
            </a:pPr>
            <a:r>
              <a:rPr lang="ru-RU" sz="1100" b="0" dirty="0" smtClean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Об итогах работы дочерних обществ и организаций ПАО «Газпром» в осенне-зимний период 2015</a:t>
            </a:r>
            <a:r>
              <a:rPr lang="en-US" sz="1100" b="0" dirty="0" smtClean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/</a:t>
            </a:r>
            <a:r>
              <a:rPr lang="ru-RU" sz="1100" b="0" dirty="0" smtClean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2016 г.</a:t>
            </a:r>
          </a:p>
          <a:p>
            <a:pPr algn="l">
              <a:defRPr/>
            </a:pPr>
            <a:r>
              <a:rPr lang="ru-RU" sz="1100" b="0" dirty="0" smtClean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и мерах, необходимых для обеспечения бесперебойного газоснабжения потребителей в предстоящий зимний период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397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397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5" name="Rectangle 13"/>
          <p:cNvSpPr txBox="1">
            <a:spLocks noChangeArrowheads="1"/>
          </p:cNvSpPr>
          <p:nvPr userDrawn="1"/>
        </p:nvSpPr>
        <p:spPr bwMode="auto">
          <a:xfrm>
            <a:off x="2171699" y="4657724"/>
            <a:ext cx="6742113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 sz="1100" dirty="0" smtClean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Об итогах работы дочерних обществ и организаций ПАО «Газпром» в осенне-зимний период 2015</a:t>
            </a:r>
            <a:r>
              <a:rPr lang="en-US" sz="1100" dirty="0" smtClean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/</a:t>
            </a:r>
            <a:r>
              <a:rPr lang="ru-RU" sz="1100" dirty="0" smtClean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2016 г.</a:t>
            </a:r>
          </a:p>
          <a:p>
            <a:pPr>
              <a:defRPr/>
            </a:pPr>
            <a:r>
              <a:rPr lang="ru-RU" sz="1100" dirty="0" smtClean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и мерах, необходимых для обеспечения бесперебойного газоснабжения потребителей в предстоящий зимний период</a:t>
            </a:r>
          </a:p>
        </p:txBody>
      </p:sp>
    </p:spTree>
    <p:extLst>
      <p:ext uri="{BB962C8B-B14F-4D97-AF65-F5344CB8AC3E}">
        <p14:creationId xmlns:p14="http://schemas.microsoft.com/office/powerpoint/2010/main" val="1589906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397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141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8892104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2168525" y="1200150"/>
            <a:ext cx="6756399" cy="3280410"/>
          </a:xfrm>
        </p:spPr>
        <p:txBody>
          <a:bodyPr lIns="0" tIns="0" rIns="0" bIns="0" anchor="ctr" anchorCtr="0">
            <a:noAutofit/>
          </a:bodyPr>
          <a:lstStyle>
            <a:lvl1pPr>
              <a:buNone/>
              <a:defRPr sz="2600" b="0" baseline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2512181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72274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581080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998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209549" y="1200151"/>
            <a:ext cx="8715375" cy="800219"/>
          </a:xfrm>
        </p:spPr>
        <p:txBody>
          <a:bodyPr lIns="0" tIns="0" rIns="0" bIns="0">
            <a:spAutoFit/>
          </a:bodyPr>
          <a:lstStyle>
            <a:lvl1pPr>
              <a:spcBef>
                <a:spcPts val="0"/>
              </a:spcBef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текста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833700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397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209549" y="1200151"/>
            <a:ext cx="8715375" cy="800219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текста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114380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72274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2556045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435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781709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656423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2071406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8070556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428425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5522547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208272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39700"/>
            <a:ext cx="6772274" cy="85725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5481674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1070344"/>
            <a:ext cx="9144000" cy="3544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740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656" y="182816"/>
            <a:ext cx="6985488" cy="464234"/>
          </a:xfrm>
          <a:prstGeom prst="rect">
            <a:avLst/>
          </a:prstGeom>
        </p:spPr>
        <p:txBody>
          <a:bodyPr lIns="77925" tIns="38963" rIns="77925" bIns="38963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09626"/>
            <a:ext cx="9144000" cy="11465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05154" y="4772025"/>
            <a:ext cx="1487366" cy="357188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b="1">
                <a:latin typeface="Arial Narrow" pitchFamily="34" charset="0"/>
              </a:defRPr>
            </a:lvl1pPr>
          </a:lstStyle>
          <a:p>
            <a:pPr>
              <a:defRPr/>
            </a:pPr>
            <a:fld id="{970B642F-CC10-45B0-9DD8-3A0951203C7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1906464" y="4736314"/>
            <a:ext cx="7237534" cy="407194"/>
          </a:xfrm>
          <a:prstGeom prst="rect">
            <a:avLst/>
          </a:prstGeom>
        </p:spPr>
        <p:txBody>
          <a:bodyPr lIns="77925" tIns="38963" rIns="77925" bIns="38963"/>
          <a:lstStyle>
            <a:lvl1pPr algn="ctr">
              <a:defRPr sz="1100" b="0" dirty="0" smtClean="0"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02123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397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737302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39700"/>
            <a:ext cx="6772274" cy="85725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273622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Line 10"/>
          <p:cNvSpPr>
            <a:spLocks noChangeShapeType="1"/>
          </p:cNvSpPr>
          <p:nvPr userDrawn="1"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8" name="Рисунок 7" descr="GP W 300.wm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13" y="190500"/>
            <a:ext cx="1550609" cy="7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106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397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0"/>
            <a:ext cx="1605600" cy="800219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Rectangle 13"/>
          <p:cNvSpPr txBox="1">
            <a:spLocks noChangeArrowheads="1"/>
          </p:cNvSpPr>
          <p:nvPr userDrawn="1"/>
        </p:nvSpPr>
        <p:spPr bwMode="auto">
          <a:xfrm>
            <a:off x="2171699" y="4657724"/>
            <a:ext cx="6742113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 sz="1100" dirty="0" smtClean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Об итогах работы дочерних обществ и организаций ПАО «Газпром» в осенне-зимний период 2015</a:t>
            </a:r>
            <a:r>
              <a:rPr lang="en-US" sz="1100" dirty="0" smtClean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/</a:t>
            </a:r>
            <a:r>
              <a:rPr lang="ru-RU" sz="1100" dirty="0" smtClean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2016 г.</a:t>
            </a:r>
          </a:p>
          <a:p>
            <a:pPr>
              <a:defRPr/>
            </a:pPr>
            <a:r>
              <a:rPr lang="ru-RU" sz="1100" dirty="0" smtClean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и мерах, необходимых для обеспечения бесперебойного газоснабжения потребителей в предстоящий зимний период</a:t>
            </a:r>
          </a:p>
        </p:txBody>
      </p:sp>
    </p:spTree>
    <p:extLst>
      <p:ext uri="{BB962C8B-B14F-4D97-AF65-F5344CB8AC3E}">
        <p14:creationId xmlns:p14="http://schemas.microsoft.com/office/powerpoint/2010/main" val="18079727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397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0"/>
            <a:ext cx="1605600" cy="800219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68305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 userDrawn="1"/>
        </p:nvGrpSpPr>
        <p:grpSpPr bwMode="auto">
          <a:xfrm>
            <a:off x="0" y="4622799"/>
            <a:ext cx="9144000" cy="539751"/>
            <a:chOff x="0" y="3974"/>
            <a:chExt cx="5760" cy="340"/>
          </a:xfrm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Line 10"/>
          <p:cNvSpPr>
            <a:spLocks noChangeShapeType="1"/>
          </p:cNvSpPr>
          <p:nvPr userDrawn="1"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Line 16"/>
          <p:cNvSpPr>
            <a:spLocks noChangeShapeType="1"/>
          </p:cNvSpPr>
          <p:nvPr userDrawn="1"/>
        </p:nvSpPr>
        <p:spPr bwMode="auto">
          <a:xfrm>
            <a:off x="0" y="4619624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5" name="Рисунок 14" descr="GP W 300.w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13" y="190500"/>
            <a:ext cx="1550609" cy="7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87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4" name="Line 10"/>
          <p:cNvSpPr>
            <a:spLocks noChangeShapeType="1"/>
          </p:cNvSpPr>
          <p:nvPr userDrawn="1"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8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8" name="Рисунок 7" descr="GP W 300.w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13" y="190500"/>
            <a:ext cx="1550609" cy="745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59412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F765EF3B-3BB2-4799-A576-B0D4FDEC7C57}" type="datetimeFigureOut">
              <a:rPr lang="en-US" smtClean="0">
                <a:solidFill>
                  <a:prstClr val="black"/>
                </a:solidFill>
              </a:rPr>
              <a:pPr/>
              <a:t>12/3/2018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F0291AC-7503-438D-9BF6-FFB795AD9EC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631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397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0"/>
            <a:ext cx="1605600" cy="800219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Rectangle 13"/>
          <p:cNvSpPr txBox="1">
            <a:spLocks noChangeArrowheads="1"/>
          </p:cNvSpPr>
          <p:nvPr userDrawn="1"/>
        </p:nvSpPr>
        <p:spPr bwMode="auto">
          <a:xfrm>
            <a:off x="2171699" y="4657724"/>
            <a:ext cx="6742113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algn="l">
              <a:defRPr/>
            </a:pPr>
            <a:r>
              <a:rPr lang="ru-RU" sz="1100" b="0" dirty="0" smtClean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Об итогах работы дочерних обществ и организаций ПАО «Газпром» в осенне-зимний период 2015</a:t>
            </a:r>
            <a:r>
              <a:rPr lang="en-US" sz="1100" b="0" dirty="0" smtClean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/</a:t>
            </a:r>
            <a:r>
              <a:rPr lang="ru-RU" sz="1100" b="0" dirty="0" smtClean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2016 г.</a:t>
            </a:r>
          </a:p>
          <a:p>
            <a:pPr algn="l">
              <a:defRPr/>
            </a:pPr>
            <a:r>
              <a:rPr lang="ru-RU" sz="1100" b="0" dirty="0" smtClean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и мерах, необходимых для обеспечения бесперебойного газоснабжения потребителей в предстоящий зимний период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397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0"/>
            <a:ext cx="1605600" cy="800219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grpSp>
        <p:nvGrpSpPr>
          <p:cNvPr id="2" name="Group 4"/>
          <p:cNvGrpSpPr>
            <a:grpSpLocks/>
          </p:cNvGrpSpPr>
          <p:nvPr userDrawn="1"/>
        </p:nvGrpSpPr>
        <p:grpSpPr bwMode="auto">
          <a:xfrm>
            <a:off x="0" y="4622799"/>
            <a:ext cx="9144000" cy="539751"/>
            <a:chOff x="0" y="3974"/>
            <a:chExt cx="5760" cy="340"/>
          </a:xfrm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 dirty="0"/>
            </a:p>
          </p:txBody>
        </p:sp>
        <p:sp>
          <p:nvSpPr>
            <p:cNvPr id="10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 dirty="0"/>
            </a:p>
          </p:txBody>
        </p:sp>
        <p:sp>
          <p:nvSpPr>
            <p:cNvPr id="11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4" name="Line 10"/>
          <p:cNvSpPr>
            <a:spLocks noChangeShapeType="1"/>
          </p:cNvSpPr>
          <p:nvPr userDrawn="1"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7" name="Line 16"/>
          <p:cNvSpPr>
            <a:spLocks noChangeShapeType="1"/>
          </p:cNvSpPr>
          <p:nvPr userDrawn="1"/>
        </p:nvSpPr>
        <p:spPr bwMode="auto">
          <a:xfrm>
            <a:off x="0" y="4619624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8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15" name="Рисунок 14" descr="GP W 300.w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13" y="190500"/>
            <a:ext cx="1550609" cy="7452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w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w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.w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w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2.w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.wmf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.wmf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4622799"/>
            <a:ext cx="9144000" cy="539751"/>
            <a:chOff x="0" y="3974"/>
            <a:chExt cx="5760" cy="340"/>
          </a:xfrm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 dirty="0"/>
            </a:p>
          </p:txBody>
        </p:sp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 dirty="0"/>
            </a:p>
          </p:txBody>
        </p:sp>
        <p:sp>
          <p:nvSpPr>
            <p:cNvPr id="14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0" y="4619624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550" y="1200151"/>
            <a:ext cx="8477250" cy="1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Номер слайда 3"/>
          <p:cNvSpPr txBox="1">
            <a:spLocks/>
          </p:cNvSpPr>
          <p:nvPr/>
        </p:nvSpPr>
        <p:spPr>
          <a:xfrm>
            <a:off x="209550" y="4698999"/>
            <a:ext cx="1482727" cy="47625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23" name="Рисунок 22" descr="GP W 300.wm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13" y="190500"/>
            <a:ext cx="1550609" cy="745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26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b="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550" y="1200151"/>
            <a:ext cx="8477250" cy="1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9" name="Рисунок 8" descr="GP W 300.wm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13" y="190500"/>
            <a:ext cx="1550609" cy="745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75" r:id="rId4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26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b="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949450" y="0"/>
            <a:ext cx="7194549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4622799"/>
            <a:ext cx="9144000" cy="539751"/>
            <a:chOff x="0" y="3974"/>
            <a:chExt cx="5760" cy="340"/>
          </a:xfrm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 dirty="0"/>
            </a:p>
          </p:txBody>
        </p:sp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 dirty="0"/>
            </a:p>
          </p:txBody>
        </p:sp>
        <p:sp>
          <p:nvSpPr>
            <p:cNvPr id="14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0" y="4619624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550" y="1200151"/>
            <a:ext cx="160655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Номер слайда 3"/>
          <p:cNvSpPr txBox="1">
            <a:spLocks/>
          </p:cNvSpPr>
          <p:nvPr/>
        </p:nvSpPr>
        <p:spPr>
          <a:xfrm>
            <a:off x="209550" y="4698999"/>
            <a:ext cx="1482727" cy="47625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8" name="Рисунок 17" descr="GP W 300.wm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13" y="190500"/>
            <a:ext cx="1550609" cy="745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9" r:id="rId2"/>
    <p:sldLayoutId id="2147483663" r:id="rId3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26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b="0" kern="120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0EF3E-B99A-4F84-A066-E77BBD9B4E7F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54745-099B-40F3-B494-BEEAC1FC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23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550" y="1200151"/>
            <a:ext cx="8477250" cy="3077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pic>
        <p:nvPicPr>
          <p:cNvPr id="23" name="Рисунок 22" descr="GP W 300.wm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13" y="190500"/>
            <a:ext cx="1550609" cy="745200"/>
          </a:xfrm>
          <a:prstGeom prst="rect">
            <a:avLst/>
          </a:prstGeom>
        </p:spPr>
      </p:pic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0" y="4622799"/>
            <a:ext cx="9144000" cy="539751"/>
            <a:chOff x="0" y="3974"/>
            <a:chExt cx="5760" cy="340"/>
          </a:xfrm>
        </p:grpSpPr>
        <p:sp>
          <p:nvSpPr>
            <p:cNvPr id="2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 dirty="0"/>
            </a:p>
          </p:txBody>
        </p:sp>
        <p:sp>
          <p:nvSpPr>
            <p:cNvPr id="2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 dirty="0"/>
            </a:p>
          </p:txBody>
        </p:sp>
        <p:sp>
          <p:nvSpPr>
            <p:cNvPr id="2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29" name="Line 16"/>
          <p:cNvSpPr>
            <a:spLocks noChangeShapeType="1"/>
          </p:cNvSpPr>
          <p:nvPr/>
        </p:nvSpPr>
        <p:spPr bwMode="auto">
          <a:xfrm>
            <a:off x="0" y="4619624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30" name="Номер слайда 3"/>
          <p:cNvSpPr txBox="1">
            <a:spLocks/>
          </p:cNvSpPr>
          <p:nvPr/>
        </p:nvSpPr>
        <p:spPr>
          <a:xfrm>
            <a:off x="209550" y="4698999"/>
            <a:ext cx="1482727" cy="47625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0" r:id="rId2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26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b="0" kern="120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550" y="1200151"/>
            <a:ext cx="8477250" cy="3077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pic>
        <p:nvPicPr>
          <p:cNvPr id="23" name="Рисунок 22" descr="GP W 300.wm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13" y="190500"/>
            <a:ext cx="1550609" cy="745200"/>
          </a:xfrm>
          <a:prstGeom prst="rect">
            <a:avLst/>
          </a:prstGeom>
        </p:spPr>
      </p:pic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0" y="4622799"/>
            <a:ext cx="9144000" cy="539751"/>
            <a:chOff x="0" y="3974"/>
            <a:chExt cx="5760" cy="340"/>
          </a:xfrm>
        </p:grpSpPr>
        <p:sp>
          <p:nvSpPr>
            <p:cNvPr id="26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7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8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9" name="Line 16"/>
          <p:cNvSpPr>
            <a:spLocks noChangeShapeType="1"/>
          </p:cNvSpPr>
          <p:nvPr/>
        </p:nvSpPr>
        <p:spPr bwMode="auto">
          <a:xfrm>
            <a:off x="0" y="4619624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0" name="Номер слайда 3"/>
          <p:cNvSpPr txBox="1">
            <a:spLocks/>
          </p:cNvSpPr>
          <p:nvPr/>
        </p:nvSpPr>
        <p:spPr>
          <a:xfrm>
            <a:off x="209550" y="4698999"/>
            <a:ext cx="1482727" cy="47625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>
              <a:defRPr/>
            </a:pPr>
            <a:fld id="{E4274F02-7521-4F9B-A76E-13D583AC38B1}" type="slidenum">
              <a:rPr lang="ru-RU" sz="2000" b="1" smtClean="0">
                <a:solidFill>
                  <a:prstClr val="white"/>
                </a:solidFill>
                <a:latin typeface="Arial Narrow" pitchFamily="34" charset="0"/>
              </a:rPr>
              <a:pPr>
                <a:defRPr/>
              </a:pPr>
              <a:t>‹#›</a:t>
            </a:fld>
            <a:endParaRPr lang="ru-RU" sz="2000" b="1" dirty="0" smtClean="0">
              <a:solidFill>
                <a:prstClr val="white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68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26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b="0" kern="120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Rectangle 9"/>
          <p:cNvSpPr>
            <a:spLocks noChangeArrowheads="1"/>
          </p:cNvSpPr>
          <p:nvPr userDrawn="1"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3399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0" y="4622799"/>
            <a:ext cx="1936750" cy="539751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Rectangle 6"/>
          <p:cNvSpPr>
            <a:spLocks noChangeArrowheads="1"/>
          </p:cNvSpPr>
          <p:nvPr userDrawn="1"/>
        </p:nvSpPr>
        <p:spPr bwMode="auto">
          <a:xfrm>
            <a:off x="0" y="4622799"/>
            <a:ext cx="9144000" cy="539751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Line 10"/>
          <p:cNvSpPr>
            <a:spLocks noChangeShapeType="1"/>
          </p:cNvSpPr>
          <p:nvPr userDrawn="1"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Line 16"/>
          <p:cNvSpPr>
            <a:spLocks noChangeShapeType="1"/>
          </p:cNvSpPr>
          <p:nvPr userDrawn="1"/>
        </p:nvSpPr>
        <p:spPr bwMode="auto">
          <a:xfrm>
            <a:off x="0" y="4619624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 userDrawn="1">
            <p:ph type="body" idx="1"/>
          </p:nvPr>
        </p:nvSpPr>
        <p:spPr>
          <a:xfrm>
            <a:off x="209550" y="1200151"/>
            <a:ext cx="8477250" cy="1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23" name="Рисунок 22" descr="GP Ru.wmf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37" y="178920"/>
            <a:ext cx="1578503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3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0" lang="ru-RU" sz="26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600" b="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Rectangle 9"/>
          <p:cNvSpPr>
            <a:spLocks noChangeArrowheads="1"/>
          </p:cNvSpPr>
          <p:nvPr userDrawn="1"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Line 10"/>
          <p:cNvSpPr>
            <a:spLocks noChangeShapeType="1"/>
          </p:cNvSpPr>
          <p:nvPr userDrawn="1"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550" y="1200151"/>
            <a:ext cx="8477250" cy="1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9" name="Рисунок 8" descr="GP W 300.wmf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13" y="190500"/>
            <a:ext cx="1550609" cy="7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7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26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b="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949450" y="0"/>
            <a:ext cx="7194549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4622799"/>
            <a:ext cx="9144000" cy="539751"/>
            <a:chOff x="0" y="3974"/>
            <a:chExt cx="5760" cy="340"/>
          </a:xfrm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0" y="4619624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550" y="1200151"/>
            <a:ext cx="160655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Номер слайда 3"/>
          <p:cNvSpPr txBox="1">
            <a:spLocks/>
          </p:cNvSpPr>
          <p:nvPr/>
        </p:nvSpPr>
        <p:spPr>
          <a:xfrm>
            <a:off x="209550" y="4698999"/>
            <a:ext cx="1482727" cy="47625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>
              <a:defRPr/>
            </a:pPr>
            <a:fld id="{E4274F02-7521-4F9B-A76E-13D583AC38B1}" type="slidenum">
              <a:rPr lang="ru-RU" sz="2000" b="1" smtClean="0">
                <a:solidFill>
                  <a:prstClr val="white"/>
                </a:solidFill>
                <a:latin typeface="Arial Narrow" pitchFamily="34" charset="0"/>
              </a:rPr>
              <a:pPr>
                <a:defRPr/>
              </a:pPr>
              <a:t>‹#›</a:t>
            </a:fld>
            <a:endParaRPr lang="ru-RU" sz="2000" b="1" dirty="0" smtClean="0">
              <a:solidFill>
                <a:prstClr val="white"/>
              </a:solidFill>
              <a:latin typeface="Arial Narrow" pitchFamily="34" charset="0"/>
            </a:endParaRPr>
          </a:p>
        </p:txBody>
      </p:sp>
      <p:pic>
        <p:nvPicPr>
          <p:cNvPr id="18" name="Рисунок 17" descr="GP W 300.wm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13" y="190500"/>
            <a:ext cx="1550609" cy="7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8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26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b="0" kern="120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.xml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openxmlformats.org/officeDocument/2006/relationships/chart" Target="../charts/chart10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5" Type="http://schemas.openxmlformats.org/officeDocument/2006/relationships/chart" Target="../charts/chart11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chart" Target="../charts/char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2.png"/><Relationship Id="rId4" Type="http://schemas.openxmlformats.org/officeDocument/2006/relationships/chart" Target="../charts/char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e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emf"/><Relationship Id="rId5" Type="http://schemas.openxmlformats.org/officeDocument/2006/relationships/chart" Target="../charts/chart14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7.jpeg"/><Relationship Id="rId4" Type="http://schemas.openxmlformats.org/officeDocument/2006/relationships/chart" Target="../charts/char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jpeg"/><Relationship Id="rId5" Type="http://schemas.openxmlformats.org/officeDocument/2006/relationships/chart" Target="../charts/char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5" Type="http://schemas.openxmlformats.org/officeDocument/2006/relationships/chart" Target="../charts/char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chart" Target="../charts/chart5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6"/>
          <p:cNvSpPr txBox="1">
            <a:spLocks/>
          </p:cNvSpPr>
          <p:nvPr/>
        </p:nvSpPr>
        <p:spPr>
          <a:xfrm>
            <a:off x="1943999" y="1445667"/>
            <a:ext cx="6847955" cy="29484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техническом состоянии </a:t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трубопроводной арматуры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М.Е. Сидорочев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Заместитель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начальника Управления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Департамента (В.А. Михаленко)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494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9350" y="139700"/>
            <a:ext cx="6785575" cy="85725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2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Потребность и количество приобретенных дочерними обществами </a:t>
            </a:r>
            <a:r>
              <a:rPr lang="ru-RU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смазок, герметиков, очистителей для </a:t>
            </a:r>
            <a:r>
              <a:rPr lang="ru-RU" sz="2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 и Р ТПА </a:t>
            </a:r>
            <a:br>
              <a:rPr lang="ru-RU" sz="2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состоянию на 01.01.2018 г.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75"/>
            <a:ext cx="9143244" cy="3492500"/>
          </a:xfrm>
          <a:prstGeom prst="rect">
            <a:avLst/>
          </a:prstGeom>
        </p:spPr>
      </p:pic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5025034"/>
              </p:ext>
            </p:extLst>
          </p:nvPr>
        </p:nvGraphicFramePr>
        <p:xfrm>
          <a:off x="0" y="1095375"/>
          <a:ext cx="9143244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095551" y="4764203"/>
            <a:ext cx="7048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 техническом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состоянии трубопроводной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арматуры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75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Новая папка (2)\4 кв. 2018 Семинар-совещание ТПА Уфа\Подготовка к совещанию 27.10.2018-31.10.2018\фото на фон\IMG_7075-16-11-18-02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375"/>
            <a:ext cx="9143998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30725" y="139700"/>
            <a:ext cx="6794201" cy="85725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Потребность и к</a:t>
            </a:r>
            <a:r>
              <a:rPr lang="ru-RU" sz="2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оличество приобретенных дочерними обществами </a:t>
            </a:r>
            <a:r>
              <a:rPr lang="ru-RU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гидрожидкостей для </a:t>
            </a:r>
            <a:r>
              <a:rPr lang="ru-RU" sz="2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ТОиР</a:t>
            </a:r>
            <a:r>
              <a:rPr lang="ru-RU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ТПА </a:t>
            </a:r>
            <a:br>
              <a:rPr lang="ru-RU" sz="2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состоянию на 01.01.2018 г.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75"/>
            <a:ext cx="9143622" cy="3492500"/>
          </a:xfrm>
          <a:prstGeom prst="rect">
            <a:avLst/>
          </a:prstGeom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9490943"/>
              </p:ext>
            </p:extLst>
          </p:nvPr>
        </p:nvGraphicFramePr>
        <p:xfrm>
          <a:off x="-378" y="1095375"/>
          <a:ext cx="9144000" cy="3631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095551" y="4764203"/>
            <a:ext cx="7048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 техническом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состоянии трубопроводной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арматуры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64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4845" y="267419"/>
            <a:ext cx="6728651" cy="69011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демонтированной ТПА в 2013 – 2017 годах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1095375"/>
            <a:ext cx="9143244" cy="3492500"/>
          </a:xfrm>
          <a:prstGeom prst="rect">
            <a:avLst/>
          </a:prstGeom>
        </p:spPr>
      </p:pic>
      <p:pic>
        <p:nvPicPr>
          <p:cNvPr id="10242" name="Picture 2" descr="F:\Новая папка (2)\4 кв. 2018 Семинар-совещание ТПА Уфа\Подготовка к совещанию 27.10.2018-31.10.2018\Фото КУ в ДО\Фото в презентацию\Авария на кране КС Ургала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18339"/>
            <a:ext cx="2590799" cy="16743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570888"/>
              </p:ext>
            </p:extLst>
          </p:nvPr>
        </p:nvGraphicFramePr>
        <p:xfrm>
          <a:off x="4943475" y="1223788"/>
          <a:ext cx="4200147" cy="1183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937"/>
                <a:gridCol w="578842"/>
                <a:gridCol w="578842"/>
                <a:gridCol w="578842"/>
                <a:gridCol w="578842"/>
                <a:gridCol w="578842"/>
              </a:tblGrid>
              <a:tr h="2421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Показатель ТПА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2013 г.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2014 г.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2015 г.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2016 г.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2017 г.</a:t>
                      </a:r>
                    </a:p>
                  </a:txBody>
                  <a:tcPr marL="68580" marR="68580" marT="0" marB="0"/>
                </a:tc>
              </a:tr>
              <a:tr h="2421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В эксплуатации, ед.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454 222</a:t>
                      </a:r>
                      <a:endParaRPr lang="ru-RU" sz="1000" b="1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470 159</a:t>
                      </a:r>
                      <a:endParaRPr lang="ru-RU" sz="1000" b="1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480 156</a:t>
                      </a:r>
                      <a:endParaRPr lang="ru-RU" sz="1000" b="1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493 940</a:t>
                      </a:r>
                      <a:endParaRPr lang="ru-RU" sz="1000" b="1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508 075</a:t>
                      </a:r>
                      <a:endParaRPr lang="ru-RU" sz="1000" b="1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21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Демонтированная, ед.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6 022</a:t>
                      </a:r>
                      <a:endParaRPr lang="ru-RU" sz="1000" b="1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6 861</a:t>
                      </a:r>
                      <a:endParaRPr lang="ru-RU" sz="1000" b="1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6 822</a:t>
                      </a:r>
                      <a:endParaRPr lang="ru-RU" sz="1000" b="1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6 873</a:t>
                      </a:r>
                      <a:endParaRPr lang="ru-RU" sz="1000" b="1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5 742</a:t>
                      </a:r>
                      <a:endParaRPr lang="ru-RU" sz="1000" b="1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80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% демонтированной от установленного парка арматуры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1,3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1,5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1,4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1,4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1,1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723687"/>
              </p:ext>
            </p:extLst>
          </p:nvPr>
        </p:nvGraphicFramePr>
        <p:xfrm>
          <a:off x="0" y="1063601"/>
          <a:ext cx="5905500" cy="3516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095551" y="4764203"/>
            <a:ext cx="7048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 техническом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состоянии трубопроводной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арматуры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79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1095374"/>
            <a:ext cx="9143244" cy="3492501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04845" y="139701"/>
            <a:ext cx="6820081" cy="82645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Причины демонтажа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ТПА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период 2013 – 2017 года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X:\GRP\TRANSGAZ\ALL_FL\baza_lin\СОВЕЩАНИЯ\4 кв. 2018 Семинар-совещание ТПА Уфа\Доклады Д 308\Фото КУ в ДО\20151007_1618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496" y="3271072"/>
            <a:ext cx="1646404" cy="11895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699330"/>
              </p:ext>
            </p:extLst>
          </p:nvPr>
        </p:nvGraphicFramePr>
        <p:xfrm>
          <a:off x="755" y="1095374"/>
          <a:ext cx="9143245" cy="3492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095551" y="4764203"/>
            <a:ext cx="7048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 техническом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состоянии трубопроводной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арматуры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78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3472" y="139700"/>
            <a:ext cx="6737278" cy="85725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alt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демонтированной ТПА по типоразмерам</a:t>
            </a:r>
            <a:br>
              <a:rPr lang="ru-RU" alt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2013 – 2017 гг.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1037"/>
            <a:ext cx="9143244" cy="3486838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7270385"/>
              </p:ext>
            </p:extLst>
          </p:nvPr>
        </p:nvGraphicFramePr>
        <p:xfrm>
          <a:off x="2171700" y="1071745"/>
          <a:ext cx="6804429" cy="3545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" y="1118949"/>
            <a:ext cx="2116319" cy="182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X:\GRP\TRANSGAZ\ALL_FL\baza_lin\СОВЕЩАНИЯ\4 кв. 2018 Семинар-совещание ТПА Уфа\Доклады Д 308\Фото КУ в ДО\20151007_16185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1810" b="3101"/>
          <a:stretch/>
        </p:blipFill>
        <p:spPr bwMode="auto">
          <a:xfrm>
            <a:off x="123884" y="3024340"/>
            <a:ext cx="2056045" cy="14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77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122098" y="72000"/>
            <a:ext cx="6728652" cy="90824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/>
          <a:p>
            <a:pPr algn="just"/>
            <a:r>
              <a:rPr lang="en-US" sz="2000" dirty="0"/>
              <a:t/>
            </a:r>
            <a:br>
              <a:rPr lang="en-US" sz="2000" dirty="0"/>
            </a:b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вырезанной ТПА по сроку службы по состоянию на 01.01.2018 гг. 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1057700"/>
            <a:ext cx="9144000" cy="358309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74"/>
            <a:ext cx="9143244" cy="3492501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7039051"/>
              </p:ext>
            </p:extLst>
          </p:nvPr>
        </p:nvGraphicFramePr>
        <p:xfrm>
          <a:off x="2275574" y="1041582"/>
          <a:ext cx="6868424" cy="3615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266" name="Picture 2" descr="F:\Новая папка (2)\4 кв. 2018 Семинар-совещание ТПА Уфа\Подготовка к совещанию 27.10.2018-31.10.2018\Фото\слайд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0" y="1553848"/>
            <a:ext cx="2200275" cy="259080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95551" y="4764203"/>
            <a:ext cx="7048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 техническом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состоянии трубопроводной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арматуры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6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Новая папка (2)\4 кв. 2018 Семинар-совещание ТПА Уфа\Подготовка к совещанию 27.10.2018-31.10.2018\фото на фон\IMG_7076-16-11-18-02-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885" y="1095374"/>
            <a:ext cx="7549113" cy="3492501"/>
          </a:xfrm>
          <a:prstGeom prst="rect">
            <a:avLst/>
          </a:prstGeom>
          <a:ln>
            <a:noFill/>
          </a:ln>
          <a:effectLst>
            <a:reflection stA="73000" endPos="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122098" y="232913"/>
            <a:ext cx="7077560" cy="82478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/>
          <a:p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оэффициент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технической исправности ТПА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/>
            </a:r>
            <a:b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в 2013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–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2017 годах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74"/>
            <a:ext cx="9143244" cy="3486512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9653658"/>
              </p:ext>
            </p:extLst>
          </p:nvPr>
        </p:nvGraphicFramePr>
        <p:xfrm>
          <a:off x="1594886" y="1184130"/>
          <a:ext cx="5554059" cy="3397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4B6A520-9178-4995-9440-AEDC6784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9000" contrast="8000"/>
          </a:blip>
          <a:stretch>
            <a:fillRect/>
          </a:stretch>
        </p:blipFill>
        <p:spPr>
          <a:xfrm>
            <a:off x="97377" y="1159485"/>
            <a:ext cx="1396545" cy="11983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028E620-2386-4DD4-97DD-AAD6CD25310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4000" contrast="8000"/>
          </a:blip>
          <a:stretch>
            <a:fillRect/>
          </a:stretch>
        </p:blipFill>
        <p:spPr>
          <a:xfrm>
            <a:off x="97377" y="2457627"/>
            <a:ext cx="1396545" cy="10414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</p:pic>
      <p:sp>
        <p:nvSpPr>
          <p:cNvPr id="9" name="Скругленный прямоугольник 8"/>
          <p:cNvSpPr/>
          <p:nvPr/>
        </p:nvSpPr>
        <p:spPr>
          <a:xfrm>
            <a:off x="6676843" y="1680367"/>
            <a:ext cx="2372265" cy="233775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Кти=Тэ/(Тэ+Тд</a:t>
            </a:r>
            <a:r>
              <a:rPr lang="ru-RU" sz="1100" b="1" dirty="0" smtClean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)</a:t>
            </a:r>
            <a:r>
              <a:rPr lang="ru-RU" sz="1100" dirty="0" smtClean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, где</a:t>
            </a:r>
            <a:endParaRPr lang="ru-RU" sz="1100" dirty="0">
              <a:solidFill>
                <a:schemeClr val="tx1"/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b="1" dirty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Тэ</a:t>
            </a:r>
            <a:r>
              <a:rPr lang="ru-RU" sz="1100" dirty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–</a:t>
            </a:r>
            <a:r>
              <a:rPr lang="ru-RU" sz="1100" dirty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 количество эксплуатируемой ТПА DN 50 -1400 за отчетный год со сроком эксплуатации до 20 лет включительно;</a:t>
            </a:r>
          </a:p>
          <a:p>
            <a:pPr algn="just"/>
            <a:r>
              <a:rPr lang="ru-RU" sz="1100" b="1" dirty="0" err="1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Тд</a:t>
            </a:r>
            <a:r>
              <a:rPr lang="ru-RU" sz="1100" dirty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  </a:t>
            </a:r>
            <a:r>
              <a:rPr lang="ru-RU" sz="1100" b="1" dirty="0" smtClean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–</a:t>
            </a:r>
            <a:r>
              <a:rPr lang="ru-RU" sz="1100" dirty="0" smtClean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количество демонтированной ТПА DN 50 -1400 за отчетный год со сроком эксплуатации до 20 лет включительно (без учета арматуры демонтированной по результатам капитального ремонта и реконструкции объектов).</a:t>
            </a:r>
          </a:p>
        </p:txBody>
      </p:sp>
      <p:pic>
        <p:nvPicPr>
          <p:cNvPr id="12290" name="Picture 2" descr="F:\Новая папка (2)\4 кв. 2018 Семинар-совещание ТПА Уфа\Подготовка к совещанию 27.10.2018-31.10.2018\Фото\слайд16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4138"/>
            <a:ext cx="15049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95551" y="4764203"/>
            <a:ext cx="7048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 техническом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состоянии трубопроводной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арматуры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10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130724" y="72000"/>
            <a:ext cx="6641135" cy="8424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/>
          <a:p>
            <a:pPr algn="just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оэффициент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технической исправности ТПА в 2017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году </a:t>
            </a:r>
            <a:b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по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дочерним обществам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1095374"/>
            <a:ext cx="9143244" cy="3492501"/>
          </a:xfrm>
          <a:prstGeom prst="rect">
            <a:avLst/>
          </a:prstGeom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8901755"/>
              </p:ext>
            </p:extLst>
          </p:nvPr>
        </p:nvGraphicFramePr>
        <p:xfrm>
          <a:off x="-85060" y="1004777"/>
          <a:ext cx="9229060" cy="3583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572" y="3325259"/>
            <a:ext cx="2150878" cy="126261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095551" y="4764203"/>
            <a:ext cx="7048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 техническом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состоянии трубопроводной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арматуры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92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113472" y="232913"/>
            <a:ext cx="6737278" cy="82478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/>
          <a:p>
            <a:pPr algn="just"/>
            <a:r>
              <a:rPr lang="en-US" sz="2000" dirty="0"/>
              <a:t/>
            </a:r>
            <a:br>
              <a:rPr lang="en-US" sz="2000" dirty="0"/>
            </a:b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Подготовка ТПА к эксплуатации в ОЗП (ТО-2)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1095375"/>
            <a:ext cx="9143244" cy="3492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0831433-68B7-44CD-A048-1848FD79E8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73" t="5524" r="4573" b="19803"/>
          <a:stretch/>
        </p:blipFill>
        <p:spPr>
          <a:xfrm>
            <a:off x="2091598" y="1403812"/>
            <a:ext cx="5065181" cy="289087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91DC9ED-C6B9-46F8-A748-A8BEC99D19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6" t="943" r="1338" b="1600"/>
          <a:stretch/>
        </p:blipFill>
        <p:spPr>
          <a:xfrm>
            <a:off x="7236959" y="1227044"/>
            <a:ext cx="1783715" cy="134157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8" y="1227044"/>
            <a:ext cx="1997363" cy="13474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63" y="2616109"/>
            <a:ext cx="1086989" cy="185360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175" y="2903480"/>
            <a:ext cx="1774499" cy="12958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" y="2616109"/>
            <a:ext cx="921328" cy="185360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95551" y="4764203"/>
            <a:ext cx="7048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 техническом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состоянии трубопроводной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арматуры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62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1095374"/>
            <a:ext cx="9143244" cy="3488850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122098" y="72000"/>
            <a:ext cx="6728652" cy="90824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/>
          <a:p>
            <a:pPr algn="just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Проверка готовности ТПА к эксплуатации в осенне-зимний период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эксплуатации 2018/2019 года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2" name="Picture 6" descr="X:\GRP\TRANSGAZ\ALL_FL\baza_lin\СОВЕЩАНИЯ\4 кв. 2018 Семинар-совещание ТПА Уфа\Доклады Д 308\Фото КУ в ДО\Фото в презентацию\20181001_1541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5" t="17491" r="12808" b="38313"/>
          <a:stretch/>
        </p:blipFill>
        <p:spPr bwMode="auto">
          <a:xfrm>
            <a:off x="3490912" y="2816415"/>
            <a:ext cx="1719351" cy="152267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Новая папка (2)\4 кв. 2018 Семинар-совещание ТПА Уфа\Подготовка к совещанию 27.10.2018-31.10.2018\Фото к презентации\20181001_1541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3136682" y="1389243"/>
            <a:ext cx="1612940" cy="110241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Новая папка (2)\4 кв. 2018 Семинар-совещание ТПА Уфа\Подготовка к совещанию 27.10.2018-31.10.2018\Фото к презентации\20181001_1524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25" y="1130419"/>
            <a:ext cx="2901650" cy="233213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/>
          <p:cNvSpPr/>
          <p:nvPr/>
        </p:nvSpPr>
        <p:spPr>
          <a:xfrm rot="1157700">
            <a:off x="1393653" y="3334903"/>
            <a:ext cx="3056820" cy="8495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835" y="1130419"/>
            <a:ext cx="1237159" cy="21415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994" y="1095375"/>
            <a:ext cx="2472258" cy="14841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4711" y="3462558"/>
            <a:ext cx="336571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000" b="1" kern="0" dirty="0">
                <a:solidFill>
                  <a:srgbClr val="0070C0"/>
                </a:solidFill>
              </a:rPr>
              <a:t>В соответствии с требованиями СТО Газпром 2-2.3-385-2009 не проведены работы в части:</a:t>
            </a:r>
          </a:p>
          <a:p>
            <a:pPr marL="177800" lvl="0" indent="-177800" algn="just">
              <a:buFontTx/>
              <a:buAutoNum type="arabicPeriod"/>
              <a:tabLst>
                <a:tab pos="177800" algn="l"/>
              </a:tabLst>
              <a:defRPr/>
            </a:pPr>
            <a:r>
              <a:rPr lang="ru-RU" sz="1000" b="1" kern="0" dirty="0">
                <a:solidFill>
                  <a:srgbClr val="002060"/>
                </a:solidFill>
              </a:rPr>
              <a:t>Контроля за </a:t>
            </a:r>
            <a:r>
              <a:rPr lang="ru-RU" sz="1000" b="1" kern="0" dirty="0" smtClean="0">
                <a:solidFill>
                  <a:srgbClr val="002060"/>
                </a:solidFill>
              </a:rPr>
              <a:t>уровнем </a:t>
            </a:r>
            <a:r>
              <a:rPr lang="ru-RU" sz="1000" b="1" kern="0" dirty="0">
                <a:solidFill>
                  <a:srgbClr val="002060"/>
                </a:solidFill>
              </a:rPr>
              <a:t>демпферной жидкости.</a:t>
            </a:r>
          </a:p>
          <a:p>
            <a:pPr marL="177800" lvl="0" indent="-177800" algn="just">
              <a:buFontTx/>
              <a:buAutoNum type="arabicPeriod"/>
              <a:tabLst>
                <a:tab pos="177800" algn="l"/>
              </a:tabLst>
              <a:defRPr/>
            </a:pPr>
            <a:r>
              <a:rPr lang="ru-RU" sz="1000" b="1" kern="0" dirty="0" smtClean="0">
                <a:solidFill>
                  <a:srgbClr val="002060"/>
                </a:solidFill>
              </a:rPr>
              <a:t>Наличия </a:t>
            </a:r>
            <a:r>
              <a:rPr lang="ru-RU" sz="1000" b="1" kern="0" dirty="0">
                <a:solidFill>
                  <a:srgbClr val="002060"/>
                </a:solidFill>
              </a:rPr>
              <a:t>влаги и конденсата в зашаровой полости (через дренажную линию).</a:t>
            </a:r>
          </a:p>
          <a:p>
            <a:pPr marL="177800" lvl="0" indent="-177800" algn="just">
              <a:buFontTx/>
              <a:buAutoNum type="arabicPeriod"/>
              <a:tabLst>
                <a:tab pos="177800" algn="l"/>
              </a:tabLst>
              <a:defRPr/>
            </a:pPr>
            <a:r>
              <a:rPr lang="ru-RU" sz="1000" b="1" kern="0" dirty="0" smtClean="0">
                <a:solidFill>
                  <a:srgbClr val="002060"/>
                </a:solidFill>
              </a:rPr>
              <a:t>Наличия </a:t>
            </a:r>
            <a:r>
              <a:rPr lang="ru-RU" sz="1000" b="1" kern="0" dirty="0">
                <a:solidFill>
                  <a:srgbClr val="002060"/>
                </a:solidFill>
              </a:rPr>
              <a:t>смазки в системе уплотнения затвора </a:t>
            </a:r>
            <a:r>
              <a:rPr lang="ru-RU" sz="1000" b="1" kern="0">
                <a:solidFill>
                  <a:srgbClr val="002060"/>
                </a:solidFill>
              </a:rPr>
              <a:t>и </a:t>
            </a:r>
            <a:r>
              <a:rPr lang="ru-RU" sz="1000" b="1" kern="0" smtClean="0">
                <a:solidFill>
                  <a:srgbClr val="002060"/>
                </a:solidFill>
              </a:rPr>
              <a:t>шпинделя.</a:t>
            </a:r>
            <a:endParaRPr lang="ru-RU" sz="1000" b="1" kern="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79367" y="3260785"/>
            <a:ext cx="38248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000" b="1" kern="0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Неисправности ТПА, выявленные по результатам </a:t>
            </a:r>
            <a:r>
              <a:rPr lang="ru-RU" sz="1000" b="1" kern="0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проверки </a:t>
            </a:r>
            <a:r>
              <a:rPr lang="ru-RU" sz="1000" b="1" kern="0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готовности </a:t>
            </a:r>
            <a:r>
              <a:rPr lang="ru-RU" sz="1000" b="1" kern="0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дочерних обществ к эксплуатации объектов в </a:t>
            </a:r>
            <a:r>
              <a:rPr lang="ru-RU" sz="1000" b="1" kern="0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ОЗП </a:t>
            </a:r>
            <a:r>
              <a:rPr lang="ru-RU" sz="1000" b="1" kern="0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2018/2019 </a:t>
            </a:r>
            <a:r>
              <a:rPr lang="ru-RU" sz="1000" b="1" kern="0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года :</a:t>
            </a:r>
            <a:endParaRPr lang="ru-RU" sz="1000" b="1" kern="0" dirty="0">
              <a:solidFill>
                <a:srgbClr val="0070C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177800" lvl="0" indent="-177800" algn="just">
              <a:buFontTx/>
              <a:buAutoNum type="arabicPeriod"/>
              <a:tabLst>
                <a:tab pos="177800" algn="l"/>
              </a:tabLst>
              <a:defRPr/>
            </a:pPr>
            <a:r>
              <a:rPr lang="ru-RU" sz="1000" b="1" kern="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Наличие </a:t>
            </a:r>
            <a:r>
              <a:rPr lang="ru-RU" sz="1000" b="1" kern="0" dirty="0">
                <a:solidFill>
                  <a:srgbClr val="002060"/>
                </a:solidFill>
                <a:latin typeface="Arial Narrow" panose="020B0606020202030204" pitchFamily="34" charset="0"/>
              </a:rPr>
              <a:t>утечек газа в атмосферу по разъемным соединениям корпусных элементов крана</a:t>
            </a:r>
            <a:r>
              <a:rPr lang="ru-RU" sz="1000" b="1" kern="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</a:p>
          <a:p>
            <a:pPr marL="177800" lvl="0" indent="-177800" algn="just">
              <a:buFontTx/>
              <a:buAutoNum type="arabicPeriod"/>
              <a:tabLst>
                <a:tab pos="177800" algn="l"/>
              </a:tabLst>
              <a:defRPr/>
            </a:pPr>
            <a:r>
              <a:rPr lang="ru-RU" sz="1000" b="1" kern="0" dirty="0">
                <a:solidFill>
                  <a:srgbClr val="002060"/>
                </a:solidFill>
                <a:latin typeface="Arial Narrow" panose="020B0606020202030204" pitchFamily="34" charset="0"/>
              </a:rPr>
              <a:t>Н</a:t>
            </a:r>
            <a:r>
              <a:rPr lang="ru-RU" sz="1000" b="1" kern="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егерметичность </a:t>
            </a:r>
            <a:r>
              <a:rPr lang="ru-RU" sz="1000" b="1" kern="0" dirty="0">
                <a:solidFill>
                  <a:srgbClr val="002060"/>
                </a:solidFill>
                <a:latin typeface="Arial Narrow" panose="020B0606020202030204" pitchFamily="34" charset="0"/>
              </a:rPr>
              <a:t>по затвору запорной арматуры.</a:t>
            </a:r>
          </a:p>
          <a:p>
            <a:pPr marL="177800" lvl="0" indent="-177800" algn="just">
              <a:buFontTx/>
              <a:buAutoNum type="arabicPeriod"/>
              <a:tabLst>
                <a:tab pos="177800" algn="l"/>
              </a:tabLst>
              <a:defRPr/>
            </a:pPr>
            <a:r>
              <a:rPr lang="ru-RU" sz="1000" b="1" kern="0" dirty="0">
                <a:solidFill>
                  <a:srgbClr val="002060"/>
                </a:solidFill>
                <a:latin typeface="Arial Narrow" panose="020B0606020202030204" pitchFamily="34" charset="0"/>
              </a:rPr>
              <a:t>О</a:t>
            </a:r>
            <a:r>
              <a:rPr lang="ru-RU" sz="1000" b="1" kern="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тсутствие </a:t>
            </a:r>
            <a:r>
              <a:rPr lang="ru-RU" sz="1000" b="1" kern="0" dirty="0">
                <a:solidFill>
                  <a:srgbClr val="002060"/>
                </a:solidFill>
                <a:latin typeface="Arial Narrow" panose="020B0606020202030204" pitchFamily="34" charset="0"/>
              </a:rPr>
              <a:t>работоспособности приводов запорной арматуры как от ручного дублера, так и от импульсного </a:t>
            </a:r>
            <a:r>
              <a:rPr lang="ru-RU" sz="1000" b="1" kern="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газа.</a:t>
            </a:r>
            <a:endParaRPr lang="ru-RU" sz="1000" b="1" kern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1267613" flipV="1">
            <a:off x="1826784" y="1753117"/>
            <a:ext cx="2030532" cy="7339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095551" y="4764203"/>
            <a:ext cx="7048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 техническом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состоянии трубопроводной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арматуры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66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Новая папка (2)\4 кв. 2018 Семинар-совещание ТПА Уфа\Подготовка к совещанию 27.10.2018-31.10.2018\фото на фон\2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962" y="1095375"/>
            <a:ext cx="7381035" cy="3492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095551" y="4764203"/>
            <a:ext cx="7048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 техническом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состоянии трубопроводной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арматуры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71700" y="139700"/>
            <a:ext cx="6753226" cy="85725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just"/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количества ТПА (DN 50-1400) на объектах ЛЧ МГ, КС, ПХГ и ГРС ПАО «Газпром» 2013 – 2017 гг.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75"/>
            <a:ext cx="9143621" cy="3492500"/>
          </a:xfrm>
          <a:prstGeom prst="rect">
            <a:avLst/>
          </a:prstGeom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7805515"/>
              </p:ext>
            </p:extLst>
          </p:nvPr>
        </p:nvGraphicFramePr>
        <p:xfrm>
          <a:off x="1908175" y="1235001"/>
          <a:ext cx="7162801" cy="3199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2" name="Picture 2" descr="F:\Новая папка (2)\4 кв. 2018 Семинар-совещание ТПА Уфа\Подготовка к совещанию 27.10.2018-31.10.2018\Фото\слайд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7" y="1225564"/>
            <a:ext cx="1657350" cy="21097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F:\Новая папка (2)\4 кв. 2018 Семинар-совещание ТПА Уфа\Подготовка к совещанию 27.10.2018-31.10.2018\Фото\слайд1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4" y="3335351"/>
            <a:ext cx="1657350" cy="1109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39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068429"/>
            <a:ext cx="9143244" cy="3488850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122096" y="72000"/>
            <a:ext cx="7021903" cy="90824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/>
          <a:p>
            <a:r>
              <a:rPr lang="en-US" sz="2000" dirty="0"/>
              <a:t/>
            </a:r>
            <a:br>
              <a:rPr lang="en-US" sz="2000" dirty="0"/>
            </a:b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Состояние ТПА, находящейся на хранении в дочерних обществах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448" y="3082091"/>
            <a:ext cx="21827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  <a:defRPr/>
            </a:pPr>
            <a:r>
              <a:rPr lang="ru-RU" sz="1000" b="1" kern="0" dirty="0">
                <a:solidFill>
                  <a:srgbClr val="002060"/>
                </a:solidFill>
              </a:rPr>
              <a:t>В</a:t>
            </a:r>
            <a:r>
              <a:rPr lang="ru-RU" sz="1000" b="1" kern="0" dirty="0" smtClean="0">
                <a:solidFill>
                  <a:srgbClr val="002060"/>
                </a:solidFill>
              </a:rPr>
              <a:t>ысыхание консервационной смазки</a:t>
            </a:r>
            <a:endParaRPr lang="ru-RU" sz="1000" b="1" kern="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7" y="1130419"/>
            <a:ext cx="2182724" cy="180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241" y="2105213"/>
            <a:ext cx="2368808" cy="1774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499151" y="3982156"/>
            <a:ext cx="2126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77800" algn="l"/>
              </a:tabLst>
              <a:defRPr/>
            </a:pPr>
            <a:r>
              <a:rPr lang="ru-RU" sz="1000" b="1" kern="0" dirty="0" smtClean="0">
                <a:solidFill>
                  <a:srgbClr val="002060"/>
                </a:solidFill>
              </a:rPr>
              <a:t>Вода в приводе крана</a:t>
            </a:r>
            <a:endParaRPr lang="ru-RU" sz="1000" b="1" kern="0" dirty="0">
              <a:solidFill>
                <a:srgbClr val="00206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607" y="1130419"/>
            <a:ext cx="2248763" cy="180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002721" y="3018302"/>
            <a:ext cx="19695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77800" algn="l"/>
              </a:tabLst>
              <a:defRPr/>
            </a:pPr>
            <a:r>
              <a:rPr lang="ru-RU" sz="1000" b="1" kern="0" dirty="0" smtClean="0">
                <a:solidFill>
                  <a:srgbClr val="002060"/>
                </a:solidFill>
              </a:rPr>
              <a:t>Коррозии затвора крана</a:t>
            </a:r>
            <a:endParaRPr lang="ru-RU" sz="1000" b="1" kern="0" dirty="0">
              <a:solidFill>
                <a:srgbClr val="00206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3"/>
          <a:stretch/>
        </p:blipFill>
        <p:spPr bwMode="auto">
          <a:xfrm>
            <a:off x="7166680" y="2030561"/>
            <a:ext cx="1899372" cy="1731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7124700" y="3960554"/>
            <a:ext cx="19695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77800" algn="l"/>
              </a:tabLst>
              <a:defRPr/>
            </a:pPr>
            <a:r>
              <a:rPr lang="ru-RU" sz="1000" b="1" kern="0" dirty="0" smtClean="0">
                <a:solidFill>
                  <a:srgbClr val="002060"/>
                </a:solidFill>
              </a:rPr>
              <a:t>Коррозии затвора крана</a:t>
            </a:r>
            <a:endParaRPr lang="ru-RU" sz="1000" b="1" kern="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95551" y="4764203"/>
            <a:ext cx="7048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 техническом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состоянии трубопроводной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арматуры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46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1095376"/>
            <a:ext cx="9143244" cy="34925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32494" y="1931215"/>
            <a:ext cx="8515847" cy="1170430"/>
          </a:xfrm>
          <a:prstGeom prst="roundRect">
            <a:avLst>
              <a:gd name="adj" fmla="val 31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50" b="1" i="1" dirty="0" smtClean="0"/>
              <a:t>2. Административный </a:t>
            </a:r>
            <a:r>
              <a:rPr lang="ru-RU" sz="750" b="1" i="1" dirty="0"/>
              <a:t>контроль </a:t>
            </a:r>
            <a:endParaRPr lang="ru-RU" sz="750" b="1" i="1" dirty="0" smtClean="0"/>
          </a:p>
          <a:p>
            <a:pPr algn="ctr"/>
            <a:r>
              <a:rPr lang="ru-RU" sz="750" b="1" i="1" dirty="0" smtClean="0"/>
              <a:t>руководством </a:t>
            </a:r>
            <a:r>
              <a:rPr lang="ru-RU" sz="750" b="1" i="1" dirty="0"/>
              <a:t>дочернего общества (главный инженер (заместитель генерального директора), </a:t>
            </a:r>
            <a:r>
              <a:rPr lang="ru-RU" sz="750" b="1" i="1" dirty="0" smtClean="0"/>
              <a:t>представителями </a:t>
            </a:r>
            <a:r>
              <a:rPr lang="ru-RU" sz="750" b="1" i="1" dirty="0"/>
              <a:t>ПОЭМГ, ПОЭКС, ПОЭГРС, ОГ, ИТЦ и УАВР)</a:t>
            </a:r>
            <a:r>
              <a:rPr lang="ru-RU" sz="750" b="1" dirty="0"/>
              <a:t> </a:t>
            </a:r>
          </a:p>
          <a:p>
            <a:pPr algn="just"/>
            <a:r>
              <a:rPr lang="ru-RU" sz="750" b="1" dirty="0"/>
              <a:t>2.1. </a:t>
            </a:r>
            <a:r>
              <a:rPr lang="ru-RU" sz="750" dirty="0"/>
              <a:t>Проверка готовности к ОЗП с контролем выполнения </a:t>
            </a:r>
            <a:r>
              <a:rPr lang="ru-RU" sz="750" dirty="0" err="1"/>
              <a:t>ДТОиР</a:t>
            </a:r>
            <a:r>
              <a:rPr lang="ru-RU" sz="750" dirty="0"/>
              <a:t> ТПА </a:t>
            </a:r>
            <a:r>
              <a:rPr lang="ru-RU" sz="750" dirty="0" smtClean="0"/>
              <a:t>.</a:t>
            </a:r>
            <a:endParaRPr lang="ru-RU" sz="750" dirty="0"/>
          </a:p>
          <a:p>
            <a:pPr marL="182563" indent="-182563" algn="just"/>
            <a:r>
              <a:rPr lang="ru-RU" sz="750" b="1" dirty="0"/>
              <a:t>2.2. </a:t>
            </a:r>
            <a:r>
              <a:rPr lang="ru-RU" sz="750" dirty="0"/>
              <a:t>Проверка выполнения </a:t>
            </a:r>
            <a:r>
              <a:rPr lang="ru-RU" sz="750" dirty="0" err="1"/>
              <a:t>ДТОиР</a:t>
            </a:r>
            <a:r>
              <a:rPr lang="ru-RU" sz="750" dirty="0"/>
              <a:t> ТПА в весенний </a:t>
            </a:r>
            <a:r>
              <a:rPr lang="ru-RU" sz="750" dirty="0" smtClean="0"/>
              <a:t>период.</a:t>
            </a:r>
            <a:endParaRPr lang="ru-RU" sz="750" dirty="0"/>
          </a:p>
          <a:p>
            <a:pPr algn="just"/>
            <a:r>
              <a:rPr lang="ru-RU" sz="750" b="1" dirty="0"/>
              <a:t>2.3. </a:t>
            </a:r>
            <a:r>
              <a:rPr lang="ru-RU" sz="750" dirty="0"/>
              <a:t>Подведение итогов </a:t>
            </a:r>
            <a:r>
              <a:rPr lang="ru-RU" sz="750" dirty="0" smtClean="0"/>
              <a:t>производственно-хозяйственной </a:t>
            </a:r>
            <a:r>
              <a:rPr lang="ru-RU" sz="750" dirty="0"/>
              <a:t>деятельности филиалов за отчетный период с учетом проведенных проверок.</a:t>
            </a:r>
          </a:p>
          <a:p>
            <a:pPr marL="182563" indent="-182563" algn="just"/>
            <a:r>
              <a:rPr lang="ru-RU" sz="750" b="1" dirty="0"/>
              <a:t>2.4. </a:t>
            </a:r>
            <a:r>
              <a:rPr lang="ru-RU" sz="750" dirty="0"/>
              <a:t>Анализ технического состояния ТПА по результатам проведенных проверок с разработкой корректирующих и предупреждающих действий по предотвращению возникновения отказов узлов и деталей ТПА </a:t>
            </a:r>
            <a:r>
              <a:rPr lang="ru-RU" sz="750" dirty="0" smtClean="0"/>
              <a:t/>
            </a:r>
            <a:br>
              <a:rPr lang="ru-RU" sz="750" dirty="0" smtClean="0"/>
            </a:br>
            <a:r>
              <a:rPr lang="ru-RU" sz="750" dirty="0" smtClean="0"/>
              <a:t>с </a:t>
            </a:r>
            <a:r>
              <a:rPr lang="ru-RU" sz="750" dirty="0"/>
              <a:t>направлением в виде циркуляционных писем в филиалы дочернего общества.</a:t>
            </a:r>
          </a:p>
          <a:p>
            <a:pPr algn="just"/>
            <a:r>
              <a:rPr lang="ru-RU" sz="750" b="1" dirty="0"/>
              <a:t>2.5. </a:t>
            </a:r>
            <a:r>
              <a:rPr lang="ru-RU" sz="750" dirty="0"/>
              <a:t>Мониторинг достоверности данных в ИНФОТЕХ.</a:t>
            </a:r>
          </a:p>
          <a:p>
            <a:pPr algn="just"/>
            <a:r>
              <a:rPr lang="ru-RU" sz="750" b="1" dirty="0"/>
              <a:t>2.6. </a:t>
            </a:r>
            <a:r>
              <a:rPr lang="ru-RU" sz="750" dirty="0"/>
              <a:t>Реагирующий мониторинг в результате отказов или инцидентов с ТПА.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06086" y="3216834"/>
            <a:ext cx="4242382" cy="1345641"/>
          </a:xfrm>
          <a:prstGeom prst="roundRect">
            <a:avLst>
              <a:gd name="adj" fmla="val 2390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51273" y="1108497"/>
            <a:ext cx="8293211" cy="752472"/>
          </a:xfrm>
          <a:prstGeom prst="roundRect">
            <a:avLst>
              <a:gd name="adj" fmla="val 3513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 algn="ctr">
              <a:buAutoNum type="arabicPeriod"/>
            </a:pPr>
            <a:r>
              <a:rPr lang="ru-RU" sz="750" b="1" i="1" dirty="0" smtClean="0">
                <a:solidFill>
                  <a:schemeClr val="tx1"/>
                </a:solidFill>
              </a:rPr>
              <a:t>Административный контроль </a:t>
            </a:r>
          </a:p>
          <a:p>
            <a:pPr algn="ctr"/>
            <a:r>
              <a:rPr lang="ru-RU" sz="750" b="1" i="1" dirty="0" smtClean="0">
                <a:solidFill>
                  <a:schemeClr val="tx1"/>
                </a:solidFill>
              </a:rPr>
              <a:t>представителями Департамента (Управление (В.А. Середёнок), Управление (С.А. Хан), Управление (Р.Ю. Дистанов) и ООО «Газпром газнадзор») </a:t>
            </a:r>
            <a:r>
              <a:rPr lang="ru-RU" sz="75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sz="750" b="1" dirty="0" smtClean="0">
                <a:solidFill>
                  <a:schemeClr val="tx1"/>
                </a:solidFill>
              </a:rPr>
              <a:t>1.1. </a:t>
            </a:r>
            <a:r>
              <a:rPr lang="ru-RU" sz="750" dirty="0" smtClean="0">
                <a:solidFill>
                  <a:schemeClr val="tx1"/>
                </a:solidFill>
              </a:rPr>
              <a:t>Проверка </a:t>
            </a:r>
            <a:r>
              <a:rPr lang="ru-RU" sz="750" dirty="0">
                <a:solidFill>
                  <a:schemeClr val="tx1"/>
                </a:solidFill>
              </a:rPr>
              <a:t>готовности к ОЗП с контролем выполнения </a:t>
            </a:r>
            <a:r>
              <a:rPr lang="ru-RU" sz="750" dirty="0" err="1">
                <a:solidFill>
                  <a:schemeClr val="tx1"/>
                </a:solidFill>
              </a:rPr>
              <a:t>ДТОиР</a:t>
            </a:r>
            <a:r>
              <a:rPr lang="ru-RU" sz="750" dirty="0">
                <a:solidFill>
                  <a:schemeClr val="tx1"/>
                </a:solidFill>
              </a:rPr>
              <a:t> </a:t>
            </a:r>
            <a:r>
              <a:rPr lang="ru-RU" sz="750" dirty="0" smtClean="0">
                <a:solidFill>
                  <a:schemeClr val="tx1"/>
                </a:solidFill>
              </a:rPr>
              <a:t>ТПА.</a:t>
            </a:r>
            <a:endParaRPr lang="ru-RU" sz="750" dirty="0">
              <a:solidFill>
                <a:schemeClr val="tx1"/>
              </a:solidFill>
            </a:endParaRPr>
          </a:p>
          <a:p>
            <a:r>
              <a:rPr lang="ru-RU" sz="750" b="1" dirty="0">
                <a:solidFill>
                  <a:schemeClr val="tx1"/>
                </a:solidFill>
              </a:rPr>
              <a:t>1.2. </a:t>
            </a:r>
            <a:r>
              <a:rPr lang="ru-RU" sz="750" dirty="0" smtClean="0">
                <a:solidFill>
                  <a:schemeClr val="tx1"/>
                </a:solidFill>
              </a:rPr>
              <a:t>Проверка </a:t>
            </a:r>
            <a:r>
              <a:rPr lang="ru-RU" sz="750" dirty="0">
                <a:solidFill>
                  <a:schemeClr val="tx1"/>
                </a:solidFill>
              </a:rPr>
              <a:t>выполнения </a:t>
            </a:r>
            <a:r>
              <a:rPr lang="ru-RU" sz="750" dirty="0" err="1">
                <a:solidFill>
                  <a:schemeClr val="tx1"/>
                </a:solidFill>
              </a:rPr>
              <a:t>ДТОиР</a:t>
            </a:r>
            <a:r>
              <a:rPr lang="ru-RU" sz="750" dirty="0">
                <a:solidFill>
                  <a:schemeClr val="tx1"/>
                </a:solidFill>
              </a:rPr>
              <a:t> ТПА </a:t>
            </a:r>
            <a:r>
              <a:rPr lang="ru-RU" sz="750" dirty="0" smtClean="0">
                <a:solidFill>
                  <a:schemeClr val="tx1"/>
                </a:solidFill>
              </a:rPr>
              <a:t>в весенний период.</a:t>
            </a:r>
            <a:endParaRPr lang="ru-RU" sz="750" dirty="0">
              <a:solidFill>
                <a:schemeClr val="tx1"/>
              </a:solidFill>
            </a:endParaRPr>
          </a:p>
          <a:p>
            <a:r>
              <a:rPr lang="ru-RU" sz="750" b="1" dirty="0">
                <a:solidFill>
                  <a:schemeClr val="tx1"/>
                </a:solidFill>
              </a:rPr>
              <a:t>1.3. </a:t>
            </a:r>
            <a:r>
              <a:rPr lang="ru-RU" sz="750" dirty="0" smtClean="0">
                <a:solidFill>
                  <a:schemeClr val="tx1"/>
                </a:solidFill>
              </a:rPr>
              <a:t>Подведение </a:t>
            </a:r>
            <a:r>
              <a:rPr lang="ru-RU" sz="750" dirty="0">
                <a:solidFill>
                  <a:schemeClr val="tx1"/>
                </a:solidFill>
              </a:rPr>
              <a:t>итогов производственно-хозяйственной деятельности дочерних обществ за отчетный период с учетом проведенных проверок (</a:t>
            </a:r>
            <a:r>
              <a:rPr lang="ru-RU" sz="750" dirty="0" err="1">
                <a:solidFill>
                  <a:schemeClr val="tx1"/>
                </a:solidFill>
              </a:rPr>
              <a:t>пп</a:t>
            </a:r>
            <a:r>
              <a:rPr lang="ru-RU" sz="750" dirty="0">
                <a:solidFill>
                  <a:schemeClr val="tx1"/>
                </a:solidFill>
              </a:rPr>
              <a:t>. 1.1 и 1.2).</a:t>
            </a:r>
          </a:p>
          <a:p>
            <a:r>
              <a:rPr lang="ru-RU" sz="750" b="1" dirty="0">
                <a:solidFill>
                  <a:schemeClr val="tx1"/>
                </a:solidFill>
              </a:rPr>
              <a:t>1.4. </a:t>
            </a:r>
            <a:r>
              <a:rPr lang="ru-RU" sz="750" dirty="0" smtClean="0">
                <a:solidFill>
                  <a:schemeClr val="tx1"/>
                </a:solidFill>
              </a:rPr>
              <a:t>Анализ </a:t>
            </a:r>
            <a:r>
              <a:rPr lang="ru-RU" sz="750" dirty="0">
                <a:solidFill>
                  <a:schemeClr val="tx1"/>
                </a:solidFill>
              </a:rPr>
              <a:t>технического состояния ТПА по результатам проведенных проверок с разработкой корректирующих мероприятий и направления в виде циркуляционных писем в дочерние общества</a:t>
            </a:r>
            <a:r>
              <a:rPr lang="ru-RU" sz="800" dirty="0" smtClean="0">
                <a:solidFill>
                  <a:schemeClr val="tx1"/>
                </a:solidFill>
              </a:rPr>
              <a:t>.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8067" y="3216835"/>
            <a:ext cx="4440323" cy="1345640"/>
          </a:xfrm>
          <a:prstGeom prst="roundRect">
            <a:avLst>
              <a:gd name="adj" fmla="val 2839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50" dirty="0" smtClean="0"/>
              <a:t>.</a:t>
            </a:r>
            <a:endParaRPr lang="ru-RU" sz="750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58391" y="3101645"/>
            <a:ext cx="4294022" cy="118457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750" b="1" i="1" dirty="0">
                <a:solidFill>
                  <a:schemeClr val="tx1"/>
                </a:solidFill>
              </a:rPr>
              <a:t>3. Предупреждающий мониторинг представителями филиалов дочернего общества</a:t>
            </a:r>
            <a:br>
              <a:rPr lang="ru-RU" sz="750" b="1" i="1" dirty="0">
                <a:solidFill>
                  <a:schemeClr val="tx1"/>
                </a:solidFill>
              </a:rPr>
            </a:br>
            <a:r>
              <a:rPr lang="ru-RU" sz="750" b="1" i="1" dirty="0">
                <a:solidFill>
                  <a:schemeClr val="tx1"/>
                </a:solidFill>
              </a:rPr>
              <a:t> (ИТЦ или УАВР).</a:t>
            </a:r>
          </a:p>
          <a:p>
            <a:r>
              <a:rPr lang="ru-RU" sz="750" b="1" dirty="0">
                <a:solidFill>
                  <a:schemeClr val="tx1"/>
                </a:solidFill>
              </a:rPr>
              <a:t>3.1. </a:t>
            </a:r>
            <a:r>
              <a:rPr lang="ru-RU" sz="750" dirty="0">
                <a:solidFill>
                  <a:schemeClr val="tx1"/>
                </a:solidFill>
              </a:rPr>
              <a:t>Выполнение планового обследования (диагностика) технического состояния ТПА </a:t>
            </a:r>
            <a:r>
              <a:rPr lang="ru-RU" sz="750" dirty="0" smtClean="0">
                <a:solidFill>
                  <a:schemeClr val="tx1"/>
                </a:solidFill>
              </a:rPr>
              <a:t>(</a:t>
            </a:r>
            <a:r>
              <a:rPr lang="ru-RU" sz="750" b="1" dirty="0" smtClean="0">
                <a:solidFill>
                  <a:schemeClr val="tx1"/>
                </a:solidFill>
              </a:rPr>
              <a:t>1 </a:t>
            </a:r>
            <a:r>
              <a:rPr lang="ru-RU" sz="750" b="1" dirty="0">
                <a:solidFill>
                  <a:schemeClr val="tx1"/>
                </a:solidFill>
              </a:rPr>
              <a:t>раз в 10 лет).</a:t>
            </a:r>
          </a:p>
          <a:p>
            <a:r>
              <a:rPr lang="ru-RU" sz="750" b="1" dirty="0">
                <a:solidFill>
                  <a:schemeClr val="tx1"/>
                </a:solidFill>
              </a:rPr>
              <a:t>3.2. </a:t>
            </a:r>
            <a:r>
              <a:rPr lang="ru-RU" sz="750" dirty="0">
                <a:solidFill>
                  <a:schemeClr val="tx1"/>
                </a:solidFill>
              </a:rPr>
              <a:t>Обследование технического состояния неудовлетворительно работающей ТПА по заявкам филиалов с выдачей рекомендаций о возможности ее дальнейшей эксплуатации или демонтажа.</a:t>
            </a:r>
          </a:p>
          <a:p>
            <a:r>
              <a:rPr lang="ru-RU" sz="750" b="1" dirty="0">
                <a:solidFill>
                  <a:schemeClr val="tx1"/>
                </a:solidFill>
              </a:rPr>
              <a:t>3.3. </a:t>
            </a:r>
            <a:r>
              <a:rPr lang="ru-RU" sz="750" dirty="0">
                <a:solidFill>
                  <a:schemeClr val="tx1"/>
                </a:solidFill>
              </a:rPr>
              <a:t>Обследование демонтированной ТПА с оценкой причин выхода ее из строя, полноты принятых мероприятий по </a:t>
            </a:r>
            <a:r>
              <a:rPr lang="ru-RU" sz="750" dirty="0" smtClean="0">
                <a:solidFill>
                  <a:schemeClr val="tx1"/>
                </a:solidFill>
              </a:rPr>
              <a:t>восстановлению </a:t>
            </a:r>
            <a:r>
              <a:rPr lang="ru-RU" sz="750" dirty="0">
                <a:solidFill>
                  <a:schemeClr val="tx1"/>
                </a:solidFill>
              </a:rPr>
              <a:t>технических параметров арматуры и корректности принятых решений по демонтажу. </a:t>
            </a:r>
          </a:p>
          <a:p>
            <a:r>
              <a:rPr lang="ru-RU" sz="750" b="1" dirty="0">
                <a:solidFill>
                  <a:schemeClr val="tx1"/>
                </a:solidFill>
              </a:rPr>
              <a:t>3.4. </a:t>
            </a:r>
            <a:r>
              <a:rPr lang="ru-RU" sz="750" dirty="0">
                <a:solidFill>
                  <a:schemeClr val="tx1"/>
                </a:solidFill>
              </a:rPr>
              <a:t>Анализ технического состояния ТПА по результатам проведенных обследований с разработкой корректирующих и предупреждающих действий по предотвращению возникновения отказов узлов и деталей ТПА с направлением в виде предложений в производственные отделы администрации дочернего </a:t>
            </a:r>
            <a:r>
              <a:rPr lang="ru-RU" sz="750" dirty="0" smtClean="0">
                <a:solidFill>
                  <a:schemeClr val="tx1"/>
                </a:solidFill>
              </a:rPr>
              <a:t>общества.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879238" y="3216835"/>
            <a:ext cx="4052621" cy="112764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750" b="1" i="1" dirty="0">
                <a:solidFill>
                  <a:schemeClr val="tx1"/>
                </a:solidFill>
              </a:rPr>
              <a:t>4. Мониторинг руководством филиала (главный инженер (заместитель начальника) и начальники ГКС, ЛЭС, ГРС).</a:t>
            </a:r>
          </a:p>
          <a:p>
            <a:pPr algn="just"/>
            <a:r>
              <a:rPr lang="ru-RU" sz="750" b="1" dirty="0">
                <a:solidFill>
                  <a:schemeClr val="tx1"/>
                </a:solidFill>
              </a:rPr>
              <a:t>4.1. </a:t>
            </a:r>
            <a:r>
              <a:rPr lang="ru-RU" sz="750" dirty="0">
                <a:solidFill>
                  <a:schemeClr val="tx1"/>
                </a:solidFill>
              </a:rPr>
              <a:t>Проверка выполнения </a:t>
            </a:r>
            <a:r>
              <a:rPr lang="ru-RU" sz="750" dirty="0" err="1">
                <a:solidFill>
                  <a:schemeClr val="tx1"/>
                </a:solidFill>
              </a:rPr>
              <a:t>ДТОиР</a:t>
            </a:r>
            <a:r>
              <a:rPr lang="ru-RU" sz="750" dirty="0">
                <a:solidFill>
                  <a:schemeClr val="tx1"/>
                </a:solidFill>
              </a:rPr>
              <a:t> ТПА (в соответствии с требованиями СТО Газпром 2-2.3-385-2009) согласно разработанным план-графикам.</a:t>
            </a:r>
          </a:p>
          <a:p>
            <a:pPr algn="just"/>
            <a:r>
              <a:rPr lang="ru-RU" sz="750" b="1" dirty="0">
                <a:solidFill>
                  <a:schemeClr val="tx1"/>
                </a:solidFill>
              </a:rPr>
              <a:t>4.2. </a:t>
            </a:r>
            <a:r>
              <a:rPr lang="ru-RU" sz="750" dirty="0">
                <a:solidFill>
                  <a:schemeClr val="tx1"/>
                </a:solidFill>
              </a:rPr>
              <a:t>Проверка достоверности данных в ИНФОТЕХ</a:t>
            </a:r>
            <a:r>
              <a:rPr lang="ru-RU" sz="750" dirty="0" smtClean="0">
                <a:solidFill>
                  <a:schemeClr val="tx1"/>
                </a:solidFill>
              </a:rPr>
              <a:t>.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24" name="Выгнутая влево стрелка 23"/>
          <p:cNvSpPr/>
          <p:nvPr/>
        </p:nvSpPr>
        <p:spPr>
          <a:xfrm>
            <a:off x="18418" y="2875190"/>
            <a:ext cx="369735" cy="598888"/>
          </a:xfrm>
          <a:prstGeom prst="curvedRightArrow">
            <a:avLst>
              <a:gd name="adj1" fmla="val 25000"/>
              <a:gd name="adj2" fmla="val 47696"/>
              <a:gd name="adj3" fmla="val 18144"/>
            </a:avLst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Выгнутая влево стрелка 25"/>
          <p:cNvSpPr/>
          <p:nvPr/>
        </p:nvSpPr>
        <p:spPr>
          <a:xfrm flipH="1">
            <a:off x="8669547" y="2822420"/>
            <a:ext cx="378921" cy="651658"/>
          </a:xfrm>
          <a:prstGeom prst="curvedRightArrow">
            <a:avLst>
              <a:gd name="adj1" fmla="val 21862"/>
              <a:gd name="adj2" fmla="val 50411"/>
              <a:gd name="adj3" fmla="val 20105"/>
            </a:avLst>
          </a:prstGeom>
          <a:ln w="8255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Выгнутая влево стрелка 27"/>
          <p:cNvSpPr/>
          <p:nvPr/>
        </p:nvSpPr>
        <p:spPr>
          <a:xfrm>
            <a:off x="228109" y="1602029"/>
            <a:ext cx="298101" cy="497433"/>
          </a:xfrm>
          <a:prstGeom prst="curvedRightArrow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321" name="Выгнутая вправо стрелка 13320"/>
          <p:cNvSpPr/>
          <p:nvPr/>
        </p:nvSpPr>
        <p:spPr>
          <a:xfrm>
            <a:off x="8669547" y="1602029"/>
            <a:ext cx="308000" cy="497433"/>
          </a:xfrm>
          <a:prstGeom prst="curvedLeftArrow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322" name="Тройная стрелка влево/вправо/вверх 13321"/>
          <p:cNvSpPr/>
          <p:nvPr/>
        </p:nvSpPr>
        <p:spPr>
          <a:xfrm>
            <a:off x="4441570" y="3101645"/>
            <a:ext cx="426825" cy="503411"/>
          </a:xfrm>
          <a:prstGeom prst="leftRightUp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Заголовок 1"/>
          <p:cNvSpPr txBox="1">
            <a:spLocks/>
          </p:cNvSpPr>
          <p:nvPr/>
        </p:nvSpPr>
        <p:spPr>
          <a:xfrm>
            <a:off x="2305402" y="-2223"/>
            <a:ext cx="6857016" cy="108586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algn="ctr"/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13323" name="Прямоугольник 13322"/>
          <p:cNvSpPr/>
          <p:nvPr/>
        </p:nvSpPr>
        <p:spPr>
          <a:xfrm>
            <a:off x="2333548" y="22485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3324" name="Заголовок 13323"/>
          <p:cNvSpPr>
            <a:spLocks noGrp="1"/>
          </p:cNvSpPr>
          <p:nvPr>
            <p:ph type="title"/>
          </p:nvPr>
        </p:nvSpPr>
        <p:spPr>
          <a:xfrm>
            <a:off x="2130725" y="241541"/>
            <a:ext cx="6801134" cy="107830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Четыре уровня контроля технического состояния ТПА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095551" y="4764203"/>
            <a:ext cx="7048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 техническом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состоянии трубопроводной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арматуры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22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9288" y="1083400"/>
            <a:ext cx="9007974" cy="1131675"/>
          </a:xfrm>
          <a:prstGeom prst="rect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anchor="t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endParaRPr b="1" dirty="0" smtClean="0">
              <a:solidFill>
                <a:srgbClr val="4F81BD">
                  <a:lumMod val="75000"/>
                </a:srgbClr>
              </a:solidFill>
            </a:endParaRPr>
          </a:p>
          <a:p>
            <a:r>
              <a:rPr sz="2800" b="1" dirty="0" smtClean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54014" y="2487295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Сидорочев Михаил Евгеньевич</a:t>
            </a:r>
          </a:p>
          <a:p>
            <a:endParaRPr lang="ru-RU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Тел.: </a:t>
            </a:r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(812) 641-33-49</a:t>
            </a:r>
          </a:p>
          <a:p>
            <a:pPr>
              <a:defRPr/>
            </a:pPr>
            <a:endParaRPr lang="ru-RU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E-mail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: M.Sidorotchev@adm.gazprom.ru  </a:t>
            </a:r>
          </a:p>
        </p:txBody>
      </p:sp>
    </p:spTree>
    <p:extLst>
      <p:ext uri="{BB962C8B-B14F-4D97-AF65-F5344CB8AC3E}">
        <p14:creationId xmlns:p14="http://schemas.microsoft.com/office/powerpoint/2010/main" val="208813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1095374"/>
            <a:ext cx="9143244" cy="34925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1700" y="388188"/>
            <a:ext cx="6641082" cy="58982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just"/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Нормативные документы по трубопроводной арматуре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4"/>
          <a:stretch/>
        </p:blipFill>
        <p:spPr bwMode="auto">
          <a:xfrm>
            <a:off x="4562278" y="1322811"/>
            <a:ext cx="2148321" cy="288348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0" t="2033" b="-1"/>
          <a:stretch/>
        </p:blipFill>
        <p:spPr bwMode="auto">
          <a:xfrm>
            <a:off x="2287871" y="1611586"/>
            <a:ext cx="2108443" cy="287945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8" r="1001" b="819"/>
          <a:stretch/>
        </p:blipFill>
        <p:spPr bwMode="auto">
          <a:xfrm>
            <a:off x="6876563" y="1611586"/>
            <a:ext cx="2116815" cy="287945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209675"/>
            <a:ext cx="2066925" cy="287813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095551" y="4764203"/>
            <a:ext cx="7048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 техническом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состоянии трубопроводной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арматуры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67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Новая папка (2)\4 кв. 2018 Семинар-совещание ТПА Уфа\Подготовка к совещанию 27.10.2018-31.10.2018\фото на фон\сжатые\IMG_7079-16-11-18-02-52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095375"/>
            <a:ext cx="6972300" cy="3492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034"/>
            <a:ext cx="9148602" cy="3495841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22098" y="139700"/>
            <a:ext cx="6802828" cy="85725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just"/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ТПА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дочерним обществам по состоянию </a:t>
            </a:r>
            <a:b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01.01.2018 г.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6478148"/>
              </p:ext>
            </p:extLst>
          </p:nvPr>
        </p:nvGraphicFramePr>
        <p:xfrm>
          <a:off x="2001579" y="1160889"/>
          <a:ext cx="7105693" cy="3602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146" name="Picture 2" descr="F:\Новая папка (2)\4 кв. 2018 Семинар-совещание ТПА Уфа\Подготовка к совещанию 27.10.2018-31.10.2018\Фото\слайд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8" y="1254022"/>
            <a:ext cx="2238840" cy="149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Новая папка (2)\4 кв. 2018 Семинар-совещание ТПА Уфа\Подготовка к совещанию 27.10.2018-31.10.2018\Фото\слайд4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22" y="2754539"/>
            <a:ext cx="2336800" cy="16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095551" y="4764203"/>
            <a:ext cx="7048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 техническом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состоянии трубопроводной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арматуры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1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26" y="1095376"/>
            <a:ext cx="6765972" cy="3484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76"/>
            <a:ext cx="9143244" cy="35014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9350" y="139700"/>
            <a:ext cx="6711399" cy="85725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just"/>
            <a:r>
              <a:rPr lang="ru-RU" alt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ТПА по типоразмерам по состоянию </a:t>
            </a:r>
            <a:br>
              <a:rPr lang="ru-RU" alt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01.01.2018 г.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9140203"/>
              </p:ext>
            </p:extLst>
          </p:nvPr>
        </p:nvGraphicFramePr>
        <p:xfrm>
          <a:off x="4627135" y="1020985"/>
          <a:ext cx="4571622" cy="3525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170" name="Picture 2" descr="F:\Новая папка (2)\4 кв. 2018 Семинар-совещание ТПА Уфа\Подготовка к совещанию 27.10.2018-31.10.2018\Фото\слайд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" y="1084216"/>
            <a:ext cx="2322512" cy="146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Новая папка (2)\4 кв. 2018 Семинар-совещание ТПА Уфа\Подготовка к совещанию 27.10.2018-31.10.2018\Фото\слайд5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3" y="2617195"/>
            <a:ext cx="2322513" cy="196293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095551" y="4764203"/>
            <a:ext cx="7048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 техническом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состоянии трубопроводной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арматуры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66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1095374"/>
            <a:ext cx="9143244" cy="3492501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139350" y="636104"/>
            <a:ext cx="6861775" cy="29893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/>
          <a:p>
            <a:pPr algn="just"/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ТПА по сроку службы по состоянию на 01.01.2018 г. 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1133625"/>
              </p:ext>
            </p:extLst>
          </p:nvPr>
        </p:nvGraphicFramePr>
        <p:xfrm>
          <a:off x="1946785" y="1345046"/>
          <a:ext cx="3959211" cy="2814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5640278" y="1220897"/>
            <a:ext cx="3503719" cy="33211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829300" y="1343024"/>
            <a:ext cx="3105150" cy="301331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 algn="just">
              <a:tabLst>
                <a:tab pos="180975" algn="l"/>
              </a:tabLst>
            </a:pPr>
            <a:r>
              <a:rPr lang="ru-RU" sz="1200" b="1" dirty="0" smtClean="0"/>
              <a:t>	</a:t>
            </a:r>
            <a:r>
              <a:rPr lang="ru-RU" sz="1200" b="1" dirty="0" smtClean="0">
                <a:solidFill>
                  <a:schemeClr val="tx1"/>
                </a:solidFill>
              </a:rPr>
              <a:t>I </a:t>
            </a:r>
            <a:r>
              <a:rPr lang="ru-RU" sz="1100" b="1" dirty="0">
                <a:solidFill>
                  <a:schemeClr val="tx1"/>
                </a:solidFill>
              </a:rPr>
              <a:t>группа (до 10 лет эксплуатации включительно) </a:t>
            </a:r>
            <a:r>
              <a:rPr lang="ru-RU" sz="1100" b="1" dirty="0" smtClean="0">
                <a:solidFill>
                  <a:schemeClr val="tx1"/>
                </a:solidFill>
              </a:rPr>
              <a:t>–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>
                <a:solidFill>
                  <a:schemeClr val="tx1"/>
                </a:solidFill>
              </a:rPr>
              <a:t>период ожидаемого удовлетворительного состояния эксплуатируемого оборудования;</a:t>
            </a:r>
          </a:p>
          <a:p>
            <a:pPr lvl="0" algn="just">
              <a:tabLst>
                <a:tab pos="180975" algn="l"/>
              </a:tabLst>
            </a:pPr>
            <a:r>
              <a:rPr lang="ru-RU" sz="1100" b="1" dirty="0" smtClean="0">
                <a:solidFill>
                  <a:schemeClr val="tx1"/>
                </a:solidFill>
              </a:rPr>
              <a:t>	II </a:t>
            </a:r>
            <a:r>
              <a:rPr lang="ru-RU" sz="1100" b="1" dirty="0">
                <a:solidFill>
                  <a:schemeClr val="tx1"/>
                </a:solidFill>
              </a:rPr>
              <a:t>группа (11-20 лет эксплуатации) </a:t>
            </a:r>
            <a:r>
              <a:rPr lang="ru-RU" sz="1100" b="1" dirty="0" smtClean="0">
                <a:solidFill>
                  <a:schemeClr val="tx1"/>
                </a:solidFill>
              </a:rPr>
              <a:t>–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>
                <a:solidFill>
                  <a:schemeClr val="tx1"/>
                </a:solidFill>
              </a:rPr>
              <a:t>период снижения технических параметров узлов и деталей оборудования;</a:t>
            </a:r>
          </a:p>
          <a:p>
            <a:pPr lvl="0" algn="just">
              <a:tabLst>
                <a:tab pos="180975" algn="l"/>
              </a:tabLst>
            </a:pPr>
            <a:r>
              <a:rPr lang="ru-RU" sz="1100" b="1" dirty="0" smtClean="0">
                <a:solidFill>
                  <a:schemeClr val="tx1"/>
                </a:solidFill>
              </a:rPr>
              <a:t>	III </a:t>
            </a:r>
            <a:r>
              <a:rPr lang="ru-RU" sz="1100" b="1" dirty="0">
                <a:solidFill>
                  <a:schemeClr val="tx1"/>
                </a:solidFill>
              </a:rPr>
              <a:t>группа (</a:t>
            </a:r>
            <a:r>
              <a:rPr lang="ru-RU" sz="1100" b="1" dirty="0" smtClean="0">
                <a:solidFill>
                  <a:schemeClr val="tx1"/>
                </a:solidFill>
              </a:rPr>
              <a:t>21-29 </a:t>
            </a:r>
            <a:r>
              <a:rPr lang="ru-RU" sz="1100" b="1" dirty="0">
                <a:solidFill>
                  <a:schemeClr val="tx1"/>
                </a:solidFill>
              </a:rPr>
              <a:t>лет эксплуатации) </a:t>
            </a:r>
            <a:r>
              <a:rPr lang="ru-RU" sz="1100" b="1" dirty="0" smtClean="0">
                <a:solidFill>
                  <a:schemeClr val="tx1"/>
                </a:solidFill>
              </a:rPr>
              <a:t>–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>
                <a:solidFill>
                  <a:schemeClr val="tx1"/>
                </a:solidFill>
              </a:rPr>
              <a:t>период снижения технических параметров узлов и деталей оборудования, при достижении которого необходимо принятие эксплуатационными службами дополнительных мероприятий по поддержанию удовлетворяющего технического состояния оборудования на период </a:t>
            </a:r>
            <a:r>
              <a:rPr lang="ru-RU" sz="1100" dirty="0" smtClean="0">
                <a:solidFill>
                  <a:schemeClr val="tx1"/>
                </a:solidFill>
              </a:rPr>
              <a:t/>
            </a:r>
            <a:br>
              <a:rPr lang="ru-RU" sz="1100" dirty="0" smtClean="0">
                <a:solidFill>
                  <a:schemeClr val="tx1"/>
                </a:solidFill>
              </a:rPr>
            </a:br>
            <a:r>
              <a:rPr lang="ru-RU" sz="1100" dirty="0" smtClean="0">
                <a:solidFill>
                  <a:schemeClr val="tx1"/>
                </a:solidFill>
              </a:rPr>
              <a:t>до </a:t>
            </a:r>
            <a:r>
              <a:rPr lang="ru-RU" sz="1100" dirty="0">
                <a:solidFill>
                  <a:schemeClr val="tx1"/>
                </a:solidFill>
              </a:rPr>
              <a:t>наступления назначенного срока службы;</a:t>
            </a:r>
          </a:p>
          <a:p>
            <a:pPr lvl="0" algn="just">
              <a:tabLst>
                <a:tab pos="180975" algn="l"/>
              </a:tabLst>
            </a:pPr>
            <a:r>
              <a:rPr lang="ru-RU" sz="1100" b="1" dirty="0" smtClean="0">
                <a:solidFill>
                  <a:schemeClr val="tx1"/>
                </a:solidFill>
              </a:rPr>
              <a:t>	IV </a:t>
            </a:r>
            <a:r>
              <a:rPr lang="ru-RU" sz="1100" b="1" dirty="0">
                <a:solidFill>
                  <a:schemeClr val="tx1"/>
                </a:solidFill>
              </a:rPr>
              <a:t>группа (30 лет эксплуатации и более) </a:t>
            </a:r>
            <a:r>
              <a:rPr lang="ru-RU" sz="1100" b="1" dirty="0" smtClean="0">
                <a:solidFill>
                  <a:schemeClr val="tx1"/>
                </a:solidFill>
              </a:rPr>
              <a:t>–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>
                <a:solidFill>
                  <a:schemeClr val="tx1"/>
                </a:solidFill>
              </a:rPr>
              <a:t>период выработки назначенного срока службы, при достижении которого должны быть запланированы работы </a:t>
            </a:r>
            <a:r>
              <a:rPr lang="ru-RU" sz="1100" dirty="0" smtClean="0">
                <a:solidFill>
                  <a:schemeClr val="tx1"/>
                </a:solidFill>
              </a:rPr>
              <a:t/>
            </a:r>
            <a:br>
              <a:rPr lang="ru-RU" sz="1100" dirty="0" smtClean="0">
                <a:solidFill>
                  <a:schemeClr val="tx1"/>
                </a:solidFill>
              </a:rPr>
            </a:br>
            <a:r>
              <a:rPr lang="ru-RU" sz="1100" dirty="0" smtClean="0">
                <a:solidFill>
                  <a:schemeClr val="tx1"/>
                </a:solidFill>
              </a:rPr>
              <a:t>по </a:t>
            </a:r>
            <a:r>
              <a:rPr lang="ru-RU" sz="1100" dirty="0">
                <a:solidFill>
                  <a:schemeClr val="tx1"/>
                </a:solidFill>
              </a:rPr>
              <a:t>обследованию и определению остаточного ресурса оборудования</a:t>
            </a:r>
            <a:r>
              <a:rPr lang="ru-RU" sz="12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9218" name="Picture 2" descr="F:\Новая папка (2)\4 кв. 2018 Семинар-совещание ТПА Уфа\Подготовка к совещанию 27.10.2018-31.10.2018\Фото\слайд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37" y="1269930"/>
            <a:ext cx="2090737" cy="115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Новая папка (2)\4 кв. 2018 Семинар-совещание ТПА Уфа\Подготовка к совещанию 27.10.2018-31.10.2018\Фото\слайд7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1482"/>
            <a:ext cx="2078037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95551" y="4764203"/>
            <a:ext cx="7048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 техническом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состоянии трубопроводной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арматуры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97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Новая папка (2)\4 кв. 2018 Семинар-совещание ТПА Уфа\Подготовка к совещанию 27.10.2018-31.10.2018\фото на фон\IMG_7087-16-11-18-03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003" y="1095375"/>
            <a:ext cx="6976997" cy="3492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Новая папка (2)\4 кв. 2018 Семинар-совещание ТПА Уфа\Подготовка к совещанию 27.10.2018-31.10.2018\Рисунок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375"/>
            <a:ext cx="9144000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139351" y="71998"/>
            <a:ext cx="7004270" cy="150235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/>
          <a:p>
            <a:pPr algn="just"/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ТПА по сроку службы по состоянию на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01.01.2018 г</a:t>
            </a:r>
            <a:r>
              <a:rPr lang="ru-RU" sz="2200" dirty="0" smtClean="0"/>
              <a:t>. </a:t>
            </a:r>
            <a:endParaRPr lang="ru-RU" sz="2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260E470-E43A-4EF8-9426-A982DF6BDC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39" b="22513"/>
          <a:stretch/>
        </p:blipFill>
        <p:spPr>
          <a:xfrm>
            <a:off x="58669" y="2849246"/>
            <a:ext cx="2108335" cy="124489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4331435"/>
              </p:ext>
            </p:extLst>
          </p:nvPr>
        </p:nvGraphicFramePr>
        <p:xfrm>
          <a:off x="2245996" y="1081645"/>
          <a:ext cx="6724650" cy="3519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9" y="1336444"/>
            <a:ext cx="2113031" cy="123530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095551" y="4764203"/>
            <a:ext cx="7048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 техническом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состоянии трубопроводной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арматуры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86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Новая папка (2)\4 кв. 2018 Семинар-совещание ТПА Уфа\Подготовка к совещанию 27.10.2018-31.10.2018\Рисунок1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4038"/>
            <a:ext cx="9144000" cy="356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374"/>
            <a:ext cx="9144000" cy="349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рапеция 26"/>
          <p:cNvSpPr/>
          <p:nvPr/>
        </p:nvSpPr>
        <p:spPr>
          <a:xfrm>
            <a:off x="1495428" y="3977695"/>
            <a:ext cx="6118226" cy="507831"/>
          </a:xfrm>
          <a:custGeom>
            <a:avLst/>
            <a:gdLst>
              <a:gd name="connsiteX0" fmla="*/ 0 w 5327650"/>
              <a:gd name="connsiteY0" fmla="*/ 715245 h 715245"/>
              <a:gd name="connsiteX1" fmla="*/ 178811 w 5327650"/>
              <a:gd name="connsiteY1" fmla="*/ 0 h 715245"/>
              <a:gd name="connsiteX2" fmla="*/ 5148839 w 5327650"/>
              <a:gd name="connsiteY2" fmla="*/ 0 h 715245"/>
              <a:gd name="connsiteX3" fmla="*/ 5327650 w 5327650"/>
              <a:gd name="connsiteY3" fmla="*/ 715245 h 715245"/>
              <a:gd name="connsiteX4" fmla="*/ 0 w 5327650"/>
              <a:gd name="connsiteY4" fmla="*/ 715245 h 715245"/>
              <a:gd name="connsiteX0" fmla="*/ 0 w 5718175"/>
              <a:gd name="connsiteY0" fmla="*/ 715245 h 715245"/>
              <a:gd name="connsiteX1" fmla="*/ 178811 w 5718175"/>
              <a:gd name="connsiteY1" fmla="*/ 0 h 715245"/>
              <a:gd name="connsiteX2" fmla="*/ 5148839 w 5718175"/>
              <a:gd name="connsiteY2" fmla="*/ 0 h 715245"/>
              <a:gd name="connsiteX3" fmla="*/ 5718175 w 5718175"/>
              <a:gd name="connsiteY3" fmla="*/ 715245 h 715245"/>
              <a:gd name="connsiteX4" fmla="*/ 0 w 5718175"/>
              <a:gd name="connsiteY4" fmla="*/ 715245 h 715245"/>
              <a:gd name="connsiteX0" fmla="*/ 0 w 6118225"/>
              <a:gd name="connsiteY0" fmla="*/ 715245 h 715245"/>
              <a:gd name="connsiteX1" fmla="*/ 578861 w 6118225"/>
              <a:gd name="connsiteY1" fmla="*/ 0 h 715245"/>
              <a:gd name="connsiteX2" fmla="*/ 5548889 w 6118225"/>
              <a:gd name="connsiteY2" fmla="*/ 0 h 715245"/>
              <a:gd name="connsiteX3" fmla="*/ 6118225 w 6118225"/>
              <a:gd name="connsiteY3" fmla="*/ 715245 h 715245"/>
              <a:gd name="connsiteX4" fmla="*/ 0 w 6118225"/>
              <a:gd name="connsiteY4" fmla="*/ 715245 h 71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8225" h="715245">
                <a:moveTo>
                  <a:pt x="0" y="715245"/>
                </a:moveTo>
                <a:lnTo>
                  <a:pt x="578861" y="0"/>
                </a:lnTo>
                <a:lnTo>
                  <a:pt x="5548889" y="0"/>
                </a:lnTo>
                <a:lnTo>
                  <a:pt x="6118225" y="715245"/>
                </a:lnTo>
                <a:lnTo>
                  <a:pt x="0" y="715245"/>
                </a:lnTo>
                <a:close/>
              </a:path>
            </a:pathLst>
          </a:cu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0" cap="none" spc="0" normalizeH="0" baseline="0" noProof="0">
              <a:ln/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Calibri"/>
              <a:cs typeface="Times New Roman"/>
            </a:endParaRPr>
          </a:p>
        </p:txBody>
      </p:sp>
      <p:sp>
        <p:nvSpPr>
          <p:cNvPr id="6" name="Трапеция 25"/>
          <p:cNvSpPr/>
          <p:nvPr/>
        </p:nvSpPr>
        <p:spPr>
          <a:xfrm>
            <a:off x="2200281" y="3126028"/>
            <a:ext cx="4724400" cy="718420"/>
          </a:xfrm>
          <a:custGeom>
            <a:avLst/>
            <a:gdLst>
              <a:gd name="connsiteX0" fmla="*/ 0 w 3937000"/>
              <a:gd name="connsiteY0" fmla="*/ 715245 h 715245"/>
              <a:gd name="connsiteX1" fmla="*/ 178811 w 3937000"/>
              <a:gd name="connsiteY1" fmla="*/ 0 h 715245"/>
              <a:gd name="connsiteX2" fmla="*/ 3758189 w 3937000"/>
              <a:gd name="connsiteY2" fmla="*/ 0 h 715245"/>
              <a:gd name="connsiteX3" fmla="*/ 3937000 w 3937000"/>
              <a:gd name="connsiteY3" fmla="*/ 715245 h 715245"/>
              <a:gd name="connsiteX4" fmla="*/ 0 w 3937000"/>
              <a:gd name="connsiteY4" fmla="*/ 715245 h 715245"/>
              <a:gd name="connsiteX0" fmla="*/ 0 w 3937000"/>
              <a:gd name="connsiteY0" fmla="*/ 715245 h 715245"/>
              <a:gd name="connsiteX1" fmla="*/ 178811 w 3937000"/>
              <a:gd name="connsiteY1" fmla="*/ 0 h 715245"/>
              <a:gd name="connsiteX2" fmla="*/ 3770889 w 3937000"/>
              <a:gd name="connsiteY2" fmla="*/ 0 h 715245"/>
              <a:gd name="connsiteX3" fmla="*/ 3937000 w 3937000"/>
              <a:gd name="connsiteY3" fmla="*/ 715245 h 715245"/>
              <a:gd name="connsiteX4" fmla="*/ 0 w 3937000"/>
              <a:gd name="connsiteY4" fmla="*/ 715245 h 715245"/>
              <a:gd name="connsiteX0" fmla="*/ 0 w 4337050"/>
              <a:gd name="connsiteY0" fmla="*/ 715245 h 718420"/>
              <a:gd name="connsiteX1" fmla="*/ 178811 w 4337050"/>
              <a:gd name="connsiteY1" fmla="*/ 0 h 718420"/>
              <a:gd name="connsiteX2" fmla="*/ 3770889 w 4337050"/>
              <a:gd name="connsiteY2" fmla="*/ 0 h 718420"/>
              <a:gd name="connsiteX3" fmla="*/ 4337050 w 4337050"/>
              <a:gd name="connsiteY3" fmla="*/ 718420 h 718420"/>
              <a:gd name="connsiteX4" fmla="*/ 0 w 4337050"/>
              <a:gd name="connsiteY4" fmla="*/ 715245 h 718420"/>
              <a:gd name="connsiteX0" fmla="*/ 0 w 4724400"/>
              <a:gd name="connsiteY0" fmla="*/ 712070 h 718420"/>
              <a:gd name="connsiteX1" fmla="*/ 566161 w 4724400"/>
              <a:gd name="connsiteY1" fmla="*/ 0 h 718420"/>
              <a:gd name="connsiteX2" fmla="*/ 4158239 w 4724400"/>
              <a:gd name="connsiteY2" fmla="*/ 0 h 718420"/>
              <a:gd name="connsiteX3" fmla="*/ 4724400 w 4724400"/>
              <a:gd name="connsiteY3" fmla="*/ 718420 h 718420"/>
              <a:gd name="connsiteX4" fmla="*/ 0 w 4724400"/>
              <a:gd name="connsiteY4" fmla="*/ 712070 h 71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4400" h="718420">
                <a:moveTo>
                  <a:pt x="0" y="712070"/>
                </a:moveTo>
                <a:lnTo>
                  <a:pt x="566161" y="0"/>
                </a:lnTo>
                <a:lnTo>
                  <a:pt x="4158239" y="0"/>
                </a:lnTo>
                <a:lnTo>
                  <a:pt x="4724400" y="718420"/>
                </a:lnTo>
                <a:lnTo>
                  <a:pt x="0" y="712070"/>
                </a:lnTo>
                <a:close/>
              </a:path>
            </a:pathLst>
          </a:cu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0" cap="none" spc="0" normalizeH="0" baseline="0" noProof="0">
              <a:ln/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Calibri"/>
              <a:cs typeface="Times New Roman"/>
            </a:endParaRPr>
          </a:p>
        </p:txBody>
      </p:sp>
      <p:sp>
        <p:nvSpPr>
          <p:cNvPr id="7" name="Трапеция 21"/>
          <p:cNvSpPr/>
          <p:nvPr/>
        </p:nvSpPr>
        <p:spPr>
          <a:xfrm>
            <a:off x="2882109" y="2598862"/>
            <a:ext cx="3329781" cy="392107"/>
          </a:xfrm>
          <a:custGeom>
            <a:avLst/>
            <a:gdLst>
              <a:gd name="connsiteX0" fmla="*/ 0 w 2896394"/>
              <a:gd name="connsiteY0" fmla="*/ 392107 h 392107"/>
              <a:gd name="connsiteX1" fmla="*/ 98027 w 2896394"/>
              <a:gd name="connsiteY1" fmla="*/ 0 h 392107"/>
              <a:gd name="connsiteX2" fmla="*/ 2798367 w 2896394"/>
              <a:gd name="connsiteY2" fmla="*/ 0 h 392107"/>
              <a:gd name="connsiteX3" fmla="*/ 2896394 w 2896394"/>
              <a:gd name="connsiteY3" fmla="*/ 392107 h 392107"/>
              <a:gd name="connsiteX4" fmla="*/ 0 w 2896394"/>
              <a:gd name="connsiteY4" fmla="*/ 392107 h 392107"/>
              <a:gd name="connsiteX0" fmla="*/ 0 w 3110707"/>
              <a:gd name="connsiteY0" fmla="*/ 392107 h 392107"/>
              <a:gd name="connsiteX1" fmla="*/ 98027 w 3110707"/>
              <a:gd name="connsiteY1" fmla="*/ 0 h 392107"/>
              <a:gd name="connsiteX2" fmla="*/ 2798367 w 3110707"/>
              <a:gd name="connsiteY2" fmla="*/ 0 h 392107"/>
              <a:gd name="connsiteX3" fmla="*/ 3110707 w 3110707"/>
              <a:gd name="connsiteY3" fmla="*/ 392107 h 392107"/>
              <a:gd name="connsiteX4" fmla="*/ 0 w 3110707"/>
              <a:gd name="connsiteY4" fmla="*/ 392107 h 392107"/>
              <a:gd name="connsiteX0" fmla="*/ 0 w 3329782"/>
              <a:gd name="connsiteY0" fmla="*/ 392107 h 392107"/>
              <a:gd name="connsiteX1" fmla="*/ 317102 w 3329782"/>
              <a:gd name="connsiteY1" fmla="*/ 0 h 392107"/>
              <a:gd name="connsiteX2" fmla="*/ 3017442 w 3329782"/>
              <a:gd name="connsiteY2" fmla="*/ 0 h 392107"/>
              <a:gd name="connsiteX3" fmla="*/ 3329782 w 3329782"/>
              <a:gd name="connsiteY3" fmla="*/ 392107 h 392107"/>
              <a:gd name="connsiteX4" fmla="*/ 0 w 3329782"/>
              <a:gd name="connsiteY4" fmla="*/ 392107 h 39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9782" h="392107">
                <a:moveTo>
                  <a:pt x="0" y="392107"/>
                </a:moveTo>
                <a:lnTo>
                  <a:pt x="317102" y="0"/>
                </a:lnTo>
                <a:lnTo>
                  <a:pt x="3017442" y="0"/>
                </a:lnTo>
                <a:lnTo>
                  <a:pt x="3329782" y="392107"/>
                </a:lnTo>
                <a:lnTo>
                  <a:pt x="0" y="392107"/>
                </a:lnTo>
                <a:close/>
              </a:path>
            </a:pathLst>
          </a:cu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0" cap="none" spc="0" normalizeH="0" baseline="0" noProof="0">
              <a:ln/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Calibri"/>
              <a:cs typeface="Times New Roman"/>
            </a:endParaRPr>
          </a:p>
        </p:txBody>
      </p:sp>
      <p:sp>
        <p:nvSpPr>
          <p:cNvPr id="8" name="Трапеция 4"/>
          <p:cNvSpPr/>
          <p:nvPr/>
        </p:nvSpPr>
        <p:spPr>
          <a:xfrm>
            <a:off x="3312320" y="2101772"/>
            <a:ext cx="2469356" cy="396869"/>
          </a:xfrm>
          <a:custGeom>
            <a:avLst/>
            <a:gdLst>
              <a:gd name="connsiteX0" fmla="*/ 0 w 2033587"/>
              <a:gd name="connsiteY0" fmla="*/ 392107 h 392107"/>
              <a:gd name="connsiteX1" fmla="*/ 98027 w 2033587"/>
              <a:gd name="connsiteY1" fmla="*/ 0 h 392107"/>
              <a:gd name="connsiteX2" fmla="*/ 1935560 w 2033587"/>
              <a:gd name="connsiteY2" fmla="*/ 0 h 392107"/>
              <a:gd name="connsiteX3" fmla="*/ 2033587 w 2033587"/>
              <a:gd name="connsiteY3" fmla="*/ 392107 h 392107"/>
              <a:gd name="connsiteX4" fmla="*/ 0 w 2033587"/>
              <a:gd name="connsiteY4" fmla="*/ 392107 h 392107"/>
              <a:gd name="connsiteX0" fmla="*/ 0 w 2255043"/>
              <a:gd name="connsiteY0" fmla="*/ 392107 h 396869"/>
              <a:gd name="connsiteX1" fmla="*/ 98027 w 2255043"/>
              <a:gd name="connsiteY1" fmla="*/ 0 h 396869"/>
              <a:gd name="connsiteX2" fmla="*/ 1935560 w 2255043"/>
              <a:gd name="connsiteY2" fmla="*/ 0 h 396869"/>
              <a:gd name="connsiteX3" fmla="*/ 2255043 w 2255043"/>
              <a:gd name="connsiteY3" fmla="*/ 396869 h 396869"/>
              <a:gd name="connsiteX4" fmla="*/ 0 w 2255043"/>
              <a:gd name="connsiteY4" fmla="*/ 392107 h 396869"/>
              <a:gd name="connsiteX0" fmla="*/ 0 w 2466974"/>
              <a:gd name="connsiteY0" fmla="*/ 392107 h 396869"/>
              <a:gd name="connsiteX1" fmla="*/ 309958 w 2466974"/>
              <a:gd name="connsiteY1" fmla="*/ 0 h 396869"/>
              <a:gd name="connsiteX2" fmla="*/ 2147491 w 2466974"/>
              <a:gd name="connsiteY2" fmla="*/ 0 h 396869"/>
              <a:gd name="connsiteX3" fmla="*/ 2466974 w 2466974"/>
              <a:gd name="connsiteY3" fmla="*/ 396869 h 396869"/>
              <a:gd name="connsiteX4" fmla="*/ 0 w 2466974"/>
              <a:gd name="connsiteY4" fmla="*/ 392107 h 396869"/>
              <a:gd name="connsiteX0" fmla="*/ 0 w 2469356"/>
              <a:gd name="connsiteY0" fmla="*/ 392107 h 396869"/>
              <a:gd name="connsiteX1" fmla="*/ 312340 w 2469356"/>
              <a:gd name="connsiteY1" fmla="*/ 0 h 396869"/>
              <a:gd name="connsiteX2" fmla="*/ 2149873 w 2469356"/>
              <a:gd name="connsiteY2" fmla="*/ 0 h 396869"/>
              <a:gd name="connsiteX3" fmla="*/ 2469356 w 2469356"/>
              <a:gd name="connsiteY3" fmla="*/ 396869 h 396869"/>
              <a:gd name="connsiteX4" fmla="*/ 0 w 2469356"/>
              <a:gd name="connsiteY4" fmla="*/ 392107 h 396869"/>
              <a:gd name="connsiteX0" fmla="*/ 0 w 2469356"/>
              <a:gd name="connsiteY0" fmla="*/ 392107 h 396869"/>
              <a:gd name="connsiteX1" fmla="*/ 312340 w 2469356"/>
              <a:gd name="connsiteY1" fmla="*/ 0 h 396869"/>
              <a:gd name="connsiteX2" fmla="*/ 2154635 w 2469356"/>
              <a:gd name="connsiteY2" fmla="*/ 2382 h 396869"/>
              <a:gd name="connsiteX3" fmla="*/ 2469356 w 2469356"/>
              <a:gd name="connsiteY3" fmla="*/ 396869 h 396869"/>
              <a:gd name="connsiteX4" fmla="*/ 0 w 2469356"/>
              <a:gd name="connsiteY4" fmla="*/ 392107 h 39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356" h="396869">
                <a:moveTo>
                  <a:pt x="0" y="392107"/>
                </a:moveTo>
                <a:lnTo>
                  <a:pt x="312340" y="0"/>
                </a:lnTo>
                <a:lnTo>
                  <a:pt x="2154635" y="2382"/>
                </a:lnTo>
                <a:lnTo>
                  <a:pt x="2469356" y="396869"/>
                </a:lnTo>
                <a:lnTo>
                  <a:pt x="0" y="392107"/>
                </a:lnTo>
                <a:close/>
              </a:path>
            </a:pathLst>
          </a:cu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0" cap="none" spc="0" normalizeH="0" baseline="0" noProof="0">
              <a:ln/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Calibri"/>
              <a:cs typeface="Times New Roman"/>
            </a:endParaRPr>
          </a:p>
        </p:txBody>
      </p:sp>
      <p:sp>
        <p:nvSpPr>
          <p:cNvPr id="9" name="Блок-схема: извлечение 8"/>
          <p:cNvSpPr/>
          <p:nvPr/>
        </p:nvSpPr>
        <p:spPr>
          <a:xfrm>
            <a:off x="3759204" y="1169581"/>
            <a:ext cx="1609724" cy="837726"/>
          </a:xfrm>
          <a:prstGeom prst="flowChartExtra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0" cap="none" spc="0" normalizeH="0" baseline="0" noProof="0">
              <a:ln/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Calibri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7435" y="1564973"/>
            <a:ext cx="1090091" cy="36933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</a:rPr>
              <a:t>      Департамент </a:t>
            </a:r>
            <a:b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</a:rPr>
            </a:b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</a:rPr>
              <a:t>  (В.А. Михаленко)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45502" y="2046291"/>
            <a:ext cx="24180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dirty="0">
                <a:ln/>
                <a:solidFill>
                  <a:prstClr val="black"/>
                </a:solidFill>
                <a:latin typeface="Arial Narrow"/>
                <a:ea typeface="Calibri"/>
                <a:cs typeface="Times New Roman"/>
              </a:rPr>
              <a:t>Организационные мероприятия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dirty="0">
                <a:ln/>
                <a:solidFill>
                  <a:prstClr val="black"/>
                </a:solidFill>
                <a:latin typeface="Arial Narrow"/>
                <a:ea typeface="Calibri"/>
                <a:cs typeface="Times New Roman"/>
              </a:rPr>
              <a:t>Руководство администрации дочернего общества</a:t>
            </a:r>
            <a:endParaRPr lang="ru-RU" sz="900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22605" y="2642139"/>
            <a:ext cx="3063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dirty="0">
                <a:ln/>
                <a:solidFill>
                  <a:prstClr val="black"/>
                </a:solidFill>
                <a:latin typeface="Arial Narrow"/>
                <a:ea typeface="Calibri"/>
                <a:cs typeface="Times New Roman"/>
              </a:rPr>
              <a:t>Анализ технического состояния ТПА и КЗП ВТУ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dirty="0">
                <a:ln/>
                <a:solidFill>
                  <a:prstClr val="black"/>
                </a:solidFill>
                <a:latin typeface="Arial Narrow"/>
                <a:ea typeface="Calibri"/>
                <a:cs typeface="Times New Roman"/>
              </a:rPr>
              <a:t>Производственные отделы эксплуатации МГ, КС, ГРС и ИТЦ</a:t>
            </a:r>
            <a:endParaRPr lang="ru-RU" sz="900" dirty="0">
              <a:ln/>
              <a:latin typeface="Arial Narrow"/>
              <a:ea typeface="Calibri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46602" y="3300572"/>
            <a:ext cx="38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dirty="0" smtClean="0">
                <a:ln/>
                <a:solidFill>
                  <a:prstClr val="black"/>
                </a:solidFill>
                <a:latin typeface="Arial Narrow"/>
                <a:ea typeface="Calibri"/>
                <a:cs typeface="Times New Roman"/>
              </a:rPr>
              <a:t>Организационно-технические мероприятия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dirty="0" smtClean="0">
                <a:ln/>
                <a:solidFill>
                  <a:prstClr val="black"/>
                </a:solidFill>
                <a:latin typeface="Arial Narrow"/>
                <a:ea typeface="Calibri"/>
                <a:cs typeface="Times New Roman"/>
              </a:rPr>
              <a:t>Руководство </a:t>
            </a:r>
            <a:r>
              <a:rPr lang="ru-RU" sz="900" b="1" dirty="0">
                <a:ln/>
                <a:solidFill>
                  <a:prstClr val="black"/>
                </a:solidFill>
                <a:latin typeface="Arial Narrow"/>
                <a:ea typeface="Calibri"/>
                <a:cs typeface="Times New Roman"/>
              </a:rPr>
              <a:t>филиалов, служб</a:t>
            </a:r>
            <a:endParaRPr lang="ru-RU" sz="900" dirty="0">
              <a:ln/>
              <a:solidFill>
                <a:prstClr val="black"/>
              </a:solidFill>
              <a:latin typeface="Arial Narrow"/>
              <a:ea typeface="Calibri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9872" y="3977695"/>
            <a:ext cx="52274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dirty="0">
                <a:ln/>
                <a:solidFill>
                  <a:prstClr val="black"/>
                </a:solidFill>
                <a:latin typeface="Arial Narrow"/>
                <a:ea typeface="Calibri"/>
                <a:cs typeface="Times New Roman"/>
              </a:rPr>
              <a:t>Бригады в службах филиалов.  Инженерно-технические специалисты и рабочие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dirty="0">
                <a:ln/>
                <a:solidFill>
                  <a:prstClr val="black"/>
                </a:solidFill>
                <a:latin typeface="Arial Narrow"/>
                <a:ea typeface="Calibri"/>
                <a:cs typeface="Times New Roman"/>
              </a:rPr>
              <a:t>Выполнение </a:t>
            </a:r>
            <a:r>
              <a:rPr lang="ru-RU" sz="900" b="1" dirty="0" smtClean="0">
                <a:ln/>
                <a:solidFill>
                  <a:prstClr val="black"/>
                </a:solidFill>
                <a:latin typeface="Arial Narrow"/>
                <a:ea typeface="Calibri"/>
                <a:cs typeface="Times New Roman"/>
              </a:rPr>
              <a:t>работ, </a:t>
            </a:r>
            <a:r>
              <a:rPr lang="ru-RU" sz="900" b="1" dirty="0">
                <a:ln/>
                <a:solidFill>
                  <a:prstClr val="black"/>
                </a:solidFill>
                <a:latin typeface="Arial Narrow"/>
                <a:ea typeface="Calibri"/>
                <a:cs typeface="Times New Roman"/>
              </a:rPr>
              <a:t>предусмотренных СТО Газпром 2-2.3-385-2009 «Порядок проведения технического обслуживания и ремонта трубопроводной арматуры» </a:t>
            </a:r>
            <a:endParaRPr lang="ru-RU" sz="900" dirty="0">
              <a:ln/>
              <a:solidFill>
                <a:prstClr val="black"/>
              </a:solidFill>
              <a:latin typeface="Arial Narrow"/>
              <a:ea typeface="Calibri"/>
              <a:cs typeface="Times New Roman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5400000">
            <a:off x="1378327" y="4027413"/>
            <a:ext cx="505836" cy="406400"/>
          </a:xfrm>
          <a:prstGeom prst="rtTriangle">
            <a:avLst/>
          </a:prstGeom>
          <a:gradFill flip="none" rotWithShape="1">
            <a:gsLst>
              <a:gs pos="4000">
                <a:srgbClr val="C0504D">
                  <a:lumMod val="75000"/>
                </a:srgbClr>
              </a:gs>
              <a:gs pos="100000">
                <a:srgbClr val="F0EBD5"/>
              </a:gs>
              <a:gs pos="55000">
                <a:srgbClr val="C0504D">
                  <a:lumMod val="40000"/>
                  <a:lumOff val="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Трапеция 33"/>
          <p:cNvSpPr/>
          <p:nvPr/>
        </p:nvSpPr>
        <p:spPr>
          <a:xfrm rot="10800000">
            <a:off x="1428045" y="3126028"/>
            <a:ext cx="1121170" cy="716041"/>
          </a:xfrm>
          <a:custGeom>
            <a:avLst/>
            <a:gdLst>
              <a:gd name="connsiteX0" fmla="*/ 0 w 603250"/>
              <a:gd name="connsiteY0" fmla="*/ 828045 h 828045"/>
              <a:gd name="connsiteX1" fmla="*/ 150813 w 603250"/>
              <a:gd name="connsiteY1" fmla="*/ 0 h 828045"/>
              <a:gd name="connsiteX2" fmla="*/ 452438 w 603250"/>
              <a:gd name="connsiteY2" fmla="*/ 0 h 828045"/>
              <a:gd name="connsiteX3" fmla="*/ 603250 w 603250"/>
              <a:gd name="connsiteY3" fmla="*/ 828045 h 828045"/>
              <a:gd name="connsiteX4" fmla="*/ 0 w 603250"/>
              <a:gd name="connsiteY4" fmla="*/ 828045 h 828045"/>
              <a:gd name="connsiteX0" fmla="*/ 0 w 603250"/>
              <a:gd name="connsiteY0" fmla="*/ 831220 h 831220"/>
              <a:gd name="connsiteX1" fmla="*/ 150813 w 603250"/>
              <a:gd name="connsiteY1" fmla="*/ 3175 h 831220"/>
              <a:gd name="connsiteX2" fmla="*/ 595313 w 603250"/>
              <a:gd name="connsiteY2" fmla="*/ 0 h 831220"/>
              <a:gd name="connsiteX3" fmla="*/ 603250 w 603250"/>
              <a:gd name="connsiteY3" fmla="*/ 831220 h 831220"/>
              <a:gd name="connsiteX4" fmla="*/ 0 w 603250"/>
              <a:gd name="connsiteY4" fmla="*/ 831220 h 831220"/>
              <a:gd name="connsiteX0" fmla="*/ 0 w 603250"/>
              <a:gd name="connsiteY0" fmla="*/ 832808 h 832808"/>
              <a:gd name="connsiteX1" fmla="*/ 74613 w 603250"/>
              <a:gd name="connsiteY1" fmla="*/ 0 h 832808"/>
              <a:gd name="connsiteX2" fmla="*/ 595313 w 603250"/>
              <a:gd name="connsiteY2" fmla="*/ 1588 h 832808"/>
              <a:gd name="connsiteX3" fmla="*/ 603250 w 603250"/>
              <a:gd name="connsiteY3" fmla="*/ 832808 h 832808"/>
              <a:gd name="connsiteX4" fmla="*/ 0 w 603250"/>
              <a:gd name="connsiteY4" fmla="*/ 832808 h 832808"/>
              <a:gd name="connsiteX0" fmla="*/ 0 w 1193800"/>
              <a:gd name="connsiteY0" fmla="*/ 832808 h 832808"/>
              <a:gd name="connsiteX1" fmla="*/ 665163 w 1193800"/>
              <a:gd name="connsiteY1" fmla="*/ 0 h 832808"/>
              <a:gd name="connsiteX2" fmla="*/ 1185863 w 1193800"/>
              <a:gd name="connsiteY2" fmla="*/ 1588 h 832808"/>
              <a:gd name="connsiteX3" fmla="*/ 1193800 w 1193800"/>
              <a:gd name="connsiteY3" fmla="*/ 832808 h 832808"/>
              <a:gd name="connsiteX4" fmla="*/ 0 w 1193800"/>
              <a:gd name="connsiteY4" fmla="*/ 832808 h 832808"/>
              <a:gd name="connsiteX0" fmla="*/ 0 w 1193800"/>
              <a:gd name="connsiteY0" fmla="*/ 835189 h 835189"/>
              <a:gd name="connsiteX1" fmla="*/ 674688 w 1193800"/>
              <a:gd name="connsiteY1" fmla="*/ 0 h 835189"/>
              <a:gd name="connsiteX2" fmla="*/ 1185863 w 1193800"/>
              <a:gd name="connsiteY2" fmla="*/ 3969 h 835189"/>
              <a:gd name="connsiteX3" fmla="*/ 1193800 w 1193800"/>
              <a:gd name="connsiteY3" fmla="*/ 835189 h 835189"/>
              <a:gd name="connsiteX4" fmla="*/ 0 w 1193800"/>
              <a:gd name="connsiteY4" fmla="*/ 835189 h 835189"/>
              <a:gd name="connsiteX0" fmla="*/ 0 w 1105694"/>
              <a:gd name="connsiteY0" fmla="*/ 832448 h 835189"/>
              <a:gd name="connsiteX1" fmla="*/ 586582 w 1105694"/>
              <a:gd name="connsiteY1" fmla="*/ 0 h 835189"/>
              <a:gd name="connsiteX2" fmla="*/ 1097757 w 1105694"/>
              <a:gd name="connsiteY2" fmla="*/ 3969 h 835189"/>
              <a:gd name="connsiteX3" fmla="*/ 1105694 w 1105694"/>
              <a:gd name="connsiteY3" fmla="*/ 835189 h 835189"/>
              <a:gd name="connsiteX4" fmla="*/ 0 w 1105694"/>
              <a:gd name="connsiteY4" fmla="*/ 832448 h 835189"/>
              <a:gd name="connsiteX0" fmla="*/ 0 w 1105694"/>
              <a:gd name="connsiteY0" fmla="*/ 832448 h 835189"/>
              <a:gd name="connsiteX1" fmla="*/ 577057 w 1105694"/>
              <a:gd name="connsiteY1" fmla="*/ 0 h 835189"/>
              <a:gd name="connsiteX2" fmla="*/ 1097757 w 1105694"/>
              <a:gd name="connsiteY2" fmla="*/ 3969 h 835189"/>
              <a:gd name="connsiteX3" fmla="*/ 1105694 w 1105694"/>
              <a:gd name="connsiteY3" fmla="*/ 835189 h 835189"/>
              <a:gd name="connsiteX4" fmla="*/ 0 w 1105694"/>
              <a:gd name="connsiteY4" fmla="*/ 832448 h 835189"/>
              <a:gd name="connsiteX0" fmla="*/ 0 w 1105694"/>
              <a:gd name="connsiteY0" fmla="*/ 829680 h 832421"/>
              <a:gd name="connsiteX1" fmla="*/ 584201 w 1105694"/>
              <a:gd name="connsiteY1" fmla="*/ 0 h 832421"/>
              <a:gd name="connsiteX2" fmla="*/ 1097757 w 1105694"/>
              <a:gd name="connsiteY2" fmla="*/ 1201 h 832421"/>
              <a:gd name="connsiteX3" fmla="*/ 1105694 w 1105694"/>
              <a:gd name="connsiteY3" fmla="*/ 832421 h 832421"/>
              <a:gd name="connsiteX4" fmla="*/ 0 w 1105694"/>
              <a:gd name="connsiteY4" fmla="*/ 829680 h 83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5694" h="832421">
                <a:moveTo>
                  <a:pt x="0" y="829680"/>
                </a:moveTo>
                <a:lnTo>
                  <a:pt x="584201" y="0"/>
                </a:lnTo>
                <a:lnTo>
                  <a:pt x="1097757" y="1201"/>
                </a:lnTo>
                <a:cubicBezTo>
                  <a:pt x="1100403" y="278274"/>
                  <a:pt x="1103048" y="555348"/>
                  <a:pt x="1105694" y="832421"/>
                </a:cubicBezTo>
                <a:lnTo>
                  <a:pt x="0" y="829680"/>
                </a:lnTo>
                <a:close/>
              </a:path>
            </a:pathLst>
          </a:custGeom>
          <a:gradFill flip="none" rotWithShape="1">
            <a:gsLst>
              <a:gs pos="3000">
                <a:srgbClr val="C0504D">
                  <a:lumMod val="75000"/>
                </a:srgbClr>
              </a:gs>
              <a:gs pos="100000">
                <a:srgbClr val="C0504D">
                  <a:lumMod val="60000"/>
                  <a:lumOff val="40000"/>
                </a:srgbClr>
              </a:gs>
              <a:gs pos="50000">
                <a:srgbClr val="C0504D">
                  <a:lumMod val="40000"/>
                  <a:lumOff val="6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Трапеция 33"/>
          <p:cNvSpPr/>
          <p:nvPr/>
        </p:nvSpPr>
        <p:spPr>
          <a:xfrm rot="10800000">
            <a:off x="1417643" y="2588635"/>
            <a:ext cx="1565276" cy="402334"/>
          </a:xfrm>
          <a:custGeom>
            <a:avLst/>
            <a:gdLst>
              <a:gd name="connsiteX0" fmla="*/ 0 w 603250"/>
              <a:gd name="connsiteY0" fmla="*/ 828045 h 828045"/>
              <a:gd name="connsiteX1" fmla="*/ 150813 w 603250"/>
              <a:gd name="connsiteY1" fmla="*/ 0 h 828045"/>
              <a:gd name="connsiteX2" fmla="*/ 452438 w 603250"/>
              <a:gd name="connsiteY2" fmla="*/ 0 h 828045"/>
              <a:gd name="connsiteX3" fmla="*/ 603250 w 603250"/>
              <a:gd name="connsiteY3" fmla="*/ 828045 h 828045"/>
              <a:gd name="connsiteX4" fmla="*/ 0 w 603250"/>
              <a:gd name="connsiteY4" fmla="*/ 828045 h 828045"/>
              <a:gd name="connsiteX0" fmla="*/ 0 w 603250"/>
              <a:gd name="connsiteY0" fmla="*/ 831220 h 831220"/>
              <a:gd name="connsiteX1" fmla="*/ 150813 w 603250"/>
              <a:gd name="connsiteY1" fmla="*/ 3175 h 831220"/>
              <a:gd name="connsiteX2" fmla="*/ 595313 w 603250"/>
              <a:gd name="connsiteY2" fmla="*/ 0 h 831220"/>
              <a:gd name="connsiteX3" fmla="*/ 603250 w 603250"/>
              <a:gd name="connsiteY3" fmla="*/ 831220 h 831220"/>
              <a:gd name="connsiteX4" fmla="*/ 0 w 603250"/>
              <a:gd name="connsiteY4" fmla="*/ 831220 h 831220"/>
              <a:gd name="connsiteX0" fmla="*/ 0 w 603250"/>
              <a:gd name="connsiteY0" fmla="*/ 832808 h 832808"/>
              <a:gd name="connsiteX1" fmla="*/ 74613 w 603250"/>
              <a:gd name="connsiteY1" fmla="*/ 0 h 832808"/>
              <a:gd name="connsiteX2" fmla="*/ 595313 w 603250"/>
              <a:gd name="connsiteY2" fmla="*/ 1588 h 832808"/>
              <a:gd name="connsiteX3" fmla="*/ 603250 w 603250"/>
              <a:gd name="connsiteY3" fmla="*/ 832808 h 832808"/>
              <a:gd name="connsiteX4" fmla="*/ 0 w 603250"/>
              <a:gd name="connsiteY4" fmla="*/ 832808 h 832808"/>
              <a:gd name="connsiteX0" fmla="*/ 0 w 1193800"/>
              <a:gd name="connsiteY0" fmla="*/ 832808 h 832808"/>
              <a:gd name="connsiteX1" fmla="*/ 665163 w 1193800"/>
              <a:gd name="connsiteY1" fmla="*/ 0 h 832808"/>
              <a:gd name="connsiteX2" fmla="*/ 1185863 w 1193800"/>
              <a:gd name="connsiteY2" fmla="*/ 1588 h 832808"/>
              <a:gd name="connsiteX3" fmla="*/ 1193800 w 1193800"/>
              <a:gd name="connsiteY3" fmla="*/ 832808 h 832808"/>
              <a:gd name="connsiteX4" fmla="*/ 0 w 1193800"/>
              <a:gd name="connsiteY4" fmla="*/ 832808 h 832808"/>
              <a:gd name="connsiteX0" fmla="*/ 0 w 1193800"/>
              <a:gd name="connsiteY0" fmla="*/ 835189 h 835189"/>
              <a:gd name="connsiteX1" fmla="*/ 674688 w 1193800"/>
              <a:gd name="connsiteY1" fmla="*/ 0 h 835189"/>
              <a:gd name="connsiteX2" fmla="*/ 1185863 w 1193800"/>
              <a:gd name="connsiteY2" fmla="*/ 3969 h 835189"/>
              <a:gd name="connsiteX3" fmla="*/ 1193800 w 1193800"/>
              <a:gd name="connsiteY3" fmla="*/ 835189 h 835189"/>
              <a:gd name="connsiteX4" fmla="*/ 0 w 1193800"/>
              <a:gd name="connsiteY4" fmla="*/ 835189 h 835189"/>
              <a:gd name="connsiteX0" fmla="*/ 0 w 1193800"/>
              <a:gd name="connsiteY0" fmla="*/ 855924 h 855924"/>
              <a:gd name="connsiteX1" fmla="*/ 226428 w 1193800"/>
              <a:gd name="connsiteY1" fmla="*/ 0 h 855924"/>
              <a:gd name="connsiteX2" fmla="*/ 1185863 w 1193800"/>
              <a:gd name="connsiteY2" fmla="*/ 24704 h 855924"/>
              <a:gd name="connsiteX3" fmla="*/ 1193800 w 1193800"/>
              <a:gd name="connsiteY3" fmla="*/ 855924 h 855924"/>
              <a:gd name="connsiteX4" fmla="*/ 0 w 1193800"/>
              <a:gd name="connsiteY4" fmla="*/ 855924 h 855924"/>
              <a:gd name="connsiteX0" fmla="*/ 0 w 1212555"/>
              <a:gd name="connsiteY0" fmla="*/ 861107 h 861107"/>
              <a:gd name="connsiteX1" fmla="*/ 245183 w 1212555"/>
              <a:gd name="connsiteY1" fmla="*/ 0 h 861107"/>
              <a:gd name="connsiteX2" fmla="*/ 1204618 w 1212555"/>
              <a:gd name="connsiteY2" fmla="*/ 24704 h 861107"/>
              <a:gd name="connsiteX3" fmla="*/ 1212555 w 1212555"/>
              <a:gd name="connsiteY3" fmla="*/ 855924 h 861107"/>
              <a:gd name="connsiteX4" fmla="*/ 0 w 1212555"/>
              <a:gd name="connsiteY4" fmla="*/ 861107 h 861107"/>
              <a:gd name="connsiteX0" fmla="*/ 0 w 1210680"/>
              <a:gd name="connsiteY0" fmla="*/ 845557 h 855924"/>
              <a:gd name="connsiteX1" fmla="*/ 243308 w 1210680"/>
              <a:gd name="connsiteY1" fmla="*/ 0 h 855924"/>
              <a:gd name="connsiteX2" fmla="*/ 1202743 w 1210680"/>
              <a:gd name="connsiteY2" fmla="*/ 24704 h 855924"/>
              <a:gd name="connsiteX3" fmla="*/ 1210680 w 1210680"/>
              <a:gd name="connsiteY3" fmla="*/ 855924 h 855924"/>
              <a:gd name="connsiteX4" fmla="*/ 0 w 1210680"/>
              <a:gd name="connsiteY4" fmla="*/ 845557 h 855924"/>
              <a:gd name="connsiteX0" fmla="*/ 0 w 1210680"/>
              <a:gd name="connsiteY0" fmla="*/ 830005 h 840372"/>
              <a:gd name="connsiteX1" fmla="*/ 243308 w 1210680"/>
              <a:gd name="connsiteY1" fmla="*/ 0 h 840372"/>
              <a:gd name="connsiteX2" fmla="*/ 1202743 w 1210680"/>
              <a:gd name="connsiteY2" fmla="*/ 9152 h 840372"/>
              <a:gd name="connsiteX3" fmla="*/ 1210680 w 1210680"/>
              <a:gd name="connsiteY3" fmla="*/ 840372 h 840372"/>
              <a:gd name="connsiteX4" fmla="*/ 0 w 1210680"/>
              <a:gd name="connsiteY4" fmla="*/ 830005 h 840372"/>
              <a:gd name="connsiteX0" fmla="*/ 0 w 1210680"/>
              <a:gd name="connsiteY0" fmla="*/ 830005 h 840372"/>
              <a:gd name="connsiteX1" fmla="*/ 243308 w 1210680"/>
              <a:gd name="connsiteY1" fmla="*/ 0 h 840372"/>
              <a:gd name="connsiteX2" fmla="*/ 1206494 w 1210680"/>
              <a:gd name="connsiteY2" fmla="*/ 3969 h 840372"/>
              <a:gd name="connsiteX3" fmla="*/ 1210680 w 1210680"/>
              <a:gd name="connsiteY3" fmla="*/ 840372 h 840372"/>
              <a:gd name="connsiteX4" fmla="*/ 0 w 1210680"/>
              <a:gd name="connsiteY4" fmla="*/ 830005 h 840372"/>
              <a:gd name="connsiteX0" fmla="*/ 0 w 1210680"/>
              <a:gd name="connsiteY0" fmla="*/ 831220 h 841587"/>
              <a:gd name="connsiteX1" fmla="*/ 243308 w 1210680"/>
              <a:gd name="connsiteY1" fmla="*/ 1215 h 841587"/>
              <a:gd name="connsiteX2" fmla="*/ 1202743 w 1210680"/>
              <a:gd name="connsiteY2" fmla="*/ 0 h 841587"/>
              <a:gd name="connsiteX3" fmla="*/ 1210680 w 1210680"/>
              <a:gd name="connsiteY3" fmla="*/ 841587 h 841587"/>
              <a:gd name="connsiteX4" fmla="*/ 0 w 1210680"/>
              <a:gd name="connsiteY4" fmla="*/ 831220 h 841587"/>
              <a:gd name="connsiteX0" fmla="*/ 0 w 1210680"/>
              <a:gd name="connsiteY0" fmla="*/ 830005 h 840372"/>
              <a:gd name="connsiteX1" fmla="*/ 243308 w 1210680"/>
              <a:gd name="connsiteY1" fmla="*/ 0 h 840372"/>
              <a:gd name="connsiteX2" fmla="*/ 1206494 w 1210680"/>
              <a:gd name="connsiteY2" fmla="*/ 3970 h 840372"/>
              <a:gd name="connsiteX3" fmla="*/ 1210680 w 1210680"/>
              <a:gd name="connsiteY3" fmla="*/ 840372 h 840372"/>
              <a:gd name="connsiteX4" fmla="*/ 0 w 1210680"/>
              <a:gd name="connsiteY4" fmla="*/ 830005 h 840372"/>
              <a:gd name="connsiteX0" fmla="*/ 0 w 1212749"/>
              <a:gd name="connsiteY0" fmla="*/ 836403 h 846770"/>
              <a:gd name="connsiteX1" fmla="*/ 243308 w 1212749"/>
              <a:gd name="connsiteY1" fmla="*/ 6398 h 846770"/>
              <a:gd name="connsiteX2" fmla="*/ 1212121 w 1212749"/>
              <a:gd name="connsiteY2" fmla="*/ 0 h 846770"/>
              <a:gd name="connsiteX3" fmla="*/ 1210680 w 1212749"/>
              <a:gd name="connsiteY3" fmla="*/ 846770 h 846770"/>
              <a:gd name="connsiteX4" fmla="*/ 0 w 1212749"/>
              <a:gd name="connsiteY4" fmla="*/ 836403 h 846770"/>
              <a:gd name="connsiteX0" fmla="*/ 0 w 1210680"/>
              <a:gd name="connsiteY0" fmla="*/ 841586 h 851953"/>
              <a:gd name="connsiteX1" fmla="*/ 243308 w 1210680"/>
              <a:gd name="connsiteY1" fmla="*/ 11581 h 851953"/>
              <a:gd name="connsiteX2" fmla="*/ 1208371 w 1210680"/>
              <a:gd name="connsiteY2" fmla="*/ 0 h 851953"/>
              <a:gd name="connsiteX3" fmla="*/ 1210680 w 1210680"/>
              <a:gd name="connsiteY3" fmla="*/ 851953 h 851953"/>
              <a:gd name="connsiteX4" fmla="*/ 0 w 1210680"/>
              <a:gd name="connsiteY4" fmla="*/ 841586 h 85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0680" h="851953">
                <a:moveTo>
                  <a:pt x="0" y="841586"/>
                </a:moveTo>
                <a:lnTo>
                  <a:pt x="243308" y="11581"/>
                </a:lnTo>
                <a:lnTo>
                  <a:pt x="1208371" y="0"/>
                </a:lnTo>
                <a:cubicBezTo>
                  <a:pt x="1211017" y="277073"/>
                  <a:pt x="1208034" y="574880"/>
                  <a:pt x="1210680" y="851953"/>
                </a:cubicBezTo>
                <a:lnTo>
                  <a:pt x="0" y="841586"/>
                </a:lnTo>
                <a:close/>
              </a:path>
            </a:pathLst>
          </a:custGeom>
          <a:gradFill>
            <a:gsLst>
              <a:gs pos="33000">
                <a:srgbClr val="C0504D">
                  <a:lumMod val="75000"/>
                </a:srgbClr>
              </a:gs>
              <a:gs pos="100000">
                <a:srgbClr val="C0504D">
                  <a:lumMod val="60000"/>
                  <a:lumOff val="40000"/>
                </a:srgbClr>
              </a:gs>
              <a:gs pos="78000">
                <a:srgbClr val="C0504D">
                  <a:lumMod val="40000"/>
                  <a:lumOff val="6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Трапеция 33"/>
          <p:cNvSpPr/>
          <p:nvPr/>
        </p:nvSpPr>
        <p:spPr>
          <a:xfrm rot="10800000">
            <a:off x="1428045" y="2101772"/>
            <a:ext cx="1997079" cy="386595"/>
          </a:xfrm>
          <a:custGeom>
            <a:avLst/>
            <a:gdLst>
              <a:gd name="connsiteX0" fmla="*/ 0 w 603250"/>
              <a:gd name="connsiteY0" fmla="*/ 828045 h 828045"/>
              <a:gd name="connsiteX1" fmla="*/ 150813 w 603250"/>
              <a:gd name="connsiteY1" fmla="*/ 0 h 828045"/>
              <a:gd name="connsiteX2" fmla="*/ 452438 w 603250"/>
              <a:gd name="connsiteY2" fmla="*/ 0 h 828045"/>
              <a:gd name="connsiteX3" fmla="*/ 603250 w 603250"/>
              <a:gd name="connsiteY3" fmla="*/ 828045 h 828045"/>
              <a:gd name="connsiteX4" fmla="*/ 0 w 603250"/>
              <a:gd name="connsiteY4" fmla="*/ 828045 h 828045"/>
              <a:gd name="connsiteX0" fmla="*/ 0 w 603250"/>
              <a:gd name="connsiteY0" fmla="*/ 831220 h 831220"/>
              <a:gd name="connsiteX1" fmla="*/ 150813 w 603250"/>
              <a:gd name="connsiteY1" fmla="*/ 3175 h 831220"/>
              <a:gd name="connsiteX2" fmla="*/ 595313 w 603250"/>
              <a:gd name="connsiteY2" fmla="*/ 0 h 831220"/>
              <a:gd name="connsiteX3" fmla="*/ 603250 w 603250"/>
              <a:gd name="connsiteY3" fmla="*/ 831220 h 831220"/>
              <a:gd name="connsiteX4" fmla="*/ 0 w 603250"/>
              <a:gd name="connsiteY4" fmla="*/ 831220 h 831220"/>
              <a:gd name="connsiteX0" fmla="*/ 0 w 603250"/>
              <a:gd name="connsiteY0" fmla="*/ 832808 h 832808"/>
              <a:gd name="connsiteX1" fmla="*/ 74613 w 603250"/>
              <a:gd name="connsiteY1" fmla="*/ 0 h 832808"/>
              <a:gd name="connsiteX2" fmla="*/ 595313 w 603250"/>
              <a:gd name="connsiteY2" fmla="*/ 1588 h 832808"/>
              <a:gd name="connsiteX3" fmla="*/ 603250 w 603250"/>
              <a:gd name="connsiteY3" fmla="*/ 832808 h 832808"/>
              <a:gd name="connsiteX4" fmla="*/ 0 w 603250"/>
              <a:gd name="connsiteY4" fmla="*/ 832808 h 832808"/>
              <a:gd name="connsiteX0" fmla="*/ 0 w 1193800"/>
              <a:gd name="connsiteY0" fmla="*/ 832808 h 832808"/>
              <a:gd name="connsiteX1" fmla="*/ 665163 w 1193800"/>
              <a:gd name="connsiteY1" fmla="*/ 0 h 832808"/>
              <a:gd name="connsiteX2" fmla="*/ 1185863 w 1193800"/>
              <a:gd name="connsiteY2" fmla="*/ 1588 h 832808"/>
              <a:gd name="connsiteX3" fmla="*/ 1193800 w 1193800"/>
              <a:gd name="connsiteY3" fmla="*/ 832808 h 832808"/>
              <a:gd name="connsiteX4" fmla="*/ 0 w 1193800"/>
              <a:gd name="connsiteY4" fmla="*/ 832808 h 832808"/>
              <a:gd name="connsiteX0" fmla="*/ 0 w 1193800"/>
              <a:gd name="connsiteY0" fmla="*/ 835189 h 835189"/>
              <a:gd name="connsiteX1" fmla="*/ 674688 w 1193800"/>
              <a:gd name="connsiteY1" fmla="*/ 0 h 835189"/>
              <a:gd name="connsiteX2" fmla="*/ 1185863 w 1193800"/>
              <a:gd name="connsiteY2" fmla="*/ 3969 h 835189"/>
              <a:gd name="connsiteX3" fmla="*/ 1193800 w 1193800"/>
              <a:gd name="connsiteY3" fmla="*/ 835189 h 835189"/>
              <a:gd name="connsiteX4" fmla="*/ 0 w 1193800"/>
              <a:gd name="connsiteY4" fmla="*/ 835189 h 835189"/>
              <a:gd name="connsiteX0" fmla="*/ 0 w 1193800"/>
              <a:gd name="connsiteY0" fmla="*/ 855924 h 855924"/>
              <a:gd name="connsiteX1" fmla="*/ 226428 w 1193800"/>
              <a:gd name="connsiteY1" fmla="*/ 0 h 855924"/>
              <a:gd name="connsiteX2" fmla="*/ 1185863 w 1193800"/>
              <a:gd name="connsiteY2" fmla="*/ 24704 h 855924"/>
              <a:gd name="connsiteX3" fmla="*/ 1193800 w 1193800"/>
              <a:gd name="connsiteY3" fmla="*/ 855924 h 855924"/>
              <a:gd name="connsiteX4" fmla="*/ 0 w 1193800"/>
              <a:gd name="connsiteY4" fmla="*/ 855924 h 855924"/>
              <a:gd name="connsiteX0" fmla="*/ 0 w 1212555"/>
              <a:gd name="connsiteY0" fmla="*/ 861107 h 861107"/>
              <a:gd name="connsiteX1" fmla="*/ 245183 w 1212555"/>
              <a:gd name="connsiteY1" fmla="*/ 0 h 861107"/>
              <a:gd name="connsiteX2" fmla="*/ 1204618 w 1212555"/>
              <a:gd name="connsiteY2" fmla="*/ 24704 h 861107"/>
              <a:gd name="connsiteX3" fmla="*/ 1212555 w 1212555"/>
              <a:gd name="connsiteY3" fmla="*/ 855924 h 861107"/>
              <a:gd name="connsiteX4" fmla="*/ 0 w 1212555"/>
              <a:gd name="connsiteY4" fmla="*/ 861107 h 861107"/>
              <a:gd name="connsiteX0" fmla="*/ 0 w 1210680"/>
              <a:gd name="connsiteY0" fmla="*/ 845557 h 855924"/>
              <a:gd name="connsiteX1" fmla="*/ 243308 w 1210680"/>
              <a:gd name="connsiteY1" fmla="*/ 0 h 855924"/>
              <a:gd name="connsiteX2" fmla="*/ 1202743 w 1210680"/>
              <a:gd name="connsiteY2" fmla="*/ 24704 h 855924"/>
              <a:gd name="connsiteX3" fmla="*/ 1210680 w 1210680"/>
              <a:gd name="connsiteY3" fmla="*/ 855924 h 855924"/>
              <a:gd name="connsiteX4" fmla="*/ 0 w 1210680"/>
              <a:gd name="connsiteY4" fmla="*/ 845557 h 855924"/>
              <a:gd name="connsiteX0" fmla="*/ 0 w 1210680"/>
              <a:gd name="connsiteY0" fmla="*/ 830005 h 840372"/>
              <a:gd name="connsiteX1" fmla="*/ 243308 w 1210680"/>
              <a:gd name="connsiteY1" fmla="*/ 0 h 840372"/>
              <a:gd name="connsiteX2" fmla="*/ 1202743 w 1210680"/>
              <a:gd name="connsiteY2" fmla="*/ 9152 h 840372"/>
              <a:gd name="connsiteX3" fmla="*/ 1210680 w 1210680"/>
              <a:gd name="connsiteY3" fmla="*/ 840372 h 840372"/>
              <a:gd name="connsiteX4" fmla="*/ 0 w 1210680"/>
              <a:gd name="connsiteY4" fmla="*/ 830005 h 840372"/>
              <a:gd name="connsiteX0" fmla="*/ 0 w 1210680"/>
              <a:gd name="connsiteY0" fmla="*/ 831220 h 841587"/>
              <a:gd name="connsiteX1" fmla="*/ 243308 w 1210680"/>
              <a:gd name="connsiteY1" fmla="*/ 1215 h 841587"/>
              <a:gd name="connsiteX2" fmla="*/ 1204618 w 1210680"/>
              <a:gd name="connsiteY2" fmla="*/ 0 h 841587"/>
              <a:gd name="connsiteX3" fmla="*/ 1210680 w 1210680"/>
              <a:gd name="connsiteY3" fmla="*/ 841587 h 841587"/>
              <a:gd name="connsiteX4" fmla="*/ 0 w 1210680"/>
              <a:gd name="connsiteY4" fmla="*/ 831220 h 841587"/>
              <a:gd name="connsiteX0" fmla="*/ 0 w 1210680"/>
              <a:gd name="connsiteY0" fmla="*/ 831220 h 841587"/>
              <a:gd name="connsiteX1" fmla="*/ 182678 w 1210680"/>
              <a:gd name="connsiteY1" fmla="*/ 1215 h 841587"/>
              <a:gd name="connsiteX2" fmla="*/ 1204618 w 1210680"/>
              <a:gd name="connsiteY2" fmla="*/ 0 h 841587"/>
              <a:gd name="connsiteX3" fmla="*/ 1210680 w 1210680"/>
              <a:gd name="connsiteY3" fmla="*/ 841587 h 841587"/>
              <a:gd name="connsiteX4" fmla="*/ 0 w 1210680"/>
              <a:gd name="connsiteY4" fmla="*/ 831220 h 84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0680" h="841587">
                <a:moveTo>
                  <a:pt x="0" y="831220"/>
                </a:moveTo>
                <a:lnTo>
                  <a:pt x="182678" y="1215"/>
                </a:lnTo>
                <a:lnTo>
                  <a:pt x="1204618" y="0"/>
                </a:lnTo>
                <a:cubicBezTo>
                  <a:pt x="1207264" y="277073"/>
                  <a:pt x="1208034" y="564514"/>
                  <a:pt x="1210680" y="841587"/>
                </a:cubicBezTo>
                <a:lnTo>
                  <a:pt x="0" y="831220"/>
                </a:lnTo>
                <a:close/>
              </a:path>
            </a:pathLst>
          </a:custGeom>
          <a:gradFill>
            <a:gsLst>
              <a:gs pos="77000">
                <a:srgbClr val="C0504D">
                  <a:lumMod val="75000"/>
                </a:srgbClr>
              </a:gs>
              <a:gs pos="98000">
                <a:srgbClr val="C0504D">
                  <a:lumMod val="60000"/>
                  <a:lumOff val="40000"/>
                </a:srgbClr>
              </a:gs>
              <a:gs pos="93000">
                <a:srgbClr val="C0504D">
                  <a:lumMod val="40000"/>
                  <a:lumOff val="6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rot="16200000" flipH="1">
            <a:off x="7195636" y="4027413"/>
            <a:ext cx="505836" cy="406400"/>
          </a:xfrm>
          <a:prstGeom prst="rtTriangle">
            <a:avLst/>
          </a:prstGeom>
          <a:gradFill flip="none" rotWithShape="1">
            <a:gsLst>
              <a:gs pos="0">
                <a:srgbClr val="9BBB59">
                  <a:lumMod val="40000"/>
                  <a:lumOff val="60000"/>
                  <a:shade val="30000"/>
                  <a:satMod val="115000"/>
                </a:srgbClr>
              </a:gs>
              <a:gs pos="50000">
                <a:srgbClr val="9BBB59">
                  <a:lumMod val="40000"/>
                  <a:lumOff val="60000"/>
                  <a:shade val="67500"/>
                  <a:satMod val="115000"/>
                </a:srgbClr>
              </a:gs>
              <a:gs pos="100000">
                <a:srgbClr val="9BBB59">
                  <a:lumMod val="40000"/>
                  <a:lumOff val="60000"/>
                  <a:shade val="100000"/>
                  <a:satMod val="115000"/>
                </a:srgbClr>
              </a:gs>
            </a:gsLst>
            <a:lin ang="13500000" scaled="1"/>
            <a:tileRect/>
          </a:gradFill>
          <a:ln w="9525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Трапеция 33"/>
          <p:cNvSpPr/>
          <p:nvPr/>
        </p:nvSpPr>
        <p:spPr>
          <a:xfrm rot="10800000" flipH="1">
            <a:off x="6530584" y="3126028"/>
            <a:ext cx="1121170" cy="716041"/>
          </a:xfrm>
          <a:custGeom>
            <a:avLst/>
            <a:gdLst>
              <a:gd name="connsiteX0" fmla="*/ 0 w 603250"/>
              <a:gd name="connsiteY0" fmla="*/ 828045 h 828045"/>
              <a:gd name="connsiteX1" fmla="*/ 150813 w 603250"/>
              <a:gd name="connsiteY1" fmla="*/ 0 h 828045"/>
              <a:gd name="connsiteX2" fmla="*/ 452438 w 603250"/>
              <a:gd name="connsiteY2" fmla="*/ 0 h 828045"/>
              <a:gd name="connsiteX3" fmla="*/ 603250 w 603250"/>
              <a:gd name="connsiteY3" fmla="*/ 828045 h 828045"/>
              <a:gd name="connsiteX4" fmla="*/ 0 w 603250"/>
              <a:gd name="connsiteY4" fmla="*/ 828045 h 828045"/>
              <a:gd name="connsiteX0" fmla="*/ 0 w 603250"/>
              <a:gd name="connsiteY0" fmla="*/ 831220 h 831220"/>
              <a:gd name="connsiteX1" fmla="*/ 150813 w 603250"/>
              <a:gd name="connsiteY1" fmla="*/ 3175 h 831220"/>
              <a:gd name="connsiteX2" fmla="*/ 595313 w 603250"/>
              <a:gd name="connsiteY2" fmla="*/ 0 h 831220"/>
              <a:gd name="connsiteX3" fmla="*/ 603250 w 603250"/>
              <a:gd name="connsiteY3" fmla="*/ 831220 h 831220"/>
              <a:gd name="connsiteX4" fmla="*/ 0 w 603250"/>
              <a:gd name="connsiteY4" fmla="*/ 831220 h 831220"/>
              <a:gd name="connsiteX0" fmla="*/ 0 w 603250"/>
              <a:gd name="connsiteY0" fmla="*/ 832808 h 832808"/>
              <a:gd name="connsiteX1" fmla="*/ 74613 w 603250"/>
              <a:gd name="connsiteY1" fmla="*/ 0 h 832808"/>
              <a:gd name="connsiteX2" fmla="*/ 595313 w 603250"/>
              <a:gd name="connsiteY2" fmla="*/ 1588 h 832808"/>
              <a:gd name="connsiteX3" fmla="*/ 603250 w 603250"/>
              <a:gd name="connsiteY3" fmla="*/ 832808 h 832808"/>
              <a:gd name="connsiteX4" fmla="*/ 0 w 603250"/>
              <a:gd name="connsiteY4" fmla="*/ 832808 h 832808"/>
              <a:gd name="connsiteX0" fmla="*/ 0 w 1193800"/>
              <a:gd name="connsiteY0" fmla="*/ 832808 h 832808"/>
              <a:gd name="connsiteX1" fmla="*/ 665163 w 1193800"/>
              <a:gd name="connsiteY1" fmla="*/ 0 h 832808"/>
              <a:gd name="connsiteX2" fmla="*/ 1185863 w 1193800"/>
              <a:gd name="connsiteY2" fmla="*/ 1588 h 832808"/>
              <a:gd name="connsiteX3" fmla="*/ 1193800 w 1193800"/>
              <a:gd name="connsiteY3" fmla="*/ 832808 h 832808"/>
              <a:gd name="connsiteX4" fmla="*/ 0 w 1193800"/>
              <a:gd name="connsiteY4" fmla="*/ 832808 h 832808"/>
              <a:gd name="connsiteX0" fmla="*/ 0 w 1193800"/>
              <a:gd name="connsiteY0" fmla="*/ 835189 h 835189"/>
              <a:gd name="connsiteX1" fmla="*/ 674688 w 1193800"/>
              <a:gd name="connsiteY1" fmla="*/ 0 h 835189"/>
              <a:gd name="connsiteX2" fmla="*/ 1185863 w 1193800"/>
              <a:gd name="connsiteY2" fmla="*/ 3969 h 835189"/>
              <a:gd name="connsiteX3" fmla="*/ 1193800 w 1193800"/>
              <a:gd name="connsiteY3" fmla="*/ 835189 h 835189"/>
              <a:gd name="connsiteX4" fmla="*/ 0 w 1193800"/>
              <a:gd name="connsiteY4" fmla="*/ 835189 h 835189"/>
              <a:gd name="connsiteX0" fmla="*/ 0 w 1105694"/>
              <a:gd name="connsiteY0" fmla="*/ 832448 h 835189"/>
              <a:gd name="connsiteX1" fmla="*/ 586582 w 1105694"/>
              <a:gd name="connsiteY1" fmla="*/ 0 h 835189"/>
              <a:gd name="connsiteX2" fmla="*/ 1097757 w 1105694"/>
              <a:gd name="connsiteY2" fmla="*/ 3969 h 835189"/>
              <a:gd name="connsiteX3" fmla="*/ 1105694 w 1105694"/>
              <a:gd name="connsiteY3" fmla="*/ 835189 h 835189"/>
              <a:gd name="connsiteX4" fmla="*/ 0 w 1105694"/>
              <a:gd name="connsiteY4" fmla="*/ 832448 h 835189"/>
              <a:gd name="connsiteX0" fmla="*/ 0 w 1105694"/>
              <a:gd name="connsiteY0" fmla="*/ 832448 h 835189"/>
              <a:gd name="connsiteX1" fmla="*/ 577057 w 1105694"/>
              <a:gd name="connsiteY1" fmla="*/ 0 h 835189"/>
              <a:gd name="connsiteX2" fmla="*/ 1097757 w 1105694"/>
              <a:gd name="connsiteY2" fmla="*/ 3969 h 835189"/>
              <a:gd name="connsiteX3" fmla="*/ 1105694 w 1105694"/>
              <a:gd name="connsiteY3" fmla="*/ 835189 h 835189"/>
              <a:gd name="connsiteX4" fmla="*/ 0 w 1105694"/>
              <a:gd name="connsiteY4" fmla="*/ 832448 h 835189"/>
              <a:gd name="connsiteX0" fmla="*/ 0 w 1105694"/>
              <a:gd name="connsiteY0" fmla="*/ 829680 h 832421"/>
              <a:gd name="connsiteX1" fmla="*/ 584201 w 1105694"/>
              <a:gd name="connsiteY1" fmla="*/ 0 h 832421"/>
              <a:gd name="connsiteX2" fmla="*/ 1097757 w 1105694"/>
              <a:gd name="connsiteY2" fmla="*/ 1201 h 832421"/>
              <a:gd name="connsiteX3" fmla="*/ 1105694 w 1105694"/>
              <a:gd name="connsiteY3" fmla="*/ 832421 h 832421"/>
              <a:gd name="connsiteX4" fmla="*/ 0 w 1105694"/>
              <a:gd name="connsiteY4" fmla="*/ 829680 h 83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5694" h="832421">
                <a:moveTo>
                  <a:pt x="0" y="829680"/>
                </a:moveTo>
                <a:lnTo>
                  <a:pt x="584201" y="0"/>
                </a:lnTo>
                <a:lnTo>
                  <a:pt x="1097757" y="1201"/>
                </a:lnTo>
                <a:cubicBezTo>
                  <a:pt x="1100403" y="278274"/>
                  <a:pt x="1103048" y="555348"/>
                  <a:pt x="1105694" y="832421"/>
                </a:cubicBezTo>
                <a:lnTo>
                  <a:pt x="0" y="829680"/>
                </a:lnTo>
                <a:close/>
              </a:path>
            </a:pathLst>
          </a:custGeom>
          <a:gradFill flip="none" rotWithShape="1">
            <a:gsLst>
              <a:gs pos="0">
                <a:srgbClr val="9BBB59">
                  <a:lumMod val="40000"/>
                  <a:lumOff val="60000"/>
                  <a:shade val="30000"/>
                  <a:satMod val="115000"/>
                </a:srgbClr>
              </a:gs>
              <a:gs pos="50000">
                <a:srgbClr val="9BBB59">
                  <a:lumMod val="40000"/>
                  <a:lumOff val="60000"/>
                  <a:shade val="67500"/>
                  <a:satMod val="115000"/>
                </a:srgbClr>
              </a:gs>
              <a:gs pos="100000">
                <a:srgbClr val="9BBB59">
                  <a:lumMod val="40000"/>
                  <a:lumOff val="60000"/>
                  <a:shade val="100000"/>
                  <a:satMod val="115000"/>
                </a:srgbClr>
              </a:gs>
            </a:gsLst>
            <a:lin ang="13500000" scaled="1"/>
            <a:tileRect/>
          </a:gradFill>
          <a:ln w="9525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Трапеция 33"/>
          <p:cNvSpPr/>
          <p:nvPr/>
        </p:nvSpPr>
        <p:spPr>
          <a:xfrm rot="10800000" flipH="1">
            <a:off x="6086478" y="2598861"/>
            <a:ext cx="1565276" cy="392107"/>
          </a:xfrm>
          <a:custGeom>
            <a:avLst/>
            <a:gdLst>
              <a:gd name="connsiteX0" fmla="*/ 0 w 603250"/>
              <a:gd name="connsiteY0" fmla="*/ 828045 h 828045"/>
              <a:gd name="connsiteX1" fmla="*/ 150813 w 603250"/>
              <a:gd name="connsiteY1" fmla="*/ 0 h 828045"/>
              <a:gd name="connsiteX2" fmla="*/ 452438 w 603250"/>
              <a:gd name="connsiteY2" fmla="*/ 0 h 828045"/>
              <a:gd name="connsiteX3" fmla="*/ 603250 w 603250"/>
              <a:gd name="connsiteY3" fmla="*/ 828045 h 828045"/>
              <a:gd name="connsiteX4" fmla="*/ 0 w 603250"/>
              <a:gd name="connsiteY4" fmla="*/ 828045 h 828045"/>
              <a:gd name="connsiteX0" fmla="*/ 0 w 603250"/>
              <a:gd name="connsiteY0" fmla="*/ 831220 h 831220"/>
              <a:gd name="connsiteX1" fmla="*/ 150813 w 603250"/>
              <a:gd name="connsiteY1" fmla="*/ 3175 h 831220"/>
              <a:gd name="connsiteX2" fmla="*/ 595313 w 603250"/>
              <a:gd name="connsiteY2" fmla="*/ 0 h 831220"/>
              <a:gd name="connsiteX3" fmla="*/ 603250 w 603250"/>
              <a:gd name="connsiteY3" fmla="*/ 831220 h 831220"/>
              <a:gd name="connsiteX4" fmla="*/ 0 w 603250"/>
              <a:gd name="connsiteY4" fmla="*/ 831220 h 831220"/>
              <a:gd name="connsiteX0" fmla="*/ 0 w 603250"/>
              <a:gd name="connsiteY0" fmla="*/ 832808 h 832808"/>
              <a:gd name="connsiteX1" fmla="*/ 74613 w 603250"/>
              <a:gd name="connsiteY1" fmla="*/ 0 h 832808"/>
              <a:gd name="connsiteX2" fmla="*/ 595313 w 603250"/>
              <a:gd name="connsiteY2" fmla="*/ 1588 h 832808"/>
              <a:gd name="connsiteX3" fmla="*/ 603250 w 603250"/>
              <a:gd name="connsiteY3" fmla="*/ 832808 h 832808"/>
              <a:gd name="connsiteX4" fmla="*/ 0 w 603250"/>
              <a:gd name="connsiteY4" fmla="*/ 832808 h 832808"/>
              <a:gd name="connsiteX0" fmla="*/ 0 w 1193800"/>
              <a:gd name="connsiteY0" fmla="*/ 832808 h 832808"/>
              <a:gd name="connsiteX1" fmla="*/ 665163 w 1193800"/>
              <a:gd name="connsiteY1" fmla="*/ 0 h 832808"/>
              <a:gd name="connsiteX2" fmla="*/ 1185863 w 1193800"/>
              <a:gd name="connsiteY2" fmla="*/ 1588 h 832808"/>
              <a:gd name="connsiteX3" fmla="*/ 1193800 w 1193800"/>
              <a:gd name="connsiteY3" fmla="*/ 832808 h 832808"/>
              <a:gd name="connsiteX4" fmla="*/ 0 w 1193800"/>
              <a:gd name="connsiteY4" fmla="*/ 832808 h 832808"/>
              <a:gd name="connsiteX0" fmla="*/ 0 w 1193800"/>
              <a:gd name="connsiteY0" fmla="*/ 835189 h 835189"/>
              <a:gd name="connsiteX1" fmla="*/ 674688 w 1193800"/>
              <a:gd name="connsiteY1" fmla="*/ 0 h 835189"/>
              <a:gd name="connsiteX2" fmla="*/ 1185863 w 1193800"/>
              <a:gd name="connsiteY2" fmla="*/ 3969 h 835189"/>
              <a:gd name="connsiteX3" fmla="*/ 1193800 w 1193800"/>
              <a:gd name="connsiteY3" fmla="*/ 835189 h 835189"/>
              <a:gd name="connsiteX4" fmla="*/ 0 w 1193800"/>
              <a:gd name="connsiteY4" fmla="*/ 835189 h 835189"/>
              <a:gd name="connsiteX0" fmla="*/ 0 w 1193800"/>
              <a:gd name="connsiteY0" fmla="*/ 855924 h 855924"/>
              <a:gd name="connsiteX1" fmla="*/ 226428 w 1193800"/>
              <a:gd name="connsiteY1" fmla="*/ 0 h 855924"/>
              <a:gd name="connsiteX2" fmla="*/ 1185863 w 1193800"/>
              <a:gd name="connsiteY2" fmla="*/ 24704 h 855924"/>
              <a:gd name="connsiteX3" fmla="*/ 1193800 w 1193800"/>
              <a:gd name="connsiteY3" fmla="*/ 855924 h 855924"/>
              <a:gd name="connsiteX4" fmla="*/ 0 w 1193800"/>
              <a:gd name="connsiteY4" fmla="*/ 855924 h 855924"/>
              <a:gd name="connsiteX0" fmla="*/ 0 w 1212555"/>
              <a:gd name="connsiteY0" fmla="*/ 861107 h 861107"/>
              <a:gd name="connsiteX1" fmla="*/ 245183 w 1212555"/>
              <a:gd name="connsiteY1" fmla="*/ 0 h 861107"/>
              <a:gd name="connsiteX2" fmla="*/ 1204618 w 1212555"/>
              <a:gd name="connsiteY2" fmla="*/ 24704 h 861107"/>
              <a:gd name="connsiteX3" fmla="*/ 1212555 w 1212555"/>
              <a:gd name="connsiteY3" fmla="*/ 855924 h 861107"/>
              <a:gd name="connsiteX4" fmla="*/ 0 w 1212555"/>
              <a:gd name="connsiteY4" fmla="*/ 861107 h 861107"/>
              <a:gd name="connsiteX0" fmla="*/ 0 w 1210680"/>
              <a:gd name="connsiteY0" fmla="*/ 845557 h 855924"/>
              <a:gd name="connsiteX1" fmla="*/ 243308 w 1210680"/>
              <a:gd name="connsiteY1" fmla="*/ 0 h 855924"/>
              <a:gd name="connsiteX2" fmla="*/ 1202743 w 1210680"/>
              <a:gd name="connsiteY2" fmla="*/ 24704 h 855924"/>
              <a:gd name="connsiteX3" fmla="*/ 1210680 w 1210680"/>
              <a:gd name="connsiteY3" fmla="*/ 855924 h 855924"/>
              <a:gd name="connsiteX4" fmla="*/ 0 w 1210680"/>
              <a:gd name="connsiteY4" fmla="*/ 845557 h 855924"/>
              <a:gd name="connsiteX0" fmla="*/ 0 w 1210680"/>
              <a:gd name="connsiteY0" fmla="*/ 830005 h 840372"/>
              <a:gd name="connsiteX1" fmla="*/ 243308 w 1210680"/>
              <a:gd name="connsiteY1" fmla="*/ 0 h 840372"/>
              <a:gd name="connsiteX2" fmla="*/ 1202743 w 1210680"/>
              <a:gd name="connsiteY2" fmla="*/ 9152 h 840372"/>
              <a:gd name="connsiteX3" fmla="*/ 1210680 w 1210680"/>
              <a:gd name="connsiteY3" fmla="*/ 840372 h 840372"/>
              <a:gd name="connsiteX4" fmla="*/ 0 w 1210680"/>
              <a:gd name="connsiteY4" fmla="*/ 830005 h 840372"/>
              <a:gd name="connsiteX0" fmla="*/ 0 w 1210680"/>
              <a:gd name="connsiteY0" fmla="*/ 830005 h 840372"/>
              <a:gd name="connsiteX1" fmla="*/ 243308 w 1210680"/>
              <a:gd name="connsiteY1" fmla="*/ 0 h 840372"/>
              <a:gd name="connsiteX2" fmla="*/ 1206494 w 1210680"/>
              <a:gd name="connsiteY2" fmla="*/ 3969 h 840372"/>
              <a:gd name="connsiteX3" fmla="*/ 1210680 w 1210680"/>
              <a:gd name="connsiteY3" fmla="*/ 840372 h 840372"/>
              <a:gd name="connsiteX4" fmla="*/ 0 w 1210680"/>
              <a:gd name="connsiteY4" fmla="*/ 830005 h 840372"/>
              <a:gd name="connsiteX0" fmla="*/ 0 w 1210680"/>
              <a:gd name="connsiteY0" fmla="*/ 831220 h 841587"/>
              <a:gd name="connsiteX1" fmla="*/ 243308 w 1210680"/>
              <a:gd name="connsiteY1" fmla="*/ 1215 h 841587"/>
              <a:gd name="connsiteX2" fmla="*/ 1202743 w 1210680"/>
              <a:gd name="connsiteY2" fmla="*/ 0 h 841587"/>
              <a:gd name="connsiteX3" fmla="*/ 1210680 w 1210680"/>
              <a:gd name="connsiteY3" fmla="*/ 841587 h 841587"/>
              <a:gd name="connsiteX4" fmla="*/ 0 w 1210680"/>
              <a:gd name="connsiteY4" fmla="*/ 831220 h 841587"/>
              <a:gd name="connsiteX0" fmla="*/ 0 w 1210680"/>
              <a:gd name="connsiteY0" fmla="*/ 830005 h 840372"/>
              <a:gd name="connsiteX1" fmla="*/ 243308 w 1210680"/>
              <a:gd name="connsiteY1" fmla="*/ 0 h 840372"/>
              <a:gd name="connsiteX2" fmla="*/ 1206494 w 1210680"/>
              <a:gd name="connsiteY2" fmla="*/ 3970 h 840372"/>
              <a:gd name="connsiteX3" fmla="*/ 1210680 w 1210680"/>
              <a:gd name="connsiteY3" fmla="*/ 840372 h 840372"/>
              <a:gd name="connsiteX4" fmla="*/ 0 w 1210680"/>
              <a:gd name="connsiteY4" fmla="*/ 830005 h 840372"/>
              <a:gd name="connsiteX0" fmla="*/ 0 w 1212749"/>
              <a:gd name="connsiteY0" fmla="*/ 836403 h 846770"/>
              <a:gd name="connsiteX1" fmla="*/ 243308 w 1212749"/>
              <a:gd name="connsiteY1" fmla="*/ 6398 h 846770"/>
              <a:gd name="connsiteX2" fmla="*/ 1212121 w 1212749"/>
              <a:gd name="connsiteY2" fmla="*/ 0 h 846770"/>
              <a:gd name="connsiteX3" fmla="*/ 1210680 w 1212749"/>
              <a:gd name="connsiteY3" fmla="*/ 846770 h 846770"/>
              <a:gd name="connsiteX4" fmla="*/ 0 w 1212749"/>
              <a:gd name="connsiteY4" fmla="*/ 836403 h 846770"/>
              <a:gd name="connsiteX0" fmla="*/ 0 w 1210680"/>
              <a:gd name="connsiteY0" fmla="*/ 841586 h 851953"/>
              <a:gd name="connsiteX1" fmla="*/ 243308 w 1210680"/>
              <a:gd name="connsiteY1" fmla="*/ 11581 h 851953"/>
              <a:gd name="connsiteX2" fmla="*/ 1208371 w 1210680"/>
              <a:gd name="connsiteY2" fmla="*/ 0 h 851953"/>
              <a:gd name="connsiteX3" fmla="*/ 1210680 w 1210680"/>
              <a:gd name="connsiteY3" fmla="*/ 851953 h 851953"/>
              <a:gd name="connsiteX4" fmla="*/ 0 w 1210680"/>
              <a:gd name="connsiteY4" fmla="*/ 841586 h 85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0680" h="851953">
                <a:moveTo>
                  <a:pt x="0" y="841586"/>
                </a:moveTo>
                <a:lnTo>
                  <a:pt x="243308" y="11581"/>
                </a:lnTo>
                <a:lnTo>
                  <a:pt x="1208371" y="0"/>
                </a:lnTo>
                <a:cubicBezTo>
                  <a:pt x="1211017" y="277073"/>
                  <a:pt x="1208034" y="574880"/>
                  <a:pt x="1210680" y="851953"/>
                </a:cubicBezTo>
                <a:lnTo>
                  <a:pt x="0" y="841586"/>
                </a:lnTo>
                <a:close/>
              </a:path>
            </a:pathLst>
          </a:custGeom>
          <a:gradFill flip="none" rotWithShape="1">
            <a:gsLst>
              <a:gs pos="0">
                <a:srgbClr val="9BBB59">
                  <a:lumMod val="40000"/>
                  <a:lumOff val="60000"/>
                  <a:shade val="30000"/>
                  <a:satMod val="115000"/>
                </a:srgbClr>
              </a:gs>
              <a:gs pos="50000">
                <a:srgbClr val="9BBB59">
                  <a:lumMod val="40000"/>
                  <a:lumOff val="60000"/>
                  <a:shade val="67500"/>
                  <a:satMod val="115000"/>
                </a:srgbClr>
              </a:gs>
              <a:gs pos="100000">
                <a:srgbClr val="9BBB59">
                  <a:lumMod val="40000"/>
                  <a:lumOff val="60000"/>
                  <a:shade val="100000"/>
                  <a:satMod val="115000"/>
                </a:srgbClr>
              </a:gs>
            </a:gsLst>
            <a:lin ang="13500000" scaled="1"/>
            <a:tileRect/>
          </a:gradFill>
          <a:ln w="9525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Трапеция 33"/>
          <p:cNvSpPr/>
          <p:nvPr/>
        </p:nvSpPr>
        <p:spPr>
          <a:xfrm rot="10800000" flipH="1">
            <a:off x="5654675" y="2101772"/>
            <a:ext cx="1997079" cy="400110"/>
          </a:xfrm>
          <a:custGeom>
            <a:avLst/>
            <a:gdLst>
              <a:gd name="connsiteX0" fmla="*/ 0 w 603250"/>
              <a:gd name="connsiteY0" fmla="*/ 828045 h 828045"/>
              <a:gd name="connsiteX1" fmla="*/ 150813 w 603250"/>
              <a:gd name="connsiteY1" fmla="*/ 0 h 828045"/>
              <a:gd name="connsiteX2" fmla="*/ 452438 w 603250"/>
              <a:gd name="connsiteY2" fmla="*/ 0 h 828045"/>
              <a:gd name="connsiteX3" fmla="*/ 603250 w 603250"/>
              <a:gd name="connsiteY3" fmla="*/ 828045 h 828045"/>
              <a:gd name="connsiteX4" fmla="*/ 0 w 603250"/>
              <a:gd name="connsiteY4" fmla="*/ 828045 h 828045"/>
              <a:gd name="connsiteX0" fmla="*/ 0 w 603250"/>
              <a:gd name="connsiteY0" fmla="*/ 831220 h 831220"/>
              <a:gd name="connsiteX1" fmla="*/ 150813 w 603250"/>
              <a:gd name="connsiteY1" fmla="*/ 3175 h 831220"/>
              <a:gd name="connsiteX2" fmla="*/ 595313 w 603250"/>
              <a:gd name="connsiteY2" fmla="*/ 0 h 831220"/>
              <a:gd name="connsiteX3" fmla="*/ 603250 w 603250"/>
              <a:gd name="connsiteY3" fmla="*/ 831220 h 831220"/>
              <a:gd name="connsiteX4" fmla="*/ 0 w 603250"/>
              <a:gd name="connsiteY4" fmla="*/ 831220 h 831220"/>
              <a:gd name="connsiteX0" fmla="*/ 0 w 603250"/>
              <a:gd name="connsiteY0" fmla="*/ 832808 h 832808"/>
              <a:gd name="connsiteX1" fmla="*/ 74613 w 603250"/>
              <a:gd name="connsiteY1" fmla="*/ 0 h 832808"/>
              <a:gd name="connsiteX2" fmla="*/ 595313 w 603250"/>
              <a:gd name="connsiteY2" fmla="*/ 1588 h 832808"/>
              <a:gd name="connsiteX3" fmla="*/ 603250 w 603250"/>
              <a:gd name="connsiteY3" fmla="*/ 832808 h 832808"/>
              <a:gd name="connsiteX4" fmla="*/ 0 w 603250"/>
              <a:gd name="connsiteY4" fmla="*/ 832808 h 832808"/>
              <a:gd name="connsiteX0" fmla="*/ 0 w 1193800"/>
              <a:gd name="connsiteY0" fmla="*/ 832808 h 832808"/>
              <a:gd name="connsiteX1" fmla="*/ 665163 w 1193800"/>
              <a:gd name="connsiteY1" fmla="*/ 0 h 832808"/>
              <a:gd name="connsiteX2" fmla="*/ 1185863 w 1193800"/>
              <a:gd name="connsiteY2" fmla="*/ 1588 h 832808"/>
              <a:gd name="connsiteX3" fmla="*/ 1193800 w 1193800"/>
              <a:gd name="connsiteY3" fmla="*/ 832808 h 832808"/>
              <a:gd name="connsiteX4" fmla="*/ 0 w 1193800"/>
              <a:gd name="connsiteY4" fmla="*/ 832808 h 832808"/>
              <a:gd name="connsiteX0" fmla="*/ 0 w 1193800"/>
              <a:gd name="connsiteY0" fmla="*/ 835189 h 835189"/>
              <a:gd name="connsiteX1" fmla="*/ 674688 w 1193800"/>
              <a:gd name="connsiteY1" fmla="*/ 0 h 835189"/>
              <a:gd name="connsiteX2" fmla="*/ 1185863 w 1193800"/>
              <a:gd name="connsiteY2" fmla="*/ 3969 h 835189"/>
              <a:gd name="connsiteX3" fmla="*/ 1193800 w 1193800"/>
              <a:gd name="connsiteY3" fmla="*/ 835189 h 835189"/>
              <a:gd name="connsiteX4" fmla="*/ 0 w 1193800"/>
              <a:gd name="connsiteY4" fmla="*/ 835189 h 835189"/>
              <a:gd name="connsiteX0" fmla="*/ 0 w 1193800"/>
              <a:gd name="connsiteY0" fmla="*/ 855924 h 855924"/>
              <a:gd name="connsiteX1" fmla="*/ 226428 w 1193800"/>
              <a:gd name="connsiteY1" fmla="*/ 0 h 855924"/>
              <a:gd name="connsiteX2" fmla="*/ 1185863 w 1193800"/>
              <a:gd name="connsiteY2" fmla="*/ 24704 h 855924"/>
              <a:gd name="connsiteX3" fmla="*/ 1193800 w 1193800"/>
              <a:gd name="connsiteY3" fmla="*/ 855924 h 855924"/>
              <a:gd name="connsiteX4" fmla="*/ 0 w 1193800"/>
              <a:gd name="connsiteY4" fmla="*/ 855924 h 855924"/>
              <a:gd name="connsiteX0" fmla="*/ 0 w 1212555"/>
              <a:gd name="connsiteY0" fmla="*/ 861107 h 861107"/>
              <a:gd name="connsiteX1" fmla="*/ 245183 w 1212555"/>
              <a:gd name="connsiteY1" fmla="*/ 0 h 861107"/>
              <a:gd name="connsiteX2" fmla="*/ 1204618 w 1212555"/>
              <a:gd name="connsiteY2" fmla="*/ 24704 h 861107"/>
              <a:gd name="connsiteX3" fmla="*/ 1212555 w 1212555"/>
              <a:gd name="connsiteY3" fmla="*/ 855924 h 861107"/>
              <a:gd name="connsiteX4" fmla="*/ 0 w 1212555"/>
              <a:gd name="connsiteY4" fmla="*/ 861107 h 861107"/>
              <a:gd name="connsiteX0" fmla="*/ 0 w 1210680"/>
              <a:gd name="connsiteY0" fmla="*/ 845557 h 855924"/>
              <a:gd name="connsiteX1" fmla="*/ 243308 w 1210680"/>
              <a:gd name="connsiteY1" fmla="*/ 0 h 855924"/>
              <a:gd name="connsiteX2" fmla="*/ 1202743 w 1210680"/>
              <a:gd name="connsiteY2" fmla="*/ 24704 h 855924"/>
              <a:gd name="connsiteX3" fmla="*/ 1210680 w 1210680"/>
              <a:gd name="connsiteY3" fmla="*/ 855924 h 855924"/>
              <a:gd name="connsiteX4" fmla="*/ 0 w 1210680"/>
              <a:gd name="connsiteY4" fmla="*/ 845557 h 855924"/>
              <a:gd name="connsiteX0" fmla="*/ 0 w 1210680"/>
              <a:gd name="connsiteY0" fmla="*/ 830005 h 840372"/>
              <a:gd name="connsiteX1" fmla="*/ 243308 w 1210680"/>
              <a:gd name="connsiteY1" fmla="*/ 0 h 840372"/>
              <a:gd name="connsiteX2" fmla="*/ 1202743 w 1210680"/>
              <a:gd name="connsiteY2" fmla="*/ 9152 h 840372"/>
              <a:gd name="connsiteX3" fmla="*/ 1210680 w 1210680"/>
              <a:gd name="connsiteY3" fmla="*/ 840372 h 840372"/>
              <a:gd name="connsiteX4" fmla="*/ 0 w 1210680"/>
              <a:gd name="connsiteY4" fmla="*/ 830005 h 840372"/>
              <a:gd name="connsiteX0" fmla="*/ 0 w 1210680"/>
              <a:gd name="connsiteY0" fmla="*/ 831220 h 841587"/>
              <a:gd name="connsiteX1" fmla="*/ 243308 w 1210680"/>
              <a:gd name="connsiteY1" fmla="*/ 1215 h 841587"/>
              <a:gd name="connsiteX2" fmla="*/ 1204618 w 1210680"/>
              <a:gd name="connsiteY2" fmla="*/ 0 h 841587"/>
              <a:gd name="connsiteX3" fmla="*/ 1210680 w 1210680"/>
              <a:gd name="connsiteY3" fmla="*/ 841587 h 841587"/>
              <a:gd name="connsiteX4" fmla="*/ 0 w 1210680"/>
              <a:gd name="connsiteY4" fmla="*/ 831220 h 841587"/>
              <a:gd name="connsiteX0" fmla="*/ 0 w 1210680"/>
              <a:gd name="connsiteY0" fmla="*/ 831220 h 841587"/>
              <a:gd name="connsiteX1" fmla="*/ 182678 w 1210680"/>
              <a:gd name="connsiteY1" fmla="*/ 1215 h 841587"/>
              <a:gd name="connsiteX2" fmla="*/ 1204618 w 1210680"/>
              <a:gd name="connsiteY2" fmla="*/ 0 h 841587"/>
              <a:gd name="connsiteX3" fmla="*/ 1210680 w 1210680"/>
              <a:gd name="connsiteY3" fmla="*/ 841587 h 841587"/>
              <a:gd name="connsiteX4" fmla="*/ 0 w 1210680"/>
              <a:gd name="connsiteY4" fmla="*/ 831220 h 84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0680" h="841587">
                <a:moveTo>
                  <a:pt x="0" y="831220"/>
                </a:moveTo>
                <a:lnTo>
                  <a:pt x="182678" y="1215"/>
                </a:lnTo>
                <a:lnTo>
                  <a:pt x="1204618" y="0"/>
                </a:lnTo>
                <a:cubicBezTo>
                  <a:pt x="1207264" y="277073"/>
                  <a:pt x="1208034" y="564514"/>
                  <a:pt x="1210680" y="841587"/>
                </a:cubicBezTo>
                <a:lnTo>
                  <a:pt x="0" y="831220"/>
                </a:lnTo>
                <a:close/>
              </a:path>
            </a:pathLst>
          </a:custGeom>
          <a:gradFill flip="none" rotWithShape="1">
            <a:gsLst>
              <a:gs pos="0">
                <a:srgbClr val="9BBB59">
                  <a:lumMod val="40000"/>
                  <a:lumOff val="60000"/>
                  <a:shade val="30000"/>
                  <a:satMod val="115000"/>
                </a:srgbClr>
              </a:gs>
              <a:gs pos="50000">
                <a:srgbClr val="9BBB59">
                  <a:lumMod val="40000"/>
                  <a:lumOff val="60000"/>
                  <a:shade val="67500"/>
                  <a:satMod val="115000"/>
                </a:srgbClr>
              </a:gs>
              <a:gs pos="100000">
                <a:srgbClr val="9BBB59">
                  <a:lumMod val="40000"/>
                  <a:lumOff val="60000"/>
                  <a:shade val="100000"/>
                  <a:satMod val="115000"/>
                </a:srgbClr>
              </a:gs>
            </a:gsLst>
            <a:lin ang="13500000" scaled="1"/>
            <a:tileRect/>
          </a:gradFill>
          <a:ln w="9525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23270" y="1837515"/>
            <a:ext cx="2206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 Narrow" pitchFamily="34" charset="0"/>
              </a:rPr>
              <a:t>Степень ответственности</a:t>
            </a:r>
            <a:endParaRPr lang="ru-RU" sz="1400" b="1" dirty="0">
              <a:latin typeface="Arial Narrow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89894" y="1608607"/>
            <a:ext cx="2326640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 Narrow" pitchFamily="34" charset="0"/>
              </a:rPr>
              <a:t>Информация</a:t>
            </a:r>
            <a:br>
              <a:rPr lang="ru-RU" sz="1400" b="1" dirty="0" smtClean="0">
                <a:latin typeface="Arial Narrow" pitchFamily="34" charset="0"/>
              </a:rPr>
            </a:br>
            <a:r>
              <a:rPr lang="ru-RU" sz="1400" b="1" dirty="0" smtClean="0">
                <a:latin typeface="Arial Narrow" pitchFamily="34" charset="0"/>
              </a:rPr>
              <a:t>о состоянии ТПА</a:t>
            </a:r>
            <a:endParaRPr lang="ru-RU" sz="1400" b="1" dirty="0">
              <a:latin typeface="Arial Narrow" pitchFamily="34" charset="0"/>
            </a:endParaRPr>
          </a:p>
        </p:txBody>
      </p:sp>
      <p:sp>
        <p:nvSpPr>
          <p:cNvPr id="28" name="Заголовок 3"/>
          <p:cNvSpPr>
            <a:spLocks noGrp="1"/>
          </p:cNvSpPr>
          <p:nvPr>
            <p:ph type="title"/>
          </p:nvPr>
        </p:nvSpPr>
        <p:spPr>
          <a:xfrm>
            <a:off x="1908176" y="0"/>
            <a:ext cx="7150100" cy="954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65113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Calibri" pitchFamily="34" charset="0"/>
              </a:rPr>
              <a:t/>
            </a:r>
            <a:br>
              <a:rPr kumimoji="0" lang="ru-RU" sz="2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Calibri" pitchFamily="34" charset="0"/>
              </a:rPr>
            </a:b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Calibri" pitchFamily="34" charset="0"/>
              </a:rPr>
              <a:t>Структура </a:t>
            </a: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Calibri" pitchFamily="34" charset="0"/>
              </a:rPr>
              <a:t>системы организационно-технических мероприятий, направленных на поддержание уровня технического состояния ТПА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095551" y="4764203"/>
            <a:ext cx="7048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 техническом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состоянии трубопроводной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арматуры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7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Новая папка (2)\4 кв. 2018 Семинар-совещание ТПА Уфа\Подготовка к совещанию 27.10.2018-31.10.2018\фото на фон\gaz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374"/>
            <a:ext cx="9143998" cy="349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139351" y="72000"/>
            <a:ext cx="6877427" cy="90824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Расчетная потребность и количество приобретенных дочерними обществами расходных материалов для ТО и Р ТПА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2015 – 2017  годах.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111250"/>
            <a:ext cx="9143244" cy="3476625"/>
          </a:xfrm>
          <a:prstGeom prst="rect">
            <a:avLst/>
          </a:prstGeom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4700043"/>
              </p:ext>
            </p:extLst>
          </p:nvPr>
        </p:nvGraphicFramePr>
        <p:xfrm>
          <a:off x="0" y="1095375"/>
          <a:ext cx="4699892" cy="2989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9342122"/>
              </p:ext>
            </p:extLst>
          </p:nvPr>
        </p:nvGraphicFramePr>
        <p:xfrm>
          <a:off x="4572000" y="1775639"/>
          <a:ext cx="4705791" cy="2812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095551" y="4764203"/>
            <a:ext cx="7048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 техническом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состоянии трубопроводной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арматуры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3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200" b="1" dirty="0" smtClean="0">
            <a:solidFill>
              <a:schemeClr val="tx1">
                <a:lumMod val="75000"/>
                <a:lumOff val="25000"/>
              </a:schemeClr>
            </a:solidFill>
            <a:latin typeface="Arial Narrow" panose="020B0606020202030204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54159</TotalTime>
  <Words>1871</Words>
  <Application>Microsoft Office PowerPoint</Application>
  <PresentationFormat>Экран (16:9)</PresentationFormat>
  <Paragraphs>479</Paragraphs>
  <Slides>22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3_Тема Office</vt:lpstr>
      <vt:lpstr>4_Тема Office</vt:lpstr>
      <vt:lpstr>2_Тема Office</vt:lpstr>
      <vt:lpstr>Специальное оформление</vt:lpstr>
      <vt:lpstr>1_Тема Office</vt:lpstr>
      <vt:lpstr>5_Тема Office</vt:lpstr>
      <vt:lpstr>6_Тема Office</vt:lpstr>
      <vt:lpstr>7_Тема Office</vt:lpstr>
      <vt:lpstr>8_Тема Office</vt:lpstr>
      <vt:lpstr>Презентация PowerPoint</vt:lpstr>
      <vt:lpstr>Динамика количества ТПА (DN 50-1400) на объектах ЛЧ МГ, КС, ПХГ и ГРС ПАО «Газпром» 2013 – 2017 гг.</vt:lpstr>
      <vt:lpstr>Нормативные документы по трубопроводной арматуре</vt:lpstr>
      <vt:lpstr>Распределение ТПА по дочерним обществам по состоянию  на 01.01.2018 г.</vt:lpstr>
      <vt:lpstr>Количество ТПА по типоразмерам по состоянию  на 01.01.2018 г.</vt:lpstr>
      <vt:lpstr>Количество ТПА по сроку службы по состоянию на 01.01.2018 г. </vt:lpstr>
      <vt:lpstr>Количество ТПА по сроку службы по состоянию на 01.01.2018 г. </vt:lpstr>
      <vt:lpstr> Структура системы организационно-технических мероприятий, направленных на поддержание уровня технического состояния ТПА</vt:lpstr>
      <vt:lpstr>Расчетная потребность и количество приобретенных дочерними обществами расходных материалов для ТО и Р ТПА  в 2015 – 2017  годах. </vt:lpstr>
      <vt:lpstr>Потребность и количество приобретенных дочерними обществами смазок, герметиков, очистителей для ТО и Р ТПА  по состоянию на 01.01.2018 г.</vt:lpstr>
      <vt:lpstr>Потребность и количество приобретенных дочерними обществами гидрожидкостей для ТОиР ТПА  по состоянию на 01.01.2018 г.</vt:lpstr>
      <vt:lpstr>Количество демонтированной ТПА в 2013 – 2017 годах</vt:lpstr>
      <vt:lpstr>Причины демонтажа ТПА за период 2013 – 2017 года</vt:lpstr>
      <vt:lpstr>Количество демонтированной ТПА по типоразмерам за 2013 – 2017 гг.</vt:lpstr>
      <vt:lpstr> Количество вырезанной ТПА по сроку службы по состоянию на 01.01.2018 гг. </vt:lpstr>
      <vt:lpstr>Коэффициент технической исправности ТПА  в 2013 – 2017 годах</vt:lpstr>
      <vt:lpstr> Коэффициент технической исправности ТПА в 2017 году  по дочерним обществам</vt:lpstr>
      <vt:lpstr> Подготовка ТПА к эксплуатации в ОЗП (ТО-2)</vt:lpstr>
      <vt:lpstr> Проверка готовности ТПА к эксплуатации в осенне-зимний период эксплуатации 2018/2019 года</vt:lpstr>
      <vt:lpstr> Состояние ТПА, находящейся на хранении в дочерних обществах</vt:lpstr>
      <vt:lpstr>Четыре уровня контроля технического состояния ТПА 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julia</dc:creator>
  <cp:lastModifiedBy>Тарасов С.В.</cp:lastModifiedBy>
  <cp:revision>3569</cp:revision>
  <cp:lastPrinted>2018-11-21T07:34:42Z</cp:lastPrinted>
  <dcterms:created xsi:type="dcterms:W3CDTF">2016-02-05T10:31:15Z</dcterms:created>
  <dcterms:modified xsi:type="dcterms:W3CDTF">2018-12-03T08:52:51Z</dcterms:modified>
</cp:coreProperties>
</file>